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2" r:id="rId1"/>
  </p:sldMasterIdLst>
  <p:notesMasterIdLst>
    <p:notesMasterId r:id="rId32"/>
  </p:notesMasterIdLst>
  <p:sldIdLst>
    <p:sldId id="420" r:id="rId2"/>
    <p:sldId id="257" r:id="rId3"/>
    <p:sldId id="357" r:id="rId4"/>
    <p:sldId id="417" r:id="rId5"/>
    <p:sldId id="418" r:id="rId6"/>
    <p:sldId id="358" r:id="rId7"/>
    <p:sldId id="359" r:id="rId8"/>
    <p:sldId id="360" r:id="rId9"/>
    <p:sldId id="361" r:id="rId10"/>
    <p:sldId id="362" r:id="rId11"/>
    <p:sldId id="363" r:id="rId12"/>
    <p:sldId id="404" r:id="rId13"/>
    <p:sldId id="364" r:id="rId14"/>
    <p:sldId id="406" r:id="rId15"/>
    <p:sldId id="405" r:id="rId16"/>
    <p:sldId id="419" r:id="rId17"/>
    <p:sldId id="366" r:id="rId18"/>
    <p:sldId id="367" r:id="rId19"/>
    <p:sldId id="369" r:id="rId20"/>
    <p:sldId id="368" r:id="rId21"/>
    <p:sldId id="370" r:id="rId22"/>
    <p:sldId id="407" r:id="rId23"/>
    <p:sldId id="408" r:id="rId24"/>
    <p:sldId id="371" r:id="rId25"/>
    <p:sldId id="372" r:id="rId26"/>
    <p:sldId id="410" r:id="rId27"/>
    <p:sldId id="411" r:id="rId28"/>
    <p:sldId id="412" r:id="rId29"/>
    <p:sldId id="402" r:id="rId30"/>
    <p:sldId id="403" r:id="rId31"/>
  </p:sldIdLst>
  <p:sldSz cx="9144000" cy="6858000" type="screen4x3"/>
  <p:notesSz cx="6858000" cy="9144000"/>
  <p:defaultTextStyle>
    <a:defPPr>
      <a:defRPr lang="en-US"/>
    </a:defPPr>
    <a:lvl1pPr algn="l" rtl="0" fontAlgn="base">
      <a:spcBef>
        <a:spcPct val="0"/>
      </a:spcBef>
      <a:spcAft>
        <a:spcPct val="0"/>
      </a:spcAft>
      <a:defRPr sz="2000" kern="1200">
        <a:solidFill>
          <a:srgbClr val="FFFFFF"/>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rgbClr val="FFFFFF"/>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rgbClr val="FFFFFF"/>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rgbClr val="FFFFFF"/>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rgbClr val="FFFFFF"/>
        </a:solidFill>
        <a:latin typeface="Times New Roman" panose="02020603050405020304" pitchFamily="18" charset="0"/>
        <a:ea typeface="+mn-ea"/>
        <a:cs typeface="+mn-cs"/>
      </a:defRPr>
    </a:lvl5pPr>
    <a:lvl6pPr marL="2286000" algn="l" defTabSz="914400" rtl="0" eaLnBrk="1" latinLnBrk="0" hangingPunct="1">
      <a:defRPr sz="2000" kern="1200">
        <a:solidFill>
          <a:srgbClr val="FFFFFF"/>
        </a:solidFill>
        <a:latin typeface="Times New Roman" panose="02020603050405020304" pitchFamily="18" charset="0"/>
        <a:ea typeface="+mn-ea"/>
        <a:cs typeface="+mn-cs"/>
      </a:defRPr>
    </a:lvl6pPr>
    <a:lvl7pPr marL="2743200" algn="l" defTabSz="914400" rtl="0" eaLnBrk="1" latinLnBrk="0" hangingPunct="1">
      <a:defRPr sz="2000" kern="1200">
        <a:solidFill>
          <a:srgbClr val="FFFFFF"/>
        </a:solidFill>
        <a:latin typeface="Times New Roman" panose="02020603050405020304" pitchFamily="18" charset="0"/>
        <a:ea typeface="+mn-ea"/>
        <a:cs typeface="+mn-cs"/>
      </a:defRPr>
    </a:lvl7pPr>
    <a:lvl8pPr marL="3200400" algn="l" defTabSz="914400" rtl="0" eaLnBrk="1" latinLnBrk="0" hangingPunct="1">
      <a:defRPr sz="2000" kern="1200">
        <a:solidFill>
          <a:srgbClr val="FFFFFF"/>
        </a:solidFill>
        <a:latin typeface="Times New Roman" panose="02020603050405020304" pitchFamily="18" charset="0"/>
        <a:ea typeface="+mn-ea"/>
        <a:cs typeface="+mn-cs"/>
      </a:defRPr>
    </a:lvl8pPr>
    <a:lvl9pPr marL="3657600" algn="l" defTabSz="914400" rtl="0" eaLnBrk="1" latinLnBrk="0" hangingPunct="1">
      <a:defRPr sz="2000" kern="1200">
        <a:solidFill>
          <a:srgbClr val="FFFFFF"/>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9" autoAdjust="0"/>
    <p:restoredTop sz="97026" autoAdjust="0"/>
  </p:normalViewPr>
  <p:slideViewPr>
    <p:cSldViewPr>
      <p:cViewPr>
        <p:scale>
          <a:sx n="60" d="100"/>
          <a:sy n="60" d="100"/>
        </p:scale>
        <p:origin x="-883" y="-6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xmlns="" id="{AD8293D1-1666-4743-8D88-2D4090835E5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en-US"/>
          </a:p>
        </p:txBody>
      </p:sp>
      <p:sp>
        <p:nvSpPr>
          <p:cNvPr id="57347" name="Rectangle 3">
            <a:extLst>
              <a:ext uri="{FF2B5EF4-FFF2-40B4-BE49-F238E27FC236}">
                <a16:creationId xmlns:a16="http://schemas.microsoft.com/office/drawing/2014/main" xmlns="" id="{60953384-3D2A-0147-9362-39F0A9281EE1}"/>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en-US"/>
          </a:p>
        </p:txBody>
      </p:sp>
      <p:sp>
        <p:nvSpPr>
          <p:cNvPr id="40964" name="Rectangle 4">
            <a:extLst>
              <a:ext uri="{FF2B5EF4-FFF2-40B4-BE49-F238E27FC236}">
                <a16:creationId xmlns:a16="http://schemas.microsoft.com/office/drawing/2014/main" xmlns="" id="{2590DE10-9D61-0549-B9A2-5E533D977F00}"/>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9" name="Rectangle 5">
            <a:extLst>
              <a:ext uri="{FF2B5EF4-FFF2-40B4-BE49-F238E27FC236}">
                <a16:creationId xmlns:a16="http://schemas.microsoft.com/office/drawing/2014/main" xmlns="" id="{D321B2D3-57E2-F949-A8A7-9838C5914E1D}"/>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7350" name="Rectangle 6">
            <a:extLst>
              <a:ext uri="{FF2B5EF4-FFF2-40B4-BE49-F238E27FC236}">
                <a16:creationId xmlns:a16="http://schemas.microsoft.com/office/drawing/2014/main" xmlns="" id="{321074B2-E454-3E49-AB2D-12F8230D21F6}"/>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en-US"/>
          </a:p>
        </p:txBody>
      </p:sp>
      <p:sp>
        <p:nvSpPr>
          <p:cNvPr id="57351" name="Rectangle 7">
            <a:extLst>
              <a:ext uri="{FF2B5EF4-FFF2-40B4-BE49-F238E27FC236}">
                <a16:creationId xmlns:a16="http://schemas.microsoft.com/office/drawing/2014/main" xmlns="" id="{40D6E50B-F21B-EA48-A40D-2D9AE4CEE3F3}"/>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2D88F8DC-D085-4E44-9EFE-FDC568014803}" type="slidenum">
              <a:rPr lang="en-US" altLang="en-US"/>
              <a:pPr/>
              <a:t>‹#›</a:t>
            </a:fld>
            <a:endParaRPr lang="en-US" altLang="en-US"/>
          </a:p>
        </p:txBody>
      </p:sp>
    </p:spTree>
    <p:extLst>
      <p:ext uri="{BB962C8B-B14F-4D97-AF65-F5344CB8AC3E}">
        <p14:creationId xmlns:p14="http://schemas.microsoft.com/office/powerpoint/2010/main" val="26281758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xmlns="" id="{9F2D7D24-7222-8742-81A0-725A395625EF}"/>
              </a:ext>
            </a:extLst>
          </p:cNvPr>
          <p:cNvSpPr>
            <a:spLocks noGrp="1" noRot="1" noChangeAspect="1" noTextEdit="1"/>
          </p:cNvSpPr>
          <p:nvPr>
            <p:ph type="sldImg"/>
          </p:nvPr>
        </p:nvSpPr>
        <p:spPr>
          <a:ln/>
        </p:spPr>
      </p:sp>
      <p:sp>
        <p:nvSpPr>
          <p:cNvPr id="41987" name="Notes Placeholder 2">
            <a:extLst>
              <a:ext uri="{FF2B5EF4-FFF2-40B4-BE49-F238E27FC236}">
                <a16:creationId xmlns:a16="http://schemas.microsoft.com/office/drawing/2014/main" xmlns="" id="{7BBA15B1-E14A-F044-9BA0-2B89CE6A00C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a:t>Guide to Computer Forensics and Investigations Sixth Edition</a:t>
            </a:r>
          </a:p>
          <a:p>
            <a:endParaRPr lang="en-US" altLang="en-US" b="1" dirty="0"/>
          </a:p>
          <a:p>
            <a:pPr eaLnBrk="1" hangingPunct="1">
              <a:lnSpc>
                <a:spcPct val="80000"/>
              </a:lnSpc>
            </a:pPr>
            <a:r>
              <a:rPr lang="en-US" altLang="en-US" i="1" dirty="0"/>
              <a:t>Chapter 14</a:t>
            </a:r>
          </a:p>
          <a:p>
            <a:pPr>
              <a:lnSpc>
                <a:spcPct val="80000"/>
              </a:lnSpc>
            </a:pPr>
            <a:r>
              <a:rPr lang="en-US" altLang="en-US" i="1" dirty="0"/>
              <a:t>Report Writing for High-Tech Investigations</a:t>
            </a:r>
          </a:p>
          <a:p>
            <a:endParaRPr lang="en-US" altLang="en-US" dirty="0"/>
          </a:p>
        </p:txBody>
      </p:sp>
      <p:sp>
        <p:nvSpPr>
          <p:cNvPr id="41988" name="Slide Number Placeholder 3">
            <a:extLst>
              <a:ext uri="{FF2B5EF4-FFF2-40B4-BE49-F238E27FC236}">
                <a16:creationId xmlns:a16="http://schemas.microsoft.com/office/drawing/2014/main" xmlns="" id="{A3CEB878-6CBB-D94B-9527-3D02F7A94AF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829421EE-2956-C146-AC48-6AC1B16886BF}" type="slidenum">
              <a:rPr lang="en-US" altLang="en-US" sz="1200">
                <a:solidFill>
                  <a:schemeClr val="tx1"/>
                </a:solidFill>
              </a:rPr>
              <a:pPr eaLnBrk="1" hangingPunct="1"/>
              <a:t>1</a:t>
            </a:fld>
            <a:endParaRPr lang="en-US" altLang="en-US" sz="120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5" descr="Title_Slide.png">
            <a:extLst>
              <a:ext uri="{FF2B5EF4-FFF2-40B4-BE49-F238E27FC236}">
                <a16:creationId xmlns:a16="http://schemas.microsoft.com/office/drawing/2014/main" xmlns="" id="{BDAFFB46-8407-5247-BF9D-A55111CA58E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7813" y="254000"/>
            <a:ext cx="8713787" cy="652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xmlns="" id="{9417F48F-8235-6D4B-AB82-CA3B9C0FC09E}"/>
              </a:ext>
            </a:extLst>
          </p:cNvPr>
          <p:cNvSpPr/>
          <p:nvPr userDrawn="1"/>
        </p:nvSpPr>
        <p:spPr>
          <a:xfrm>
            <a:off x="3482975" y="223838"/>
            <a:ext cx="2125663" cy="9858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6" name="Picture 8" descr="Rules_Single_A.png">
            <a:extLst>
              <a:ext uri="{FF2B5EF4-FFF2-40B4-BE49-F238E27FC236}">
                <a16:creationId xmlns:a16="http://schemas.microsoft.com/office/drawing/2014/main" xmlns="" id="{E84CE210-103D-B74F-A766-6F7FD4015D3F}"/>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25529" r="-57141"/>
          <a:stretch>
            <a:fillRect/>
          </a:stretch>
        </p:blipFill>
        <p:spPr bwMode="auto">
          <a:xfrm>
            <a:off x="1627188" y="481013"/>
            <a:ext cx="10034587" cy="10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a:extLst>
              <a:ext uri="{FF2B5EF4-FFF2-40B4-BE49-F238E27FC236}">
                <a16:creationId xmlns:a16="http://schemas.microsoft.com/office/drawing/2014/main" xmlns="" id="{C813D586-7635-FF49-B947-395665348AC5}"/>
              </a:ext>
            </a:extLst>
          </p:cNvPr>
          <p:cNvSpPr/>
          <p:nvPr userDrawn="1"/>
        </p:nvSpPr>
        <p:spPr>
          <a:xfrm>
            <a:off x="6811963" y="4884738"/>
            <a:ext cx="2081212" cy="1927225"/>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 name="Picture 10" descr="Audio.png">
            <a:extLst>
              <a:ext uri="{FF2B5EF4-FFF2-40B4-BE49-F238E27FC236}">
                <a16:creationId xmlns:a16="http://schemas.microsoft.com/office/drawing/2014/main" xmlns="" id="{658A1E43-AFEC-554F-8C69-4DD53ECD50FD}"/>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865938" y="5389563"/>
            <a:ext cx="985837"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a:extLst>
              <a:ext uri="{FF2B5EF4-FFF2-40B4-BE49-F238E27FC236}">
                <a16:creationId xmlns:a16="http://schemas.microsoft.com/office/drawing/2014/main" xmlns="" id="{554FA592-9793-9542-A110-F04AF0C26FC6}"/>
              </a:ext>
            </a:extLst>
          </p:cNvPr>
          <p:cNvPicPr>
            <a:picLocks noChangeAspect="1"/>
          </p:cNvPicPr>
          <p:nvPr userDrawn="1"/>
        </p:nvPicPr>
        <p:blipFill>
          <a:blip r:embed="rId5">
            <a:extLst>
              <a:ext uri="{28A0092B-C50C-407E-A947-70E740481C1C}">
                <a14:useLocalDpi xmlns:a14="http://schemas.microsoft.com/office/drawing/2010/main" val="0"/>
              </a:ext>
            </a:extLst>
          </a:blip>
          <a:srcRect l="24477" r="23795"/>
          <a:stretch>
            <a:fillRect/>
          </a:stretch>
        </p:blipFill>
        <p:spPr bwMode="auto">
          <a:xfrm>
            <a:off x="8674100" y="5121275"/>
            <a:ext cx="27622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Swirl_3.png">
            <a:extLst>
              <a:ext uri="{FF2B5EF4-FFF2-40B4-BE49-F238E27FC236}">
                <a16:creationId xmlns:a16="http://schemas.microsoft.com/office/drawing/2014/main" xmlns="" id="{8DFAAB95-B620-AC47-BD09-5AABA1F5A93C}"/>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rot="9688654">
            <a:off x="7440613" y="6392863"/>
            <a:ext cx="3857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descr="Swirl_3.png">
            <a:extLst>
              <a:ext uri="{FF2B5EF4-FFF2-40B4-BE49-F238E27FC236}">
                <a16:creationId xmlns:a16="http://schemas.microsoft.com/office/drawing/2014/main" xmlns="" id="{6C6BB43A-65CF-AB4A-8243-E03A837D0079}"/>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rot="18073124">
            <a:off x="7908926" y="5449887"/>
            <a:ext cx="590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4">
            <a:extLst>
              <a:ext uri="{FF2B5EF4-FFF2-40B4-BE49-F238E27FC236}">
                <a16:creationId xmlns:a16="http://schemas.microsoft.com/office/drawing/2014/main" xmlns="" id="{11ECC9BE-A4FE-0443-9D1B-F92B21A7177E}"/>
              </a:ext>
            </a:extLst>
          </p:cNvPr>
          <p:cNvPicPr>
            <a:picLocks noChangeAspect="1"/>
          </p:cNvPicPr>
          <p:nvPr userDrawn="1"/>
        </p:nvPicPr>
        <p:blipFill>
          <a:blip r:embed="rId8">
            <a:extLst>
              <a:ext uri="{28A0092B-C50C-407E-A947-70E740481C1C}">
                <a14:useLocalDpi xmlns:a14="http://schemas.microsoft.com/office/drawing/2010/main" val="0"/>
              </a:ext>
            </a:extLst>
          </a:blip>
          <a:srcRect l="4669" t="13753" r="6580" b="12460"/>
          <a:stretch>
            <a:fillRect/>
          </a:stretch>
        </p:blipFill>
        <p:spPr bwMode="auto">
          <a:xfrm>
            <a:off x="7939088" y="5832475"/>
            <a:ext cx="6731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5">
            <a:extLst>
              <a:ext uri="{FF2B5EF4-FFF2-40B4-BE49-F238E27FC236}">
                <a16:creationId xmlns:a16="http://schemas.microsoft.com/office/drawing/2014/main" xmlns="" id="{C9491CDB-217A-C248-AD52-0C85CB818C09}"/>
              </a:ext>
            </a:extLst>
          </p:cNvPr>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415088"/>
            <a:ext cx="115093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98500" y="2614722"/>
            <a:ext cx="7747000" cy="475002"/>
          </a:xfrm>
        </p:spPr>
        <p:txBody>
          <a:bodyPr anchor="b"/>
          <a:lstStyle>
            <a:lvl1pPr algn="ctr">
              <a:defRPr sz="36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4" name="Footer Placeholder 5">
            <a:extLst>
              <a:ext uri="{FF2B5EF4-FFF2-40B4-BE49-F238E27FC236}">
                <a16:creationId xmlns:a16="http://schemas.microsoft.com/office/drawing/2014/main" xmlns="" id="{6F5BAE51-2C96-134A-B808-E55CB185EA3D}"/>
              </a:ext>
            </a:extLst>
          </p:cNvPr>
          <p:cNvSpPr>
            <a:spLocks noGrp="1"/>
          </p:cNvSpPr>
          <p:nvPr>
            <p:ph type="ftr" sz="quarter" idx="10"/>
          </p:nvPr>
        </p:nvSpPr>
        <p:spPr>
          <a:xfrm>
            <a:off x="1204913" y="6364288"/>
            <a:ext cx="6200775" cy="365125"/>
          </a:xfrm>
        </p:spPr>
        <p:txBody>
          <a:bodyPr/>
          <a:lstStyle>
            <a:lvl1pPr>
              <a:defRPr sz="600" dirty="0"/>
            </a:lvl1p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66801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icture 5" descr="Rules_Single_A.png">
            <a:extLst>
              <a:ext uri="{FF2B5EF4-FFF2-40B4-BE49-F238E27FC236}">
                <a16:creationId xmlns:a16="http://schemas.microsoft.com/office/drawing/2014/main" xmlns="" id="{FC1E5D97-ACF2-4444-92C4-03BFE6541C0B}"/>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Audio.png">
            <a:extLst>
              <a:ext uri="{FF2B5EF4-FFF2-40B4-BE49-F238E27FC236}">
                <a16:creationId xmlns:a16="http://schemas.microsoft.com/office/drawing/2014/main" xmlns="" id="{67D8D62A-2E79-E441-A79A-C00B4FC1DBF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1288" y="361950"/>
            <a:ext cx="1839912" cy="194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Swirl_3.png">
            <a:extLst>
              <a:ext uri="{FF2B5EF4-FFF2-40B4-BE49-F238E27FC236}">
                <a16:creationId xmlns:a16="http://schemas.microsoft.com/office/drawing/2014/main" xmlns="" id="{9783E8F6-BE17-194D-BAB1-A84F6D8D83B4}"/>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rot="2569126">
            <a:off x="1431925" y="1916113"/>
            <a:ext cx="90805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Swirl_2.png">
            <a:extLst>
              <a:ext uri="{FF2B5EF4-FFF2-40B4-BE49-F238E27FC236}">
                <a16:creationId xmlns:a16="http://schemas.microsoft.com/office/drawing/2014/main" xmlns="" id="{C26F821E-1C59-F04C-83E1-C98553C99054}"/>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rot="3873741" flipH="1">
            <a:off x="218281" y="3552032"/>
            <a:ext cx="7953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a:extLst>
              <a:ext uri="{FF2B5EF4-FFF2-40B4-BE49-F238E27FC236}">
                <a16:creationId xmlns:a16="http://schemas.microsoft.com/office/drawing/2014/main" xmlns="" id="{1EF07FD2-6966-8246-B19E-E2AF0B2382FB}"/>
              </a:ext>
            </a:extLst>
          </p:cNvPr>
          <p:cNvPicPr>
            <a:picLocks noChangeAspect="1"/>
          </p:cNvPicPr>
          <p:nvPr userDrawn="1"/>
        </p:nvPicPr>
        <p:blipFill>
          <a:blip r:embed="rId6">
            <a:extLst>
              <a:ext uri="{28A0092B-C50C-407E-A947-70E740481C1C}">
                <a14:useLocalDpi xmlns:a14="http://schemas.microsoft.com/office/drawing/2010/main" val="0"/>
              </a:ext>
            </a:extLst>
          </a:blip>
          <a:srcRect l="4669" t="13753" r="6580" b="12460"/>
          <a:stretch>
            <a:fillRect/>
          </a:stretch>
        </p:blipFill>
        <p:spPr bwMode="auto">
          <a:xfrm>
            <a:off x="879475" y="2605088"/>
            <a:ext cx="1101725"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a:extLst>
              <a:ext uri="{FF2B5EF4-FFF2-40B4-BE49-F238E27FC236}">
                <a16:creationId xmlns:a16="http://schemas.microsoft.com/office/drawing/2014/main" xmlns="" id="{DD5B3D75-ECCE-9D47-BE11-344D580E533D}"/>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41288" y="4535488"/>
            <a:ext cx="596900"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a:extLst>
              <a:ext uri="{FF2B5EF4-FFF2-40B4-BE49-F238E27FC236}">
                <a16:creationId xmlns:a16="http://schemas.microsoft.com/office/drawing/2014/main" xmlns="" id="{BC030784-96BC-CE48-9CB4-BE53F11D626A}"/>
              </a:ext>
            </a:extLst>
          </p:cNvPr>
          <p:cNvPicPr>
            <a:picLocks noChangeAspect="1"/>
          </p:cNvPicPr>
          <p:nvPr userDrawn="1"/>
        </p:nvPicPr>
        <p:blipFill>
          <a:blip r:embed="rId8">
            <a:extLst>
              <a:ext uri="{28A0092B-C50C-407E-A947-70E740481C1C}">
                <a14:useLocalDpi xmlns:a14="http://schemas.microsoft.com/office/drawing/2010/main" val="0"/>
              </a:ext>
            </a:extLst>
          </a:blip>
          <a:srcRect l="24477" r="23795"/>
          <a:stretch>
            <a:fillRect/>
          </a:stretch>
        </p:blipFill>
        <p:spPr bwMode="auto">
          <a:xfrm>
            <a:off x="738188" y="4805363"/>
            <a:ext cx="2524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a:extLst>
              <a:ext uri="{FF2B5EF4-FFF2-40B4-BE49-F238E27FC236}">
                <a16:creationId xmlns:a16="http://schemas.microsoft.com/office/drawing/2014/main" xmlns="" id="{7D57425B-6F34-1042-A7C0-07E138B6FC3A}"/>
              </a:ext>
            </a:extLst>
          </p:cNvPr>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19063" y="6362700"/>
            <a:ext cx="14001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641600" y="2179200"/>
            <a:ext cx="6172200" cy="475002"/>
          </a:xfrm>
        </p:spPr>
        <p:txBody>
          <a:bodyPr/>
          <a:lstStyle>
            <a:lvl1pPr algn="l">
              <a:defRPr sz="36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2" name="Footer Placeholder 6">
            <a:extLst>
              <a:ext uri="{FF2B5EF4-FFF2-40B4-BE49-F238E27FC236}">
                <a16:creationId xmlns:a16="http://schemas.microsoft.com/office/drawing/2014/main" xmlns="" id="{EAD76E29-4DCA-CC4A-8C50-CF553DCE9E99}"/>
              </a:ext>
            </a:extLst>
          </p:cNvPr>
          <p:cNvSpPr>
            <a:spLocks noGrp="1"/>
          </p:cNvSpPr>
          <p:nvPr>
            <p:ph type="ftr" sz="quarter" idx="10"/>
          </p:nvPr>
        </p:nvSpPr>
        <p:spPr>
          <a:xfrm>
            <a:off x="1597025" y="6578600"/>
            <a:ext cx="6781800" cy="244475"/>
          </a:xfrm>
        </p:spPr>
        <p:txBody>
          <a:bodyPr/>
          <a:lstStyle>
            <a:lvl1pPr>
              <a:defRPr sz="600" dirty="0"/>
            </a:lvl1p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58831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5" name="Picture 5" descr="Rules_Single_B.png">
            <a:extLst>
              <a:ext uri="{FF2B5EF4-FFF2-40B4-BE49-F238E27FC236}">
                <a16:creationId xmlns:a16="http://schemas.microsoft.com/office/drawing/2014/main" xmlns="" id="{F9924989-FF43-8440-B083-03BCE9A69D8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a:extLst>
              <a:ext uri="{FF2B5EF4-FFF2-40B4-BE49-F238E27FC236}">
                <a16:creationId xmlns:a16="http://schemas.microsoft.com/office/drawing/2014/main" xmlns="" id="{97C1E06B-35EA-E941-82F2-596FFE7B8C1E}"/>
              </a:ext>
            </a:extLst>
          </p:cNvPr>
          <p:cNvPicPr>
            <a:picLocks noChangeAspect="1"/>
          </p:cNvPicPr>
          <p:nvPr userDrawn="1"/>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Rules_Single_A.png">
            <a:extLst>
              <a:ext uri="{FF2B5EF4-FFF2-40B4-BE49-F238E27FC236}">
                <a16:creationId xmlns:a16="http://schemas.microsoft.com/office/drawing/2014/main" xmlns="" id="{E821D6E8-181A-A14C-97EE-E474BEF30C39}"/>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a:extLst>
              <a:ext uri="{FF2B5EF4-FFF2-40B4-BE49-F238E27FC236}">
                <a16:creationId xmlns:a16="http://schemas.microsoft.com/office/drawing/2014/main" xmlns="" id="{460C000D-F3B6-C840-83CB-D328C0E3C760}"/>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7625" y="6324600"/>
            <a:ext cx="14382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762000" y="406258"/>
            <a:ext cx="8026400" cy="296235"/>
          </a:xfrm>
        </p:spPr>
        <p:txBody>
          <a:bodyPr/>
          <a:lstStyle/>
          <a:p>
            <a:r>
              <a:rPr lang="en-US" dirty="0"/>
              <a:t>Click to edit Master title style</a:t>
            </a:r>
          </a:p>
        </p:txBody>
      </p:sp>
      <p:sp>
        <p:nvSpPr>
          <p:cNvPr id="9" name="Footer Placeholder 1">
            <a:extLst>
              <a:ext uri="{FF2B5EF4-FFF2-40B4-BE49-F238E27FC236}">
                <a16:creationId xmlns:a16="http://schemas.microsoft.com/office/drawing/2014/main" xmlns="" id="{3FE04190-8FF1-EB4F-AAA9-C39194D81FAB}"/>
              </a:ext>
            </a:extLst>
          </p:cNvPr>
          <p:cNvSpPr>
            <a:spLocks noGrp="1"/>
          </p:cNvSpPr>
          <p:nvPr>
            <p:ph type="ftr" sz="quarter" idx="10"/>
          </p:nvPr>
        </p:nvSpPr>
        <p:spPr>
          <a:xfrm>
            <a:off x="1597025" y="6578600"/>
            <a:ext cx="6781800" cy="244475"/>
          </a:xfrm>
        </p:spPr>
        <p:txBody>
          <a:bodyPr/>
          <a:lstStyle>
            <a:lvl1pPr>
              <a:defRPr sz="600" dirty="0"/>
            </a:lvl1p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151945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5" descr="Rules_Single_B.png">
            <a:extLst>
              <a:ext uri="{FF2B5EF4-FFF2-40B4-BE49-F238E27FC236}">
                <a16:creationId xmlns:a16="http://schemas.microsoft.com/office/drawing/2014/main" xmlns="" id="{321F0B83-1476-DD43-95AE-EF7C74217D37}"/>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7">
            <a:extLst>
              <a:ext uri="{FF2B5EF4-FFF2-40B4-BE49-F238E27FC236}">
                <a16:creationId xmlns:a16="http://schemas.microsoft.com/office/drawing/2014/main" xmlns="" id="{331A53B1-C149-9345-B486-D118CF35558B}"/>
              </a:ext>
            </a:extLst>
          </p:cNvPr>
          <p:cNvPicPr>
            <a:picLocks noChangeAspect="1"/>
          </p:cNvPicPr>
          <p:nvPr userDrawn="1"/>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Rules_Single_A.png">
            <a:extLst>
              <a:ext uri="{FF2B5EF4-FFF2-40B4-BE49-F238E27FC236}">
                <a16:creationId xmlns:a16="http://schemas.microsoft.com/office/drawing/2014/main" xmlns="" id="{1D21723B-88F2-2A4D-B00A-53337254DB6F}"/>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a:extLst>
              <a:ext uri="{FF2B5EF4-FFF2-40B4-BE49-F238E27FC236}">
                <a16:creationId xmlns:a16="http://schemas.microsoft.com/office/drawing/2014/main" xmlns="" id="{6DED5CF8-AF73-0746-9E03-3C8C3E72B71D}"/>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325" y="6305550"/>
            <a:ext cx="14033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sp>
        <p:nvSpPr>
          <p:cNvPr id="7" name="Footer Placeholder 2">
            <a:extLst>
              <a:ext uri="{FF2B5EF4-FFF2-40B4-BE49-F238E27FC236}">
                <a16:creationId xmlns:a16="http://schemas.microsoft.com/office/drawing/2014/main" xmlns="" id="{BAFCF5D5-12E2-844A-8C3E-8ED5AF866EBB}"/>
              </a:ext>
            </a:extLst>
          </p:cNvPr>
          <p:cNvSpPr>
            <a:spLocks noGrp="1"/>
          </p:cNvSpPr>
          <p:nvPr>
            <p:ph type="ftr" sz="quarter" idx="10"/>
          </p:nvPr>
        </p:nvSpPr>
        <p:spPr>
          <a:xfrm>
            <a:off x="1597025" y="6578600"/>
            <a:ext cx="6781800" cy="244475"/>
          </a:xfrm>
        </p:spPr>
        <p:txBody>
          <a:bodyPr/>
          <a:lstStyle>
            <a:lvl1pPr>
              <a:defRPr sz="600" dirty="0"/>
            </a:lvl1p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162773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6C448371-2444-E94B-9877-2C993C54A196}"/>
              </a:ext>
            </a:extLst>
          </p:cNvPr>
          <p:cNvSpPr>
            <a:spLocks noGrp="1"/>
          </p:cNvSpPr>
          <p:nvPr>
            <p:ph type="ftr" sz="quarter" idx="10"/>
          </p:nvPr>
        </p:nvSpPr>
        <p:spPr/>
        <p:txBody>
          <a:bodyPr/>
          <a:lstStyle>
            <a:lvl1pPr>
              <a:defRPr/>
            </a:lvl1p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9537996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a:extLst>
              <a:ext uri="{FF2B5EF4-FFF2-40B4-BE49-F238E27FC236}">
                <a16:creationId xmlns:a16="http://schemas.microsoft.com/office/drawing/2014/main" xmlns="" id="{7F0C99D8-34C5-A944-AF26-E7D061410940}"/>
              </a:ext>
            </a:extLst>
          </p:cNvPr>
          <p:cNvSpPr>
            <a:spLocks noGrp="1"/>
          </p:cNvSpPr>
          <p:nvPr>
            <p:ph type="body" idx="1"/>
          </p:nvPr>
        </p:nvSpPr>
        <p:spPr bwMode="auto">
          <a:xfrm>
            <a:off x="365125" y="1538288"/>
            <a:ext cx="841533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7" name="Slide Number Placeholder 5">
            <a:extLst>
              <a:ext uri="{FF2B5EF4-FFF2-40B4-BE49-F238E27FC236}">
                <a16:creationId xmlns:a16="http://schemas.microsoft.com/office/drawing/2014/main" xmlns="" id="{5ABB16C1-C163-DF40-B42E-461259BC3AB0}"/>
              </a:ext>
            </a:extLst>
          </p:cNvPr>
          <p:cNvSpPr txBox="1">
            <a:spLocks/>
          </p:cNvSpPr>
          <p:nvPr userDrawn="1"/>
        </p:nvSpPr>
        <p:spPr>
          <a:xfrm>
            <a:off x="8375650" y="6513513"/>
            <a:ext cx="312738" cy="215900"/>
          </a:xfrm>
          <a:prstGeom prst="rect">
            <a:avLst/>
          </a:prstGeom>
        </p:spPr>
        <p:txBody>
          <a:bodyPr wrap="none" anchor="ctr">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r" eaLnBrk="1" hangingPunct="1"/>
            <a:fld id="{5A549CCA-2544-344C-97CE-A980831E61E2}" type="slidenum">
              <a:rPr lang="en-US" altLang="en-US" sz="800">
                <a:solidFill>
                  <a:srgbClr val="898989"/>
                </a:solidFill>
                <a:latin typeface="Calibri" panose="020F0502020204030204" pitchFamily="34" charset="0"/>
              </a:rPr>
              <a:pPr algn="r" eaLnBrk="1" hangingPunct="1"/>
              <a:t>‹#›</a:t>
            </a:fld>
            <a:endParaRPr lang="en-US" altLang="en-US" sz="800">
              <a:solidFill>
                <a:srgbClr val="898989"/>
              </a:solidFill>
              <a:latin typeface="Calibri" panose="020F0502020204030204" pitchFamily="34" charset="0"/>
            </a:endParaRPr>
          </a:p>
        </p:txBody>
      </p:sp>
      <p:sp>
        <p:nvSpPr>
          <p:cNvPr id="1028" name="Title Placeholder 1">
            <a:extLst>
              <a:ext uri="{FF2B5EF4-FFF2-40B4-BE49-F238E27FC236}">
                <a16:creationId xmlns:a16="http://schemas.microsoft.com/office/drawing/2014/main" xmlns="" id="{7DEA4047-98D8-BF4F-9409-38984936A448}"/>
              </a:ext>
            </a:extLst>
          </p:cNvPr>
          <p:cNvSpPr>
            <a:spLocks noGrp="1"/>
          </p:cNvSpPr>
          <p:nvPr>
            <p:ph type="title"/>
          </p:nvPr>
        </p:nvSpPr>
        <p:spPr bwMode="auto">
          <a:xfrm>
            <a:off x="365125" y="391150"/>
            <a:ext cx="8415338" cy="475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p>
            <a:pPr lvl="0"/>
            <a:r>
              <a:rPr lang="en-US" altLang="en-US" dirty="0"/>
              <a:t>Click to edit Master title style</a:t>
            </a:r>
          </a:p>
        </p:txBody>
      </p:sp>
      <p:sp>
        <p:nvSpPr>
          <p:cNvPr id="4" name="Footer Placeholder 3">
            <a:extLst>
              <a:ext uri="{FF2B5EF4-FFF2-40B4-BE49-F238E27FC236}">
                <a16:creationId xmlns:a16="http://schemas.microsoft.com/office/drawing/2014/main" xmlns="" id="{AAD67665-1364-9E47-A66D-F01A285B7E11}"/>
              </a:ext>
            </a:extLst>
          </p:cNvPr>
          <p:cNvSpPr>
            <a:spLocks noGrp="1"/>
          </p:cNvSpPr>
          <p:nvPr>
            <p:ph type="ftr" sz="quarter" idx="3"/>
          </p:nvPr>
        </p:nvSpPr>
        <p:spPr>
          <a:xfrm>
            <a:off x="365125" y="6610350"/>
            <a:ext cx="8013700" cy="212725"/>
          </a:xfrm>
          <a:prstGeom prst="rect">
            <a:avLst/>
          </a:prstGeom>
        </p:spPr>
        <p:txBody>
          <a:bodyPr vert="horz" lIns="91440" tIns="45720" rIns="91440" bIns="45720" rtlCol="0" anchor="ctr"/>
          <a:lstStyle>
            <a:lvl1pPr algn="ctr">
              <a:defRPr sz="600" dirty="0">
                <a:solidFill>
                  <a:schemeClr val="tx1">
                    <a:tint val="75000"/>
                  </a:schemeClr>
                </a:solidFill>
              </a:defRPr>
            </a:lvl1p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Lst>
  <p:hf sldNum="0" hdr="0" dt="0"/>
  <p:txStyles>
    <p:titleStyle>
      <a:lvl1pPr algn="l" rtl="0" fontAlgn="base">
        <a:lnSpc>
          <a:spcPct val="85000"/>
        </a:lnSpc>
        <a:spcBef>
          <a:spcPct val="0"/>
        </a:spcBef>
        <a:spcAft>
          <a:spcPct val="0"/>
        </a:spcAft>
        <a:defRPr sz="3600" kern="1200">
          <a:solidFill>
            <a:schemeClr val="accent2"/>
          </a:solidFill>
          <a:latin typeface="+mj-lt"/>
          <a:ea typeface="+mj-ea"/>
          <a:cs typeface="+mj-cs"/>
        </a:defRPr>
      </a:lvl1pPr>
      <a:lvl2pPr algn="l" rtl="0" fontAlgn="base">
        <a:lnSpc>
          <a:spcPct val="85000"/>
        </a:lnSpc>
        <a:spcBef>
          <a:spcPct val="0"/>
        </a:spcBef>
        <a:spcAft>
          <a:spcPct val="0"/>
        </a:spcAft>
        <a:defRPr sz="2200">
          <a:solidFill>
            <a:schemeClr val="accent2"/>
          </a:solidFill>
          <a:latin typeface="Calibri Light" panose="020F0302020204030204" pitchFamily="34" charset="0"/>
        </a:defRPr>
      </a:lvl2pPr>
      <a:lvl3pPr algn="l" rtl="0" fontAlgn="base">
        <a:lnSpc>
          <a:spcPct val="85000"/>
        </a:lnSpc>
        <a:spcBef>
          <a:spcPct val="0"/>
        </a:spcBef>
        <a:spcAft>
          <a:spcPct val="0"/>
        </a:spcAft>
        <a:defRPr sz="2200">
          <a:solidFill>
            <a:schemeClr val="accent2"/>
          </a:solidFill>
          <a:latin typeface="Calibri Light" panose="020F0302020204030204" pitchFamily="34" charset="0"/>
        </a:defRPr>
      </a:lvl3pPr>
      <a:lvl4pPr algn="l" rtl="0" fontAlgn="base">
        <a:lnSpc>
          <a:spcPct val="85000"/>
        </a:lnSpc>
        <a:spcBef>
          <a:spcPct val="0"/>
        </a:spcBef>
        <a:spcAft>
          <a:spcPct val="0"/>
        </a:spcAft>
        <a:defRPr sz="2200">
          <a:solidFill>
            <a:schemeClr val="accent2"/>
          </a:solidFill>
          <a:latin typeface="Calibri Light" panose="020F0302020204030204" pitchFamily="34" charset="0"/>
        </a:defRPr>
      </a:lvl4pPr>
      <a:lvl5pPr algn="l" rtl="0" fontAlgn="base">
        <a:lnSpc>
          <a:spcPct val="85000"/>
        </a:lnSpc>
        <a:spcBef>
          <a:spcPct val="0"/>
        </a:spcBef>
        <a:spcAft>
          <a:spcPct val="0"/>
        </a:spcAft>
        <a:defRPr sz="2200">
          <a:solidFill>
            <a:schemeClr val="accent2"/>
          </a:solidFill>
          <a:latin typeface="Calibri Light" panose="020F0302020204030204" pitchFamily="34" charset="0"/>
        </a:defRPr>
      </a:lvl5pPr>
      <a:lvl6pPr marL="457200" algn="l" rtl="0" fontAlgn="base">
        <a:lnSpc>
          <a:spcPct val="85000"/>
        </a:lnSpc>
        <a:spcBef>
          <a:spcPct val="0"/>
        </a:spcBef>
        <a:spcAft>
          <a:spcPct val="0"/>
        </a:spcAft>
        <a:defRPr sz="2200">
          <a:solidFill>
            <a:schemeClr val="accent2"/>
          </a:solidFill>
          <a:latin typeface="Calibri Light" panose="020F0302020204030204" pitchFamily="34" charset="0"/>
        </a:defRPr>
      </a:lvl6pPr>
      <a:lvl7pPr marL="914400" algn="l" rtl="0" fontAlgn="base">
        <a:lnSpc>
          <a:spcPct val="85000"/>
        </a:lnSpc>
        <a:spcBef>
          <a:spcPct val="0"/>
        </a:spcBef>
        <a:spcAft>
          <a:spcPct val="0"/>
        </a:spcAft>
        <a:defRPr sz="2200">
          <a:solidFill>
            <a:schemeClr val="accent2"/>
          </a:solidFill>
          <a:latin typeface="Calibri Light" panose="020F0302020204030204" pitchFamily="34" charset="0"/>
        </a:defRPr>
      </a:lvl7pPr>
      <a:lvl8pPr marL="1371600" algn="l" rtl="0" fontAlgn="base">
        <a:lnSpc>
          <a:spcPct val="85000"/>
        </a:lnSpc>
        <a:spcBef>
          <a:spcPct val="0"/>
        </a:spcBef>
        <a:spcAft>
          <a:spcPct val="0"/>
        </a:spcAft>
        <a:defRPr sz="2200">
          <a:solidFill>
            <a:schemeClr val="accent2"/>
          </a:solidFill>
          <a:latin typeface="Calibri Light" panose="020F0302020204030204" pitchFamily="34" charset="0"/>
        </a:defRPr>
      </a:lvl8pPr>
      <a:lvl9pPr marL="1828800" algn="l" rtl="0" fontAlgn="base">
        <a:lnSpc>
          <a:spcPct val="85000"/>
        </a:lnSpc>
        <a:spcBef>
          <a:spcPct val="0"/>
        </a:spcBef>
        <a:spcAft>
          <a:spcPct val="0"/>
        </a:spcAft>
        <a:defRPr sz="2200">
          <a:solidFill>
            <a:schemeClr val="accent2"/>
          </a:solidFill>
          <a:latin typeface="Calibri Light" panose="020F0302020204030204" pitchFamily="34" charset="0"/>
        </a:defRPr>
      </a:lvl9pPr>
    </p:titleStyle>
    <p:bodyStyle>
      <a:lvl1pPr marL="171450" indent="-171450" algn="l" rtl="0" fontAlgn="base">
        <a:lnSpc>
          <a:spcPct val="95000"/>
        </a:lnSpc>
        <a:spcBef>
          <a:spcPts val="1200"/>
        </a:spcBef>
        <a:spcAft>
          <a:spcPct val="0"/>
        </a:spcAft>
        <a:buClr>
          <a:schemeClr val="accent2"/>
        </a:buClr>
        <a:buFont typeface="Arial" panose="020B0604020202020204" pitchFamily="34" charset="0"/>
        <a:buChar char="•"/>
        <a:defRPr sz="2000" kern="1200">
          <a:solidFill>
            <a:srgbClr val="404040"/>
          </a:solidFill>
          <a:latin typeface="+mn-lt"/>
          <a:ea typeface="+mn-ea"/>
          <a:cs typeface="+mn-cs"/>
        </a:defRPr>
      </a:lvl1pPr>
      <a:lvl2pPr marL="400050" indent="-171450" algn="l" rtl="0" fontAlgn="base">
        <a:lnSpc>
          <a:spcPct val="95000"/>
        </a:lnSpc>
        <a:spcBef>
          <a:spcPts val="600"/>
        </a:spcBef>
        <a:spcAft>
          <a:spcPct val="0"/>
        </a:spcAft>
        <a:buClr>
          <a:schemeClr val="accent1"/>
        </a:buClr>
        <a:buFont typeface="Arial" panose="020B0604020202020204" pitchFamily="34" charset="0"/>
        <a:buChar char="•"/>
        <a:defRPr kern="1200">
          <a:solidFill>
            <a:srgbClr val="404040"/>
          </a:solidFill>
          <a:latin typeface="+mn-lt"/>
          <a:ea typeface="+mn-ea"/>
          <a:cs typeface="+mn-cs"/>
        </a:defRPr>
      </a:lvl2pPr>
      <a:lvl3pPr marL="571500" indent="-114300" algn="l" rtl="0" fontAlgn="base">
        <a:lnSpc>
          <a:spcPct val="95000"/>
        </a:lnSpc>
        <a:spcBef>
          <a:spcPct val="20000"/>
        </a:spcBef>
        <a:spcAft>
          <a:spcPct val="0"/>
        </a:spcAft>
        <a:buClr>
          <a:srgbClr val="404040"/>
        </a:buClr>
        <a:buFont typeface="Arial" panose="020B0604020202020204" pitchFamily="34" charset="0"/>
        <a:buChar char="-"/>
        <a:defRPr sz="1800" kern="1200">
          <a:solidFill>
            <a:srgbClr val="404040"/>
          </a:solidFill>
          <a:latin typeface="+mn-lt"/>
          <a:ea typeface="+mn-ea"/>
          <a:cs typeface="+mn-cs"/>
        </a:defRPr>
      </a:lvl3pPr>
      <a:lvl4pPr marL="742950" indent="-114300" algn="l" rtl="0" fontAlgn="base">
        <a:lnSpc>
          <a:spcPct val="95000"/>
        </a:lnSpc>
        <a:spcBef>
          <a:spcPct val="20000"/>
        </a:spcBef>
        <a:spcAft>
          <a:spcPct val="0"/>
        </a:spcAft>
        <a:buFont typeface="Arial" panose="020B0604020202020204" pitchFamily="34" charset="0"/>
        <a:buChar char="•"/>
        <a:defRPr sz="1400" kern="1200">
          <a:solidFill>
            <a:srgbClr val="404040"/>
          </a:solidFill>
          <a:latin typeface="+mn-lt"/>
          <a:ea typeface="+mn-ea"/>
          <a:cs typeface="+mn-cs"/>
        </a:defRPr>
      </a:lvl4pPr>
      <a:lvl5pPr marL="914400" indent="-114300" algn="l" rtl="0" fontAlgn="base">
        <a:lnSpc>
          <a:spcPct val="95000"/>
        </a:lnSpc>
        <a:spcBef>
          <a:spcPct val="20000"/>
        </a:spcBef>
        <a:spcAft>
          <a:spcPct val="0"/>
        </a:spcAft>
        <a:buFont typeface="Arial" panose="020B0604020202020204" pitchFamily="34" charset="0"/>
        <a:buChar char="-"/>
        <a:defRPr sz="14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xmlns="" id="{72D8AE05-0E2B-2847-824D-18CFE900074C}"/>
              </a:ext>
            </a:extLst>
          </p:cNvPr>
          <p:cNvSpPr>
            <a:spLocks noGrp="1" noChangeArrowheads="1"/>
          </p:cNvSpPr>
          <p:nvPr>
            <p:ph type="ctrTitle"/>
          </p:nvPr>
        </p:nvSpPr>
        <p:spPr>
          <a:xfrm>
            <a:off x="685800" y="762000"/>
            <a:ext cx="7747000" cy="2825750"/>
          </a:xfrm>
        </p:spPr>
        <p:txBody>
          <a:bodyPr/>
          <a:lstStyle/>
          <a:p>
            <a:r>
              <a:rPr lang="en-US" altLang="en-US" sz="3600" b="1"/>
              <a:t>Guide to Computer Forensics</a:t>
            </a:r>
            <a:br>
              <a:rPr lang="en-US" altLang="en-US" sz="3600" b="1"/>
            </a:br>
            <a:r>
              <a:rPr lang="en-US" altLang="en-US" sz="3600" b="1"/>
              <a:t> and Investigations</a:t>
            </a:r>
            <a:br>
              <a:rPr lang="en-US" altLang="en-US" sz="3600" b="1"/>
            </a:br>
            <a:r>
              <a:rPr lang="en-US" altLang="en-US" sz="3600" b="1"/>
              <a:t>Sixth Edition</a:t>
            </a:r>
            <a:br>
              <a:rPr lang="en-US" altLang="en-US" sz="3600" b="1"/>
            </a:br>
            <a:r>
              <a:rPr lang="en-US" altLang="en-US" sz="3600" b="1"/>
              <a:t/>
            </a:r>
            <a:br>
              <a:rPr lang="en-US" altLang="en-US" sz="3600" b="1"/>
            </a:br>
            <a:r>
              <a:rPr lang="en-US" altLang="en-US" sz="3600" b="1" i="1"/>
              <a:t>Chapter 14</a:t>
            </a:r>
            <a:r>
              <a:rPr lang="en-US" altLang="en-US" sz="3600" i="1"/>
              <a:t/>
            </a:r>
            <a:br>
              <a:rPr lang="en-US" altLang="en-US" sz="3600" i="1"/>
            </a:br>
            <a:endParaRPr lang="en-US" altLang="en-US" sz="3600" b="1"/>
          </a:p>
        </p:txBody>
      </p:sp>
      <p:sp>
        <p:nvSpPr>
          <p:cNvPr id="7171" name="Rectangle 3">
            <a:extLst>
              <a:ext uri="{FF2B5EF4-FFF2-40B4-BE49-F238E27FC236}">
                <a16:creationId xmlns:a16="http://schemas.microsoft.com/office/drawing/2014/main" xmlns="" id="{471189AF-2379-194D-9F6F-63CB43A5F015}"/>
              </a:ext>
            </a:extLst>
          </p:cNvPr>
          <p:cNvSpPr>
            <a:spLocks noGrp="1" noChangeArrowheads="1"/>
          </p:cNvSpPr>
          <p:nvPr>
            <p:ph type="subTitle" idx="1"/>
          </p:nvPr>
        </p:nvSpPr>
        <p:spPr>
          <a:xfrm>
            <a:off x="698500" y="3352800"/>
            <a:ext cx="7747000" cy="377825"/>
          </a:xfrm>
        </p:spPr>
        <p:txBody>
          <a:bodyPr/>
          <a:lstStyle/>
          <a:p>
            <a:pPr>
              <a:lnSpc>
                <a:spcPct val="80000"/>
              </a:lnSpc>
            </a:pPr>
            <a:r>
              <a:rPr lang="en-US" altLang="en-US" sz="3000" i="1">
                <a:solidFill>
                  <a:schemeClr val="tx1"/>
                </a:solidFill>
              </a:rPr>
              <a:t>Report Writing for High-Tech Investigations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xmlns="" id="{DF74D773-3015-494D-A91E-52E71DE2A261}"/>
              </a:ext>
            </a:extLst>
          </p:cNvPr>
          <p:cNvSpPr>
            <a:spLocks noGrp="1" noChangeArrowheads="1"/>
          </p:cNvSpPr>
          <p:nvPr>
            <p:ph idx="1"/>
          </p:nvPr>
        </p:nvSpPr>
        <p:spPr/>
        <p:txBody>
          <a:bodyPr/>
          <a:lstStyle/>
          <a:p>
            <a:r>
              <a:rPr lang="en-US" altLang="en-US"/>
              <a:t>Written report</a:t>
            </a:r>
          </a:p>
          <a:p>
            <a:pPr lvl="1"/>
            <a:r>
              <a:rPr lang="en-US" altLang="en-US"/>
              <a:t>Affidavit or declaration</a:t>
            </a:r>
          </a:p>
          <a:p>
            <a:pPr lvl="1"/>
            <a:r>
              <a:rPr lang="en-US" altLang="en-US"/>
              <a:t>Limit what you write and pay attention to details</a:t>
            </a:r>
          </a:p>
          <a:p>
            <a:pPr lvl="2"/>
            <a:r>
              <a:rPr lang="en-US" altLang="en-US"/>
              <a:t>Include thorough documentation and support of what you write</a:t>
            </a:r>
          </a:p>
          <a:p>
            <a:pPr lvl="1"/>
            <a:endParaRPr lang="en-US" altLang="en-US"/>
          </a:p>
        </p:txBody>
      </p:sp>
      <p:sp>
        <p:nvSpPr>
          <p:cNvPr id="16387" name="Rectangle 2">
            <a:extLst>
              <a:ext uri="{FF2B5EF4-FFF2-40B4-BE49-F238E27FC236}">
                <a16:creationId xmlns:a16="http://schemas.microsoft.com/office/drawing/2014/main" xmlns="" id="{F7AC131D-C7E4-3C4F-8C22-BCC50138C866}"/>
              </a:ext>
            </a:extLst>
          </p:cNvPr>
          <p:cNvSpPr>
            <a:spLocks noGrp="1" noChangeArrowheads="1"/>
          </p:cNvSpPr>
          <p:nvPr>
            <p:ph type="title"/>
          </p:nvPr>
        </p:nvSpPr>
        <p:spPr>
          <a:xfrm>
            <a:off x="762000" y="317331"/>
            <a:ext cx="8026400" cy="475002"/>
          </a:xfrm>
        </p:spPr>
        <p:txBody>
          <a:bodyPr/>
          <a:lstStyle/>
          <a:p>
            <a:r>
              <a:rPr lang="en-US" altLang="en-US" dirty="0"/>
              <a:t>Types of Reports (4 of 4)</a:t>
            </a:r>
          </a:p>
        </p:txBody>
      </p:sp>
      <p:sp>
        <p:nvSpPr>
          <p:cNvPr id="4" name="Footer Placeholder 3">
            <a:extLst>
              <a:ext uri="{FF2B5EF4-FFF2-40B4-BE49-F238E27FC236}">
                <a16:creationId xmlns:a16="http://schemas.microsoft.com/office/drawing/2014/main" xmlns="" id="{5E36E169-C89C-844F-9847-B2C508CC863F}"/>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xmlns="" id="{77EC9676-BB2B-C54A-BBA4-FA7B3BE8F7D5}"/>
              </a:ext>
            </a:extLst>
          </p:cNvPr>
          <p:cNvSpPr>
            <a:spLocks noGrp="1" noChangeArrowheads="1"/>
          </p:cNvSpPr>
          <p:nvPr>
            <p:ph idx="1"/>
          </p:nvPr>
        </p:nvSpPr>
        <p:spPr>
          <a:xfrm>
            <a:off x="365125" y="1538288"/>
            <a:ext cx="8415338" cy="2205219"/>
          </a:xfrm>
        </p:spPr>
        <p:txBody>
          <a:bodyPr/>
          <a:lstStyle/>
          <a:p>
            <a:r>
              <a:rPr lang="en-US" altLang="en-US" dirty="0"/>
              <a:t>Hypothetical questions based on factual evidence</a:t>
            </a:r>
          </a:p>
          <a:p>
            <a:pPr lvl="1"/>
            <a:r>
              <a:rPr lang="en-US" altLang="en-US" dirty="0"/>
              <a:t>Guide and support your opinion</a:t>
            </a:r>
          </a:p>
          <a:p>
            <a:pPr lvl="1"/>
            <a:r>
              <a:rPr lang="en-US" altLang="en-US" dirty="0"/>
              <a:t>Can be abused and overly complex</a:t>
            </a:r>
          </a:p>
          <a:p>
            <a:r>
              <a:rPr lang="en-US" altLang="en-US" dirty="0"/>
              <a:t>Opinions based on knowledge and experience</a:t>
            </a:r>
          </a:p>
          <a:p>
            <a:r>
              <a:rPr lang="en-US" dirty="0"/>
              <a:t>State the facts needed to answer the question</a:t>
            </a:r>
          </a:p>
          <a:p>
            <a:pPr lvl="1"/>
            <a:r>
              <a:rPr lang="en-US" dirty="0"/>
              <a:t>Don’t include any unnecessary facts</a:t>
            </a:r>
          </a:p>
        </p:txBody>
      </p:sp>
      <p:sp>
        <p:nvSpPr>
          <p:cNvPr id="17411" name="Rectangle 2">
            <a:extLst>
              <a:ext uri="{FF2B5EF4-FFF2-40B4-BE49-F238E27FC236}">
                <a16:creationId xmlns:a16="http://schemas.microsoft.com/office/drawing/2014/main" xmlns="" id="{19E75B74-17A8-1240-BFFF-D679012F6671}"/>
              </a:ext>
            </a:extLst>
          </p:cNvPr>
          <p:cNvSpPr>
            <a:spLocks noGrp="1" noChangeArrowheads="1"/>
          </p:cNvSpPr>
          <p:nvPr>
            <p:ph type="title"/>
          </p:nvPr>
        </p:nvSpPr>
        <p:spPr>
          <a:xfrm>
            <a:off x="762000" y="317331"/>
            <a:ext cx="8026400" cy="475002"/>
          </a:xfrm>
        </p:spPr>
        <p:txBody>
          <a:bodyPr/>
          <a:lstStyle/>
          <a:p>
            <a:r>
              <a:rPr lang="en-US" altLang="en-US" dirty="0"/>
              <a:t>Guidelines for Writing Reports (1 of 2)</a:t>
            </a:r>
          </a:p>
        </p:txBody>
      </p:sp>
      <p:sp>
        <p:nvSpPr>
          <p:cNvPr id="4" name="Footer Placeholder 3">
            <a:extLst>
              <a:ext uri="{FF2B5EF4-FFF2-40B4-BE49-F238E27FC236}">
                <a16:creationId xmlns:a16="http://schemas.microsoft.com/office/drawing/2014/main" xmlns="" id="{9C6D6E12-C98A-B045-98BA-BE5AEF087184}"/>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xmlns="" id="{7152CCAE-46D4-B344-9E31-27E0138720C6}"/>
              </a:ext>
            </a:extLst>
          </p:cNvPr>
          <p:cNvSpPr>
            <a:spLocks noGrp="1" noChangeArrowheads="1"/>
          </p:cNvSpPr>
          <p:nvPr>
            <p:ph idx="1"/>
          </p:nvPr>
        </p:nvSpPr>
        <p:spPr>
          <a:xfrm>
            <a:off x="365125" y="1538288"/>
            <a:ext cx="8415338" cy="2208297"/>
          </a:xfrm>
        </p:spPr>
        <p:txBody>
          <a:bodyPr/>
          <a:lstStyle/>
          <a:p>
            <a:r>
              <a:rPr lang="en-US" altLang="en-US" dirty="0"/>
              <a:t>As an expert witness, you may testify to an opinion or conclusion, if four basic conditions are met:</a:t>
            </a:r>
          </a:p>
          <a:p>
            <a:pPr lvl="1"/>
            <a:r>
              <a:rPr lang="en-US" altLang="en-US" dirty="0"/>
              <a:t>Opinion, inferences, or conclusions depend on special knowledge, skills, or training</a:t>
            </a:r>
          </a:p>
          <a:p>
            <a:pPr lvl="1"/>
            <a:r>
              <a:rPr lang="en-US" altLang="en-US" dirty="0"/>
              <a:t>Witness should qualify as a true expert in the field</a:t>
            </a:r>
          </a:p>
          <a:p>
            <a:pPr lvl="1"/>
            <a:r>
              <a:rPr lang="en-US" altLang="en-US" dirty="0"/>
              <a:t>Witness must testify to a reasonable degree of certainty</a:t>
            </a:r>
          </a:p>
          <a:p>
            <a:pPr lvl="1"/>
            <a:r>
              <a:rPr lang="en-US" altLang="en-US" dirty="0"/>
              <a:t>Experts must know facts on which their opinions are based, or they must testify to a hypothetical question</a:t>
            </a:r>
          </a:p>
        </p:txBody>
      </p:sp>
      <p:sp>
        <p:nvSpPr>
          <p:cNvPr id="18435" name="Rectangle 2">
            <a:extLst>
              <a:ext uri="{FF2B5EF4-FFF2-40B4-BE49-F238E27FC236}">
                <a16:creationId xmlns:a16="http://schemas.microsoft.com/office/drawing/2014/main" xmlns="" id="{A6EB1281-D03E-1F44-83EC-EDEDEA5C1046}"/>
              </a:ext>
            </a:extLst>
          </p:cNvPr>
          <p:cNvSpPr>
            <a:spLocks noGrp="1" noChangeArrowheads="1"/>
          </p:cNvSpPr>
          <p:nvPr>
            <p:ph type="title"/>
          </p:nvPr>
        </p:nvSpPr>
        <p:spPr>
          <a:xfrm>
            <a:off x="762000" y="317331"/>
            <a:ext cx="8026400" cy="475002"/>
          </a:xfrm>
        </p:spPr>
        <p:txBody>
          <a:bodyPr/>
          <a:lstStyle/>
          <a:p>
            <a:r>
              <a:rPr lang="en-US" altLang="en-US" dirty="0"/>
              <a:t>Guidelines for Writing Reports (2 of 2)</a:t>
            </a:r>
          </a:p>
        </p:txBody>
      </p:sp>
      <p:sp>
        <p:nvSpPr>
          <p:cNvPr id="4" name="Footer Placeholder 3">
            <a:extLst>
              <a:ext uri="{FF2B5EF4-FFF2-40B4-BE49-F238E27FC236}">
                <a16:creationId xmlns:a16="http://schemas.microsoft.com/office/drawing/2014/main" xmlns="" id="{73F9287E-AE3C-D746-A0BE-2AC785478217}"/>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xmlns="" id="{5423BFD0-9C0D-9249-BCED-81142AFDA40B}"/>
              </a:ext>
            </a:extLst>
          </p:cNvPr>
          <p:cNvSpPr>
            <a:spLocks noGrp="1" noChangeArrowheads="1"/>
          </p:cNvSpPr>
          <p:nvPr>
            <p:ph idx="1"/>
          </p:nvPr>
        </p:nvSpPr>
        <p:spPr>
          <a:xfrm>
            <a:off x="365125" y="1538288"/>
            <a:ext cx="8415338" cy="2497607"/>
          </a:xfrm>
        </p:spPr>
        <p:txBody>
          <a:bodyPr/>
          <a:lstStyle/>
          <a:p>
            <a:r>
              <a:rPr lang="en-US" altLang="en-US" dirty="0"/>
              <a:t>Anything you write down as part of your examination for a report</a:t>
            </a:r>
          </a:p>
          <a:p>
            <a:pPr lvl="1"/>
            <a:r>
              <a:rPr lang="en-US" altLang="en-US" dirty="0"/>
              <a:t>Subject to discovery from the opposing attorney</a:t>
            </a:r>
          </a:p>
          <a:p>
            <a:pPr lvl="1"/>
            <a:r>
              <a:rPr lang="en-US" altLang="en-US" b="1" dirty="0"/>
              <a:t>Discovery</a:t>
            </a:r>
            <a:r>
              <a:rPr lang="en-US" altLang="en-US" dirty="0"/>
              <a:t>: the process of opposing attorneys seeking information from each other</a:t>
            </a:r>
          </a:p>
          <a:p>
            <a:r>
              <a:rPr lang="en-US" altLang="en-US" dirty="0"/>
              <a:t>Written preliminary reports are considered </a:t>
            </a:r>
            <a:r>
              <a:rPr lang="en-US" altLang="en-US" b="1" dirty="0"/>
              <a:t>high-risk documents</a:t>
            </a:r>
          </a:p>
          <a:p>
            <a:pPr lvl="1"/>
            <a:r>
              <a:rPr lang="en-US" altLang="en-US" dirty="0"/>
              <a:t>It’s better if there’s no written report to provide</a:t>
            </a:r>
          </a:p>
          <a:p>
            <a:r>
              <a:rPr lang="en-US" altLang="en-US" dirty="0"/>
              <a:t>Destroying the report could be considered destroying or concealing evidence (spoliation)</a:t>
            </a:r>
          </a:p>
        </p:txBody>
      </p:sp>
      <p:sp>
        <p:nvSpPr>
          <p:cNvPr id="19459" name="Rectangle 2">
            <a:extLst>
              <a:ext uri="{FF2B5EF4-FFF2-40B4-BE49-F238E27FC236}">
                <a16:creationId xmlns:a16="http://schemas.microsoft.com/office/drawing/2014/main" xmlns="" id="{643A273E-94A1-0B41-9490-3E05AAD41E3F}"/>
              </a:ext>
            </a:extLst>
          </p:cNvPr>
          <p:cNvSpPr>
            <a:spLocks noGrp="1" noChangeArrowheads="1"/>
          </p:cNvSpPr>
          <p:nvPr>
            <p:ph type="title"/>
          </p:nvPr>
        </p:nvSpPr>
        <p:spPr>
          <a:xfrm>
            <a:off x="762000" y="81882"/>
            <a:ext cx="8026400" cy="945900"/>
          </a:xfrm>
        </p:spPr>
        <p:txBody>
          <a:bodyPr/>
          <a:lstStyle/>
          <a:p>
            <a:r>
              <a:rPr lang="en-US" altLang="en-US" dirty="0"/>
              <a:t>What to Include in Written Preliminary Reports (1 of 2)</a:t>
            </a:r>
          </a:p>
        </p:txBody>
      </p:sp>
      <p:sp>
        <p:nvSpPr>
          <p:cNvPr id="4" name="Footer Placeholder 3">
            <a:extLst>
              <a:ext uri="{FF2B5EF4-FFF2-40B4-BE49-F238E27FC236}">
                <a16:creationId xmlns:a16="http://schemas.microsoft.com/office/drawing/2014/main" xmlns="" id="{4962BBD7-7B76-5345-BF91-E7C11A16D21E}"/>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xmlns="" id="{9ECF18EA-88DD-4741-A8DE-C926F8ADD083}"/>
              </a:ext>
            </a:extLst>
          </p:cNvPr>
          <p:cNvSpPr>
            <a:spLocks noGrp="1" noChangeArrowheads="1"/>
          </p:cNvSpPr>
          <p:nvPr>
            <p:ph idx="1"/>
          </p:nvPr>
        </p:nvSpPr>
        <p:spPr>
          <a:xfrm>
            <a:off x="365125" y="1538288"/>
            <a:ext cx="8415338" cy="2022092"/>
          </a:xfrm>
        </p:spPr>
        <p:txBody>
          <a:bodyPr/>
          <a:lstStyle/>
          <a:p>
            <a:r>
              <a:rPr lang="en-US" altLang="en-US" dirty="0"/>
              <a:t>Include the same information as in verbal reports</a:t>
            </a:r>
          </a:p>
          <a:p>
            <a:r>
              <a:rPr lang="en-US" altLang="en-US" dirty="0"/>
              <a:t>Additional items to include in your report:</a:t>
            </a:r>
          </a:p>
          <a:p>
            <a:pPr lvl="1"/>
            <a:r>
              <a:rPr lang="en-US" altLang="en-US" dirty="0"/>
              <a:t>Summarize your billing to date and estimate costs to complete the effort</a:t>
            </a:r>
          </a:p>
          <a:p>
            <a:pPr lvl="1"/>
            <a:r>
              <a:rPr lang="en-US" altLang="en-US" dirty="0"/>
              <a:t>Identify the tentative conclusion (rather than the preliminary conclusion)</a:t>
            </a:r>
          </a:p>
          <a:p>
            <a:pPr lvl="1"/>
            <a:r>
              <a:rPr lang="en-US" altLang="en-US" dirty="0"/>
              <a:t>Identify areas for further investigation and get confirmation from the attorney on the scope of your examination</a:t>
            </a:r>
          </a:p>
        </p:txBody>
      </p:sp>
      <p:sp>
        <p:nvSpPr>
          <p:cNvPr id="20483" name="Rectangle 2">
            <a:extLst>
              <a:ext uri="{FF2B5EF4-FFF2-40B4-BE49-F238E27FC236}">
                <a16:creationId xmlns:a16="http://schemas.microsoft.com/office/drawing/2014/main" xmlns="" id="{010D9E7A-980A-0E40-A16B-D0EDB5B0AFC8}"/>
              </a:ext>
            </a:extLst>
          </p:cNvPr>
          <p:cNvSpPr>
            <a:spLocks noGrp="1" noChangeArrowheads="1"/>
          </p:cNvSpPr>
          <p:nvPr>
            <p:ph type="title"/>
          </p:nvPr>
        </p:nvSpPr>
        <p:spPr>
          <a:xfrm>
            <a:off x="762000" y="81882"/>
            <a:ext cx="8026400" cy="945900"/>
          </a:xfrm>
        </p:spPr>
        <p:txBody>
          <a:bodyPr/>
          <a:lstStyle/>
          <a:p>
            <a:r>
              <a:rPr lang="en-US" altLang="en-US" dirty="0"/>
              <a:t>What to Include in Written Preliminary Reports (2 of 2)</a:t>
            </a:r>
          </a:p>
        </p:txBody>
      </p:sp>
      <p:sp>
        <p:nvSpPr>
          <p:cNvPr id="4" name="Footer Placeholder 3">
            <a:extLst>
              <a:ext uri="{FF2B5EF4-FFF2-40B4-BE49-F238E27FC236}">
                <a16:creationId xmlns:a16="http://schemas.microsoft.com/office/drawing/2014/main" xmlns="" id="{73247A75-A254-B143-8A34-0DE4B2B98F38}"/>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a:extLst>
              <a:ext uri="{FF2B5EF4-FFF2-40B4-BE49-F238E27FC236}">
                <a16:creationId xmlns:a16="http://schemas.microsoft.com/office/drawing/2014/main" xmlns="" id="{0AC6B051-2915-904E-94BD-C1762469FF74}"/>
              </a:ext>
            </a:extLst>
          </p:cNvPr>
          <p:cNvSpPr>
            <a:spLocks noGrp="1" noChangeArrowheads="1"/>
          </p:cNvSpPr>
          <p:nvPr>
            <p:ph idx="1"/>
          </p:nvPr>
        </p:nvSpPr>
        <p:spPr/>
        <p:txBody>
          <a:bodyPr/>
          <a:lstStyle/>
          <a:p>
            <a:r>
              <a:rPr lang="en-US" altLang="en-US"/>
              <a:t>Structure</a:t>
            </a:r>
          </a:p>
          <a:p>
            <a:pPr lvl="1"/>
            <a:r>
              <a:rPr lang="en-US" altLang="en-US"/>
              <a:t>Abstract (summary)</a:t>
            </a:r>
          </a:p>
          <a:p>
            <a:pPr lvl="1"/>
            <a:r>
              <a:rPr lang="en-US" altLang="en-US"/>
              <a:t>Table of contents</a:t>
            </a:r>
          </a:p>
          <a:p>
            <a:pPr lvl="1"/>
            <a:r>
              <a:rPr lang="en-US" altLang="en-US"/>
              <a:t>Body of report</a:t>
            </a:r>
          </a:p>
          <a:p>
            <a:pPr lvl="1"/>
            <a:r>
              <a:rPr lang="en-US" altLang="en-US"/>
              <a:t>Conclusion</a:t>
            </a:r>
          </a:p>
          <a:p>
            <a:pPr lvl="1"/>
            <a:r>
              <a:rPr lang="en-US" altLang="en-US"/>
              <a:t>References</a:t>
            </a:r>
          </a:p>
          <a:p>
            <a:pPr lvl="1"/>
            <a:r>
              <a:rPr lang="en-US" altLang="en-US"/>
              <a:t>Glossary</a:t>
            </a:r>
          </a:p>
          <a:p>
            <a:pPr lvl="1"/>
            <a:r>
              <a:rPr lang="en-US" altLang="en-US"/>
              <a:t>Acknowledgements</a:t>
            </a:r>
          </a:p>
          <a:p>
            <a:pPr lvl="1"/>
            <a:r>
              <a:rPr lang="en-US" altLang="en-US"/>
              <a:t>Appendixes</a:t>
            </a:r>
          </a:p>
        </p:txBody>
      </p:sp>
      <p:sp>
        <p:nvSpPr>
          <p:cNvPr id="21507" name="Rectangle 2">
            <a:extLst>
              <a:ext uri="{FF2B5EF4-FFF2-40B4-BE49-F238E27FC236}">
                <a16:creationId xmlns:a16="http://schemas.microsoft.com/office/drawing/2014/main" xmlns="" id="{03E8AF91-80DC-8048-AE2A-B99B9641BD70}"/>
              </a:ext>
            </a:extLst>
          </p:cNvPr>
          <p:cNvSpPr>
            <a:spLocks noGrp="1" noChangeArrowheads="1"/>
          </p:cNvSpPr>
          <p:nvPr>
            <p:ph type="title"/>
          </p:nvPr>
        </p:nvSpPr>
        <p:spPr>
          <a:xfrm>
            <a:off x="762000" y="317331"/>
            <a:ext cx="8026400" cy="475002"/>
          </a:xfrm>
        </p:spPr>
        <p:txBody>
          <a:bodyPr/>
          <a:lstStyle/>
          <a:p>
            <a:r>
              <a:rPr lang="en-US" altLang="en-US" dirty="0"/>
              <a:t>Report Structure (1 of 2)</a:t>
            </a:r>
          </a:p>
        </p:txBody>
      </p:sp>
      <p:sp>
        <p:nvSpPr>
          <p:cNvPr id="4" name="Footer Placeholder 3">
            <a:extLst>
              <a:ext uri="{FF2B5EF4-FFF2-40B4-BE49-F238E27FC236}">
                <a16:creationId xmlns:a16="http://schemas.microsoft.com/office/drawing/2014/main" xmlns="" id="{9583A513-E80A-E646-9C9C-0D3D5F52CA5D}"/>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a:extLst>
              <a:ext uri="{FF2B5EF4-FFF2-40B4-BE49-F238E27FC236}">
                <a16:creationId xmlns:a16="http://schemas.microsoft.com/office/drawing/2014/main" xmlns="" id="{98A2ADFF-7C0C-AF46-B25D-726E1DF003A1}"/>
              </a:ext>
            </a:extLst>
          </p:cNvPr>
          <p:cNvSpPr>
            <a:spLocks noGrp="1" noChangeArrowheads="1"/>
          </p:cNvSpPr>
          <p:nvPr>
            <p:ph idx="1"/>
          </p:nvPr>
        </p:nvSpPr>
        <p:spPr/>
        <p:txBody>
          <a:bodyPr/>
          <a:lstStyle/>
          <a:p>
            <a:r>
              <a:rPr lang="en-US" altLang="en-US"/>
              <a:t>An abstract condenses the report to concentrate on the essential information</a:t>
            </a:r>
          </a:p>
          <a:p>
            <a:r>
              <a:rPr lang="en-US" altLang="en-US"/>
              <a:t>The body consists of the introduction and discussion sections</a:t>
            </a:r>
          </a:p>
          <a:p>
            <a:r>
              <a:rPr lang="en-US" altLang="en-US"/>
              <a:t>The conclusion starts by referring to the report’s purpose, states the main points, draws conclusions, and possibly renders an opinion</a:t>
            </a:r>
          </a:p>
          <a:p>
            <a:r>
              <a:rPr lang="en-US" altLang="en-US"/>
              <a:t>References and appendixes list the supporting material to which your work refers</a:t>
            </a:r>
          </a:p>
        </p:txBody>
      </p:sp>
      <p:sp>
        <p:nvSpPr>
          <p:cNvPr id="22531" name="Rectangle 2">
            <a:extLst>
              <a:ext uri="{FF2B5EF4-FFF2-40B4-BE49-F238E27FC236}">
                <a16:creationId xmlns:a16="http://schemas.microsoft.com/office/drawing/2014/main" xmlns="" id="{87DDB9C6-1E80-BA46-8A72-DF7F8DC9DB60}"/>
              </a:ext>
            </a:extLst>
          </p:cNvPr>
          <p:cNvSpPr>
            <a:spLocks noGrp="1" noChangeArrowheads="1"/>
          </p:cNvSpPr>
          <p:nvPr>
            <p:ph type="title"/>
          </p:nvPr>
        </p:nvSpPr>
        <p:spPr>
          <a:xfrm>
            <a:off x="762000" y="317331"/>
            <a:ext cx="8026400" cy="475002"/>
          </a:xfrm>
        </p:spPr>
        <p:txBody>
          <a:bodyPr/>
          <a:lstStyle/>
          <a:p>
            <a:r>
              <a:rPr lang="en-US" altLang="en-US" dirty="0"/>
              <a:t>Report Structure (2 of 2)</a:t>
            </a:r>
          </a:p>
        </p:txBody>
      </p:sp>
      <p:sp>
        <p:nvSpPr>
          <p:cNvPr id="4" name="Footer Placeholder 3">
            <a:extLst>
              <a:ext uri="{FF2B5EF4-FFF2-40B4-BE49-F238E27FC236}">
                <a16:creationId xmlns:a16="http://schemas.microsoft.com/office/drawing/2014/main" xmlns="" id="{DDC15B22-93A6-4D42-AA1B-5FA0C52680F6}"/>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xmlns="" id="{8B59AFBD-858D-1E45-AD6E-9B05D4183797}"/>
              </a:ext>
            </a:extLst>
          </p:cNvPr>
          <p:cNvSpPr>
            <a:spLocks noGrp="1" noChangeArrowheads="1"/>
          </p:cNvSpPr>
          <p:nvPr>
            <p:ph idx="1"/>
          </p:nvPr>
        </p:nvSpPr>
        <p:spPr/>
        <p:txBody>
          <a:bodyPr/>
          <a:lstStyle/>
          <a:p>
            <a:r>
              <a:rPr lang="en-US" altLang="en-US"/>
              <a:t>Consider</a:t>
            </a:r>
          </a:p>
          <a:p>
            <a:pPr lvl="1"/>
            <a:r>
              <a:rPr lang="en-US" altLang="en-US"/>
              <a:t>Communicative quality</a:t>
            </a:r>
          </a:p>
          <a:p>
            <a:pPr lvl="1"/>
            <a:r>
              <a:rPr lang="en-US" altLang="en-US"/>
              <a:t>Ideas and organization</a:t>
            </a:r>
          </a:p>
          <a:p>
            <a:pPr lvl="1"/>
            <a:r>
              <a:rPr lang="en-US" altLang="en-US"/>
              <a:t>Grammar and vocabulary</a:t>
            </a:r>
          </a:p>
          <a:p>
            <a:pPr lvl="1"/>
            <a:r>
              <a:rPr lang="en-US" altLang="en-US"/>
              <a:t>Punctuation and spelling</a:t>
            </a:r>
          </a:p>
          <a:p>
            <a:r>
              <a:rPr lang="en-US" altLang="en-US"/>
              <a:t>Lay out ideas in logical order</a:t>
            </a:r>
          </a:p>
          <a:p>
            <a:r>
              <a:rPr lang="en-US" altLang="en-US"/>
              <a:t>Build arguments piece by piece</a:t>
            </a:r>
          </a:p>
          <a:p>
            <a:r>
              <a:rPr lang="en-US" altLang="en-US"/>
              <a:t>Group related ideas and sentences into paragraphs</a:t>
            </a:r>
          </a:p>
          <a:p>
            <a:pPr lvl="1"/>
            <a:r>
              <a:rPr lang="en-US" altLang="en-US"/>
              <a:t>Group paragraphs into sections</a:t>
            </a:r>
          </a:p>
        </p:txBody>
      </p:sp>
      <p:sp>
        <p:nvSpPr>
          <p:cNvPr id="23555" name="Rectangle 2">
            <a:extLst>
              <a:ext uri="{FF2B5EF4-FFF2-40B4-BE49-F238E27FC236}">
                <a16:creationId xmlns:a16="http://schemas.microsoft.com/office/drawing/2014/main" xmlns="" id="{85509561-ED7C-FB41-8E1F-198066459F0F}"/>
              </a:ext>
            </a:extLst>
          </p:cNvPr>
          <p:cNvSpPr>
            <a:spLocks noGrp="1" noChangeArrowheads="1"/>
          </p:cNvSpPr>
          <p:nvPr>
            <p:ph type="title"/>
          </p:nvPr>
        </p:nvSpPr>
        <p:spPr>
          <a:xfrm>
            <a:off x="762000" y="317331"/>
            <a:ext cx="8026400" cy="475002"/>
          </a:xfrm>
        </p:spPr>
        <p:txBody>
          <a:bodyPr/>
          <a:lstStyle/>
          <a:p>
            <a:r>
              <a:rPr lang="en-US" altLang="en-US" dirty="0"/>
              <a:t>Writing Reports Clearly (1 of 3)</a:t>
            </a:r>
          </a:p>
        </p:txBody>
      </p:sp>
      <p:sp>
        <p:nvSpPr>
          <p:cNvPr id="4" name="Footer Placeholder 3">
            <a:extLst>
              <a:ext uri="{FF2B5EF4-FFF2-40B4-BE49-F238E27FC236}">
                <a16:creationId xmlns:a16="http://schemas.microsoft.com/office/drawing/2014/main" xmlns="" id="{6E29F04B-3121-EC41-96DD-DBD6BBFB54A1}"/>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a:extLst>
              <a:ext uri="{FF2B5EF4-FFF2-40B4-BE49-F238E27FC236}">
                <a16:creationId xmlns:a16="http://schemas.microsoft.com/office/drawing/2014/main" xmlns="" id="{BD9AF676-E5F1-D548-A25B-08468864E2E7}"/>
              </a:ext>
            </a:extLst>
          </p:cNvPr>
          <p:cNvSpPr>
            <a:spLocks noGrp="1" noChangeArrowheads="1"/>
          </p:cNvSpPr>
          <p:nvPr>
            <p:ph idx="1"/>
          </p:nvPr>
        </p:nvSpPr>
        <p:spPr>
          <a:xfrm>
            <a:off x="365125" y="1538288"/>
            <a:ext cx="8415338" cy="2885405"/>
          </a:xfrm>
        </p:spPr>
        <p:txBody>
          <a:bodyPr/>
          <a:lstStyle/>
          <a:p>
            <a:r>
              <a:rPr lang="en-US" altLang="en-US" dirty="0"/>
              <a:t>Avoid jargon, slang, and colloquial terms</a:t>
            </a:r>
          </a:p>
          <a:p>
            <a:r>
              <a:rPr lang="en-US" altLang="en-US" dirty="0"/>
              <a:t>Define technical terms</a:t>
            </a:r>
          </a:p>
          <a:p>
            <a:pPr lvl="1"/>
            <a:r>
              <a:rPr lang="en-US" altLang="en-US" dirty="0"/>
              <a:t>Consider your audience</a:t>
            </a:r>
          </a:p>
          <a:p>
            <a:r>
              <a:rPr lang="en-US" altLang="en-US" dirty="0"/>
              <a:t>Considering writing style</a:t>
            </a:r>
          </a:p>
          <a:p>
            <a:pPr lvl="1"/>
            <a:r>
              <a:rPr lang="en-US" altLang="en-US" dirty="0"/>
              <a:t>Use a natural language style</a:t>
            </a:r>
          </a:p>
          <a:p>
            <a:pPr lvl="1"/>
            <a:r>
              <a:rPr lang="en-US" altLang="en-US" dirty="0"/>
              <a:t>Avoid repetition, vague language, and generalizations</a:t>
            </a:r>
          </a:p>
          <a:p>
            <a:pPr lvl="1"/>
            <a:r>
              <a:rPr lang="en-US" altLang="en-US" dirty="0"/>
              <a:t>Use active rather than passive voice</a:t>
            </a:r>
          </a:p>
          <a:p>
            <a:pPr lvl="1"/>
            <a:r>
              <a:rPr lang="en-US" altLang="en-US" dirty="0"/>
              <a:t>Avoid presenting too many details and personal observations</a:t>
            </a:r>
          </a:p>
        </p:txBody>
      </p:sp>
      <p:sp>
        <p:nvSpPr>
          <p:cNvPr id="24579" name="Rectangle 2">
            <a:extLst>
              <a:ext uri="{FF2B5EF4-FFF2-40B4-BE49-F238E27FC236}">
                <a16:creationId xmlns:a16="http://schemas.microsoft.com/office/drawing/2014/main" xmlns="" id="{B82A6E9F-5D7E-C248-BC94-FD752FD6F9D8}"/>
              </a:ext>
            </a:extLst>
          </p:cNvPr>
          <p:cNvSpPr>
            <a:spLocks noGrp="1" noChangeArrowheads="1"/>
          </p:cNvSpPr>
          <p:nvPr>
            <p:ph type="title"/>
          </p:nvPr>
        </p:nvSpPr>
        <p:spPr>
          <a:xfrm>
            <a:off x="762000" y="317331"/>
            <a:ext cx="8026400" cy="475002"/>
          </a:xfrm>
        </p:spPr>
        <p:txBody>
          <a:bodyPr/>
          <a:lstStyle/>
          <a:p>
            <a:r>
              <a:rPr lang="en-US" altLang="en-US" dirty="0"/>
              <a:t>Writing Reports Clearly (2 of 3)</a:t>
            </a:r>
          </a:p>
        </p:txBody>
      </p:sp>
      <p:sp>
        <p:nvSpPr>
          <p:cNvPr id="4" name="Footer Placeholder 3">
            <a:extLst>
              <a:ext uri="{FF2B5EF4-FFF2-40B4-BE49-F238E27FC236}">
                <a16:creationId xmlns:a16="http://schemas.microsoft.com/office/drawing/2014/main" xmlns="" id="{15BC1C15-DA7B-3C4D-B47C-7555FB0A9075}"/>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a:extLst>
              <a:ext uri="{FF2B5EF4-FFF2-40B4-BE49-F238E27FC236}">
                <a16:creationId xmlns:a16="http://schemas.microsoft.com/office/drawing/2014/main" xmlns="" id="{20559F70-4209-9041-9E45-90F7C7E653BC}"/>
              </a:ext>
            </a:extLst>
          </p:cNvPr>
          <p:cNvSpPr>
            <a:spLocks noGrp="1" noChangeArrowheads="1"/>
          </p:cNvSpPr>
          <p:nvPr>
            <p:ph idx="1"/>
          </p:nvPr>
        </p:nvSpPr>
        <p:spPr/>
        <p:txBody>
          <a:bodyPr/>
          <a:lstStyle/>
          <a:p>
            <a:r>
              <a:rPr lang="en-US" altLang="en-US"/>
              <a:t>Considering writing style (cont’d)</a:t>
            </a:r>
          </a:p>
          <a:p>
            <a:pPr lvl="1"/>
            <a:r>
              <a:rPr lang="en-US" altLang="en-US"/>
              <a:t>Project objectivity</a:t>
            </a:r>
          </a:p>
          <a:p>
            <a:pPr lvl="2"/>
            <a:r>
              <a:rPr lang="en-US" altLang="en-US"/>
              <a:t>Communicate calm, detached observations</a:t>
            </a:r>
          </a:p>
          <a:p>
            <a:r>
              <a:rPr lang="en-US" altLang="en-US"/>
              <a:t>Including signposts</a:t>
            </a:r>
          </a:p>
          <a:p>
            <a:pPr lvl="1"/>
            <a:r>
              <a:rPr lang="en-US" altLang="en-US"/>
              <a:t>Draw reader’s attention to a point</a:t>
            </a:r>
          </a:p>
          <a:p>
            <a:pPr lvl="1"/>
            <a:r>
              <a:rPr lang="en-US" altLang="en-US"/>
              <a:t>Assist readers in scanning the text quickly by highlighting the main points and logical development of information</a:t>
            </a:r>
          </a:p>
        </p:txBody>
      </p:sp>
      <p:sp>
        <p:nvSpPr>
          <p:cNvPr id="25603" name="Rectangle 2">
            <a:extLst>
              <a:ext uri="{FF2B5EF4-FFF2-40B4-BE49-F238E27FC236}">
                <a16:creationId xmlns:a16="http://schemas.microsoft.com/office/drawing/2014/main" xmlns="" id="{72BCA816-7DA3-3842-B69C-0CE65E90F5E9}"/>
              </a:ext>
            </a:extLst>
          </p:cNvPr>
          <p:cNvSpPr>
            <a:spLocks noGrp="1" noChangeArrowheads="1"/>
          </p:cNvSpPr>
          <p:nvPr>
            <p:ph type="title"/>
          </p:nvPr>
        </p:nvSpPr>
        <p:spPr>
          <a:xfrm>
            <a:off x="762000" y="317331"/>
            <a:ext cx="8026400" cy="475002"/>
          </a:xfrm>
        </p:spPr>
        <p:txBody>
          <a:bodyPr/>
          <a:lstStyle/>
          <a:p>
            <a:r>
              <a:rPr lang="en-US" altLang="en-US" dirty="0"/>
              <a:t>Writing Reports Clearly (3 of 3) </a:t>
            </a:r>
          </a:p>
        </p:txBody>
      </p:sp>
      <p:sp>
        <p:nvSpPr>
          <p:cNvPr id="4" name="Footer Placeholder 3">
            <a:extLst>
              <a:ext uri="{FF2B5EF4-FFF2-40B4-BE49-F238E27FC236}">
                <a16:creationId xmlns:a16="http://schemas.microsoft.com/office/drawing/2014/main" xmlns="" id="{D78920F8-8AA9-7144-9F4B-4E2587EA0225}"/>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a16="http://schemas.microsoft.com/office/drawing/2014/main" xmlns="" id="{D49BD401-D889-ED44-B5B6-D40004E7B48B}"/>
              </a:ext>
            </a:extLst>
          </p:cNvPr>
          <p:cNvSpPr>
            <a:spLocks noGrp="1" noChangeArrowheads="1"/>
          </p:cNvSpPr>
          <p:nvPr>
            <p:ph idx="1"/>
          </p:nvPr>
        </p:nvSpPr>
        <p:spPr/>
        <p:txBody>
          <a:bodyPr/>
          <a:lstStyle/>
          <a:p>
            <a:r>
              <a:rPr lang="en-US" altLang="en-US"/>
              <a:t>Explain the importance of reports</a:t>
            </a:r>
          </a:p>
          <a:p>
            <a:r>
              <a:rPr lang="en-US" altLang="en-US"/>
              <a:t>Describe guidelines for writing reports</a:t>
            </a:r>
          </a:p>
          <a:p>
            <a:r>
              <a:rPr lang="en-US" altLang="en-US"/>
              <a:t>Explain how to use forensics tools to generate reports</a:t>
            </a:r>
          </a:p>
        </p:txBody>
      </p:sp>
      <p:sp>
        <p:nvSpPr>
          <p:cNvPr id="8195" name="Rectangle 2">
            <a:extLst>
              <a:ext uri="{FF2B5EF4-FFF2-40B4-BE49-F238E27FC236}">
                <a16:creationId xmlns:a16="http://schemas.microsoft.com/office/drawing/2014/main" xmlns="" id="{F57B4F81-B722-AA4E-ACF7-4422CFA560F6}"/>
              </a:ext>
            </a:extLst>
          </p:cNvPr>
          <p:cNvSpPr>
            <a:spLocks noGrp="1" noChangeArrowheads="1"/>
          </p:cNvSpPr>
          <p:nvPr>
            <p:ph type="title"/>
          </p:nvPr>
        </p:nvSpPr>
        <p:spPr>
          <a:xfrm>
            <a:off x="762000" y="406400"/>
            <a:ext cx="8026400" cy="296863"/>
          </a:xfrm>
        </p:spPr>
        <p:txBody>
          <a:bodyPr/>
          <a:lstStyle/>
          <a:p>
            <a:r>
              <a:rPr lang="en-US" altLang="en-US"/>
              <a:t>Objectives</a:t>
            </a:r>
          </a:p>
        </p:txBody>
      </p:sp>
      <p:sp>
        <p:nvSpPr>
          <p:cNvPr id="4" name="Footer Placeholder 3">
            <a:extLst>
              <a:ext uri="{FF2B5EF4-FFF2-40B4-BE49-F238E27FC236}">
                <a16:creationId xmlns:a16="http://schemas.microsoft.com/office/drawing/2014/main" xmlns="" id="{7B31B483-D50B-7E4F-8666-77AA6868186E}"/>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a:extLst>
              <a:ext uri="{FF2B5EF4-FFF2-40B4-BE49-F238E27FC236}">
                <a16:creationId xmlns:a16="http://schemas.microsoft.com/office/drawing/2014/main" xmlns="" id="{A743473D-ECB2-414F-9720-DC5FF29B13EA}"/>
              </a:ext>
            </a:extLst>
          </p:cNvPr>
          <p:cNvSpPr>
            <a:spLocks noGrp="1" noChangeArrowheads="1"/>
          </p:cNvSpPr>
          <p:nvPr>
            <p:ph idx="1"/>
          </p:nvPr>
        </p:nvSpPr>
        <p:spPr/>
        <p:txBody>
          <a:bodyPr/>
          <a:lstStyle/>
          <a:p>
            <a:r>
              <a:rPr lang="en-US" altLang="en-US"/>
              <a:t>Two numbering systems are typically used</a:t>
            </a:r>
          </a:p>
          <a:p>
            <a:r>
              <a:rPr lang="en-US" altLang="en-US"/>
              <a:t>Decimal numbering structure</a:t>
            </a:r>
          </a:p>
          <a:p>
            <a:pPr lvl="1"/>
            <a:r>
              <a:rPr lang="en-US" altLang="en-US"/>
              <a:t>Divides material into sections</a:t>
            </a:r>
          </a:p>
          <a:p>
            <a:pPr lvl="1"/>
            <a:r>
              <a:rPr lang="en-US" altLang="en-US"/>
              <a:t>Readers can scan heading</a:t>
            </a:r>
          </a:p>
          <a:p>
            <a:pPr lvl="1"/>
            <a:r>
              <a:rPr lang="en-US" altLang="en-US"/>
              <a:t>Readers see how parts relate to each other</a:t>
            </a:r>
          </a:p>
          <a:p>
            <a:r>
              <a:rPr lang="en-US" altLang="en-US"/>
              <a:t>Legal-sequential numbering</a:t>
            </a:r>
          </a:p>
          <a:p>
            <a:pPr lvl="1"/>
            <a:r>
              <a:rPr lang="en-US" altLang="en-US"/>
              <a:t>Used in pleadings</a:t>
            </a:r>
          </a:p>
          <a:p>
            <a:pPr lvl="1"/>
            <a:r>
              <a:rPr lang="en-US" altLang="en-US"/>
              <a:t>Roman numerals represent major aspects</a:t>
            </a:r>
          </a:p>
          <a:p>
            <a:pPr lvl="1"/>
            <a:r>
              <a:rPr lang="en-US" altLang="en-US"/>
              <a:t>Arabic numbers are supporting information</a:t>
            </a:r>
          </a:p>
        </p:txBody>
      </p:sp>
      <p:sp>
        <p:nvSpPr>
          <p:cNvPr id="26627" name="Rectangle 2">
            <a:extLst>
              <a:ext uri="{FF2B5EF4-FFF2-40B4-BE49-F238E27FC236}">
                <a16:creationId xmlns:a16="http://schemas.microsoft.com/office/drawing/2014/main" xmlns="" id="{9F1BFC69-D38A-FE47-A969-0B13F242AFB4}"/>
              </a:ext>
            </a:extLst>
          </p:cNvPr>
          <p:cNvSpPr>
            <a:spLocks noGrp="1" noChangeArrowheads="1"/>
          </p:cNvSpPr>
          <p:nvPr>
            <p:ph type="title"/>
          </p:nvPr>
        </p:nvSpPr>
        <p:spPr>
          <a:xfrm>
            <a:off x="762000" y="81882"/>
            <a:ext cx="8026400" cy="945900"/>
          </a:xfrm>
        </p:spPr>
        <p:txBody>
          <a:bodyPr/>
          <a:lstStyle/>
          <a:p>
            <a:r>
              <a:rPr lang="en-US" altLang="en-US" dirty="0"/>
              <a:t>Designing the Layout and Presentation of Reports (1 of 4)</a:t>
            </a:r>
          </a:p>
        </p:txBody>
      </p:sp>
      <p:sp>
        <p:nvSpPr>
          <p:cNvPr id="4" name="Footer Placeholder 3">
            <a:extLst>
              <a:ext uri="{FF2B5EF4-FFF2-40B4-BE49-F238E27FC236}">
                <a16:creationId xmlns:a16="http://schemas.microsoft.com/office/drawing/2014/main" xmlns="" id="{13B7408F-B723-3743-B884-B956E0F125E5}"/>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a:extLst>
              <a:ext uri="{FF2B5EF4-FFF2-40B4-BE49-F238E27FC236}">
                <a16:creationId xmlns:a16="http://schemas.microsoft.com/office/drawing/2014/main" xmlns="" id="{4F719E30-A0FC-8245-99E0-E6EF76DF9CB1}"/>
              </a:ext>
            </a:extLst>
          </p:cNvPr>
          <p:cNvSpPr>
            <a:spLocks noGrp="1" noChangeArrowheads="1"/>
          </p:cNvSpPr>
          <p:nvPr>
            <p:ph idx="1"/>
          </p:nvPr>
        </p:nvSpPr>
        <p:spPr>
          <a:xfrm>
            <a:off x="365125" y="1538288"/>
            <a:ext cx="8415338" cy="2731517"/>
          </a:xfrm>
        </p:spPr>
        <p:txBody>
          <a:bodyPr/>
          <a:lstStyle/>
          <a:p>
            <a:r>
              <a:rPr lang="en-US" altLang="en-US" dirty="0"/>
              <a:t>Providing supporting material</a:t>
            </a:r>
          </a:p>
          <a:p>
            <a:pPr lvl="1"/>
            <a:r>
              <a:rPr lang="en-US" altLang="en-US" dirty="0"/>
              <a:t>Use material such as figures, tables, data, and equations to help tell the story as it unfolds</a:t>
            </a:r>
          </a:p>
          <a:p>
            <a:r>
              <a:rPr lang="en-US" altLang="en-US" dirty="0"/>
              <a:t>Formatting consistently</a:t>
            </a:r>
          </a:p>
          <a:p>
            <a:pPr lvl="1"/>
            <a:r>
              <a:rPr lang="en-US" altLang="en-US" dirty="0"/>
              <a:t>How you format text is less important than being consistent in applying formatting</a:t>
            </a:r>
          </a:p>
          <a:p>
            <a:r>
              <a:rPr lang="en-US" altLang="en-US" dirty="0"/>
              <a:t>Explaining examination and data collection methods</a:t>
            </a:r>
          </a:p>
          <a:p>
            <a:pPr lvl="1"/>
            <a:r>
              <a:rPr lang="en-US" altLang="en-US" dirty="0"/>
              <a:t>Explain how you studied the problem, which should follow logically from the report’s purpose</a:t>
            </a:r>
          </a:p>
        </p:txBody>
      </p:sp>
      <p:sp>
        <p:nvSpPr>
          <p:cNvPr id="27651" name="Rectangle 2">
            <a:extLst>
              <a:ext uri="{FF2B5EF4-FFF2-40B4-BE49-F238E27FC236}">
                <a16:creationId xmlns:a16="http://schemas.microsoft.com/office/drawing/2014/main" xmlns="" id="{0BEDAFA7-8E0E-7B45-A841-82714258099C}"/>
              </a:ext>
            </a:extLst>
          </p:cNvPr>
          <p:cNvSpPr>
            <a:spLocks noGrp="1" noChangeArrowheads="1"/>
          </p:cNvSpPr>
          <p:nvPr>
            <p:ph type="title"/>
          </p:nvPr>
        </p:nvSpPr>
        <p:spPr>
          <a:xfrm>
            <a:off x="762000" y="81882"/>
            <a:ext cx="8026400" cy="945900"/>
          </a:xfrm>
        </p:spPr>
        <p:txBody>
          <a:bodyPr/>
          <a:lstStyle/>
          <a:p>
            <a:r>
              <a:rPr lang="en-US" altLang="en-US" dirty="0"/>
              <a:t>Designing the Layout and Presentation of Reports (2 of 4)</a:t>
            </a:r>
          </a:p>
        </p:txBody>
      </p:sp>
      <p:sp>
        <p:nvSpPr>
          <p:cNvPr id="4" name="Footer Placeholder 3">
            <a:extLst>
              <a:ext uri="{FF2B5EF4-FFF2-40B4-BE49-F238E27FC236}">
                <a16:creationId xmlns:a16="http://schemas.microsoft.com/office/drawing/2014/main" xmlns="" id="{9F61859F-8EA7-524A-B8D2-A60358A95FE1}"/>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xmlns="" id="{753F95BB-3E26-FF40-8D2D-DA5F046C19EB}"/>
              </a:ext>
            </a:extLst>
          </p:cNvPr>
          <p:cNvSpPr>
            <a:spLocks noGrp="1" noChangeArrowheads="1"/>
          </p:cNvSpPr>
          <p:nvPr>
            <p:ph idx="1"/>
          </p:nvPr>
        </p:nvSpPr>
        <p:spPr/>
        <p:txBody>
          <a:bodyPr/>
          <a:lstStyle/>
          <a:p>
            <a:r>
              <a:rPr lang="en-US" altLang="en-US"/>
              <a:t>Including calculations</a:t>
            </a:r>
          </a:p>
          <a:p>
            <a:pPr lvl="1"/>
            <a:r>
              <a:rPr lang="en-US" altLang="en-US"/>
              <a:t>If you use any hashing algorithms, be sure to give the common name</a:t>
            </a:r>
          </a:p>
          <a:p>
            <a:r>
              <a:rPr lang="en-US" altLang="en-US"/>
              <a:t>Providing for uncertainty and error analysis</a:t>
            </a:r>
          </a:p>
          <a:p>
            <a:pPr lvl="1"/>
            <a:r>
              <a:rPr lang="en-US" altLang="en-US"/>
              <a:t>Protect your credibility</a:t>
            </a:r>
          </a:p>
          <a:p>
            <a:r>
              <a:rPr lang="en-US" altLang="en-US"/>
              <a:t>Explaining results and conclusions</a:t>
            </a:r>
          </a:p>
          <a:p>
            <a:pPr lvl="1"/>
            <a:r>
              <a:rPr lang="en-US" altLang="en-US"/>
              <a:t>Explain your findings, using subheadings to divide the discussion into logical parts</a:t>
            </a:r>
          </a:p>
          <a:p>
            <a:pPr lvl="1"/>
            <a:r>
              <a:rPr lang="en-US" altLang="en-US"/>
              <a:t>Save broader generalizations and summaries for the report’s conclusion</a:t>
            </a:r>
          </a:p>
        </p:txBody>
      </p:sp>
      <p:sp>
        <p:nvSpPr>
          <p:cNvPr id="28675" name="Rectangle 2">
            <a:extLst>
              <a:ext uri="{FF2B5EF4-FFF2-40B4-BE49-F238E27FC236}">
                <a16:creationId xmlns:a16="http://schemas.microsoft.com/office/drawing/2014/main" xmlns="" id="{0EF76BA1-5276-814C-B691-21CB0EF117F3}"/>
              </a:ext>
            </a:extLst>
          </p:cNvPr>
          <p:cNvSpPr>
            <a:spLocks noGrp="1" noChangeArrowheads="1"/>
          </p:cNvSpPr>
          <p:nvPr>
            <p:ph type="title"/>
          </p:nvPr>
        </p:nvSpPr>
        <p:spPr>
          <a:xfrm>
            <a:off x="762000" y="81882"/>
            <a:ext cx="8026400" cy="945900"/>
          </a:xfrm>
        </p:spPr>
        <p:txBody>
          <a:bodyPr/>
          <a:lstStyle/>
          <a:p>
            <a:r>
              <a:rPr lang="en-US" altLang="en-US" dirty="0"/>
              <a:t>Designing the Layout and Presentation of Reports (3 of 4)</a:t>
            </a:r>
          </a:p>
        </p:txBody>
      </p:sp>
      <p:sp>
        <p:nvSpPr>
          <p:cNvPr id="4" name="Footer Placeholder 3">
            <a:extLst>
              <a:ext uri="{FF2B5EF4-FFF2-40B4-BE49-F238E27FC236}">
                <a16:creationId xmlns:a16="http://schemas.microsoft.com/office/drawing/2014/main" xmlns="" id="{09403C1C-55A0-DA41-9610-B6F791C7CA12}"/>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a:extLst>
              <a:ext uri="{FF2B5EF4-FFF2-40B4-BE49-F238E27FC236}">
                <a16:creationId xmlns:a16="http://schemas.microsoft.com/office/drawing/2014/main" xmlns="" id="{589B0C72-F253-8643-93BE-DBD7ED7BBC5E}"/>
              </a:ext>
            </a:extLst>
          </p:cNvPr>
          <p:cNvSpPr>
            <a:spLocks noGrp="1" noChangeArrowheads="1"/>
          </p:cNvSpPr>
          <p:nvPr>
            <p:ph idx="1"/>
          </p:nvPr>
        </p:nvSpPr>
        <p:spPr/>
        <p:txBody>
          <a:bodyPr/>
          <a:lstStyle/>
          <a:p>
            <a:r>
              <a:rPr lang="en-US" altLang="en-US"/>
              <a:t>Providing references</a:t>
            </a:r>
          </a:p>
          <a:p>
            <a:pPr lvl="1"/>
            <a:r>
              <a:rPr lang="en-US" altLang="en-US"/>
              <a:t>Cite references by author’s last name and year of publication</a:t>
            </a:r>
          </a:p>
          <a:p>
            <a:pPr lvl="1"/>
            <a:r>
              <a:rPr lang="en-US" altLang="en-US"/>
              <a:t>Follow a standard format</a:t>
            </a:r>
          </a:p>
          <a:p>
            <a:r>
              <a:rPr lang="en-US" altLang="en-US"/>
              <a:t>Including appendixes</a:t>
            </a:r>
          </a:p>
          <a:p>
            <a:pPr lvl="1"/>
            <a:r>
              <a:rPr lang="en-US" altLang="en-US"/>
              <a:t>You can include appendixes containing material such as raw data, figures not used in the body of the report, and anticipated exhibits</a:t>
            </a:r>
          </a:p>
          <a:p>
            <a:pPr lvl="1"/>
            <a:r>
              <a:rPr lang="en-US" altLang="en-US"/>
              <a:t>Arrange them in the order referred to in the report</a:t>
            </a:r>
          </a:p>
        </p:txBody>
      </p:sp>
      <p:sp>
        <p:nvSpPr>
          <p:cNvPr id="29699" name="Rectangle 2">
            <a:extLst>
              <a:ext uri="{FF2B5EF4-FFF2-40B4-BE49-F238E27FC236}">
                <a16:creationId xmlns:a16="http://schemas.microsoft.com/office/drawing/2014/main" xmlns="" id="{0BD3190B-07BC-9442-86B8-0B6AECA80FBD}"/>
              </a:ext>
            </a:extLst>
          </p:cNvPr>
          <p:cNvSpPr>
            <a:spLocks noGrp="1" noChangeArrowheads="1"/>
          </p:cNvSpPr>
          <p:nvPr>
            <p:ph type="title"/>
          </p:nvPr>
        </p:nvSpPr>
        <p:spPr>
          <a:xfrm>
            <a:off x="762000" y="81882"/>
            <a:ext cx="8026400" cy="945900"/>
          </a:xfrm>
        </p:spPr>
        <p:txBody>
          <a:bodyPr/>
          <a:lstStyle/>
          <a:p>
            <a:r>
              <a:rPr lang="en-US" altLang="en-US" dirty="0"/>
              <a:t>Designing the Layout and Presentation of Reports (4 of 4)</a:t>
            </a:r>
          </a:p>
        </p:txBody>
      </p:sp>
      <p:sp>
        <p:nvSpPr>
          <p:cNvPr id="4" name="Footer Placeholder 3">
            <a:extLst>
              <a:ext uri="{FF2B5EF4-FFF2-40B4-BE49-F238E27FC236}">
                <a16:creationId xmlns:a16="http://schemas.microsoft.com/office/drawing/2014/main" xmlns="" id="{BC1654E4-EDEE-EA4D-96AF-1074749ED113}"/>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a:extLst>
              <a:ext uri="{FF2B5EF4-FFF2-40B4-BE49-F238E27FC236}">
                <a16:creationId xmlns:a16="http://schemas.microsoft.com/office/drawing/2014/main" xmlns="" id="{7685C355-BB5A-B64B-851C-182F90CF7ABF}"/>
              </a:ext>
            </a:extLst>
          </p:cNvPr>
          <p:cNvSpPr>
            <a:spLocks noGrp="1" noChangeArrowheads="1"/>
          </p:cNvSpPr>
          <p:nvPr>
            <p:ph idx="1"/>
          </p:nvPr>
        </p:nvSpPr>
        <p:spPr>
          <a:xfrm>
            <a:off x="365125" y="1538288"/>
            <a:ext cx="8415338" cy="2439129"/>
          </a:xfrm>
        </p:spPr>
        <p:txBody>
          <a:bodyPr/>
          <a:lstStyle/>
          <a:p>
            <a:r>
              <a:rPr lang="en-US" altLang="en-US" dirty="0"/>
              <a:t>Forensics tools generate reports when performing analysis</a:t>
            </a:r>
          </a:p>
          <a:p>
            <a:pPr lvl="1"/>
            <a:r>
              <a:rPr lang="en-US" altLang="en-US" dirty="0"/>
              <a:t>It is still your responsibility to explain the significance of the evidence</a:t>
            </a:r>
          </a:p>
          <a:p>
            <a:r>
              <a:rPr lang="en-US" altLang="en-US" dirty="0"/>
              <a:t>Report formats</a:t>
            </a:r>
          </a:p>
          <a:p>
            <a:pPr lvl="1"/>
            <a:r>
              <a:rPr lang="en-US" altLang="en-US" dirty="0"/>
              <a:t>Plaintext</a:t>
            </a:r>
          </a:p>
          <a:p>
            <a:pPr lvl="1"/>
            <a:r>
              <a:rPr lang="en-US" altLang="en-US" dirty="0"/>
              <a:t>Word processor</a:t>
            </a:r>
          </a:p>
          <a:p>
            <a:pPr lvl="1"/>
            <a:r>
              <a:rPr lang="en-US" altLang="en-US" dirty="0"/>
              <a:t>Spreadsheet</a:t>
            </a:r>
          </a:p>
          <a:p>
            <a:pPr lvl="1"/>
            <a:r>
              <a:rPr lang="en-US" altLang="en-US" dirty="0"/>
              <a:t>HTML format</a:t>
            </a:r>
          </a:p>
        </p:txBody>
      </p:sp>
      <p:sp>
        <p:nvSpPr>
          <p:cNvPr id="30723" name="Rectangle 2">
            <a:extLst>
              <a:ext uri="{FF2B5EF4-FFF2-40B4-BE49-F238E27FC236}">
                <a16:creationId xmlns:a16="http://schemas.microsoft.com/office/drawing/2014/main" xmlns="" id="{D0443C6F-97EC-3F4D-B520-4CFF88774C44}"/>
              </a:ext>
            </a:extLst>
          </p:cNvPr>
          <p:cNvSpPr>
            <a:spLocks noGrp="1" noChangeArrowheads="1"/>
          </p:cNvSpPr>
          <p:nvPr>
            <p:ph type="title"/>
          </p:nvPr>
        </p:nvSpPr>
        <p:spPr>
          <a:xfrm>
            <a:off x="762000" y="406400"/>
            <a:ext cx="8026400" cy="296863"/>
          </a:xfrm>
        </p:spPr>
        <p:txBody>
          <a:bodyPr/>
          <a:lstStyle/>
          <a:p>
            <a:r>
              <a:rPr lang="en-US" altLang="en-US"/>
              <a:t>Generating Report Findings with Forensics Software Tools</a:t>
            </a:r>
          </a:p>
        </p:txBody>
      </p:sp>
      <p:sp>
        <p:nvSpPr>
          <p:cNvPr id="4" name="Footer Placeholder 3">
            <a:extLst>
              <a:ext uri="{FF2B5EF4-FFF2-40B4-BE49-F238E27FC236}">
                <a16:creationId xmlns:a16="http://schemas.microsoft.com/office/drawing/2014/main" xmlns="" id="{679DB315-3ECB-A441-9185-A6E936EF59AF}"/>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xmlns="" id="{14D2306C-FDAD-C74B-B062-613174CF85F0}"/>
              </a:ext>
            </a:extLst>
          </p:cNvPr>
          <p:cNvSpPr>
            <a:spLocks noGrp="1" noChangeArrowheads="1"/>
          </p:cNvSpPr>
          <p:nvPr>
            <p:ph idx="1"/>
          </p:nvPr>
        </p:nvSpPr>
        <p:spPr>
          <a:xfrm>
            <a:off x="365125" y="1538288"/>
            <a:ext cx="8415338" cy="292388"/>
          </a:xfrm>
        </p:spPr>
        <p:txBody>
          <a:bodyPr/>
          <a:lstStyle/>
          <a:p>
            <a:r>
              <a:rPr lang="en-US" altLang="en-US" dirty="0"/>
              <a:t>Follow Activity steps starting on page 575</a:t>
            </a:r>
          </a:p>
        </p:txBody>
      </p:sp>
      <p:sp>
        <p:nvSpPr>
          <p:cNvPr id="31747" name="Rectangle 2">
            <a:extLst>
              <a:ext uri="{FF2B5EF4-FFF2-40B4-BE49-F238E27FC236}">
                <a16:creationId xmlns:a16="http://schemas.microsoft.com/office/drawing/2014/main" xmlns="" id="{B6341262-C6C3-D549-BFF9-EF8F0E112DF6}"/>
              </a:ext>
            </a:extLst>
          </p:cNvPr>
          <p:cNvSpPr>
            <a:spLocks noGrp="1" noChangeArrowheads="1"/>
          </p:cNvSpPr>
          <p:nvPr>
            <p:ph type="title"/>
          </p:nvPr>
        </p:nvSpPr>
        <p:spPr>
          <a:xfrm>
            <a:off x="762000" y="317331"/>
            <a:ext cx="8026400" cy="475002"/>
          </a:xfrm>
        </p:spPr>
        <p:txBody>
          <a:bodyPr/>
          <a:lstStyle/>
          <a:p>
            <a:r>
              <a:rPr lang="en-US" altLang="en-US" dirty="0"/>
              <a:t>Using Autopsy to Generate Reports (1 of 4)</a:t>
            </a:r>
          </a:p>
        </p:txBody>
      </p:sp>
      <p:sp>
        <p:nvSpPr>
          <p:cNvPr id="4" name="Footer Placeholder 3">
            <a:extLst>
              <a:ext uri="{FF2B5EF4-FFF2-40B4-BE49-F238E27FC236}">
                <a16:creationId xmlns:a16="http://schemas.microsoft.com/office/drawing/2014/main" xmlns="" id="{68002109-7CB3-8C45-826C-18EA37A1759B}"/>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e screenshot shows I n c h a p 14- autopsy 4.3.0 window. In the left pane, the following nodes are expanded: data sources, g c f i- t j 01, dot, 001, users, and Tom Johnson. The desktop option is selected. The right pane lists name, modified time, change time, access time, created time, and size.">
            <a:extLst>
              <a:ext uri="{FF2B5EF4-FFF2-40B4-BE49-F238E27FC236}">
                <a16:creationId xmlns:a16="http://schemas.microsoft.com/office/drawing/2014/main" xmlns="" id="{C8B56CE7-3DEC-A14E-BDB9-53346DF3DCF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68360" y="1474788"/>
            <a:ext cx="4808868" cy="4011612"/>
          </a:xfrm>
        </p:spPr>
      </p:pic>
      <p:sp>
        <p:nvSpPr>
          <p:cNvPr id="32771" name="Title 1">
            <a:extLst>
              <a:ext uri="{FF2B5EF4-FFF2-40B4-BE49-F238E27FC236}">
                <a16:creationId xmlns:a16="http://schemas.microsoft.com/office/drawing/2014/main" xmlns="" id="{0CC0467D-7568-A54E-922C-5DA2F50F9FB8}"/>
              </a:ext>
            </a:extLst>
          </p:cNvPr>
          <p:cNvSpPr>
            <a:spLocks noGrp="1"/>
          </p:cNvSpPr>
          <p:nvPr>
            <p:ph type="title"/>
          </p:nvPr>
        </p:nvSpPr>
        <p:spPr>
          <a:xfrm>
            <a:off x="762000" y="317331"/>
            <a:ext cx="8026400" cy="475002"/>
          </a:xfrm>
        </p:spPr>
        <p:txBody>
          <a:bodyPr/>
          <a:lstStyle/>
          <a:p>
            <a:r>
              <a:rPr lang="en-US" altLang="en-US" dirty="0"/>
              <a:t>Using Autopsy to Generate Reports (2 of 4)</a:t>
            </a:r>
          </a:p>
        </p:txBody>
      </p:sp>
      <p:sp>
        <p:nvSpPr>
          <p:cNvPr id="4" name="Footer Placeholder 3">
            <a:extLst>
              <a:ext uri="{FF2B5EF4-FFF2-40B4-BE49-F238E27FC236}">
                <a16:creationId xmlns:a16="http://schemas.microsoft.com/office/drawing/2014/main" xmlns="" id="{606A58AD-B222-9849-8A6A-CF3149A89104}"/>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e screenshot shows directory listing dialog box. The dialog box lists name, modified time, change time, access time, created time, and size. The table tab is selected. The name column contains folders and files. Some of the files are highlighted and the highlighted files are tagged.">
            <a:extLst>
              <a:ext uri="{FF2B5EF4-FFF2-40B4-BE49-F238E27FC236}">
                <a16:creationId xmlns:a16="http://schemas.microsoft.com/office/drawing/2014/main" xmlns="" id="{17FFC26D-DD61-CF48-8A70-ABD60E16AB9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81200" y="1562997"/>
            <a:ext cx="5183188" cy="3682794"/>
          </a:xfrm>
        </p:spPr>
      </p:pic>
      <p:sp>
        <p:nvSpPr>
          <p:cNvPr id="33795" name="Rectangle 2">
            <a:extLst>
              <a:ext uri="{FF2B5EF4-FFF2-40B4-BE49-F238E27FC236}">
                <a16:creationId xmlns:a16="http://schemas.microsoft.com/office/drawing/2014/main" xmlns="" id="{3FEFC209-1CF7-724B-B95B-A08D9A9EAE6E}"/>
              </a:ext>
            </a:extLst>
          </p:cNvPr>
          <p:cNvSpPr>
            <a:spLocks noGrp="1" noChangeArrowheads="1"/>
          </p:cNvSpPr>
          <p:nvPr>
            <p:ph type="title"/>
          </p:nvPr>
        </p:nvSpPr>
        <p:spPr>
          <a:xfrm>
            <a:off x="762000" y="317331"/>
            <a:ext cx="8026400" cy="475002"/>
          </a:xfrm>
        </p:spPr>
        <p:txBody>
          <a:bodyPr/>
          <a:lstStyle/>
          <a:p>
            <a:r>
              <a:rPr lang="en-US" altLang="en-US" dirty="0"/>
              <a:t>Using Autopsy to Generate Reports (3 of 4)</a:t>
            </a:r>
          </a:p>
        </p:txBody>
      </p:sp>
      <p:sp>
        <p:nvSpPr>
          <p:cNvPr id="4" name="Footer Placeholder 3">
            <a:extLst>
              <a:ext uri="{FF2B5EF4-FFF2-40B4-BE49-F238E27FC236}">
                <a16:creationId xmlns:a16="http://schemas.microsoft.com/office/drawing/2014/main" xmlns="" id="{AA26AF19-5A60-9F4A-816E-2C413018B042}"/>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e screenshot shows directory listing dialog box. The dialog box lists name, modified time, change time, access time, created time, and size. The table tab is selected. The name column contains folders and some of the folders are highlighted. The highlighted folders are tagged.">
            <a:extLst>
              <a:ext uri="{FF2B5EF4-FFF2-40B4-BE49-F238E27FC236}">
                <a16:creationId xmlns:a16="http://schemas.microsoft.com/office/drawing/2014/main" xmlns="" id="{57533131-5DE0-BB43-8EF9-4FC085C562A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56141" y="1550988"/>
            <a:ext cx="4233306" cy="4011612"/>
          </a:xfrm>
        </p:spPr>
      </p:pic>
      <p:sp>
        <p:nvSpPr>
          <p:cNvPr id="35843" name="Rectangle 2">
            <a:extLst>
              <a:ext uri="{FF2B5EF4-FFF2-40B4-BE49-F238E27FC236}">
                <a16:creationId xmlns:a16="http://schemas.microsoft.com/office/drawing/2014/main" xmlns="" id="{8CA45E8F-CB17-774F-8F42-131079EE3762}"/>
              </a:ext>
            </a:extLst>
          </p:cNvPr>
          <p:cNvSpPr>
            <a:spLocks noGrp="1" noChangeArrowheads="1"/>
          </p:cNvSpPr>
          <p:nvPr>
            <p:ph type="title"/>
          </p:nvPr>
        </p:nvSpPr>
        <p:spPr>
          <a:xfrm>
            <a:off x="762000" y="317331"/>
            <a:ext cx="8026400" cy="475002"/>
          </a:xfrm>
        </p:spPr>
        <p:txBody>
          <a:bodyPr/>
          <a:lstStyle/>
          <a:p>
            <a:r>
              <a:rPr lang="en-US" altLang="en-US" dirty="0"/>
              <a:t>Using Autopsy to Generate Reports (4 of 4)</a:t>
            </a:r>
          </a:p>
        </p:txBody>
      </p:sp>
      <p:sp>
        <p:nvSpPr>
          <p:cNvPr id="4" name="Footer Placeholder 3">
            <a:extLst>
              <a:ext uri="{FF2B5EF4-FFF2-40B4-BE49-F238E27FC236}">
                <a16:creationId xmlns:a16="http://schemas.microsoft.com/office/drawing/2014/main" xmlns="" id="{841324E3-A7FD-1446-B901-C9BEE9BDB965}"/>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a:extLst>
              <a:ext uri="{FF2B5EF4-FFF2-40B4-BE49-F238E27FC236}">
                <a16:creationId xmlns:a16="http://schemas.microsoft.com/office/drawing/2014/main" xmlns="" id="{7F387EB1-2328-2C49-BB9D-24CA111967F6}"/>
              </a:ext>
            </a:extLst>
          </p:cNvPr>
          <p:cNvSpPr>
            <a:spLocks noGrp="1" noChangeArrowheads="1"/>
          </p:cNvSpPr>
          <p:nvPr>
            <p:ph idx="1"/>
          </p:nvPr>
        </p:nvSpPr>
        <p:spPr/>
        <p:txBody>
          <a:bodyPr/>
          <a:lstStyle/>
          <a:p>
            <a:r>
              <a:rPr lang="en-US" altLang="en-US"/>
              <a:t>All U.S. district courts and many state courts require expert witnesses to submit written reports</a:t>
            </a:r>
          </a:p>
          <a:p>
            <a:r>
              <a:rPr lang="en-US" altLang="en-US"/>
              <a:t>Rule 26 of the FRCP requires expert witnesses who anticipate testifying to submit written reports</a:t>
            </a:r>
          </a:p>
          <a:p>
            <a:r>
              <a:rPr lang="en-US" altLang="en-US"/>
              <a:t>Attorneys use deposition banks to research expert witnesses’ previous testimony</a:t>
            </a:r>
          </a:p>
          <a:p>
            <a:r>
              <a:rPr lang="en-US" altLang="en-US"/>
              <a:t>Reports should answer the questions you were retained to answer</a:t>
            </a:r>
          </a:p>
        </p:txBody>
      </p:sp>
      <p:sp>
        <p:nvSpPr>
          <p:cNvPr id="38915" name="Rectangle 2">
            <a:extLst>
              <a:ext uri="{FF2B5EF4-FFF2-40B4-BE49-F238E27FC236}">
                <a16:creationId xmlns:a16="http://schemas.microsoft.com/office/drawing/2014/main" xmlns="" id="{60238AD2-B65C-9E40-867D-E4E872F77AA9}"/>
              </a:ext>
            </a:extLst>
          </p:cNvPr>
          <p:cNvSpPr>
            <a:spLocks noGrp="1" noChangeArrowheads="1"/>
          </p:cNvSpPr>
          <p:nvPr>
            <p:ph type="title"/>
          </p:nvPr>
        </p:nvSpPr>
        <p:spPr>
          <a:xfrm>
            <a:off x="762000" y="317331"/>
            <a:ext cx="8026400" cy="475002"/>
          </a:xfrm>
        </p:spPr>
        <p:txBody>
          <a:bodyPr/>
          <a:lstStyle/>
          <a:p>
            <a:r>
              <a:rPr lang="en-US" altLang="en-US"/>
              <a:t>Summary (1 of 2)</a:t>
            </a:r>
          </a:p>
        </p:txBody>
      </p:sp>
      <p:sp>
        <p:nvSpPr>
          <p:cNvPr id="4" name="Footer Placeholder 3">
            <a:extLst>
              <a:ext uri="{FF2B5EF4-FFF2-40B4-BE49-F238E27FC236}">
                <a16:creationId xmlns:a16="http://schemas.microsoft.com/office/drawing/2014/main" xmlns="" id="{1BF0D58A-C540-8F49-8A9D-CA80833FF5DF}"/>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
            <a:extLst>
              <a:ext uri="{FF2B5EF4-FFF2-40B4-BE49-F238E27FC236}">
                <a16:creationId xmlns:a16="http://schemas.microsoft.com/office/drawing/2014/main" xmlns="" id="{1DCED5D8-77B0-6C4D-9D78-0FBB1BD5076D}"/>
              </a:ext>
            </a:extLst>
          </p:cNvPr>
          <p:cNvSpPr>
            <a:spLocks noGrp="1" noChangeArrowheads="1"/>
          </p:cNvSpPr>
          <p:nvPr>
            <p:ph idx="1"/>
          </p:nvPr>
        </p:nvSpPr>
        <p:spPr/>
        <p:txBody>
          <a:bodyPr rtlCol="0"/>
          <a:lstStyle/>
          <a:p>
            <a:pPr fontAlgn="auto">
              <a:spcAft>
                <a:spcPts val="0"/>
              </a:spcAft>
              <a:defRPr/>
            </a:pPr>
            <a:r>
              <a:rPr lang="en-US" altLang="en-US" dirty="0">
                <a:solidFill>
                  <a:schemeClr val="tx1">
                    <a:lumMod val="75000"/>
                    <a:lumOff val="25000"/>
                  </a:schemeClr>
                </a:solidFill>
              </a:rPr>
              <a:t>Communicate the results of your investigation</a:t>
            </a:r>
          </a:p>
          <a:p>
            <a:pPr lvl="1" fontAlgn="auto">
              <a:spcAft>
                <a:spcPts val="0"/>
              </a:spcAft>
              <a:defRPr/>
            </a:pPr>
            <a:r>
              <a:rPr lang="en-US" altLang="en-US" dirty="0">
                <a:solidFill>
                  <a:schemeClr val="tx1">
                    <a:lumMod val="75000"/>
                    <a:lumOff val="25000"/>
                  </a:schemeClr>
                </a:solidFill>
              </a:rPr>
              <a:t>Including expert opinion</a:t>
            </a:r>
          </a:p>
          <a:p>
            <a:pPr fontAlgn="auto">
              <a:spcAft>
                <a:spcPts val="0"/>
              </a:spcAft>
              <a:defRPr/>
            </a:pPr>
            <a:r>
              <a:rPr lang="en-US" altLang="en-US" dirty="0">
                <a:solidFill>
                  <a:schemeClr val="tx1">
                    <a:lumMod val="75000"/>
                    <a:lumOff val="25000"/>
                  </a:schemeClr>
                </a:solidFill>
              </a:rPr>
              <a:t>Forensic reports can:</a:t>
            </a:r>
          </a:p>
          <a:p>
            <a:pPr lvl="1" fontAlgn="auto">
              <a:spcAft>
                <a:spcPts val="0"/>
              </a:spcAft>
              <a:defRPr/>
            </a:pPr>
            <a:r>
              <a:rPr lang="en-US" altLang="en-US" dirty="0">
                <a:solidFill>
                  <a:schemeClr val="tx1">
                    <a:lumMod val="75000"/>
                    <a:lumOff val="25000"/>
                  </a:schemeClr>
                </a:solidFill>
              </a:rPr>
              <a:t>Provide justification for collecting more evidence</a:t>
            </a:r>
          </a:p>
          <a:p>
            <a:pPr lvl="1" fontAlgn="auto">
              <a:spcAft>
                <a:spcPts val="0"/>
              </a:spcAft>
              <a:defRPr/>
            </a:pPr>
            <a:r>
              <a:rPr lang="en-US" altLang="en-US" dirty="0">
                <a:solidFill>
                  <a:schemeClr val="tx1">
                    <a:lumMod val="75000"/>
                    <a:lumOff val="25000"/>
                  </a:schemeClr>
                </a:solidFill>
              </a:rPr>
              <a:t>Be used at a probable cause hearing</a:t>
            </a:r>
          </a:p>
          <a:p>
            <a:pPr lvl="1" fontAlgn="auto">
              <a:spcAft>
                <a:spcPts val="0"/>
              </a:spcAft>
              <a:defRPr/>
            </a:pPr>
            <a:r>
              <a:rPr lang="en-US" altLang="en-US" dirty="0">
                <a:solidFill>
                  <a:schemeClr val="tx1">
                    <a:lumMod val="75000"/>
                    <a:lumOff val="25000"/>
                  </a:schemeClr>
                </a:solidFill>
              </a:rPr>
              <a:t>Communicate expert opinion</a:t>
            </a:r>
          </a:p>
          <a:p>
            <a:pPr fontAlgn="auto">
              <a:spcAft>
                <a:spcPts val="0"/>
              </a:spcAft>
              <a:defRPr/>
            </a:pPr>
            <a:r>
              <a:rPr lang="en-US" altLang="en-US" dirty="0">
                <a:solidFill>
                  <a:schemeClr val="tx1">
                    <a:lumMod val="75000"/>
                    <a:lumOff val="25000"/>
                  </a:schemeClr>
                </a:solidFill>
              </a:rPr>
              <a:t>U.S. district courts require expert witnesses to submit written reports</a:t>
            </a:r>
          </a:p>
          <a:p>
            <a:pPr lvl="1" fontAlgn="auto">
              <a:spcAft>
                <a:spcPts val="0"/>
              </a:spcAft>
              <a:defRPr/>
            </a:pPr>
            <a:r>
              <a:rPr lang="en-US" altLang="en-US" dirty="0">
                <a:solidFill>
                  <a:schemeClr val="tx1">
                    <a:lumMod val="75000"/>
                    <a:lumOff val="25000"/>
                  </a:schemeClr>
                </a:solidFill>
              </a:rPr>
              <a:t>State courts are starting to also require them</a:t>
            </a:r>
          </a:p>
          <a:p>
            <a:pPr marL="0" indent="0" fontAlgn="auto">
              <a:spcAft>
                <a:spcPts val="0"/>
              </a:spcAft>
              <a:buFontTx/>
              <a:buNone/>
              <a:defRPr/>
            </a:pPr>
            <a:endParaRPr lang="en-US" altLang="en-US" dirty="0">
              <a:solidFill>
                <a:schemeClr val="tx1">
                  <a:lumMod val="75000"/>
                  <a:lumOff val="25000"/>
                </a:schemeClr>
              </a:solidFill>
            </a:endParaRPr>
          </a:p>
        </p:txBody>
      </p:sp>
      <p:sp>
        <p:nvSpPr>
          <p:cNvPr id="9219" name="Rectangle 2">
            <a:extLst>
              <a:ext uri="{FF2B5EF4-FFF2-40B4-BE49-F238E27FC236}">
                <a16:creationId xmlns:a16="http://schemas.microsoft.com/office/drawing/2014/main" xmlns="" id="{82C1B01F-F249-D54D-BA04-3CBC411ED432}"/>
              </a:ext>
            </a:extLst>
          </p:cNvPr>
          <p:cNvSpPr>
            <a:spLocks noGrp="1" noChangeArrowheads="1"/>
          </p:cNvSpPr>
          <p:nvPr>
            <p:ph type="title"/>
          </p:nvPr>
        </p:nvSpPr>
        <p:spPr>
          <a:xfrm>
            <a:off x="762000" y="81882"/>
            <a:ext cx="8026400" cy="945900"/>
          </a:xfrm>
        </p:spPr>
        <p:txBody>
          <a:bodyPr/>
          <a:lstStyle/>
          <a:p>
            <a:r>
              <a:rPr lang="en-US" altLang="en-US" dirty="0"/>
              <a:t>Understanding the Importance of Reports (1 of 3)</a:t>
            </a:r>
          </a:p>
        </p:txBody>
      </p:sp>
      <p:sp>
        <p:nvSpPr>
          <p:cNvPr id="4" name="Footer Placeholder 3">
            <a:extLst>
              <a:ext uri="{FF2B5EF4-FFF2-40B4-BE49-F238E27FC236}">
                <a16:creationId xmlns:a16="http://schemas.microsoft.com/office/drawing/2014/main" xmlns="" id="{4BC21961-4761-BA4B-B462-20286BA15CEC}"/>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a:extLst>
              <a:ext uri="{FF2B5EF4-FFF2-40B4-BE49-F238E27FC236}">
                <a16:creationId xmlns:a16="http://schemas.microsoft.com/office/drawing/2014/main" xmlns="" id="{DE95F2C1-66BC-E74A-9B4D-6093B04B9AC7}"/>
              </a:ext>
            </a:extLst>
          </p:cNvPr>
          <p:cNvSpPr>
            <a:spLocks noGrp="1" noChangeArrowheads="1"/>
          </p:cNvSpPr>
          <p:nvPr>
            <p:ph idx="1"/>
          </p:nvPr>
        </p:nvSpPr>
        <p:spPr/>
        <p:txBody>
          <a:bodyPr/>
          <a:lstStyle/>
          <a:p>
            <a:r>
              <a:rPr lang="en-US" altLang="en-US"/>
              <a:t>A well-defined report structure contributes to readers’ ability to understand the information you’re communicating</a:t>
            </a:r>
          </a:p>
          <a:p>
            <a:r>
              <a:rPr lang="en-US" altLang="en-US"/>
              <a:t>Clarity of writing is critical to a report’s success</a:t>
            </a:r>
          </a:p>
          <a:p>
            <a:r>
              <a:rPr lang="en-US" altLang="en-US"/>
              <a:t>Convey a tone of objectivity and be detached in your observations</a:t>
            </a:r>
          </a:p>
        </p:txBody>
      </p:sp>
      <p:sp>
        <p:nvSpPr>
          <p:cNvPr id="39939" name="Rectangle 2">
            <a:extLst>
              <a:ext uri="{FF2B5EF4-FFF2-40B4-BE49-F238E27FC236}">
                <a16:creationId xmlns:a16="http://schemas.microsoft.com/office/drawing/2014/main" xmlns="" id="{3425D17D-DB38-1443-8999-556221263082}"/>
              </a:ext>
            </a:extLst>
          </p:cNvPr>
          <p:cNvSpPr>
            <a:spLocks noGrp="1" noChangeArrowheads="1"/>
          </p:cNvSpPr>
          <p:nvPr>
            <p:ph type="title"/>
          </p:nvPr>
        </p:nvSpPr>
        <p:spPr>
          <a:xfrm>
            <a:off x="762000" y="317331"/>
            <a:ext cx="8026400" cy="475002"/>
          </a:xfrm>
        </p:spPr>
        <p:txBody>
          <a:bodyPr/>
          <a:lstStyle/>
          <a:p>
            <a:r>
              <a:rPr lang="en-US" altLang="en-US" dirty="0"/>
              <a:t>Summary (2 of 2)</a:t>
            </a:r>
          </a:p>
        </p:txBody>
      </p:sp>
      <p:sp>
        <p:nvSpPr>
          <p:cNvPr id="4" name="Footer Placeholder 3">
            <a:extLst>
              <a:ext uri="{FF2B5EF4-FFF2-40B4-BE49-F238E27FC236}">
                <a16:creationId xmlns:a16="http://schemas.microsoft.com/office/drawing/2014/main" xmlns="" id="{BE09FF90-34DC-4642-95A0-2CD8A02FCD35}"/>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a:extLst>
              <a:ext uri="{FF2B5EF4-FFF2-40B4-BE49-F238E27FC236}">
                <a16:creationId xmlns:a16="http://schemas.microsoft.com/office/drawing/2014/main" xmlns="" id="{E104919D-0C87-6346-AA8F-270708667A4C}"/>
              </a:ext>
            </a:extLst>
          </p:cNvPr>
          <p:cNvSpPr>
            <a:spLocks noGrp="1" noChangeArrowheads="1"/>
          </p:cNvSpPr>
          <p:nvPr>
            <p:ph idx="1"/>
          </p:nvPr>
        </p:nvSpPr>
        <p:spPr>
          <a:xfrm>
            <a:off x="365125" y="1538288"/>
            <a:ext cx="8415338" cy="2391424"/>
          </a:xfrm>
        </p:spPr>
        <p:txBody>
          <a:bodyPr/>
          <a:lstStyle/>
          <a:p>
            <a:r>
              <a:rPr lang="en-US" altLang="en-US" dirty="0"/>
              <a:t>Rule 26, Federal Rules of Civil Procedure requires submission of the expert’s written report that includes:</a:t>
            </a:r>
          </a:p>
          <a:p>
            <a:pPr lvl="1"/>
            <a:r>
              <a:rPr lang="en-US" altLang="en-US" dirty="0"/>
              <a:t>Testimony is based on sufficient facts or data</a:t>
            </a:r>
          </a:p>
          <a:p>
            <a:pPr lvl="1"/>
            <a:r>
              <a:rPr lang="en-US" altLang="en-US" dirty="0"/>
              <a:t>Testimony is the product of reliable principles and methods</a:t>
            </a:r>
          </a:p>
          <a:p>
            <a:pPr lvl="1"/>
            <a:r>
              <a:rPr lang="en-US" altLang="en-US" dirty="0"/>
              <a:t>Witness has applied the principles and methods reliably to the facts of the case</a:t>
            </a:r>
          </a:p>
          <a:p>
            <a:r>
              <a:rPr lang="en-US" altLang="en-US" dirty="0"/>
              <a:t>Written report must specify fees paid for the expert’s services</a:t>
            </a:r>
          </a:p>
          <a:p>
            <a:pPr lvl="1"/>
            <a:r>
              <a:rPr lang="en-US" altLang="en-US" dirty="0"/>
              <a:t>And list all other civil or criminal cases in which the expert has testified</a:t>
            </a:r>
          </a:p>
        </p:txBody>
      </p:sp>
      <p:sp>
        <p:nvSpPr>
          <p:cNvPr id="10243" name="Rectangle 2">
            <a:extLst>
              <a:ext uri="{FF2B5EF4-FFF2-40B4-BE49-F238E27FC236}">
                <a16:creationId xmlns:a16="http://schemas.microsoft.com/office/drawing/2014/main" xmlns="" id="{49859A9B-0DAF-0144-BB7C-2653EB7C8FD5}"/>
              </a:ext>
            </a:extLst>
          </p:cNvPr>
          <p:cNvSpPr>
            <a:spLocks noGrp="1" noChangeArrowheads="1"/>
          </p:cNvSpPr>
          <p:nvPr>
            <p:ph type="title"/>
          </p:nvPr>
        </p:nvSpPr>
        <p:spPr>
          <a:xfrm>
            <a:off x="762000" y="81882"/>
            <a:ext cx="8026400" cy="945900"/>
          </a:xfrm>
        </p:spPr>
        <p:txBody>
          <a:bodyPr/>
          <a:lstStyle/>
          <a:p>
            <a:r>
              <a:rPr lang="en-US" altLang="en-US" dirty="0"/>
              <a:t>Understanding the Importance of Reports (2 of 3)</a:t>
            </a:r>
          </a:p>
        </p:txBody>
      </p:sp>
      <p:sp>
        <p:nvSpPr>
          <p:cNvPr id="4" name="Footer Placeholder 3">
            <a:extLst>
              <a:ext uri="{FF2B5EF4-FFF2-40B4-BE49-F238E27FC236}">
                <a16:creationId xmlns:a16="http://schemas.microsoft.com/office/drawing/2014/main" xmlns="" id="{11C4D2ED-A4C9-C240-8FB9-AAD590B129D2}"/>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xmlns="" id="{7F66DD91-846C-3F43-BAC0-B314BA4CE0C1}"/>
              </a:ext>
            </a:extLst>
          </p:cNvPr>
          <p:cNvSpPr>
            <a:spLocks noGrp="1" noChangeArrowheads="1"/>
          </p:cNvSpPr>
          <p:nvPr>
            <p:ph idx="1"/>
          </p:nvPr>
        </p:nvSpPr>
        <p:spPr/>
        <p:txBody>
          <a:bodyPr/>
          <a:lstStyle/>
          <a:p>
            <a:r>
              <a:rPr lang="en-US" altLang="en-US"/>
              <a:t>Keep a copy of any deposition notice or subpoena so that you can include the following:</a:t>
            </a:r>
          </a:p>
          <a:p>
            <a:pPr lvl="1"/>
            <a:r>
              <a:rPr lang="en-US" altLang="en-US"/>
              <a:t>Jurisdiction</a:t>
            </a:r>
          </a:p>
          <a:p>
            <a:pPr lvl="1"/>
            <a:r>
              <a:rPr lang="en-US" altLang="en-US"/>
              <a:t>Style of the case</a:t>
            </a:r>
          </a:p>
          <a:p>
            <a:pPr lvl="1"/>
            <a:r>
              <a:rPr lang="en-US" altLang="en-US"/>
              <a:t>Cause number</a:t>
            </a:r>
          </a:p>
          <a:p>
            <a:pPr lvl="1"/>
            <a:r>
              <a:rPr lang="en-US" altLang="en-US"/>
              <a:t>Date and location of the deposition</a:t>
            </a:r>
          </a:p>
          <a:p>
            <a:pPr lvl="1"/>
            <a:r>
              <a:rPr lang="en-US" altLang="en-US"/>
              <a:t>Name of the deponent</a:t>
            </a:r>
          </a:p>
          <a:p>
            <a:r>
              <a:rPr lang="en-US" altLang="en-US" b="1"/>
              <a:t>Deposition banks</a:t>
            </a:r>
          </a:p>
          <a:p>
            <a:pPr lvl="1"/>
            <a:r>
              <a:rPr lang="en-US" altLang="en-US"/>
              <a:t>Examples of expert witness’ previous testimonies</a:t>
            </a:r>
          </a:p>
        </p:txBody>
      </p:sp>
      <p:sp>
        <p:nvSpPr>
          <p:cNvPr id="11267" name="Rectangle 2">
            <a:extLst>
              <a:ext uri="{FF2B5EF4-FFF2-40B4-BE49-F238E27FC236}">
                <a16:creationId xmlns:a16="http://schemas.microsoft.com/office/drawing/2014/main" xmlns="" id="{74F338A6-5A90-D940-AE08-0D02D717431E}"/>
              </a:ext>
            </a:extLst>
          </p:cNvPr>
          <p:cNvSpPr>
            <a:spLocks noGrp="1" noChangeArrowheads="1"/>
          </p:cNvSpPr>
          <p:nvPr>
            <p:ph type="title"/>
          </p:nvPr>
        </p:nvSpPr>
        <p:spPr>
          <a:xfrm>
            <a:off x="762000" y="81882"/>
            <a:ext cx="8026400" cy="945900"/>
          </a:xfrm>
        </p:spPr>
        <p:txBody>
          <a:bodyPr/>
          <a:lstStyle/>
          <a:p>
            <a:r>
              <a:rPr lang="en-US" altLang="en-US" dirty="0"/>
              <a:t>Understanding the Importance of Reports (3 of 3)</a:t>
            </a:r>
          </a:p>
        </p:txBody>
      </p:sp>
      <p:sp>
        <p:nvSpPr>
          <p:cNvPr id="4" name="Footer Placeholder 3">
            <a:extLst>
              <a:ext uri="{FF2B5EF4-FFF2-40B4-BE49-F238E27FC236}">
                <a16:creationId xmlns:a16="http://schemas.microsoft.com/office/drawing/2014/main" xmlns="" id="{4A14321D-EA6F-8842-A3B7-81E87FE07F16}"/>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xmlns="" id="{E04765EB-7116-4F43-A082-A195254924E4}"/>
              </a:ext>
            </a:extLst>
          </p:cNvPr>
          <p:cNvSpPr>
            <a:spLocks noGrp="1" noChangeArrowheads="1"/>
          </p:cNvSpPr>
          <p:nvPr>
            <p:ph idx="1"/>
          </p:nvPr>
        </p:nvSpPr>
        <p:spPr/>
        <p:txBody>
          <a:bodyPr/>
          <a:lstStyle/>
          <a:p>
            <a:r>
              <a:rPr lang="en-US" altLang="en-US"/>
              <a:t>All reports to clients should start with the job mission or goal</a:t>
            </a:r>
          </a:p>
          <a:p>
            <a:pPr lvl="1"/>
            <a:r>
              <a:rPr lang="en-US" altLang="en-US"/>
              <a:t>Find information on a specific subject</a:t>
            </a:r>
          </a:p>
          <a:p>
            <a:pPr lvl="1"/>
            <a:r>
              <a:rPr lang="en-US" altLang="en-US"/>
              <a:t>Recover certain important documents</a:t>
            </a:r>
          </a:p>
          <a:p>
            <a:pPr lvl="1"/>
            <a:r>
              <a:rPr lang="en-US" altLang="en-US"/>
              <a:t>Recover certain types of files with specific dates and times</a:t>
            </a:r>
          </a:p>
          <a:p>
            <a:r>
              <a:rPr lang="en-US" altLang="en-US"/>
              <a:t>Before you begin writing, identify your audience and the purpose of the report</a:t>
            </a:r>
          </a:p>
        </p:txBody>
      </p:sp>
      <p:sp>
        <p:nvSpPr>
          <p:cNvPr id="12291" name="Rectangle 2">
            <a:extLst>
              <a:ext uri="{FF2B5EF4-FFF2-40B4-BE49-F238E27FC236}">
                <a16:creationId xmlns:a16="http://schemas.microsoft.com/office/drawing/2014/main" xmlns="" id="{7784DA13-0483-084B-A330-201878719031}"/>
              </a:ext>
            </a:extLst>
          </p:cNvPr>
          <p:cNvSpPr>
            <a:spLocks noGrp="1" noChangeArrowheads="1"/>
          </p:cNvSpPr>
          <p:nvPr>
            <p:ph type="title"/>
          </p:nvPr>
        </p:nvSpPr>
        <p:spPr>
          <a:xfrm>
            <a:off x="762000" y="406400"/>
            <a:ext cx="8026400" cy="296863"/>
          </a:xfrm>
        </p:spPr>
        <p:txBody>
          <a:bodyPr/>
          <a:lstStyle/>
          <a:p>
            <a:r>
              <a:rPr lang="en-US" altLang="en-US"/>
              <a:t>Limiting a Report to Specifics</a:t>
            </a:r>
          </a:p>
        </p:txBody>
      </p:sp>
      <p:sp>
        <p:nvSpPr>
          <p:cNvPr id="4" name="Footer Placeholder 3">
            <a:extLst>
              <a:ext uri="{FF2B5EF4-FFF2-40B4-BE49-F238E27FC236}">
                <a16:creationId xmlns:a16="http://schemas.microsoft.com/office/drawing/2014/main" xmlns="" id="{5FDDFA0F-ADEF-6149-B012-67BD53EB6DE4}"/>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xmlns="" id="{E100356D-C8E6-6A46-9DFE-A257E90C2184}"/>
              </a:ext>
            </a:extLst>
          </p:cNvPr>
          <p:cNvSpPr>
            <a:spLocks noGrp="1" noChangeArrowheads="1"/>
          </p:cNvSpPr>
          <p:nvPr>
            <p:ph idx="1"/>
          </p:nvPr>
        </p:nvSpPr>
        <p:spPr/>
        <p:txBody>
          <a:bodyPr/>
          <a:lstStyle/>
          <a:p>
            <a:r>
              <a:rPr lang="en-US" altLang="en-US"/>
              <a:t>Digital forensics examiners are required to create different types of reports</a:t>
            </a:r>
          </a:p>
          <a:p>
            <a:r>
              <a:rPr lang="en-US" altLang="en-US" b="1"/>
              <a:t>Examination plan</a:t>
            </a:r>
          </a:p>
          <a:p>
            <a:pPr lvl="1"/>
            <a:r>
              <a:rPr lang="en-US" altLang="en-US"/>
              <a:t>What questions to expect when testifying</a:t>
            </a:r>
          </a:p>
          <a:p>
            <a:pPr lvl="1"/>
            <a:r>
              <a:rPr lang="en-US" altLang="en-US"/>
              <a:t>Attorney uses the examination plan to guide you in your testimony</a:t>
            </a:r>
          </a:p>
          <a:p>
            <a:pPr lvl="1"/>
            <a:r>
              <a:rPr lang="en-US" altLang="en-US"/>
              <a:t>You can propose changes to clarify or define information</a:t>
            </a:r>
          </a:p>
          <a:p>
            <a:pPr lvl="1"/>
            <a:r>
              <a:rPr lang="en-US" altLang="en-US"/>
              <a:t>Helps your attorney learn the terms and functions used in computer forensics</a:t>
            </a:r>
          </a:p>
        </p:txBody>
      </p:sp>
      <p:sp>
        <p:nvSpPr>
          <p:cNvPr id="13315" name="Rectangle 2">
            <a:extLst>
              <a:ext uri="{FF2B5EF4-FFF2-40B4-BE49-F238E27FC236}">
                <a16:creationId xmlns:a16="http://schemas.microsoft.com/office/drawing/2014/main" xmlns="" id="{056DB937-32D4-554E-B24C-F2F16CFB8C36}"/>
              </a:ext>
            </a:extLst>
          </p:cNvPr>
          <p:cNvSpPr>
            <a:spLocks noGrp="1" noChangeArrowheads="1"/>
          </p:cNvSpPr>
          <p:nvPr>
            <p:ph type="title"/>
          </p:nvPr>
        </p:nvSpPr>
        <p:spPr>
          <a:xfrm>
            <a:off x="762000" y="317331"/>
            <a:ext cx="8026400" cy="475002"/>
          </a:xfrm>
        </p:spPr>
        <p:txBody>
          <a:bodyPr/>
          <a:lstStyle/>
          <a:p>
            <a:r>
              <a:rPr lang="en-US" altLang="en-US" dirty="0"/>
              <a:t>Types of Reports (1 of 4)</a:t>
            </a:r>
          </a:p>
        </p:txBody>
      </p:sp>
      <p:sp>
        <p:nvSpPr>
          <p:cNvPr id="4" name="Footer Placeholder 3">
            <a:extLst>
              <a:ext uri="{FF2B5EF4-FFF2-40B4-BE49-F238E27FC236}">
                <a16:creationId xmlns:a16="http://schemas.microsoft.com/office/drawing/2014/main" xmlns="" id="{00D3FCB5-4D8F-3448-82D7-2AF2DD9573B0}"/>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Witness examination plan. Witness: Joseph Friday or factors: expert digital forensic examiner. Direct examination: expert testimony obiective or rule or. Testimony c v:  identity and address iowa bureau of criminal investigations. Position, current digital forensic examiner. Undergraduate, I o w a state university summa aim laude 1990 b s computer science. Master's degree purdue university, 1992 M S electrical engineering. Summer internship 1989 des moines police department. Academic appointments: lecturer, dept. Of computer science, university of I o w a 1998-current instructor, I o w a police academy. Professional society certifications, p.e. 1990 c I s s p 2001, memberships, American society of industrial security. Publications: journal of the I o w a state bar association, may 1999, &quot;computer forensics on raid servers-testifying to reasonable certainty.' experience: how many systems have you conducted forensic examinations on? The client: what is your relationship to the plaintiff? Retained by his attorney to examine the hard drive of his computer for all financial records. I have never actually met or talked to mr. Smith. The specific examination: how long does it take you to conduct this examination? What type of files were you looking for? Why those types of files? Where did you find those files? What condition were the files in? What is your opinion as to the cause of that condition? Can you say for a reasonable certainty that the financial data files were deleted intentionally? Yes. Are you able to state to a reasonable certainty who deleted the financial data files? Yes. What is your fee for examining the hard drive, preparing a report and testifying? Anticipated cross examination — expert testimony: how many times have you worked for mr. Sawyer as an expert witness? I’ve done 16 contracts as a consultant expert or expert witness. Have you ever previously testified that overwriting utilities are not 100% reliable? Yes, but that was in 1994 and utilities are so far as i can tell are 100% reliable today.">
            <a:extLst>
              <a:ext uri="{FF2B5EF4-FFF2-40B4-BE49-F238E27FC236}">
                <a16:creationId xmlns:a16="http://schemas.microsoft.com/office/drawing/2014/main" xmlns="" id="{4BF4AFB8-AEE1-BE46-8254-1F79A6EC37B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38400" y="1237598"/>
            <a:ext cx="4268788" cy="4858402"/>
          </a:xfrm>
        </p:spPr>
      </p:pic>
      <p:sp>
        <p:nvSpPr>
          <p:cNvPr id="14339" name="Title 1">
            <a:extLst>
              <a:ext uri="{FF2B5EF4-FFF2-40B4-BE49-F238E27FC236}">
                <a16:creationId xmlns:a16="http://schemas.microsoft.com/office/drawing/2014/main" xmlns="" id="{2C554F33-47C1-8445-8A5E-F72C581DA41D}"/>
              </a:ext>
            </a:extLst>
          </p:cNvPr>
          <p:cNvSpPr>
            <a:spLocks noGrp="1"/>
          </p:cNvSpPr>
          <p:nvPr>
            <p:ph type="title"/>
          </p:nvPr>
        </p:nvSpPr>
        <p:spPr>
          <a:xfrm>
            <a:off x="762000" y="317331"/>
            <a:ext cx="8026400" cy="475002"/>
          </a:xfrm>
        </p:spPr>
        <p:txBody>
          <a:bodyPr/>
          <a:lstStyle/>
          <a:p>
            <a:r>
              <a:rPr lang="en-US" altLang="en-US" dirty="0"/>
              <a:t>Types of Reports (2 of 4)</a:t>
            </a:r>
          </a:p>
        </p:txBody>
      </p:sp>
      <p:sp>
        <p:nvSpPr>
          <p:cNvPr id="4" name="Footer Placeholder 3">
            <a:extLst>
              <a:ext uri="{FF2B5EF4-FFF2-40B4-BE49-F238E27FC236}">
                <a16:creationId xmlns:a16="http://schemas.microsoft.com/office/drawing/2014/main" xmlns="" id="{F1882CB7-A781-4B4A-85A7-104228D8BD33}"/>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a:extLst>
              <a:ext uri="{FF2B5EF4-FFF2-40B4-BE49-F238E27FC236}">
                <a16:creationId xmlns:a16="http://schemas.microsoft.com/office/drawing/2014/main" xmlns="" id="{98B4109D-2BDF-CA41-A224-C809FD464BCB}"/>
              </a:ext>
            </a:extLst>
          </p:cNvPr>
          <p:cNvSpPr>
            <a:spLocks noGrp="1" noChangeArrowheads="1"/>
          </p:cNvSpPr>
          <p:nvPr>
            <p:ph idx="1"/>
          </p:nvPr>
        </p:nvSpPr>
        <p:spPr/>
        <p:txBody>
          <a:bodyPr/>
          <a:lstStyle/>
          <a:p>
            <a:r>
              <a:rPr lang="en-US" altLang="en-US"/>
              <a:t>Verbal report</a:t>
            </a:r>
          </a:p>
          <a:p>
            <a:pPr lvl="1"/>
            <a:r>
              <a:rPr lang="en-US" altLang="en-US"/>
              <a:t>Less structured</a:t>
            </a:r>
          </a:p>
          <a:p>
            <a:pPr lvl="1"/>
            <a:r>
              <a:rPr lang="en-US" altLang="en-US"/>
              <a:t>Attorneys cannot be forced to release verbal reports</a:t>
            </a:r>
          </a:p>
          <a:p>
            <a:pPr lvl="1"/>
            <a:r>
              <a:rPr lang="en-US" altLang="en-US"/>
              <a:t>Preliminary report</a:t>
            </a:r>
          </a:p>
          <a:p>
            <a:pPr lvl="1"/>
            <a:r>
              <a:rPr lang="en-US" altLang="en-US"/>
              <a:t>Addresses areas of investigation yet to be completed</a:t>
            </a:r>
          </a:p>
          <a:p>
            <a:pPr lvl="2"/>
            <a:r>
              <a:rPr lang="en-US" altLang="en-US"/>
              <a:t>Tests that have not been concluded</a:t>
            </a:r>
          </a:p>
          <a:p>
            <a:pPr lvl="2"/>
            <a:r>
              <a:rPr lang="en-US" altLang="en-US"/>
              <a:t>Interrogatories</a:t>
            </a:r>
          </a:p>
          <a:p>
            <a:pPr lvl="2"/>
            <a:r>
              <a:rPr lang="en-US" altLang="en-US"/>
              <a:t>Document production</a:t>
            </a:r>
          </a:p>
          <a:p>
            <a:pPr lvl="2"/>
            <a:r>
              <a:rPr lang="en-US" altLang="en-US"/>
              <a:t>Depositions</a:t>
            </a:r>
          </a:p>
        </p:txBody>
      </p:sp>
      <p:sp>
        <p:nvSpPr>
          <p:cNvPr id="15363" name="Rectangle 2">
            <a:extLst>
              <a:ext uri="{FF2B5EF4-FFF2-40B4-BE49-F238E27FC236}">
                <a16:creationId xmlns:a16="http://schemas.microsoft.com/office/drawing/2014/main" xmlns="" id="{EAC098B5-ECF8-784F-8357-2E348179B78E}"/>
              </a:ext>
            </a:extLst>
          </p:cNvPr>
          <p:cNvSpPr>
            <a:spLocks noGrp="1" noChangeArrowheads="1"/>
          </p:cNvSpPr>
          <p:nvPr>
            <p:ph type="title"/>
          </p:nvPr>
        </p:nvSpPr>
        <p:spPr>
          <a:xfrm>
            <a:off x="762000" y="317331"/>
            <a:ext cx="8026400" cy="475002"/>
          </a:xfrm>
        </p:spPr>
        <p:txBody>
          <a:bodyPr/>
          <a:lstStyle/>
          <a:p>
            <a:r>
              <a:rPr lang="en-US" altLang="en-US" dirty="0"/>
              <a:t>Types of Reports (3 of 4)</a:t>
            </a:r>
          </a:p>
        </p:txBody>
      </p:sp>
      <p:sp>
        <p:nvSpPr>
          <p:cNvPr id="4" name="Footer Placeholder 3">
            <a:extLst>
              <a:ext uri="{FF2B5EF4-FFF2-40B4-BE49-F238E27FC236}">
                <a16:creationId xmlns:a16="http://schemas.microsoft.com/office/drawing/2014/main" xmlns="" id="{1899CD0F-42D7-6A41-BEB4-0AC949F59267}"/>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19773</TotalTime>
  <Words>2656</Words>
  <Application>Microsoft Office PowerPoint</Application>
  <PresentationFormat>On-screen Show (4:3)</PresentationFormat>
  <Paragraphs>215</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Guide to Computer Forensics  and Investigations Sixth Edition  Chapter 14 </vt:lpstr>
      <vt:lpstr>Objectives</vt:lpstr>
      <vt:lpstr>Understanding the Importance of Reports (1 of 3)</vt:lpstr>
      <vt:lpstr>Understanding the Importance of Reports (2 of 3)</vt:lpstr>
      <vt:lpstr>Understanding the Importance of Reports (3 of 3)</vt:lpstr>
      <vt:lpstr>Limiting a Report to Specifics</vt:lpstr>
      <vt:lpstr>Types of Reports (1 of 4)</vt:lpstr>
      <vt:lpstr>Types of Reports (2 of 4)</vt:lpstr>
      <vt:lpstr>Types of Reports (3 of 4)</vt:lpstr>
      <vt:lpstr>Types of Reports (4 of 4)</vt:lpstr>
      <vt:lpstr>Guidelines for Writing Reports (1 of 2)</vt:lpstr>
      <vt:lpstr>Guidelines for Writing Reports (2 of 2)</vt:lpstr>
      <vt:lpstr>What to Include in Written Preliminary Reports (1 of 2)</vt:lpstr>
      <vt:lpstr>What to Include in Written Preliminary Reports (2 of 2)</vt:lpstr>
      <vt:lpstr>Report Structure (1 of 2)</vt:lpstr>
      <vt:lpstr>Report Structure (2 of 2)</vt:lpstr>
      <vt:lpstr>Writing Reports Clearly (1 of 3)</vt:lpstr>
      <vt:lpstr>Writing Reports Clearly (2 of 3)</vt:lpstr>
      <vt:lpstr>Writing Reports Clearly (3 of 3) </vt:lpstr>
      <vt:lpstr>Designing the Layout and Presentation of Reports (1 of 4)</vt:lpstr>
      <vt:lpstr>Designing the Layout and Presentation of Reports (2 of 4)</vt:lpstr>
      <vt:lpstr>Designing the Layout and Presentation of Reports (3 of 4)</vt:lpstr>
      <vt:lpstr>Designing the Layout and Presentation of Reports (4 of 4)</vt:lpstr>
      <vt:lpstr>Generating Report Findings with Forensics Software Tools</vt:lpstr>
      <vt:lpstr>Using Autopsy to Generate Reports (1 of 4)</vt:lpstr>
      <vt:lpstr>Using Autopsy to Generate Reports (2 of 4)</vt:lpstr>
      <vt:lpstr>Using Autopsy to Generate Reports (3 of 4)</vt:lpstr>
      <vt:lpstr>Using Autopsy to Generate Reports (4 of 4)</vt:lpstr>
      <vt:lpstr>Summary (1 of 2)</vt:lpstr>
      <vt:lpstr>Summary (2 of 2)</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 to Computer Forensics  and Investigations Sixth Edition  Chapter 14 </dc:title>
  <dc:subject/>
  <dc:creator/>
  <cp:keywords/>
  <dc:description/>
  <cp:lastModifiedBy>PaulRefurb</cp:lastModifiedBy>
  <cp:revision>724</cp:revision>
  <dcterms:created xsi:type="dcterms:W3CDTF">2002-09-27T23:29:22Z</dcterms:created>
  <dcterms:modified xsi:type="dcterms:W3CDTF">2018-03-17T18:06:40Z</dcterms:modified>
  <cp:category/>
</cp:coreProperties>
</file>