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37"/>
  </p:notesMasterIdLst>
  <p:sldIdLst>
    <p:sldId id="436" r:id="rId2"/>
    <p:sldId id="257" r:id="rId3"/>
    <p:sldId id="380" r:id="rId4"/>
    <p:sldId id="421" r:id="rId5"/>
    <p:sldId id="422" r:id="rId6"/>
    <p:sldId id="381" r:id="rId7"/>
    <p:sldId id="423" r:id="rId8"/>
    <p:sldId id="424" r:id="rId9"/>
    <p:sldId id="425" r:id="rId10"/>
    <p:sldId id="426" r:id="rId11"/>
    <p:sldId id="404" r:id="rId12"/>
    <p:sldId id="427" r:id="rId13"/>
    <p:sldId id="428" r:id="rId14"/>
    <p:sldId id="382" r:id="rId15"/>
    <p:sldId id="383" r:id="rId16"/>
    <p:sldId id="384" r:id="rId17"/>
    <p:sldId id="429" r:id="rId18"/>
    <p:sldId id="385" r:id="rId19"/>
    <p:sldId id="386" r:id="rId20"/>
    <p:sldId id="387" r:id="rId21"/>
    <p:sldId id="406" r:id="rId22"/>
    <p:sldId id="388" r:id="rId23"/>
    <p:sldId id="431" r:id="rId24"/>
    <p:sldId id="389" r:id="rId25"/>
    <p:sldId id="432" r:id="rId26"/>
    <p:sldId id="390" r:id="rId27"/>
    <p:sldId id="434" r:id="rId28"/>
    <p:sldId id="437" r:id="rId29"/>
    <p:sldId id="438" r:id="rId30"/>
    <p:sldId id="439" r:id="rId31"/>
    <p:sldId id="440" r:id="rId32"/>
    <p:sldId id="441" r:id="rId33"/>
    <p:sldId id="402" r:id="rId34"/>
    <p:sldId id="435" r:id="rId35"/>
    <p:sldId id="40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7" autoAdjust="0"/>
    <p:restoredTop sz="81058" autoAdjust="0"/>
  </p:normalViewPr>
  <p:slideViewPr>
    <p:cSldViewPr>
      <p:cViewPr>
        <p:scale>
          <a:sx n="60" d="100"/>
          <a:sy n="60" d="100"/>
        </p:scale>
        <p:origin x="-1286" y="-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48747998-59A6-5B47-8D2B-9937FFBAAB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A0AC4729-EBF2-134D-9A60-BE2F5D66CB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xmlns="" id="{5481D38E-2A8E-1940-AAC2-C2B2EBCEE31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xmlns="" id="{860E774A-D891-374C-BE65-7720DF2132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xmlns="" id="{D0277436-8CC4-E141-9281-8B4E958B5B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xmlns="" id="{617DCE02-9D94-4B45-A1FC-6DA949F281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9FF6576-57C7-E644-BABA-9A24396DE7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102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xmlns="" id="{789FF7B4-C52F-1148-AF0F-3102DD2D31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xmlns="" id="{9A9EF703-2E78-2D42-8AD3-25EE2A96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/>
              <a:t>Guide to Computer Forensics and Investigations Sixth Edition</a:t>
            </a:r>
          </a:p>
          <a:p>
            <a:endParaRPr lang="en-US" altLang="en-US" b="1"/>
          </a:p>
          <a:p>
            <a:pPr eaLnBrk="1" hangingPunct="1">
              <a:lnSpc>
                <a:spcPct val="80000"/>
              </a:lnSpc>
            </a:pPr>
            <a:r>
              <a:rPr lang="en-US" altLang="en-US" i="1"/>
              <a:t>Chapter 16</a:t>
            </a:r>
          </a:p>
          <a:p>
            <a:pPr>
              <a:lnSpc>
                <a:spcPct val="80000"/>
              </a:lnSpc>
            </a:pPr>
            <a:r>
              <a:rPr lang="en-US" altLang="en-US" i="1"/>
              <a:t>Ethics for the Expert Witness</a:t>
            </a:r>
          </a:p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xmlns="" id="{0C799E9A-AB99-0444-8FF8-19D5AF37D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AFAE76-CE89-E442-9634-1949C1D8272B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_Slide.png">
            <a:extLst>
              <a:ext uri="{FF2B5EF4-FFF2-40B4-BE49-F238E27FC236}">
                <a16:creationId xmlns:a16="http://schemas.microsoft.com/office/drawing/2014/main" xmlns="" id="{0DACBFE4-F6E6-224C-A298-213E915312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54000"/>
            <a:ext cx="8713787" cy="6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30FB5A0-708E-4845-848B-2C6DA98BD332}"/>
              </a:ext>
            </a:extLst>
          </p:cNvPr>
          <p:cNvSpPr/>
          <p:nvPr userDrawn="1"/>
        </p:nvSpPr>
        <p:spPr>
          <a:xfrm>
            <a:off x="3482975" y="223838"/>
            <a:ext cx="2125663" cy="985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8" descr="Rules_Single_A.png">
            <a:extLst>
              <a:ext uri="{FF2B5EF4-FFF2-40B4-BE49-F238E27FC236}">
                <a16:creationId xmlns:a16="http://schemas.microsoft.com/office/drawing/2014/main" xmlns="" id="{36F106D5-D30B-E542-AA81-678A0B8744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627188" y="481013"/>
            <a:ext cx="10034587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63FBEC0-AB23-4147-A7F8-ACACF381E66F}"/>
              </a:ext>
            </a:extLst>
          </p:cNvPr>
          <p:cNvSpPr/>
          <p:nvPr userDrawn="1"/>
        </p:nvSpPr>
        <p:spPr>
          <a:xfrm>
            <a:off x="6811963" y="4884738"/>
            <a:ext cx="2081212" cy="192722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10" descr="Audio.png">
            <a:extLst>
              <a:ext uri="{FF2B5EF4-FFF2-40B4-BE49-F238E27FC236}">
                <a16:creationId xmlns:a16="http://schemas.microsoft.com/office/drawing/2014/main" xmlns="" id="{3865555C-D771-304E-83B6-5C377FA43E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5389563"/>
            <a:ext cx="9858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xmlns="" id="{BFFFAC1D-5E56-7C45-B5A5-4F905F125D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8674100" y="5121275"/>
            <a:ext cx="276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Swirl_3.png">
            <a:extLst>
              <a:ext uri="{FF2B5EF4-FFF2-40B4-BE49-F238E27FC236}">
                <a16:creationId xmlns:a16="http://schemas.microsoft.com/office/drawing/2014/main" xmlns="" id="{80E7B354-CEC2-0A4A-8012-F17E68DD4A9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8654">
            <a:off x="7440613" y="63928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Swirl_3.png">
            <a:extLst>
              <a:ext uri="{FF2B5EF4-FFF2-40B4-BE49-F238E27FC236}">
                <a16:creationId xmlns:a16="http://schemas.microsoft.com/office/drawing/2014/main" xmlns="" id="{5CA0B99D-DE24-4B45-8311-BC3D7F964A9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73124">
            <a:off x="7908926" y="5449887"/>
            <a:ext cx="590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xmlns="" id="{059F78B2-6EC6-3441-B4C4-534B34A2346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9088" y="5832475"/>
            <a:ext cx="6731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>
            <a:extLst>
              <a:ext uri="{FF2B5EF4-FFF2-40B4-BE49-F238E27FC236}">
                <a16:creationId xmlns:a16="http://schemas.microsoft.com/office/drawing/2014/main" xmlns="" id="{DB94AA68-9269-C14F-867B-9979EBDFAEB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11509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614722"/>
            <a:ext cx="7747000" cy="475002"/>
          </a:xfrm>
        </p:spPr>
        <p:txBody>
          <a:bodyPr anchor="b"/>
          <a:lstStyle>
            <a:lvl1pPr algn="ctr"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xmlns="" id="{AC008C62-100C-5846-8379-D1A2E40277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4913" y="6364288"/>
            <a:ext cx="6200775" cy="36512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4104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ules_Single_A.png">
            <a:extLst>
              <a:ext uri="{FF2B5EF4-FFF2-40B4-BE49-F238E27FC236}">
                <a16:creationId xmlns:a16="http://schemas.microsoft.com/office/drawing/2014/main" xmlns="" id="{636294D7-B310-EA45-8BAB-FB2C66D17C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udio.png">
            <a:extLst>
              <a:ext uri="{FF2B5EF4-FFF2-40B4-BE49-F238E27FC236}">
                <a16:creationId xmlns:a16="http://schemas.microsoft.com/office/drawing/2014/main" xmlns="" id="{23399496-A52F-E140-9A08-9267642E18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61950"/>
            <a:ext cx="183991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wirl_3.png">
            <a:extLst>
              <a:ext uri="{FF2B5EF4-FFF2-40B4-BE49-F238E27FC236}">
                <a16:creationId xmlns:a16="http://schemas.microsoft.com/office/drawing/2014/main" xmlns="" id="{DC092274-283A-D344-904E-4235AF538DF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126">
            <a:off x="1431925" y="1916113"/>
            <a:ext cx="9080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Swirl_2.png">
            <a:extLst>
              <a:ext uri="{FF2B5EF4-FFF2-40B4-BE49-F238E27FC236}">
                <a16:creationId xmlns:a16="http://schemas.microsoft.com/office/drawing/2014/main" xmlns="" id="{825C2048-80C9-5D41-B251-879C28FC44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3741" flipH="1">
            <a:off x="218281" y="3552032"/>
            <a:ext cx="7953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xmlns="" id="{E884B826-EE1E-9147-8663-A2762C7C34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879475" y="2605088"/>
            <a:ext cx="11017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xmlns="" id="{1D0E9F96-417A-574A-B524-03E8F6E3D3F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535488"/>
            <a:ext cx="5969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xmlns="" id="{DA1C3F18-2C44-0D49-B750-EB5F6845924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738188" y="4805363"/>
            <a:ext cx="2524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>
            <a:extLst>
              <a:ext uri="{FF2B5EF4-FFF2-40B4-BE49-F238E27FC236}">
                <a16:creationId xmlns:a16="http://schemas.microsoft.com/office/drawing/2014/main" xmlns="" id="{72C68703-2C21-B34F-95D8-572144069D0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362700"/>
            <a:ext cx="1400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179200"/>
            <a:ext cx="6172200" cy="475002"/>
          </a:xfrm>
        </p:spPr>
        <p:txBody>
          <a:bodyPr/>
          <a:lstStyle>
            <a:lvl1pPr algn="l">
              <a:defRPr sz="36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xmlns="" id="{B0511B60-83DC-5641-9815-302160B314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8571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>
            <a:extLst>
              <a:ext uri="{FF2B5EF4-FFF2-40B4-BE49-F238E27FC236}">
                <a16:creationId xmlns:a16="http://schemas.microsoft.com/office/drawing/2014/main" xmlns="" id="{E17D9C9C-19E9-994D-AB9F-2DAACFC339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E8BBD216-FC4E-7D4D-B582-9925712AEB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Rules_Single_A.png">
            <a:extLst>
              <a:ext uri="{FF2B5EF4-FFF2-40B4-BE49-F238E27FC236}">
                <a16:creationId xmlns:a16="http://schemas.microsoft.com/office/drawing/2014/main" xmlns="" id="{CD7A826A-8AAF-D248-86B1-06F059BC60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48B170DE-08ED-654B-9666-EC01DB0283F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324600"/>
            <a:ext cx="14382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xmlns="" id="{942077F0-F9AF-6042-AC1B-AAF00BC2C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7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Rules_Single_B.png">
            <a:extLst>
              <a:ext uri="{FF2B5EF4-FFF2-40B4-BE49-F238E27FC236}">
                <a16:creationId xmlns:a16="http://schemas.microsoft.com/office/drawing/2014/main" xmlns="" id="{DFEF9068-1784-6B4B-B9AE-2E15DDECE1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F90B99EF-9382-EF42-AC84-D72D1C533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Rules_Single_A.png">
            <a:extLst>
              <a:ext uri="{FF2B5EF4-FFF2-40B4-BE49-F238E27FC236}">
                <a16:creationId xmlns:a16="http://schemas.microsoft.com/office/drawing/2014/main" xmlns="" id="{9A33A6B1-7C2B-AF4D-94A7-44338CD741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35863EC2-DB58-3A4F-A5C0-03FD8CA004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305550"/>
            <a:ext cx="1403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0A0EA939-9622-A044-B71B-794895EA03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6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27652C6-5433-7B40-BAF0-8FA8B5A507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0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xmlns="" id="{AF48ADBB-C044-E54A-A41A-D784197975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65125" y="1538288"/>
            <a:ext cx="84153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BF84046-1CAA-0C40-B861-A5247C8B6E09}"/>
              </a:ext>
            </a:extLst>
          </p:cNvPr>
          <p:cNvSpPr txBox="1">
            <a:spLocks/>
          </p:cNvSpPr>
          <p:nvPr userDrawn="1"/>
        </p:nvSpPr>
        <p:spPr>
          <a:xfrm>
            <a:off x="8375650" y="6513513"/>
            <a:ext cx="312738" cy="2159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DD3B7181-C30C-2748-B592-8137263E2FB8}" type="slidenum">
              <a:rPr lang="en-US" altLang="en-US" sz="8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8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xmlns="" id="{12D1873C-9A39-A148-9B44-46489B9441C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5125" y="391150"/>
            <a:ext cx="8415338" cy="47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12DC74-BD3C-CF40-9B64-FD785C299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125" y="6610350"/>
            <a:ext cx="80137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anose="020F0302020204030204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anose="020F0302020204030204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anose="020F0302020204030204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anose="020F0302020204030204" pitchFamily="34" charset="0"/>
        </a:defRPr>
      </a:lvl9pPr>
    </p:titleStyle>
    <p:bodyStyle>
      <a:lvl1pPr marL="171450" indent="-171450" algn="l" rtl="0" fontAlgn="base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400050" indent="-171450" algn="l" rtl="0" fontAlgn="base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71500" indent="-1143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rgbClr val="404040"/>
        </a:buClr>
        <a:buFont typeface="Arial" panose="020B0604020202020204" pitchFamily="34" charset="0"/>
        <a:buChar char="-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742950" indent="-114300" algn="l" rtl="0" fontAlgn="base">
        <a:lnSpc>
          <a:spcPct val="9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14400" indent="-114300" algn="l" rtl="0" fontAlgn="base">
        <a:lnSpc>
          <a:spcPct val="9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xmlns="" id="{82442A03-828C-824F-9711-37989759F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47000" cy="2825750"/>
          </a:xfrm>
        </p:spPr>
        <p:txBody>
          <a:bodyPr/>
          <a:lstStyle/>
          <a:p>
            <a:r>
              <a:rPr lang="en-US" altLang="en-US" sz="3600" b="1"/>
              <a:t>Guide to Computer Forensics</a:t>
            </a:r>
            <a:br>
              <a:rPr lang="en-US" altLang="en-US" sz="3600" b="1"/>
            </a:br>
            <a:r>
              <a:rPr lang="en-US" altLang="en-US" sz="3600" b="1"/>
              <a:t> and Investigations</a:t>
            </a:r>
            <a:br>
              <a:rPr lang="en-US" altLang="en-US" sz="3600" b="1"/>
            </a:br>
            <a:r>
              <a:rPr lang="en-US" altLang="en-US" sz="3600" b="1"/>
              <a:t>Sixth Edition</a:t>
            </a:r>
            <a:br>
              <a:rPr lang="en-US" altLang="en-US" sz="3600" b="1"/>
            </a:br>
            <a:r>
              <a:rPr lang="en-US" altLang="en-US" sz="3600" b="1"/>
              <a:t/>
            </a:r>
            <a:br>
              <a:rPr lang="en-US" altLang="en-US" sz="3600" b="1"/>
            </a:br>
            <a:r>
              <a:rPr lang="en-US" altLang="en-US" sz="3600" b="1" i="1"/>
              <a:t>Chapter 16</a:t>
            </a:r>
            <a:r>
              <a:rPr lang="en-US" altLang="en-US" sz="3600" i="1"/>
              <a:t/>
            </a:r>
            <a:br>
              <a:rPr lang="en-US" altLang="en-US" sz="3600" i="1"/>
            </a:br>
            <a:endParaRPr lang="en-US" altLang="en-US" sz="3600" b="1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A1328F24-C315-4849-8DB7-8668C8CBC5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8500" y="3352800"/>
            <a:ext cx="7747000" cy="377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 i="1">
                <a:solidFill>
                  <a:schemeClr val="tx1"/>
                </a:solidFill>
              </a:rPr>
              <a:t>Ethics for the Expert Witness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xmlns="" id="{C7632B95-7BE0-E944-8E84-9CDCCD9129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Factors to disqualify an expert include: (cont’d)</a:t>
            </a:r>
          </a:p>
          <a:p>
            <a:pPr lvl="1"/>
            <a:r>
              <a:rPr lang="en-US" altLang="en-US"/>
              <a:t>Whether the expert voiced concerns about being retained</a:t>
            </a:r>
          </a:p>
          <a:p>
            <a:pPr lvl="1"/>
            <a:r>
              <a:rPr lang="en-US" altLang="en-US"/>
              <a:t>Whether the expert was requested to perform services for the attorney</a:t>
            </a:r>
          </a:p>
          <a:p>
            <a:pPr lvl="1"/>
            <a:r>
              <a:rPr lang="en-US" altLang="en-US"/>
              <a:t>Whether the attorney compensated the expert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F81404A1-0FBB-964A-87E7-F2991B165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Considerations in Disqualification (4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6539E4C-5E90-AF40-BF8A-2A1BC18ABB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xmlns="" id="{76708DBB-ED53-CB4F-B876-74C298B26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Be cautious about the following potential traps</a:t>
            </a:r>
          </a:p>
          <a:p>
            <a:pPr lvl="1"/>
            <a:r>
              <a:rPr lang="en-US" altLang="en-US"/>
              <a:t>What are some differences between the attorney’s motives and the investigator’s duty?</a:t>
            </a:r>
          </a:p>
          <a:p>
            <a:pPr lvl="1"/>
            <a:r>
              <a:rPr lang="en-US" altLang="en-US"/>
              <a:t>Is the function of the expert witness in conflict with the investigator’s code of professional responsibility?</a:t>
            </a:r>
          </a:p>
          <a:p>
            <a:pPr lvl="1"/>
            <a:r>
              <a:rPr lang="en-US" altLang="en-US"/>
              <a:t>You should anticipate that the opposing counsel will look at your organization memberships and those organizations’ codes of professional responsibility</a:t>
            </a:r>
          </a:p>
          <a:p>
            <a:r>
              <a:rPr lang="en-US" altLang="en-US" b="1"/>
              <a:t>Contingency fees</a:t>
            </a:r>
            <a:r>
              <a:rPr lang="en-US" altLang="en-US"/>
              <a:t> aren’t allowed except in certain limited circumstances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23CE2890-6B11-0140-B9DF-A8164F0F8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Traps for Unwary Experts (1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1F013A-E9F8-9F4F-BB66-C8B84974A0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xmlns="" id="{344EB2BB-B5A0-9347-9C9D-0F38B1C52B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256002"/>
          </a:xfrm>
        </p:spPr>
        <p:txBody>
          <a:bodyPr/>
          <a:lstStyle/>
          <a:p>
            <a:r>
              <a:rPr lang="en-US" altLang="en-US" dirty="0"/>
              <a:t>Avoid obvious ethical errors</a:t>
            </a:r>
          </a:p>
          <a:p>
            <a:pPr lvl="1"/>
            <a:r>
              <a:rPr lang="en-US" altLang="en-US" dirty="0"/>
              <a:t>Don’t alter data or present false data</a:t>
            </a:r>
          </a:p>
          <a:p>
            <a:pPr lvl="1"/>
            <a:r>
              <a:rPr lang="en-US" altLang="en-US" dirty="0"/>
              <a:t>Don’t report work that was not done</a:t>
            </a:r>
          </a:p>
          <a:p>
            <a:pPr lvl="1"/>
            <a:r>
              <a:rPr lang="en-US" altLang="en-US" dirty="0"/>
              <a:t>Don’t ignore available contradictory data</a:t>
            </a:r>
          </a:p>
          <a:p>
            <a:pPr lvl="1"/>
            <a:r>
              <a:rPr lang="en-US" altLang="en-US" dirty="0"/>
              <a:t>Don’t do work beyond your expertise or competence</a:t>
            </a:r>
          </a:p>
          <a:p>
            <a:pPr lvl="1"/>
            <a:r>
              <a:rPr lang="en-US" altLang="en-US" dirty="0"/>
              <a:t>Don’t allow the attorney who retained you to influence your opinion in an unauthorized way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9A34CB52-53EC-7944-984C-18913FC81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Traps for Unwary Experts (2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C094B8-182E-2B41-AA32-EF59726A3C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xmlns="" id="{47095F88-8A46-104A-82AB-0DDA5F3A7F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1312667"/>
          </a:xfrm>
        </p:spPr>
        <p:txBody>
          <a:bodyPr/>
          <a:lstStyle/>
          <a:p>
            <a:r>
              <a:rPr lang="en-US" altLang="en-US" dirty="0"/>
              <a:t>Avoid obvious ethical errors (cont’d)</a:t>
            </a:r>
          </a:p>
          <a:p>
            <a:pPr lvl="1"/>
            <a:r>
              <a:rPr lang="en-US" altLang="en-US" dirty="0"/>
              <a:t>Don’t accept an assignment if it cannot be done reasonably in the allowed time</a:t>
            </a:r>
          </a:p>
          <a:p>
            <a:pPr lvl="1"/>
            <a:r>
              <a:rPr lang="en-US" altLang="en-US" dirty="0"/>
              <a:t>Don’t reach a conclusion before doing complete research</a:t>
            </a:r>
          </a:p>
          <a:p>
            <a:pPr lvl="1"/>
            <a:r>
              <a:rPr lang="en-US" altLang="en-US" dirty="0"/>
              <a:t>Don’t fail to report possible conflicts of interest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442C5DA3-0610-724D-8CB8-90BEF08C4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Traps for Unwary Experts (3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5EE7B28-D432-674C-A04F-6FD5ADFB5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xmlns="" id="{118B3DFC-A36A-E44A-B72A-651F27A41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266774"/>
          </a:xfrm>
        </p:spPr>
        <p:txBody>
          <a:bodyPr/>
          <a:lstStyle/>
          <a:p>
            <a:r>
              <a:rPr lang="en-US" altLang="en-US" dirty="0"/>
              <a:t>Hypothetical questions can give you the factual structure to support and defend your opinion</a:t>
            </a:r>
          </a:p>
          <a:p>
            <a:r>
              <a:rPr lang="en-US" altLang="en-US" dirty="0"/>
              <a:t>Although expert opinions can be presented without stating the underlying factual basis</a:t>
            </a:r>
          </a:p>
          <a:p>
            <a:pPr lvl="1"/>
            <a:r>
              <a:rPr lang="en-US" altLang="en-US" dirty="0"/>
              <a:t>The testimony isn’t admissible if the facts on which the opinion is based are inadequate</a:t>
            </a:r>
          </a:p>
          <a:p>
            <a:pPr lvl="1"/>
            <a:r>
              <a:rPr lang="en-US" altLang="en-US" dirty="0"/>
              <a:t>Or there’s not enough evidence to allow stating a legitimate opinion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3C5C50C1-F84B-CD43-B0A9-16EFA0AE7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Determining Admissibility of Evidence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927247-D908-EA4B-969A-E74EA8CE87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xmlns="" id="{B09B0E90-9A46-8540-9627-CDABF69195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 single source offers a definitive code of ethics for expert witnesses</a:t>
            </a:r>
          </a:p>
          <a:p>
            <a:r>
              <a:rPr lang="en-US" altLang="en-US"/>
              <a:t>You must draw on standards from other organizations to form your own ethical standards</a:t>
            </a:r>
          </a:p>
          <a:p>
            <a:r>
              <a:rPr lang="en-US" altLang="en-US"/>
              <a:t>Many organizations have rules to guide their members in areas such as:</a:t>
            </a:r>
          </a:p>
          <a:p>
            <a:pPr lvl="1"/>
            <a:r>
              <a:rPr lang="en-US" altLang="en-US"/>
              <a:t>Interaction with patients/clients, objectivity, role in society, fees, solicitation, independence, and contractual relationships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9C45729B-592F-F94D-9CAF-8459BD8F7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Organizations with Codes of Ethics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52A69D-CFDC-9245-8607-EE83EAE4BE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xmlns="" id="{1AC80A80-B125-3B4B-8ACA-27114C69A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ISFCE includes guidelines such as the following:</a:t>
            </a:r>
          </a:p>
          <a:p>
            <a:pPr lvl="1"/>
            <a:r>
              <a:rPr lang="en-US" altLang="en-US"/>
              <a:t>Maintain the utmost objectivity in all forensic examinations and present findings accurately</a:t>
            </a:r>
          </a:p>
          <a:p>
            <a:pPr lvl="1"/>
            <a:r>
              <a:rPr lang="en-US" altLang="en-US"/>
              <a:t>Conduct examinations based on established, validated principles</a:t>
            </a:r>
          </a:p>
          <a:p>
            <a:pPr lvl="1"/>
            <a:r>
              <a:rPr lang="en-US" altLang="en-US"/>
              <a:t>Testify truthfully in all matters before any board, court, or proceeding</a:t>
            </a:r>
          </a:p>
          <a:p>
            <a:pPr lvl="1"/>
            <a:r>
              <a:rPr lang="en-US" altLang="en-US"/>
              <a:t>Avoid any action that would appear to be a conflict of interest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BCFED510-2AB0-D546-9428-A0D72AD7B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International Society of Forensic Computer Examiners (1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DB493D-1244-A94A-9ECF-495E56C16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xmlns="" id="{94F7A502-4D13-014C-9F57-295B14EE2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ISFCE includes guidelines such as the following: (cont’d)</a:t>
            </a:r>
          </a:p>
          <a:p>
            <a:pPr lvl="1"/>
            <a:r>
              <a:rPr lang="en-US" altLang="en-US"/>
              <a:t>Never misrepresent training, credentials, or association membership</a:t>
            </a:r>
          </a:p>
          <a:p>
            <a:pPr lvl="1"/>
            <a:r>
              <a:rPr lang="en-US" altLang="en-US"/>
              <a:t>Never reveal any confidential matters or knowledge learned in an examination without an order from a court of competent jurisdiction or the client’s express permission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xmlns="" id="{D6E690D9-21B1-4F48-BD1E-9C2E66AB1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International Society of Forensic Computer Examiners (2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CE5358-F884-874B-8A64-8952312769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xmlns="" id="{D12AAE63-D22A-8C45-BA9E-EA9B2F4EF3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HTCIA core values include the following requirements related to testifying:</a:t>
            </a:r>
          </a:p>
          <a:p>
            <a:pPr lvl="1"/>
            <a:r>
              <a:rPr lang="en-US" altLang="en-US"/>
              <a:t>The HTCIA values the Truth uncovered within digital information and the effective techniques used to uncover that Truth, so that no one is wrongfully convicted</a:t>
            </a:r>
          </a:p>
          <a:p>
            <a:pPr lvl="1"/>
            <a:r>
              <a:rPr lang="en-US" altLang="en-US"/>
              <a:t>The HTCIA values the Integrity of its members and the evidence they expose through common investigative and digital forensics best practices, including specialized techniques used to gather digital evidence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D935079A-64B1-9542-B7F7-A5D1A732F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International High Technology Crime Investigation Association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593AF9-FE7A-364F-80E0-EE152F242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xmlns="" id="{1288026F-B132-5440-87B6-8BBDD5ED69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Standards for IACIS members include:</a:t>
            </a:r>
          </a:p>
          <a:p>
            <a:pPr lvl="1"/>
            <a:r>
              <a:rPr lang="en-US" altLang="en-US"/>
              <a:t>Maintain the highest level of objectivity in all forensic examinations and accurately present the facts involved</a:t>
            </a:r>
          </a:p>
          <a:p>
            <a:pPr lvl="1"/>
            <a:r>
              <a:rPr lang="en-US" altLang="en-US"/>
              <a:t>Thoroughly examine and analyze the evidence</a:t>
            </a:r>
          </a:p>
          <a:p>
            <a:pPr lvl="1"/>
            <a:r>
              <a:rPr lang="en-US" altLang="en-US"/>
              <a:t>Conduct examinations based on established, validated principles</a:t>
            </a:r>
          </a:p>
          <a:p>
            <a:pPr lvl="1"/>
            <a:r>
              <a:rPr lang="en-US" altLang="en-US"/>
              <a:t>Render opinions having a basis that is demonstratively reasonable</a:t>
            </a:r>
          </a:p>
          <a:p>
            <a:pPr lvl="1"/>
            <a:r>
              <a:rPr lang="en-US" altLang="en-US"/>
              <a:t>Not withhold any findings that would cause the facts of a case to be misrepresented or distorted</a:t>
            </a:r>
          </a:p>
          <a:p>
            <a:pPr lvl="1"/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xmlns="" id="{D4659241-E36D-6648-ABBB-615A4B26D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International Association of Computer Investigative Specialists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F792629-1E1E-B84D-9832-CA781AB2D4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12A02F3B-171B-0246-AA1D-08F0F0B1A1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Explain how ethics and codes apply to expert witnesses</a:t>
            </a:r>
          </a:p>
          <a:p>
            <a:r>
              <a:rPr lang="en-US" altLang="en-US"/>
              <a:t>Explain how other organizations’ codes of ethics apply to expert testimony</a:t>
            </a:r>
          </a:p>
          <a:p>
            <a:r>
              <a:rPr lang="en-US" altLang="en-US"/>
              <a:t>Describe ethical difficulties in expert testimony</a:t>
            </a:r>
          </a:p>
          <a:p>
            <a:r>
              <a:rPr lang="en-US" altLang="en-US"/>
              <a:t>Explain the process of carving data manually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C0A49DD8-3AD3-1D4F-B107-6548E1BD7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5AD45A-C27C-2944-BB9D-1FE3E0EFE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xmlns="" id="{D6D0CEA1-DC8D-4641-B303-6D308EEF22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Be aware of the basic rules of professional conduct attorneys must follow</a:t>
            </a:r>
          </a:p>
          <a:p>
            <a:r>
              <a:rPr lang="en-US" altLang="en-US"/>
              <a:t>ABA’s Model Code of Professional Responsibility (Model Code) and its successor, the Model Rules of Professional Conduct (Model Rules)</a:t>
            </a:r>
          </a:p>
          <a:p>
            <a:pPr lvl="1"/>
            <a:r>
              <a:rPr lang="en-US" altLang="en-US"/>
              <a:t>Are the basis of state licensing bodies’ codes</a:t>
            </a:r>
          </a:p>
          <a:p>
            <a:r>
              <a:rPr lang="en-US" altLang="en-US"/>
              <a:t>The ABA has stated that expert witnesses do not owe a duty of loyalty to their clients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3D520CD7-3A7A-264C-A31A-03A22BE37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American Bar Association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E6795C-08B1-C749-9187-EBB83F580F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xmlns="" id="{6A0E6344-0928-A549-8253-C213E6AB7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 psychologists, the broadly accepted guidelines governing their conduct as experts are:</a:t>
            </a:r>
          </a:p>
          <a:p>
            <a:pPr lvl="1"/>
            <a:r>
              <a:rPr lang="en-US" altLang="en-US"/>
              <a:t>The American Psychological Association’s (APA’s) Ethical Principles of Psychologists and Code of Conduct</a:t>
            </a:r>
          </a:p>
          <a:p>
            <a:pPr lvl="1"/>
            <a:r>
              <a:rPr lang="en-US" altLang="en-US"/>
              <a:t>Commonly referred to as “Ethics Code”</a:t>
            </a:r>
          </a:p>
          <a:p>
            <a:r>
              <a:rPr lang="en-US" altLang="en-US"/>
              <a:t>These guidelines offer comprehensive regulations</a:t>
            </a:r>
          </a:p>
          <a:p>
            <a:pPr lvl="1"/>
            <a:r>
              <a:rPr lang="en-US" altLang="en-US"/>
              <a:t>With an entire section devoted to forensics activities</a:t>
            </a:r>
          </a:p>
          <a:p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F4870496-4800-7546-9C75-7B07ACE8A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American Psychological Association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122E5C-14FE-9D40-B491-8DF9343A76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xmlns="" id="{890E3DD9-5991-0C4B-8265-408CCC5912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inherent conflicts between the goals of attorneys</a:t>
            </a:r>
          </a:p>
          <a:p>
            <a:pPr lvl="1"/>
            <a:r>
              <a:rPr lang="en-US" altLang="en-US"/>
              <a:t>And the goals of scientists or technicians (experts)</a:t>
            </a:r>
          </a:p>
          <a:p>
            <a:r>
              <a:rPr lang="en-US" altLang="en-US"/>
              <a:t>Attorneys work in an adversarial system and look to sway the judge or jury</a:t>
            </a:r>
          </a:p>
          <a:p>
            <a:r>
              <a:rPr lang="en-US" altLang="en-US"/>
              <a:t>Science requires experts to focus on the evidence without the influence of others’ objectives</a:t>
            </a:r>
          </a:p>
          <a:p>
            <a:r>
              <a:rPr lang="en-US" altLang="en-US" i="1"/>
              <a:t>Daubert</a:t>
            </a:r>
            <a:r>
              <a:rPr lang="en-US" altLang="en-US"/>
              <a:t> and the APA’s forensics guidelines</a:t>
            </a:r>
          </a:p>
          <a:p>
            <a:pPr lvl="1"/>
            <a:r>
              <a:rPr lang="en-US" altLang="en-US"/>
              <a:t>Can challenge experts to choose between complete impartiality and responsible advocacy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F0B08C7C-38D5-4D46-ACAF-3B8EB6F0D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Ethical Difficulties in Expert Testimony (1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281CBC3-F8F7-9646-BC44-9E60504CA2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xmlns="" id="{39A45CA7-6AFA-4544-AC37-E25F783880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Enforcing any professional organization’s ethical guidelines is difficult</a:t>
            </a:r>
          </a:p>
          <a:p>
            <a:pPr lvl="1"/>
            <a:r>
              <a:rPr lang="en-US" altLang="en-US"/>
              <a:t>Principles can be enforced only against members of the organization</a:t>
            </a:r>
          </a:p>
          <a:p>
            <a:r>
              <a:rPr lang="en-US" altLang="en-US"/>
              <a:t>All guidelines rely primarily on internalization of the codes and witnesses’ analysis of when and how they will participate in a case</a:t>
            </a:r>
          </a:p>
          <a:p>
            <a:r>
              <a:rPr lang="en-US" altLang="en-US"/>
              <a:t>Available guidelines set only a minimum level of acceptable performance or competence as the standard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xmlns="" id="{57DBEBC1-405B-4B49-B8F9-86EB19F66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Ethical Difficulties in Expert Testimony (2 of 2)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257D72-1B71-EC48-8B3B-DB497FA7AB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xmlns="" id="{C7AD1747-DB20-204F-89E2-0553C12A45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Your attorney owes you</a:t>
            </a:r>
          </a:p>
          <a:p>
            <a:pPr lvl="1"/>
            <a:r>
              <a:rPr lang="en-US" altLang="en-US"/>
              <a:t>A fair statement of the case or situation</a:t>
            </a:r>
          </a:p>
          <a:p>
            <a:pPr lvl="1"/>
            <a:r>
              <a:rPr lang="en-US" altLang="en-US"/>
              <a:t>Adequate time to review evidence and prepare your report</a:t>
            </a:r>
          </a:p>
          <a:p>
            <a:pPr lvl="1"/>
            <a:r>
              <a:rPr lang="en-US" altLang="en-US"/>
              <a:t>A reasonable opportunity to examine data, conduct testing, and investigate the matter before rendering an opinion</a:t>
            </a:r>
          </a:p>
          <a:p>
            <a:r>
              <a:rPr lang="en-US" altLang="en-US"/>
              <a:t>Most attorneys, including opposing counsel, are competent, courteous professionals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27546CB8-59E5-D54C-BD1A-D83F5EAB6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Ethical Responsibilities Owed to You (1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40AE398-52AD-C048-83DB-C68DD32ADA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xmlns="" id="{A1EB6D12-536B-1946-A1D5-678D535434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opposing counsel attempt to make discovery depositions physically uncomfortable</a:t>
            </a:r>
          </a:p>
          <a:p>
            <a:pPr lvl="1"/>
            <a:r>
              <a:rPr lang="en-US" altLang="en-US"/>
              <a:t>After noting a problem, you can refuse to continue with the deposition</a:t>
            </a:r>
          </a:p>
          <a:p>
            <a:r>
              <a:rPr lang="en-US" altLang="en-US"/>
              <a:t>As a measure of protection, you might want to have your personal attorney attend the deposition</a:t>
            </a:r>
          </a:p>
          <a:p>
            <a:pPr lvl="1"/>
            <a:r>
              <a:rPr lang="en-US" altLang="en-US"/>
              <a:t>This attorney can’t object to questions but is available to advise the attorney who retained you or to advise you during breaks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CAE57941-4055-B443-8EA9-C2CDA531F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Ethical Responsibilities Owed to You (2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009C25-0112-8D41-AFDD-27D9A40FC4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xmlns="" id="{507A6B10-0E15-914A-B82A-12E249FE7A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tools you use to recover, control, and track evidence are subject to review by opposing parties</a:t>
            </a:r>
          </a:p>
          <a:p>
            <a:pPr lvl="1"/>
            <a:r>
              <a:rPr lang="en-US" altLang="en-US"/>
              <a:t>If the court deems them unreliable, the evidence you recovered with those tools might not be admitted</a:t>
            </a:r>
          </a:p>
          <a:p>
            <a:pPr lvl="2"/>
            <a:r>
              <a:rPr lang="en-US" altLang="en-US"/>
              <a:t>Or might be admitted with a limiting instruction</a:t>
            </a:r>
          </a:p>
          <a:p>
            <a:r>
              <a:rPr lang="en-US" altLang="en-US"/>
              <a:t>If you use standard tools, you simplify the process of validating them</a:t>
            </a:r>
          </a:p>
          <a:p>
            <a:r>
              <a:rPr lang="en-US" altLang="en-US"/>
              <a:t>Personally created tools might have advantages that you can demonstrate to a judge</a:t>
            </a:r>
          </a:p>
          <a:p>
            <a:pPr lvl="1"/>
            <a:r>
              <a:rPr lang="en-US" altLang="en-US"/>
              <a:t>Who determines whether evidence is admissible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B6837602-54EE-7B47-AB20-044B87EBE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Standard and Personally Created Forensics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38467D-6A03-1E43-A3C4-8C5F0E803F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xmlns="" id="{D2917442-4580-F142-B2E7-9AEEE5E36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948499"/>
          </a:xfrm>
        </p:spPr>
        <p:txBody>
          <a:bodyPr/>
          <a:lstStyle/>
          <a:p>
            <a:r>
              <a:rPr lang="en-US" altLang="en-US" dirty="0"/>
              <a:t>By following the activities at the end of the chapter, you will be:</a:t>
            </a:r>
          </a:p>
          <a:p>
            <a:pPr lvl="1"/>
            <a:r>
              <a:rPr lang="en-US" altLang="en-US" dirty="0"/>
              <a:t>Performing a cursory exam of a Forensic Image</a:t>
            </a:r>
          </a:p>
          <a:p>
            <a:pPr lvl="1"/>
            <a:r>
              <a:rPr lang="en-US" altLang="en-US" dirty="0"/>
              <a:t>Performing a Detailed Exam of a Forensic Image</a:t>
            </a:r>
          </a:p>
          <a:p>
            <a:pPr lvl="1"/>
            <a:r>
              <a:rPr lang="en-US" dirty="0"/>
              <a:t>Performing the Exam</a:t>
            </a:r>
            <a:endParaRPr lang="en-US" altLang="en-US" dirty="0"/>
          </a:p>
          <a:p>
            <a:pPr lvl="1"/>
            <a:r>
              <a:rPr lang="en-US" altLang="en-US" dirty="0"/>
              <a:t>Interpreting Attribute 0x80 Data Runs</a:t>
            </a:r>
          </a:p>
          <a:p>
            <a:pPr lvl="2"/>
            <a:r>
              <a:rPr lang="en-US" altLang="en-US" dirty="0"/>
              <a:t>Finding Attribute 0x80 an MFT Record</a:t>
            </a:r>
          </a:p>
          <a:p>
            <a:pPr lvl="2"/>
            <a:r>
              <a:rPr lang="en-US" altLang="en-US" dirty="0"/>
              <a:t>Configuring Data Interpreter Options in </a:t>
            </a:r>
            <a:r>
              <a:rPr lang="en-US" altLang="en-US" dirty="0" err="1"/>
              <a:t>WinHex</a:t>
            </a:r>
            <a:endParaRPr lang="en-US" altLang="en-US" dirty="0"/>
          </a:p>
          <a:p>
            <a:pPr lvl="2"/>
            <a:r>
              <a:rPr lang="en-US" altLang="en-US" dirty="0"/>
              <a:t>Calculating Data Runs</a:t>
            </a:r>
          </a:p>
          <a:p>
            <a:pPr lvl="1"/>
            <a:r>
              <a:rPr lang="en-US" altLang="en-US" dirty="0"/>
              <a:t>Carving Data Run Clusters Manually</a:t>
            </a:r>
          </a:p>
        </p:txBody>
      </p:sp>
      <p:sp>
        <p:nvSpPr>
          <p:cNvPr id="33795" name="Title 1">
            <a:extLst>
              <a:ext uri="{FF2B5EF4-FFF2-40B4-BE49-F238E27FC236}">
                <a16:creationId xmlns:a16="http://schemas.microsoft.com/office/drawing/2014/main" xmlns="" id="{DB30B4D7-7604-0442-873A-76793846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An Ethics Exercise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931242-8917-C041-B163-687700CD53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he Mount Image To Drive dialog box">
            <a:extLst>
              <a:ext uri="{FF2B5EF4-FFF2-40B4-BE49-F238E27FC236}">
                <a16:creationId xmlns:a16="http://schemas.microsoft.com/office/drawing/2014/main" xmlns="" id="{DC7FEC3C-21AA-7347-8111-37D663DAB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9" y="1703388"/>
            <a:ext cx="3397910" cy="370681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672B4517-EDF8-B046-B6B4-AFEDD097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1426"/>
            <a:ext cx="8026400" cy="945900"/>
          </a:xfrm>
        </p:spPr>
        <p:txBody>
          <a:bodyPr/>
          <a:lstStyle/>
          <a:p>
            <a:r>
              <a:rPr lang="en-US" dirty="0"/>
              <a:t>Performing a Cursory Exam of a Forensic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6FC3F7-C240-644F-99E2-77D778B478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32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B903ED1-5275-A04D-B9E7-72341B16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1426"/>
            <a:ext cx="8026400" cy="945900"/>
          </a:xfrm>
        </p:spPr>
        <p:txBody>
          <a:bodyPr/>
          <a:lstStyle/>
          <a:p>
            <a:r>
              <a:rPr lang="en-US" dirty="0"/>
              <a:t>Performing a Detailed Exam of a Forensic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CC4D8B-18FE-7C4E-8A3E-79E3DF126D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0" name="Content Placeholder 9" descr="Finding a corrupt record in the $MFT file">
            <a:extLst>
              <a:ext uri="{FF2B5EF4-FFF2-40B4-BE49-F238E27FC236}">
                <a16:creationId xmlns:a16="http://schemas.microsoft.com/office/drawing/2014/main" xmlns="" id="{ADAC4024-8AF6-AA48-A6DE-386350FD7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27150"/>
            <a:ext cx="4421188" cy="4187850"/>
          </a:xfrm>
        </p:spPr>
      </p:pic>
    </p:spTree>
    <p:extLst>
      <p:ext uri="{BB962C8B-B14F-4D97-AF65-F5344CB8AC3E}">
        <p14:creationId xmlns:p14="http://schemas.microsoft.com/office/powerpoint/2010/main" val="400948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xmlns="" id="{9D97438F-7822-0A44-AF60-97F7B49BAF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Ethics</a:t>
            </a:r>
          </a:p>
          <a:p>
            <a:pPr lvl="1"/>
            <a:r>
              <a:rPr lang="en-US" altLang="en-US"/>
              <a:t>Rules you internalize and use to measure your performance</a:t>
            </a:r>
          </a:p>
          <a:p>
            <a:r>
              <a:rPr lang="en-US" altLang="en-US" b="1"/>
              <a:t>Codes of professional conduct or responsibility</a:t>
            </a:r>
          </a:p>
          <a:p>
            <a:pPr lvl="1"/>
            <a:r>
              <a:rPr lang="en-US" altLang="en-US"/>
              <a:t>Standards that others apply to you or that you are compelled to adhere to by external forces</a:t>
            </a:r>
          </a:p>
          <a:p>
            <a:pPr lvl="2"/>
            <a:r>
              <a:rPr lang="en-US" altLang="en-US"/>
              <a:t>Such as licensing bodies</a:t>
            </a:r>
          </a:p>
          <a:p>
            <a:r>
              <a:rPr lang="en-US" altLang="en-US"/>
              <a:t>People need ethics to help maintain their balance</a:t>
            </a:r>
          </a:p>
          <a:p>
            <a:pPr lvl="1"/>
            <a:r>
              <a:rPr lang="en-US" altLang="en-US"/>
              <a:t>And self-respect and the respect of their profession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xmlns="" id="{719DA968-8FA4-E649-AE0D-5CE1F9457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Applying Ethics and Codes to Expert Witnesses (1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3C0373-6B9B-4541-9599-2E7430BA4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60C3880-6936-834E-9BF4-F707035A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837700"/>
          </a:xfrm>
        </p:spPr>
        <p:txBody>
          <a:bodyPr/>
          <a:lstStyle/>
          <a:p>
            <a:r>
              <a:rPr lang="en-US" dirty="0"/>
              <a:t>To maintain the highest possible ethical standards when conducting a forensics examination</a:t>
            </a:r>
          </a:p>
          <a:p>
            <a:pPr lvl="1"/>
            <a:r>
              <a:rPr lang="en-US" dirty="0"/>
              <a:t>You should develop a plan and review it before starting your analysis</a:t>
            </a:r>
          </a:p>
          <a:p>
            <a:r>
              <a:rPr lang="en-US" dirty="0"/>
              <a:t>Preparing for an Examination</a:t>
            </a:r>
          </a:p>
          <a:p>
            <a:pPr lvl="1"/>
            <a:r>
              <a:rPr lang="en-US" dirty="0"/>
              <a:t>Planning stage should cover all possibilities, including giving an opinion of whether data was corrupted intentionally or unintentionally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80CF2CF-AA10-4E41-9BA4-667931C7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6875"/>
            <a:ext cx="8026400" cy="475002"/>
          </a:xfrm>
        </p:spPr>
        <p:txBody>
          <a:bodyPr/>
          <a:lstStyle/>
          <a:p>
            <a:r>
              <a:rPr lang="en-US" dirty="0"/>
              <a:t>Performing the Exam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1102F1-A93B-3C46-8DA5-D30C27324D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electing an MFT record header">
            <a:extLst>
              <a:ext uri="{FF2B5EF4-FFF2-40B4-BE49-F238E27FC236}">
                <a16:creationId xmlns:a16="http://schemas.microsoft.com/office/drawing/2014/main" xmlns="" id="{754B980D-B543-824B-8D48-F78D836E9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51762"/>
            <a:ext cx="3963988" cy="38584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40B8DDA8-673E-2C42-BEA7-2416D97C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6875"/>
            <a:ext cx="8026400" cy="475002"/>
          </a:xfrm>
        </p:spPr>
        <p:txBody>
          <a:bodyPr/>
          <a:lstStyle/>
          <a:p>
            <a:r>
              <a:rPr lang="en-US" altLang="en-US" dirty="0"/>
              <a:t>Interpreting Attribute 0x80 Data Runs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CB9450-2574-9642-8B65-F63B688090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55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he recovered Kayak4(1).jpg file">
            <a:extLst>
              <a:ext uri="{FF2B5EF4-FFF2-40B4-BE49-F238E27FC236}">
                <a16:creationId xmlns:a16="http://schemas.microsoft.com/office/drawing/2014/main" xmlns="" id="{9B06DAD9-57E0-FE47-A8D6-FBDD85474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1549908"/>
            <a:ext cx="4421186" cy="36316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4A920E19-25A5-4F45-BC8A-1F32047D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6875"/>
            <a:ext cx="8026400" cy="475002"/>
          </a:xfrm>
        </p:spPr>
        <p:txBody>
          <a:bodyPr/>
          <a:lstStyle/>
          <a:p>
            <a:r>
              <a:rPr lang="en-US" dirty="0"/>
              <a:t>Carving Data Run Clusters Manually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FFE120-B65C-8C43-A772-59DC71700D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1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xmlns="" id="{74C6D1F6-90F4-7E48-83B8-B841A86C3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Ethics can be defined as rules you internalize and use to measure your performance</a:t>
            </a:r>
          </a:p>
          <a:p>
            <a:r>
              <a:rPr lang="en-US" altLang="en-US"/>
              <a:t>Digital forensics examiners don’t have the same formal codes of conduct that professions such as medicine and the law have</a:t>
            </a:r>
          </a:p>
          <a:p>
            <a:r>
              <a:rPr lang="en-US" altLang="en-US"/>
              <a:t>You owe your client a full understanding of the facts relevant to your opinion</a:t>
            </a:r>
          </a:p>
          <a:p>
            <a:r>
              <a:rPr lang="en-US" altLang="en-US"/>
              <a:t>Be aware of attempts to disqualify you as an expert</a:t>
            </a:r>
          </a:p>
          <a:p>
            <a:r>
              <a:rPr lang="en-US" altLang="en-US"/>
              <a:t>Courts use many factors in determining whether to disqualify an expert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DADBD9F9-F037-C744-A47D-3A6E948DE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Summary (1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D553F-2400-C94A-A155-DF135DEAC4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xmlns="" id="{983984FC-F8B1-A94A-82BF-DC2B24E3A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Be aware of obvious ethical errors, such as:</a:t>
            </a:r>
          </a:p>
          <a:p>
            <a:pPr lvl="1"/>
            <a:r>
              <a:rPr lang="en-US" altLang="en-US"/>
              <a:t>Ignoring contradictory data</a:t>
            </a:r>
          </a:p>
          <a:p>
            <a:pPr lvl="1"/>
            <a:r>
              <a:rPr lang="en-US" altLang="en-US"/>
              <a:t>Performing work beyond your expertise</a:t>
            </a:r>
          </a:p>
          <a:p>
            <a:pPr lvl="1"/>
            <a:r>
              <a:rPr lang="en-US" altLang="en-US"/>
              <a:t>Allowing attorneys to influence your opinion</a:t>
            </a:r>
          </a:p>
          <a:p>
            <a:pPr lvl="1"/>
            <a:r>
              <a:rPr lang="en-US" altLang="en-US"/>
              <a:t>Reaching a conclusion before completing research</a:t>
            </a:r>
          </a:p>
          <a:p>
            <a:r>
              <a:rPr lang="en-US" altLang="en-US"/>
              <a:t>No single source offers a definitive code of ethics for expert witnesses</a:t>
            </a:r>
          </a:p>
          <a:p>
            <a:r>
              <a:rPr lang="en-US" altLang="en-US"/>
              <a:t>The ISFCE Code of Ethics provides guidelines for its members and the IACIS has a guide for expected behavior of forensics examiners</a:t>
            </a:r>
          </a:p>
          <a:p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D1530D76-6696-144B-B0E8-1A9A75EBA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Summary (2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3CE8FD-BA45-0942-AA87-465DF6C4C9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3">
            <a:extLst>
              <a:ext uri="{FF2B5EF4-FFF2-40B4-BE49-F238E27FC236}">
                <a16:creationId xmlns:a16="http://schemas.microsoft.com/office/drawing/2014/main" xmlns="" id="{73FD5A23-9012-E34A-ABEB-E87BFD1EA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inherent conflict between the needs of the justice system and your obligations for professional conduct can create ethical difficulties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attorney who has retained you, opposing counsel, and the court owe you ethical responsibilities as an expert witness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tools you use to recover, control, and track evidence are subject to review by opposing parties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carving data artifacts, analyzing as much of the information as possible is critical</a:t>
            </a:r>
          </a:p>
          <a:p>
            <a:pPr marL="0" indent="0" fontAlgn="auto">
              <a:spcAft>
                <a:spcPts val="0"/>
              </a:spcAft>
              <a:buFontTx/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B6EABAE9-89F9-0E40-A3AE-F6B4CDEC0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Summary (3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A8D1FB-075E-F841-939B-C6F37925AD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xmlns="" id="{F5D61AA8-0D61-E54A-88FD-12AD7DD90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Laws governing codes of professional conduct or responsibility</a:t>
            </a:r>
          </a:p>
          <a:p>
            <a:pPr lvl="1"/>
            <a:r>
              <a:rPr lang="en-US" altLang="en-US"/>
              <a:t>Define the lowest level of action or performance required to avoid liability</a:t>
            </a:r>
          </a:p>
          <a:p>
            <a:r>
              <a:rPr lang="en-US" altLang="en-US"/>
              <a:t>Expert witnesses should present unbiased, specialized, and technical evidence to a jury</a:t>
            </a:r>
          </a:p>
          <a:p>
            <a:pPr lvl="1"/>
            <a:r>
              <a:rPr lang="en-US" altLang="en-US"/>
              <a:t>Control your biases, do not allow them to control you</a:t>
            </a:r>
          </a:p>
          <a:p>
            <a:r>
              <a:rPr lang="en-US" altLang="en-US"/>
              <a:t>Expert witnesses testify in more than 80% of trials</a:t>
            </a:r>
          </a:p>
          <a:p>
            <a:pPr lvl="1"/>
            <a:r>
              <a:rPr lang="en-US" altLang="en-US"/>
              <a:t>And in many trials, multiple expert witnesses testify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56173746-0CFF-3A46-84E0-2F1C45117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Applying Ethics and Codes to Expert Witnesses (2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13B2E3-35E2-D84D-A5EB-337AC442C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xmlns="" id="{709C973B-AAF0-AD45-ADB2-5D6A996B97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665345"/>
          </a:xfrm>
        </p:spPr>
        <p:txBody>
          <a:bodyPr/>
          <a:lstStyle/>
          <a:p>
            <a:r>
              <a:rPr lang="en-US" altLang="en-US" dirty="0"/>
              <a:t>The most important laws applying to attorneys and witnesses are the rules of evidence</a:t>
            </a:r>
          </a:p>
          <a:p>
            <a:r>
              <a:rPr lang="en-US" altLang="en-US" dirty="0"/>
              <a:t>Experts are bound by their personal ethics and the ethics of their professional organizations</a:t>
            </a:r>
          </a:p>
          <a:p>
            <a:r>
              <a:rPr lang="en-US" altLang="en-US" dirty="0"/>
              <a:t>In the United States, there’s no state or national licensing body for digital forensics examiners</a:t>
            </a:r>
          </a:p>
          <a:p>
            <a:pPr lvl="1"/>
            <a:r>
              <a:rPr lang="en-US" altLang="en-US" dirty="0"/>
              <a:t>Your sources for ethical standards are your internal values and codes of professional associations you belong to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C4DD75DF-EA6D-3E4D-95C8-449CCCB41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r>
              <a:rPr lang="en-US" altLang="en-US" dirty="0"/>
              <a:t>Applying Ethics and Codes to Expert Witnesses (3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8155DE-36AD-E54E-BBEF-070ACF8850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xmlns="" id="{3AE06059-B495-454A-A18F-B24707841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Digital forensics examiners have two roles:</a:t>
            </a:r>
          </a:p>
          <a:p>
            <a:pPr lvl="1"/>
            <a:r>
              <a:rPr lang="en-US" altLang="en-US"/>
              <a:t>Fact witness and expert witness</a:t>
            </a:r>
          </a:p>
          <a:p>
            <a:r>
              <a:rPr lang="en-US" altLang="en-US"/>
              <a:t>As an expert witness</a:t>
            </a:r>
          </a:p>
          <a:p>
            <a:pPr lvl="1"/>
            <a:r>
              <a:rPr lang="en-US" altLang="en-US"/>
              <a:t>You can testify even if you weren’t present when the event occurred</a:t>
            </a:r>
          </a:p>
          <a:p>
            <a:pPr lvl="2"/>
            <a:r>
              <a:rPr lang="en-US" altLang="en-US"/>
              <a:t>Or didn’t handle the data storage device personally</a:t>
            </a:r>
          </a:p>
          <a:p>
            <a:r>
              <a:rPr lang="en-US" altLang="en-US"/>
              <a:t>Criticism: it’s possible to find and hire an expert to testify to almost any opinion on any topic</a:t>
            </a:r>
          </a:p>
          <a:p>
            <a:pPr lvl="1"/>
            <a:r>
              <a:rPr lang="en-US" altLang="en-US"/>
              <a:t>Beware of attorneys’ opinion shopping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D5B8EBD2-BCBC-0B4B-8233-2F0002D51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Forensics Examiners’ Roles in Testifying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708A35-BBFF-5A49-BC75-0630CB15FD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xmlns="" id="{C92BD9A4-6C84-B741-AB41-174D5A689B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One of the effects of violating court rules or laws is </a:t>
            </a:r>
            <a:r>
              <a:rPr lang="en-US" altLang="en-US" b="1"/>
              <a:t>disqualification</a:t>
            </a:r>
          </a:p>
          <a:p>
            <a:r>
              <a:rPr lang="en-US" altLang="en-US"/>
              <a:t>Opposing counsel might attempt to disqualify you </a:t>
            </a:r>
          </a:p>
          <a:p>
            <a:pPr lvl="1"/>
            <a:r>
              <a:rPr lang="en-US" altLang="en-US"/>
              <a:t>Based on any deviations from opinions you’ve given in previous cases</a:t>
            </a:r>
          </a:p>
          <a:p>
            <a:r>
              <a:rPr lang="en-US" altLang="en-US"/>
              <a:t>Some attorneys contact many experts as a ploy to disqualify them</a:t>
            </a:r>
          </a:p>
          <a:p>
            <a:pPr lvl="1"/>
            <a:r>
              <a:rPr lang="en-US" altLang="en-US"/>
              <a:t>Or prevent opposing counsel from hiring them</a:t>
            </a:r>
          </a:p>
          <a:p>
            <a:r>
              <a:rPr lang="en-US" altLang="en-US"/>
              <a:t>Determine who the parties are to reduce the possibility of a conflict</a:t>
            </a:r>
            <a:endParaRPr lang="en-US" altLang="en-US" b="1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2D91230E-D2FF-C048-85F9-42D5AC72B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Considerations in Disqualification (1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DC7E62-177E-5540-A0D4-01E2ABF059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xmlns="" id="{AC255D24-6F55-1544-962A-7E44EBABEF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Whenever you are aware of a possible disqualification issue</a:t>
            </a:r>
          </a:p>
          <a:p>
            <a:pPr lvl="1"/>
            <a:r>
              <a:rPr lang="en-US" altLang="en-US"/>
              <a:t>Bring it to the attention of the attorney who has retained you</a:t>
            </a:r>
          </a:p>
          <a:p>
            <a:r>
              <a:rPr lang="en-US" altLang="en-US"/>
              <a:t>Factors to disqualify an expert include:</a:t>
            </a:r>
          </a:p>
          <a:p>
            <a:pPr lvl="1"/>
            <a:r>
              <a:rPr lang="en-US" altLang="en-US"/>
              <a:t>Whether the attorney informed the expert that their discussions were confidential</a:t>
            </a:r>
          </a:p>
          <a:p>
            <a:pPr lvl="1"/>
            <a:r>
              <a:rPr lang="en-US" altLang="en-US"/>
              <a:t>Whether the expert reviewed materials marked as confidential or attorney work product</a:t>
            </a:r>
          </a:p>
          <a:p>
            <a:pPr lvl="1"/>
            <a:r>
              <a:rPr lang="en-US" altLang="en-US"/>
              <a:t>Whether the expert was asked to sign a confidentiality agreement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084C7EB7-B765-904C-A693-58B28F755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Considerations in Disqualification (2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3CA066-CB5B-4346-B567-2D9BA44C31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xmlns="" id="{4605E7FA-174B-6847-BF8C-BC5C836213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Factors to disqualify an expert include: (cont’d)</a:t>
            </a:r>
          </a:p>
          <a:p>
            <a:pPr lvl="1"/>
            <a:r>
              <a:rPr lang="en-US" altLang="en-US"/>
              <a:t>Number of discussions held over a period of time</a:t>
            </a:r>
          </a:p>
          <a:p>
            <a:pPr lvl="1"/>
            <a:r>
              <a:rPr lang="en-US" altLang="en-US"/>
              <a:t>The type of documents that were reviewed</a:t>
            </a:r>
          </a:p>
          <a:p>
            <a:pPr lvl="1"/>
            <a:r>
              <a:rPr lang="en-US" altLang="en-US"/>
              <a:t>The type of information conveyed to the expert</a:t>
            </a:r>
          </a:p>
          <a:p>
            <a:pPr lvl="1"/>
            <a:r>
              <a:rPr lang="en-US" altLang="en-US"/>
              <a:t>The amount of time involved in discussions or meetings between the expert and attorney</a:t>
            </a:r>
          </a:p>
          <a:p>
            <a:pPr lvl="1"/>
            <a:r>
              <a:rPr lang="en-US" altLang="en-US"/>
              <a:t>Whether the expert provided the attorney with confidential information</a:t>
            </a:r>
          </a:p>
          <a:p>
            <a:pPr lvl="1"/>
            <a:r>
              <a:rPr lang="en-US" altLang="en-US"/>
              <a:t>Whether the attorney formally retained the expert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1D009666-7BFC-0B49-872B-2509938EE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r>
              <a:rPr lang="en-US" altLang="en-US" dirty="0"/>
              <a:t>Considerations in Disqualification (3 of 4)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CF24A7-8C80-B64D-9F29-90671CB73D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19368</TotalTime>
  <Words>3519</Words>
  <Application>Microsoft Office PowerPoint</Application>
  <PresentationFormat>On-screen Show (4:3)</PresentationFormat>
  <Paragraphs>229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Guide to Computer Forensics  and Investigations Sixth Edition  Chapter 16 </vt:lpstr>
      <vt:lpstr>Objectives</vt:lpstr>
      <vt:lpstr>Applying Ethics and Codes to Expert Witnesses (1 of 3)</vt:lpstr>
      <vt:lpstr>Applying Ethics and Codes to Expert Witnesses (2 of 3)</vt:lpstr>
      <vt:lpstr>Applying Ethics and Codes to Expert Witnesses (3 of 3)</vt:lpstr>
      <vt:lpstr>Forensics Examiners’ Roles in Testifying</vt:lpstr>
      <vt:lpstr>Considerations in Disqualification (1 of 4)</vt:lpstr>
      <vt:lpstr>Considerations in Disqualification (2 of 4)</vt:lpstr>
      <vt:lpstr>Considerations in Disqualification (3 of 4) </vt:lpstr>
      <vt:lpstr>Considerations in Disqualification (4 of 4)</vt:lpstr>
      <vt:lpstr>Traps for Unwary Experts (1 of 3)</vt:lpstr>
      <vt:lpstr>Traps for Unwary Experts (2 of 3)</vt:lpstr>
      <vt:lpstr>Traps for Unwary Experts (3 of 3)</vt:lpstr>
      <vt:lpstr>Determining Admissibility of Evidence</vt:lpstr>
      <vt:lpstr>Organizations with Codes of Ethics</vt:lpstr>
      <vt:lpstr>International Society of Forensic Computer Examiners (1 of 2)</vt:lpstr>
      <vt:lpstr>International Society of Forensic Computer Examiners (2 of 2)</vt:lpstr>
      <vt:lpstr>International High Technology Crime Investigation Association</vt:lpstr>
      <vt:lpstr>International Association of Computer Investigative Specialists</vt:lpstr>
      <vt:lpstr>American Bar Association</vt:lpstr>
      <vt:lpstr>American Psychological Association</vt:lpstr>
      <vt:lpstr>Ethical Difficulties in Expert Testimony (1 of 2)</vt:lpstr>
      <vt:lpstr>Ethical Difficulties in Expert Testimony (2 of 2) </vt:lpstr>
      <vt:lpstr>Ethical Responsibilities Owed to You (1 of 2)</vt:lpstr>
      <vt:lpstr>Ethical Responsibilities Owed to You (2 of 2)</vt:lpstr>
      <vt:lpstr>Standard and Personally Created Forensics Tools</vt:lpstr>
      <vt:lpstr>An Ethics Exercise</vt:lpstr>
      <vt:lpstr>Performing a Cursory Exam of a Forensic Image</vt:lpstr>
      <vt:lpstr>Performing a Detailed Exam of a Forensic Image</vt:lpstr>
      <vt:lpstr>Performing the Exam</vt:lpstr>
      <vt:lpstr>Interpreting Attribute 0x80 Data Runs</vt:lpstr>
      <vt:lpstr>Carving Data Run Clusters Manually</vt:lpstr>
      <vt:lpstr>Summary (1 of 3)</vt:lpstr>
      <vt:lpstr>Summary (2 of 3)</vt:lpstr>
      <vt:lpstr>Summary (3 of 3)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Computer Forensics  and Investigations Sixth Edition  Chapter 16 </dc:title>
  <dc:subject/>
  <dc:creator/>
  <cp:keywords/>
  <dc:description/>
  <cp:lastModifiedBy>PaulRefurb</cp:lastModifiedBy>
  <cp:revision>734</cp:revision>
  <dcterms:created xsi:type="dcterms:W3CDTF">2002-09-27T23:29:22Z</dcterms:created>
  <dcterms:modified xsi:type="dcterms:W3CDTF">2018-03-22T18:28:07Z</dcterms:modified>
  <cp:category/>
</cp:coreProperties>
</file>