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iTNEyvrCAHbzLOAgPWkhyeCeu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F4B7E6-D117-4876-ACEC-0AB2EE279782}">
  <a:tblStyle styleId="{D5F4B7E6-D117-4876-ACEC-0AB2EE27978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5183188" y="987425"/>
            <a:ext cx="6172200" cy="4873625"/>
          </a:xfrm>
          <a:prstGeom prst="rect">
            <a:avLst/>
          </a:prstGeom>
          <a:noFill/>
          <a:ln>
            <a:noFill/>
          </a:ln>
        </p:spPr>
      </p:sp>
      <p:sp>
        <p:nvSpPr>
          <p:cNvPr id="64" name="Google Shape;6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Cyber crime</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Cybercrime</a:t>
            </a:r>
            <a:endParaRPr/>
          </a:p>
        </p:txBody>
      </p:sp>
      <p:sp>
        <p:nvSpPr>
          <p:cNvPr id="140" name="Google Shape;14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Phishing:</a:t>
            </a:r>
            <a:endParaRPr/>
          </a:p>
          <a:p>
            <a:pPr indent="-228600" lvl="0" marL="228600" rtl="0" algn="l">
              <a:lnSpc>
                <a:spcPct val="90000"/>
              </a:lnSpc>
              <a:spcBef>
                <a:spcPts val="1000"/>
              </a:spcBef>
              <a:spcAft>
                <a:spcPts val="0"/>
              </a:spcAft>
              <a:buClr>
                <a:schemeClr val="dk1"/>
              </a:buClr>
              <a:buSzPts val="2800"/>
              <a:buChar char="•"/>
            </a:pPr>
            <a:r>
              <a:rPr lang="en-US"/>
              <a:t>Hacking: </a:t>
            </a:r>
            <a:endParaRPr/>
          </a:p>
          <a:p>
            <a:pPr indent="-228600" lvl="0" marL="228600" rtl="0" algn="l">
              <a:lnSpc>
                <a:spcPct val="90000"/>
              </a:lnSpc>
              <a:spcBef>
                <a:spcPts val="1000"/>
              </a:spcBef>
              <a:spcAft>
                <a:spcPts val="0"/>
              </a:spcAft>
              <a:buClr>
                <a:schemeClr val="dk1"/>
              </a:buClr>
              <a:buSzPts val="2800"/>
              <a:buChar char="•"/>
            </a:pPr>
            <a:r>
              <a:rPr lang="en-US"/>
              <a:t>Smishing:</a:t>
            </a:r>
            <a:endParaRPr/>
          </a:p>
          <a:p>
            <a:pPr indent="-228600" lvl="0" marL="228600" rtl="0" algn="l">
              <a:lnSpc>
                <a:spcPct val="90000"/>
              </a:lnSpc>
              <a:spcBef>
                <a:spcPts val="1000"/>
              </a:spcBef>
              <a:spcAft>
                <a:spcPts val="0"/>
              </a:spcAft>
              <a:buClr>
                <a:schemeClr val="dk1"/>
              </a:buClr>
              <a:buSzPts val="2800"/>
              <a:buChar char="•"/>
            </a:pPr>
            <a:r>
              <a:rPr lang="en-US"/>
              <a:t>Vishing: </a:t>
            </a:r>
            <a:endParaRPr/>
          </a:p>
          <a:p>
            <a:pPr indent="-228600" lvl="0" marL="228600" rtl="0" algn="l">
              <a:lnSpc>
                <a:spcPct val="90000"/>
              </a:lnSpc>
              <a:spcBef>
                <a:spcPts val="1000"/>
              </a:spcBef>
              <a:spcAft>
                <a:spcPts val="0"/>
              </a:spcAft>
              <a:buClr>
                <a:schemeClr val="dk1"/>
              </a:buClr>
              <a:buSzPts val="2800"/>
              <a:buChar char="•"/>
            </a:pPr>
            <a:r>
              <a:rPr lang="en-US"/>
              <a:t>Identity theft:</a:t>
            </a:r>
            <a:endParaRPr/>
          </a:p>
          <a:p>
            <a:pPr indent="-228600" lvl="0" marL="228600" rtl="0" algn="l">
              <a:lnSpc>
                <a:spcPct val="90000"/>
              </a:lnSpc>
              <a:spcBef>
                <a:spcPts val="1000"/>
              </a:spcBef>
              <a:spcAft>
                <a:spcPts val="0"/>
              </a:spcAft>
              <a:buClr>
                <a:schemeClr val="dk1"/>
              </a:buClr>
              <a:buSzPts val="2800"/>
              <a:buChar char="•"/>
            </a:pPr>
            <a:r>
              <a:rPr lang="en-US"/>
              <a:t>Cyber stalking: </a:t>
            </a:r>
            <a:endParaRPr/>
          </a:p>
          <a:p>
            <a:pPr indent="-228600" lvl="0" marL="228600" rtl="0" algn="l">
              <a:lnSpc>
                <a:spcPct val="90000"/>
              </a:lnSpc>
              <a:spcBef>
                <a:spcPts val="1000"/>
              </a:spcBef>
              <a:spcAft>
                <a:spcPts val="0"/>
              </a:spcAft>
              <a:buClr>
                <a:schemeClr val="dk1"/>
              </a:buClr>
              <a:buSzPts val="2800"/>
              <a:buChar char="•"/>
            </a:pPr>
            <a:r>
              <a:rPr lang="en-US"/>
              <a:t>Ransomware attacks: </a:t>
            </a:r>
            <a:endParaRPr/>
          </a:p>
          <a:p>
            <a:pPr indent="-228600" lvl="0" marL="228600" rtl="0" algn="l">
              <a:lnSpc>
                <a:spcPct val="90000"/>
              </a:lnSpc>
              <a:spcBef>
                <a:spcPts val="1000"/>
              </a:spcBef>
              <a:spcAft>
                <a:spcPts val="0"/>
              </a:spcAft>
              <a:buClr>
                <a:schemeClr val="dk1"/>
              </a:buClr>
              <a:buSzPts val="2800"/>
              <a:buChar char="•"/>
            </a:pPr>
            <a:r>
              <a:rPr lang="en-US"/>
              <a:t>Through malware:</a:t>
            </a:r>
            <a:endParaRPr/>
          </a:p>
          <a:p>
            <a:pPr indent="-228600" lvl="0" marL="228600" rtl="0" algn="l">
              <a:lnSpc>
                <a:spcPct val="90000"/>
              </a:lnSpc>
              <a:spcBef>
                <a:spcPts val="1000"/>
              </a:spcBef>
              <a:spcAft>
                <a:spcPts val="0"/>
              </a:spcAft>
              <a:buClr>
                <a:schemeClr val="dk1"/>
              </a:buClr>
              <a:buSzPts val="2800"/>
              <a:buChar char="•"/>
            </a:pPr>
            <a:r>
              <a:rPr lang="en-US"/>
              <a:t>VOIP: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6" name="Google Shape;14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Deepfake:</a:t>
            </a:r>
            <a:endParaRPr/>
          </a:p>
          <a:p>
            <a:pPr indent="-228600" lvl="0" marL="228600" rtl="0" algn="l">
              <a:lnSpc>
                <a:spcPct val="90000"/>
              </a:lnSpc>
              <a:spcBef>
                <a:spcPts val="1000"/>
              </a:spcBef>
              <a:spcAft>
                <a:spcPts val="0"/>
              </a:spcAft>
              <a:buClr>
                <a:schemeClr val="dk1"/>
              </a:buClr>
              <a:buSzPct val="100000"/>
              <a:buChar char="•"/>
            </a:pPr>
            <a:r>
              <a:rPr lang="en-US"/>
              <a:t>Web Jacking:</a:t>
            </a:r>
            <a:endParaRPr/>
          </a:p>
          <a:p>
            <a:pPr indent="-228600" lvl="0" marL="228600" rtl="0" algn="l">
              <a:lnSpc>
                <a:spcPct val="90000"/>
              </a:lnSpc>
              <a:spcBef>
                <a:spcPts val="1000"/>
              </a:spcBef>
              <a:spcAft>
                <a:spcPts val="0"/>
              </a:spcAft>
              <a:buClr>
                <a:schemeClr val="dk1"/>
              </a:buClr>
              <a:buSzPct val="100000"/>
              <a:buChar char="•"/>
            </a:pPr>
            <a:r>
              <a:rPr lang="en-US"/>
              <a:t>Data diddling:</a:t>
            </a:r>
            <a:endParaRPr/>
          </a:p>
          <a:p>
            <a:pPr indent="-228600" lvl="0" marL="228600" rtl="0" algn="l">
              <a:lnSpc>
                <a:spcPct val="90000"/>
              </a:lnSpc>
              <a:spcBef>
                <a:spcPts val="1000"/>
              </a:spcBef>
              <a:spcAft>
                <a:spcPts val="0"/>
              </a:spcAft>
              <a:buClr>
                <a:schemeClr val="dk1"/>
              </a:buClr>
              <a:buSzPct val="100000"/>
              <a:buChar char="•"/>
            </a:pPr>
            <a:r>
              <a:rPr lang="en-US"/>
              <a:t>Denial of services (DoS):</a:t>
            </a:r>
            <a:endParaRPr/>
          </a:p>
          <a:p>
            <a:pPr indent="-228600" lvl="0" marL="228600" rtl="0" algn="l">
              <a:lnSpc>
                <a:spcPct val="90000"/>
              </a:lnSpc>
              <a:spcBef>
                <a:spcPts val="1000"/>
              </a:spcBef>
              <a:spcAft>
                <a:spcPts val="0"/>
              </a:spcAft>
              <a:buClr>
                <a:schemeClr val="dk1"/>
              </a:buClr>
              <a:buSzPct val="100000"/>
              <a:buChar char="•"/>
            </a:pPr>
            <a:r>
              <a:rPr lang="en-US"/>
              <a:t>Drive by download attack</a:t>
            </a:r>
            <a:endParaRPr/>
          </a:p>
          <a:p>
            <a:pPr indent="-228600" lvl="0" marL="228600" rtl="0" algn="l">
              <a:lnSpc>
                <a:spcPct val="90000"/>
              </a:lnSpc>
              <a:spcBef>
                <a:spcPts val="1000"/>
              </a:spcBef>
              <a:spcAft>
                <a:spcPts val="0"/>
              </a:spcAft>
              <a:buClr>
                <a:schemeClr val="dk1"/>
              </a:buClr>
              <a:buSzPct val="100000"/>
              <a:buChar char="•"/>
            </a:pPr>
            <a:r>
              <a:rPr lang="en-US"/>
              <a:t>Watering hole attack:</a:t>
            </a:r>
            <a:endParaRPr/>
          </a:p>
          <a:p>
            <a:pPr indent="-228600" lvl="0" marL="228600" rtl="0" algn="l">
              <a:lnSpc>
                <a:spcPct val="90000"/>
              </a:lnSpc>
              <a:spcBef>
                <a:spcPts val="1000"/>
              </a:spcBef>
              <a:spcAft>
                <a:spcPts val="0"/>
              </a:spcAft>
              <a:buClr>
                <a:schemeClr val="dk1"/>
              </a:buClr>
              <a:buSzPct val="100000"/>
              <a:buChar char="•"/>
            </a:pPr>
            <a:r>
              <a:rPr lang="en-US"/>
              <a:t>Tailgating: </a:t>
            </a:r>
            <a:endParaRPr/>
          </a:p>
          <a:p>
            <a:pPr indent="-228600" lvl="0" marL="228600" rtl="0" algn="l">
              <a:lnSpc>
                <a:spcPct val="90000"/>
              </a:lnSpc>
              <a:spcBef>
                <a:spcPts val="1000"/>
              </a:spcBef>
              <a:spcAft>
                <a:spcPts val="0"/>
              </a:spcAft>
              <a:buClr>
                <a:schemeClr val="dk1"/>
              </a:buClr>
              <a:buSzPct val="100000"/>
              <a:buChar char="•"/>
            </a:pPr>
            <a:r>
              <a:rPr lang="en-US"/>
              <a:t>Juice Jacking:</a:t>
            </a:r>
            <a:endParaRPr/>
          </a:p>
          <a:p>
            <a:pPr indent="-228600" lvl="0" marL="228600" rtl="0" algn="l">
              <a:lnSpc>
                <a:spcPct val="90000"/>
              </a:lnSpc>
              <a:spcBef>
                <a:spcPts val="1000"/>
              </a:spcBef>
              <a:spcAft>
                <a:spcPts val="0"/>
              </a:spcAft>
              <a:buClr>
                <a:schemeClr val="dk1"/>
              </a:buClr>
              <a:buSzPct val="100000"/>
              <a:buChar char="•"/>
            </a:pPr>
            <a:r>
              <a:rPr lang="en-US"/>
              <a:t>Business Email Communication scams:</a:t>
            </a:r>
            <a:endParaRPr/>
          </a:p>
          <a:p>
            <a:pPr indent="-228600" lvl="0" marL="228600" rtl="0" algn="l">
              <a:lnSpc>
                <a:spcPct val="90000"/>
              </a:lnSpc>
              <a:spcBef>
                <a:spcPts val="1000"/>
              </a:spcBef>
              <a:spcAft>
                <a:spcPts val="0"/>
              </a:spcAft>
              <a:buClr>
                <a:schemeClr val="dk1"/>
              </a:buClr>
              <a:buSzPct val="100000"/>
              <a:buChar char="•"/>
            </a:pPr>
            <a:r>
              <a:rPr lang="en-US"/>
              <a:t>Whaling attack:</a:t>
            </a:r>
            <a:endParaRPr/>
          </a:p>
          <a:p>
            <a:pPr indent="-228600" lvl="0" marL="228600" rtl="0" algn="l">
              <a:lnSpc>
                <a:spcPct val="90000"/>
              </a:lnSpc>
              <a:spcBef>
                <a:spcPts val="1000"/>
              </a:spcBef>
              <a:spcAft>
                <a:spcPts val="0"/>
              </a:spcAft>
              <a:buClr>
                <a:schemeClr val="dk1"/>
              </a:buClr>
              <a:buSzPct val="100000"/>
              <a:buChar char="•"/>
            </a:pPr>
            <a:r>
              <a:rPr lang="en-US"/>
              <a:t>Using Digital voice assistants: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Different cyber crimes</a:t>
            </a:r>
            <a:endParaRPr/>
          </a:p>
        </p:txBody>
      </p:sp>
      <p:sp>
        <p:nvSpPr>
          <p:cNvPr id="152" name="Google Shape;15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Debit card cloning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we should do</a:t>
            </a:r>
            <a:endParaRPr/>
          </a:p>
        </p:txBody>
      </p:sp>
      <p:sp>
        <p:nvSpPr>
          <p:cNvPr id="158" name="Google Shape;15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US"/>
              <a:t>Make sure you never give your ATM card and pin number to anyone, no matter how close they are</a:t>
            </a:r>
            <a:endParaRPr/>
          </a:p>
          <a:p>
            <a:pPr indent="0" lvl="0" marL="0" rtl="0" algn="l">
              <a:lnSpc>
                <a:spcPct val="90000"/>
              </a:lnSpc>
              <a:spcBef>
                <a:spcPts val="1000"/>
              </a:spcBef>
              <a:spcAft>
                <a:spcPts val="0"/>
              </a:spcAft>
              <a:buClr>
                <a:schemeClr val="dk1"/>
              </a:buClr>
              <a:buSzPct val="100000"/>
              <a:buNone/>
            </a:pPr>
            <a:r>
              <a:rPr lang="en-US"/>
              <a:t>to you. Not even your closest relatives and family members.</a:t>
            </a:r>
            <a:endParaRPr/>
          </a:p>
          <a:p>
            <a:pPr indent="0" lvl="0" marL="0" rtl="0" algn="l">
              <a:lnSpc>
                <a:spcPct val="90000"/>
              </a:lnSpc>
              <a:spcBef>
                <a:spcPts val="1000"/>
              </a:spcBef>
              <a:spcAft>
                <a:spcPts val="0"/>
              </a:spcAft>
              <a:buClr>
                <a:schemeClr val="dk1"/>
              </a:buClr>
              <a:buSzPct val="100000"/>
              <a:buNone/>
            </a:pPr>
            <a:r>
              <a:rPr lang="en-US"/>
              <a:t>Check for extra layering in the area where you insert your card for skimmers.</a:t>
            </a:r>
            <a:endParaRPr/>
          </a:p>
          <a:p>
            <a:pPr indent="0" lvl="0" marL="0" rtl="0" algn="l">
              <a:lnSpc>
                <a:spcPct val="90000"/>
              </a:lnSpc>
              <a:spcBef>
                <a:spcPts val="1000"/>
              </a:spcBef>
              <a:spcAft>
                <a:spcPts val="0"/>
              </a:spcAft>
              <a:buClr>
                <a:schemeClr val="dk1"/>
              </a:buClr>
              <a:buSzPct val="100000"/>
              <a:buNone/>
            </a:pPr>
            <a:r>
              <a:rPr lang="en-US"/>
              <a:t>Also cover the keyboard while entering the pin because there may be suspicious cameras lying</a:t>
            </a:r>
            <a:endParaRPr/>
          </a:p>
          <a:p>
            <a:pPr indent="0" lvl="0" marL="0" rtl="0" algn="l">
              <a:lnSpc>
                <a:spcPct val="90000"/>
              </a:lnSpc>
              <a:spcBef>
                <a:spcPts val="1000"/>
              </a:spcBef>
              <a:spcAft>
                <a:spcPts val="0"/>
              </a:spcAft>
              <a:buClr>
                <a:schemeClr val="dk1"/>
              </a:buClr>
              <a:buSzPct val="100000"/>
              <a:buNone/>
            </a:pPr>
            <a:r>
              <a:rPr lang="en-US"/>
              <a:t>around tracking the keys you enter.</a:t>
            </a:r>
            <a:endParaRPr/>
          </a:p>
          <a:p>
            <a:pPr indent="0" lvl="0" marL="0" rtl="0" algn="l">
              <a:lnSpc>
                <a:spcPct val="90000"/>
              </a:lnSpc>
              <a:spcBef>
                <a:spcPts val="1000"/>
              </a:spcBef>
              <a:spcAft>
                <a:spcPts val="0"/>
              </a:spcAft>
              <a:buClr>
                <a:schemeClr val="dk1"/>
              </a:buClr>
              <a:buSzPct val="100000"/>
              <a:buNone/>
            </a:pPr>
            <a:r>
              <a:rPr lang="en-US"/>
              <a:t>Never share your card details, CVV number and OTP number with anyone over call or in person.</a:t>
            </a:r>
            <a:endParaRPr/>
          </a:p>
          <a:p>
            <a:pPr indent="0" lvl="0" marL="0" rtl="0" algn="l">
              <a:lnSpc>
                <a:spcPct val="90000"/>
              </a:lnSpc>
              <a:spcBef>
                <a:spcPts val="1000"/>
              </a:spcBef>
              <a:spcAft>
                <a:spcPts val="0"/>
              </a:spcAft>
              <a:buClr>
                <a:schemeClr val="dk1"/>
              </a:buClr>
              <a:buSzPct val="100000"/>
              <a:buNone/>
            </a:pPr>
            <a:r>
              <a:rPr lang="en-US"/>
              <a:t>If you ever receive an OTP for any transaction which you did not initiate, then you should</a:t>
            </a:r>
            <a:endParaRPr/>
          </a:p>
          <a:p>
            <a:pPr indent="0" lvl="0" marL="0" rtl="0" algn="l">
              <a:lnSpc>
                <a:spcPct val="90000"/>
              </a:lnSpc>
              <a:spcBef>
                <a:spcPts val="1000"/>
              </a:spcBef>
              <a:spcAft>
                <a:spcPts val="0"/>
              </a:spcAft>
              <a:buClr>
                <a:schemeClr val="dk1"/>
              </a:buClr>
              <a:buSzPct val="100000"/>
              <a:buNone/>
            </a:pPr>
            <a:r>
              <a:rPr lang="en-US"/>
              <a:t>immediately get your credit card and debit card blocked as it is possible that someone has made an attempt to steal your money.</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RBI Guidelines</a:t>
            </a:r>
            <a:endParaRPr/>
          </a:p>
        </p:txBody>
      </p:sp>
      <p:sp>
        <p:nvSpPr>
          <p:cNvPr id="164" name="Google Shape;16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a third party was involved and took your money without your knowledge, then the bank is liable to pay you the exact amount that you have lost. If some sort of skimmer device was installed into the ATM because of which your card got cloned without your knowledge, then it is not your liability and the bank has to pay back your amount.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170" name="Google Shape;17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2. If you lost your money due to some security flaw of the bank, or if your account got hacked, then the bank will have to pay the amount that you have lost. </a:t>
            </a:r>
            <a:endParaRPr/>
          </a:p>
          <a:p>
            <a:pPr indent="-228600" lvl="0" marL="228600" rtl="0" algn="l">
              <a:lnSpc>
                <a:spcPct val="90000"/>
              </a:lnSpc>
              <a:spcBef>
                <a:spcPts val="1000"/>
              </a:spcBef>
              <a:spcAft>
                <a:spcPts val="0"/>
              </a:spcAft>
              <a:buClr>
                <a:schemeClr val="dk1"/>
              </a:buClr>
              <a:buSzPts val="2800"/>
              <a:buChar char="•"/>
            </a:pPr>
            <a:r>
              <a:rPr lang="en-US"/>
              <a:t>3. Finally if the user has lost his money from his account because of a mistake on his part (shared his OTP orpasswords with another person) then the bank will not pay back the amount because it was entirely the person’s fault.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IT Act</a:t>
            </a:r>
            <a:endParaRPr/>
          </a:p>
        </p:txBody>
      </p:sp>
      <p:sp>
        <p:nvSpPr>
          <p:cNvPr id="176" name="Google Shape;17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Act Section 66 for Computer Related offences, </a:t>
            </a:r>
            <a:endParaRPr/>
          </a:p>
          <a:p>
            <a:pPr indent="-228600" lvl="0" marL="228600" rtl="0" algn="l">
              <a:lnSpc>
                <a:spcPct val="90000"/>
              </a:lnSpc>
              <a:spcBef>
                <a:spcPts val="1000"/>
              </a:spcBef>
              <a:spcAft>
                <a:spcPts val="0"/>
              </a:spcAft>
              <a:buClr>
                <a:schemeClr val="dk1"/>
              </a:buClr>
              <a:buSzPts val="2800"/>
              <a:buChar char="•"/>
            </a:pPr>
            <a:r>
              <a:rPr lang="en-US"/>
              <a:t>IT Act Section 66C for punishment for identity theft. </a:t>
            </a:r>
            <a:endParaRPr/>
          </a:p>
          <a:p>
            <a:pPr indent="-228600" lvl="0" marL="228600" rtl="0" algn="l">
              <a:lnSpc>
                <a:spcPct val="90000"/>
              </a:lnSpc>
              <a:spcBef>
                <a:spcPts val="1000"/>
              </a:spcBef>
              <a:spcAft>
                <a:spcPts val="0"/>
              </a:spcAft>
              <a:buClr>
                <a:schemeClr val="dk1"/>
              </a:buClr>
              <a:buSzPts val="2800"/>
              <a:buChar char="•"/>
            </a:pPr>
            <a:r>
              <a:rPr lang="en-US"/>
              <a:t>IT Act Section 66D for punishment for cheating by personation using a computer resource. </a:t>
            </a:r>
            <a:endParaRPr/>
          </a:p>
          <a:p>
            <a:pPr indent="-228600" lvl="0" marL="228600" rtl="0" algn="l">
              <a:lnSpc>
                <a:spcPct val="90000"/>
              </a:lnSpc>
              <a:spcBef>
                <a:spcPts val="1000"/>
              </a:spcBef>
              <a:spcAft>
                <a:spcPts val="0"/>
              </a:spcAft>
              <a:buClr>
                <a:schemeClr val="dk1"/>
              </a:buClr>
              <a:buSzPts val="2800"/>
              <a:buChar char="•"/>
            </a:pPr>
            <a:r>
              <a:rPr lang="en-US"/>
              <a:t>IPC Section 419 for punishment for cheating by personation. </a:t>
            </a:r>
            <a:endParaRPr/>
          </a:p>
          <a:p>
            <a:pPr indent="-228600" lvl="0" marL="228600" rtl="0" algn="l">
              <a:lnSpc>
                <a:spcPct val="90000"/>
              </a:lnSpc>
              <a:spcBef>
                <a:spcPts val="1000"/>
              </a:spcBef>
              <a:spcAft>
                <a:spcPts val="0"/>
              </a:spcAft>
              <a:buClr>
                <a:schemeClr val="dk1"/>
              </a:buClr>
              <a:buSzPts val="2800"/>
              <a:buChar char="•"/>
            </a:pPr>
            <a:r>
              <a:rPr lang="en-US"/>
              <a:t>IPC Section 420 for cheating. </a:t>
            </a:r>
            <a:endParaRPr/>
          </a:p>
          <a:p>
            <a:pPr indent="-228600" lvl="0" marL="228600" rtl="0" algn="l">
              <a:lnSpc>
                <a:spcPct val="90000"/>
              </a:lnSpc>
              <a:spcBef>
                <a:spcPts val="1000"/>
              </a:spcBef>
              <a:spcAft>
                <a:spcPts val="0"/>
              </a:spcAft>
              <a:buClr>
                <a:schemeClr val="dk1"/>
              </a:buClr>
              <a:buSzPts val="2800"/>
              <a:buChar char="•"/>
            </a:pPr>
            <a:r>
              <a:rPr lang="en-US"/>
              <a:t>IPC Section 468 for forgery.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182" name="Google Shape;182;p17"/>
          <p:cNvGraphicFramePr/>
          <p:nvPr/>
        </p:nvGraphicFramePr>
        <p:xfrm>
          <a:off x="838200" y="145364"/>
          <a:ext cx="3000000" cy="3000000"/>
        </p:xfrm>
        <a:graphic>
          <a:graphicData uri="http://schemas.openxmlformats.org/drawingml/2006/table">
            <a:tbl>
              <a:tblPr>
                <a:noFill/>
                <a:tableStyleId>{D5F4B7E6-D117-4876-ACEC-0AB2EE279782}</a:tableStyleId>
              </a:tblPr>
              <a:tblGrid>
                <a:gridCol w="699650"/>
                <a:gridCol w="8333500"/>
              </a:tblGrid>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No</a:t>
                      </a:r>
                      <a:r>
                        <a:rPr lang="en-US" sz="2000" u="none" cap="none" strike="noStrike"/>
                        <a:t>.</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Title of the Module</a:t>
                      </a:r>
                      <a:endParaRPr sz="2000" u="none" cap="none" strike="noStrike">
                        <a:solidFill>
                          <a:srgbClr val="000000"/>
                        </a:solidFill>
                        <a:latin typeface="Calibri"/>
                        <a:ea typeface="Calibri"/>
                        <a:cs typeface="Calibri"/>
                        <a:sym typeface="Calibri"/>
                      </a:endParaRPr>
                    </a:p>
                  </a:txBody>
                  <a:tcPr marT="38100" marB="38100" marR="38100" marL="38100"/>
                </a:tc>
              </a:tr>
              <a:tr h="434850">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Introduction to Cyber Crime, Digital Forensics and Incident Handling</a:t>
                      </a:r>
                      <a:endParaRPr sz="2000" u="none" cap="none" strike="noStrike">
                        <a:solidFill>
                          <a:srgbClr val="000000"/>
                        </a:solidFill>
                        <a:latin typeface="Calibri"/>
                        <a:ea typeface="Calibri"/>
                        <a:cs typeface="Calibri"/>
                        <a:sym typeface="Calibri"/>
                      </a:endParaRPr>
                    </a:p>
                  </a:txBody>
                  <a:tcPr marT="38100" marB="38100" marR="38100" marL="38100"/>
                </a:tc>
              </a:tr>
              <a:tr h="4165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M2</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Foundation for Forensics       </a:t>
                      </a:r>
                      <a:endParaRPr sz="2000" u="none" cap="none" strike="noStrike">
                        <a:solidFill>
                          <a:srgbClr val="000000"/>
                        </a:solidFill>
                        <a:latin typeface="Calibri"/>
                        <a:ea typeface="Calibri"/>
                        <a:cs typeface="Calibri"/>
                        <a:sym typeface="Calibri"/>
                      </a:endParaRPr>
                    </a:p>
                  </a:txBody>
                  <a:tcPr marT="38100" marB="38100" marR="38100" marL="38100" anchor="ctr"/>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M3</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Computer Crime and Identity Theft/Fraud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M4</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Digital Forensic Process, Analysis and Validation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M5</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Disk Structures (File Systems) and Data-hiding techniques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M6</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Network and Cloud Forensics; Mobile Device and Security</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M7</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Digital Forensic Tools and Labs  </a:t>
                      </a:r>
                      <a:endParaRPr sz="2000" u="none" cap="none" strike="noStrike">
                        <a:solidFill>
                          <a:srgbClr val="000000"/>
                        </a:solidFill>
                        <a:latin typeface="Calibri"/>
                        <a:ea typeface="Calibri"/>
                        <a:cs typeface="Calibri"/>
                        <a:sym typeface="Calibri"/>
                      </a:endParaRPr>
                    </a:p>
                  </a:txBody>
                  <a:tcPr marT="38100" marB="38100" marR="38100" marL="38100" anchor="ctr"/>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M8</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Organizations and Cyber Crime, Criminology and Organized Crime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M9</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Investigating Internet Crime and E-Mail Crime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M10</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Cyberspace Infrastructure and Enterprise Security</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M11</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Detection and Characterization</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M12</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Response and software Tools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M13</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Report Writing</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M14</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Emerging Cybercrime Trends, Recommendations and Practical Issues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M15</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Miscellaneous Topics</a:t>
                      </a:r>
                      <a:endParaRPr sz="2000" u="none" cap="none" strike="noStrike">
                        <a:solidFill>
                          <a:srgbClr val="000000"/>
                        </a:solidFill>
                        <a:latin typeface="Calibri"/>
                        <a:ea typeface="Calibri"/>
                        <a:cs typeface="Calibri"/>
                        <a:sym typeface="Calibri"/>
                      </a:endParaRPr>
                    </a:p>
                  </a:txBody>
                  <a:tcPr marT="38100" marB="38100" marR="38100" marL="381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8" name="Google Shape;18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made me here?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4" name="Google Shape;19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your commitment for this course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Learning Outcomes</a:t>
            </a:r>
            <a:endParaRPr/>
          </a:p>
        </p:txBody>
      </p:sp>
      <p:graphicFrame>
        <p:nvGraphicFramePr>
          <p:cNvPr id="91" name="Google Shape;91;p2"/>
          <p:cNvGraphicFramePr/>
          <p:nvPr/>
        </p:nvGraphicFramePr>
        <p:xfrm>
          <a:off x="678872" y="1596086"/>
          <a:ext cx="3000000" cy="3000000"/>
        </p:xfrm>
        <a:graphic>
          <a:graphicData uri="http://schemas.openxmlformats.org/drawingml/2006/table">
            <a:tbl>
              <a:tblPr>
                <a:noFill/>
                <a:tableStyleId>{D5F4B7E6-D117-4876-ACEC-0AB2EE279782}</a:tableStyleId>
              </a:tblPr>
              <a:tblGrid>
                <a:gridCol w="1167575"/>
                <a:gridCol w="9507350"/>
              </a:tblGrid>
              <a:tr h="564250">
                <a:tc>
                  <a:txBody>
                    <a:bodyPr/>
                    <a:lstStyle/>
                    <a:p>
                      <a:pPr indent="0" lvl="0" marL="0" marR="0" rtl="0" algn="ctr">
                        <a:lnSpc>
                          <a:spcPct val="115000"/>
                        </a:lnSpc>
                        <a:spcBef>
                          <a:spcPts val="0"/>
                        </a:spcBef>
                        <a:spcAft>
                          <a:spcPts val="0"/>
                        </a:spcAft>
                        <a:buNone/>
                      </a:pPr>
                      <a:r>
                        <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t/>
                      </a:r>
                      <a:endParaRPr sz="2400" u="none" cap="none" strike="noStrike">
                        <a:solidFill>
                          <a:srgbClr val="000000"/>
                        </a:solidFill>
                        <a:latin typeface="Calibri"/>
                        <a:ea typeface="Calibri"/>
                        <a:cs typeface="Calibri"/>
                        <a:sym typeface="Calibri"/>
                      </a:endParaRPr>
                    </a:p>
                  </a:txBody>
                  <a:tcPr marT="63500" marB="63500" marR="63500" marL="63500"/>
                </a:tc>
              </a:tr>
              <a:tr h="928975">
                <a:tc>
                  <a:txBody>
                    <a:bodyPr/>
                    <a:lstStyle/>
                    <a:p>
                      <a:pPr indent="0" lvl="0" marL="0" marR="0" rtl="0" algn="ctr">
                        <a:lnSpc>
                          <a:spcPct val="115000"/>
                        </a:lnSpc>
                        <a:spcBef>
                          <a:spcPts val="0"/>
                        </a:spcBef>
                        <a:spcAft>
                          <a:spcPts val="0"/>
                        </a:spcAft>
                        <a:buNone/>
                      </a:pPr>
                      <a:r>
                        <a:rPr lang="en-US" sz="2400" u="none" cap="none" strike="noStrike"/>
                        <a:t>LO1</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spcBef>
                          <a:spcPts val="0"/>
                        </a:spcBef>
                        <a:spcAft>
                          <a:spcPts val="0"/>
                        </a:spcAft>
                        <a:buNone/>
                      </a:pPr>
                      <a:r>
                        <a:rPr lang="en-US" sz="2400" u="none" cap="none" strike="noStrike"/>
                        <a:t>Fundamental understanding and Information on Cyber Crimes, Digital Forensics </a:t>
                      </a:r>
                      <a:endParaRPr sz="2400" u="none" cap="none" strike="noStrike"/>
                    </a:p>
                    <a:p>
                      <a:pPr indent="0" lvl="0" marL="0" marR="83185" rtl="0" algn="l">
                        <a:lnSpc>
                          <a:spcPct val="115000"/>
                        </a:lnSpc>
                        <a:spcBef>
                          <a:spcPts val="0"/>
                        </a:spcBef>
                        <a:spcAft>
                          <a:spcPts val="0"/>
                        </a:spcAft>
                        <a:buNone/>
                      </a:pPr>
                      <a:r>
                        <a:rPr lang="en-US" sz="2400" u="none" cap="none" strike="noStrike"/>
                        <a:t> Objectives and Incident Detection and Response Reports.</a:t>
                      </a:r>
                      <a:endParaRPr sz="2400" u="none" cap="none" strike="noStrike">
                        <a:solidFill>
                          <a:srgbClr val="000000"/>
                        </a:solidFill>
                        <a:latin typeface="Calibri"/>
                        <a:ea typeface="Calibri"/>
                        <a:cs typeface="Calibri"/>
                        <a:sym typeface="Calibri"/>
                      </a:endParaRPr>
                    </a:p>
                  </a:txBody>
                  <a:tcPr marT="63500" marB="63500" marR="63500" marL="63500"/>
                </a:tc>
              </a:tr>
              <a:tr h="979150">
                <a:tc>
                  <a:txBody>
                    <a:bodyPr/>
                    <a:lstStyle/>
                    <a:p>
                      <a:pPr indent="0" lvl="0" marL="0" marR="0" rtl="0" algn="ctr">
                        <a:lnSpc>
                          <a:spcPct val="115000"/>
                        </a:lnSpc>
                        <a:spcBef>
                          <a:spcPts val="0"/>
                        </a:spcBef>
                        <a:spcAft>
                          <a:spcPts val="0"/>
                        </a:spcAft>
                        <a:buNone/>
                      </a:pPr>
                      <a:r>
                        <a:rPr lang="en-US" sz="2400" u="none" cap="none" strike="noStrike"/>
                        <a:t>LO2</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400" u="none" cap="none" strike="noStrike"/>
                        <a:t>Learn on how to prepare investigation on computer-related incidents or crimes and summarize.</a:t>
                      </a:r>
                      <a:endParaRPr sz="2400" u="none" cap="none" strike="noStrike">
                        <a:solidFill>
                          <a:srgbClr val="000000"/>
                        </a:solidFill>
                        <a:latin typeface="Calibri"/>
                        <a:ea typeface="Calibri"/>
                        <a:cs typeface="Calibri"/>
                        <a:sym typeface="Calibri"/>
                      </a:endParaRPr>
                    </a:p>
                  </a:txBody>
                  <a:tcPr marT="63500" marB="63500" marR="63500" marL="63500"/>
                </a:tc>
              </a:tr>
              <a:tr h="979150">
                <a:tc>
                  <a:txBody>
                    <a:bodyPr/>
                    <a:lstStyle/>
                    <a:p>
                      <a:pPr indent="0" lvl="0" marL="0" marR="0" rtl="0" algn="ctr">
                        <a:lnSpc>
                          <a:spcPct val="115000"/>
                        </a:lnSpc>
                        <a:spcBef>
                          <a:spcPts val="0"/>
                        </a:spcBef>
                        <a:spcAft>
                          <a:spcPts val="0"/>
                        </a:spcAft>
                        <a:buNone/>
                      </a:pPr>
                      <a:r>
                        <a:rPr lang="en-US" sz="2400" u="none" cap="none" strike="noStrike"/>
                        <a:t>LO3</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400" u="none" cap="none" strike="noStrike"/>
                        <a:t>Understand on digital forensics process, models and analysis by taking a systematic approach</a:t>
                      </a:r>
                      <a:endParaRPr sz="2400" u="none" cap="none" strike="noStrike">
                        <a:solidFill>
                          <a:srgbClr val="000000"/>
                        </a:solidFill>
                        <a:latin typeface="Calibri"/>
                        <a:ea typeface="Calibri"/>
                        <a:cs typeface="Calibri"/>
                        <a:sym typeface="Calibri"/>
                      </a:endParaRPr>
                    </a:p>
                  </a:txBody>
                  <a:tcPr marT="63500" marB="63500" marR="63500" marL="63500"/>
                </a:tc>
              </a:tr>
              <a:tr h="979150">
                <a:tc>
                  <a:txBody>
                    <a:bodyPr/>
                    <a:lstStyle/>
                    <a:p>
                      <a:pPr indent="0" lvl="0" marL="0" marR="0" rtl="0" algn="ctr">
                        <a:lnSpc>
                          <a:spcPct val="115000"/>
                        </a:lnSpc>
                        <a:spcBef>
                          <a:spcPts val="0"/>
                        </a:spcBef>
                        <a:spcAft>
                          <a:spcPts val="0"/>
                        </a:spcAft>
                        <a:buNone/>
                      </a:pPr>
                      <a:r>
                        <a:rPr lang="en-US" sz="2400" u="none" cap="none" strike="noStrike"/>
                        <a:t>LO4</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400" u="none" cap="none" strike="noStrike"/>
                        <a:t>Explore on evaluating needs, validating and testing digital forensics tools, Generating Incident Report Findings, and Emerging Cybercrime Trends and Issues</a:t>
                      </a:r>
                      <a:endParaRPr sz="2400" u="none" cap="none" strike="noStrike">
                        <a:solidFill>
                          <a:srgbClr val="000000"/>
                        </a:solidFill>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things to achieve </a:t>
            </a:r>
            <a:endParaRPr/>
          </a:p>
        </p:txBody>
      </p:sp>
      <p:sp>
        <p:nvSpPr>
          <p:cNvPr id="200" name="Google Shape;20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Mental strength</a:t>
            </a:r>
            <a:endParaRPr/>
          </a:p>
          <a:p>
            <a:pPr indent="-228600" lvl="0" marL="228600" rtl="0" algn="l">
              <a:lnSpc>
                <a:spcPct val="90000"/>
              </a:lnSpc>
              <a:spcBef>
                <a:spcPts val="1000"/>
              </a:spcBef>
              <a:spcAft>
                <a:spcPts val="0"/>
              </a:spcAft>
              <a:buClr>
                <a:schemeClr val="dk1"/>
              </a:buClr>
              <a:buSzPts val="2800"/>
              <a:buChar char="•"/>
            </a:pPr>
            <a:r>
              <a:rPr lang="en-US"/>
              <a:t>Physical strength</a:t>
            </a:r>
            <a:endParaRPr/>
          </a:p>
          <a:p>
            <a:pPr indent="-228600" lvl="0" marL="228600" rtl="0" algn="l">
              <a:lnSpc>
                <a:spcPct val="90000"/>
              </a:lnSpc>
              <a:spcBef>
                <a:spcPts val="1000"/>
              </a:spcBef>
              <a:spcAft>
                <a:spcPts val="0"/>
              </a:spcAft>
              <a:buClr>
                <a:schemeClr val="dk1"/>
              </a:buClr>
              <a:buSzPts val="2800"/>
              <a:buChar char="•"/>
            </a:pPr>
            <a:r>
              <a:rPr lang="en-US"/>
              <a:t>Do one Challenge early </a:t>
            </a:r>
            <a:endParaRPr/>
          </a:p>
          <a:p>
            <a:pPr indent="-228600" lvl="0" marL="228600" rtl="0" algn="l">
              <a:lnSpc>
                <a:spcPct val="90000"/>
              </a:lnSpc>
              <a:spcBef>
                <a:spcPts val="1000"/>
              </a:spcBef>
              <a:spcAft>
                <a:spcPts val="0"/>
              </a:spcAft>
              <a:buClr>
                <a:schemeClr val="dk1"/>
              </a:buClr>
              <a:buSzPts val="2800"/>
              <a:buChar char="•"/>
            </a:pPr>
            <a:r>
              <a:rPr lang="en-US"/>
              <a:t>Proximity is power</a:t>
            </a:r>
            <a:endParaRPr/>
          </a:p>
          <a:p>
            <a:pPr indent="-228600" lvl="0" marL="228600" rtl="0" algn="l">
              <a:lnSpc>
                <a:spcPct val="90000"/>
              </a:lnSpc>
              <a:spcBef>
                <a:spcPts val="1000"/>
              </a:spcBef>
              <a:spcAft>
                <a:spcPts val="0"/>
              </a:spcAft>
              <a:buClr>
                <a:schemeClr val="dk1"/>
              </a:buClr>
              <a:buSzPts val="2800"/>
              <a:buChar char="•"/>
            </a:pPr>
            <a:r>
              <a:rPr lang="en-US"/>
              <a:t>Giving is actual living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Course objectives</a:t>
            </a:r>
            <a:endParaRPr/>
          </a:p>
        </p:txBody>
      </p:sp>
      <p:graphicFrame>
        <p:nvGraphicFramePr>
          <p:cNvPr id="97" name="Google Shape;97;p3"/>
          <p:cNvGraphicFramePr/>
          <p:nvPr/>
        </p:nvGraphicFramePr>
        <p:xfrm>
          <a:off x="838200" y="2175911"/>
          <a:ext cx="3000000" cy="3000000"/>
        </p:xfrm>
        <a:graphic>
          <a:graphicData uri="http://schemas.openxmlformats.org/drawingml/2006/table">
            <a:tbl>
              <a:tblPr>
                <a:noFill/>
                <a:tableStyleId>{D5F4B7E6-D117-4876-ACEC-0AB2EE279782}</a:tableStyleId>
              </a:tblPr>
              <a:tblGrid>
                <a:gridCol w="1035125"/>
                <a:gridCol w="9480475"/>
              </a:tblGrid>
              <a:tr h="800875">
                <a:tc>
                  <a:txBody>
                    <a:bodyPr/>
                    <a:lstStyle/>
                    <a:p>
                      <a:pPr indent="0" lvl="0" marL="0" marR="0" rtl="0" algn="l">
                        <a:lnSpc>
                          <a:spcPct val="115000"/>
                        </a:lnSpc>
                        <a:spcBef>
                          <a:spcPts val="0"/>
                        </a:spcBef>
                        <a:spcAft>
                          <a:spcPts val="0"/>
                        </a:spcAft>
                        <a:buNone/>
                      </a:pPr>
                      <a:r>
                        <a:t/>
                      </a:r>
                      <a:endParaRPr sz="28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t/>
                      </a:r>
                      <a:endParaRPr sz="2800" u="none" cap="none" strike="noStrike">
                        <a:solidFill>
                          <a:srgbClr val="000000"/>
                        </a:solidFill>
                        <a:latin typeface="Calibri"/>
                        <a:ea typeface="Calibri"/>
                        <a:cs typeface="Calibri"/>
                        <a:sym typeface="Calibri"/>
                      </a:endParaRPr>
                    </a:p>
                  </a:txBody>
                  <a:tcPr marT="63500" marB="63500" marR="63500" marL="63500"/>
                </a:tc>
              </a:tr>
              <a:tr h="843750">
                <a:tc>
                  <a:txBody>
                    <a:bodyPr/>
                    <a:lstStyle/>
                    <a:p>
                      <a:pPr indent="0" lvl="0" marL="0" marR="0" rtl="0" algn="l">
                        <a:lnSpc>
                          <a:spcPct val="115000"/>
                        </a:lnSpc>
                        <a:spcBef>
                          <a:spcPts val="0"/>
                        </a:spcBef>
                        <a:spcAft>
                          <a:spcPts val="0"/>
                        </a:spcAft>
                        <a:buNone/>
                      </a:pPr>
                      <a:r>
                        <a:rPr lang="en-US" sz="2800" u="none" cap="none" strike="noStrike"/>
                        <a:t>CO1</a:t>
                      </a:r>
                      <a:endParaRPr sz="28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800" u="none" cap="none" strike="noStrike"/>
                        <a:t>Enhancing awareness of recent Cyber Crime trends and learn Investigating Cyber Crimes </a:t>
                      </a:r>
                      <a:endParaRPr sz="2800" u="none" cap="none" strike="noStrike">
                        <a:solidFill>
                          <a:srgbClr val="000000"/>
                        </a:solidFill>
                        <a:latin typeface="Calibri"/>
                        <a:ea typeface="Calibri"/>
                        <a:cs typeface="Calibri"/>
                        <a:sym typeface="Calibri"/>
                      </a:endParaRPr>
                    </a:p>
                  </a:txBody>
                  <a:tcPr marT="63500" marB="63500" marR="63500" marL="63500"/>
                </a:tc>
              </a:tr>
              <a:tr h="800875">
                <a:tc>
                  <a:txBody>
                    <a:bodyPr/>
                    <a:lstStyle/>
                    <a:p>
                      <a:pPr indent="0" lvl="0" marL="0" marR="0" rtl="0" algn="l">
                        <a:lnSpc>
                          <a:spcPct val="115000"/>
                        </a:lnSpc>
                        <a:spcBef>
                          <a:spcPts val="0"/>
                        </a:spcBef>
                        <a:spcAft>
                          <a:spcPts val="0"/>
                        </a:spcAft>
                        <a:buNone/>
                      </a:pPr>
                      <a:r>
                        <a:rPr lang="en-US" sz="2800" u="none" cap="none" strike="noStrike"/>
                        <a:t>CO2</a:t>
                      </a:r>
                      <a:endParaRPr sz="28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800" u="none" cap="none" strike="noStrike"/>
                        <a:t>Introduce Cyberspace Infrastructure attacks and handling Organization Cybersecurity Issues</a:t>
                      </a:r>
                      <a:endParaRPr sz="2800" u="none" cap="none" strike="noStrike">
                        <a:solidFill>
                          <a:srgbClr val="000000"/>
                        </a:solidFill>
                        <a:latin typeface="Calibri"/>
                        <a:ea typeface="Calibri"/>
                        <a:cs typeface="Calibri"/>
                        <a:sym typeface="Calibri"/>
                      </a:endParaRPr>
                    </a:p>
                  </a:txBody>
                  <a:tcPr marT="63500" marB="63500" marR="63500" marL="63500"/>
                </a:tc>
              </a:tr>
              <a:tr h="1301400">
                <a:tc>
                  <a:txBody>
                    <a:bodyPr/>
                    <a:lstStyle/>
                    <a:p>
                      <a:pPr indent="0" lvl="0" marL="0" marR="0" rtl="0" algn="l">
                        <a:lnSpc>
                          <a:spcPct val="115000"/>
                        </a:lnSpc>
                        <a:spcBef>
                          <a:spcPts val="0"/>
                        </a:spcBef>
                        <a:spcAft>
                          <a:spcPts val="0"/>
                        </a:spcAft>
                        <a:buNone/>
                      </a:pPr>
                      <a:r>
                        <a:rPr lang="en-US" sz="2800" u="none" cap="none" strike="noStrike"/>
                        <a:t>CO3</a:t>
                      </a:r>
                      <a:endParaRPr sz="28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146685" rtl="0" algn="l">
                        <a:lnSpc>
                          <a:spcPct val="115000"/>
                        </a:lnSpc>
                        <a:spcBef>
                          <a:spcPts val="0"/>
                        </a:spcBef>
                        <a:spcAft>
                          <a:spcPts val="0"/>
                        </a:spcAft>
                        <a:buNone/>
                      </a:pPr>
                      <a:r>
                        <a:rPr lang="en-US" sz="2800" u="none" cap="none" strike="noStrike"/>
                        <a:t>Understand Digital Forensics Process, Models, Analysis and Validation, Incident Detection and Response</a:t>
                      </a:r>
                      <a:endParaRPr sz="2800" u="none" cap="none" strike="noStrike">
                        <a:solidFill>
                          <a:srgbClr val="000000"/>
                        </a:solidFill>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Text Book(s)</a:t>
            </a:r>
            <a:endParaRPr/>
          </a:p>
        </p:txBody>
      </p:sp>
      <p:graphicFrame>
        <p:nvGraphicFramePr>
          <p:cNvPr id="103" name="Google Shape;103;p4"/>
          <p:cNvGraphicFramePr/>
          <p:nvPr/>
        </p:nvGraphicFramePr>
        <p:xfrm>
          <a:off x="838200" y="2029110"/>
          <a:ext cx="3000000" cy="3000000"/>
        </p:xfrm>
        <a:graphic>
          <a:graphicData uri="http://schemas.openxmlformats.org/drawingml/2006/table">
            <a:tbl>
              <a:tblPr>
                <a:noFill/>
                <a:tableStyleId>{D5F4B7E6-D117-4876-ACEC-0AB2EE279782}</a:tableStyleId>
              </a:tblPr>
              <a:tblGrid>
                <a:gridCol w="582125"/>
                <a:gridCol w="9760300"/>
              </a:tblGrid>
              <a:tr h="352725">
                <a:tc gridSpan="2">
                  <a:txBody>
                    <a:bodyPr/>
                    <a:lstStyle/>
                    <a:p>
                      <a:pPr indent="0" lvl="0" marL="0" marR="0" rtl="0" algn="l">
                        <a:lnSpc>
                          <a:spcPct val="115000"/>
                        </a:lnSpc>
                        <a:spcBef>
                          <a:spcPts val="0"/>
                        </a:spcBef>
                        <a:spcAft>
                          <a:spcPts val="0"/>
                        </a:spcAft>
                        <a:buNone/>
                      </a:pPr>
                      <a:r>
                        <a:t/>
                      </a:r>
                      <a:endParaRPr sz="1800" u="none" cap="none" strike="noStrike">
                        <a:solidFill>
                          <a:srgbClr val="000000"/>
                        </a:solidFill>
                        <a:latin typeface="Calibri"/>
                        <a:ea typeface="Calibri"/>
                        <a:cs typeface="Calibri"/>
                        <a:sym typeface="Calibri"/>
                      </a:endParaRPr>
                    </a:p>
                  </a:txBody>
                  <a:tcPr marT="34925" marB="34925" marR="34925" marL="28575"/>
                </a:tc>
                <a:tc hMerge="1"/>
              </a:tr>
              <a:tr h="671075">
                <a:tc>
                  <a:txBody>
                    <a:bodyPr/>
                    <a:lstStyle/>
                    <a:p>
                      <a:pPr indent="0" lvl="0" marL="0" marR="0" rtl="0" algn="ctr">
                        <a:lnSpc>
                          <a:spcPct val="115000"/>
                        </a:lnSpc>
                        <a:spcBef>
                          <a:spcPts val="0"/>
                        </a:spcBef>
                        <a:spcAft>
                          <a:spcPts val="0"/>
                        </a:spcAft>
                        <a:buNone/>
                      </a:pPr>
                      <a:r>
                        <a:rPr lang="en-US" sz="1800" u="none" cap="none" strike="noStrike"/>
                        <a:t>T1</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Computer Forensics and Cyber Crime - An Introduction 3rd Edition by Marjie T. Britz, Ph.D., Professor of Criminal Justice, Clemson University</a:t>
                      </a:r>
                      <a:endParaRPr b="1" sz="1800" u="none" cap="none" strike="noStrike">
                        <a:solidFill>
                          <a:srgbClr val="2E74B5"/>
                        </a:solidFill>
                        <a:latin typeface="Calibri"/>
                        <a:ea typeface="Calibri"/>
                        <a:cs typeface="Calibri"/>
                        <a:sym typeface="Calibri"/>
                      </a:endParaRPr>
                    </a:p>
                  </a:txBody>
                  <a:tcPr marT="34925" marB="34925" marR="34925" marL="28575"/>
                </a:tc>
              </a:tr>
              <a:tr h="671075">
                <a:tc>
                  <a:txBody>
                    <a:bodyPr/>
                    <a:lstStyle/>
                    <a:p>
                      <a:pPr indent="0" lvl="0" marL="0" marR="0" rtl="0" algn="ctr">
                        <a:lnSpc>
                          <a:spcPct val="115000"/>
                        </a:lnSpc>
                        <a:spcBef>
                          <a:spcPts val="0"/>
                        </a:spcBef>
                        <a:spcAft>
                          <a:spcPts val="0"/>
                        </a:spcAft>
                        <a:buNone/>
                      </a:pPr>
                      <a:r>
                        <a:rPr lang="en-US" sz="1800" u="none" cap="none" strike="noStrike"/>
                        <a:t>T2</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Bill Nelson, A. Philips, F. Enfinger, C. K. Steuart, Computer Forensics and Investigations, Course Technology (Cengage Learning), Indian edition, 2009</a:t>
                      </a:r>
                      <a:endParaRPr sz="1800" u="none" cap="none" strike="noStrike">
                        <a:solidFill>
                          <a:srgbClr val="000000"/>
                        </a:solidFill>
                        <a:latin typeface="Calibri"/>
                        <a:ea typeface="Calibri"/>
                        <a:cs typeface="Calibri"/>
                        <a:sym typeface="Calibri"/>
                      </a:endParaRPr>
                    </a:p>
                  </a:txBody>
                  <a:tcPr marT="34925" marB="34925" marR="34925" marL="28575"/>
                </a:tc>
              </a:tr>
              <a:tr h="671075">
                <a:tc>
                  <a:txBody>
                    <a:bodyPr/>
                    <a:lstStyle/>
                    <a:p>
                      <a:pPr indent="0" lvl="0" marL="0" marR="0" rtl="0" algn="ctr">
                        <a:lnSpc>
                          <a:spcPct val="115000"/>
                        </a:lnSpc>
                        <a:spcBef>
                          <a:spcPts val="0"/>
                        </a:spcBef>
                        <a:spcAft>
                          <a:spcPts val="0"/>
                        </a:spcAft>
                        <a:buNone/>
                      </a:pPr>
                      <a:r>
                        <a:rPr lang="en-US" sz="1800" u="none" cap="none" strike="noStrike"/>
                        <a:t>T3</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Incident Response &amp; Computer Forensics, 3rd Edition by Jason T. Luttgens and Matthew Pepe and Kevin Mandia</a:t>
                      </a:r>
                      <a:endParaRPr sz="1800" u="none" cap="none" strike="noStrike">
                        <a:solidFill>
                          <a:srgbClr val="000000"/>
                        </a:solidFill>
                        <a:latin typeface="Calibri"/>
                        <a:ea typeface="Calibri"/>
                        <a:cs typeface="Calibri"/>
                        <a:sym typeface="Calibri"/>
                      </a:endParaRPr>
                    </a:p>
                  </a:txBody>
                  <a:tcPr marT="34925" marB="34925" marR="34925" marL="28575"/>
                </a:tc>
              </a:tr>
              <a:tr h="671075">
                <a:tc>
                  <a:txBody>
                    <a:bodyPr/>
                    <a:lstStyle/>
                    <a:p>
                      <a:pPr indent="0" lvl="0" marL="0" marR="0" rtl="0" algn="ctr">
                        <a:lnSpc>
                          <a:spcPct val="115000"/>
                        </a:lnSpc>
                        <a:spcBef>
                          <a:spcPts val="0"/>
                        </a:spcBef>
                        <a:spcAft>
                          <a:spcPts val="0"/>
                        </a:spcAft>
                        <a:buNone/>
                      </a:pPr>
                      <a:r>
                        <a:rPr lang="en-US" sz="1800" u="none" cap="none" strike="noStrike"/>
                        <a:t>R1</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Guide to Computer Forensics and Investigations: Processing Digital Evidence 5th Edition by Bill Nelson, Amelia Phillips and Christopher Steuart</a:t>
                      </a:r>
                      <a:endParaRPr b="1" sz="1800" u="none" cap="none" strike="noStrike">
                        <a:solidFill>
                          <a:srgbClr val="2E74B5"/>
                        </a:solidFill>
                        <a:latin typeface="Calibri"/>
                        <a:ea typeface="Calibri"/>
                        <a:cs typeface="Calibri"/>
                        <a:sym typeface="Calibri"/>
                      </a:endParaRPr>
                    </a:p>
                  </a:txBody>
                  <a:tcPr marT="34925" marB="34925" marR="34925" marL="28575"/>
                </a:tc>
              </a:tr>
              <a:tr h="375900">
                <a:tc>
                  <a:txBody>
                    <a:bodyPr/>
                    <a:lstStyle/>
                    <a:p>
                      <a:pPr indent="0" lvl="0" marL="0" marR="0" rtl="0" algn="ctr">
                        <a:lnSpc>
                          <a:spcPct val="115000"/>
                        </a:lnSpc>
                        <a:spcBef>
                          <a:spcPts val="0"/>
                        </a:spcBef>
                        <a:spcAft>
                          <a:spcPts val="0"/>
                        </a:spcAft>
                        <a:buNone/>
                      </a:pPr>
                      <a:r>
                        <a:rPr lang="en-US" sz="1800" u="none" cap="none" strike="noStrike"/>
                        <a:t>R2</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The Basics of Digital Forensics, by John Sammons</a:t>
                      </a:r>
                      <a:endParaRPr b="1" sz="1800" u="none" cap="none" strike="noStrike">
                        <a:solidFill>
                          <a:srgbClr val="000000"/>
                        </a:solidFill>
                        <a:latin typeface="Calibri"/>
                        <a:ea typeface="Calibri"/>
                        <a:cs typeface="Calibri"/>
                        <a:sym typeface="Calibri"/>
                      </a:endParaRPr>
                    </a:p>
                  </a:txBody>
                  <a:tcPr marT="34925" marB="34925" marR="34925" marL="28575"/>
                </a:tc>
              </a:tr>
              <a:tr h="354700">
                <a:tc>
                  <a:txBody>
                    <a:bodyPr/>
                    <a:lstStyle/>
                    <a:p>
                      <a:pPr indent="0" lvl="0" marL="0" marR="0" rtl="0" algn="ctr">
                        <a:lnSpc>
                          <a:spcPct val="115000"/>
                        </a:lnSpc>
                        <a:spcBef>
                          <a:spcPts val="0"/>
                        </a:spcBef>
                        <a:spcAft>
                          <a:spcPts val="0"/>
                        </a:spcAft>
                        <a:buNone/>
                      </a:pPr>
                      <a:r>
                        <a:rPr lang="en-US" sz="1800" u="none" cap="none" strike="noStrike"/>
                        <a:t>R3</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spcBef>
                          <a:spcPts val="0"/>
                        </a:spcBef>
                        <a:spcAft>
                          <a:spcPts val="0"/>
                        </a:spcAft>
                        <a:buNone/>
                      </a:pPr>
                      <a:r>
                        <a:rPr lang="en-US" sz="1800" u="none" cap="none" strike="noStrike"/>
                        <a:t>Computer Network Security and Cyber Ethics 4th Edition, by Joseph Migga Kizza</a:t>
                      </a:r>
                      <a:endParaRPr sz="1800" u="none" cap="none" strike="noStrike">
                        <a:solidFill>
                          <a:srgbClr val="000000"/>
                        </a:solidFill>
                        <a:latin typeface="Times New Roman"/>
                        <a:ea typeface="Times New Roman"/>
                        <a:cs typeface="Times New Roman"/>
                        <a:sym typeface="Times New Roman"/>
                      </a:endParaRPr>
                    </a:p>
                  </a:txBody>
                  <a:tcPr marT="34925" marB="34925" marR="34925" marL="28575"/>
                </a:tc>
              </a:tr>
              <a:tr h="354700">
                <a:tc>
                  <a:txBody>
                    <a:bodyPr/>
                    <a:lstStyle/>
                    <a:p>
                      <a:pPr indent="0" lvl="0" marL="0" marR="0" rtl="0" algn="ctr">
                        <a:lnSpc>
                          <a:spcPct val="115000"/>
                        </a:lnSpc>
                        <a:spcBef>
                          <a:spcPts val="0"/>
                        </a:spcBef>
                        <a:spcAft>
                          <a:spcPts val="0"/>
                        </a:spcAft>
                        <a:buNone/>
                      </a:pPr>
                      <a:r>
                        <a:rPr lang="en-US" sz="1800" u="none" cap="none" strike="noStrike"/>
                        <a:t>R4</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spcBef>
                          <a:spcPts val="0"/>
                        </a:spcBef>
                        <a:spcAft>
                          <a:spcPts val="0"/>
                        </a:spcAft>
                        <a:buNone/>
                      </a:pPr>
                      <a:r>
                        <a:rPr lang="en-US" sz="1800" u="none" cap="none" strike="noStrike"/>
                        <a:t>Computer Forensics_ Investigating Network Intrusions and Cyber Crime: EC-Council Press</a:t>
                      </a:r>
                      <a:endParaRPr sz="1800" u="none" cap="none" strike="noStrike">
                        <a:solidFill>
                          <a:srgbClr val="000000"/>
                        </a:solidFill>
                        <a:latin typeface="Times New Roman"/>
                        <a:ea typeface="Times New Roman"/>
                        <a:cs typeface="Times New Roman"/>
                        <a:sym typeface="Times New Roman"/>
                      </a:endParaRPr>
                    </a:p>
                  </a:txBody>
                  <a:tcPr marT="34925" marB="34925" marR="34925" marL="2857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Expectations from the course</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Understand Psychology</a:t>
            </a:r>
            <a:endParaRPr/>
          </a:p>
          <a:p>
            <a:pPr indent="-228600" lvl="0" marL="228600" rtl="0" algn="l">
              <a:lnSpc>
                <a:spcPct val="90000"/>
              </a:lnSpc>
              <a:spcBef>
                <a:spcPts val="1000"/>
              </a:spcBef>
              <a:spcAft>
                <a:spcPts val="0"/>
              </a:spcAft>
              <a:buClr>
                <a:schemeClr val="dk1"/>
              </a:buClr>
              <a:buSzPts val="2800"/>
              <a:buChar char="•"/>
            </a:pPr>
            <a:r>
              <a:rPr lang="en-US"/>
              <a:t>Saving lives and finances</a:t>
            </a:r>
            <a:endParaRPr/>
          </a:p>
          <a:p>
            <a:pPr indent="-228600" lvl="0" marL="228600" rtl="0" algn="l">
              <a:lnSpc>
                <a:spcPct val="90000"/>
              </a:lnSpc>
              <a:spcBef>
                <a:spcPts val="1000"/>
              </a:spcBef>
              <a:spcAft>
                <a:spcPts val="0"/>
              </a:spcAft>
              <a:buClr>
                <a:schemeClr val="dk1"/>
              </a:buClr>
              <a:buSzPts val="2800"/>
              <a:buChar char="•"/>
            </a:pPr>
            <a:r>
              <a:rPr lang="en-US"/>
              <a:t>Secondary income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15" name="Google Shape;115;p6"/>
          <p:cNvPicPr preferRelativeResize="0"/>
          <p:nvPr>
            <p:ph idx="1" type="body"/>
          </p:nvPr>
        </p:nvPicPr>
        <p:blipFill rotWithShape="1">
          <a:blip r:embed="rId3">
            <a:alphaModFix/>
          </a:blip>
          <a:srcRect b="0" l="0" r="0" t="0"/>
          <a:stretch/>
        </p:blipFill>
        <p:spPr>
          <a:xfrm>
            <a:off x="7844869" y="0"/>
            <a:ext cx="4200078" cy="6492875"/>
          </a:xfrm>
          <a:prstGeom prst="rect">
            <a:avLst/>
          </a:prstGeom>
          <a:noFill/>
          <a:ln>
            <a:noFill/>
          </a:ln>
        </p:spPr>
      </p:pic>
      <p:pic>
        <p:nvPicPr>
          <p:cNvPr id="116" name="Google Shape;116;p6"/>
          <p:cNvPicPr preferRelativeResize="0"/>
          <p:nvPr/>
        </p:nvPicPr>
        <p:blipFill rotWithShape="1">
          <a:blip r:embed="rId4">
            <a:alphaModFix/>
          </a:blip>
          <a:srcRect b="0" l="0" r="0" t="0"/>
          <a:stretch/>
        </p:blipFill>
        <p:spPr>
          <a:xfrm>
            <a:off x="147053" y="567282"/>
            <a:ext cx="7417529" cy="59414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challenges that technologies face in cybersecurity</a:t>
            </a:r>
            <a:endParaRPr/>
          </a:p>
        </p:txBody>
      </p:sp>
      <p:sp>
        <p:nvSpPr>
          <p:cNvPr id="122" name="Google Shape;12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Supply chain interconnection</a:t>
            </a:r>
            <a:endParaRPr/>
          </a:p>
          <a:p>
            <a:pPr indent="-228600" lvl="0" marL="228600" rtl="0" algn="l">
              <a:lnSpc>
                <a:spcPct val="90000"/>
              </a:lnSpc>
              <a:spcBef>
                <a:spcPts val="1000"/>
              </a:spcBef>
              <a:spcAft>
                <a:spcPts val="0"/>
              </a:spcAft>
              <a:buClr>
                <a:schemeClr val="dk1"/>
              </a:buClr>
              <a:buSzPts val="2800"/>
              <a:buChar char="•"/>
            </a:pPr>
            <a:r>
              <a:rPr lang="en-US"/>
              <a:t>Hacking</a:t>
            </a:r>
            <a:endParaRPr/>
          </a:p>
          <a:p>
            <a:pPr indent="-228600" lvl="0" marL="228600" rtl="0" algn="l">
              <a:lnSpc>
                <a:spcPct val="90000"/>
              </a:lnSpc>
              <a:spcBef>
                <a:spcPts val="1000"/>
              </a:spcBef>
              <a:spcAft>
                <a:spcPts val="0"/>
              </a:spcAft>
              <a:buClr>
                <a:schemeClr val="dk1"/>
              </a:buClr>
              <a:buSzPts val="2800"/>
              <a:buChar char="•"/>
            </a:pPr>
            <a:r>
              <a:rPr lang="en-US"/>
              <a:t>Phishing</a:t>
            </a:r>
            <a:endParaRPr/>
          </a:p>
          <a:p>
            <a:pPr indent="-228600" lvl="0" marL="228600" rtl="0" algn="l">
              <a:lnSpc>
                <a:spcPct val="90000"/>
              </a:lnSpc>
              <a:spcBef>
                <a:spcPts val="1000"/>
              </a:spcBef>
              <a:spcAft>
                <a:spcPts val="0"/>
              </a:spcAft>
              <a:buClr>
                <a:schemeClr val="dk1"/>
              </a:buClr>
              <a:buSzPts val="2800"/>
              <a:buChar char="•"/>
            </a:pPr>
            <a:r>
              <a:rPr lang="en-US"/>
              <a:t>Lack of uniformity in devices used for internet access</a:t>
            </a:r>
            <a:endParaRPr/>
          </a:p>
          <a:p>
            <a:pPr indent="-228600" lvl="0" marL="228600" rtl="0" algn="l">
              <a:lnSpc>
                <a:spcPct val="90000"/>
              </a:lnSpc>
              <a:spcBef>
                <a:spcPts val="1000"/>
              </a:spcBef>
              <a:spcAft>
                <a:spcPts val="0"/>
              </a:spcAft>
              <a:buClr>
                <a:schemeClr val="dk1"/>
              </a:buClr>
              <a:buSzPts val="2800"/>
              <a:buChar char="•"/>
            </a:pPr>
            <a:r>
              <a:rPr lang="en-US"/>
              <a:t>Lack of awareness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Case</a:t>
            </a:r>
            <a:endParaRPr/>
          </a:p>
        </p:txBody>
      </p:sp>
      <p:sp>
        <p:nvSpPr>
          <p:cNvPr id="128" name="Google Shape;12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Rahul received a whatsapp forward with a link to a lucky draw game.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What happened here?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What could he have done here to prevent the crime?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4" name="Google Shape;13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“Every case involving cybercrime that I’ve been involved in, I’ve never found a master criminal sitting somewhere in any country. It always ends up that somebody at the company did something they weren’t supposed to do. They read an email, went to a website they weren’t supposed to.“ - Frank Abagnale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2022-01-15T03:55:31Z</dcterms:created>
  <dc:creator>DELL</dc:creator>
</cp:coreProperties>
</file>