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1" roundtripDataSignature="AMtx7mgOLV2DF5XA1XYldhXTeJXLyN1A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Guide to Computer Forensics and Investigations Sixth Edition</a:t>
            </a:r>
            <a:endParaRPr/>
          </a:p>
          <a:p>
            <a:pPr indent="0" lvl="0" marL="0" rtl="0" algn="l">
              <a:spcBef>
                <a:spcPts val="360"/>
              </a:spcBef>
              <a:spcAft>
                <a:spcPts val="0"/>
              </a:spcAft>
              <a:buNone/>
            </a:pPr>
            <a:r>
              <a:t/>
            </a:r>
            <a:endParaRPr b="1"/>
          </a:p>
          <a:p>
            <a:pPr indent="0" lvl="0" marL="0" rtl="0" algn="l">
              <a:lnSpc>
                <a:spcPct val="80000"/>
              </a:lnSpc>
              <a:spcBef>
                <a:spcPts val="360"/>
              </a:spcBef>
              <a:spcAft>
                <a:spcPts val="0"/>
              </a:spcAft>
              <a:buNone/>
            </a:pPr>
            <a:r>
              <a:rPr i="1" lang="en-US"/>
              <a:t>Chapter 9</a:t>
            </a:r>
            <a:endParaRPr/>
          </a:p>
          <a:p>
            <a:pPr indent="0" lvl="0" marL="0" rtl="0" algn="l">
              <a:lnSpc>
                <a:spcPct val="80000"/>
              </a:lnSpc>
              <a:spcBef>
                <a:spcPts val="360"/>
              </a:spcBef>
              <a:spcAft>
                <a:spcPts val="0"/>
              </a:spcAft>
              <a:buNone/>
            </a:pPr>
            <a:r>
              <a:rPr i="1" lang="en-US"/>
              <a:t>Digital Forensics Analysis and Investigation</a:t>
            </a:r>
            <a:endParaRPr/>
          </a:p>
          <a:p>
            <a:pPr indent="0" lvl="0" marL="0" rtl="0" algn="l">
              <a:spcBef>
                <a:spcPts val="360"/>
              </a:spcBef>
              <a:spcAft>
                <a:spcPts val="0"/>
              </a:spcAft>
              <a:buNone/>
            </a:pPr>
            <a:r>
              <a:t/>
            </a:r>
            <a:endParaRPr/>
          </a:p>
        </p:txBody>
      </p:sp>
      <p:sp>
        <p:nvSpPr>
          <p:cNvPr id="60" name="Google Shape;6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4.jp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5.jpg"/><Relationship Id="rId4" Type="http://schemas.openxmlformats.org/officeDocument/2006/relationships/image" Target="../media/image14.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6.jpg"/><Relationship Id="rId7" Type="http://schemas.openxmlformats.org/officeDocument/2006/relationships/image" Target="../media/image8.png"/><Relationship Id="rId8"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2.jpg"/><Relationship Id="rId4" Type="http://schemas.openxmlformats.org/officeDocument/2006/relationships/image" Target="../media/image14.png"/><Relationship Id="rId5"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pic>
        <p:nvPicPr>
          <p:cNvPr descr="Title_Slide.png" id="15" name="Google Shape;15;p47"/>
          <p:cNvPicPr preferRelativeResize="0"/>
          <p:nvPr/>
        </p:nvPicPr>
        <p:blipFill rotWithShape="1">
          <a:blip r:embed="rId2">
            <a:alphaModFix/>
          </a:blip>
          <a:srcRect b="0" l="0" r="0" t="0"/>
          <a:stretch/>
        </p:blipFill>
        <p:spPr>
          <a:xfrm>
            <a:off x="277813" y="254000"/>
            <a:ext cx="8713787" cy="6526213"/>
          </a:xfrm>
          <a:prstGeom prst="rect">
            <a:avLst/>
          </a:prstGeom>
          <a:noFill/>
          <a:ln>
            <a:noFill/>
          </a:ln>
        </p:spPr>
      </p:pic>
      <p:sp>
        <p:nvSpPr>
          <p:cNvPr id="16" name="Google Shape;16;p47"/>
          <p:cNvSpPr/>
          <p:nvPr/>
        </p:nvSpPr>
        <p:spPr>
          <a:xfrm>
            <a:off x="3482975" y="223838"/>
            <a:ext cx="2125663" cy="9858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Rules_Single_A.png" id="17" name="Google Shape;17;p47"/>
          <p:cNvPicPr preferRelativeResize="0"/>
          <p:nvPr/>
        </p:nvPicPr>
        <p:blipFill rotWithShape="1">
          <a:blip r:embed="rId3">
            <a:alphaModFix/>
          </a:blip>
          <a:srcRect b="0" l="25529" r="-57140" t="0"/>
          <a:stretch/>
        </p:blipFill>
        <p:spPr>
          <a:xfrm>
            <a:off x="1627188" y="481013"/>
            <a:ext cx="10034587" cy="100012"/>
          </a:xfrm>
          <a:prstGeom prst="rect">
            <a:avLst/>
          </a:prstGeom>
          <a:noFill/>
          <a:ln>
            <a:noFill/>
          </a:ln>
        </p:spPr>
      </p:pic>
      <p:sp>
        <p:nvSpPr>
          <p:cNvPr id="18" name="Google Shape;18;p47"/>
          <p:cNvSpPr/>
          <p:nvPr/>
        </p:nvSpPr>
        <p:spPr>
          <a:xfrm>
            <a:off x="6811963" y="4884738"/>
            <a:ext cx="2081212" cy="1927225"/>
          </a:xfrm>
          <a:custGeom>
            <a:rect b="b" l="l" r="r" t="t"/>
            <a:pathLst>
              <a:path extrusionOk="0" h="1444595" w="2080291">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Audio.png" id="19" name="Google Shape;19;p47"/>
          <p:cNvPicPr preferRelativeResize="0"/>
          <p:nvPr/>
        </p:nvPicPr>
        <p:blipFill rotWithShape="1">
          <a:blip r:embed="rId4">
            <a:alphaModFix/>
          </a:blip>
          <a:srcRect b="0" l="0" r="0" t="0"/>
          <a:stretch/>
        </p:blipFill>
        <p:spPr>
          <a:xfrm>
            <a:off x="6865938" y="5389563"/>
            <a:ext cx="985837" cy="1041400"/>
          </a:xfrm>
          <a:prstGeom prst="rect">
            <a:avLst/>
          </a:prstGeom>
          <a:noFill/>
          <a:ln>
            <a:noFill/>
          </a:ln>
        </p:spPr>
      </p:pic>
      <p:pic>
        <p:nvPicPr>
          <p:cNvPr id="20" name="Google Shape;20;p47"/>
          <p:cNvPicPr preferRelativeResize="0"/>
          <p:nvPr/>
        </p:nvPicPr>
        <p:blipFill rotWithShape="1">
          <a:blip r:embed="rId5">
            <a:alphaModFix/>
          </a:blip>
          <a:srcRect b="0" l="24477" r="23794" t="0"/>
          <a:stretch/>
        </p:blipFill>
        <p:spPr>
          <a:xfrm>
            <a:off x="8674100" y="5121275"/>
            <a:ext cx="276225" cy="711200"/>
          </a:xfrm>
          <a:prstGeom prst="rect">
            <a:avLst/>
          </a:prstGeom>
          <a:noFill/>
          <a:ln>
            <a:noFill/>
          </a:ln>
        </p:spPr>
      </p:pic>
      <p:pic>
        <p:nvPicPr>
          <p:cNvPr descr="Swirl_3.png" id="21" name="Google Shape;21;p47"/>
          <p:cNvPicPr preferRelativeResize="0"/>
          <p:nvPr/>
        </p:nvPicPr>
        <p:blipFill rotWithShape="1">
          <a:blip r:embed="rId6">
            <a:alphaModFix/>
          </a:blip>
          <a:srcRect b="0" l="0" r="0" t="0"/>
          <a:stretch/>
        </p:blipFill>
        <p:spPr>
          <a:xfrm rot="9688654">
            <a:off x="7440613" y="6392863"/>
            <a:ext cx="385762" cy="285750"/>
          </a:xfrm>
          <a:prstGeom prst="rect">
            <a:avLst/>
          </a:prstGeom>
          <a:noFill/>
          <a:ln>
            <a:noFill/>
          </a:ln>
        </p:spPr>
      </p:pic>
      <p:pic>
        <p:nvPicPr>
          <p:cNvPr descr="Swirl_3.png" id="22" name="Google Shape;22;p47"/>
          <p:cNvPicPr preferRelativeResize="0"/>
          <p:nvPr/>
        </p:nvPicPr>
        <p:blipFill rotWithShape="1">
          <a:blip r:embed="rId7">
            <a:alphaModFix/>
          </a:blip>
          <a:srcRect b="0" l="0" r="0" t="0"/>
          <a:stretch/>
        </p:blipFill>
        <p:spPr>
          <a:xfrm rot="-3526876">
            <a:off x="7908926" y="5449887"/>
            <a:ext cx="590550" cy="244475"/>
          </a:xfrm>
          <a:prstGeom prst="rect">
            <a:avLst/>
          </a:prstGeom>
          <a:noFill/>
          <a:ln>
            <a:noFill/>
          </a:ln>
        </p:spPr>
      </p:pic>
      <p:pic>
        <p:nvPicPr>
          <p:cNvPr id="23" name="Google Shape;23;p47"/>
          <p:cNvPicPr preferRelativeResize="0"/>
          <p:nvPr/>
        </p:nvPicPr>
        <p:blipFill rotWithShape="1">
          <a:blip r:embed="rId8">
            <a:alphaModFix/>
          </a:blip>
          <a:srcRect b="12459" l="4669" r="6579" t="13753"/>
          <a:stretch/>
        </p:blipFill>
        <p:spPr>
          <a:xfrm>
            <a:off x="7939088" y="5832475"/>
            <a:ext cx="673100" cy="744538"/>
          </a:xfrm>
          <a:prstGeom prst="rect">
            <a:avLst/>
          </a:prstGeom>
          <a:noFill/>
          <a:ln>
            <a:noFill/>
          </a:ln>
        </p:spPr>
      </p:pic>
      <p:pic>
        <p:nvPicPr>
          <p:cNvPr id="24" name="Google Shape;24;p47"/>
          <p:cNvPicPr preferRelativeResize="0"/>
          <p:nvPr/>
        </p:nvPicPr>
        <p:blipFill rotWithShape="1">
          <a:blip r:embed="rId9">
            <a:alphaModFix/>
          </a:blip>
          <a:srcRect b="0" l="0" r="0" t="0"/>
          <a:stretch/>
        </p:blipFill>
        <p:spPr>
          <a:xfrm>
            <a:off x="0" y="6415088"/>
            <a:ext cx="1150938" cy="354012"/>
          </a:xfrm>
          <a:prstGeom prst="rect">
            <a:avLst/>
          </a:prstGeom>
          <a:noFill/>
          <a:ln>
            <a:noFill/>
          </a:ln>
        </p:spPr>
      </p:pic>
      <p:sp>
        <p:nvSpPr>
          <p:cNvPr id="25" name="Google Shape;25;p47"/>
          <p:cNvSpPr txBox="1"/>
          <p:nvPr>
            <p:ph type="ctrTitle"/>
          </p:nvPr>
        </p:nvSpPr>
        <p:spPr>
          <a:xfrm>
            <a:off x="698500" y="2618826"/>
            <a:ext cx="7747000" cy="470898"/>
          </a:xfrm>
          <a:prstGeom prst="rect">
            <a:avLst/>
          </a:prstGeom>
          <a:noFill/>
          <a:ln>
            <a:noFill/>
          </a:ln>
        </p:spPr>
        <p:txBody>
          <a:bodyPr anchorCtr="0" anchor="b" bIns="0" lIns="0" spcFirstLastPara="1" rIns="0" wrap="square" tIns="0">
            <a:spAutoFit/>
          </a:bodyPr>
          <a:lstStyle>
            <a:lvl1pPr lvl="0" algn="ctr">
              <a:lnSpc>
                <a:spcPct val="85000"/>
              </a:lnSpc>
              <a:spcBef>
                <a:spcPts val="0"/>
              </a:spcBef>
              <a:spcAft>
                <a:spcPts val="0"/>
              </a:spcAft>
              <a:buSzPts val="1400"/>
              <a:buNone/>
              <a:defRPr sz="3600">
                <a:solidFill>
                  <a:schemeClr val="accent2"/>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6" name="Google Shape;26;p47"/>
          <p:cNvSpPr txBox="1"/>
          <p:nvPr>
            <p:ph idx="1" type="subTitle"/>
          </p:nvPr>
        </p:nvSpPr>
        <p:spPr>
          <a:xfrm>
            <a:off x="698500" y="3352800"/>
            <a:ext cx="7747000" cy="235962"/>
          </a:xfrm>
          <a:prstGeom prst="rect">
            <a:avLst/>
          </a:prstGeom>
          <a:noFill/>
          <a:ln>
            <a:noFill/>
          </a:ln>
        </p:spPr>
        <p:txBody>
          <a:bodyPr anchorCtr="0" anchor="t" bIns="0" lIns="0" spcFirstLastPara="1" rIns="0" wrap="square" tIns="0">
            <a:spAutoFit/>
          </a:bodyPr>
          <a:lstStyle>
            <a:lvl1pPr lvl="0" algn="ctr">
              <a:lnSpc>
                <a:spcPct val="95000"/>
              </a:lnSpc>
              <a:spcBef>
                <a:spcPts val="1200"/>
              </a:spcBef>
              <a:spcAft>
                <a:spcPts val="0"/>
              </a:spcAft>
              <a:buSzPts val="1600"/>
              <a:buNone/>
              <a:defRPr sz="1600">
                <a:solidFill>
                  <a:srgbClr val="888888"/>
                </a:solidFill>
              </a:defRPr>
            </a:lvl1pPr>
            <a:lvl2pPr lvl="1" algn="ctr">
              <a:lnSpc>
                <a:spcPct val="95000"/>
              </a:lnSpc>
              <a:spcBef>
                <a:spcPts val="600"/>
              </a:spcBef>
              <a:spcAft>
                <a:spcPts val="0"/>
              </a:spcAft>
              <a:buSzPts val="1800"/>
              <a:buNone/>
              <a:defRPr>
                <a:solidFill>
                  <a:srgbClr val="888888"/>
                </a:solidFill>
              </a:defRPr>
            </a:lvl2pPr>
            <a:lvl3pPr lvl="2" algn="ctr">
              <a:lnSpc>
                <a:spcPct val="95000"/>
              </a:lnSpc>
              <a:spcBef>
                <a:spcPts val="360"/>
              </a:spcBef>
              <a:spcAft>
                <a:spcPts val="0"/>
              </a:spcAft>
              <a:buSzPts val="1800"/>
              <a:buNone/>
              <a:defRPr>
                <a:solidFill>
                  <a:srgbClr val="888888"/>
                </a:solidFill>
              </a:defRPr>
            </a:lvl3pPr>
            <a:lvl4pPr lvl="3" algn="ctr">
              <a:lnSpc>
                <a:spcPct val="95000"/>
              </a:lnSpc>
              <a:spcBef>
                <a:spcPts val="280"/>
              </a:spcBef>
              <a:spcAft>
                <a:spcPts val="0"/>
              </a:spcAft>
              <a:buClr>
                <a:srgbClr val="888888"/>
              </a:buClr>
              <a:buSzPts val="1400"/>
              <a:buNone/>
              <a:defRPr>
                <a:solidFill>
                  <a:srgbClr val="888888"/>
                </a:solidFill>
              </a:defRPr>
            </a:lvl4pPr>
            <a:lvl5pPr lvl="4" algn="ctr">
              <a:lnSpc>
                <a:spcPct val="95000"/>
              </a:lnSpc>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47"/>
          <p:cNvSpPr txBox="1"/>
          <p:nvPr>
            <p:ph idx="11" type="ftr"/>
          </p:nvPr>
        </p:nvSpPr>
        <p:spPr>
          <a:xfrm>
            <a:off x="1204913" y="6364288"/>
            <a:ext cx="6200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pic>
        <p:nvPicPr>
          <p:cNvPr descr="Rules_Single_B.png" id="29" name="Google Shape;29;p48"/>
          <p:cNvPicPr preferRelativeResize="0"/>
          <p:nvPr/>
        </p:nvPicPr>
        <p:blipFill rotWithShape="1">
          <a:blip r:embed="rId2">
            <a:alphaModFix/>
          </a:blip>
          <a:srcRect b="0" l="-4001" r="10007" t="0"/>
          <a:stretch/>
        </p:blipFill>
        <p:spPr>
          <a:xfrm>
            <a:off x="215900" y="947738"/>
            <a:ext cx="8586788" cy="44450"/>
          </a:xfrm>
          <a:prstGeom prst="rect">
            <a:avLst/>
          </a:prstGeom>
          <a:noFill/>
          <a:ln>
            <a:noFill/>
          </a:ln>
        </p:spPr>
      </p:pic>
      <p:pic>
        <p:nvPicPr>
          <p:cNvPr id="30" name="Google Shape;30;p48"/>
          <p:cNvPicPr preferRelativeResize="0"/>
          <p:nvPr/>
        </p:nvPicPr>
        <p:blipFill rotWithShape="1">
          <a:blip r:embed="rId3">
            <a:alphaModFix/>
          </a:blip>
          <a:srcRect b="12459" l="4669" r="6579" t="13753"/>
          <a:stretch/>
        </p:blipFill>
        <p:spPr>
          <a:xfrm>
            <a:off x="79375" y="222250"/>
            <a:ext cx="628650" cy="696913"/>
          </a:xfrm>
          <a:prstGeom prst="rect">
            <a:avLst/>
          </a:prstGeom>
          <a:noFill/>
          <a:ln>
            <a:noFill/>
          </a:ln>
        </p:spPr>
      </p:pic>
      <p:pic>
        <p:nvPicPr>
          <p:cNvPr descr="Rules_Single_A.png" id="31" name="Google Shape;31;p48"/>
          <p:cNvPicPr preferRelativeResize="0"/>
          <p:nvPr/>
        </p:nvPicPr>
        <p:blipFill rotWithShape="1">
          <a:blip r:embed="rId4">
            <a:alphaModFix/>
          </a:blip>
          <a:srcRect b="0" l="25529" r="-57140" t="0"/>
          <a:stretch/>
        </p:blipFill>
        <p:spPr>
          <a:xfrm>
            <a:off x="1597025" y="6488113"/>
            <a:ext cx="11423650" cy="90487"/>
          </a:xfrm>
          <a:prstGeom prst="rect">
            <a:avLst/>
          </a:prstGeom>
          <a:noFill/>
          <a:ln>
            <a:noFill/>
          </a:ln>
        </p:spPr>
      </p:pic>
      <p:pic>
        <p:nvPicPr>
          <p:cNvPr id="32" name="Google Shape;32;p48"/>
          <p:cNvPicPr preferRelativeResize="0"/>
          <p:nvPr/>
        </p:nvPicPr>
        <p:blipFill rotWithShape="1">
          <a:blip r:embed="rId5">
            <a:alphaModFix/>
          </a:blip>
          <a:srcRect b="0" l="0" r="0" t="0"/>
          <a:stretch/>
        </p:blipFill>
        <p:spPr>
          <a:xfrm>
            <a:off x="47625" y="6324600"/>
            <a:ext cx="1438275" cy="442913"/>
          </a:xfrm>
          <a:prstGeom prst="rect">
            <a:avLst/>
          </a:prstGeom>
          <a:noFill/>
          <a:ln>
            <a:noFill/>
          </a:ln>
        </p:spPr>
      </p:pic>
      <p:sp>
        <p:nvSpPr>
          <p:cNvPr id="33" name="Google Shape;33;p48"/>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lvl1pPr indent="-355600" lvl="0" marL="457200" algn="l">
              <a:lnSpc>
                <a:spcPct val="95000"/>
              </a:lnSpc>
              <a:spcBef>
                <a:spcPts val="1200"/>
              </a:spcBef>
              <a:spcAft>
                <a:spcPts val="0"/>
              </a:spcAft>
              <a:buSzPts val="2000"/>
              <a:buChar char="•"/>
              <a:defRPr/>
            </a:lvl1pPr>
            <a:lvl2pPr indent="-342900" lvl="1" marL="914400" algn="l">
              <a:lnSpc>
                <a:spcPct val="95000"/>
              </a:lnSpc>
              <a:spcBef>
                <a:spcPts val="600"/>
              </a:spcBef>
              <a:spcAft>
                <a:spcPts val="0"/>
              </a:spcAft>
              <a:buSzPts val="1800"/>
              <a:buChar char="•"/>
              <a:defRPr/>
            </a:lvl2pPr>
            <a:lvl3pPr indent="-342900" lvl="2" marL="1371600" algn="l">
              <a:lnSpc>
                <a:spcPct val="95000"/>
              </a:lnSpc>
              <a:spcBef>
                <a:spcPts val="360"/>
              </a:spcBef>
              <a:spcAft>
                <a:spcPts val="0"/>
              </a:spcAft>
              <a:buSzPts val="1800"/>
              <a:buChar char="-"/>
              <a:defRPr/>
            </a:lvl3pPr>
            <a:lvl4pPr indent="-342900" lvl="3" marL="1828800" algn="l">
              <a:lnSpc>
                <a:spcPct val="95000"/>
              </a:lnSpc>
              <a:spcBef>
                <a:spcPts val="360"/>
              </a:spcBef>
              <a:spcAft>
                <a:spcPts val="0"/>
              </a:spcAft>
              <a:buClr>
                <a:srgbClr val="404040"/>
              </a:buClr>
              <a:buSzPts val="1800"/>
              <a:buChar char="•"/>
              <a:defRPr/>
            </a:lvl4pPr>
            <a:lvl5pPr indent="-342900" lvl="4" marL="2286000" algn="l">
              <a:lnSpc>
                <a:spcPct val="95000"/>
              </a:lnSpc>
              <a:spcBef>
                <a:spcPts val="360"/>
              </a:spcBef>
              <a:spcAft>
                <a:spcPts val="0"/>
              </a:spcAft>
              <a:buClr>
                <a:srgbClr val="404040"/>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48"/>
          <p:cNvSpPr txBox="1"/>
          <p:nvPr>
            <p:ph type="title"/>
          </p:nvPr>
        </p:nvSpPr>
        <p:spPr>
          <a:xfrm>
            <a:off x="762000" y="406258"/>
            <a:ext cx="8026400" cy="296235"/>
          </a:xfrm>
          <a:prstGeom prst="rect">
            <a:avLst/>
          </a:prstGeom>
          <a:noFill/>
          <a:ln>
            <a:noFill/>
          </a:ln>
        </p:spPr>
        <p:txBody>
          <a:bodyPr anchorCtr="0" anchor="ctr" bIns="0" lIns="0" spcFirstLastPara="1" rIns="0" wrap="square" tIns="0">
            <a:sp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48"/>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pic>
        <p:nvPicPr>
          <p:cNvPr descr="Rules_Single_A.png" id="37" name="Google Shape;37;p49"/>
          <p:cNvPicPr preferRelativeResize="0"/>
          <p:nvPr/>
        </p:nvPicPr>
        <p:blipFill rotWithShape="1">
          <a:blip r:embed="rId2">
            <a:alphaModFix/>
          </a:blip>
          <a:srcRect b="0" l="25529" r="-57140" t="0"/>
          <a:stretch/>
        </p:blipFill>
        <p:spPr>
          <a:xfrm>
            <a:off x="1597025" y="6488113"/>
            <a:ext cx="11423650" cy="90487"/>
          </a:xfrm>
          <a:prstGeom prst="rect">
            <a:avLst/>
          </a:prstGeom>
          <a:noFill/>
          <a:ln>
            <a:noFill/>
          </a:ln>
        </p:spPr>
      </p:pic>
      <p:pic>
        <p:nvPicPr>
          <p:cNvPr descr="Audio.png" id="38" name="Google Shape;38;p49"/>
          <p:cNvPicPr preferRelativeResize="0"/>
          <p:nvPr/>
        </p:nvPicPr>
        <p:blipFill rotWithShape="1">
          <a:blip r:embed="rId3">
            <a:alphaModFix/>
          </a:blip>
          <a:srcRect b="0" l="0" r="0" t="0"/>
          <a:stretch/>
        </p:blipFill>
        <p:spPr>
          <a:xfrm>
            <a:off x="141288" y="361950"/>
            <a:ext cx="1839912" cy="1941513"/>
          </a:xfrm>
          <a:prstGeom prst="rect">
            <a:avLst/>
          </a:prstGeom>
          <a:noFill/>
          <a:ln>
            <a:noFill/>
          </a:ln>
        </p:spPr>
      </p:pic>
      <p:pic>
        <p:nvPicPr>
          <p:cNvPr descr="Swirl_3.png" id="39" name="Google Shape;39;p49"/>
          <p:cNvPicPr preferRelativeResize="0"/>
          <p:nvPr/>
        </p:nvPicPr>
        <p:blipFill rotWithShape="1">
          <a:blip r:embed="rId4">
            <a:alphaModFix/>
          </a:blip>
          <a:srcRect b="0" l="0" r="0" t="0"/>
          <a:stretch/>
        </p:blipFill>
        <p:spPr>
          <a:xfrm rot="2569126">
            <a:off x="1431925" y="1916113"/>
            <a:ext cx="908050" cy="671512"/>
          </a:xfrm>
          <a:prstGeom prst="rect">
            <a:avLst/>
          </a:prstGeom>
          <a:noFill/>
          <a:ln>
            <a:noFill/>
          </a:ln>
        </p:spPr>
      </p:pic>
      <p:pic>
        <p:nvPicPr>
          <p:cNvPr descr="Swirl_2.png" id="40" name="Google Shape;40;p49"/>
          <p:cNvPicPr preferRelativeResize="0"/>
          <p:nvPr/>
        </p:nvPicPr>
        <p:blipFill rotWithShape="1">
          <a:blip r:embed="rId5">
            <a:alphaModFix/>
          </a:blip>
          <a:srcRect b="0" l="0" r="0" t="0"/>
          <a:stretch/>
        </p:blipFill>
        <p:spPr>
          <a:xfrm flipH="1" rot="3873741">
            <a:off x="218281" y="3552032"/>
            <a:ext cx="795337" cy="831850"/>
          </a:xfrm>
          <a:prstGeom prst="rect">
            <a:avLst/>
          </a:prstGeom>
          <a:noFill/>
          <a:ln>
            <a:noFill/>
          </a:ln>
        </p:spPr>
      </p:pic>
      <p:pic>
        <p:nvPicPr>
          <p:cNvPr id="41" name="Google Shape;41;p49"/>
          <p:cNvPicPr preferRelativeResize="0"/>
          <p:nvPr/>
        </p:nvPicPr>
        <p:blipFill rotWithShape="1">
          <a:blip r:embed="rId6">
            <a:alphaModFix/>
          </a:blip>
          <a:srcRect b="12459" l="4669" r="6579" t="13753"/>
          <a:stretch/>
        </p:blipFill>
        <p:spPr>
          <a:xfrm>
            <a:off x="879475" y="2605088"/>
            <a:ext cx="1101725" cy="1220787"/>
          </a:xfrm>
          <a:prstGeom prst="rect">
            <a:avLst/>
          </a:prstGeom>
          <a:noFill/>
          <a:ln>
            <a:noFill/>
          </a:ln>
        </p:spPr>
      </p:pic>
      <p:pic>
        <p:nvPicPr>
          <p:cNvPr id="42" name="Google Shape;42;p49"/>
          <p:cNvPicPr preferRelativeResize="0"/>
          <p:nvPr/>
        </p:nvPicPr>
        <p:blipFill rotWithShape="1">
          <a:blip r:embed="rId7">
            <a:alphaModFix/>
          </a:blip>
          <a:srcRect b="0" l="0" r="0" t="0"/>
          <a:stretch/>
        </p:blipFill>
        <p:spPr>
          <a:xfrm>
            <a:off x="141288" y="4535488"/>
            <a:ext cx="596900" cy="795337"/>
          </a:xfrm>
          <a:prstGeom prst="rect">
            <a:avLst/>
          </a:prstGeom>
          <a:noFill/>
          <a:ln>
            <a:noFill/>
          </a:ln>
        </p:spPr>
      </p:pic>
      <p:pic>
        <p:nvPicPr>
          <p:cNvPr id="43" name="Google Shape;43;p49"/>
          <p:cNvPicPr preferRelativeResize="0"/>
          <p:nvPr/>
        </p:nvPicPr>
        <p:blipFill rotWithShape="1">
          <a:blip r:embed="rId8">
            <a:alphaModFix/>
          </a:blip>
          <a:srcRect b="0" l="24477" r="23794" t="0"/>
          <a:stretch/>
        </p:blipFill>
        <p:spPr>
          <a:xfrm>
            <a:off x="738188" y="4805363"/>
            <a:ext cx="252412" cy="649287"/>
          </a:xfrm>
          <a:prstGeom prst="rect">
            <a:avLst/>
          </a:prstGeom>
          <a:noFill/>
          <a:ln>
            <a:noFill/>
          </a:ln>
        </p:spPr>
      </p:pic>
      <p:pic>
        <p:nvPicPr>
          <p:cNvPr id="44" name="Google Shape;44;p49"/>
          <p:cNvPicPr preferRelativeResize="0"/>
          <p:nvPr/>
        </p:nvPicPr>
        <p:blipFill rotWithShape="1">
          <a:blip r:embed="rId9">
            <a:alphaModFix/>
          </a:blip>
          <a:srcRect b="0" l="0" r="0" t="0"/>
          <a:stretch/>
        </p:blipFill>
        <p:spPr>
          <a:xfrm>
            <a:off x="119063" y="6362700"/>
            <a:ext cx="1400175" cy="431800"/>
          </a:xfrm>
          <a:prstGeom prst="rect">
            <a:avLst/>
          </a:prstGeom>
          <a:noFill/>
          <a:ln>
            <a:noFill/>
          </a:ln>
        </p:spPr>
      </p:pic>
      <p:sp>
        <p:nvSpPr>
          <p:cNvPr id="45" name="Google Shape;45;p49"/>
          <p:cNvSpPr txBox="1"/>
          <p:nvPr>
            <p:ph type="title"/>
          </p:nvPr>
        </p:nvSpPr>
        <p:spPr>
          <a:xfrm>
            <a:off x="2641600" y="2181252"/>
            <a:ext cx="6172200" cy="470898"/>
          </a:xfrm>
          <a:prstGeom prst="rect">
            <a:avLst/>
          </a:prstGeom>
          <a:noFill/>
          <a:ln>
            <a:noFill/>
          </a:ln>
        </p:spPr>
        <p:txBody>
          <a:bodyPr anchorCtr="0" anchor="ctr" bIns="0" lIns="0" spcFirstLastPara="1" rIns="0" wrap="square" tIns="0">
            <a:spAutoFit/>
          </a:bodyPr>
          <a:lstStyle>
            <a:lvl1pPr lvl="0" algn="l">
              <a:lnSpc>
                <a:spcPct val="85000"/>
              </a:lnSpc>
              <a:spcBef>
                <a:spcPts val="0"/>
              </a:spcBef>
              <a:spcAft>
                <a:spcPts val="0"/>
              </a:spcAft>
              <a:buSzPts val="1400"/>
              <a:buNone/>
              <a:defRPr b="0" sz="3600" cap="none">
                <a:solidFill>
                  <a:srgbClr val="055C91"/>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6" name="Google Shape;46;p49"/>
          <p:cNvSpPr txBox="1"/>
          <p:nvPr>
            <p:ph idx="1" type="body"/>
          </p:nvPr>
        </p:nvSpPr>
        <p:spPr>
          <a:xfrm>
            <a:off x="2641600" y="2942670"/>
            <a:ext cx="6172200" cy="26545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200"/>
              </a:spcBef>
              <a:spcAft>
                <a:spcPts val="0"/>
              </a:spcAft>
              <a:buSzPts val="1800"/>
              <a:buNone/>
              <a:defRPr sz="1800">
                <a:solidFill>
                  <a:srgbClr val="888888"/>
                </a:solidFill>
              </a:defRPr>
            </a:lvl1pPr>
            <a:lvl2pPr indent="-228600" lvl="1" marL="914400" algn="l">
              <a:lnSpc>
                <a:spcPct val="95000"/>
              </a:lnSpc>
              <a:spcBef>
                <a:spcPts val="600"/>
              </a:spcBef>
              <a:spcAft>
                <a:spcPts val="0"/>
              </a:spcAft>
              <a:buSzPts val="1800"/>
              <a:buNone/>
              <a:defRPr sz="1800">
                <a:solidFill>
                  <a:srgbClr val="888888"/>
                </a:solidFill>
              </a:defRPr>
            </a:lvl2pPr>
            <a:lvl3pPr indent="-228600" lvl="2" marL="1371600" algn="l">
              <a:lnSpc>
                <a:spcPct val="95000"/>
              </a:lnSpc>
              <a:spcBef>
                <a:spcPts val="320"/>
              </a:spcBef>
              <a:spcAft>
                <a:spcPts val="0"/>
              </a:spcAft>
              <a:buSzPts val="1600"/>
              <a:buNone/>
              <a:defRPr sz="1600">
                <a:solidFill>
                  <a:srgbClr val="888888"/>
                </a:solidFill>
              </a:defRPr>
            </a:lvl3pPr>
            <a:lvl4pPr indent="-228600" lvl="3" marL="1828800" algn="l">
              <a:lnSpc>
                <a:spcPct val="95000"/>
              </a:lnSpc>
              <a:spcBef>
                <a:spcPts val="280"/>
              </a:spcBef>
              <a:spcAft>
                <a:spcPts val="0"/>
              </a:spcAft>
              <a:buClr>
                <a:srgbClr val="888888"/>
              </a:buClr>
              <a:buSzPts val="1400"/>
              <a:buNone/>
              <a:defRPr sz="1400">
                <a:solidFill>
                  <a:srgbClr val="888888"/>
                </a:solidFill>
              </a:defRPr>
            </a:lvl4pPr>
            <a:lvl5pPr indent="-228600" lvl="4" marL="2286000" algn="l">
              <a:lnSpc>
                <a:spcPct val="95000"/>
              </a:lnSpc>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49"/>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descr="Rules_Single_B.png" id="49" name="Google Shape;49;p50"/>
          <p:cNvPicPr preferRelativeResize="0"/>
          <p:nvPr/>
        </p:nvPicPr>
        <p:blipFill rotWithShape="1">
          <a:blip r:embed="rId2">
            <a:alphaModFix/>
          </a:blip>
          <a:srcRect b="0" l="-4001" r="10007" t="0"/>
          <a:stretch/>
        </p:blipFill>
        <p:spPr>
          <a:xfrm>
            <a:off x="215900" y="947738"/>
            <a:ext cx="8586788" cy="44450"/>
          </a:xfrm>
          <a:prstGeom prst="rect">
            <a:avLst/>
          </a:prstGeom>
          <a:noFill/>
          <a:ln>
            <a:noFill/>
          </a:ln>
        </p:spPr>
      </p:pic>
      <p:pic>
        <p:nvPicPr>
          <p:cNvPr id="50" name="Google Shape;50;p50"/>
          <p:cNvPicPr preferRelativeResize="0"/>
          <p:nvPr/>
        </p:nvPicPr>
        <p:blipFill rotWithShape="1">
          <a:blip r:embed="rId3">
            <a:alphaModFix/>
          </a:blip>
          <a:srcRect b="12459" l="4669" r="6579" t="13753"/>
          <a:stretch/>
        </p:blipFill>
        <p:spPr>
          <a:xfrm>
            <a:off x="79375" y="222250"/>
            <a:ext cx="628650" cy="696913"/>
          </a:xfrm>
          <a:prstGeom prst="rect">
            <a:avLst/>
          </a:prstGeom>
          <a:noFill/>
          <a:ln>
            <a:noFill/>
          </a:ln>
        </p:spPr>
      </p:pic>
      <p:pic>
        <p:nvPicPr>
          <p:cNvPr descr="Rules_Single_A.png" id="51" name="Google Shape;51;p50"/>
          <p:cNvPicPr preferRelativeResize="0"/>
          <p:nvPr/>
        </p:nvPicPr>
        <p:blipFill rotWithShape="1">
          <a:blip r:embed="rId4">
            <a:alphaModFix/>
          </a:blip>
          <a:srcRect b="0" l="25529" r="-57140" t="0"/>
          <a:stretch/>
        </p:blipFill>
        <p:spPr>
          <a:xfrm>
            <a:off x="1597025" y="6488113"/>
            <a:ext cx="11423650" cy="90487"/>
          </a:xfrm>
          <a:prstGeom prst="rect">
            <a:avLst/>
          </a:prstGeom>
          <a:noFill/>
          <a:ln>
            <a:noFill/>
          </a:ln>
        </p:spPr>
      </p:pic>
      <p:pic>
        <p:nvPicPr>
          <p:cNvPr id="52" name="Google Shape;52;p50"/>
          <p:cNvPicPr preferRelativeResize="0"/>
          <p:nvPr/>
        </p:nvPicPr>
        <p:blipFill rotWithShape="1">
          <a:blip r:embed="rId5">
            <a:alphaModFix/>
          </a:blip>
          <a:srcRect b="0" l="0" r="0" t="0"/>
          <a:stretch/>
        </p:blipFill>
        <p:spPr>
          <a:xfrm>
            <a:off x="60325" y="6305550"/>
            <a:ext cx="1403350" cy="431800"/>
          </a:xfrm>
          <a:prstGeom prst="rect">
            <a:avLst/>
          </a:prstGeom>
          <a:noFill/>
          <a:ln>
            <a:noFill/>
          </a:ln>
        </p:spPr>
      </p:pic>
      <p:sp>
        <p:nvSpPr>
          <p:cNvPr id="53" name="Google Shape;53;p50"/>
          <p:cNvSpPr txBox="1"/>
          <p:nvPr>
            <p:ph type="title"/>
          </p:nvPr>
        </p:nvSpPr>
        <p:spPr>
          <a:xfrm>
            <a:off x="762000" y="406258"/>
            <a:ext cx="8026400" cy="296235"/>
          </a:xfrm>
          <a:prstGeom prst="rect">
            <a:avLst/>
          </a:prstGeom>
          <a:noFill/>
          <a:ln>
            <a:noFill/>
          </a:ln>
        </p:spPr>
        <p:txBody>
          <a:bodyPr anchorCtr="0" anchor="ctr" bIns="0" lIns="0" spcFirstLastPara="1" rIns="0" wrap="square" tIns="0">
            <a:sp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4" name="Google Shape;54;p50"/>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1"/>
          <p:cNvSpPr txBox="1"/>
          <p:nvPr>
            <p:ph idx="11" type="ftr"/>
          </p:nvPr>
        </p:nvSpPr>
        <p:spPr>
          <a:xfrm>
            <a:off x="365125" y="6610350"/>
            <a:ext cx="8013700" cy="2127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lvl1pPr indent="-355600" lvl="0" marL="457200" marR="0" rtl="0" algn="l">
              <a:lnSpc>
                <a:spcPct val="95000"/>
              </a:lnSpc>
              <a:spcBef>
                <a:spcPts val="1200"/>
              </a:spcBef>
              <a:spcAft>
                <a:spcPts val="0"/>
              </a:spcAft>
              <a:buClr>
                <a:schemeClr val="accent2"/>
              </a:buClr>
              <a:buSzPts val="2000"/>
              <a:buFont typeface="Arial"/>
              <a:buChar char="•"/>
              <a:defRPr b="0" i="0" sz="2000" u="none" cap="none" strike="noStrike">
                <a:solidFill>
                  <a:srgbClr val="404040"/>
                </a:solidFill>
                <a:latin typeface="Calibri"/>
                <a:ea typeface="Calibri"/>
                <a:cs typeface="Calibri"/>
                <a:sym typeface="Calibri"/>
              </a:defRPr>
            </a:lvl1pPr>
            <a:lvl2pPr indent="-342900" lvl="1" marL="914400" marR="0" rtl="0" algn="l">
              <a:lnSpc>
                <a:spcPct val="95000"/>
              </a:lnSpc>
              <a:spcBef>
                <a:spcPts val="600"/>
              </a:spcBef>
              <a:spcAft>
                <a:spcPts val="0"/>
              </a:spcAft>
              <a:buClr>
                <a:schemeClr val="accent1"/>
              </a:buClr>
              <a:buSzPts val="1800"/>
              <a:buFont typeface="Arial"/>
              <a:buChar char="•"/>
              <a:defRPr b="0" i="0" sz="1800" u="none" cap="none" strike="noStrike">
                <a:solidFill>
                  <a:srgbClr val="404040"/>
                </a:solidFill>
                <a:latin typeface="Calibri"/>
                <a:ea typeface="Calibri"/>
                <a:cs typeface="Calibri"/>
                <a:sym typeface="Calibri"/>
              </a:defRPr>
            </a:lvl2pPr>
            <a:lvl3pPr indent="-342900" lvl="2" marL="1371600" marR="0" rtl="0" algn="l">
              <a:lnSpc>
                <a:spcPct val="95000"/>
              </a:lnSpc>
              <a:spcBef>
                <a:spcPts val="360"/>
              </a:spcBef>
              <a:spcAft>
                <a:spcPts val="0"/>
              </a:spcAft>
              <a:buClr>
                <a:srgbClr val="404040"/>
              </a:buClr>
              <a:buSzPts val="1800"/>
              <a:buFont typeface="Arial"/>
              <a:buChar char="-"/>
              <a:defRPr b="0" i="0" sz="1800" u="none" cap="none" strike="noStrike">
                <a:solidFill>
                  <a:srgbClr val="404040"/>
                </a:solidFill>
                <a:latin typeface="Calibri"/>
                <a:ea typeface="Calibri"/>
                <a:cs typeface="Calibri"/>
                <a:sym typeface="Calibri"/>
              </a:defRPr>
            </a:lvl3pPr>
            <a:lvl4pPr indent="-317500" lvl="3" marL="1828800" marR="0" rtl="0" algn="l">
              <a:lnSpc>
                <a:spcPct val="95000"/>
              </a:lnSpc>
              <a:spcBef>
                <a:spcPts val="280"/>
              </a:spcBef>
              <a:spcAft>
                <a:spcPts val="0"/>
              </a:spcAft>
              <a:buClr>
                <a:srgbClr val="404040"/>
              </a:buClr>
              <a:buSzPts val="1400"/>
              <a:buFont typeface="Arial"/>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5000"/>
              </a:lnSpc>
              <a:spcBef>
                <a:spcPts val="280"/>
              </a:spcBef>
              <a:spcAft>
                <a:spcPts val="0"/>
              </a:spcAft>
              <a:buClr>
                <a:srgbClr val="404040"/>
              </a:buClr>
              <a:buSzPts val="1400"/>
              <a:buFont typeface="Arial"/>
              <a:buChar char="-"/>
              <a:defRPr b="0" i="0" sz="1400" u="none" cap="none" strike="noStrike">
                <a:solidFill>
                  <a:srgbClr val="404040"/>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 name="Google Shape;11;p46"/>
          <p:cNvSpPr txBox="1"/>
          <p:nvPr/>
        </p:nvSpPr>
        <p:spPr>
          <a:xfrm>
            <a:off x="8375650" y="6513513"/>
            <a:ext cx="312738" cy="2159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fld id="{00000000-1234-1234-1234-123412341234}" type="slidenum">
              <a:rPr b="0" i="0" lang="en-US" sz="800" u="none" cap="none" strike="noStrike">
                <a:solidFill>
                  <a:srgbClr val="898989"/>
                </a:solidFill>
                <a:latin typeface="Calibri"/>
                <a:ea typeface="Calibri"/>
                <a:cs typeface="Calibri"/>
                <a:sym typeface="Calibri"/>
              </a:rPr>
              <a:t>‹#›</a:t>
            </a:fld>
            <a:endParaRPr b="0" i="0" sz="800" u="none" cap="none" strike="noStrike">
              <a:solidFill>
                <a:srgbClr val="898989"/>
              </a:solidFill>
              <a:latin typeface="Calibri"/>
              <a:ea typeface="Calibri"/>
              <a:cs typeface="Calibri"/>
              <a:sym typeface="Calibri"/>
            </a:endParaRPr>
          </a:p>
        </p:txBody>
      </p:sp>
      <p:sp>
        <p:nvSpPr>
          <p:cNvPr id="12" name="Google Shape;12;p46"/>
          <p:cNvSpPr txBox="1"/>
          <p:nvPr>
            <p:ph type="title"/>
          </p:nvPr>
        </p:nvSpPr>
        <p:spPr>
          <a:xfrm>
            <a:off x="365125" y="393202"/>
            <a:ext cx="8415338" cy="470898"/>
          </a:xfrm>
          <a:prstGeom prst="rect">
            <a:avLst/>
          </a:prstGeom>
          <a:noFill/>
          <a:ln>
            <a:noFill/>
          </a:ln>
        </p:spPr>
        <p:txBody>
          <a:bodyPr anchorCtr="0" anchor="ctr" bIns="0" lIns="0" spcFirstLastPara="1" rIns="0" wrap="square" tIns="0">
            <a:spAutoFit/>
          </a:bodyPr>
          <a:lstStyle>
            <a:lvl1pPr lvl="0" marR="0" rtl="0" algn="l">
              <a:lnSpc>
                <a:spcPct val="85000"/>
              </a:lnSpc>
              <a:spcBef>
                <a:spcPts val="0"/>
              </a:spcBef>
              <a:spcAft>
                <a:spcPts val="0"/>
              </a:spcAft>
              <a:buSzPts val="1400"/>
              <a:buNone/>
              <a:defRPr b="0" i="0" sz="3600" u="none" cap="none" strike="noStrike">
                <a:solidFill>
                  <a:schemeClr val="accent2"/>
                </a:solidFill>
                <a:latin typeface="Calibri"/>
                <a:ea typeface="Calibri"/>
                <a:cs typeface="Calibri"/>
                <a:sym typeface="Calibri"/>
              </a:defRPr>
            </a:lvl1pPr>
            <a:lvl2pPr lvl="1"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2pPr>
            <a:lvl3pPr lvl="2"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3pPr>
            <a:lvl4pPr lvl="3"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4pPr>
            <a:lvl5pPr lvl="4"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5pPr>
            <a:lvl6pPr lvl="5"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6pPr>
            <a:lvl7pPr lvl="6"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7pPr>
            <a:lvl8pPr lvl="7"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8pPr>
            <a:lvl9pPr lvl="8" marR="0" rtl="0" algn="l">
              <a:lnSpc>
                <a:spcPct val="85000"/>
              </a:lnSpc>
              <a:spcBef>
                <a:spcPts val="0"/>
              </a:spcBef>
              <a:spcAft>
                <a:spcPts val="0"/>
              </a:spcAft>
              <a:buSzPts val="1400"/>
              <a:buNone/>
              <a:defRPr b="0" i="0" sz="2200" u="none" cap="none" strike="noStrike">
                <a:solidFill>
                  <a:schemeClr val="accent2"/>
                </a:solidFill>
                <a:latin typeface="Calibri"/>
                <a:ea typeface="Calibri"/>
                <a:cs typeface="Calibri"/>
                <a:sym typeface="Calibri"/>
              </a:defRPr>
            </a:lvl9pPr>
          </a:lstStyle>
          <a:p/>
        </p:txBody>
      </p:sp>
      <p:sp>
        <p:nvSpPr>
          <p:cNvPr id="13" name="Google Shape;13;p46"/>
          <p:cNvSpPr txBox="1"/>
          <p:nvPr>
            <p:ph idx="11" type="ftr"/>
          </p:nvPr>
        </p:nvSpPr>
        <p:spPr>
          <a:xfrm>
            <a:off x="365125" y="6610350"/>
            <a:ext cx="8013700" cy="2127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685800" y="762000"/>
            <a:ext cx="7747000" cy="2825750"/>
          </a:xfrm>
          <a:prstGeom prst="rect">
            <a:avLst/>
          </a:prstGeom>
          <a:noFill/>
          <a:ln>
            <a:noFill/>
          </a:ln>
        </p:spPr>
        <p:txBody>
          <a:bodyPr anchorCtr="0" anchor="b" bIns="0" lIns="0" spcFirstLastPara="1" rIns="0" wrap="square" tIns="0">
            <a:spAutoFit/>
          </a:bodyPr>
          <a:lstStyle/>
          <a:p>
            <a:pPr indent="0" lvl="0" marL="0" rtl="0" algn="ctr">
              <a:lnSpc>
                <a:spcPct val="85000"/>
              </a:lnSpc>
              <a:spcBef>
                <a:spcPts val="0"/>
              </a:spcBef>
              <a:spcAft>
                <a:spcPts val="0"/>
              </a:spcAft>
              <a:buNone/>
            </a:pPr>
            <a:r>
              <a:rPr b="1" lang="en-US" sz="3600"/>
              <a:t>Guide to Computer Forensics</a:t>
            </a:r>
            <a:br>
              <a:rPr b="1" lang="en-US" sz="3600"/>
            </a:br>
            <a:r>
              <a:rPr b="1" lang="en-US" sz="3600"/>
              <a:t> and Investigations</a:t>
            </a:r>
            <a:br>
              <a:rPr b="1" lang="en-US" sz="3600"/>
            </a:br>
            <a:r>
              <a:rPr b="1" lang="en-US" sz="3600"/>
              <a:t>Sixth Edition</a:t>
            </a:r>
            <a:br>
              <a:rPr b="1" lang="en-US" sz="3600"/>
            </a:br>
            <a:br>
              <a:rPr b="1" lang="en-US" sz="3600"/>
            </a:br>
            <a:r>
              <a:rPr b="1" i="1" lang="en-US" sz="3600"/>
              <a:t>Chapter 9</a:t>
            </a:r>
            <a:br>
              <a:rPr i="1" lang="en-US" sz="3600"/>
            </a:br>
            <a:endParaRPr b="1" sz="3600"/>
          </a:p>
        </p:txBody>
      </p:sp>
      <p:sp>
        <p:nvSpPr>
          <p:cNvPr id="63" name="Google Shape;63;p1"/>
          <p:cNvSpPr txBox="1"/>
          <p:nvPr>
            <p:ph idx="1" type="subTitle"/>
          </p:nvPr>
        </p:nvSpPr>
        <p:spPr>
          <a:xfrm>
            <a:off x="698500" y="3352800"/>
            <a:ext cx="7747000" cy="377825"/>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SzPts val="3000"/>
              <a:buNone/>
            </a:pPr>
            <a:r>
              <a:rPr i="1" lang="en-US" sz="3000">
                <a:solidFill>
                  <a:schemeClr val="dk1"/>
                </a:solidFill>
              </a:rPr>
              <a:t>Digital Forensics Analysis and Investigation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idx="1" type="body"/>
          </p:nvPr>
        </p:nvSpPr>
        <p:spPr>
          <a:xfrm>
            <a:off x="365125" y="1538288"/>
            <a:ext cx="8415338" cy="2157514"/>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Autopsy can handle many formats, including:</a:t>
            </a:r>
            <a:endParaRPr/>
          </a:p>
          <a:p>
            <a:pPr indent="-171450" lvl="1" marL="400050" rtl="0" algn="l">
              <a:lnSpc>
                <a:spcPct val="95000"/>
              </a:lnSpc>
              <a:spcBef>
                <a:spcPts val="600"/>
              </a:spcBef>
              <a:spcAft>
                <a:spcPts val="0"/>
              </a:spcAft>
              <a:buSzPts val="1800"/>
              <a:buChar char="•"/>
            </a:pPr>
            <a:r>
              <a:rPr lang="en-US"/>
              <a:t>Raw, Expert Witness, and virtual machine image files (.vdi and .vhd)</a:t>
            </a:r>
            <a:endParaRPr/>
          </a:p>
          <a:p>
            <a:pPr indent="-171450" lvl="0" marL="171450" rtl="0" algn="l">
              <a:lnSpc>
                <a:spcPct val="95000"/>
              </a:lnSpc>
              <a:spcBef>
                <a:spcPts val="1200"/>
              </a:spcBef>
              <a:spcAft>
                <a:spcPts val="0"/>
              </a:spcAft>
              <a:buSzPts val="2000"/>
              <a:buChar char="•"/>
            </a:pPr>
            <a:r>
              <a:rPr lang="en-US"/>
              <a:t>Has an indexed version of the NIST National Software Reference Library (NSRL) of MD5 hashes</a:t>
            </a:r>
            <a:endParaRPr/>
          </a:p>
          <a:p>
            <a:pPr indent="-171450" lvl="0" marL="171450" rtl="0" algn="l">
              <a:lnSpc>
                <a:spcPct val="95000"/>
              </a:lnSpc>
              <a:spcBef>
                <a:spcPts val="1200"/>
              </a:spcBef>
              <a:spcAft>
                <a:spcPts val="0"/>
              </a:spcAft>
              <a:buSzPts val="2000"/>
              <a:buChar char="•"/>
            </a:pPr>
            <a:r>
              <a:rPr lang="en-US"/>
              <a:t>Installing NSRL Hashes in Autopsy</a:t>
            </a:r>
            <a:endParaRPr/>
          </a:p>
          <a:p>
            <a:pPr indent="-171450" lvl="1" marL="400050" rtl="0" algn="l">
              <a:lnSpc>
                <a:spcPct val="95000"/>
              </a:lnSpc>
              <a:spcBef>
                <a:spcPts val="600"/>
              </a:spcBef>
              <a:spcAft>
                <a:spcPts val="0"/>
              </a:spcAft>
              <a:buSzPts val="1800"/>
              <a:buChar char="•"/>
            </a:pPr>
            <a:r>
              <a:rPr lang="en-US"/>
              <a:t>Need to download the latest version</a:t>
            </a:r>
            <a:endParaRPr/>
          </a:p>
        </p:txBody>
      </p:sp>
      <p:sp>
        <p:nvSpPr>
          <p:cNvPr id="125" name="Google Shape;125;p10"/>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(2 of 6)</a:t>
            </a:r>
            <a:endParaRPr/>
          </a:p>
        </p:txBody>
      </p:sp>
      <p:sp>
        <p:nvSpPr>
          <p:cNvPr id="126" name="Google Shape;126;p10"/>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(3 of 6)</a:t>
            </a:r>
            <a:endParaRPr/>
          </a:p>
        </p:txBody>
      </p:sp>
      <p:sp>
        <p:nvSpPr>
          <p:cNvPr id="132" name="Google Shape;132;p11"/>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options window. The hash databases option in the window is selected. The window displays hash databases in the left pane. Below this, new database, and import databases buttons are shown. In the right pane, information about hash set name, type, database path, index path, and index status are shown. The o k button is selected." id="133" name="Google Shape;133;p11"/>
          <p:cNvPicPr preferRelativeResize="0"/>
          <p:nvPr>
            <p:ph idx="1" type="body"/>
          </p:nvPr>
        </p:nvPicPr>
        <p:blipFill rotWithShape="1">
          <a:blip r:embed="rId3">
            <a:alphaModFix/>
          </a:blip>
          <a:srcRect b="0" l="0" r="0" t="0"/>
          <a:stretch/>
        </p:blipFill>
        <p:spPr>
          <a:xfrm>
            <a:off x="2247796" y="1474788"/>
            <a:ext cx="4649996" cy="4164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(4 of 6)</a:t>
            </a:r>
            <a:endParaRPr/>
          </a:p>
        </p:txBody>
      </p:sp>
      <p:sp>
        <p:nvSpPr>
          <p:cNvPr id="139" name="Google Shape;139;p12"/>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140" name="Google Shape;140;p12"/>
          <p:cNvSpPr txBox="1"/>
          <p:nvPr>
            <p:ph idx="1" type="body"/>
          </p:nvPr>
        </p:nvSpPr>
        <p:spPr>
          <a:xfrm>
            <a:off x="365125" y="1538288"/>
            <a:ext cx="8415338" cy="632481"/>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Collecting Hash Values in Autopsy</a:t>
            </a:r>
            <a:endParaRPr/>
          </a:p>
          <a:p>
            <a:pPr indent="-171450" lvl="1" marL="400050" rtl="0" algn="l">
              <a:lnSpc>
                <a:spcPct val="95000"/>
              </a:lnSpc>
              <a:spcBef>
                <a:spcPts val="600"/>
              </a:spcBef>
              <a:spcAft>
                <a:spcPts val="0"/>
              </a:spcAft>
              <a:buSzPts val="1800"/>
              <a:buChar char="•"/>
            </a:pPr>
            <a:r>
              <a:rPr lang="en-US"/>
              <a:t>Create a hash database of known files of interest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The screenshot shows add data source dialog box. The left pane shows steps from which configure ingest modules is selected. The right pane displays checkboxes below configure ingest modules. The checkboxes are as follows: recent activity, hash lookup, selected, file type identification, embedded file extraction, exif parser, keyword search, selected, email parser, extension mismatch detector, e 01 verifier, android analyzer, interesting files identifier, photorec carver, selected, s m u t detect 4 autopsy, and virtual machine extractor. Below this two buttons namely, select all and deselect all are shown. Below this, process unallocated space checkbox is checked. A box which is shown beside contains two textboxes below the text which reads, select known hash databases to use, and select known b a d hash databases to use. The first text box contains a checkbox for n s r l file- 256, dot, t x t- m d 5 which is checked. Below these two checkboxes, a checkbox for calculate m d 5 even if no hash database is selected is checked. Below this, the text reads, identifies known and notable files using supplied hash databases. The global settings button is shown below it. The next button is selected." id="145" name="Google Shape;145;p13"/>
          <p:cNvPicPr preferRelativeResize="0"/>
          <p:nvPr>
            <p:ph idx="1" type="body"/>
          </p:nvPr>
        </p:nvPicPr>
        <p:blipFill rotWithShape="1">
          <a:blip r:embed="rId3">
            <a:alphaModFix/>
          </a:blip>
          <a:srcRect b="0" l="0" r="0" t="0"/>
          <a:stretch/>
        </p:blipFill>
        <p:spPr>
          <a:xfrm>
            <a:off x="1905000" y="1742972"/>
            <a:ext cx="5335588" cy="3819628"/>
          </a:xfrm>
          <a:prstGeom prst="rect">
            <a:avLst/>
          </a:prstGeom>
          <a:noFill/>
          <a:ln>
            <a:noFill/>
          </a:ln>
        </p:spPr>
      </p:pic>
      <p:sp>
        <p:nvSpPr>
          <p:cNvPr id="146" name="Google Shape;146;p13"/>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(5 of 6)</a:t>
            </a:r>
            <a:endParaRPr/>
          </a:p>
        </p:txBody>
      </p:sp>
      <p:sp>
        <p:nvSpPr>
          <p:cNvPr id="147" name="Google Shape;147;p13"/>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The excel sheet shows the tagged files which lists tag, modified time, changed time, accessed time, created time, size in bytes, and hash. The first entry below hash in the column I is selected." id="152" name="Google Shape;152;p14"/>
          <p:cNvPicPr preferRelativeResize="0"/>
          <p:nvPr>
            <p:ph idx="1" type="body"/>
          </p:nvPr>
        </p:nvPicPr>
        <p:blipFill rotWithShape="1">
          <a:blip r:embed="rId3">
            <a:alphaModFix/>
          </a:blip>
          <a:srcRect b="0" l="0" r="0" t="0"/>
          <a:stretch/>
        </p:blipFill>
        <p:spPr>
          <a:xfrm>
            <a:off x="964208" y="2008188"/>
            <a:ext cx="7217172" cy="2640012"/>
          </a:xfrm>
          <a:prstGeom prst="rect">
            <a:avLst/>
          </a:prstGeom>
          <a:noFill/>
          <a:ln>
            <a:noFill/>
          </a:ln>
        </p:spPr>
      </p:pic>
      <p:sp>
        <p:nvSpPr>
          <p:cNvPr id="153" name="Google Shape;153;p14"/>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(6 of 6)</a:t>
            </a:r>
            <a:endParaRPr/>
          </a:p>
        </p:txBody>
      </p:sp>
      <p:sp>
        <p:nvSpPr>
          <p:cNvPr id="154" name="Google Shape;154;p14"/>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365125" y="1538288"/>
            <a:ext cx="8415338" cy="1477328"/>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Ensuring the integrity of data collected is essential for presenting evidence in court</a:t>
            </a:r>
            <a:endParaRPr/>
          </a:p>
          <a:p>
            <a:pPr indent="-171450" lvl="0" marL="171450" rtl="0" algn="l">
              <a:lnSpc>
                <a:spcPct val="95000"/>
              </a:lnSpc>
              <a:spcBef>
                <a:spcPts val="1200"/>
              </a:spcBef>
              <a:spcAft>
                <a:spcPts val="0"/>
              </a:spcAft>
              <a:buSzPts val="2000"/>
              <a:buChar char="•"/>
            </a:pPr>
            <a:r>
              <a:rPr lang="en-US"/>
              <a:t>Most forensic tools offer hashing of image files</a:t>
            </a:r>
            <a:endParaRPr/>
          </a:p>
          <a:p>
            <a:pPr indent="-171450" lvl="0" marL="171450" rtl="0" algn="l">
              <a:lnSpc>
                <a:spcPct val="95000"/>
              </a:lnSpc>
              <a:spcBef>
                <a:spcPts val="1200"/>
              </a:spcBef>
              <a:spcAft>
                <a:spcPts val="0"/>
              </a:spcAft>
              <a:buSzPts val="2000"/>
              <a:buChar char="•"/>
            </a:pPr>
            <a:r>
              <a:rPr lang="en-US"/>
              <a:t>Using advanced hexadecimal editors ensures data integrity</a:t>
            </a:r>
            <a:endParaRPr/>
          </a:p>
        </p:txBody>
      </p:sp>
      <p:sp>
        <p:nvSpPr>
          <p:cNvPr id="160" name="Google Shape;160;p15"/>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Forensic Data</a:t>
            </a:r>
            <a:endParaRPr/>
          </a:p>
        </p:txBody>
      </p:sp>
      <p:sp>
        <p:nvSpPr>
          <p:cNvPr id="161" name="Google Shape;161;p15"/>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idx="1" type="body"/>
          </p:nvPr>
        </p:nvSpPr>
        <p:spPr>
          <a:xfrm>
            <a:off x="365125" y="1538288"/>
            <a:ext cx="8415338" cy="2420663"/>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Advanced hexadecimal editors offer features not available in digital forensics tools, such as:</a:t>
            </a:r>
            <a:endParaRPr/>
          </a:p>
          <a:p>
            <a:pPr indent="-171450" lvl="1" marL="400050" rtl="0" algn="l">
              <a:lnSpc>
                <a:spcPct val="95000"/>
              </a:lnSpc>
              <a:spcBef>
                <a:spcPts val="600"/>
              </a:spcBef>
              <a:spcAft>
                <a:spcPts val="0"/>
              </a:spcAft>
              <a:buSzPts val="1800"/>
              <a:buChar char="•"/>
            </a:pPr>
            <a:r>
              <a:rPr lang="en-US"/>
              <a:t>Hashing specific files or sectors</a:t>
            </a:r>
            <a:endParaRPr/>
          </a:p>
          <a:p>
            <a:pPr indent="-171450" lvl="0" marL="171450" rtl="0" algn="l">
              <a:lnSpc>
                <a:spcPct val="95000"/>
              </a:lnSpc>
              <a:spcBef>
                <a:spcPts val="1200"/>
              </a:spcBef>
              <a:spcAft>
                <a:spcPts val="0"/>
              </a:spcAft>
              <a:buSzPts val="2000"/>
              <a:buChar char="•"/>
            </a:pPr>
            <a:r>
              <a:rPr lang="en-US"/>
              <a:t>With the hash value in hand</a:t>
            </a:r>
            <a:endParaRPr/>
          </a:p>
          <a:p>
            <a:pPr indent="-171450" lvl="1" marL="400050" rtl="0" algn="l">
              <a:lnSpc>
                <a:spcPct val="95000"/>
              </a:lnSpc>
              <a:spcBef>
                <a:spcPts val="600"/>
              </a:spcBef>
              <a:spcAft>
                <a:spcPts val="0"/>
              </a:spcAft>
              <a:buSzPts val="1800"/>
              <a:buChar char="•"/>
            </a:pPr>
            <a:r>
              <a:rPr lang="en-US"/>
              <a:t>You can use a forensics tool to search for a suspicious file that might have had its name changed to look like an innocuous file</a:t>
            </a:r>
            <a:endParaRPr/>
          </a:p>
          <a:p>
            <a:pPr indent="-171450" lvl="0" marL="171450" rtl="0" algn="l">
              <a:lnSpc>
                <a:spcPct val="95000"/>
              </a:lnSpc>
              <a:spcBef>
                <a:spcPts val="1200"/>
              </a:spcBef>
              <a:spcAft>
                <a:spcPts val="0"/>
              </a:spcAft>
              <a:buSzPts val="2000"/>
              <a:buChar char="•"/>
            </a:pPr>
            <a:r>
              <a:rPr lang="en-US"/>
              <a:t>WinHex provides MD5 and SHA-1 hashing algorithms</a:t>
            </a:r>
            <a:endParaRPr/>
          </a:p>
        </p:txBody>
      </p:sp>
      <p:sp>
        <p:nvSpPr>
          <p:cNvPr id="167" name="Google Shape;167;p16"/>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(1 of 6)</a:t>
            </a:r>
            <a:endParaRPr/>
          </a:p>
        </p:txBody>
      </p:sp>
      <p:sp>
        <p:nvSpPr>
          <p:cNvPr id="168" name="Google Shape;168;p16"/>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The screenshot shows winhex, test underscore, hex, dot, d o c x window. The window shows a table which lists offset, columns 0 to 9 and from columns a to f. The section which is shown beside contains information about file size, d o s name, undo level, undo reverses, creation time, last write name, attributes, icons, mode, offsets, bytes per page, windows, no. of windows, clipboard, and t e m p folder." id="173" name="Google Shape;173;p17"/>
          <p:cNvPicPr preferRelativeResize="0"/>
          <p:nvPr>
            <p:ph idx="1" type="body"/>
          </p:nvPr>
        </p:nvPicPr>
        <p:blipFill rotWithShape="1">
          <a:blip r:embed="rId3">
            <a:alphaModFix/>
          </a:blip>
          <a:srcRect b="0" l="0" r="0" t="0"/>
          <a:stretch/>
        </p:blipFill>
        <p:spPr>
          <a:xfrm>
            <a:off x="2514600" y="1550368"/>
            <a:ext cx="4116388" cy="4165252"/>
          </a:xfrm>
          <a:prstGeom prst="rect">
            <a:avLst/>
          </a:prstGeom>
          <a:noFill/>
          <a:ln>
            <a:noFill/>
          </a:ln>
        </p:spPr>
      </p:pic>
      <p:sp>
        <p:nvSpPr>
          <p:cNvPr id="174" name="Google Shape;174;p17"/>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(2 of 6)</a:t>
            </a:r>
            <a:endParaRPr/>
          </a:p>
        </p:txBody>
      </p:sp>
      <p:sp>
        <p:nvSpPr>
          <p:cNvPr id="175" name="Google Shape;175;p17"/>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The screenshot shows compute hash dialog box. The dialog box shows compute hash and a drop down list from which m d 5, 128 bit is selected. Two buttons namely, o k and cancel are shown." id="180" name="Google Shape;180;p18"/>
          <p:cNvPicPr preferRelativeResize="0"/>
          <p:nvPr>
            <p:ph idx="1" type="body"/>
          </p:nvPr>
        </p:nvPicPr>
        <p:blipFill rotWithShape="1">
          <a:blip r:embed="rId3">
            <a:alphaModFix/>
          </a:blip>
          <a:srcRect b="0" l="0" r="0" t="0"/>
          <a:stretch/>
        </p:blipFill>
        <p:spPr>
          <a:xfrm>
            <a:off x="2909908" y="1931988"/>
            <a:ext cx="3325772" cy="3249612"/>
          </a:xfrm>
          <a:prstGeom prst="rect">
            <a:avLst/>
          </a:prstGeom>
          <a:noFill/>
          <a:ln>
            <a:noFill/>
          </a:ln>
        </p:spPr>
      </p:pic>
      <p:sp>
        <p:nvSpPr>
          <p:cNvPr id="181" name="Google Shape;181;p18"/>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(3 of 6)</a:t>
            </a:r>
            <a:endParaRPr/>
          </a:p>
        </p:txBody>
      </p:sp>
      <p:sp>
        <p:nvSpPr>
          <p:cNvPr id="182" name="Google Shape;182;p18"/>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The screenshot shows m d 5 128 bit dialog box. The dialog box contains a text box which contains 8 f 6 e  2 5 4 c c 7 3 7 1 a c 1 8 0 f 2 6 2 c 8 d a 8 2 1 4 9. The close button is below it." id="187" name="Google Shape;187;p19"/>
          <p:cNvPicPr preferRelativeResize="0"/>
          <p:nvPr>
            <p:ph idx="1" type="body"/>
          </p:nvPr>
        </p:nvPicPr>
        <p:blipFill rotWithShape="1">
          <a:blip r:embed="rId3">
            <a:alphaModFix/>
          </a:blip>
          <a:srcRect b="0" l="0" r="0" t="0"/>
          <a:stretch/>
        </p:blipFill>
        <p:spPr>
          <a:xfrm>
            <a:off x="1955351" y="1855788"/>
            <a:ext cx="5234886" cy="2182812"/>
          </a:xfrm>
          <a:prstGeom prst="rect">
            <a:avLst/>
          </a:prstGeom>
          <a:noFill/>
          <a:ln>
            <a:noFill/>
          </a:ln>
        </p:spPr>
      </p:pic>
      <p:sp>
        <p:nvSpPr>
          <p:cNvPr id="188" name="Google Shape;188;p19"/>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(4 of 6)</a:t>
            </a:r>
            <a:endParaRPr/>
          </a:p>
        </p:txBody>
      </p:sp>
      <p:sp>
        <p:nvSpPr>
          <p:cNvPr id="189" name="Google Shape;189;p19"/>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Determine what data to analyze in a digital forensics investigation</a:t>
            </a:r>
            <a:endParaRPr/>
          </a:p>
          <a:p>
            <a:pPr indent="-171450" lvl="0" marL="171450" rtl="0" algn="l">
              <a:lnSpc>
                <a:spcPct val="95000"/>
              </a:lnSpc>
              <a:spcBef>
                <a:spcPts val="1200"/>
              </a:spcBef>
              <a:spcAft>
                <a:spcPts val="0"/>
              </a:spcAft>
              <a:buSzPts val="2000"/>
              <a:buChar char="•"/>
            </a:pPr>
            <a:r>
              <a:rPr lang="en-US"/>
              <a:t>Explain tools used to validate data</a:t>
            </a:r>
            <a:endParaRPr/>
          </a:p>
          <a:p>
            <a:pPr indent="-171450" lvl="0" marL="171450" rtl="0" algn="l">
              <a:lnSpc>
                <a:spcPct val="95000"/>
              </a:lnSpc>
              <a:spcBef>
                <a:spcPts val="1200"/>
              </a:spcBef>
              <a:spcAft>
                <a:spcPts val="0"/>
              </a:spcAft>
              <a:buSzPts val="2000"/>
              <a:buChar char="•"/>
            </a:pPr>
            <a:r>
              <a:rPr lang="en-US"/>
              <a:t>Explain common data-hiding techniques</a:t>
            </a:r>
            <a:endParaRPr/>
          </a:p>
        </p:txBody>
      </p:sp>
      <p:sp>
        <p:nvSpPr>
          <p:cNvPr id="69" name="Google Shape;69;p2"/>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70" name="Google Shape;70;p2"/>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Advantage of recording hash values</a:t>
            </a:r>
            <a:endParaRPr/>
          </a:p>
          <a:p>
            <a:pPr indent="-171450" lvl="1" marL="400050" rtl="0" algn="l">
              <a:lnSpc>
                <a:spcPct val="95000"/>
              </a:lnSpc>
              <a:spcBef>
                <a:spcPts val="600"/>
              </a:spcBef>
              <a:spcAft>
                <a:spcPts val="0"/>
              </a:spcAft>
              <a:buSzPts val="1800"/>
              <a:buChar char="•"/>
            </a:pPr>
            <a:r>
              <a:rPr lang="en-US"/>
              <a:t>You can determine whether data has changed</a:t>
            </a:r>
            <a:endParaRPr/>
          </a:p>
          <a:p>
            <a:pPr indent="-171450" lvl="0" marL="171450" rtl="0" algn="l">
              <a:lnSpc>
                <a:spcPct val="95000"/>
              </a:lnSpc>
              <a:spcBef>
                <a:spcPts val="1200"/>
              </a:spcBef>
              <a:spcAft>
                <a:spcPts val="0"/>
              </a:spcAft>
              <a:buSzPts val="2000"/>
              <a:buChar char="•"/>
            </a:pPr>
            <a:r>
              <a:rPr b="1" lang="en-US"/>
              <a:t>Block-wise hashing</a:t>
            </a:r>
            <a:endParaRPr/>
          </a:p>
          <a:p>
            <a:pPr indent="-171450" lvl="1" marL="400050" rtl="0" algn="l">
              <a:lnSpc>
                <a:spcPct val="95000"/>
              </a:lnSpc>
              <a:spcBef>
                <a:spcPts val="600"/>
              </a:spcBef>
              <a:spcAft>
                <a:spcPts val="0"/>
              </a:spcAft>
              <a:buSzPts val="1800"/>
              <a:buChar char="•"/>
            </a:pPr>
            <a:r>
              <a:rPr lang="en-US"/>
              <a:t>A process that builds a data set of hashes of sectors from the original file</a:t>
            </a:r>
            <a:endParaRPr/>
          </a:p>
          <a:p>
            <a:pPr indent="-171450" lvl="1" marL="400050" rtl="0" algn="l">
              <a:lnSpc>
                <a:spcPct val="95000"/>
              </a:lnSpc>
              <a:spcBef>
                <a:spcPts val="600"/>
              </a:spcBef>
              <a:spcAft>
                <a:spcPts val="0"/>
              </a:spcAft>
              <a:buSzPts val="1800"/>
              <a:buChar char="•"/>
            </a:pPr>
            <a:r>
              <a:rPr lang="en-US"/>
              <a:t>Then examines sectors on the suspect’s drive to see whether any other sectors match</a:t>
            </a:r>
            <a:endParaRPr/>
          </a:p>
          <a:p>
            <a:pPr indent="-171450" lvl="1" marL="400050" rtl="0" algn="l">
              <a:lnSpc>
                <a:spcPct val="95000"/>
              </a:lnSpc>
              <a:spcBef>
                <a:spcPts val="600"/>
              </a:spcBef>
              <a:spcAft>
                <a:spcPts val="0"/>
              </a:spcAft>
              <a:buSzPts val="1800"/>
              <a:buChar char="•"/>
            </a:pPr>
            <a:r>
              <a:rPr lang="en-US"/>
              <a:t>If an identical hash value is found, you have confirmed that the file was stored on the suspect’s drive</a:t>
            </a:r>
            <a:endParaRPr/>
          </a:p>
        </p:txBody>
      </p:sp>
      <p:sp>
        <p:nvSpPr>
          <p:cNvPr id="195" name="Google Shape;195;p20"/>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(5 of 6)</a:t>
            </a:r>
            <a:endParaRPr/>
          </a:p>
        </p:txBody>
      </p:sp>
      <p:sp>
        <p:nvSpPr>
          <p:cNvPr id="196" name="Google Shape;196;p20"/>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idx="1" type="body"/>
          </p:nvPr>
        </p:nvSpPr>
        <p:spPr>
          <a:xfrm>
            <a:off x="365125" y="1538288"/>
            <a:ext cx="8415338" cy="2179058"/>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Using Hash Values to Discriminate Data</a:t>
            </a:r>
            <a:endParaRPr/>
          </a:p>
          <a:p>
            <a:pPr indent="-171450" lvl="1" marL="400050" rtl="0" algn="l">
              <a:lnSpc>
                <a:spcPct val="95000"/>
              </a:lnSpc>
              <a:spcBef>
                <a:spcPts val="600"/>
              </a:spcBef>
              <a:spcAft>
                <a:spcPts val="0"/>
              </a:spcAft>
              <a:buSzPts val="1800"/>
              <a:buChar char="•"/>
            </a:pPr>
            <a:r>
              <a:rPr lang="en-US"/>
              <a:t>AccessData has its own hashing database, </a:t>
            </a:r>
            <a:r>
              <a:rPr b="1" lang="en-US"/>
              <a:t>Known File Filter (KFF) </a:t>
            </a:r>
            <a:endParaRPr/>
          </a:p>
          <a:p>
            <a:pPr indent="-171450" lvl="1" marL="400050" rtl="0" algn="l">
              <a:lnSpc>
                <a:spcPct val="95000"/>
              </a:lnSpc>
              <a:spcBef>
                <a:spcPts val="600"/>
              </a:spcBef>
              <a:spcAft>
                <a:spcPts val="0"/>
              </a:spcAft>
              <a:buSzPts val="1800"/>
              <a:buChar char="•"/>
            </a:pPr>
            <a:r>
              <a:rPr lang="en-US"/>
              <a:t>KFF filters known program files from view and contains has values of known illegal files</a:t>
            </a:r>
            <a:endParaRPr/>
          </a:p>
          <a:p>
            <a:pPr indent="-171450" lvl="1" marL="400050" rtl="0" algn="l">
              <a:lnSpc>
                <a:spcPct val="95000"/>
              </a:lnSpc>
              <a:spcBef>
                <a:spcPts val="600"/>
              </a:spcBef>
              <a:spcAft>
                <a:spcPts val="0"/>
              </a:spcAft>
              <a:buSzPts val="1800"/>
              <a:buChar char="•"/>
            </a:pPr>
            <a:r>
              <a:rPr lang="en-US"/>
              <a:t>It compares known file hash values with files on your evidence drive to see whether they contain suspicious data</a:t>
            </a:r>
            <a:endParaRPr/>
          </a:p>
          <a:p>
            <a:pPr indent="-171450" lvl="1" marL="400050" rtl="0" algn="l">
              <a:lnSpc>
                <a:spcPct val="95000"/>
              </a:lnSpc>
              <a:spcBef>
                <a:spcPts val="600"/>
              </a:spcBef>
              <a:spcAft>
                <a:spcPts val="0"/>
              </a:spcAft>
              <a:buSzPts val="1800"/>
              <a:buChar char="•"/>
            </a:pPr>
            <a:r>
              <a:rPr lang="en-US"/>
              <a:t>Other digital forensics tools can import the NSRL database and run hash comparisons</a:t>
            </a:r>
            <a:endParaRPr/>
          </a:p>
        </p:txBody>
      </p:sp>
      <p:sp>
        <p:nvSpPr>
          <p:cNvPr id="202" name="Google Shape;202;p21"/>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Hexadecimal Editors (6 of 6)</a:t>
            </a:r>
            <a:endParaRPr/>
          </a:p>
        </p:txBody>
      </p:sp>
      <p:sp>
        <p:nvSpPr>
          <p:cNvPr id="203" name="Google Shape;203;p21"/>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idx="1" type="body"/>
          </p:nvPr>
        </p:nvSpPr>
        <p:spPr>
          <a:xfrm>
            <a:off x="365125" y="1538288"/>
            <a:ext cx="8415338" cy="2003625"/>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In AccessData FTK Imager, when selecting the Expert Witness (.e01) or SMART (.s01) format:</a:t>
            </a:r>
            <a:endParaRPr/>
          </a:p>
          <a:p>
            <a:pPr indent="-171450" lvl="1" marL="400050" rtl="0" algn="l">
              <a:lnSpc>
                <a:spcPct val="95000"/>
              </a:lnSpc>
              <a:spcBef>
                <a:spcPts val="600"/>
              </a:spcBef>
              <a:spcAft>
                <a:spcPts val="0"/>
              </a:spcAft>
              <a:buSzPts val="1800"/>
              <a:buChar char="•"/>
            </a:pPr>
            <a:r>
              <a:rPr lang="en-US"/>
              <a:t>Additional options for hashing all the data are available</a:t>
            </a:r>
            <a:endParaRPr/>
          </a:p>
          <a:p>
            <a:pPr indent="-171450" lvl="1" marL="400050" rtl="0" algn="l">
              <a:lnSpc>
                <a:spcPct val="95000"/>
              </a:lnSpc>
              <a:spcBef>
                <a:spcPts val="600"/>
              </a:spcBef>
              <a:spcAft>
                <a:spcPts val="0"/>
              </a:spcAft>
              <a:buSzPts val="1800"/>
              <a:buChar char="•"/>
            </a:pPr>
            <a:r>
              <a:rPr lang="en-US"/>
              <a:t>Validation report lists MD5 and SHA-1 hash values</a:t>
            </a:r>
            <a:endParaRPr/>
          </a:p>
          <a:p>
            <a:pPr indent="-171450" lvl="0" marL="171450" rtl="0" algn="l">
              <a:lnSpc>
                <a:spcPct val="95000"/>
              </a:lnSpc>
              <a:spcBef>
                <a:spcPts val="1200"/>
              </a:spcBef>
              <a:spcAft>
                <a:spcPts val="0"/>
              </a:spcAft>
              <a:buSzPts val="2000"/>
              <a:buChar char="•"/>
            </a:pPr>
            <a:r>
              <a:rPr lang="en-US"/>
              <a:t>Follow steps starting on page 393 to see how to use WinHex to hash an image file and then compare it with the original hash value FTK Imager calculated</a:t>
            </a:r>
            <a:endParaRPr/>
          </a:p>
        </p:txBody>
      </p:sp>
      <p:sp>
        <p:nvSpPr>
          <p:cNvPr id="209" name="Google Shape;209;p22"/>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Digital Forensics Tools (1 of 3)</a:t>
            </a:r>
            <a:endParaRPr/>
          </a:p>
        </p:txBody>
      </p:sp>
      <p:sp>
        <p:nvSpPr>
          <p:cNvPr id="210" name="Google Shape;210;p22"/>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Created by access data f t k imager 3.1.1.8.  Case information: acquired using: a d i3.1.1.8. Case number: in c h a p 09. Evidence number: in c h a p 09. Unique description: in chapter exercise examiner: joe friday notes: in chapter exercise on hashing raw image files. Information for c, colon, work, backslash, c h a p 09, backslash, i n c h a p 09, colon. Physical evidentiary item, source information: device info, source type: logical, drive geometry. Bytes per sector: 512 sector count: 3,074,048, physical drive information. Removable drive: false source data size: 1501 m b sector count: 3074048 . Attention: the following sectors on the source drive could not be read: 1960096 through 1960101 2061632 through 2061635. The contents of these sectors were replaced with zeros in the image.  Computed hashes, md5 checksum: d b 9 4 5 a 7 e 3 5 8 9 7 4 3 9 2 3 2 3 7 c 0 5 1 8 a b a b e 1. S h a 1 checksum: 6 d 8 7 a 3 6 6 5 d 7 5 6 b 7 e 2 2 d e 3 d 0 b 0 8 7 c 6 a b 9 e c 3 f 8 b f 7.  Image information: acquisition started: thu jul 27 15:36:30 2017. Acquisition finished: thu jul 27 15:38:03 2017. Segment list: c, colon, backslash, work, backslash, c h a p 09, backslash, in c h a p 09.001." id="215" name="Google Shape;215;p23"/>
          <p:cNvPicPr preferRelativeResize="0"/>
          <p:nvPr>
            <p:ph idx="1" type="body"/>
          </p:nvPr>
        </p:nvPicPr>
        <p:blipFill rotWithShape="1">
          <a:blip r:embed="rId3">
            <a:alphaModFix/>
          </a:blip>
          <a:srcRect b="0" l="0" r="0" t="0"/>
          <a:stretch/>
        </p:blipFill>
        <p:spPr>
          <a:xfrm>
            <a:off x="2743200" y="1139806"/>
            <a:ext cx="3659188" cy="4930046"/>
          </a:xfrm>
          <a:prstGeom prst="rect">
            <a:avLst/>
          </a:prstGeom>
          <a:noFill/>
          <a:ln>
            <a:noFill/>
          </a:ln>
        </p:spPr>
      </p:pic>
      <p:sp>
        <p:nvSpPr>
          <p:cNvPr id="216" name="Google Shape;216;p23"/>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Digital Forensics Tools (2 of 3)</a:t>
            </a:r>
            <a:endParaRPr/>
          </a:p>
        </p:txBody>
      </p:sp>
      <p:sp>
        <p:nvSpPr>
          <p:cNvPr id="217" name="Google Shape;217;p23"/>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Computed Hashes M D 5 checksum: d b 9 4 5 a 7 e 3 5 8 9 7 4 3 9 2 3 2 3 7 c 0 5 1 8 a b a b e 1. Verified M D 5: D 8 9 4 5 4 7 E 3 5 8 9 7 4 3 9 2 3 2 3 7 C O 5 1 8 A 8 A 8 E 1. S H A 1 checksum: 6 d 8 7 a 3 6 6 5 d 7 5 6 b 7 e 2 2 d e 3 d 0 b 0 8 7 c 6 a b 9 e c 3 f 8 b f 7." id="222" name="Google Shape;222;p24"/>
          <p:cNvPicPr preferRelativeResize="0"/>
          <p:nvPr>
            <p:ph idx="1" type="body"/>
          </p:nvPr>
        </p:nvPicPr>
        <p:blipFill rotWithShape="1">
          <a:blip r:embed="rId3">
            <a:alphaModFix/>
          </a:blip>
          <a:srcRect b="0" l="0" r="0" t="0"/>
          <a:stretch/>
        </p:blipFill>
        <p:spPr>
          <a:xfrm>
            <a:off x="969288" y="2084388"/>
            <a:ext cx="7207012" cy="1573212"/>
          </a:xfrm>
          <a:prstGeom prst="rect">
            <a:avLst/>
          </a:prstGeom>
          <a:noFill/>
          <a:ln>
            <a:noFill/>
          </a:ln>
        </p:spPr>
      </p:pic>
      <p:sp>
        <p:nvSpPr>
          <p:cNvPr id="223" name="Google Shape;223;p24"/>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Validating with Digital Forensics Tools (3 of 3)</a:t>
            </a:r>
            <a:endParaRPr/>
          </a:p>
        </p:txBody>
      </p:sp>
      <p:sp>
        <p:nvSpPr>
          <p:cNvPr id="224" name="Google Shape;224;p24"/>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Data hiding - changing or manipulating a file to conceal information</a:t>
            </a:r>
            <a:endParaRPr/>
          </a:p>
          <a:p>
            <a:pPr indent="-171450" lvl="0" marL="171450" rtl="0" algn="l">
              <a:lnSpc>
                <a:spcPct val="95000"/>
              </a:lnSpc>
              <a:spcBef>
                <a:spcPts val="1200"/>
              </a:spcBef>
              <a:spcAft>
                <a:spcPts val="0"/>
              </a:spcAft>
              <a:buSzPts val="2000"/>
              <a:buChar char="•"/>
            </a:pPr>
            <a:r>
              <a:rPr lang="en-US"/>
              <a:t>Techniques:</a:t>
            </a:r>
            <a:endParaRPr/>
          </a:p>
          <a:p>
            <a:pPr indent="-171450" lvl="1" marL="400050" rtl="0" algn="l">
              <a:lnSpc>
                <a:spcPct val="95000"/>
              </a:lnSpc>
              <a:spcBef>
                <a:spcPts val="600"/>
              </a:spcBef>
              <a:spcAft>
                <a:spcPts val="0"/>
              </a:spcAft>
              <a:buSzPts val="1800"/>
              <a:buChar char="•"/>
            </a:pPr>
            <a:r>
              <a:rPr lang="en-US"/>
              <a:t>Hiding entire partitions</a:t>
            </a:r>
            <a:endParaRPr/>
          </a:p>
          <a:p>
            <a:pPr indent="-171450" lvl="1" marL="400050" rtl="0" algn="l">
              <a:lnSpc>
                <a:spcPct val="95000"/>
              </a:lnSpc>
              <a:spcBef>
                <a:spcPts val="600"/>
              </a:spcBef>
              <a:spcAft>
                <a:spcPts val="0"/>
              </a:spcAft>
              <a:buSzPts val="1800"/>
              <a:buChar char="•"/>
            </a:pPr>
            <a:r>
              <a:rPr lang="en-US"/>
              <a:t>Changing file extensions</a:t>
            </a:r>
            <a:endParaRPr/>
          </a:p>
          <a:p>
            <a:pPr indent="-171450" lvl="1" marL="400050" rtl="0" algn="l">
              <a:lnSpc>
                <a:spcPct val="95000"/>
              </a:lnSpc>
              <a:spcBef>
                <a:spcPts val="600"/>
              </a:spcBef>
              <a:spcAft>
                <a:spcPts val="0"/>
              </a:spcAft>
              <a:buSzPts val="1800"/>
              <a:buChar char="•"/>
            </a:pPr>
            <a:r>
              <a:rPr lang="en-US"/>
              <a:t>Setting file attributes to hidden</a:t>
            </a:r>
            <a:endParaRPr/>
          </a:p>
          <a:p>
            <a:pPr indent="-171450" lvl="1" marL="400050" rtl="0" algn="l">
              <a:lnSpc>
                <a:spcPct val="95000"/>
              </a:lnSpc>
              <a:spcBef>
                <a:spcPts val="600"/>
              </a:spcBef>
              <a:spcAft>
                <a:spcPts val="0"/>
              </a:spcAft>
              <a:buSzPts val="1800"/>
              <a:buChar char="•"/>
            </a:pPr>
            <a:r>
              <a:rPr lang="en-US"/>
              <a:t>Bit-shifting</a:t>
            </a:r>
            <a:endParaRPr/>
          </a:p>
          <a:p>
            <a:pPr indent="-171450" lvl="1" marL="400050" rtl="0" algn="l">
              <a:lnSpc>
                <a:spcPct val="95000"/>
              </a:lnSpc>
              <a:spcBef>
                <a:spcPts val="600"/>
              </a:spcBef>
              <a:spcAft>
                <a:spcPts val="0"/>
              </a:spcAft>
              <a:buSzPts val="1800"/>
              <a:buChar char="•"/>
            </a:pPr>
            <a:r>
              <a:rPr lang="en-US"/>
              <a:t>Using encryption</a:t>
            </a:r>
            <a:endParaRPr/>
          </a:p>
          <a:p>
            <a:pPr indent="-171450" lvl="1" marL="400050" rtl="0" algn="l">
              <a:lnSpc>
                <a:spcPct val="95000"/>
              </a:lnSpc>
              <a:spcBef>
                <a:spcPts val="600"/>
              </a:spcBef>
              <a:spcAft>
                <a:spcPts val="0"/>
              </a:spcAft>
              <a:buSzPts val="1800"/>
              <a:buChar char="•"/>
            </a:pPr>
            <a:r>
              <a:rPr lang="en-US"/>
              <a:t>Setting up password protection</a:t>
            </a:r>
            <a:endParaRPr/>
          </a:p>
        </p:txBody>
      </p:sp>
      <p:sp>
        <p:nvSpPr>
          <p:cNvPr id="230" name="Google Shape;230;p25"/>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Addressing Data-Hiding Techniques</a:t>
            </a:r>
            <a:endParaRPr/>
          </a:p>
        </p:txBody>
      </p:sp>
      <p:sp>
        <p:nvSpPr>
          <p:cNvPr id="231" name="Google Shape;231;p25"/>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One of the first techniques to hide data:</a:t>
            </a:r>
            <a:endParaRPr/>
          </a:p>
          <a:p>
            <a:pPr indent="-171450" lvl="1" marL="400050" rtl="0" algn="l">
              <a:lnSpc>
                <a:spcPct val="95000"/>
              </a:lnSpc>
              <a:spcBef>
                <a:spcPts val="600"/>
              </a:spcBef>
              <a:spcAft>
                <a:spcPts val="0"/>
              </a:spcAft>
              <a:buSzPts val="1800"/>
              <a:buChar char="•"/>
            </a:pPr>
            <a:r>
              <a:rPr lang="en-US"/>
              <a:t>Changing file extensions</a:t>
            </a:r>
            <a:endParaRPr/>
          </a:p>
          <a:p>
            <a:pPr indent="-171450" lvl="0" marL="171450" rtl="0" algn="l">
              <a:lnSpc>
                <a:spcPct val="95000"/>
              </a:lnSpc>
              <a:spcBef>
                <a:spcPts val="1200"/>
              </a:spcBef>
              <a:spcAft>
                <a:spcPts val="0"/>
              </a:spcAft>
              <a:buSzPts val="2000"/>
              <a:buChar char="•"/>
            </a:pPr>
            <a:r>
              <a:rPr lang="en-US"/>
              <a:t>Advanced digital forensics tools check file headers </a:t>
            </a:r>
            <a:endParaRPr/>
          </a:p>
          <a:p>
            <a:pPr indent="-171450" lvl="1" marL="400050" rtl="0" algn="l">
              <a:lnSpc>
                <a:spcPct val="95000"/>
              </a:lnSpc>
              <a:spcBef>
                <a:spcPts val="600"/>
              </a:spcBef>
              <a:spcAft>
                <a:spcPts val="0"/>
              </a:spcAft>
              <a:buSzPts val="1800"/>
              <a:buChar char="•"/>
            </a:pPr>
            <a:r>
              <a:rPr lang="en-US"/>
              <a:t>Compare the file extension to verify that it’s correct</a:t>
            </a:r>
            <a:endParaRPr/>
          </a:p>
          <a:p>
            <a:pPr indent="-171450" lvl="1" marL="400050" rtl="0" algn="l">
              <a:lnSpc>
                <a:spcPct val="95000"/>
              </a:lnSpc>
              <a:spcBef>
                <a:spcPts val="600"/>
              </a:spcBef>
              <a:spcAft>
                <a:spcPts val="0"/>
              </a:spcAft>
              <a:buSzPts val="1800"/>
              <a:buChar char="•"/>
            </a:pPr>
            <a:r>
              <a:rPr lang="en-US"/>
              <a:t>If there’s a discrepancy, the tool flags the file as a possible altered file</a:t>
            </a:r>
            <a:endParaRPr/>
          </a:p>
          <a:p>
            <a:pPr indent="-171450" lvl="0" marL="171450" rtl="0" algn="l">
              <a:lnSpc>
                <a:spcPct val="95000"/>
              </a:lnSpc>
              <a:spcBef>
                <a:spcPts val="1200"/>
              </a:spcBef>
              <a:spcAft>
                <a:spcPts val="0"/>
              </a:spcAft>
              <a:buSzPts val="2000"/>
              <a:buChar char="•"/>
            </a:pPr>
            <a:r>
              <a:rPr lang="en-US"/>
              <a:t>Another hiding technique</a:t>
            </a:r>
            <a:endParaRPr/>
          </a:p>
          <a:p>
            <a:pPr indent="-171450" lvl="1" marL="400050" rtl="0" algn="l">
              <a:lnSpc>
                <a:spcPct val="95000"/>
              </a:lnSpc>
              <a:spcBef>
                <a:spcPts val="600"/>
              </a:spcBef>
              <a:spcAft>
                <a:spcPts val="0"/>
              </a:spcAft>
              <a:buSzPts val="1800"/>
              <a:buChar char="•"/>
            </a:pPr>
            <a:r>
              <a:rPr lang="en-US"/>
              <a:t>Selecting the Hidden attribute in a file’s Properties dialog box</a:t>
            </a:r>
            <a:endParaRPr/>
          </a:p>
        </p:txBody>
      </p:sp>
      <p:sp>
        <p:nvSpPr>
          <p:cNvPr id="237" name="Google Shape;237;p26"/>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Hiding Files by Using the OS</a:t>
            </a:r>
            <a:endParaRPr/>
          </a:p>
        </p:txBody>
      </p:sp>
      <p:sp>
        <p:nvSpPr>
          <p:cNvPr id="238" name="Google Shape;238;p26"/>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1" type="body"/>
          </p:nvPr>
        </p:nvSpPr>
        <p:spPr>
          <a:xfrm>
            <a:off x="365125" y="1538288"/>
            <a:ext cx="8415338" cy="1865126"/>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By using the Windows </a:t>
            </a:r>
            <a:r>
              <a:rPr lang="en-US">
                <a:latin typeface="Courier New"/>
                <a:ea typeface="Courier New"/>
                <a:cs typeface="Courier New"/>
                <a:sym typeface="Courier New"/>
              </a:rPr>
              <a:t>diskpart remove letter </a:t>
            </a:r>
            <a:r>
              <a:rPr lang="en-US"/>
              <a:t>command</a:t>
            </a:r>
            <a:endParaRPr/>
          </a:p>
          <a:p>
            <a:pPr indent="-171450" lvl="1" marL="400050" rtl="0" algn="l">
              <a:lnSpc>
                <a:spcPct val="95000"/>
              </a:lnSpc>
              <a:spcBef>
                <a:spcPts val="600"/>
              </a:spcBef>
              <a:spcAft>
                <a:spcPts val="0"/>
              </a:spcAft>
              <a:buSzPts val="1800"/>
              <a:buChar char="•"/>
            </a:pPr>
            <a:r>
              <a:rPr lang="en-US"/>
              <a:t>You can unassign the partition’s letter, which hides it from view in File Explorer</a:t>
            </a:r>
            <a:endParaRPr/>
          </a:p>
          <a:p>
            <a:pPr indent="-171450" lvl="0" marL="171450" rtl="0" algn="l">
              <a:lnSpc>
                <a:spcPct val="95000"/>
              </a:lnSpc>
              <a:spcBef>
                <a:spcPts val="1200"/>
              </a:spcBef>
              <a:spcAft>
                <a:spcPts val="0"/>
              </a:spcAft>
              <a:buSzPts val="2000"/>
              <a:buChar char="•"/>
            </a:pPr>
            <a:r>
              <a:rPr lang="en-US"/>
              <a:t>To unhide, use the </a:t>
            </a:r>
            <a:r>
              <a:rPr lang="en-US">
                <a:latin typeface="Courier New"/>
                <a:ea typeface="Courier New"/>
                <a:cs typeface="Courier New"/>
                <a:sym typeface="Courier New"/>
              </a:rPr>
              <a:t>diskpart assign letter </a:t>
            </a:r>
            <a:r>
              <a:rPr lang="en-US"/>
              <a:t>command</a:t>
            </a:r>
            <a:endParaRPr/>
          </a:p>
          <a:p>
            <a:pPr indent="-171450" lvl="0" marL="171450" rtl="0" algn="l">
              <a:lnSpc>
                <a:spcPct val="95000"/>
              </a:lnSpc>
              <a:spcBef>
                <a:spcPts val="1200"/>
              </a:spcBef>
              <a:spcAft>
                <a:spcPts val="0"/>
              </a:spcAft>
              <a:buSzPts val="2000"/>
              <a:buChar char="•"/>
            </a:pPr>
            <a:r>
              <a:rPr lang="en-US"/>
              <a:t>Other disk management tools:</a:t>
            </a:r>
            <a:endParaRPr/>
          </a:p>
          <a:p>
            <a:pPr indent="-171450" lvl="1" marL="400050" rtl="0" algn="l">
              <a:lnSpc>
                <a:spcPct val="95000"/>
              </a:lnSpc>
              <a:spcBef>
                <a:spcPts val="600"/>
              </a:spcBef>
              <a:spcAft>
                <a:spcPts val="0"/>
              </a:spcAft>
              <a:buSzPts val="1800"/>
              <a:buChar char="•"/>
            </a:pPr>
            <a:r>
              <a:rPr lang="en-US"/>
              <a:t>IM-Magic, EaseUS Partition Master, and Linux Grand Unified Bootloader (GRUB)</a:t>
            </a:r>
            <a:endParaRPr/>
          </a:p>
        </p:txBody>
      </p:sp>
      <p:sp>
        <p:nvSpPr>
          <p:cNvPr id="244" name="Google Shape;244;p27"/>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Hiding Partitions (1 of 4)</a:t>
            </a:r>
            <a:endParaRPr/>
          </a:p>
        </p:txBody>
      </p:sp>
      <p:sp>
        <p:nvSpPr>
          <p:cNvPr id="245" name="Google Shape;245;p27"/>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 detect whether a partition has been hidden</a:t>
            </a:r>
            <a:endParaRPr/>
          </a:p>
          <a:p>
            <a:pPr indent="-171450" lvl="1" marL="400050" rtl="0" algn="l">
              <a:lnSpc>
                <a:spcPct val="95000"/>
              </a:lnSpc>
              <a:spcBef>
                <a:spcPts val="600"/>
              </a:spcBef>
              <a:spcAft>
                <a:spcPts val="0"/>
              </a:spcAft>
              <a:buSzPts val="1800"/>
              <a:buChar char="•"/>
            </a:pPr>
            <a:r>
              <a:rPr lang="en-US"/>
              <a:t>Account for all disk space when examining an evidence drive</a:t>
            </a:r>
            <a:endParaRPr/>
          </a:p>
          <a:p>
            <a:pPr indent="-171450" lvl="1" marL="400050" rtl="0" algn="l">
              <a:lnSpc>
                <a:spcPct val="95000"/>
              </a:lnSpc>
              <a:spcBef>
                <a:spcPts val="600"/>
              </a:spcBef>
              <a:spcAft>
                <a:spcPts val="0"/>
              </a:spcAft>
              <a:buSzPts val="1800"/>
              <a:buChar char="•"/>
            </a:pPr>
            <a:r>
              <a:rPr lang="en-US"/>
              <a:t>Analyze any disk areas containing space you can’t account for</a:t>
            </a:r>
            <a:endParaRPr/>
          </a:p>
          <a:p>
            <a:pPr indent="-171450" lvl="0" marL="171450" rtl="0" algn="l">
              <a:lnSpc>
                <a:spcPct val="95000"/>
              </a:lnSpc>
              <a:spcBef>
                <a:spcPts val="1200"/>
              </a:spcBef>
              <a:spcAft>
                <a:spcPts val="0"/>
              </a:spcAft>
              <a:buSzPts val="2000"/>
              <a:buChar char="•"/>
            </a:pPr>
            <a:r>
              <a:rPr lang="en-US"/>
              <a:t>Many digital forensics tools can detect and view a hidden partition</a:t>
            </a:r>
            <a:endParaRPr/>
          </a:p>
        </p:txBody>
      </p:sp>
      <p:sp>
        <p:nvSpPr>
          <p:cNvPr id="251" name="Google Shape;251;p28"/>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Hiding Partitions (2 of 4)</a:t>
            </a:r>
            <a:endParaRPr/>
          </a:p>
        </p:txBody>
      </p:sp>
      <p:sp>
        <p:nvSpPr>
          <p:cNvPr id="252" name="Google Shape;252;p28"/>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Hiding Partitions (3 of 4)</a:t>
            </a:r>
            <a:endParaRPr/>
          </a:p>
        </p:txBody>
      </p:sp>
      <p:sp>
        <p:nvSpPr>
          <p:cNvPr id="258" name="Google Shape;258;p29"/>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disk management window. The window shows a table which lists volume, layout, type, file system, status, capacity, free space, and % free. Below this, four sections namely, disk 0, disk 1, disk 2, and c d r o m 0 are shown. " id="259" name="Google Shape;259;p29"/>
          <p:cNvPicPr preferRelativeResize="0"/>
          <p:nvPr>
            <p:ph idx="1" type="body"/>
          </p:nvPr>
        </p:nvPicPr>
        <p:blipFill rotWithShape="1">
          <a:blip r:embed="rId3">
            <a:alphaModFix/>
          </a:blip>
          <a:srcRect b="0" l="0" r="0" t="0"/>
          <a:stretch/>
        </p:blipFill>
        <p:spPr>
          <a:xfrm>
            <a:off x="1932905" y="1398588"/>
            <a:ext cx="5279778" cy="43164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Examining and analyzing digital evidence depend on the nature of the investigation</a:t>
            </a:r>
            <a:endParaRPr/>
          </a:p>
          <a:p>
            <a:pPr indent="-171450" lvl="1" marL="400050" rtl="0" algn="l">
              <a:lnSpc>
                <a:spcPct val="95000"/>
              </a:lnSpc>
              <a:spcBef>
                <a:spcPts val="600"/>
              </a:spcBef>
              <a:spcAft>
                <a:spcPts val="0"/>
              </a:spcAft>
              <a:buSzPts val="1800"/>
              <a:buChar char="•"/>
            </a:pPr>
            <a:r>
              <a:rPr lang="en-US"/>
              <a:t>And the amount of data to process</a:t>
            </a:r>
            <a:endParaRPr/>
          </a:p>
          <a:p>
            <a:pPr indent="-171450" lvl="0" marL="171450" rtl="0" algn="l">
              <a:lnSpc>
                <a:spcPct val="95000"/>
              </a:lnSpc>
              <a:spcBef>
                <a:spcPts val="1200"/>
              </a:spcBef>
              <a:spcAft>
                <a:spcPts val="0"/>
              </a:spcAft>
              <a:buSzPts val="2000"/>
              <a:buChar char="•"/>
            </a:pPr>
            <a:r>
              <a:rPr b="1" lang="en-US"/>
              <a:t>Scope creep </a:t>
            </a:r>
            <a:r>
              <a:rPr lang="en-US"/>
              <a:t>- when an investigation expands beyond the original description</a:t>
            </a:r>
            <a:endParaRPr/>
          </a:p>
          <a:p>
            <a:pPr indent="-171450" lvl="1" marL="400050" rtl="0" algn="l">
              <a:lnSpc>
                <a:spcPct val="95000"/>
              </a:lnSpc>
              <a:spcBef>
                <a:spcPts val="600"/>
              </a:spcBef>
              <a:spcAft>
                <a:spcPts val="0"/>
              </a:spcAft>
              <a:buSzPts val="1800"/>
              <a:buChar char="•"/>
            </a:pPr>
            <a:r>
              <a:rPr lang="en-US"/>
              <a:t>Because of unexpected evidence found</a:t>
            </a:r>
            <a:endParaRPr/>
          </a:p>
          <a:p>
            <a:pPr indent="-171450" lvl="1" marL="400050" rtl="0" algn="l">
              <a:lnSpc>
                <a:spcPct val="95000"/>
              </a:lnSpc>
              <a:spcBef>
                <a:spcPts val="600"/>
              </a:spcBef>
              <a:spcAft>
                <a:spcPts val="0"/>
              </a:spcAft>
              <a:buSzPts val="1800"/>
              <a:buChar char="•"/>
            </a:pPr>
            <a:r>
              <a:rPr lang="en-US"/>
              <a:t>Attorneys may ask investigators to examine other areas to recover more evidence</a:t>
            </a:r>
            <a:endParaRPr/>
          </a:p>
          <a:p>
            <a:pPr indent="-171450" lvl="1" marL="400050" rtl="0" algn="l">
              <a:lnSpc>
                <a:spcPct val="95000"/>
              </a:lnSpc>
              <a:spcBef>
                <a:spcPts val="600"/>
              </a:spcBef>
              <a:spcAft>
                <a:spcPts val="0"/>
              </a:spcAft>
              <a:buSzPts val="1800"/>
              <a:buChar char="•"/>
            </a:pPr>
            <a:r>
              <a:rPr lang="en-US"/>
              <a:t>Increases the time and resources needed to extract, analyze, and present evidence</a:t>
            </a:r>
            <a:endParaRPr/>
          </a:p>
        </p:txBody>
      </p:sp>
      <p:sp>
        <p:nvSpPr>
          <p:cNvPr id="76" name="Google Shape;76;p3"/>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Determining What Data to Collect and Analyze (1 of 2)</a:t>
            </a:r>
            <a:endParaRPr/>
          </a:p>
        </p:txBody>
      </p:sp>
      <p:sp>
        <p:nvSpPr>
          <p:cNvPr id="77" name="Google Shape;77;p3"/>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Hiding Partitions (4 of 4)</a:t>
            </a:r>
            <a:endParaRPr/>
          </a:p>
        </p:txBody>
      </p:sp>
      <p:sp>
        <p:nvSpPr>
          <p:cNvPr id="265" name="Google Shape;265;p30"/>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in c h a p 09 h p- autopsy 4.3.0 window. In the left pane, below data sources v o l 3, win 95 f a t 16 0 x 0 e: 1228928-16- 38527 is selected. The right pane shows directory listing dialog box. In the dialog box, the table tab is selected. This tab lists name, modified time, change time, access time, and created time. The hidden partition file below the name column is selected. Below this section, the indexed text tab is selected." id="266" name="Google Shape;266;p30"/>
          <p:cNvPicPr preferRelativeResize="0"/>
          <p:nvPr>
            <p:ph idx="1" type="body"/>
          </p:nvPr>
        </p:nvPicPr>
        <p:blipFill rotWithShape="1">
          <a:blip r:embed="rId3">
            <a:alphaModFix/>
          </a:blip>
          <a:srcRect b="0" l="0" r="0" t="0"/>
          <a:stretch/>
        </p:blipFill>
        <p:spPr>
          <a:xfrm>
            <a:off x="1902260" y="1474788"/>
            <a:ext cx="5341068" cy="41640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 data-hiding technique used in FAT file systems is placing sensitive or incriminating data in free or slack space on disk partition clusters</a:t>
            </a:r>
            <a:endParaRPr/>
          </a:p>
          <a:p>
            <a:pPr indent="-171450" lvl="1" marL="400050" rtl="0" algn="l">
              <a:lnSpc>
                <a:spcPct val="95000"/>
              </a:lnSpc>
              <a:spcBef>
                <a:spcPts val="600"/>
              </a:spcBef>
              <a:spcAft>
                <a:spcPts val="0"/>
              </a:spcAft>
              <a:buSzPts val="1800"/>
              <a:buChar char="•"/>
            </a:pPr>
            <a:r>
              <a:rPr lang="en-US"/>
              <a:t>Involves using old utilities such as Norton DiskEdit</a:t>
            </a:r>
            <a:endParaRPr/>
          </a:p>
          <a:p>
            <a:pPr indent="-171450" lvl="0" marL="171450" rtl="0" algn="l">
              <a:lnSpc>
                <a:spcPct val="95000"/>
              </a:lnSpc>
              <a:spcBef>
                <a:spcPts val="1200"/>
              </a:spcBef>
              <a:spcAft>
                <a:spcPts val="0"/>
              </a:spcAft>
              <a:buSzPts val="2000"/>
              <a:buChar char="•"/>
            </a:pPr>
            <a:r>
              <a:rPr lang="en-US"/>
              <a:t>Can mark good clusters as bad clusters in the FAT table so the OS considers them unusable</a:t>
            </a:r>
            <a:endParaRPr/>
          </a:p>
          <a:p>
            <a:pPr indent="-171450" lvl="1" marL="400050" rtl="0" algn="l">
              <a:lnSpc>
                <a:spcPct val="95000"/>
              </a:lnSpc>
              <a:spcBef>
                <a:spcPts val="600"/>
              </a:spcBef>
              <a:spcAft>
                <a:spcPts val="0"/>
              </a:spcAft>
              <a:buSzPts val="1800"/>
              <a:buChar char="•"/>
            </a:pPr>
            <a:r>
              <a:rPr lang="en-US"/>
              <a:t>Only way they can be accessed from the OS is by changing them to good clusters with a disk editor</a:t>
            </a:r>
            <a:endParaRPr/>
          </a:p>
          <a:p>
            <a:pPr indent="-171450" lvl="0" marL="171450" rtl="0" algn="l">
              <a:lnSpc>
                <a:spcPct val="95000"/>
              </a:lnSpc>
              <a:spcBef>
                <a:spcPts val="1200"/>
              </a:spcBef>
              <a:spcAft>
                <a:spcPts val="0"/>
              </a:spcAft>
              <a:buSzPts val="2000"/>
              <a:buChar char="•"/>
            </a:pPr>
            <a:r>
              <a:rPr lang="en-US"/>
              <a:t>DiskEdit runs only in MS-DOS and can access only FAT-formatted disk media</a:t>
            </a:r>
            <a:endParaRPr/>
          </a:p>
        </p:txBody>
      </p:sp>
      <p:sp>
        <p:nvSpPr>
          <p:cNvPr id="272" name="Google Shape;272;p31"/>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Marking Bad Clusters</a:t>
            </a:r>
            <a:endParaRPr/>
          </a:p>
        </p:txBody>
      </p:sp>
      <p:sp>
        <p:nvSpPr>
          <p:cNvPr id="273" name="Google Shape;273;p31"/>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idx="1" type="body"/>
          </p:nvPr>
        </p:nvSpPr>
        <p:spPr>
          <a:xfrm>
            <a:off x="365125" y="1538288"/>
            <a:ext cx="8415338" cy="27130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Some users use a low-level encryption program that changes the order of binary data</a:t>
            </a:r>
            <a:endParaRPr/>
          </a:p>
          <a:p>
            <a:pPr indent="-171450" lvl="1" marL="400050" rtl="0" algn="l">
              <a:lnSpc>
                <a:spcPct val="95000"/>
              </a:lnSpc>
              <a:spcBef>
                <a:spcPts val="600"/>
              </a:spcBef>
              <a:spcAft>
                <a:spcPts val="0"/>
              </a:spcAft>
              <a:buSzPts val="1800"/>
              <a:buChar char="•"/>
            </a:pPr>
            <a:r>
              <a:rPr lang="en-US"/>
              <a:t>Makes altered data unreadable to secure a file, users run an assembler program (also called a “macro”) to scramble bits</a:t>
            </a:r>
            <a:endParaRPr/>
          </a:p>
          <a:p>
            <a:pPr indent="-171450" lvl="1" marL="400050" rtl="0" algn="l">
              <a:lnSpc>
                <a:spcPct val="95000"/>
              </a:lnSpc>
              <a:spcBef>
                <a:spcPts val="600"/>
              </a:spcBef>
              <a:spcAft>
                <a:spcPts val="0"/>
              </a:spcAft>
              <a:buSzPts val="1800"/>
              <a:buChar char="•"/>
            </a:pPr>
            <a:r>
              <a:rPr lang="en-US"/>
              <a:t>Run another program to restore the scrambled bits to their original order</a:t>
            </a:r>
            <a:endParaRPr/>
          </a:p>
          <a:p>
            <a:pPr indent="-171450" lvl="0" marL="171450" rtl="0" algn="l">
              <a:lnSpc>
                <a:spcPct val="95000"/>
              </a:lnSpc>
              <a:spcBef>
                <a:spcPts val="1200"/>
              </a:spcBef>
              <a:spcAft>
                <a:spcPts val="0"/>
              </a:spcAft>
              <a:buSzPts val="2000"/>
              <a:buChar char="•"/>
            </a:pPr>
            <a:r>
              <a:rPr b="1" lang="en-US"/>
              <a:t>Bit shifting </a:t>
            </a:r>
            <a:r>
              <a:rPr lang="en-US"/>
              <a:t>changes data from readable code to data that looks like binary executable code</a:t>
            </a:r>
            <a:endParaRPr/>
          </a:p>
          <a:p>
            <a:pPr indent="-171450" lvl="0" marL="171450" rtl="0" algn="l">
              <a:lnSpc>
                <a:spcPct val="95000"/>
              </a:lnSpc>
              <a:spcBef>
                <a:spcPts val="1200"/>
              </a:spcBef>
              <a:spcAft>
                <a:spcPts val="0"/>
              </a:spcAft>
              <a:buSzPts val="2000"/>
              <a:buChar char="•"/>
            </a:pPr>
            <a:r>
              <a:rPr lang="en-US"/>
              <a:t>WinHex and Hex Workshop includes a feature for shifting bits</a:t>
            </a:r>
            <a:endParaRPr/>
          </a:p>
        </p:txBody>
      </p:sp>
      <p:sp>
        <p:nvSpPr>
          <p:cNvPr id="279" name="Google Shape;279;p32"/>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Bit-Shifting (1 of 4)</a:t>
            </a:r>
            <a:endParaRPr/>
          </a:p>
        </p:txBody>
      </p:sp>
      <p:sp>
        <p:nvSpPr>
          <p:cNvPr id="280" name="Google Shape;280;p32"/>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Bit-Shifting (2 of 4)</a:t>
            </a:r>
            <a:endParaRPr/>
          </a:p>
        </p:txBody>
      </p:sp>
      <p:sp>
        <p:nvSpPr>
          <p:cNvPr id="286" name="Google Shape;286;p33"/>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winhex- bit, underscore, shift, dot, t x 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id="287" name="Google Shape;287;p33"/>
          <p:cNvPicPr preferRelativeResize="0"/>
          <p:nvPr>
            <p:ph idx="1" type="body"/>
          </p:nvPr>
        </p:nvPicPr>
        <p:blipFill rotWithShape="1">
          <a:blip r:embed="rId3">
            <a:alphaModFix/>
          </a:blip>
          <a:srcRect b="0" l="0" r="0" t="0"/>
          <a:stretch/>
        </p:blipFill>
        <p:spPr>
          <a:xfrm>
            <a:off x="2209800" y="1949654"/>
            <a:ext cx="4725988" cy="39177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Bit-Shifting (3 of 4)</a:t>
            </a:r>
            <a:endParaRPr/>
          </a:p>
        </p:txBody>
      </p:sp>
      <p:sp>
        <p:nvSpPr>
          <p:cNvPr id="293" name="Google Shape;293;p34"/>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modify block data dialog box. The dialog box contains a radio button of add, reverse byte order, and invert bytes. Below the reverse byte order radio button, left shift by 1 bit, selected, right shift by 1 bit, shift by negative 1 byte, and circular left rotation radio buttons are shown. Below the invert bits, x o r, o r, a n d, and r o t 13 radio buttons are shown." id="294" name="Google Shape;294;p34"/>
          <p:cNvPicPr preferRelativeResize="0"/>
          <p:nvPr>
            <p:ph idx="1" type="body"/>
          </p:nvPr>
        </p:nvPicPr>
        <p:blipFill rotWithShape="1">
          <a:blip r:embed="rId3">
            <a:alphaModFix/>
          </a:blip>
          <a:srcRect b="0" l="0" r="0" t="0"/>
          <a:stretch/>
        </p:blipFill>
        <p:spPr>
          <a:xfrm>
            <a:off x="3200400" y="1761848"/>
            <a:ext cx="2744788" cy="36483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Bit-Shifting (4 of 4)</a:t>
            </a:r>
            <a:endParaRPr/>
          </a:p>
        </p:txBody>
      </p:sp>
      <p:sp>
        <p:nvSpPr>
          <p:cNvPr id="300" name="Google Shape;300;p35"/>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The screenshot shows winhex- bit, underscore, shift, underscore, lef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id="301" name="Google Shape;301;p35"/>
          <p:cNvPicPr preferRelativeResize="0"/>
          <p:nvPr>
            <p:ph idx="1" type="body"/>
          </p:nvPr>
        </p:nvPicPr>
        <p:blipFill rotWithShape="1">
          <a:blip r:embed="rId3">
            <a:alphaModFix/>
          </a:blip>
          <a:srcRect b="0" l="0" r="0" t="0"/>
          <a:stretch/>
        </p:blipFill>
        <p:spPr>
          <a:xfrm>
            <a:off x="2133600" y="1468356"/>
            <a:ext cx="4878388" cy="41704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idx="1" type="body"/>
          </p:nvPr>
        </p:nvSpPr>
        <p:spPr>
          <a:xfrm>
            <a:off x="365125" y="1538288"/>
            <a:ext cx="8415338" cy="2128275"/>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Steganography</a:t>
            </a:r>
            <a:r>
              <a:rPr lang="en-US"/>
              <a:t> - comes from the Greek word for “hidden writing”</a:t>
            </a:r>
            <a:endParaRPr/>
          </a:p>
          <a:p>
            <a:pPr indent="-171450" lvl="1" marL="400050" rtl="0" algn="l">
              <a:lnSpc>
                <a:spcPct val="95000"/>
              </a:lnSpc>
              <a:spcBef>
                <a:spcPts val="600"/>
              </a:spcBef>
              <a:spcAft>
                <a:spcPts val="0"/>
              </a:spcAft>
              <a:buSzPts val="1800"/>
              <a:buChar char="•"/>
            </a:pPr>
            <a:r>
              <a:rPr lang="en-US"/>
              <a:t>Hiding messages in such a way that only the intended recipient knows the message is there</a:t>
            </a:r>
            <a:endParaRPr/>
          </a:p>
          <a:p>
            <a:pPr indent="-171450" lvl="0" marL="171450" rtl="0" algn="l">
              <a:lnSpc>
                <a:spcPct val="95000"/>
              </a:lnSpc>
              <a:spcBef>
                <a:spcPts val="1200"/>
              </a:spcBef>
              <a:spcAft>
                <a:spcPts val="0"/>
              </a:spcAft>
              <a:buSzPts val="2000"/>
              <a:buChar char="•"/>
            </a:pPr>
            <a:r>
              <a:rPr lang="en-US"/>
              <a:t>Steganalysis - term for detecting and analyzing steganography files</a:t>
            </a:r>
            <a:endParaRPr/>
          </a:p>
          <a:p>
            <a:pPr indent="-171450" lvl="0" marL="171450" rtl="0" algn="l">
              <a:lnSpc>
                <a:spcPct val="95000"/>
              </a:lnSpc>
              <a:spcBef>
                <a:spcPts val="1200"/>
              </a:spcBef>
              <a:spcAft>
                <a:spcPts val="0"/>
              </a:spcAft>
              <a:buSzPts val="2000"/>
              <a:buChar char="•"/>
            </a:pPr>
            <a:r>
              <a:rPr lang="en-US"/>
              <a:t>Digital watermarking - developed as a way to protect file ownership</a:t>
            </a:r>
            <a:endParaRPr/>
          </a:p>
          <a:p>
            <a:pPr indent="-171450" lvl="1" marL="400050" rtl="0" algn="l">
              <a:lnSpc>
                <a:spcPct val="95000"/>
              </a:lnSpc>
              <a:spcBef>
                <a:spcPts val="600"/>
              </a:spcBef>
              <a:spcAft>
                <a:spcPts val="0"/>
              </a:spcAft>
              <a:buSzPts val="1800"/>
              <a:buChar char="•"/>
            </a:pPr>
            <a:r>
              <a:rPr lang="en-US"/>
              <a:t>Usually not visible when used for steganography</a:t>
            </a:r>
            <a:endParaRPr/>
          </a:p>
        </p:txBody>
      </p:sp>
      <p:sp>
        <p:nvSpPr>
          <p:cNvPr id="307" name="Google Shape;307;p36"/>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Understanding Steganalysis Methods (1 of 3)</a:t>
            </a:r>
            <a:endParaRPr/>
          </a:p>
        </p:txBody>
      </p:sp>
      <p:sp>
        <p:nvSpPr>
          <p:cNvPr id="308" name="Google Shape;308;p36"/>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 way to hide data is to use steganography tools</a:t>
            </a:r>
            <a:endParaRPr/>
          </a:p>
          <a:p>
            <a:pPr indent="-171450" lvl="1" marL="400050" rtl="0" algn="l">
              <a:lnSpc>
                <a:spcPct val="95000"/>
              </a:lnSpc>
              <a:spcBef>
                <a:spcPts val="600"/>
              </a:spcBef>
              <a:spcAft>
                <a:spcPts val="0"/>
              </a:spcAft>
              <a:buSzPts val="1800"/>
              <a:buChar char="•"/>
            </a:pPr>
            <a:r>
              <a:rPr lang="en-US"/>
              <a:t>Many are freeware or shareware</a:t>
            </a:r>
            <a:endParaRPr/>
          </a:p>
          <a:p>
            <a:pPr indent="-171450" lvl="1" marL="400050" rtl="0" algn="l">
              <a:lnSpc>
                <a:spcPct val="95000"/>
              </a:lnSpc>
              <a:spcBef>
                <a:spcPts val="600"/>
              </a:spcBef>
              <a:spcAft>
                <a:spcPts val="0"/>
              </a:spcAft>
              <a:buSzPts val="1800"/>
              <a:buChar char="•"/>
            </a:pPr>
            <a:r>
              <a:rPr lang="en-US"/>
              <a:t>Insert information into a variety of files</a:t>
            </a:r>
            <a:endParaRPr/>
          </a:p>
          <a:p>
            <a:pPr indent="-171450" lvl="0" marL="171450" rtl="0" algn="l">
              <a:lnSpc>
                <a:spcPct val="95000"/>
              </a:lnSpc>
              <a:spcBef>
                <a:spcPts val="1200"/>
              </a:spcBef>
              <a:spcAft>
                <a:spcPts val="0"/>
              </a:spcAft>
              <a:buSzPts val="2000"/>
              <a:buChar char="•"/>
            </a:pPr>
            <a:r>
              <a:rPr lang="en-US"/>
              <a:t>If you encrypt a plaintext file with PGP and insert the encrypted text into a steganography file</a:t>
            </a:r>
            <a:endParaRPr/>
          </a:p>
          <a:p>
            <a:pPr indent="-171450" lvl="1" marL="400050" rtl="0" algn="l">
              <a:lnSpc>
                <a:spcPct val="95000"/>
              </a:lnSpc>
              <a:spcBef>
                <a:spcPts val="600"/>
              </a:spcBef>
              <a:spcAft>
                <a:spcPts val="0"/>
              </a:spcAft>
              <a:buSzPts val="1800"/>
              <a:buChar char="•"/>
            </a:pPr>
            <a:r>
              <a:rPr lang="en-US"/>
              <a:t>Cracking the encrypted message is extremely difficult</a:t>
            </a:r>
            <a:endParaRPr/>
          </a:p>
        </p:txBody>
      </p:sp>
      <p:sp>
        <p:nvSpPr>
          <p:cNvPr id="314" name="Google Shape;314;p37"/>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Understanding Steganalysis Methods (2 of 3)</a:t>
            </a:r>
            <a:endParaRPr/>
          </a:p>
        </p:txBody>
      </p:sp>
      <p:sp>
        <p:nvSpPr>
          <p:cNvPr id="315" name="Google Shape;315;p37"/>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Steganalysis methods</a:t>
            </a:r>
            <a:endParaRPr/>
          </a:p>
          <a:p>
            <a:pPr indent="-171450" lvl="1" marL="400050" rtl="0" algn="l">
              <a:lnSpc>
                <a:spcPct val="95000"/>
              </a:lnSpc>
              <a:spcBef>
                <a:spcPts val="600"/>
              </a:spcBef>
              <a:spcAft>
                <a:spcPts val="0"/>
              </a:spcAft>
              <a:buSzPts val="1800"/>
              <a:buChar char="•"/>
            </a:pPr>
            <a:r>
              <a:rPr lang="en-US"/>
              <a:t>Stego-only attack</a:t>
            </a:r>
            <a:endParaRPr/>
          </a:p>
          <a:p>
            <a:pPr indent="-171450" lvl="1" marL="400050" rtl="0" algn="l">
              <a:lnSpc>
                <a:spcPct val="95000"/>
              </a:lnSpc>
              <a:spcBef>
                <a:spcPts val="600"/>
              </a:spcBef>
              <a:spcAft>
                <a:spcPts val="0"/>
              </a:spcAft>
              <a:buSzPts val="1800"/>
              <a:buChar char="•"/>
            </a:pPr>
            <a:r>
              <a:rPr lang="en-US"/>
              <a:t>Known cover attack</a:t>
            </a:r>
            <a:endParaRPr/>
          </a:p>
          <a:p>
            <a:pPr indent="-171450" lvl="1" marL="400050" rtl="0" algn="l">
              <a:lnSpc>
                <a:spcPct val="95000"/>
              </a:lnSpc>
              <a:spcBef>
                <a:spcPts val="600"/>
              </a:spcBef>
              <a:spcAft>
                <a:spcPts val="0"/>
              </a:spcAft>
              <a:buSzPts val="1800"/>
              <a:buChar char="•"/>
            </a:pPr>
            <a:r>
              <a:rPr lang="en-US"/>
              <a:t>Known message attack</a:t>
            </a:r>
            <a:endParaRPr/>
          </a:p>
          <a:p>
            <a:pPr indent="-171450" lvl="1" marL="400050" rtl="0" algn="l">
              <a:lnSpc>
                <a:spcPct val="95000"/>
              </a:lnSpc>
              <a:spcBef>
                <a:spcPts val="600"/>
              </a:spcBef>
              <a:spcAft>
                <a:spcPts val="0"/>
              </a:spcAft>
              <a:buSzPts val="1800"/>
              <a:buChar char="•"/>
            </a:pPr>
            <a:r>
              <a:rPr lang="en-US"/>
              <a:t>Chosen stego attack</a:t>
            </a:r>
            <a:endParaRPr/>
          </a:p>
          <a:p>
            <a:pPr indent="-171450" lvl="1" marL="400050" rtl="0" algn="l">
              <a:lnSpc>
                <a:spcPct val="95000"/>
              </a:lnSpc>
              <a:spcBef>
                <a:spcPts val="600"/>
              </a:spcBef>
              <a:spcAft>
                <a:spcPts val="0"/>
              </a:spcAft>
              <a:buSzPts val="1800"/>
              <a:buChar char="•"/>
            </a:pPr>
            <a:r>
              <a:rPr lang="en-US"/>
              <a:t>Chosen message attack</a:t>
            </a:r>
            <a:endParaRPr/>
          </a:p>
        </p:txBody>
      </p:sp>
      <p:sp>
        <p:nvSpPr>
          <p:cNvPr id="321" name="Google Shape;321;p38"/>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Understanding Steganalysis Methods (3 of 3)</a:t>
            </a:r>
            <a:endParaRPr/>
          </a:p>
        </p:txBody>
      </p:sp>
      <p:sp>
        <p:nvSpPr>
          <p:cNvPr id="322" name="Google Shape;322;p38"/>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idx="1" type="body"/>
          </p:nvPr>
        </p:nvSpPr>
        <p:spPr>
          <a:xfrm>
            <a:off x="365125" y="1538288"/>
            <a:ext cx="8415338" cy="2420663"/>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 decode an encrypted file</a:t>
            </a:r>
            <a:endParaRPr/>
          </a:p>
          <a:p>
            <a:pPr indent="-171450" lvl="1" marL="400050" rtl="0" algn="l">
              <a:lnSpc>
                <a:spcPct val="95000"/>
              </a:lnSpc>
              <a:spcBef>
                <a:spcPts val="600"/>
              </a:spcBef>
              <a:spcAft>
                <a:spcPts val="0"/>
              </a:spcAft>
              <a:buSzPts val="1800"/>
              <a:buChar char="•"/>
            </a:pPr>
            <a:r>
              <a:rPr lang="en-US"/>
              <a:t>Users supply a password or passphrase</a:t>
            </a:r>
            <a:endParaRPr/>
          </a:p>
          <a:p>
            <a:pPr indent="-171450" lvl="0" marL="171450" rtl="0" algn="l">
              <a:lnSpc>
                <a:spcPct val="95000"/>
              </a:lnSpc>
              <a:spcBef>
                <a:spcPts val="1200"/>
              </a:spcBef>
              <a:spcAft>
                <a:spcPts val="0"/>
              </a:spcAft>
              <a:buSzPts val="2000"/>
              <a:buChar char="•"/>
            </a:pPr>
            <a:r>
              <a:rPr lang="en-US"/>
              <a:t>Many encryption programs use a technology called “</a:t>
            </a:r>
            <a:r>
              <a:rPr b="1" lang="en-US"/>
              <a:t>key escrow</a:t>
            </a:r>
            <a:r>
              <a:rPr lang="en-US"/>
              <a:t>”</a:t>
            </a:r>
            <a:endParaRPr/>
          </a:p>
          <a:p>
            <a:pPr indent="-171450" lvl="1" marL="400050" rtl="0" algn="l">
              <a:lnSpc>
                <a:spcPct val="95000"/>
              </a:lnSpc>
              <a:spcBef>
                <a:spcPts val="600"/>
              </a:spcBef>
              <a:spcAft>
                <a:spcPts val="0"/>
              </a:spcAft>
              <a:buSzPts val="1800"/>
              <a:buChar char="•"/>
            </a:pPr>
            <a:r>
              <a:rPr lang="en-US"/>
              <a:t>Designed to recover encrypted data if users forget their passphrases or if the user key is corrupted after a system failure</a:t>
            </a:r>
            <a:endParaRPr/>
          </a:p>
          <a:p>
            <a:pPr indent="-171450" lvl="0" marL="171450" rtl="0" algn="l">
              <a:lnSpc>
                <a:spcPct val="95000"/>
              </a:lnSpc>
              <a:spcBef>
                <a:spcPts val="1200"/>
              </a:spcBef>
              <a:spcAft>
                <a:spcPts val="0"/>
              </a:spcAft>
              <a:buSzPts val="2000"/>
              <a:buChar char="•"/>
            </a:pPr>
            <a:r>
              <a:rPr lang="en-US"/>
              <a:t>Key sizes of 128 bits to 4096 bits make breaking them nearly impossible with current technology</a:t>
            </a:r>
            <a:endParaRPr/>
          </a:p>
        </p:txBody>
      </p:sp>
      <p:sp>
        <p:nvSpPr>
          <p:cNvPr id="328" name="Google Shape;328;p39"/>
          <p:cNvSpPr txBox="1"/>
          <p:nvPr>
            <p:ph type="title"/>
          </p:nvPr>
        </p:nvSpPr>
        <p:spPr>
          <a:xfrm>
            <a:off x="762000" y="406400"/>
            <a:ext cx="8026400" cy="296863"/>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Examining Encrypted Files</a:t>
            </a:r>
            <a:endParaRPr/>
          </a:p>
        </p:txBody>
      </p:sp>
      <p:sp>
        <p:nvSpPr>
          <p:cNvPr id="329" name="Google Shape;329;p39"/>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Scope creep has become more common</a:t>
            </a:r>
            <a:endParaRPr/>
          </a:p>
          <a:p>
            <a:pPr indent="-171450" lvl="1" marL="400050" rtl="0" algn="l">
              <a:lnSpc>
                <a:spcPct val="95000"/>
              </a:lnSpc>
              <a:spcBef>
                <a:spcPts val="600"/>
              </a:spcBef>
              <a:spcAft>
                <a:spcPts val="0"/>
              </a:spcAft>
              <a:buSzPts val="1800"/>
              <a:buChar char="•"/>
            </a:pPr>
            <a:r>
              <a:rPr lang="en-US"/>
              <a:t>Criminal investigations require more detailed examination of evidence just before trial</a:t>
            </a:r>
            <a:endParaRPr/>
          </a:p>
          <a:p>
            <a:pPr indent="-171450" lvl="1" marL="400050" rtl="0" algn="l">
              <a:lnSpc>
                <a:spcPct val="95000"/>
              </a:lnSpc>
              <a:spcBef>
                <a:spcPts val="600"/>
              </a:spcBef>
              <a:spcAft>
                <a:spcPts val="0"/>
              </a:spcAft>
              <a:buSzPts val="1800"/>
              <a:buChar char="•"/>
            </a:pPr>
            <a:r>
              <a:rPr lang="en-US"/>
              <a:t>To help prosecutors fend off attacks from defense attorneys</a:t>
            </a:r>
            <a:endParaRPr/>
          </a:p>
          <a:p>
            <a:pPr indent="-171450" lvl="0" marL="171450" rtl="0" algn="l">
              <a:lnSpc>
                <a:spcPct val="95000"/>
              </a:lnSpc>
              <a:spcBef>
                <a:spcPts val="1200"/>
              </a:spcBef>
              <a:spcAft>
                <a:spcPts val="0"/>
              </a:spcAft>
              <a:buSzPts val="2000"/>
              <a:buChar char="•"/>
            </a:pPr>
            <a:r>
              <a:rPr lang="en-US"/>
              <a:t>New evidence often isn’t revealed to prosecution</a:t>
            </a:r>
            <a:endParaRPr/>
          </a:p>
          <a:p>
            <a:pPr indent="-171450" lvl="1" marL="400050" rtl="0" algn="l">
              <a:lnSpc>
                <a:spcPct val="95000"/>
              </a:lnSpc>
              <a:spcBef>
                <a:spcPts val="600"/>
              </a:spcBef>
              <a:spcAft>
                <a:spcPts val="0"/>
              </a:spcAft>
              <a:buSzPts val="1800"/>
              <a:buChar char="•"/>
            </a:pPr>
            <a:r>
              <a:rPr lang="en-US"/>
              <a:t>It’s become more important for prosecution teams to ensure they have analyzed the evidence exhaustively before trial</a:t>
            </a:r>
            <a:endParaRPr/>
          </a:p>
        </p:txBody>
      </p:sp>
      <p:sp>
        <p:nvSpPr>
          <p:cNvPr id="83" name="Google Shape;83;p4"/>
          <p:cNvSpPr txBox="1"/>
          <p:nvPr>
            <p:ph type="title"/>
          </p:nvPr>
        </p:nvSpPr>
        <p:spPr>
          <a:xfrm>
            <a:off x="762000" y="83934"/>
            <a:ext cx="8026400" cy="941796"/>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Determining What Data to Collect and Analyze (2 of 2)</a:t>
            </a:r>
            <a:endParaRPr/>
          </a:p>
        </p:txBody>
      </p:sp>
      <p:sp>
        <p:nvSpPr>
          <p:cNvPr id="84" name="Google Shape;84;p4"/>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Password-cracking tools are available for handling password-protected data or systems</a:t>
            </a:r>
            <a:endParaRPr/>
          </a:p>
          <a:p>
            <a:pPr indent="-171450" lvl="1" marL="400050" rtl="0" algn="l">
              <a:lnSpc>
                <a:spcPct val="95000"/>
              </a:lnSpc>
              <a:spcBef>
                <a:spcPts val="600"/>
              </a:spcBef>
              <a:spcAft>
                <a:spcPts val="0"/>
              </a:spcAft>
              <a:buSzPts val="1800"/>
              <a:buChar char="•"/>
            </a:pPr>
            <a:r>
              <a:rPr lang="en-US"/>
              <a:t>Some are integrated into digital forensics tools</a:t>
            </a:r>
            <a:endParaRPr/>
          </a:p>
          <a:p>
            <a:pPr indent="-171450" lvl="0" marL="171450" rtl="0" algn="l">
              <a:lnSpc>
                <a:spcPct val="95000"/>
              </a:lnSpc>
              <a:spcBef>
                <a:spcPts val="1200"/>
              </a:spcBef>
              <a:spcAft>
                <a:spcPts val="0"/>
              </a:spcAft>
              <a:buSzPts val="2000"/>
              <a:buChar char="•"/>
            </a:pPr>
            <a:r>
              <a:rPr lang="en-US"/>
              <a:t>Stand-alone tools:</a:t>
            </a:r>
            <a:endParaRPr/>
          </a:p>
          <a:p>
            <a:pPr indent="-171450" lvl="1" marL="400050" rtl="0" algn="l">
              <a:lnSpc>
                <a:spcPct val="95000"/>
              </a:lnSpc>
              <a:spcBef>
                <a:spcPts val="600"/>
              </a:spcBef>
              <a:spcAft>
                <a:spcPts val="0"/>
              </a:spcAft>
              <a:buSzPts val="1800"/>
              <a:buChar char="•"/>
            </a:pPr>
            <a:r>
              <a:rPr lang="en-US"/>
              <a:t>Last Bit</a:t>
            </a:r>
            <a:endParaRPr/>
          </a:p>
          <a:p>
            <a:pPr indent="-171450" lvl="1" marL="400050" rtl="0" algn="l">
              <a:lnSpc>
                <a:spcPct val="95000"/>
              </a:lnSpc>
              <a:spcBef>
                <a:spcPts val="600"/>
              </a:spcBef>
              <a:spcAft>
                <a:spcPts val="0"/>
              </a:spcAft>
              <a:buSzPts val="1800"/>
              <a:buChar char="•"/>
            </a:pPr>
            <a:r>
              <a:rPr lang="en-US"/>
              <a:t>AccessData PRTK</a:t>
            </a:r>
            <a:endParaRPr/>
          </a:p>
          <a:p>
            <a:pPr indent="-171450" lvl="1" marL="400050" rtl="0" algn="l">
              <a:lnSpc>
                <a:spcPct val="95000"/>
              </a:lnSpc>
              <a:spcBef>
                <a:spcPts val="600"/>
              </a:spcBef>
              <a:spcAft>
                <a:spcPts val="0"/>
              </a:spcAft>
              <a:buSzPts val="1800"/>
              <a:buChar char="•"/>
            </a:pPr>
            <a:r>
              <a:rPr lang="en-US"/>
              <a:t>ophcrack</a:t>
            </a:r>
            <a:endParaRPr/>
          </a:p>
          <a:p>
            <a:pPr indent="-171450" lvl="1" marL="400050" rtl="0" algn="l">
              <a:lnSpc>
                <a:spcPct val="95000"/>
              </a:lnSpc>
              <a:spcBef>
                <a:spcPts val="600"/>
              </a:spcBef>
              <a:spcAft>
                <a:spcPts val="0"/>
              </a:spcAft>
              <a:buSzPts val="1800"/>
              <a:buChar char="•"/>
            </a:pPr>
            <a:r>
              <a:rPr lang="en-US"/>
              <a:t>John the Ripper</a:t>
            </a:r>
            <a:endParaRPr/>
          </a:p>
          <a:p>
            <a:pPr indent="-171450" lvl="1" marL="400050" rtl="0" algn="l">
              <a:lnSpc>
                <a:spcPct val="95000"/>
              </a:lnSpc>
              <a:spcBef>
                <a:spcPts val="600"/>
              </a:spcBef>
              <a:spcAft>
                <a:spcPts val="0"/>
              </a:spcAft>
              <a:buSzPts val="1800"/>
              <a:buChar char="•"/>
            </a:pPr>
            <a:r>
              <a:rPr lang="en-US"/>
              <a:t>Passware</a:t>
            </a:r>
            <a:endParaRPr/>
          </a:p>
        </p:txBody>
      </p:sp>
      <p:sp>
        <p:nvSpPr>
          <p:cNvPr id="335" name="Google Shape;335;p40"/>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Recovering Passwords (1 of 4)</a:t>
            </a:r>
            <a:endParaRPr/>
          </a:p>
        </p:txBody>
      </p:sp>
      <p:sp>
        <p:nvSpPr>
          <p:cNvPr id="336" name="Google Shape;336;p40"/>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Brute-force attacks</a:t>
            </a:r>
            <a:endParaRPr/>
          </a:p>
          <a:p>
            <a:pPr indent="-171450" lvl="1" marL="400050" rtl="0" algn="l">
              <a:lnSpc>
                <a:spcPct val="95000"/>
              </a:lnSpc>
              <a:spcBef>
                <a:spcPts val="600"/>
              </a:spcBef>
              <a:spcAft>
                <a:spcPts val="0"/>
              </a:spcAft>
              <a:buSzPts val="1800"/>
              <a:buChar char="•"/>
            </a:pPr>
            <a:r>
              <a:rPr lang="en-US"/>
              <a:t>Use every possible letter, number, and character found on a keyboard</a:t>
            </a:r>
            <a:endParaRPr/>
          </a:p>
          <a:p>
            <a:pPr indent="-171450" lvl="1" marL="400050" rtl="0" algn="l">
              <a:lnSpc>
                <a:spcPct val="95000"/>
              </a:lnSpc>
              <a:spcBef>
                <a:spcPts val="600"/>
              </a:spcBef>
              <a:spcAft>
                <a:spcPts val="0"/>
              </a:spcAft>
              <a:buSzPts val="1800"/>
              <a:buChar char="•"/>
            </a:pPr>
            <a:r>
              <a:rPr lang="en-US"/>
              <a:t>This method can require a lot of time and processing power</a:t>
            </a:r>
            <a:endParaRPr/>
          </a:p>
          <a:p>
            <a:pPr indent="-171450" lvl="0" marL="171450" rtl="0" algn="l">
              <a:lnSpc>
                <a:spcPct val="95000"/>
              </a:lnSpc>
              <a:spcBef>
                <a:spcPts val="1200"/>
              </a:spcBef>
              <a:spcAft>
                <a:spcPts val="0"/>
              </a:spcAft>
              <a:buSzPts val="2000"/>
              <a:buChar char="•"/>
            </a:pPr>
            <a:r>
              <a:rPr lang="en-US"/>
              <a:t>Dictionary attack</a:t>
            </a:r>
            <a:endParaRPr/>
          </a:p>
          <a:p>
            <a:pPr indent="-171450" lvl="1" marL="400050" rtl="0" algn="l">
              <a:lnSpc>
                <a:spcPct val="95000"/>
              </a:lnSpc>
              <a:spcBef>
                <a:spcPts val="600"/>
              </a:spcBef>
              <a:spcAft>
                <a:spcPts val="0"/>
              </a:spcAft>
              <a:buSzPts val="1800"/>
              <a:buChar char="•"/>
            </a:pPr>
            <a:r>
              <a:rPr lang="en-US"/>
              <a:t>Uses common words found in the dictionary and tries them as passwords</a:t>
            </a:r>
            <a:endParaRPr/>
          </a:p>
          <a:p>
            <a:pPr indent="-171450" lvl="1" marL="400050" rtl="0" algn="l">
              <a:lnSpc>
                <a:spcPct val="95000"/>
              </a:lnSpc>
              <a:spcBef>
                <a:spcPts val="600"/>
              </a:spcBef>
              <a:spcAft>
                <a:spcPts val="0"/>
              </a:spcAft>
              <a:buSzPts val="1800"/>
              <a:buChar char="•"/>
            </a:pPr>
            <a:r>
              <a:rPr lang="en-US"/>
              <a:t>Most use a variety of languages</a:t>
            </a:r>
            <a:endParaRPr/>
          </a:p>
        </p:txBody>
      </p:sp>
      <p:sp>
        <p:nvSpPr>
          <p:cNvPr id="342" name="Google Shape;342;p41"/>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Recovering Passwords (2 of 4)</a:t>
            </a:r>
            <a:endParaRPr/>
          </a:p>
        </p:txBody>
      </p:sp>
      <p:sp>
        <p:nvSpPr>
          <p:cNvPr id="343" name="Google Shape;343;p41"/>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With many programs, you can build profiles of a suspect to help determine his or her password</a:t>
            </a:r>
            <a:endParaRPr/>
          </a:p>
          <a:p>
            <a:pPr indent="-171450" lvl="0" marL="171450" rtl="0" algn="l">
              <a:lnSpc>
                <a:spcPct val="95000"/>
              </a:lnSpc>
              <a:spcBef>
                <a:spcPts val="1200"/>
              </a:spcBef>
              <a:spcAft>
                <a:spcPts val="0"/>
              </a:spcAft>
              <a:buSzPts val="2000"/>
              <a:buChar char="•"/>
            </a:pPr>
            <a:r>
              <a:rPr lang="en-US"/>
              <a:t>Many password-protected OSs and application store passwords in the form of MD5 or SHA hash values</a:t>
            </a:r>
            <a:endParaRPr/>
          </a:p>
          <a:p>
            <a:pPr indent="-171450" lvl="0" marL="171450" rtl="0" algn="l">
              <a:lnSpc>
                <a:spcPct val="95000"/>
              </a:lnSpc>
              <a:spcBef>
                <a:spcPts val="1200"/>
              </a:spcBef>
              <a:spcAft>
                <a:spcPts val="0"/>
              </a:spcAft>
              <a:buSzPts val="2000"/>
              <a:buChar char="•"/>
            </a:pPr>
            <a:r>
              <a:rPr lang="en-US"/>
              <a:t>A brute-force attack requires converting a dictionary password from plaintext to a hash value</a:t>
            </a:r>
            <a:endParaRPr/>
          </a:p>
          <a:p>
            <a:pPr indent="-171450" lvl="1" marL="400050" rtl="0" algn="l">
              <a:lnSpc>
                <a:spcPct val="95000"/>
              </a:lnSpc>
              <a:spcBef>
                <a:spcPts val="600"/>
              </a:spcBef>
              <a:spcAft>
                <a:spcPts val="0"/>
              </a:spcAft>
              <a:buSzPts val="1800"/>
              <a:buChar char="•"/>
            </a:pPr>
            <a:r>
              <a:rPr lang="en-US"/>
              <a:t>Requires additional CPU cycle time</a:t>
            </a:r>
            <a:endParaRPr/>
          </a:p>
        </p:txBody>
      </p:sp>
      <p:sp>
        <p:nvSpPr>
          <p:cNvPr id="349" name="Google Shape;349;p42"/>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Recovering Passwords (3 of 4)</a:t>
            </a:r>
            <a:endParaRPr/>
          </a:p>
        </p:txBody>
      </p:sp>
      <p:sp>
        <p:nvSpPr>
          <p:cNvPr id="350" name="Google Shape;350;p42"/>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idx="1" type="body"/>
          </p:nvPr>
        </p:nvSpPr>
        <p:spPr>
          <a:xfrm>
            <a:off x="365125" y="1538288"/>
            <a:ext cx="8415338" cy="2022092"/>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Rainbow table</a:t>
            </a:r>
            <a:endParaRPr/>
          </a:p>
          <a:p>
            <a:pPr indent="-171450" lvl="1" marL="400050" rtl="0" algn="l">
              <a:lnSpc>
                <a:spcPct val="95000"/>
              </a:lnSpc>
              <a:spcBef>
                <a:spcPts val="600"/>
              </a:spcBef>
              <a:spcAft>
                <a:spcPts val="0"/>
              </a:spcAft>
              <a:buSzPts val="1800"/>
              <a:buChar char="•"/>
            </a:pPr>
            <a:r>
              <a:rPr lang="en-US"/>
              <a:t>A file containing the hash values for every possible password that can be generated from a computer’s keyboard</a:t>
            </a:r>
            <a:endParaRPr/>
          </a:p>
          <a:p>
            <a:pPr indent="-171450" lvl="1" marL="400050" rtl="0" algn="l">
              <a:lnSpc>
                <a:spcPct val="95000"/>
              </a:lnSpc>
              <a:spcBef>
                <a:spcPts val="600"/>
              </a:spcBef>
              <a:spcAft>
                <a:spcPts val="0"/>
              </a:spcAft>
              <a:buSzPts val="1800"/>
              <a:buChar char="•"/>
            </a:pPr>
            <a:r>
              <a:rPr lang="en-US"/>
              <a:t>No conversion necessary, so it is faster than a brute-force or dictionary attack</a:t>
            </a:r>
            <a:endParaRPr/>
          </a:p>
          <a:p>
            <a:pPr indent="-171450" lvl="0" marL="171450" rtl="0" algn="l">
              <a:lnSpc>
                <a:spcPct val="95000"/>
              </a:lnSpc>
              <a:spcBef>
                <a:spcPts val="1200"/>
              </a:spcBef>
              <a:spcAft>
                <a:spcPts val="0"/>
              </a:spcAft>
              <a:buSzPts val="2000"/>
              <a:buChar char="•"/>
            </a:pPr>
            <a:r>
              <a:rPr b="1" lang="en-US"/>
              <a:t>Salting passwords</a:t>
            </a:r>
            <a:endParaRPr/>
          </a:p>
          <a:p>
            <a:pPr indent="-171450" lvl="1" marL="400050" rtl="0" algn="l">
              <a:lnSpc>
                <a:spcPct val="95000"/>
              </a:lnSpc>
              <a:spcBef>
                <a:spcPts val="600"/>
              </a:spcBef>
              <a:spcAft>
                <a:spcPts val="0"/>
              </a:spcAft>
              <a:buSzPts val="1800"/>
              <a:buChar char="•"/>
            </a:pPr>
            <a:r>
              <a:rPr lang="en-US"/>
              <a:t>Alters hash values and makes cracking passwords more difficult</a:t>
            </a:r>
            <a:endParaRPr/>
          </a:p>
        </p:txBody>
      </p:sp>
      <p:sp>
        <p:nvSpPr>
          <p:cNvPr id="356" name="Google Shape;356;p43"/>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Recovering Passwords (4 of 4)</a:t>
            </a:r>
            <a:endParaRPr/>
          </a:p>
        </p:txBody>
      </p:sp>
      <p:sp>
        <p:nvSpPr>
          <p:cNvPr id="357" name="Google Shape;357;p43"/>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Examining and analyzing digital evidence depend on the nature of the investigation and the amount of data to process</a:t>
            </a:r>
            <a:endParaRPr/>
          </a:p>
          <a:p>
            <a:pPr indent="-171450" lvl="0" marL="171450" rtl="0" algn="l">
              <a:lnSpc>
                <a:spcPct val="95000"/>
              </a:lnSpc>
              <a:spcBef>
                <a:spcPts val="1200"/>
              </a:spcBef>
              <a:spcAft>
                <a:spcPts val="0"/>
              </a:spcAft>
              <a:buSzPts val="2000"/>
              <a:buChar char="•"/>
            </a:pPr>
            <a:r>
              <a:rPr lang="en-US">
                <a:solidFill>
                  <a:srgbClr val="3F3F3F"/>
                </a:solidFill>
              </a:rPr>
              <a:t>General procedures:</a:t>
            </a:r>
            <a:endParaRPr/>
          </a:p>
          <a:p>
            <a:pPr indent="-171450" lvl="1" marL="400050" rtl="0" algn="l">
              <a:lnSpc>
                <a:spcPct val="95000"/>
              </a:lnSpc>
              <a:spcBef>
                <a:spcPts val="600"/>
              </a:spcBef>
              <a:spcAft>
                <a:spcPts val="0"/>
              </a:spcAft>
              <a:buSzPts val="1800"/>
              <a:buChar char="•"/>
            </a:pPr>
            <a:r>
              <a:rPr lang="en-US">
                <a:solidFill>
                  <a:srgbClr val="3F3F3F"/>
                </a:solidFill>
              </a:rPr>
              <a:t>Wipe and prepare target drives, document all hardware components on the suspect’s computer, check date and time values in the suspect’s computer’s CMOS, acquire data and document steps, list all folders and files, attempt to open password-protected files, determine function of executable files, and document steps</a:t>
            </a:r>
            <a:endParaRPr/>
          </a:p>
          <a:p>
            <a:pPr indent="0" lvl="0" marL="0" rtl="0" algn="l">
              <a:lnSpc>
                <a:spcPct val="95000"/>
              </a:lnSpc>
              <a:spcBef>
                <a:spcPts val="1200"/>
              </a:spcBef>
              <a:spcAft>
                <a:spcPts val="0"/>
              </a:spcAft>
              <a:buSzPts val="2000"/>
              <a:buFont typeface="Calibri"/>
              <a:buNone/>
            </a:pPr>
            <a:r>
              <a:t/>
            </a:r>
            <a:endParaRPr>
              <a:solidFill>
                <a:srgbClr val="3F3F3F"/>
              </a:solidFill>
            </a:endParaRPr>
          </a:p>
        </p:txBody>
      </p:sp>
      <p:sp>
        <p:nvSpPr>
          <p:cNvPr id="363" name="Google Shape;363;p44"/>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(1 of 2)</a:t>
            </a:r>
            <a:endParaRPr/>
          </a:p>
        </p:txBody>
      </p:sp>
      <p:sp>
        <p:nvSpPr>
          <p:cNvPr id="364" name="Google Shape;364;p44"/>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idx="1" type="body"/>
          </p:nvPr>
        </p:nvSpPr>
        <p:spPr>
          <a:xfrm>
            <a:off x="365125" y="1538288"/>
            <a:ext cx="8415338" cy="3730252"/>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Advanced digital forensics tools have features such as indexing text data, making keyword searches faster</a:t>
            </a:r>
            <a:endParaRPr/>
          </a:p>
          <a:p>
            <a:pPr indent="-171450" lvl="0" marL="171450" rtl="0" algn="l">
              <a:lnSpc>
                <a:spcPct val="95000"/>
              </a:lnSpc>
              <a:spcBef>
                <a:spcPts val="1200"/>
              </a:spcBef>
              <a:spcAft>
                <a:spcPts val="0"/>
              </a:spcAft>
              <a:buSzPts val="2000"/>
              <a:buChar char="•"/>
            </a:pPr>
            <a:r>
              <a:rPr lang="en-US"/>
              <a:t>A critical aspect of digital forensics is validating digital evidence </a:t>
            </a:r>
            <a:endParaRPr/>
          </a:p>
          <a:p>
            <a:pPr indent="-171450" lvl="1" marL="400050" rtl="0" algn="l">
              <a:lnSpc>
                <a:spcPct val="95000"/>
              </a:lnSpc>
              <a:spcBef>
                <a:spcPts val="600"/>
              </a:spcBef>
              <a:spcAft>
                <a:spcPts val="0"/>
              </a:spcAft>
              <a:buSzPts val="1800"/>
              <a:buChar char="•"/>
            </a:pPr>
            <a:r>
              <a:rPr lang="en-US"/>
              <a:t>Ensuring the integrity of data you collect is essential for presenting evidence in court</a:t>
            </a:r>
            <a:endParaRPr/>
          </a:p>
          <a:p>
            <a:pPr indent="-171450" lvl="0" marL="171450" rtl="0" algn="l">
              <a:lnSpc>
                <a:spcPct val="95000"/>
              </a:lnSpc>
              <a:spcBef>
                <a:spcPts val="1200"/>
              </a:spcBef>
              <a:spcAft>
                <a:spcPts val="0"/>
              </a:spcAft>
              <a:buSzPts val="2000"/>
              <a:buChar char="•"/>
            </a:pPr>
            <a:r>
              <a:rPr lang="en-US"/>
              <a:t>Data hiding involves changing or manipulating a file to conceal information</a:t>
            </a:r>
            <a:endParaRPr/>
          </a:p>
          <a:p>
            <a:pPr indent="-171450" lvl="0" marL="171450" rtl="0" algn="l">
              <a:lnSpc>
                <a:spcPct val="95000"/>
              </a:lnSpc>
              <a:spcBef>
                <a:spcPts val="1200"/>
              </a:spcBef>
              <a:spcAft>
                <a:spcPts val="0"/>
              </a:spcAft>
              <a:buSzPts val="2000"/>
              <a:buChar char="•"/>
            </a:pPr>
            <a:r>
              <a:rPr lang="en-US"/>
              <a:t>Three ways to recover passwords:</a:t>
            </a:r>
            <a:endParaRPr/>
          </a:p>
          <a:p>
            <a:pPr indent="-171450" lvl="1" marL="400050" rtl="0" algn="l">
              <a:lnSpc>
                <a:spcPct val="95000"/>
              </a:lnSpc>
              <a:spcBef>
                <a:spcPts val="600"/>
              </a:spcBef>
              <a:spcAft>
                <a:spcPts val="0"/>
              </a:spcAft>
              <a:buSzPts val="1800"/>
              <a:buChar char="•"/>
            </a:pPr>
            <a:r>
              <a:rPr lang="en-US"/>
              <a:t>Dictionary attacks</a:t>
            </a:r>
            <a:endParaRPr/>
          </a:p>
          <a:p>
            <a:pPr indent="-171450" lvl="1" marL="400050" rtl="0" algn="l">
              <a:lnSpc>
                <a:spcPct val="95000"/>
              </a:lnSpc>
              <a:spcBef>
                <a:spcPts val="600"/>
              </a:spcBef>
              <a:spcAft>
                <a:spcPts val="0"/>
              </a:spcAft>
              <a:buSzPts val="1800"/>
              <a:buChar char="•"/>
            </a:pPr>
            <a:r>
              <a:rPr lang="en-US"/>
              <a:t>Brute-force attacks</a:t>
            </a:r>
            <a:endParaRPr/>
          </a:p>
          <a:p>
            <a:pPr indent="-171450" lvl="1" marL="400050" rtl="0" algn="l">
              <a:lnSpc>
                <a:spcPct val="95000"/>
              </a:lnSpc>
              <a:spcBef>
                <a:spcPts val="600"/>
              </a:spcBef>
              <a:spcAft>
                <a:spcPts val="0"/>
              </a:spcAft>
              <a:buSzPts val="1800"/>
              <a:buChar char="•"/>
            </a:pPr>
            <a:r>
              <a:rPr lang="en-US"/>
              <a:t>Rainbows tables</a:t>
            </a:r>
            <a:endParaRPr/>
          </a:p>
          <a:p>
            <a:pPr indent="0" lvl="0" marL="0" rtl="0" algn="l">
              <a:lnSpc>
                <a:spcPct val="95000"/>
              </a:lnSpc>
              <a:spcBef>
                <a:spcPts val="1200"/>
              </a:spcBef>
              <a:spcAft>
                <a:spcPts val="0"/>
              </a:spcAft>
              <a:buSzPts val="2000"/>
              <a:buNone/>
            </a:pPr>
            <a:r>
              <a:rPr lang="en-US"/>
              <a:t> </a:t>
            </a:r>
            <a:endParaRPr/>
          </a:p>
        </p:txBody>
      </p:sp>
      <p:sp>
        <p:nvSpPr>
          <p:cNvPr id="370" name="Google Shape;370;p45"/>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(2 of 2)</a:t>
            </a:r>
            <a:endParaRPr/>
          </a:p>
        </p:txBody>
      </p:sp>
      <p:sp>
        <p:nvSpPr>
          <p:cNvPr id="371" name="Google Shape;371;p45"/>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Begin a case by creating an investigation plan that defines the:</a:t>
            </a:r>
            <a:endParaRPr/>
          </a:p>
          <a:p>
            <a:pPr indent="-171450" lvl="1" marL="400050" rtl="0" algn="l">
              <a:lnSpc>
                <a:spcPct val="95000"/>
              </a:lnSpc>
              <a:spcBef>
                <a:spcPts val="600"/>
              </a:spcBef>
              <a:spcAft>
                <a:spcPts val="0"/>
              </a:spcAft>
              <a:buSzPts val="1800"/>
              <a:buChar char="•"/>
            </a:pPr>
            <a:r>
              <a:rPr lang="en-US"/>
              <a:t>Goal and scope of investigation</a:t>
            </a:r>
            <a:endParaRPr/>
          </a:p>
          <a:p>
            <a:pPr indent="-171450" lvl="1" marL="400050" rtl="0" algn="l">
              <a:lnSpc>
                <a:spcPct val="95000"/>
              </a:lnSpc>
              <a:spcBef>
                <a:spcPts val="600"/>
              </a:spcBef>
              <a:spcAft>
                <a:spcPts val="0"/>
              </a:spcAft>
              <a:buSzPts val="1800"/>
              <a:buChar char="•"/>
            </a:pPr>
            <a:r>
              <a:rPr lang="en-US"/>
              <a:t>Materials needed</a:t>
            </a:r>
            <a:endParaRPr/>
          </a:p>
          <a:p>
            <a:pPr indent="-171450" lvl="1" marL="400050" rtl="0" algn="l">
              <a:lnSpc>
                <a:spcPct val="95000"/>
              </a:lnSpc>
              <a:spcBef>
                <a:spcPts val="600"/>
              </a:spcBef>
              <a:spcAft>
                <a:spcPts val="0"/>
              </a:spcAft>
              <a:buSzPts val="1800"/>
              <a:buChar char="•"/>
            </a:pPr>
            <a:r>
              <a:rPr lang="en-US"/>
              <a:t>Tasks to perform</a:t>
            </a:r>
            <a:endParaRPr/>
          </a:p>
          <a:p>
            <a:pPr indent="-171450" lvl="0" marL="171450" rtl="0" algn="l">
              <a:lnSpc>
                <a:spcPct val="95000"/>
              </a:lnSpc>
              <a:spcBef>
                <a:spcPts val="1200"/>
              </a:spcBef>
              <a:spcAft>
                <a:spcPts val="0"/>
              </a:spcAft>
              <a:buSzPts val="2000"/>
              <a:buChar char="•"/>
            </a:pPr>
            <a:r>
              <a:rPr lang="en-US"/>
              <a:t>The approach you take depends largely on the type of case you’re investigating</a:t>
            </a:r>
            <a:endParaRPr/>
          </a:p>
          <a:p>
            <a:pPr indent="-171450" lvl="1" marL="400050" rtl="0" algn="l">
              <a:lnSpc>
                <a:spcPct val="95000"/>
              </a:lnSpc>
              <a:spcBef>
                <a:spcPts val="600"/>
              </a:spcBef>
              <a:spcAft>
                <a:spcPts val="0"/>
              </a:spcAft>
              <a:buSzPts val="1800"/>
              <a:buChar char="•"/>
            </a:pPr>
            <a:r>
              <a:rPr lang="en-US"/>
              <a:t>Corporate, civil, or criminal </a:t>
            </a:r>
            <a:endParaRPr/>
          </a:p>
        </p:txBody>
      </p:sp>
      <p:sp>
        <p:nvSpPr>
          <p:cNvPr id="90" name="Google Shape;90;p5"/>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Approaching Digital Forensics Cases (1 of 4)</a:t>
            </a:r>
            <a:endParaRPr/>
          </a:p>
        </p:txBody>
      </p:sp>
      <p:sp>
        <p:nvSpPr>
          <p:cNvPr id="91" name="Google Shape;91;p5"/>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idx="1" type="body"/>
          </p:nvPr>
        </p:nvSpPr>
        <p:spPr>
          <a:xfrm>
            <a:off x="365125" y="1538288"/>
            <a:ext cx="8415338" cy="144655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these basic steps for all digital forensics investigations:</a:t>
            </a:r>
            <a:endParaRPr/>
          </a:p>
          <a:p>
            <a:pPr indent="-171450" lvl="1" marL="400050" rtl="0" algn="l">
              <a:lnSpc>
                <a:spcPct val="95000"/>
              </a:lnSpc>
              <a:spcBef>
                <a:spcPts val="600"/>
              </a:spcBef>
              <a:spcAft>
                <a:spcPts val="0"/>
              </a:spcAft>
              <a:buSzPts val="1800"/>
              <a:buChar char="•"/>
            </a:pPr>
            <a:r>
              <a:rPr lang="en-US"/>
              <a:t>1. For target drives, use recently wiped media that have been reformatted and inspected for viruses</a:t>
            </a:r>
            <a:endParaRPr/>
          </a:p>
          <a:p>
            <a:pPr indent="-171450" lvl="1" marL="400050" rtl="0" algn="l">
              <a:lnSpc>
                <a:spcPct val="95000"/>
              </a:lnSpc>
              <a:spcBef>
                <a:spcPts val="600"/>
              </a:spcBef>
              <a:spcAft>
                <a:spcPts val="0"/>
              </a:spcAft>
              <a:buSzPts val="1800"/>
              <a:buChar char="•"/>
            </a:pPr>
            <a:r>
              <a:rPr lang="en-US"/>
              <a:t>2. Inventory the hardware on the suspect’s computer, and note condition of seized computer</a:t>
            </a:r>
            <a:endParaRPr/>
          </a:p>
          <a:p>
            <a:pPr indent="-171450" lvl="1" marL="400050" rtl="0" algn="l">
              <a:lnSpc>
                <a:spcPct val="95000"/>
              </a:lnSpc>
              <a:spcBef>
                <a:spcPts val="600"/>
              </a:spcBef>
              <a:spcAft>
                <a:spcPts val="0"/>
              </a:spcAft>
              <a:buSzPts val="1800"/>
              <a:buChar char="•"/>
            </a:pPr>
            <a:r>
              <a:rPr lang="en-US"/>
              <a:t>3. For static acquisitions, remove original drive and check the date and time values in system’s CMOS</a:t>
            </a:r>
            <a:endParaRPr/>
          </a:p>
          <a:p>
            <a:pPr indent="-171450" lvl="1" marL="400050" rtl="0" algn="l">
              <a:lnSpc>
                <a:spcPct val="95000"/>
              </a:lnSpc>
              <a:spcBef>
                <a:spcPts val="600"/>
              </a:spcBef>
              <a:spcAft>
                <a:spcPts val="0"/>
              </a:spcAft>
              <a:buSzPts val="1800"/>
              <a:buChar char="•"/>
            </a:pPr>
            <a:r>
              <a:rPr lang="en-US"/>
              <a:t>4. Record how you acquired data from the suspect drive</a:t>
            </a:r>
            <a:endParaRPr/>
          </a:p>
        </p:txBody>
      </p:sp>
      <p:sp>
        <p:nvSpPr>
          <p:cNvPr id="97" name="Google Shape;97;p6"/>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Approaching Digital Forensics Cases (2 of 4)</a:t>
            </a:r>
            <a:endParaRPr/>
          </a:p>
        </p:txBody>
      </p:sp>
      <p:sp>
        <p:nvSpPr>
          <p:cNvPr id="98" name="Google Shape;98;p6"/>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idx="1" type="body"/>
          </p:nvPr>
        </p:nvSpPr>
        <p:spPr>
          <a:xfrm>
            <a:off x="365125" y="1538288"/>
            <a:ext cx="8415338" cy="2673039"/>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these basic steps for all digital forensics investigations (cont’d):</a:t>
            </a:r>
            <a:endParaRPr/>
          </a:p>
          <a:p>
            <a:pPr indent="-171450" lvl="1" marL="400050" rtl="0" algn="l">
              <a:lnSpc>
                <a:spcPct val="95000"/>
              </a:lnSpc>
              <a:spcBef>
                <a:spcPts val="600"/>
              </a:spcBef>
              <a:spcAft>
                <a:spcPts val="0"/>
              </a:spcAft>
              <a:buSzPts val="1800"/>
              <a:buChar char="•"/>
            </a:pPr>
            <a:r>
              <a:rPr lang="en-US"/>
              <a:t>5. Process drive’s contents methodically and logically</a:t>
            </a:r>
            <a:endParaRPr/>
          </a:p>
          <a:p>
            <a:pPr indent="-171450" lvl="1" marL="400050" rtl="0" algn="l">
              <a:lnSpc>
                <a:spcPct val="95000"/>
              </a:lnSpc>
              <a:spcBef>
                <a:spcPts val="600"/>
              </a:spcBef>
              <a:spcAft>
                <a:spcPts val="0"/>
              </a:spcAft>
              <a:buSzPts val="1800"/>
              <a:buChar char="•"/>
            </a:pPr>
            <a:r>
              <a:rPr lang="en-US"/>
              <a:t>6. List all folders and files on the image or drive</a:t>
            </a:r>
            <a:endParaRPr/>
          </a:p>
          <a:p>
            <a:pPr indent="-171450" lvl="1" marL="400050" rtl="0" algn="l">
              <a:lnSpc>
                <a:spcPct val="95000"/>
              </a:lnSpc>
              <a:spcBef>
                <a:spcPts val="600"/>
              </a:spcBef>
              <a:spcAft>
                <a:spcPts val="0"/>
              </a:spcAft>
              <a:buSzPts val="1800"/>
              <a:buChar char="•"/>
            </a:pPr>
            <a:r>
              <a:rPr lang="en-US"/>
              <a:t>7. Examine contents of all data files in all folders</a:t>
            </a:r>
            <a:endParaRPr/>
          </a:p>
          <a:p>
            <a:pPr indent="-171450" lvl="1" marL="400050" rtl="0" algn="l">
              <a:lnSpc>
                <a:spcPct val="95000"/>
              </a:lnSpc>
              <a:spcBef>
                <a:spcPts val="600"/>
              </a:spcBef>
              <a:spcAft>
                <a:spcPts val="0"/>
              </a:spcAft>
              <a:buSzPts val="1800"/>
              <a:buChar char="•"/>
            </a:pPr>
            <a:r>
              <a:rPr lang="en-US"/>
              <a:t>8. Recover file contents for all password-protected files</a:t>
            </a:r>
            <a:endParaRPr/>
          </a:p>
          <a:p>
            <a:pPr indent="-171450" lvl="1" marL="400050" rtl="0" algn="l">
              <a:lnSpc>
                <a:spcPct val="95000"/>
              </a:lnSpc>
              <a:spcBef>
                <a:spcPts val="600"/>
              </a:spcBef>
              <a:spcAft>
                <a:spcPts val="0"/>
              </a:spcAft>
              <a:buSzPts val="1800"/>
              <a:buChar char="•"/>
            </a:pPr>
            <a:r>
              <a:rPr lang="en-US"/>
              <a:t>9. Identify function of every executable file that doesn’t match hash values</a:t>
            </a:r>
            <a:endParaRPr/>
          </a:p>
          <a:p>
            <a:pPr indent="-171450" lvl="1" marL="400050" rtl="0" algn="l">
              <a:lnSpc>
                <a:spcPct val="95000"/>
              </a:lnSpc>
              <a:spcBef>
                <a:spcPts val="600"/>
              </a:spcBef>
              <a:spcAft>
                <a:spcPts val="0"/>
              </a:spcAft>
              <a:buSzPts val="1800"/>
              <a:buChar char="•"/>
            </a:pPr>
            <a:r>
              <a:rPr lang="en-US"/>
              <a:t>10. Maintain control of all evidence and findings</a:t>
            </a:r>
            <a:endParaRPr/>
          </a:p>
          <a:p>
            <a:pPr indent="-57150" lvl="1" marL="400050" rtl="0" algn="l">
              <a:lnSpc>
                <a:spcPct val="95000"/>
              </a:lnSpc>
              <a:spcBef>
                <a:spcPts val="600"/>
              </a:spcBef>
              <a:spcAft>
                <a:spcPts val="0"/>
              </a:spcAft>
              <a:buSzPts val="1800"/>
              <a:buNone/>
            </a:pPr>
            <a:r>
              <a:t/>
            </a:r>
            <a:endParaRPr/>
          </a:p>
        </p:txBody>
      </p:sp>
      <p:sp>
        <p:nvSpPr>
          <p:cNvPr id="104" name="Google Shape;104;p7"/>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Approaching Digital Forensics Cases (3 of 4)</a:t>
            </a:r>
            <a:endParaRPr/>
          </a:p>
        </p:txBody>
      </p:sp>
      <p:sp>
        <p:nvSpPr>
          <p:cNvPr id="105" name="Google Shape;105;p7"/>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idx="1" type="body"/>
          </p:nvPr>
        </p:nvSpPr>
        <p:spPr>
          <a:xfrm>
            <a:off x="365125" y="1538288"/>
            <a:ext cx="8415338" cy="1575816"/>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Refining and Modifying the Investigation Plan</a:t>
            </a:r>
            <a:endParaRPr/>
          </a:p>
          <a:p>
            <a:pPr indent="-171450" lvl="1" marL="400050" rtl="0" algn="l">
              <a:lnSpc>
                <a:spcPct val="95000"/>
              </a:lnSpc>
              <a:spcBef>
                <a:spcPts val="600"/>
              </a:spcBef>
              <a:spcAft>
                <a:spcPts val="0"/>
              </a:spcAft>
              <a:buSzPts val="1800"/>
              <a:buChar char="•"/>
            </a:pPr>
            <a:r>
              <a:rPr lang="en-US"/>
              <a:t>Even if initial plan is sound, at times you may need to deviate from it and follow evidence</a:t>
            </a:r>
            <a:endParaRPr/>
          </a:p>
          <a:p>
            <a:pPr indent="-171450" lvl="1" marL="400050" rtl="0" algn="l">
              <a:lnSpc>
                <a:spcPct val="95000"/>
              </a:lnSpc>
              <a:spcBef>
                <a:spcPts val="600"/>
              </a:spcBef>
              <a:spcAft>
                <a:spcPts val="0"/>
              </a:spcAft>
              <a:buSzPts val="1800"/>
              <a:buChar char="•"/>
            </a:pPr>
            <a:r>
              <a:rPr lang="en-US"/>
              <a:t>Knowing the types of data to look for helps you make the best use of your time</a:t>
            </a:r>
            <a:endParaRPr/>
          </a:p>
          <a:p>
            <a:pPr indent="-171450" lvl="1" marL="400050" rtl="0" algn="l">
              <a:lnSpc>
                <a:spcPct val="95000"/>
              </a:lnSpc>
              <a:spcBef>
                <a:spcPts val="600"/>
              </a:spcBef>
              <a:spcAft>
                <a:spcPts val="0"/>
              </a:spcAft>
              <a:buSzPts val="1800"/>
              <a:buChar char="•"/>
            </a:pPr>
            <a:r>
              <a:rPr lang="en-US"/>
              <a:t>The key is to start with a plan but remain flexible in the face of new evidence</a:t>
            </a:r>
            <a:endParaRPr/>
          </a:p>
        </p:txBody>
      </p:sp>
      <p:sp>
        <p:nvSpPr>
          <p:cNvPr id="111" name="Google Shape;111;p8"/>
          <p:cNvSpPr txBox="1"/>
          <p:nvPr>
            <p:ph type="title"/>
          </p:nvPr>
        </p:nvSpPr>
        <p:spPr>
          <a:xfrm>
            <a:off x="762000" y="319383"/>
            <a:ext cx="8026400" cy="470898"/>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Approaching Digital Forensics Cases (4 of 4)</a:t>
            </a:r>
            <a:endParaRPr/>
          </a:p>
        </p:txBody>
      </p:sp>
      <p:sp>
        <p:nvSpPr>
          <p:cNvPr id="112" name="Google Shape;112;p8"/>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idx="1" type="body"/>
          </p:nvPr>
        </p:nvSpPr>
        <p:spPr>
          <a:xfrm>
            <a:off x="365125" y="1538288"/>
            <a:ext cx="8415338" cy="2439129"/>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Autopsy can perform forensics analysis on the following file systems:</a:t>
            </a:r>
            <a:endParaRPr/>
          </a:p>
          <a:p>
            <a:pPr indent="-171450" lvl="1" marL="400050" rtl="0" algn="l">
              <a:lnSpc>
                <a:spcPct val="95000"/>
              </a:lnSpc>
              <a:spcBef>
                <a:spcPts val="600"/>
              </a:spcBef>
              <a:spcAft>
                <a:spcPts val="0"/>
              </a:spcAft>
              <a:buSzPts val="1800"/>
              <a:buChar char="•"/>
            </a:pPr>
            <a:r>
              <a:rPr lang="en-US"/>
              <a:t>Microsoft FAT, NTFS, ExFAT, UFS1, and UFS2</a:t>
            </a:r>
            <a:endParaRPr/>
          </a:p>
          <a:p>
            <a:pPr indent="-171450" lvl="1" marL="400050" rtl="0" algn="l">
              <a:lnSpc>
                <a:spcPct val="95000"/>
              </a:lnSpc>
              <a:spcBef>
                <a:spcPts val="600"/>
              </a:spcBef>
              <a:spcAft>
                <a:spcPts val="0"/>
              </a:spcAft>
              <a:buSzPts val="1800"/>
              <a:buChar char="•"/>
            </a:pPr>
            <a:r>
              <a:rPr lang="en-US"/>
              <a:t>ISO 9660 and YAFFS2</a:t>
            </a:r>
            <a:endParaRPr/>
          </a:p>
          <a:p>
            <a:pPr indent="-171450" lvl="1" marL="400050" rtl="0" algn="l">
              <a:lnSpc>
                <a:spcPct val="95000"/>
              </a:lnSpc>
              <a:spcBef>
                <a:spcPts val="600"/>
              </a:spcBef>
              <a:spcAft>
                <a:spcPts val="0"/>
              </a:spcAft>
              <a:buSzPts val="1800"/>
              <a:buChar char="•"/>
            </a:pPr>
            <a:r>
              <a:rPr lang="en-US"/>
              <a:t>Mac HFS+ and HFSX</a:t>
            </a:r>
            <a:endParaRPr/>
          </a:p>
          <a:p>
            <a:pPr indent="-171450" lvl="1" marL="400050" rtl="0" algn="l">
              <a:lnSpc>
                <a:spcPct val="95000"/>
              </a:lnSpc>
              <a:spcBef>
                <a:spcPts val="600"/>
              </a:spcBef>
              <a:spcAft>
                <a:spcPts val="0"/>
              </a:spcAft>
              <a:buSzPts val="1800"/>
              <a:buChar char="•"/>
            </a:pPr>
            <a:r>
              <a:rPr lang="en-US"/>
              <a:t>Linux Ext2fs, Ext3fs, and Ext4fs</a:t>
            </a:r>
            <a:endParaRPr/>
          </a:p>
          <a:p>
            <a:pPr indent="-171450" lvl="0" marL="171450" rtl="0" algn="l">
              <a:lnSpc>
                <a:spcPct val="95000"/>
              </a:lnSpc>
              <a:spcBef>
                <a:spcPts val="1200"/>
              </a:spcBef>
              <a:spcAft>
                <a:spcPts val="0"/>
              </a:spcAft>
              <a:buSzPts val="2000"/>
              <a:buChar char="•"/>
            </a:pPr>
            <a:r>
              <a:rPr lang="en-US"/>
              <a:t>Autopsy can analyze data from several sources</a:t>
            </a:r>
            <a:endParaRPr/>
          </a:p>
          <a:p>
            <a:pPr indent="-171450" lvl="1" marL="400050" rtl="0" algn="l">
              <a:lnSpc>
                <a:spcPct val="95000"/>
              </a:lnSpc>
              <a:spcBef>
                <a:spcPts val="600"/>
              </a:spcBef>
              <a:spcAft>
                <a:spcPts val="0"/>
              </a:spcAft>
              <a:buSzPts val="1800"/>
              <a:buChar char="•"/>
            </a:pPr>
            <a:r>
              <a:rPr lang="en-US"/>
              <a:t>Including image files from other vendors</a:t>
            </a:r>
            <a:endParaRPr/>
          </a:p>
        </p:txBody>
      </p:sp>
      <p:sp>
        <p:nvSpPr>
          <p:cNvPr id="118" name="Google Shape;118;p9"/>
          <p:cNvSpPr txBox="1"/>
          <p:nvPr>
            <p:ph type="title"/>
          </p:nvPr>
        </p:nvSpPr>
        <p:spPr>
          <a:xfrm>
            <a:off x="762000" y="317331"/>
            <a:ext cx="8026400" cy="475002"/>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Autopsy to Analyze Data (1 of 6)</a:t>
            </a:r>
            <a:endParaRPr/>
          </a:p>
        </p:txBody>
      </p:sp>
      <p:sp>
        <p:nvSpPr>
          <p:cNvPr id="119" name="Google Shape;119;p9"/>
          <p:cNvSpPr txBox="1"/>
          <p:nvPr>
            <p:ph idx="11" type="ftr"/>
          </p:nvPr>
        </p:nvSpPr>
        <p:spPr>
          <a:xfrm>
            <a:off x="1597025" y="6578600"/>
            <a:ext cx="6781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2002-09-27T23:29:22Z</dcterms:created>
  <dc:creator>DELL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