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8" r:id="rId1"/>
  </p:sldMasterIdLst>
  <p:notesMasterIdLst>
    <p:notesMasterId r:id="rId47"/>
  </p:notesMasterIdLst>
  <p:sldIdLst>
    <p:sldId id="424" r:id="rId2"/>
    <p:sldId id="257" r:id="rId3"/>
    <p:sldId id="380" r:id="rId4"/>
    <p:sldId id="421" r:id="rId5"/>
    <p:sldId id="381" r:id="rId6"/>
    <p:sldId id="404" r:id="rId7"/>
    <p:sldId id="382" r:id="rId8"/>
    <p:sldId id="383" r:id="rId9"/>
    <p:sldId id="384" r:id="rId10"/>
    <p:sldId id="385" r:id="rId11"/>
    <p:sldId id="386" r:id="rId12"/>
    <p:sldId id="387" r:id="rId13"/>
    <p:sldId id="405" r:id="rId14"/>
    <p:sldId id="406" r:id="rId15"/>
    <p:sldId id="388" r:id="rId16"/>
    <p:sldId id="389" r:id="rId17"/>
    <p:sldId id="390" r:id="rId18"/>
    <p:sldId id="391" r:id="rId19"/>
    <p:sldId id="392" r:id="rId20"/>
    <p:sldId id="407" r:id="rId21"/>
    <p:sldId id="408" r:id="rId22"/>
    <p:sldId id="409" r:id="rId23"/>
    <p:sldId id="410" r:id="rId24"/>
    <p:sldId id="394" r:id="rId25"/>
    <p:sldId id="422" r:id="rId26"/>
    <p:sldId id="411" r:id="rId27"/>
    <p:sldId id="395" r:id="rId28"/>
    <p:sldId id="412" r:id="rId29"/>
    <p:sldId id="396" r:id="rId30"/>
    <p:sldId id="413" r:id="rId31"/>
    <p:sldId id="397" r:id="rId32"/>
    <p:sldId id="423" r:id="rId33"/>
    <p:sldId id="398" r:id="rId34"/>
    <p:sldId id="399" r:id="rId35"/>
    <p:sldId id="414" r:id="rId36"/>
    <p:sldId id="400" r:id="rId37"/>
    <p:sldId id="415" r:id="rId38"/>
    <p:sldId id="401" r:id="rId39"/>
    <p:sldId id="416" r:id="rId40"/>
    <p:sldId id="418" r:id="rId41"/>
    <p:sldId id="419" r:id="rId42"/>
    <p:sldId id="417" r:id="rId43"/>
    <p:sldId id="402" r:id="rId44"/>
    <p:sldId id="403" r:id="rId45"/>
    <p:sldId id="420" r:id="rId4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85" autoAdjust="0"/>
    <p:restoredTop sz="97026" autoAdjust="0"/>
  </p:normalViewPr>
  <p:slideViewPr>
    <p:cSldViewPr>
      <p:cViewPr>
        <p:scale>
          <a:sx n="60" d="100"/>
          <a:sy n="60" d="100"/>
        </p:scale>
        <p:origin x="-1877" y="-6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xmlns="" id="{E64B8D52-71E5-F24A-BF7B-AAFE396EDE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xmlns="" id="{558D78D2-2217-0146-8694-275A510C5AD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xmlns="" id="{400EBD7A-4E09-4C46-AB0E-2057556D2A8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xmlns="" id="{F9BB0A84-EC5F-B545-A851-CB2DFB85EA6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7350" name="Rectangle 6">
            <a:extLst>
              <a:ext uri="{FF2B5EF4-FFF2-40B4-BE49-F238E27FC236}">
                <a16:creationId xmlns:a16="http://schemas.microsoft.com/office/drawing/2014/main" xmlns="" id="{5C6E9E5D-495D-4D40-910C-63A8D26EEF6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51" name="Rectangle 7">
            <a:extLst>
              <a:ext uri="{FF2B5EF4-FFF2-40B4-BE49-F238E27FC236}">
                <a16:creationId xmlns:a16="http://schemas.microsoft.com/office/drawing/2014/main" xmlns="" id="{FA373F89-E38A-8148-A2C7-A6B700D1CE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034FE50-F525-2042-BC53-71B98C4E99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04046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>
            <a:extLst>
              <a:ext uri="{FF2B5EF4-FFF2-40B4-BE49-F238E27FC236}">
                <a16:creationId xmlns:a16="http://schemas.microsoft.com/office/drawing/2014/main" xmlns="" id="{F5402F43-6CF3-B94E-8482-ED96D776DDC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>
            <a:extLst>
              <a:ext uri="{FF2B5EF4-FFF2-40B4-BE49-F238E27FC236}">
                <a16:creationId xmlns:a16="http://schemas.microsoft.com/office/drawing/2014/main" xmlns="" id="{AF79373A-A100-5F4F-843B-69A95E368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1"/>
              <a:t>Guide to Computer Forensics and Investigations Sixth Edition</a:t>
            </a:r>
          </a:p>
          <a:p>
            <a:endParaRPr lang="en-US" altLang="en-US" b="1"/>
          </a:p>
          <a:p>
            <a:pPr eaLnBrk="1" hangingPunct="1">
              <a:lnSpc>
                <a:spcPct val="80000"/>
              </a:lnSpc>
            </a:pPr>
            <a:r>
              <a:rPr lang="en-US" altLang="en-US" i="1"/>
              <a:t>Chapter 15</a:t>
            </a:r>
          </a:p>
          <a:p>
            <a:pPr>
              <a:lnSpc>
                <a:spcPct val="80000"/>
              </a:lnSpc>
            </a:pPr>
            <a:r>
              <a:rPr lang="en-US" altLang="en-US" i="1"/>
              <a:t>Expert Testimony in Digital Investigations</a:t>
            </a:r>
          </a:p>
          <a:p>
            <a:endParaRPr lang="en-US" altLang="en-US"/>
          </a:p>
        </p:txBody>
      </p:sp>
      <p:sp>
        <p:nvSpPr>
          <p:cNvPr id="54276" name="Slide Number Placeholder 3">
            <a:extLst>
              <a:ext uri="{FF2B5EF4-FFF2-40B4-BE49-F238E27FC236}">
                <a16:creationId xmlns:a16="http://schemas.microsoft.com/office/drawing/2014/main" xmlns="" id="{04015457-B882-EE44-BE4A-831A1C3D72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C2F7441-F3B3-C743-ACEC-98035B58BA07}" type="slidenum">
              <a:rPr lang="en-US" altLang="en-US" sz="1200">
                <a:solidFill>
                  <a:schemeClr val="tx1"/>
                </a:solidFill>
              </a:rPr>
              <a:pPr eaLnBrk="1" hangingPunct="1"/>
              <a:t>1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Title_Slide.png">
            <a:extLst>
              <a:ext uri="{FF2B5EF4-FFF2-40B4-BE49-F238E27FC236}">
                <a16:creationId xmlns:a16="http://schemas.microsoft.com/office/drawing/2014/main" xmlns="" id="{5D7F4CE2-8215-3046-81DA-7DCD09FB50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254000"/>
            <a:ext cx="8713787" cy="652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1A8BB60-6194-404D-913B-3B267AFB4CA5}"/>
              </a:ext>
            </a:extLst>
          </p:cNvPr>
          <p:cNvSpPr/>
          <p:nvPr userDrawn="1"/>
        </p:nvSpPr>
        <p:spPr>
          <a:xfrm>
            <a:off x="3482975" y="223838"/>
            <a:ext cx="2125663" cy="985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" name="Picture 8" descr="Rules_Single_A.png">
            <a:extLst>
              <a:ext uri="{FF2B5EF4-FFF2-40B4-BE49-F238E27FC236}">
                <a16:creationId xmlns:a16="http://schemas.microsoft.com/office/drawing/2014/main" xmlns="" id="{3409884B-79BB-F84F-9E20-88C81FCCD1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>
            <a:fillRect/>
          </a:stretch>
        </p:blipFill>
        <p:spPr bwMode="auto">
          <a:xfrm>
            <a:off x="1627188" y="481013"/>
            <a:ext cx="10034587" cy="10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1BC4C69B-715B-1B42-B5C8-C685280F0A58}"/>
              </a:ext>
            </a:extLst>
          </p:cNvPr>
          <p:cNvSpPr/>
          <p:nvPr userDrawn="1"/>
        </p:nvSpPr>
        <p:spPr>
          <a:xfrm>
            <a:off x="6811963" y="4884738"/>
            <a:ext cx="2081212" cy="1927225"/>
          </a:xfrm>
          <a:custGeom>
            <a:avLst/>
            <a:gdLst>
              <a:gd name="connsiteX0" fmla="*/ 0 w 1973580"/>
              <a:gd name="connsiteY0" fmla="*/ 0 h 1389864"/>
              <a:gd name="connsiteX1" fmla="*/ 1973580 w 1973580"/>
              <a:gd name="connsiteY1" fmla="*/ 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0 h 1389864"/>
              <a:gd name="connsiteX1" fmla="*/ 1935480 w 1973580"/>
              <a:gd name="connsiteY1" fmla="*/ 6096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54731 h 1444595"/>
              <a:gd name="connsiteX1" fmla="*/ 1577340 w 1973580"/>
              <a:gd name="connsiteY1" fmla="*/ 1391 h 1444595"/>
              <a:gd name="connsiteX2" fmla="*/ 1935480 w 1973580"/>
              <a:gd name="connsiteY2" fmla="*/ 115691 h 1444595"/>
              <a:gd name="connsiteX3" fmla="*/ 1973580 w 1973580"/>
              <a:gd name="connsiteY3" fmla="*/ 1444595 h 1444595"/>
              <a:gd name="connsiteX4" fmla="*/ 0 w 1973580"/>
              <a:gd name="connsiteY4" fmla="*/ 1444595 h 1444595"/>
              <a:gd name="connsiteX5" fmla="*/ 0 w 1973580"/>
              <a:gd name="connsiteY5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0 w 2080291"/>
              <a:gd name="connsiteY6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60960 w 2080291"/>
              <a:gd name="connsiteY6" fmla="*/ 103009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99060 w 2080291"/>
              <a:gd name="connsiteY6" fmla="*/ 991992 h 1444595"/>
              <a:gd name="connsiteX7" fmla="*/ 0 w 2080291"/>
              <a:gd name="connsiteY7" fmla="*/ 54731 h 144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0291" h="1444595">
                <a:moveTo>
                  <a:pt x="0" y="54731"/>
                </a:moveTo>
                <a:cubicBezTo>
                  <a:pt x="520700" y="67431"/>
                  <a:pt x="1056640" y="-11309"/>
                  <a:pt x="1577340" y="1391"/>
                </a:cubicBezTo>
                <a:lnTo>
                  <a:pt x="1935480" y="115691"/>
                </a:lnTo>
                <a:cubicBezTo>
                  <a:pt x="1932940" y="209671"/>
                  <a:pt x="2082800" y="334132"/>
                  <a:pt x="2080260" y="428112"/>
                </a:cubicBezTo>
                <a:lnTo>
                  <a:pt x="1973580" y="1444595"/>
                </a:lnTo>
                <a:lnTo>
                  <a:pt x="0" y="1444595"/>
                </a:lnTo>
                <a:cubicBezTo>
                  <a:pt x="0" y="1319127"/>
                  <a:pt x="99060" y="1117460"/>
                  <a:pt x="99060" y="991992"/>
                </a:cubicBezTo>
                <a:lnTo>
                  <a:pt x="0" y="547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8" name="Picture 10" descr="Audio.png">
            <a:extLst>
              <a:ext uri="{FF2B5EF4-FFF2-40B4-BE49-F238E27FC236}">
                <a16:creationId xmlns:a16="http://schemas.microsoft.com/office/drawing/2014/main" xmlns="" id="{04C7AB8D-2188-9045-81C3-DFFC9C594EA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938" y="5389563"/>
            <a:ext cx="985837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">
            <a:extLst>
              <a:ext uri="{FF2B5EF4-FFF2-40B4-BE49-F238E27FC236}">
                <a16:creationId xmlns:a16="http://schemas.microsoft.com/office/drawing/2014/main" xmlns="" id="{AC91B1C5-ADCB-9647-B160-36D3ADCBE40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7" r="23795"/>
          <a:stretch>
            <a:fillRect/>
          </a:stretch>
        </p:blipFill>
        <p:spPr bwMode="auto">
          <a:xfrm>
            <a:off x="8674100" y="5121275"/>
            <a:ext cx="276225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Swirl_3.png">
            <a:extLst>
              <a:ext uri="{FF2B5EF4-FFF2-40B4-BE49-F238E27FC236}">
                <a16:creationId xmlns:a16="http://schemas.microsoft.com/office/drawing/2014/main" xmlns="" id="{9FE3CC66-FE01-8244-BCA7-B052D7EE014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688654">
            <a:off x="7440613" y="6392863"/>
            <a:ext cx="38576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 descr="Swirl_3.png">
            <a:extLst>
              <a:ext uri="{FF2B5EF4-FFF2-40B4-BE49-F238E27FC236}">
                <a16:creationId xmlns:a16="http://schemas.microsoft.com/office/drawing/2014/main" xmlns="" id="{F299141B-160B-D246-BC38-17B877DA242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73124">
            <a:off x="7908926" y="5449887"/>
            <a:ext cx="5905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4">
            <a:extLst>
              <a:ext uri="{FF2B5EF4-FFF2-40B4-BE49-F238E27FC236}">
                <a16:creationId xmlns:a16="http://schemas.microsoft.com/office/drawing/2014/main" xmlns="" id="{24BE3565-3540-9B4A-A008-66C28A379037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80" b="12460"/>
          <a:stretch>
            <a:fillRect/>
          </a:stretch>
        </p:blipFill>
        <p:spPr bwMode="auto">
          <a:xfrm>
            <a:off x="7939088" y="5832475"/>
            <a:ext cx="6731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5">
            <a:extLst>
              <a:ext uri="{FF2B5EF4-FFF2-40B4-BE49-F238E27FC236}">
                <a16:creationId xmlns:a16="http://schemas.microsoft.com/office/drawing/2014/main" xmlns="" id="{581B45F9-335A-3B47-B452-632480ECBEC0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15088"/>
            <a:ext cx="1150938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2614722"/>
            <a:ext cx="7747000" cy="475002"/>
          </a:xfrm>
        </p:spPr>
        <p:txBody>
          <a:bodyPr anchor="b"/>
          <a:lstStyle>
            <a:lvl1pPr algn="ctr"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3352800"/>
            <a:ext cx="7747000" cy="235962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xmlns="" id="{1FA5F00D-3084-694D-904E-F7C965CFA5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4913" y="6364288"/>
            <a:ext cx="6200775" cy="365125"/>
          </a:xfrm>
        </p:spPr>
        <p:txBody>
          <a:bodyPr/>
          <a:lstStyle>
            <a:lvl1pPr>
              <a:defRPr sz="600" dirty="0"/>
            </a:lvl1pPr>
          </a:lstStyle>
          <a:p>
            <a:pPr>
              <a:defRPr/>
            </a:pPr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949034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Rules_Single_A.png">
            <a:extLst>
              <a:ext uri="{FF2B5EF4-FFF2-40B4-BE49-F238E27FC236}">
                <a16:creationId xmlns:a16="http://schemas.microsoft.com/office/drawing/2014/main" xmlns="" id="{BE7C159D-6F9E-5E40-A554-968C4DED40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>
            <a:fillRect/>
          </a:stretch>
        </p:blipFill>
        <p:spPr bwMode="auto">
          <a:xfrm>
            <a:off x="1597025" y="6488113"/>
            <a:ext cx="11423650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Audio.png">
            <a:extLst>
              <a:ext uri="{FF2B5EF4-FFF2-40B4-BE49-F238E27FC236}">
                <a16:creationId xmlns:a16="http://schemas.microsoft.com/office/drawing/2014/main" xmlns="" id="{633E55D1-1D77-BB4B-912D-082E527EBF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361950"/>
            <a:ext cx="1839912" cy="1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Swirl_3.png">
            <a:extLst>
              <a:ext uri="{FF2B5EF4-FFF2-40B4-BE49-F238E27FC236}">
                <a16:creationId xmlns:a16="http://schemas.microsoft.com/office/drawing/2014/main" xmlns="" id="{3C6E9542-5892-864A-A801-97CE73347CC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69126">
            <a:off x="1431925" y="1916113"/>
            <a:ext cx="90805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Swirl_2.png">
            <a:extLst>
              <a:ext uri="{FF2B5EF4-FFF2-40B4-BE49-F238E27FC236}">
                <a16:creationId xmlns:a16="http://schemas.microsoft.com/office/drawing/2014/main" xmlns="" id="{6A860985-6A53-7742-A646-9B4E632E148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73741" flipH="1">
            <a:off x="218281" y="3552032"/>
            <a:ext cx="7953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>
            <a:extLst>
              <a:ext uri="{FF2B5EF4-FFF2-40B4-BE49-F238E27FC236}">
                <a16:creationId xmlns:a16="http://schemas.microsoft.com/office/drawing/2014/main" xmlns="" id="{39413B3C-B409-FA4C-9A6B-8E9ECEA693F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80" b="12460"/>
          <a:stretch>
            <a:fillRect/>
          </a:stretch>
        </p:blipFill>
        <p:spPr bwMode="auto">
          <a:xfrm>
            <a:off x="879475" y="2605088"/>
            <a:ext cx="1101725" cy="122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">
            <a:extLst>
              <a:ext uri="{FF2B5EF4-FFF2-40B4-BE49-F238E27FC236}">
                <a16:creationId xmlns:a16="http://schemas.microsoft.com/office/drawing/2014/main" xmlns="" id="{F656E2B1-0501-4441-AFA6-325FA7416C15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4535488"/>
            <a:ext cx="596900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>
            <a:extLst>
              <a:ext uri="{FF2B5EF4-FFF2-40B4-BE49-F238E27FC236}">
                <a16:creationId xmlns:a16="http://schemas.microsoft.com/office/drawing/2014/main" xmlns="" id="{10FB39E2-7EFE-344A-BDBA-4835C384FAE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7" r="23795"/>
          <a:stretch>
            <a:fillRect/>
          </a:stretch>
        </p:blipFill>
        <p:spPr bwMode="auto">
          <a:xfrm>
            <a:off x="738188" y="4805363"/>
            <a:ext cx="252412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>
            <a:extLst>
              <a:ext uri="{FF2B5EF4-FFF2-40B4-BE49-F238E27FC236}">
                <a16:creationId xmlns:a16="http://schemas.microsoft.com/office/drawing/2014/main" xmlns="" id="{AC73C58A-6020-D344-8493-7A9E1A3911F6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6362700"/>
            <a:ext cx="14001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2179200"/>
            <a:ext cx="6172200" cy="475002"/>
          </a:xfrm>
        </p:spPr>
        <p:txBody>
          <a:bodyPr/>
          <a:lstStyle>
            <a:lvl1pPr algn="l">
              <a:defRPr sz="3600" b="0" cap="none" baseline="0">
                <a:solidFill>
                  <a:srgbClr val="055C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942670"/>
            <a:ext cx="6172200" cy="26545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Footer Placeholder 6">
            <a:extLst>
              <a:ext uri="{FF2B5EF4-FFF2-40B4-BE49-F238E27FC236}">
                <a16:creationId xmlns:a16="http://schemas.microsoft.com/office/drawing/2014/main" xmlns="" id="{E2F20A7C-E1EE-CC49-99ED-53E5847CF2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97025" y="6578600"/>
            <a:ext cx="6781800" cy="244475"/>
          </a:xfrm>
        </p:spPr>
        <p:txBody>
          <a:bodyPr/>
          <a:lstStyle>
            <a:lvl1pPr>
              <a:defRPr sz="600" dirty="0"/>
            </a:lvl1pPr>
          </a:lstStyle>
          <a:p>
            <a:pPr>
              <a:defRPr/>
            </a:pPr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99974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Rules_Single_B.png">
            <a:extLst>
              <a:ext uri="{FF2B5EF4-FFF2-40B4-BE49-F238E27FC236}">
                <a16:creationId xmlns:a16="http://schemas.microsoft.com/office/drawing/2014/main" xmlns="" id="{784A17B9-5A56-8B4B-8D26-BED664D015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2" r="10007"/>
          <a:stretch>
            <a:fillRect/>
          </a:stretch>
        </p:blipFill>
        <p:spPr bwMode="auto">
          <a:xfrm>
            <a:off x="215900" y="947738"/>
            <a:ext cx="8586788" cy="4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xmlns="" id="{433A6664-5D73-B242-B7B9-39C5D0919FC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80" b="12460"/>
          <a:stretch>
            <a:fillRect/>
          </a:stretch>
        </p:blipFill>
        <p:spPr bwMode="auto">
          <a:xfrm>
            <a:off x="79375" y="222250"/>
            <a:ext cx="62865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Rules_Single_A.png">
            <a:extLst>
              <a:ext uri="{FF2B5EF4-FFF2-40B4-BE49-F238E27FC236}">
                <a16:creationId xmlns:a16="http://schemas.microsoft.com/office/drawing/2014/main" xmlns="" id="{AF7C0A2F-2F3C-5247-A093-9B26ECD09A4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>
            <a:fillRect/>
          </a:stretch>
        </p:blipFill>
        <p:spPr bwMode="auto">
          <a:xfrm>
            <a:off x="1597025" y="6488113"/>
            <a:ext cx="11423650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xmlns="" id="{90F3B842-2049-6448-9C8C-066AB0256E2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6324600"/>
            <a:ext cx="143827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xmlns="" id="{78D0AC77-D70C-CD42-9D1D-1BF01B4DFF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97025" y="6578600"/>
            <a:ext cx="6781800" cy="244475"/>
          </a:xfrm>
        </p:spPr>
        <p:txBody>
          <a:bodyPr/>
          <a:lstStyle>
            <a:lvl1pPr>
              <a:defRPr sz="600" dirty="0"/>
            </a:lvl1pPr>
          </a:lstStyle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076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Rules_Single_B.png">
            <a:extLst>
              <a:ext uri="{FF2B5EF4-FFF2-40B4-BE49-F238E27FC236}">
                <a16:creationId xmlns:a16="http://schemas.microsoft.com/office/drawing/2014/main" xmlns="" id="{F5192C52-E987-EB4F-8FB7-64A144A4C9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2" r="10007"/>
          <a:stretch>
            <a:fillRect/>
          </a:stretch>
        </p:blipFill>
        <p:spPr bwMode="auto">
          <a:xfrm>
            <a:off x="215900" y="947738"/>
            <a:ext cx="8586788" cy="4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>
            <a:extLst>
              <a:ext uri="{FF2B5EF4-FFF2-40B4-BE49-F238E27FC236}">
                <a16:creationId xmlns:a16="http://schemas.microsoft.com/office/drawing/2014/main" xmlns="" id="{733F62B8-F18D-4B41-9738-8485135BDEC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80" b="12460"/>
          <a:stretch>
            <a:fillRect/>
          </a:stretch>
        </p:blipFill>
        <p:spPr bwMode="auto">
          <a:xfrm>
            <a:off x="79375" y="222250"/>
            <a:ext cx="62865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Rules_Single_A.png">
            <a:extLst>
              <a:ext uri="{FF2B5EF4-FFF2-40B4-BE49-F238E27FC236}">
                <a16:creationId xmlns:a16="http://schemas.microsoft.com/office/drawing/2014/main" xmlns="" id="{CB8A9D15-777E-B843-B201-36F0B4DB482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>
            <a:fillRect/>
          </a:stretch>
        </p:blipFill>
        <p:spPr bwMode="auto">
          <a:xfrm>
            <a:off x="1597025" y="6488113"/>
            <a:ext cx="11423650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>
            <a:extLst>
              <a:ext uri="{FF2B5EF4-FFF2-40B4-BE49-F238E27FC236}">
                <a16:creationId xmlns:a16="http://schemas.microsoft.com/office/drawing/2014/main" xmlns="" id="{D62A9F8A-4912-0846-BDCB-12BAEA84779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" y="6305550"/>
            <a:ext cx="14033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xmlns="" id="{7D9A0301-06FC-E54A-B224-D676AB0AF9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97025" y="6578600"/>
            <a:ext cx="6781800" cy="244475"/>
          </a:xfrm>
        </p:spPr>
        <p:txBody>
          <a:bodyPr/>
          <a:lstStyle>
            <a:lvl1pPr>
              <a:defRPr sz="600" dirty="0"/>
            </a:lvl1pPr>
          </a:lstStyle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971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6B78EA65-07A0-4E44-9FFE-9936F1F224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998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>
            <a:extLst>
              <a:ext uri="{FF2B5EF4-FFF2-40B4-BE49-F238E27FC236}">
                <a16:creationId xmlns:a16="http://schemas.microsoft.com/office/drawing/2014/main" xmlns="" id="{AF1780DF-1A11-954D-8372-0B3EC7F1486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65125" y="1538288"/>
            <a:ext cx="8415338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95090622-CD67-6E43-A58A-A06455FB49F3}"/>
              </a:ext>
            </a:extLst>
          </p:cNvPr>
          <p:cNvSpPr txBox="1">
            <a:spLocks/>
          </p:cNvSpPr>
          <p:nvPr userDrawn="1"/>
        </p:nvSpPr>
        <p:spPr>
          <a:xfrm>
            <a:off x="8375650" y="6513513"/>
            <a:ext cx="312738" cy="215900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C4D7D070-DB1D-EA45-8FCC-1CD034AE6E8D}" type="slidenum">
              <a:rPr lang="en-US" altLang="en-US" sz="800">
                <a:solidFill>
                  <a:srgbClr val="898989"/>
                </a:solidFill>
                <a:latin typeface="Calibri" panose="020F0502020204030204" pitchFamily="34" charset="0"/>
              </a:rPr>
              <a:pPr algn="r" eaLnBrk="1" hangingPunct="1"/>
              <a:t>‹#›</a:t>
            </a:fld>
            <a:endParaRPr lang="en-US" altLang="en-US" sz="8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028" name="Title Placeholder 1">
            <a:extLst>
              <a:ext uri="{FF2B5EF4-FFF2-40B4-BE49-F238E27FC236}">
                <a16:creationId xmlns:a16="http://schemas.microsoft.com/office/drawing/2014/main" xmlns="" id="{222EE8F6-38AC-E040-A50C-293BA69FB93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65125" y="391150"/>
            <a:ext cx="8415338" cy="475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D829915-6EA5-C447-B4B2-F5D9903B5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5125" y="6610350"/>
            <a:ext cx="80137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</p:sldLayoutIdLst>
  <p:hf sldNum="0" hdr="0" dt="0"/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36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2200">
          <a:solidFill>
            <a:schemeClr val="accent2"/>
          </a:solidFill>
          <a:latin typeface="Calibri Light" panose="020F0302020204030204" pitchFamily="34" charset="0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2200">
          <a:solidFill>
            <a:schemeClr val="accent2"/>
          </a:solidFill>
          <a:latin typeface="Calibri Light" panose="020F0302020204030204" pitchFamily="34" charset="0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2200">
          <a:solidFill>
            <a:schemeClr val="accent2"/>
          </a:solidFill>
          <a:latin typeface="Calibri Light" panose="020F0302020204030204" pitchFamily="34" charset="0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2200">
          <a:solidFill>
            <a:schemeClr val="accent2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200">
          <a:solidFill>
            <a:schemeClr val="accent2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200">
          <a:solidFill>
            <a:schemeClr val="accent2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200">
          <a:solidFill>
            <a:schemeClr val="accent2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200">
          <a:solidFill>
            <a:schemeClr val="accent2"/>
          </a:solidFill>
          <a:latin typeface="Calibri Light" panose="020F0302020204030204" pitchFamily="34" charset="0"/>
        </a:defRPr>
      </a:lvl9pPr>
    </p:titleStyle>
    <p:bodyStyle>
      <a:lvl1pPr marL="171450" indent="-171450" algn="l" rtl="0" fontAlgn="base">
        <a:lnSpc>
          <a:spcPct val="95000"/>
        </a:lnSpc>
        <a:spcBef>
          <a:spcPts val="12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400050" indent="-171450" algn="l" rtl="0" fontAlgn="base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71500" indent="-114300" algn="l" rtl="0" fontAlgn="base">
        <a:lnSpc>
          <a:spcPct val="95000"/>
        </a:lnSpc>
        <a:spcBef>
          <a:spcPct val="20000"/>
        </a:spcBef>
        <a:spcAft>
          <a:spcPct val="0"/>
        </a:spcAft>
        <a:buClr>
          <a:srgbClr val="404040"/>
        </a:buClr>
        <a:buFont typeface="Arial" panose="020B0604020202020204" pitchFamily="34" charset="0"/>
        <a:buChar char="-"/>
        <a:defRPr sz="1800" kern="1200">
          <a:solidFill>
            <a:srgbClr val="404040"/>
          </a:solidFill>
          <a:latin typeface="+mn-lt"/>
          <a:ea typeface="+mn-ea"/>
          <a:cs typeface="+mn-cs"/>
        </a:defRPr>
      </a:lvl3pPr>
      <a:lvl4pPr marL="742950" indent="-114300" algn="l" rtl="0" fontAlgn="base">
        <a:lnSpc>
          <a:spcPct val="95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14400" indent="-114300" algn="l" rtl="0" fontAlgn="base">
        <a:lnSpc>
          <a:spcPct val="95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xmlns="" id="{80ABD887-0D99-0F47-B932-E72D9C49F74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762000"/>
            <a:ext cx="7747000" cy="2825750"/>
          </a:xfrm>
        </p:spPr>
        <p:txBody>
          <a:bodyPr/>
          <a:lstStyle/>
          <a:p>
            <a:r>
              <a:rPr lang="en-US" altLang="en-US" sz="3600" b="1"/>
              <a:t>Guide to Computer Forensics</a:t>
            </a:r>
            <a:br>
              <a:rPr lang="en-US" altLang="en-US" sz="3600" b="1"/>
            </a:br>
            <a:r>
              <a:rPr lang="en-US" altLang="en-US" sz="3600" b="1"/>
              <a:t> and Investigations</a:t>
            </a:r>
            <a:br>
              <a:rPr lang="en-US" altLang="en-US" sz="3600" b="1"/>
            </a:br>
            <a:r>
              <a:rPr lang="en-US" altLang="en-US" sz="3600" b="1"/>
              <a:t>Sixth Edition</a:t>
            </a:r>
            <a:br>
              <a:rPr lang="en-US" altLang="en-US" sz="3600" b="1"/>
            </a:br>
            <a:r>
              <a:rPr lang="en-US" altLang="en-US" sz="3600" b="1"/>
              <a:t/>
            </a:r>
            <a:br>
              <a:rPr lang="en-US" altLang="en-US" sz="3600" b="1"/>
            </a:br>
            <a:r>
              <a:rPr lang="en-US" altLang="en-US" sz="3600" b="1" i="1"/>
              <a:t>Chapter 15</a:t>
            </a:r>
            <a:r>
              <a:rPr lang="en-US" altLang="en-US" sz="3600" i="1"/>
              <a:t/>
            </a:r>
            <a:br>
              <a:rPr lang="en-US" altLang="en-US" sz="3600" i="1"/>
            </a:br>
            <a:endParaRPr lang="en-US" altLang="en-US" sz="3600" b="1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xmlns="" id="{9E895ED9-86C0-124E-A814-728E826747F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98500" y="3352800"/>
            <a:ext cx="7747000" cy="3778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3000" i="1">
                <a:solidFill>
                  <a:schemeClr val="tx1"/>
                </a:solidFill>
              </a:rPr>
              <a:t>Expert Testimony in Digital Investigations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>
            <a:extLst>
              <a:ext uri="{FF2B5EF4-FFF2-40B4-BE49-F238E27FC236}">
                <a16:creationId xmlns:a16="http://schemas.microsoft.com/office/drawing/2014/main" xmlns="" id="{FAFDE685-2992-4A49-8539-CA0AA127F4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2651495"/>
          </a:xfrm>
        </p:spPr>
        <p:txBody>
          <a:bodyPr/>
          <a:lstStyle/>
          <a:p>
            <a:r>
              <a:rPr lang="en-US" altLang="en-US" dirty="0"/>
              <a:t>Do not record conversations or telephone calls</a:t>
            </a:r>
          </a:p>
          <a:p>
            <a:r>
              <a:rPr lang="en-US" altLang="en-US" dirty="0"/>
              <a:t>Federal information requirements</a:t>
            </a:r>
          </a:p>
          <a:p>
            <a:pPr lvl="1"/>
            <a:r>
              <a:rPr lang="en-US" altLang="en-US" dirty="0"/>
              <a:t>Other cases in which you have testified as an expert witness in the last four years</a:t>
            </a:r>
          </a:p>
          <a:p>
            <a:pPr lvl="1"/>
            <a:r>
              <a:rPr lang="en-US" altLang="en-US" dirty="0"/>
              <a:t>Ten years of any published writings</a:t>
            </a:r>
          </a:p>
          <a:p>
            <a:pPr lvl="1"/>
            <a:r>
              <a:rPr lang="en-US" altLang="en-US" dirty="0"/>
              <a:t>Previous compensations for testifying</a:t>
            </a:r>
          </a:p>
          <a:p>
            <a:r>
              <a:rPr lang="en-US" altLang="en-US" dirty="0"/>
              <a:t>Evaluate the court’s expert</a:t>
            </a:r>
          </a:p>
          <a:p>
            <a:r>
              <a:rPr lang="en-US" altLang="en-US" dirty="0"/>
              <a:t>Brief your attorney on your findings and opinion of the court’s expert</a:t>
            </a: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xmlns="" id="{B71080A0-DB5F-EE4E-874C-331393DEA8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/>
              <a:t>Reviewing Your Role as a Consulting Expert or an Expert Witness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347B07C-FCCC-DE48-A94C-26B09E1571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>
            <a:extLst>
              <a:ext uri="{FF2B5EF4-FFF2-40B4-BE49-F238E27FC236}">
                <a16:creationId xmlns:a16="http://schemas.microsoft.com/office/drawing/2014/main" xmlns="" id="{4B5CF710-14A8-EA4C-A632-F2742C6924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3097771"/>
          </a:xfrm>
        </p:spPr>
        <p:txBody>
          <a:bodyPr/>
          <a:lstStyle/>
          <a:p>
            <a:r>
              <a:rPr lang="en-US" altLang="en-US" b="1" dirty="0"/>
              <a:t>Curriculum vitae (CV)</a:t>
            </a:r>
          </a:p>
          <a:p>
            <a:pPr lvl="1"/>
            <a:r>
              <a:rPr lang="en-US" altLang="en-US" dirty="0"/>
              <a:t>Lists your education, training, and professional experience</a:t>
            </a:r>
          </a:p>
          <a:p>
            <a:pPr lvl="1"/>
            <a:r>
              <a:rPr lang="en-US" altLang="en-US" dirty="0"/>
              <a:t>Used to qualify your testimony</a:t>
            </a:r>
          </a:p>
          <a:p>
            <a:r>
              <a:rPr lang="en-US" altLang="en-US" dirty="0"/>
              <a:t>Show you continuously enhance your skills</a:t>
            </a:r>
          </a:p>
          <a:p>
            <a:pPr lvl="1"/>
            <a:r>
              <a:rPr lang="en-US" altLang="en-US" dirty="0"/>
              <a:t>List any training, teaching, and experience</a:t>
            </a:r>
          </a:p>
          <a:p>
            <a:r>
              <a:rPr lang="en-US" altLang="en-US" dirty="0"/>
              <a:t>Detail specific accomplishments</a:t>
            </a:r>
          </a:p>
          <a:p>
            <a:r>
              <a:rPr lang="en-US" altLang="en-US" dirty="0"/>
              <a:t>List basic and advanced skills</a:t>
            </a:r>
          </a:p>
          <a:p>
            <a:r>
              <a:rPr lang="en-US" altLang="en-US" dirty="0"/>
              <a:t>Include a testimony log</a:t>
            </a: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xmlns="" id="{47DFF28C-A988-DA49-863E-FC59CBE8D6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/>
              <a:t>Creating and Maintaining Your CV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04BDCFE-EFBC-7043-BEDB-00CE5A6987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>
            <a:extLst>
              <a:ext uri="{FF2B5EF4-FFF2-40B4-BE49-F238E27FC236}">
                <a16:creationId xmlns:a16="http://schemas.microsoft.com/office/drawing/2014/main" xmlns="" id="{CC5A636E-D752-F14F-B694-13A0BA01C5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Prepare definitions of technical concepts</a:t>
            </a:r>
          </a:p>
          <a:p>
            <a:r>
              <a:rPr lang="en-US" altLang="en-US"/>
              <a:t>Use your own words and language</a:t>
            </a:r>
          </a:p>
          <a:p>
            <a:r>
              <a:rPr lang="en-US" altLang="en-US"/>
              <a:t>Examples of definitions to prepare ahead of time:</a:t>
            </a:r>
          </a:p>
          <a:p>
            <a:pPr lvl="1"/>
            <a:r>
              <a:rPr lang="en-US" altLang="en-US"/>
              <a:t>Digital forensics or computer forensics</a:t>
            </a:r>
          </a:p>
          <a:p>
            <a:pPr lvl="1"/>
            <a:r>
              <a:rPr lang="en-US" altLang="en-US"/>
              <a:t>Hashing algorithms</a:t>
            </a:r>
          </a:p>
          <a:p>
            <a:pPr lvl="1"/>
            <a:r>
              <a:rPr lang="en-US" altLang="en-US"/>
              <a:t>Image files and bit-stream copies</a:t>
            </a:r>
          </a:p>
          <a:p>
            <a:pPr lvl="1"/>
            <a:r>
              <a:rPr lang="en-US" altLang="en-US"/>
              <a:t>File slack and unallocated space</a:t>
            </a:r>
          </a:p>
          <a:p>
            <a:pPr lvl="1"/>
            <a:r>
              <a:rPr lang="en-US" altLang="en-US"/>
              <a:t>File timestamps</a:t>
            </a:r>
          </a:p>
          <a:p>
            <a:pPr lvl="1"/>
            <a:r>
              <a:rPr lang="en-US" altLang="en-US"/>
              <a:t>Computer log files</a:t>
            </a: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xmlns="" id="{E34839DC-917B-CB4B-9D67-01157EE058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17331"/>
            <a:ext cx="8026400" cy="475002"/>
          </a:xfrm>
        </p:spPr>
        <p:txBody>
          <a:bodyPr/>
          <a:lstStyle/>
          <a:p>
            <a:r>
              <a:rPr lang="en-US" altLang="en-US" dirty="0"/>
              <a:t>Preparing Technical Definitions (1 of 2)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A97ED01-5CC1-3E47-A42A-905D1C6ACA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>
            <a:extLst>
              <a:ext uri="{FF2B5EF4-FFF2-40B4-BE49-F238E27FC236}">
                <a16:creationId xmlns:a16="http://schemas.microsoft.com/office/drawing/2014/main" xmlns="" id="{08781D4F-267E-C64D-BFD0-2BD45248B7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Examples of definitions to prepare ahead of time (cont’d)</a:t>
            </a:r>
          </a:p>
          <a:p>
            <a:pPr lvl="1"/>
            <a:r>
              <a:rPr lang="en-US" altLang="en-US"/>
              <a:t>Folder or directory</a:t>
            </a:r>
          </a:p>
          <a:p>
            <a:pPr lvl="1"/>
            <a:r>
              <a:rPr lang="en-US" altLang="en-US"/>
              <a:t>Hardware</a:t>
            </a:r>
          </a:p>
          <a:p>
            <a:pPr lvl="1"/>
            <a:r>
              <a:rPr lang="en-US" altLang="en-US"/>
              <a:t>Software</a:t>
            </a:r>
          </a:p>
          <a:p>
            <a:pPr lvl="1"/>
            <a:r>
              <a:rPr lang="en-US" altLang="en-US"/>
              <a:t>Operating system</a:t>
            </a: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xmlns="" id="{FAE167FF-8F10-0B4D-B72E-DE529B7505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17331"/>
            <a:ext cx="8026400" cy="475002"/>
          </a:xfrm>
        </p:spPr>
        <p:txBody>
          <a:bodyPr/>
          <a:lstStyle/>
          <a:p>
            <a:r>
              <a:rPr lang="en-US" altLang="en-US" dirty="0"/>
              <a:t>Preparing Technical Definitions (2 of 2)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B7B2441-5990-9F4C-B8F3-6E61638FEA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>
            <a:extLst>
              <a:ext uri="{FF2B5EF4-FFF2-40B4-BE49-F238E27FC236}">
                <a16:creationId xmlns:a16="http://schemas.microsoft.com/office/drawing/2014/main" xmlns="" id="{72844B80-73B4-634A-8910-7BFC650179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Some legal actions generate interest from the news media</a:t>
            </a:r>
          </a:p>
          <a:p>
            <a:r>
              <a:rPr lang="en-US" altLang="en-US"/>
              <a:t>Reasons to avoid contact with news media</a:t>
            </a:r>
          </a:p>
          <a:p>
            <a:pPr lvl="1"/>
            <a:r>
              <a:rPr lang="en-US" altLang="en-US"/>
              <a:t>Your comments could harm the case and create a record that can be used against you</a:t>
            </a:r>
          </a:p>
          <a:p>
            <a:pPr lvl="1"/>
            <a:r>
              <a:rPr lang="en-US" altLang="en-US"/>
              <a:t>You have no control over the context of the information a journalist publishes</a:t>
            </a:r>
          </a:p>
          <a:p>
            <a:pPr lvl="1"/>
            <a:r>
              <a:rPr lang="en-US" altLang="en-US"/>
              <a:t>You can’t rely on a journalist’s promises of confidentiality</a:t>
            </a: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xmlns="" id="{92612BAD-DCE3-C34B-ACA2-DE3ED2B01B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/>
              <a:t>Preparing to Deal with the News Media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F38B2B3-BBA5-2443-B624-6482460365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>
            <a:extLst>
              <a:ext uri="{FF2B5EF4-FFF2-40B4-BE49-F238E27FC236}">
                <a16:creationId xmlns:a16="http://schemas.microsoft.com/office/drawing/2014/main" xmlns="" id="{C5A417FE-496C-6841-9545-40443B10B0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2702278"/>
          </a:xfrm>
        </p:spPr>
        <p:txBody>
          <a:bodyPr/>
          <a:lstStyle/>
          <a:p>
            <a:r>
              <a:rPr lang="en-US" altLang="en-US" dirty="0"/>
              <a:t>Procedures during a trial</a:t>
            </a:r>
          </a:p>
          <a:p>
            <a:pPr lvl="1"/>
            <a:r>
              <a:rPr lang="en-US" altLang="en-US" dirty="0"/>
              <a:t>Your attorney presents you as a competent expert</a:t>
            </a:r>
          </a:p>
          <a:p>
            <a:pPr lvl="1"/>
            <a:r>
              <a:rPr lang="en-US" altLang="en-US" dirty="0"/>
              <a:t>Opposing attorney might attempt to discredit you</a:t>
            </a:r>
          </a:p>
          <a:p>
            <a:pPr lvl="1"/>
            <a:r>
              <a:rPr lang="en-US" altLang="en-US" dirty="0"/>
              <a:t>Your attorney guides you through your testimony</a:t>
            </a:r>
          </a:p>
          <a:p>
            <a:pPr lvl="1"/>
            <a:r>
              <a:rPr lang="en-US" altLang="en-US" dirty="0"/>
              <a:t>Opposing attorney cross-examines you</a:t>
            </a:r>
          </a:p>
          <a:p>
            <a:pPr lvl="1"/>
            <a:r>
              <a:rPr lang="en-US" altLang="en-US" dirty="0"/>
              <a:t>Your attorney might have an opportunity for redirect examination of material addressed in cross-examination</a:t>
            </a:r>
          </a:p>
          <a:p>
            <a:r>
              <a:rPr lang="en-US" altLang="en-US" dirty="0"/>
              <a:t>You could be called later as a rebuttal witness</a:t>
            </a: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xmlns="" id="{56AE5BD7-DDB4-E14D-82E4-CF8C16F294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/>
              <a:t>Testifying in Court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CEC01BE-A9A9-3345-B812-94D2E772FC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>
            <a:extLst>
              <a:ext uri="{FF2B5EF4-FFF2-40B4-BE49-F238E27FC236}">
                <a16:creationId xmlns:a16="http://schemas.microsoft.com/office/drawing/2014/main" xmlns="" id="{B0822428-5137-C845-9934-FA17F993A8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3013133"/>
          </a:xfrm>
        </p:spPr>
        <p:txBody>
          <a:bodyPr/>
          <a:lstStyle/>
          <a:p>
            <a:r>
              <a:rPr lang="en-US" altLang="en-US" dirty="0"/>
              <a:t>Typical order of trial</a:t>
            </a:r>
          </a:p>
          <a:p>
            <a:pPr lvl="1"/>
            <a:r>
              <a:rPr lang="en-US" altLang="en-US" dirty="0"/>
              <a:t>Motion in </a:t>
            </a:r>
            <a:r>
              <a:rPr lang="en-US" altLang="en-US" dirty="0" err="1"/>
              <a:t>limine</a:t>
            </a:r>
            <a:endParaRPr lang="en-US" altLang="en-US" dirty="0"/>
          </a:p>
          <a:p>
            <a:pPr lvl="1"/>
            <a:r>
              <a:rPr lang="en-US" altLang="en-US" dirty="0"/>
              <a:t>Impaneling the jury</a:t>
            </a:r>
          </a:p>
          <a:p>
            <a:pPr lvl="1"/>
            <a:r>
              <a:rPr lang="en-US" altLang="en-US" dirty="0"/>
              <a:t>Opening statements</a:t>
            </a:r>
          </a:p>
          <a:p>
            <a:pPr lvl="1"/>
            <a:r>
              <a:rPr lang="en-US" altLang="en-US" dirty="0"/>
              <a:t>Plaintiff</a:t>
            </a:r>
          </a:p>
          <a:p>
            <a:pPr lvl="1"/>
            <a:r>
              <a:rPr lang="en-US" altLang="en-US"/>
              <a:t>Defense</a:t>
            </a:r>
            <a:endParaRPr lang="en-US" altLang="en-US" dirty="0"/>
          </a:p>
          <a:p>
            <a:pPr lvl="1"/>
            <a:r>
              <a:rPr lang="en-US" altLang="en-US" dirty="0"/>
              <a:t>Rebuttal</a:t>
            </a:r>
          </a:p>
          <a:p>
            <a:pPr lvl="1"/>
            <a:r>
              <a:rPr lang="en-US" altLang="en-US" dirty="0"/>
              <a:t>Closing arguments</a:t>
            </a:r>
          </a:p>
          <a:p>
            <a:pPr lvl="1"/>
            <a:r>
              <a:rPr lang="en-US" altLang="en-US" dirty="0"/>
              <a:t>Jury instructions</a:t>
            </a: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xmlns="" id="{468211EE-BA76-4544-9E82-39AA7343EF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/>
              <a:t>Understanding the Trial Process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3F63012-B226-E849-89F9-A26D840D02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>
            <a:extLst>
              <a:ext uri="{FF2B5EF4-FFF2-40B4-BE49-F238E27FC236}">
                <a16:creationId xmlns:a16="http://schemas.microsoft.com/office/drawing/2014/main" xmlns="" id="{C3E685F8-FCDC-BC4C-9DE8-854873DC17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1865126"/>
          </a:xfrm>
        </p:spPr>
        <p:txBody>
          <a:bodyPr/>
          <a:lstStyle/>
          <a:p>
            <a:r>
              <a:rPr lang="en-US" altLang="en-US" dirty="0"/>
              <a:t>Demonstrates you are an expert witness</a:t>
            </a:r>
          </a:p>
          <a:p>
            <a:pPr lvl="1"/>
            <a:r>
              <a:rPr lang="en-US" altLang="en-US" dirty="0"/>
              <a:t>This qualification is called </a:t>
            </a:r>
            <a:r>
              <a:rPr lang="en-US" altLang="en-US" b="1" dirty="0" err="1"/>
              <a:t>voir</a:t>
            </a:r>
            <a:r>
              <a:rPr lang="en-US" altLang="en-US" b="1" dirty="0"/>
              <a:t> dire</a:t>
            </a:r>
          </a:p>
          <a:p>
            <a:r>
              <a:rPr lang="en-US" altLang="en-US" dirty="0"/>
              <a:t>Attorney asks the court to accept you as an expert on digital forensics</a:t>
            </a:r>
          </a:p>
          <a:p>
            <a:r>
              <a:rPr lang="en-US" altLang="en-US" dirty="0"/>
              <a:t>Opposing attorney might try to disqualify you</a:t>
            </a:r>
          </a:p>
          <a:p>
            <a:pPr lvl="1"/>
            <a:r>
              <a:rPr lang="en-US" altLang="en-US" dirty="0"/>
              <a:t>Depends on your CV and experience</a:t>
            </a: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xmlns="" id="{57347F6F-F2A1-704D-B571-775C08E633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/>
              <a:t>Providing Qualifications for Your Testimony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816DF91-C8C2-B345-ACD3-759B49A6B2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>
            <a:extLst>
              <a:ext uri="{FF2B5EF4-FFF2-40B4-BE49-F238E27FC236}">
                <a16:creationId xmlns:a16="http://schemas.microsoft.com/office/drawing/2014/main" xmlns="" id="{C99D4CCC-942C-274F-AAAC-D1AE32C69A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3097771"/>
          </a:xfrm>
        </p:spPr>
        <p:txBody>
          <a:bodyPr/>
          <a:lstStyle/>
          <a:p>
            <a:r>
              <a:rPr lang="en-US" altLang="en-US" dirty="0"/>
              <a:t>Be professional and polite</a:t>
            </a:r>
          </a:p>
          <a:p>
            <a:r>
              <a:rPr lang="en-US" altLang="en-US" dirty="0"/>
              <a:t>Be conscious of the jury, judge, and attorneys</a:t>
            </a:r>
          </a:p>
          <a:p>
            <a:r>
              <a:rPr lang="en-US" altLang="en-US" dirty="0"/>
              <a:t>If asked something you cannot answer, say:</a:t>
            </a:r>
          </a:p>
          <a:p>
            <a:pPr lvl="1"/>
            <a:r>
              <a:rPr lang="en-US" altLang="en-US" dirty="0"/>
              <a:t>That is beyond the scope of my expertise</a:t>
            </a:r>
          </a:p>
          <a:p>
            <a:pPr lvl="1"/>
            <a:r>
              <a:rPr lang="en-US" altLang="en-US" dirty="0"/>
              <a:t>I was not asked to investigate that</a:t>
            </a:r>
          </a:p>
          <a:p>
            <a:r>
              <a:rPr lang="en-US" altLang="en-US" dirty="0"/>
              <a:t>Avoid overstating opinions</a:t>
            </a:r>
          </a:p>
          <a:p>
            <a:r>
              <a:rPr lang="en-US" altLang="en-US" dirty="0"/>
              <a:t>Guidelines on delivery and presentation:</a:t>
            </a:r>
          </a:p>
          <a:p>
            <a:pPr lvl="1"/>
            <a:r>
              <a:rPr lang="en-US" altLang="en-US" dirty="0"/>
              <a:t>Always acknowledge the jury and direct your testimony to them</a:t>
            </a: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xmlns="" id="{ABE92C4A-1F22-2941-9EFE-E22CFBC2E0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17331"/>
            <a:ext cx="8026400" cy="475002"/>
          </a:xfrm>
        </p:spPr>
        <p:txBody>
          <a:bodyPr/>
          <a:lstStyle/>
          <a:p>
            <a:r>
              <a:rPr lang="en-US" altLang="en-US" dirty="0"/>
              <a:t>General Guidelines on Testifying (1 of 9)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CAD7C59-1A0A-ED4C-A657-6204164C49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>
            <a:extLst>
              <a:ext uri="{FF2B5EF4-FFF2-40B4-BE49-F238E27FC236}">
                <a16:creationId xmlns:a16="http://schemas.microsoft.com/office/drawing/2014/main" xmlns="" id="{4D75076D-7B3C-5E4D-9118-05CD5509A1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Guidelines on delivery and presentation: (cont’d)</a:t>
            </a:r>
          </a:p>
          <a:p>
            <a:pPr lvl="1"/>
            <a:r>
              <a:rPr lang="en-US" altLang="en-US"/>
              <a:t>Movement</a:t>
            </a:r>
          </a:p>
          <a:p>
            <a:pPr lvl="2"/>
            <a:r>
              <a:rPr lang="en-US" altLang="en-US"/>
              <a:t>Turn towards the questioner when asked</a:t>
            </a:r>
          </a:p>
          <a:p>
            <a:pPr lvl="2"/>
            <a:r>
              <a:rPr lang="en-US" altLang="en-US"/>
              <a:t>Turn back to the jury when answering</a:t>
            </a:r>
          </a:p>
          <a:p>
            <a:pPr lvl="1"/>
            <a:r>
              <a:rPr lang="en-US" altLang="en-US"/>
              <a:t>Place microphone six to eight inches from you</a:t>
            </a:r>
          </a:p>
          <a:p>
            <a:pPr lvl="1"/>
            <a:r>
              <a:rPr lang="en-US" altLang="en-US"/>
              <a:t>Use simple, direct language to help the jury understand you</a:t>
            </a:r>
          </a:p>
          <a:p>
            <a:pPr lvl="1"/>
            <a:r>
              <a:rPr lang="en-US" altLang="en-US"/>
              <a:t>Avoid humor</a:t>
            </a:r>
          </a:p>
          <a:p>
            <a:pPr lvl="1"/>
            <a:r>
              <a:rPr lang="en-US" altLang="en-US"/>
              <a:t>Build repetition into your explanations</a:t>
            </a: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xmlns="" id="{C814EADC-F203-9642-AB65-CC92D03780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17331"/>
            <a:ext cx="8026400" cy="475002"/>
          </a:xfrm>
        </p:spPr>
        <p:txBody>
          <a:bodyPr/>
          <a:lstStyle/>
          <a:p>
            <a:r>
              <a:rPr lang="en-US" altLang="en-US" dirty="0"/>
              <a:t>General Guidelines on Testifying (2 of 9)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0E8E017-3DD4-4647-9217-806ED00945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>
            <a:extLst>
              <a:ext uri="{FF2B5EF4-FFF2-40B4-BE49-F238E27FC236}">
                <a16:creationId xmlns:a16="http://schemas.microsoft.com/office/drawing/2014/main" xmlns="" id="{76644B5B-9A26-C14E-BECE-7667262817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Explain guidelines for giving testimony as a fact witness or an expert witness</a:t>
            </a:r>
          </a:p>
          <a:p>
            <a:r>
              <a:rPr lang="en-US" altLang="en-US"/>
              <a:t>Describe guidelines for testifying in court</a:t>
            </a:r>
          </a:p>
          <a:p>
            <a:r>
              <a:rPr lang="en-US" altLang="en-US"/>
              <a:t>Explain guidelines for testifying in depositions and hearings</a:t>
            </a:r>
          </a:p>
          <a:p>
            <a:r>
              <a:rPr lang="en-US" altLang="en-US"/>
              <a:t>Describe procedures for preparing forensics evidence for testimony</a:t>
            </a: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xmlns="" id="{983A9E2A-57CC-8144-B1D9-8B83D47D2F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/>
              <a:t>Objectives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0B2968F-D199-044A-88E7-ACA9D10961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>
            <a:extLst>
              <a:ext uri="{FF2B5EF4-FFF2-40B4-BE49-F238E27FC236}">
                <a16:creationId xmlns:a16="http://schemas.microsoft.com/office/drawing/2014/main" xmlns="" id="{5E127EE7-3BD7-964F-A679-F6FFE636F7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Guidelines on delivery and presentation: (cont’d)</a:t>
            </a:r>
          </a:p>
          <a:p>
            <a:pPr lvl="1"/>
            <a:r>
              <a:rPr lang="en-US" altLang="en-US"/>
              <a:t>Use chronological order to describe events</a:t>
            </a:r>
          </a:p>
          <a:p>
            <a:pPr lvl="1"/>
            <a:r>
              <a:rPr lang="en-US" altLang="en-US"/>
              <a:t>If you’re using technical terms, identify and define these terms for the jury</a:t>
            </a:r>
          </a:p>
          <a:p>
            <a:pPr lvl="1"/>
            <a:r>
              <a:rPr lang="en-US" altLang="en-US"/>
              <a:t>Cite the source of the evidence the opinion is based on</a:t>
            </a:r>
          </a:p>
          <a:p>
            <a:pPr lvl="1"/>
            <a:r>
              <a:rPr lang="en-US" altLang="en-US"/>
              <a:t>Make sure the chair’s height is comfortable, and turn the chair so that it faces the jury</a:t>
            </a: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xmlns="" id="{F656BE75-7CBD-2D40-91E8-5A331F5244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17331"/>
            <a:ext cx="8026400" cy="475002"/>
          </a:xfrm>
        </p:spPr>
        <p:txBody>
          <a:bodyPr/>
          <a:lstStyle/>
          <a:p>
            <a:r>
              <a:rPr lang="en-US" altLang="en-US" dirty="0"/>
              <a:t>General Guidelines on Testifying (3 of 9)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7F662EF-8A8E-784D-AD08-0F9317B961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>
            <a:extLst>
              <a:ext uri="{FF2B5EF4-FFF2-40B4-BE49-F238E27FC236}">
                <a16:creationId xmlns:a16="http://schemas.microsoft.com/office/drawing/2014/main" xmlns="" id="{5DEBA4B0-3058-394B-A58E-799D3B17A8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Guidelines on delivery and presentation: (cont’d)</a:t>
            </a:r>
          </a:p>
          <a:p>
            <a:pPr lvl="1"/>
            <a:r>
              <a:rPr lang="en-US" altLang="en-US"/>
              <a:t>Dress in a manner that conforms to the community’s dress code</a:t>
            </a:r>
          </a:p>
          <a:p>
            <a:pPr lvl="1"/>
            <a:r>
              <a:rPr lang="en-US" altLang="en-US"/>
              <a:t>Don’t memorize your testimony</a:t>
            </a:r>
          </a:p>
          <a:p>
            <a:pPr lvl="1"/>
            <a:r>
              <a:rPr lang="en-US" altLang="en-US"/>
              <a:t>For direct examination</a:t>
            </a:r>
          </a:p>
          <a:p>
            <a:pPr lvl="2"/>
            <a:r>
              <a:rPr lang="en-US" altLang="en-US"/>
              <a:t>State your opinions</a:t>
            </a:r>
          </a:p>
          <a:p>
            <a:pPr lvl="2"/>
            <a:r>
              <a:rPr lang="en-US" altLang="en-US"/>
              <a:t>Identify evidence to support your opinion</a:t>
            </a:r>
          </a:p>
          <a:p>
            <a:pPr lvl="2"/>
            <a:r>
              <a:rPr lang="en-US" altLang="en-US"/>
              <a:t>Explain the method used to arrive to that opinion</a:t>
            </a:r>
          </a:p>
          <a:p>
            <a:pPr lvl="2"/>
            <a:r>
              <a:rPr lang="en-US" altLang="en-US"/>
              <a:t>Restate your opinion</a:t>
            </a: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xmlns="" id="{44E50B1F-00FA-034E-8997-AD8647170E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17331"/>
            <a:ext cx="8026400" cy="475002"/>
          </a:xfrm>
        </p:spPr>
        <p:txBody>
          <a:bodyPr/>
          <a:lstStyle/>
          <a:p>
            <a:r>
              <a:rPr lang="en-US" altLang="en-US" dirty="0"/>
              <a:t>General Guidelines on Testifying (4 of 9)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6F5528E-49FB-3947-8BD4-512B2F0AFC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>
            <a:extLst>
              <a:ext uri="{FF2B5EF4-FFF2-40B4-BE49-F238E27FC236}">
                <a16:creationId xmlns:a16="http://schemas.microsoft.com/office/drawing/2014/main" xmlns="" id="{AB4F4E53-98EB-AC41-84F9-A1F809AB1F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1992853"/>
          </a:xfrm>
        </p:spPr>
        <p:txBody>
          <a:bodyPr/>
          <a:lstStyle/>
          <a:p>
            <a:r>
              <a:rPr lang="en-US" altLang="en-US" dirty="0"/>
              <a:t>Prepare your testimony with the attorney who hired you</a:t>
            </a:r>
          </a:p>
          <a:p>
            <a:pPr lvl="1"/>
            <a:r>
              <a:rPr lang="en-US" altLang="en-US" dirty="0"/>
              <a:t>How is data (or evidence) stored on a hard drive?</a:t>
            </a:r>
          </a:p>
          <a:p>
            <a:pPr lvl="1"/>
            <a:r>
              <a:rPr lang="en-US" altLang="en-US" dirty="0"/>
              <a:t>What is an image or a bit-stream copy of a drive?</a:t>
            </a:r>
          </a:p>
          <a:p>
            <a:pPr lvl="1"/>
            <a:r>
              <a:rPr lang="en-US" altLang="en-US" dirty="0"/>
              <a:t>How is deleted data recovered from a drive?</a:t>
            </a:r>
          </a:p>
          <a:p>
            <a:pPr lvl="1"/>
            <a:r>
              <a:rPr lang="en-US" altLang="en-US" dirty="0"/>
              <a:t>What are Windows temporary files, and how do they relate to data or evidence?</a:t>
            </a:r>
          </a:p>
          <a:p>
            <a:pPr lvl="1"/>
            <a:r>
              <a:rPr lang="en-US" altLang="en-US" dirty="0"/>
              <a:t>What are system or network log files?</a:t>
            </a: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xmlns="" id="{2843E6CF-4D56-B349-B7DA-FE3C11686B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17331"/>
            <a:ext cx="8026400" cy="475002"/>
          </a:xfrm>
        </p:spPr>
        <p:txBody>
          <a:bodyPr/>
          <a:lstStyle/>
          <a:p>
            <a:r>
              <a:rPr lang="en-US" altLang="en-US" dirty="0"/>
              <a:t>General Guidelines on Testifying (5 of 9)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883100-7298-3F4A-9A66-D5E82D56DC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>
            <a:extLst>
              <a:ext uri="{FF2B5EF4-FFF2-40B4-BE49-F238E27FC236}">
                <a16:creationId xmlns:a16="http://schemas.microsoft.com/office/drawing/2014/main" xmlns="" id="{72F6AF48-4A17-5A46-BD20-4FDA7D8F68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Using graphics during testimony</a:t>
            </a:r>
          </a:p>
          <a:p>
            <a:pPr lvl="1"/>
            <a:r>
              <a:rPr lang="en-US" altLang="en-US"/>
              <a:t>Graphical exhibits illustrate and clarify your findings</a:t>
            </a:r>
          </a:p>
          <a:p>
            <a:pPr lvl="1"/>
            <a:r>
              <a:rPr lang="en-US" altLang="en-US"/>
              <a:t>Your exhibits must be clear and easy to understand</a:t>
            </a:r>
          </a:p>
          <a:p>
            <a:pPr lvl="1"/>
            <a:r>
              <a:rPr lang="en-US" altLang="en-US"/>
              <a:t>Graphics should be big, bold, and simple</a:t>
            </a:r>
          </a:p>
          <a:p>
            <a:pPr lvl="1"/>
            <a:r>
              <a:rPr lang="en-US" altLang="en-US"/>
              <a:t>The goal of using graphics is to provide information the jury needs to know</a:t>
            </a:r>
          </a:p>
          <a:p>
            <a:pPr lvl="1"/>
            <a:r>
              <a:rPr lang="en-US" altLang="en-US"/>
              <a:t>Review all graphics with your attorney before trial</a:t>
            </a:r>
          </a:p>
          <a:p>
            <a:pPr lvl="1"/>
            <a:r>
              <a:rPr lang="en-US" altLang="en-US"/>
              <a:t>Make sure the jury can see your graphics, and face the jury during your presentation</a:t>
            </a: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xmlns="" id="{793DEF03-5389-7C4A-BB96-A67873C5F6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17331"/>
            <a:ext cx="8026400" cy="475002"/>
          </a:xfrm>
        </p:spPr>
        <p:txBody>
          <a:bodyPr/>
          <a:lstStyle/>
          <a:p>
            <a:r>
              <a:rPr lang="en-US" altLang="en-US" dirty="0"/>
              <a:t>General Guidelines on Testifying (6 of 9)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501E4F2-692E-974D-AA32-8248B40513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3">
            <a:extLst>
              <a:ext uri="{FF2B5EF4-FFF2-40B4-BE49-F238E27FC236}">
                <a16:creationId xmlns:a16="http://schemas.microsoft.com/office/drawing/2014/main" xmlns="" id="{592D5689-1416-3643-828E-DF63E7F5DA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Avoiding testimony problems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Recognize when conflict-of-interest issues apply to your case</a:t>
            </a:r>
          </a:p>
          <a:p>
            <a:pPr lvl="2" fontAlgn="auto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Conflicting out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an attempt by opposing attorneys to prevent you from serving on an important case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Avoid agreeing to review a case unless you’re under contract with that person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Avoid conversations with opposing attorneys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should receive payment before testifying</a:t>
            </a:r>
          </a:p>
          <a:p>
            <a:pPr marL="457200" lvl="1" indent="0" fontAlgn="auto">
              <a:spcAft>
                <a:spcPts val="0"/>
              </a:spcAft>
              <a:buFontTx/>
              <a:buNone/>
              <a:defRPr/>
            </a:pP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xmlns="" id="{B54C732D-F1AD-4B44-BA92-8185BA1108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17331"/>
            <a:ext cx="8026400" cy="475002"/>
          </a:xfrm>
        </p:spPr>
        <p:txBody>
          <a:bodyPr/>
          <a:lstStyle/>
          <a:p>
            <a:r>
              <a:rPr lang="en-US" altLang="en-US" dirty="0"/>
              <a:t>General Guidelines on Testifying (7 of 9)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729272F-D7A5-0846-89B3-23F479CDFA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>
            <a:extLst>
              <a:ext uri="{FF2B5EF4-FFF2-40B4-BE49-F238E27FC236}">
                <a16:creationId xmlns:a16="http://schemas.microsoft.com/office/drawing/2014/main" xmlns="" id="{45BB42D9-9BE6-2A43-B8D4-FE03B86BA0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Avoiding testimony problems (cont’d)</a:t>
            </a:r>
          </a:p>
          <a:p>
            <a:pPr lvl="1"/>
            <a:r>
              <a:rPr lang="en-US" altLang="en-US"/>
              <a:t>Don’t talk to anyone during court recess</a:t>
            </a:r>
          </a:p>
          <a:p>
            <a:pPr lvl="2"/>
            <a:r>
              <a:rPr lang="en-US" altLang="en-US"/>
              <a:t>If a juror approaches you, decline to talk with him or her and promptly report the contact to the attorney who retained you</a:t>
            </a:r>
          </a:p>
          <a:p>
            <a:pPr lvl="1"/>
            <a:r>
              <a:rPr lang="en-US" altLang="en-US"/>
              <a:t>Make sure you conduct any conferences with your attorney in a private setting</a:t>
            </a: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xmlns="" id="{5388D2B3-0DCF-5141-803F-D0B8D0A54B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17331"/>
            <a:ext cx="8026400" cy="475002"/>
          </a:xfrm>
        </p:spPr>
        <p:txBody>
          <a:bodyPr/>
          <a:lstStyle/>
          <a:p>
            <a:r>
              <a:rPr lang="en-US" altLang="en-US" dirty="0"/>
              <a:t>General Guidelines on Testifying (8 of 9)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D0159AE-D59B-984E-BBAF-DAC08D8612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>
            <a:extLst>
              <a:ext uri="{FF2B5EF4-FFF2-40B4-BE49-F238E27FC236}">
                <a16:creationId xmlns:a16="http://schemas.microsoft.com/office/drawing/2014/main" xmlns="" id="{06DB47E8-3EE0-A945-88F0-EE96F8263B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Understanding prosecutorial misconduct</a:t>
            </a:r>
          </a:p>
          <a:p>
            <a:pPr lvl="1"/>
            <a:r>
              <a:rPr lang="en-US" altLang="en-US"/>
              <a:t>If you have found exculpatory evidence, you have an obligation to ensure that the evidence isn’t concealed</a:t>
            </a:r>
          </a:p>
          <a:p>
            <a:pPr lvl="1"/>
            <a:r>
              <a:rPr lang="en-US" altLang="en-US"/>
              <a:t>Initially, you should report the evidence to the prosecutor handling the case</a:t>
            </a:r>
          </a:p>
          <a:p>
            <a:pPr lvl="2"/>
            <a:r>
              <a:rPr lang="en-US" altLang="en-US"/>
              <a:t>Be sure you document the communication</a:t>
            </a:r>
          </a:p>
          <a:p>
            <a:pPr lvl="1"/>
            <a:r>
              <a:rPr lang="en-US" altLang="en-US"/>
              <a:t>If this information isn’t disclosed to the defense attorney in a reasonable time</a:t>
            </a:r>
          </a:p>
          <a:p>
            <a:pPr lvl="2"/>
            <a:r>
              <a:rPr lang="en-US" altLang="en-US"/>
              <a:t>You can report it to the prosecutor’s supervisor or the judge</a:t>
            </a: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xmlns="" id="{2ADC6A07-591F-EA4C-98D6-91EB52C37A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17331"/>
            <a:ext cx="8026400" cy="475002"/>
          </a:xfrm>
        </p:spPr>
        <p:txBody>
          <a:bodyPr/>
          <a:lstStyle/>
          <a:p>
            <a:r>
              <a:rPr lang="en-US" altLang="en-US" dirty="0"/>
              <a:t>General Guidelines on Testifying (9 of 9)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1F95C95-F8D7-4741-8499-9173818415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>
            <a:extLst>
              <a:ext uri="{FF2B5EF4-FFF2-40B4-BE49-F238E27FC236}">
                <a16:creationId xmlns:a16="http://schemas.microsoft.com/office/drawing/2014/main" xmlns="" id="{687ACA9D-B757-3B4B-838A-00B3CB3CD4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Techniques</a:t>
            </a:r>
          </a:p>
          <a:p>
            <a:pPr lvl="1"/>
            <a:r>
              <a:rPr lang="en-US" altLang="en-US"/>
              <a:t>Work with your attorney to get the right language</a:t>
            </a:r>
          </a:p>
          <a:p>
            <a:pPr lvl="1"/>
            <a:r>
              <a:rPr lang="en-US" altLang="en-US"/>
              <a:t>Be wary of your inclination to be helpful</a:t>
            </a:r>
          </a:p>
          <a:p>
            <a:pPr lvl="1"/>
            <a:r>
              <a:rPr lang="en-US" altLang="en-US"/>
              <a:t>Review the examination plan your attorney has prepared</a:t>
            </a:r>
          </a:p>
          <a:p>
            <a:pPr lvl="1"/>
            <a:r>
              <a:rPr lang="en-US" altLang="en-US"/>
              <a:t>Provide a clear overview of your findings</a:t>
            </a:r>
          </a:p>
          <a:p>
            <a:pPr lvl="1"/>
            <a:r>
              <a:rPr lang="en-US" altLang="en-US"/>
              <a:t>Use a systematic easy-to-follow plan for describing your methods</a:t>
            </a:r>
          </a:p>
          <a:p>
            <a:pPr lvl="1"/>
            <a:r>
              <a:rPr lang="en-US" altLang="en-US"/>
              <a:t>Practice testifying</a:t>
            </a:r>
          </a:p>
          <a:p>
            <a:pPr lvl="1"/>
            <a:r>
              <a:rPr lang="en-US" altLang="en-US"/>
              <a:t>Use your own words when answering questions</a:t>
            </a: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xmlns="" id="{67CEC704-3770-0C44-AF71-B96B07811E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81882"/>
            <a:ext cx="8026400" cy="945900"/>
          </a:xfrm>
        </p:spPr>
        <p:txBody>
          <a:bodyPr/>
          <a:lstStyle/>
          <a:p>
            <a:r>
              <a:rPr lang="en-US" altLang="en-US" dirty="0"/>
              <a:t>Testifying During Direct Examination (1 of 2)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1FF4942-C8E8-4C4A-B62D-B4E37D8025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>
            <a:extLst>
              <a:ext uri="{FF2B5EF4-FFF2-40B4-BE49-F238E27FC236}">
                <a16:creationId xmlns:a16="http://schemas.microsoft.com/office/drawing/2014/main" xmlns="" id="{03A980F7-513F-E142-BF9F-55B7BBBBE4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Techniques (cont’d)</a:t>
            </a:r>
          </a:p>
          <a:p>
            <a:pPr lvl="1"/>
            <a:r>
              <a:rPr lang="en-US" altLang="en-US"/>
              <a:t>Make sure you know the following terms before giving testimony:</a:t>
            </a:r>
          </a:p>
          <a:p>
            <a:pPr lvl="2"/>
            <a:r>
              <a:rPr lang="en-US" altLang="en-US"/>
              <a:t>Independent recollection</a:t>
            </a:r>
          </a:p>
          <a:p>
            <a:pPr lvl="2"/>
            <a:r>
              <a:rPr lang="en-US" altLang="en-US"/>
              <a:t>Customary practice</a:t>
            </a:r>
          </a:p>
          <a:p>
            <a:pPr lvl="2"/>
            <a:r>
              <a:rPr lang="en-US" altLang="en-US"/>
              <a:t>Documentation of the case</a:t>
            </a:r>
          </a:p>
          <a:p>
            <a:pPr lvl="1"/>
            <a:r>
              <a:rPr lang="en-US" altLang="en-US"/>
              <a:t>Present your background and qualifications</a:t>
            </a:r>
          </a:p>
          <a:p>
            <a:pPr lvl="1"/>
            <a:r>
              <a:rPr lang="en-US" altLang="en-US"/>
              <a:t>Avoid vagueness</a:t>
            </a:r>
          </a:p>
          <a:p>
            <a:pPr lvl="1"/>
            <a:r>
              <a:rPr lang="en-US" altLang="en-US"/>
              <a:t>When you’re using graphics in a presentation, make sure the jury understands your explanations</a:t>
            </a: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xmlns="" id="{CE0428AD-D10A-1847-9B4B-1A228B2055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81882"/>
            <a:ext cx="8026400" cy="945900"/>
          </a:xfrm>
        </p:spPr>
        <p:txBody>
          <a:bodyPr/>
          <a:lstStyle/>
          <a:p>
            <a:r>
              <a:rPr lang="en-US" altLang="en-US" dirty="0"/>
              <a:t>Testifying During Direct Examination (2 of 2)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CFCFD29-CD37-0041-8127-0E57ED22BC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>
            <a:extLst>
              <a:ext uri="{FF2B5EF4-FFF2-40B4-BE49-F238E27FC236}">
                <a16:creationId xmlns:a16="http://schemas.microsoft.com/office/drawing/2014/main" xmlns="" id="{BCEC3862-6F02-5247-8AFF-E99F1B4628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1652760"/>
          </a:xfrm>
        </p:spPr>
        <p:txBody>
          <a:bodyPr/>
          <a:lstStyle/>
          <a:p>
            <a:r>
              <a:rPr lang="en-US" altLang="en-US" dirty="0"/>
              <a:t>Recommendations and practices</a:t>
            </a:r>
          </a:p>
          <a:p>
            <a:pPr lvl="1"/>
            <a:r>
              <a:rPr lang="en-US" altLang="en-US" dirty="0"/>
              <a:t>Use your own words</a:t>
            </a:r>
          </a:p>
          <a:p>
            <a:pPr lvl="1"/>
            <a:r>
              <a:rPr lang="en-US" altLang="en-US" dirty="0"/>
              <a:t>Keep in mind that certain words have additional meanings</a:t>
            </a:r>
          </a:p>
          <a:p>
            <a:pPr lvl="1"/>
            <a:r>
              <a:rPr lang="en-US" altLang="en-US" dirty="0"/>
              <a:t>Be aware of leading questions</a:t>
            </a:r>
          </a:p>
          <a:p>
            <a:pPr lvl="1"/>
            <a:r>
              <a:rPr lang="en-US" altLang="en-US" dirty="0"/>
              <a:t>Never guess when you do not have an answer</a:t>
            </a: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xmlns="" id="{AFD7C92C-5AE7-1D49-A7FF-A1044C735D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17331"/>
            <a:ext cx="8026400" cy="475002"/>
          </a:xfrm>
        </p:spPr>
        <p:txBody>
          <a:bodyPr/>
          <a:lstStyle/>
          <a:p>
            <a:r>
              <a:rPr lang="en-US" altLang="en-US" dirty="0"/>
              <a:t>Testifying During Cross-Examination (1 of 4)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E24340B-A4B5-3645-8147-5BFC88064E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>
            <a:extLst>
              <a:ext uri="{FF2B5EF4-FFF2-40B4-BE49-F238E27FC236}">
                <a16:creationId xmlns:a16="http://schemas.microsoft.com/office/drawing/2014/main" xmlns="" id="{2C3B327A-C8E7-5642-8EC4-9B21CD8332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2779222"/>
          </a:xfrm>
        </p:spPr>
        <p:txBody>
          <a:bodyPr/>
          <a:lstStyle/>
          <a:p>
            <a:r>
              <a:rPr lang="en-US" altLang="en-US" b="1" dirty="0"/>
              <a:t>Fact witness</a:t>
            </a:r>
          </a:p>
          <a:p>
            <a:pPr lvl="1"/>
            <a:r>
              <a:rPr lang="en-US" altLang="en-US" dirty="0"/>
              <a:t>Provides facts found in investigation</a:t>
            </a:r>
          </a:p>
          <a:p>
            <a:pPr lvl="1"/>
            <a:r>
              <a:rPr lang="en-US" altLang="en-US" dirty="0"/>
              <a:t>Explain what evidence is and how it was obtained</a:t>
            </a:r>
          </a:p>
          <a:p>
            <a:pPr lvl="1"/>
            <a:r>
              <a:rPr lang="en-US" altLang="en-US" dirty="0"/>
              <a:t>Does not offer conclusions, only facts</a:t>
            </a:r>
          </a:p>
          <a:p>
            <a:r>
              <a:rPr lang="en-US" altLang="en-US" b="1" dirty="0"/>
              <a:t>Expert witness</a:t>
            </a:r>
          </a:p>
          <a:p>
            <a:pPr lvl="1"/>
            <a:r>
              <a:rPr lang="en-US" altLang="en-US" dirty="0"/>
              <a:t>Has opinions based on observations</a:t>
            </a:r>
          </a:p>
          <a:p>
            <a:pPr lvl="1"/>
            <a:r>
              <a:rPr lang="en-US" altLang="en-US" dirty="0"/>
              <a:t>Opinions are formed from experience and deductive reasoning</a:t>
            </a:r>
          </a:p>
          <a:p>
            <a:pPr lvl="1"/>
            <a:r>
              <a:rPr lang="en-US" altLang="en-US" dirty="0"/>
              <a:t>Opinions make the witness an expert</a:t>
            </a: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xmlns="" id="{C5050D45-72C0-E545-9C5A-632CCFECCC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17331"/>
            <a:ext cx="8026400" cy="475002"/>
          </a:xfrm>
        </p:spPr>
        <p:txBody>
          <a:bodyPr/>
          <a:lstStyle/>
          <a:p>
            <a:r>
              <a:rPr lang="en-US" altLang="en-US" dirty="0"/>
              <a:t>Preparing for Testimony (1 of 4)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65B8F6C-4337-FD4F-9E2B-67D45DA241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>
            <a:extLst>
              <a:ext uri="{FF2B5EF4-FFF2-40B4-BE49-F238E27FC236}">
                <a16:creationId xmlns:a16="http://schemas.microsoft.com/office/drawing/2014/main" xmlns="" id="{9D1FDFBA-AC67-7549-86EB-6ECD617DEB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Recommendations and practices (cont’d)</a:t>
            </a:r>
          </a:p>
          <a:p>
            <a:pPr lvl="1"/>
            <a:r>
              <a:rPr lang="en-US" altLang="en-US"/>
              <a:t>Be prepared for challenging, pre-constructed questions</a:t>
            </a:r>
          </a:p>
          <a:p>
            <a:pPr lvl="2"/>
            <a:r>
              <a:rPr lang="en-US" altLang="en-US"/>
              <a:t>Did you use more than one tool?</a:t>
            </a:r>
          </a:p>
          <a:p>
            <a:pPr lvl="1"/>
            <a:r>
              <a:rPr lang="en-US" altLang="en-US"/>
              <a:t>Rapid-fire questions</a:t>
            </a:r>
          </a:p>
          <a:p>
            <a:pPr lvl="1"/>
            <a:r>
              <a:rPr lang="en-US" altLang="en-US"/>
              <a:t>Sometimes opposing attorneys declare that you aren’t answering the questions</a:t>
            </a:r>
          </a:p>
          <a:p>
            <a:pPr lvl="1"/>
            <a:r>
              <a:rPr lang="en-US" altLang="en-US"/>
              <a:t>Keep eye contact with the jury</a:t>
            </a:r>
          </a:p>
          <a:p>
            <a:pPr lvl="1"/>
            <a:r>
              <a:rPr lang="en-US" altLang="en-US"/>
              <a:t>Sometimes opposing attorneys ask several questions inside one question</a:t>
            </a:r>
          </a:p>
          <a:p>
            <a:pPr lvl="1"/>
            <a:endParaRPr lang="en-US" altLang="en-US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xmlns="" id="{D06E1DF4-4F05-7B4F-9907-A7F9BB902A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17331"/>
            <a:ext cx="8026400" cy="475002"/>
          </a:xfrm>
        </p:spPr>
        <p:txBody>
          <a:bodyPr/>
          <a:lstStyle/>
          <a:p>
            <a:r>
              <a:rPr lang="en-US" altLang="en-US" dirty="0"/>
              <a:t>Testifying During Cross-Examination (2 of 4)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440D384-79A9-EE49-AF18-29DD099615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>
            <a:extLst>
              <a:ext uri="{FF2B5EF4-FFF2-40B4-BE49-F238E27FC236}">
                <a16:creationId xmlns:a16="http://schemas.microsoft.com/office/drawing/2014/main" xmlns="" id="{F5929BC1-3CB4-CD41-A086-079DC87D11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Recommendations and practices (cont’d)</a:t>
            </a:r>
          </a:p>
          <a:p>
            <a:pPr lvl="1"/>
            <a:r>
              <a:rPr lang="en-US" altLang="en-US"/>
              <a:t>Attorneys make speeches and phrase them as questions</a:t>
            </a:r>
          </a:p>
          <a:p>
            <a:pPr lvl="1"/>
            <a:r>
              <a:rPr lang="en-US" altLang="en-US"/>
              <a:t>Attorneys might put words in your mouth</a:t>
            </a:r>
          </a:p>
          <a:p>
            <a:pPr lvl="1"/>
            <a:r>
              <a:rPr lang="en-US" altLang="en-US"/>
              <a:t>Be patient</a:t>
            </a:r>
          </a:p>
          <a:p>
            <a:pPr lvl="1"/>
            <a:r>
              <a:rPr lang="en-US" altLang="en-US"/>
              <a:t>Most jurisdictions now allow the judge and jurors to ask questions</a:t>
            </a:r>
          </a:p>
          <a:p>
            <a:pPr lvl="1"/>
            <a:r>
              <a:rPr lang="en-US" altLang="en-US"/>
              <a:t>Avoid feeling stressed and losing control</a:t>
            </a:r>
          </a:p>
          <a:p>
            <a:pPr lvl="1"/>
            <a:r>
              <a:rPr lang="en-US" altLang="en-US"/>
              <a:t>Never have unrealistically high self-expectations when testifying; everyone makes mistakes</a:t>
            </a: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xmlns="" id="{ADC5D82C-7497-D549-82AD-7989625ED1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17331"/>
            <a:ext cx="8026400" cy="475002"/>
          </a:xfrm>
        </p:spPr>
        <p:txBody>
          <a:bodyPr/>
          <a:lstStyle/>
          <a:p>
            <a:r>
              <a:rPr lang="en-US" altLang="en-US" dirty="0"/>
              <a:t>Testifying During Cross-Examination (3 of 4)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52C613C-6BEC-6940-9F99-C4145637E8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>
            <a:extLst>
              <a:ext uri="{FF2B5EF4-FFF2-40B4-BE49-F238E27FC236}">
                <a16:creationId xmlns:a16="http://schemas.microsoft.com/office/drawing/2014/main" xmlns="" id="{13727370-E5F7-5A4E-9650-6E8B769F30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Avoid:</a:t>
            </a:r>
          </a:p>
          <a:p>
            <a:pPr lvl="1"/>
            <a:r>
              <a:rPr lang="en-US" altLang="en-US"/>
              <a:t>Being argumentative when being badgered by the opposing attorney</a:t>
            </a:r>
          </a:p>
          <a:p>
            <a:pPr lvl="1"/>
            <a:r>
              <a:rPr lang="en-US" altLang="en-US"/>
              <a:t>Having poor listening skills or using defensive body language</a:t>
            </a:r>
          </a:p>
          <a:p>
            <a:pPr lvl="1"/>
            <a:r>
              <a:rPr lang="en-US" altLang="en-US"/>
              <a:t>Being too talkative or talking too fast</a:t>
            </a:r>
          </a:p>
          <a:p>
            <a:pPr lvl="1"/>
            <a:r>
              <a:rPr lang="en-US" altLang="en-US"/>
              <a:t>Being too technical for the jury to understand</a:t>
            </a:r>
          </a:p>
          <a:p>
            <a:pPr lvl="1"/>
            <a:r>
              <a:rPr lang="en-US" altLang="en-US"/>
              <a:t>Acting surprised and unprepared to respond when presented with unknown or new information</a:t>
            </a: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xmlns="" id="{4A0B9880-E603-5646-AF9F-7F9CE89126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17331"/>
            <a:ext cx="8026400" cy="475002"/>
          </a:xfrm>
        </p:spPr>
        <p:txBody>
          <a:bodyPr/>
          <a:lstStyle/>
          <a:p>
            <a:r>
              <a:rPr lang="en-US" altLang="en-US" dirty="0"/>
              <a:t>Testifying During Cross-Examination (4 of 4)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087CD2D-A898-C448-92FB-B214F4904B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>
            <a:extLst>
              <a:ext uri="{FF2B5EF4-FFF2-40B4-BE49-F238E27FC236}">
                <a16:creationId xmlns:a16="http://schemas.microsoft.com/office/drawing/2014/main" xmlns="" id="{D634CA9D-6E85-C94D-8930-424DC0696A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Deposition</a:t>
            </a:r>
            <a:r>
              <a:rPr lang="en-US" altLang="en-US"/>
              <a:t> differs from trial testimony</a:t>
            </a:r>
          </a:p>
          <a:p>
            <a:pPr lvl="1"/>
            <a:r>
              <a:rPr lang="en-US" altLang="en-US"/>
              <a:t>There is no jury or judge</a:t>
            </a:r>
          </a:p>
          <a:p>
            <a:r>
              <a:rPr lang="en-US" altLang="en-US"/>
              <a:t>Opposing attorney previews your testimony at trial</a:t>
            </a:r>
          </a:p>
          <a:p>
            <a:r>
              <a:rPr lang="en-US" altLang="en-US" b="1"/>
              <a:t>Discovery deposition</a:t>
            </a:r>
          </a:p>
          <a:p>
            <a:pPr lvl="1"/>
            <a:r>
              <a:rPr lang="en-US" altLang="en-US"/>
              <a:t>Part of the discovery process for a trial</a:t>
            </a:r>
          </a:p>
          <a:p>
            <a:r>
              <a:rPr lang="en-US" altLang="en-US" b="1"/>
              <a:t>Testimony preservation deposition</a:t>
            </a:r>
          </a:p>
          <a:p>
            <a:pPr lvl="1"/>
            <a:r>
              <a:rPr lang="en-US" altLang="en-US"/>
              <a:t>Requested by your client</a:t>
            </a:r>
          </a:p>
          <a:p>
            <a:pPr lvl="1"/>
            <a:r>
              <a:rPr lang="en-US" altLang="en-US"/>
              <a:t>Preserve your testimony in case of schedule conflicts or health problems</a:t>
            </a: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xmlns="" id="{04D8E0B5-AEF9-274C-AA38-D5C9AEAC68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/>
              <a:t>Preparing for a Deposition or Hearing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E42C393-7CB6-EA4D-8939-0EC547AC00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>
            <a:extLst>
              <a:ext uri="{FF2B5EF4-FFF2-40B4-BE49-F238E27FC236}">
                <a16:creationId xmlns:a16="http://schemas.microsoft.com/office/drawing/2014/main" xmlns="" id="{AA455DE3-F26A-8540-938A-7650D3AA0E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Some recommendations</a:t>
            </a:r>
          </a:p>
          <a:p>
            <a:pPr lvl="1"/>
            <a:r>
              <a:rPr lang="en-US" altLang="en-US"/>
              <a:t>Stay calm, relaxed, and confident</a:t>
            </a:r>
          </a:p>
          <a:p>
            <a:pPr lvl="1"/>
            <a:r>
              <a:rPr lang="en-US" altLang="en-US"/>
              <a:t>Maintain a professional demeanor</a:t>
            </a:r>
          </a:p>
          <a:p>
            <a:pPr lvl="1"/>
            <a:r>
              <a:rPr lang="en-US" altLang="en-US"/>
              <a:t>Use name of attorneys when answering</a:t>
            </a:r>
          </a:p>
          <a:p>
            <a:pPr lvl="1"/>
            <a:r>
              <a:rPr lang="en-US" altLang="en-US"/>
              <a:t>Keep eye contact with attorneys</a:t>
            </a:r>
          </a:p>
          <a:p>
            <a:pPr lvl="1"/>
            <a:r>
              <a:rPr lang="en-US" altLang="en-US"/>
              <a:t>Be assertive in your responses</a:t>
            </a:r>
          </a:p>
          <a:p>
            <a:pPr lvl="1"/>
            <a:r>
              <a:rPr lang="en-US" altLang="en-US"/>
              <a:t>Be professional and polite</a:t>
            </a:r>
          </a:p>
          <a:p>
            <a:pPr lvl="1"/>
            <a:r>
              <a:rPr lang="en-US" altLang="en-US"/>
              <a:t>Use facts when describing your opinion</a:t>
            </a:r>
          </a:p>
          <a:p>
            <a:pPr lvl="1"/>
            <a:r>
              <a:rPr lang="en-US" altLang="en-US"/>
              <a:t>Being deposed in a discovery deposition is an unnatural process</a:t>
            </a: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xmlns="" id="{79944490-6921-054C-8C38-7708E233C1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81882"/>
            <a:ext cx="8026400" cy="945900"/>
          </a:xfrm>
        </p:spPr>
        <p:txBody>
          <a:bodyPr/>
          <a:lstStyle/>
          <a:p>
            <a:r>
              <a:rPr lang="en-US" altLang="en-US" dirty="0"/>
              <a:t>Guidelines for Testifying at Depositions (1 of 4)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B7FB82F-C95A-1749-A081-D0B8399BAB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>
            <a:extLst>
              <a:ext uri="{FF2B5EF4-FFF2-40B4-BE49-F238E27FC236}">
                <a16:creationId xmlns:a16="http://schemas.microsoft.com/office/drawing/2014/main" xmlns="" id="{56B3ACEE-47CC-3644-88BF-3830F241F2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If you prepared a written report, the opposing attorney might attempt to use it against you</a:t>
            </a:r>
          </a:p>
          <a:p>
            <a:r>
              <a:rPr lang="en-US" altLang="en-US"/>
              <a:t>If your attorney objects to a question from the opposing attorney</a:t>
            </a:r>
          </a:p>
          <a:p>
            <a:pPr lvl="1"/>
            <a:r>
              <a:rPr lang="en-US" altLang="en-US"/>
              <a:t>Pause and think of what direction your attorney might want you to go in your answer</a:t>
            </a:r>
          </a:p>
          <a:p>
            <a:r>
              <a:rPr lang="en-US" altLang="en-US"/>
              <a:t>Be prepared at the end of a deposition to spell any specialized or technical words you used</a:t>
            </a: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xmlns="" id="{37B3F79A-6C55-2841-BFFB-0B99535F4D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81882"/>
            <a:ext cx="8026400" cy="945900"/>
          </a:xfrm>
        </p:spPr>
        <p:txBody>
          <a:bodyPr/>
          <a:lstStyle/>
          <a:p>
            <a:r>
              <a:rPr lang="en-US" altLang="en-US" dirty="0"/>
              <a:t>Guidelines for Testifying at Depositions (2 of 4)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D5349F9-B5C5-8341-AC37-ED55EA9D63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>
            <a:extLst>
              <a:ext uri="{FF2B5EF4-FFF2-40B4-BE49-F238E27FC236}">
                <a16:creationId xmlns:a16="http://schemas.microsoft.com/office/drawing/2014/main" xmlns="" id="{0FD9B827-9515-FD4A-AF12-4B08AD3CB5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Recognizing deposition problems</a:t>
            </a:r>
          </a:p>
          <a:p>
            <a:pPr lvl="1"/>
            <a:r>
              <a:rPr lang="en-US" altLang="en-US"/>
              <a:t>Discuss any problem before the deposition</a:t>
            </a:r>
          </a:p>
          <a:p>
            <a:pPr lvl="2"/>
            <a:r>
              <a:rPr lang="en-US" altLang="en-US"/>
              <a:t>Identify any negative aspect</a:t>
            </a:r>
          </a:p>
          <a:p>
            <a:pPr lvl="1"/>
            <a:r>
              <a:rPr lang="en-US" altLang="en-US"/>
              <a:t>Be prepared to defend yourself</a:t>
            </a:r>
          </a:p>
          <a:p>
            <a:pPr lvl="1"/>
            <a:r>
              <a:rPr lang="en-US" altLang="en-US"/>
              <a:t>Avoid</a:t>
            </a:r>
          </a:p>
          <a:p>
            <a:pPr lvl="2"/>
            <a:r>
              <a:rPr lang="en-US" altLang="en-US"/>
              <a:t>Omitting information</a:t>
            </a:r>
          </a:p>
          <a:p>
            <a:pPr lvl="2"/>
            <a:r>
              <a:rPr lang="en-US" altLang="en-US"/>
              <a:t>Having the attorney box you into a corner</a:t>
            </a:r>
          </a:p>
          <a:p>
            <a:pPr lvl="2"/>
            <a:r>
              <a:rPr lang="en-US" altLang="en-US"/>
              <a:t>Contradictions</a:t>
            </a:r>
          </a:p>
          <a:p>
            <a:pPr lvl="1"/>
            <a:r>
              <a:rPr lang="en-US" altLang="en-US"/>
              <a:t>Be professional and polite when giving opinions about opposite experts</a:t>
            </a: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xmlns="" id="{03729566-7476-1045-8241-DA638A58E6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81882"/>
            <a:ext cx="8026400" cy="945900"/>
          </a:xfrm>
        </p:spPr>
        <p:txBody>
          <a:bodyPr/>
          <a:lstStyle/>
          <a:p>
            <a:r>
              <a:rPr lang="en-US" altLang="en-US" dirty="0"/>
              <a:t>Guidelines for Testifying at Depositions (3 of 4)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589A7C6-4F0B-1A4A-BBE5-FF66E928F9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>
            <a:extLst>
              <a:ext uri="{FF2B5EF4-FFF2-40B4-BE49-F238E27FC236}">
                <a16:creationId xmlns:a16="http://schemas.microsoft.com/office/drawing/2014/main" xmlns="" id="{DBFF43AA-879D-0641-876C-A3AE1A40B6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Recognizing deposition problems (cont’d)</a:t>
            </a:r>
          </a:p>
          <a:p>
            <a:pPr lvl="1"/>
            <a:r>
              <a:rPr lang="en-US" altLang="en-US"/>
              <a:t>To respond to difficult questions that could jeopardize your client’s case</a:t>
            </a:r>
          </a:p>
          <a:p>
            <a:pPr lvl="2"/>
            <a:r>
              <a:rPr lang="en-US" altLang="en-US"/>
              <a:t>Pause before answering</a:t>
            </a:r>
          </a:p>
          <a:p>
            <a:pPr lvl="1"/>
            <a:r>
              <a:rPr lang="en-US" altLang="en-US"/>
              <a:t>Keep in mind that you can correct any minor errors you make during your examination</a:t>
            </a:r>
          </a:p>
          <a:p>
            <a:pPr lvl="1"/>
            <a:r>
              <a:rPr lang="en-US" altLang="en-US"/>
              <a:t>Discovery deposition testimony often doesn’t make it to the jury</a:t>
            </a:r>
          </a:p>
          <a:p>
            <a:pPr lvl="2"/>
            <a:r>
              <a:rPr lang="en-US" altLang="en-US"/>
              <a:t>It might be presented to the jury, usually as part of an attempt to discredit the witness</a:t>
            </a: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xmlns="" id="{206EF1EE-B602-B347-88A4-79D03087A0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81882"/>
            <a:ext cx="8026400" cy="945900"/>
          </a:xfrm>
        </p:spPr>
        <p:txBody>
          <a:bodyPr/>
          <a:lstStyle/>
          <a:p>
            <a:r>
              <a:rPr lang="en-US" altLang="en-US" dirty="0"/>
              <a:t>Guidelines for Testifying at Depositions (4 of 4)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366FC88-289A-DE41-ADBE-D7A4BA9A8C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>
            <a:extLst>
              <a:ext uri="{FF2B5EF4-FFF2-40B4-BE49-F238E27FC236}">
                <a16:creationId xmlns:a16="http://schemas.microsoft.com/office/drawing/2014/main" xmlns="" id="{03251EDE-3FDC-8C42-A677-2EEF768697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Testifying at a hearing is generally comparable to testifying at a trial</a:t>
            </a:r>
          </a:p>
          <a:p>
            <a:r>
              <a:rPr lang="en-US" altLang="en-US"/>
              <a:t>A hearing can be before an administrative agency or a legislative body or in a court</a:t>
            </a:r>
          </a:p>
          <a:p>
            <a:r>
              <a:rPr lang="en-US" altLang="en-US"/>
              <a:t>Often administrative or legislative hearings are related to events that resulted in litigation</a:t>
            </a:r>
          </a:p>
          <a:p>
            <a:r>
              <a:rPr lang="en-US" altLang="en-US"/>
              <a:t>A judicial hearing is held in court to determine the admissibility of certain evidence before trial</a:t>
            </a:r>
          </a:p>
          <a:p>
            <a:pPr lvl="1"/>
            <a:r>
              <a:rPr lang="en-US" altLang="en-US"/>
              <a:t>No jury is present</a:t>
            </a: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xmlns="" id="{ACFAAEC2-7944-6146-AA6D-E19C8E35B9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/>
              <a:t>Guidelines for Testifying at Hearings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669AEFB-2383-9D48-894A-A23C520FDD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>
            <a:extLst>
              <a:ext uri="{FF2B5EF4-FFF2-40B4-BE49-F238E27FC236}">
                <a16:creationId xmlns:a16="http://schemas.microsoft.com/office/drawing/2014/main" xmlns="" id="{1B51808C-97E2-8A47-B685-773DDD0A07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632481"/>
          </a:xfrm>
        </p:spPr>
        <p:txBody>
          <a:bodyPr/>
          <a:lstStyle/>
          <a:p>
            <a:r>
              <a:rPr lang="en-US" altLang="en-US" dirty="0"/>
              <a:t>Use Autopsy for Windows to extract e-mail in a forensic image</a:t>
            </a:r>
          </a:p>
          <a:p>
            <a:pPr lvl="1"/>
            <a:r>
              <a:rPr lang="es-EC" altLang="en-US" dirty="0"/>
              <a:t>See Figures 15-1 and 15-2</a:t>
            </a:r>
            <a:endParaRPr lang="en-US" altLang="en-US" dirty="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xmlns="" id="{BF90D95A-7BD9-4544-B787-352ADA10DF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81882"/>
            <a:ext cx="8026400" cy="945900"/>
          </a:xfrm>
        </p:spPr>
        <p:txBody>
          <a:bodyPr/>
          <a:lstStyle/>
          <a:p>
            <a:r>
              <a:rPr lang="en-US" altLang="en-US" dirty="0"/>
              <a:t>Preparing Forensics Evidence for Testimony (1 of 3)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043DFD5-0FF4-C547-8669-5AEF4C6544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>
            <a:extLst>
              <a:ext uri="{FF2B5EF4-FFF2-40B4-BE49-F238E27FC236}">
                <a16:creationId xmlns:a16="http://schemas.microsoft.com/office/drawing/2014/main" xmlns="" id="{8EE40BA2-1219-C349-B4B7-25857D0BD5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For either types of testimony:</a:t>
            </a:r>
          </a:p>
          <a:p>
            <a:pPr lvl="1"/>
            <a:r>
              <a:rPr lang="en-US" altLang="en-US"/>
              <a:t>Establish communication early with attorney</a:t>
            </a:r>
          </a:p>
          <a:p>
            <a:pPr lvl="1"/>
            <a:r>
              <a:rPr lang="en-US" altLang="en-US"/>
              <a:t>Learn about the victim, the complainant, opposing experts or fact witnesses, and the opposing attorney</a:t>
            </a:r>
          </a:p>
          <a:p>
            <a:pPr lvl="1"/>
            <a:r>
              <a:rPr lang="en-US" altLang="en-US"/>
              <a:t>Learn the basic points of dispute</a:t>
            </a:r>
          </a:p>
          <a:p>
            <a:pPr lvl="1"/>
            <a:r>
              <a:rPr lang="en-US" altLang="en-US"/>
              <a:t>Keep notes in rough draft form and record only facts</a:t>
            </a:r>
          </a:p>
          <a:p>
            <a:pPr lvl="2"/>
            <a:r>
              <a:rPr lang="en-US" altLang="en-US"/>
              <a:t>Keep opinions to a minimum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xmlns="" id="{A3F4F52A-CE6C-7341-AA13-BBB2828B9C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17331"/>
            <a:ext cx="8026400" cy="475002"/>
          </a:xfrm>
        </p:spPr>
        <p:txBody>
          <a:bodyPr/>
          <a:lstStyle/>
          <a:p>
            <a:r>
              <a:rPr lang="en-US" altLang="en-US" dirty="0"/>
              <a:t>Preparing for Testimony (2 of 4)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B81E2AF-96C9-F744-A7F9-6E27A1A12E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The screenshot shows in c h a p 15- autopsy 4.3.0 window. In the left pane, the following expansion nodes are expanded to select default 122 folder. The nodes are as follows: data sources, views, results, extracted content, keyword hits, and e-mail messages below which default 122 is selected. The right pane shows directory listing dialog box. The table tab is selected in this tab. The table tab lists source file, e-mail to, e-mail from, and date received. The e-mail from column header is selected to view the e-mails in ascending order. Below this, the metadata tab is selected. This tab shows e-mail messages.">
            <a:extLst>
              <a:ext uri="{FF2B5EF4-FFF2-40B4-BE49-F238E27FC236}">
                <a16:creationId xmlns:a16="http://schemas.microsoft.com/office/drawing/2014/main" xmlns="" id="{F44AE787-3173-2C40-9F42-3F7CFD7840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576990"/>
            <a:ext cx="4573588" cy="4138010"/>
          </a:xfrm>
        </p:spPr>
      </p:pic>
      <p:sp>
        <p:nvSpPr>
          <p:cNvPr id="47107" name="Rectangle 2">
            <a:extLst>
              <a:ext uri="{FF2B5EF4-FFF2-40B4-BE49-F238E27FC236}">
                <a16:creationId xmlns:a16="http://schemas.microsoft.com/office/drawing/2014/main" xmlns="" id="{1A5C010F-B33F-DB41-B436-05840150EA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81882"/>
            <a:ext cx="8026400" cy="945900"/>
          </a:xfrm>
        </p:spPr>
        <p:txBody>
          <a:bodyPr/>
          <a:lstStyle/>
          <a:p>
            <a:r>
              <a:rPr lang="en-US" altLang="en-US" dirty="0"/>
              <a:t>Preparing Forensics Evidence for Testimony (2 of 3)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DEE3149-9E68-F14E-9C98-7E3C951C4A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The screenshot shows an excel sheet. The spreadsheet shows a forwarded e-mail and a message from Tom to Jim at the top. Below this, the spreadsheet lists e-mail to, e-mail from, subject, date sent, date received, path, e-mail cc, e-mail bc, message I d, message h t m l, message plaintext, and tags.">
            <a:extLst>
              <a:ext uri="{FF2B5EF4-FFF2-40B4-BE49-F238E27FC236}">
                <a16:creationId xmlns:a16="http://schemas.microsoft.com/office/drawing/2014/main" xmlns="" id="{04725D13-D1F7-B646-9C38-DB3F6AF983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025" y="1649224"/>
            <a:ext cx="5951538" cy="3837176"/>
          </a:xfrm>
        </p:spPr>
      </p:pic>
      <p:sp>
        <p:nvSpPr>
          <p:cNvPr id="48131" name="Rectangle 2">
            <a:extLst>
              <a:ext uri="{FF2B5EF4-FFF2-40B4-BE49-F238E27FC236}">
                <a16:creationId xmlns:a16="http://schemas.microsoft.com/office/drawing/2014/main" xmlns="" id="{E7917761-785B-3D48-87A8-0AAEF642BC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81882"/>
            <a:ext cx="8026400" cy="945900"/>
          </a:xfrm>
        </p:spPr>
        <p:txBody>
          <a:bodyPr/>
          <a:lstStyle/>
          <a:p>
            <a:r>
              <a:rPr lang="en-US" altLang="en-US" dirty="0"/>
              <a:t>Preparing Forensics Evidence for Testimony (3 of 3)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03A833F-C23F-DB44-BCA0-667C92167C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>
            <a:extLst>
              <a:ext uri="{FF2B5EF4-FFF2-40B4-BE49-F238E27FC236}">
                <a16:creationId xmlns:a16="http://schemas.microsoft.com/office/drawing/2014/main" xmlns="" id="{C6D51CE5-1E0F-F448-8AF3-4F7D187A98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1974387"/>
          </a:xfrm>
        </p:spPr>
        <p:txBody>
          <a:bodyPr/>
          <a:lstStyle/>
          <a:p>
            <a:r>
              <a:rPr lang="en-US" altLang="en-US" dirty="0"/>
              <a:t>To prepare for testimony</a:t>
            </a:r>
          </a:p>
          <a:p>
            <a:pPr lvl="1"/>
            <a:r>
              <a:rPr lang="en-US" altLang="en-US" dirty="0"/>
              <a:t>You should prepare answers for questions on what steps you took to extract e-mail metadata and messages</a:t>
            </a:r>
          </a:p>
          <a:p>
            <a:r>
              <a:rPr lang="en-US" altLang="en-US" dirty="0"/>
              <a:t>You might also be asked to explain specific features of the computer, OS, and applications (such as Outlook)</a:t>
            </a:r>
          </a:p>
          <a:p>
            <a:pPr lvl="1"/>
            <a:r>
              <a:rPr lang="en-US" altLang="en-US" dirty="0"/>
              <a:t>And explain how these applications and digital forensics tools work</a:t>
            </a: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xmlns="" id="{063E16D3-9C9E-4B4B-930E-452B2859CA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/>
              <a:t>Preparing a Defense of Your Evidence-Collection Methods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DF9B4C9-BFE3-294B-83A9-C2EC549E92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>
            <a:extLst>
              <a:ext uri="{FF2B5EF4-FFF2-40B4-BE49-F238E27FC236}">
                <a16:creationId xmlns:a16="http://schemas.microsoft.com/office/drawing/2014/main" xmlns="" id="{3C450D8B-D3E2-3F4D-A76C-1C5B268387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2062103"/>
          </a:xfrm>
        </p:spPr>
        <p:txBody>
          <a:bodyPr/>
          <a:lstStyle/>
          <a:p>
            <a:r>
              <a:rPr lang="en-US" altLang="en-US" dirty="0"/>
              <a:t>When cases go to trial, you as the forensics expert play one of two roles: a fact witness or an expert witness</a:t>
            </a:r>
          </a:p>
          <a:p>
            <a:r>
              <a:rPr lang="en-US" altLang="en-US" dirty="0"/>
              <a:t>If you’re called as a fact or expert witness in a digital forensics case, you need to prepare for your testimony thoroughly</a:t>
            </a:r>
          </a:p>
          <a:p>
            <a:r>
              <a:rPr lang="en-US" altLang="en-US" dirty="0"/>
              <a:t>When you’re called to testify in court, your attorney examines you on your qualifications to establish your competency as an expert or a fact witness</a:t>
            </a: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xmlns="" id="{80AF7796-8985-674C-B307-D10D6B6912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17331"/>
            <a:ext cx="8026400" cy="475002"/>
          </a:xfrm>
        </p:spPr>
        <p:txBody>
          <a:bodyPr/>
          <a:lstStyle/>
          <a:p>
            <a:r>
              <a:rPr lang="en-US" altLang="en-US" dirty="0"/>
              <a:t>Summary (1 of 3)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FE5F412-3DE5-EC44-8DED-BEDDB99757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>
            <a:extLst>
              <a:ext uri="{FF2B5EF4-FFF2-40B4-BE49-F238E27FC236}">
                <a16:creationId xmlns:a16="http://schemas.microsoft.com/office/drawing/2014/main" xmlns="" id="{7B1C94B4-571E-E84C-9929-29E9DD2BC0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1769715"/>
          </a:xfrm>
        </p:spPr>
        <p:txBody>
          <a:bodyPr/>
          <a:lstStyle/>
          <a:p>
            <a:r>
              <a:rPr lang="en-US" altLang="en-US" dirty="0"/>
              <a:t>Make sure you’re prepared for questions opposing counsel might use to discredit you, confuse you, or throw you off the track</a:t>
            </a:r>
          </a:p>
          <a:p>
            <a:r>
              <a:rPr lang="en-US" altLang="en-US" dirty="0"/>
              <a:t>Know whether you’re being called as a fact witness or expert witness (or both) and whether you’re being retained as a consulting expert or expert witness</a:t>
            </a:r>
          </a:p>
          <a:p>
            <a:r>
              <a:rPr lang="en-US" altLang="en-US" dirty="0"/>
              <a:t>Deposition differs from a trial because there’s no jury or judge</a:t>
            </a: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xmlns="" id="{919608FF-5CAF-9143-8444-EEDDCD3FF1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17331"/>
            <a:ext cx="8026400" cy="475002"/>
          </a:xfrm>
        </p:spPr>
        <p:txBody>
          <a:bodyPr/>
          <a:lstStyle/>
          <a:p>
            <a:r>
              <a:rPr lang="en-US" altLang="en-US" dirty="0"/>
              <a:t>Summary (2 of 3)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CB589BC-2EE3-D64A-9951-713C664022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>
            <a:extLst>
              <a:ext uri="{FF2B5EF4-FFF2-40B4-BE49-F238E27FC236}">
                <a16:creationId xmlns:a16="http://schemas.microsoft.com/office/drawing/2014/main" xmlns="" id="{483BE881-6847-5C42-A741-DB46ECD779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Depositions usually fall into two categories: discovery depositions and testimony preservation depositions</a:t>
            </a:r>
          </a:p>
          <a:p>
            <a:r>
              <a:rPr lang="en-US" altLang="en-US" dirty="0"/>
              <a:t>Guidelines for testifying at depositions and hearings are much the same as guidelines for courtroom testimony</a:t>
            </a:r>
          </a:p>
          <a:p>
            <a:r>
              <a:rPr lang="en-US" altLang="en-US"/>
              <a:t>Make sure you prepare answers for questions on what steps you took to collect and analyze evidence and questions on what tools you used and how they work</a:t>
            </a: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xmlns="" id="{498845CE-1E4A-AE41-B345-1C205665BD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17331"/>
            <a:ext cx="8026400" cy="475002"/>
          </a:xfrm>
        </p:spPr>
        <p:txBody>
          <a:bodyPr/>
          <a:lstStyle/>
          <a:p>
            <a:r>
              <a:rPr lang="en-US" altLang="en-US" dirty="0"/>
              <a:t>Summary (3 of 3)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8688570-C8B5-334F-BD78-244EAAF6D5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>
            <a:extLst>
              <a:ext uri="{FF2B5EF4-FFF2-40B4-BE49-F238E27FC236}">
                <a16:creationId xmlns:a16="http://schemas.microsoft.com/office/drawing/2014/main" xmlns="" id="{483304C0-C0B7-9D43-9295-5C7DDC7DBB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Confirm your findings with documentation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Corroborate them with other peers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Digital forensics is only now developing a peer review process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Check opposing experts to find strengths and weaknesses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Internet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Curriculum vitae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Deposition banks</a:t>
            </a:r>
          </a:p>
          <a:p>
            <a:pPr marL="457200" lvl="1" indent="0" fontAlgn="auto">
              <a:spcAft>
                <a:spcPts val="0"/>
              </a:spcAft>
              <a:buFontTx/>
              <a:buNone/>
              <a:defRPr/>
            </a:pP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xmlns="" id="{8C4319FE-3CA8-1F4F-AF32-78B6793D1F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17331"/>
            <a:ext cx="8026400" cy="475002"/>
          </a:xfrm>
        </p:spPr>
        <p:txBody>
          <a:bodyPr/>
          <a:lstStyle/>
          <a:p>
            <a:r>
              <a:rPr lang="en-US" altLang="en-US" dirty="0"/>
              <a:t>Preparing for Testimony (3 of 4)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259F740-124E-104C-B747-04F784A879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>
            <a:extLst>
              <a:ext uri="{FF2B5EF4-FFF2-40B4-BE49-F238E27FC236}">
                <a16:creationId xmlns:a16="http://schemas.microsoft.com/office/drawing/2014/main" xmlns="" id="{B88B9401-FEF3-AC47-BB32-CAE27A6029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2596095"/>
          </a:xfrm>
        </p:spPr>
        <p:txBody>
          <a:bodyPr/>
          <a:lstStyle/>
          <a:p>
            <a:r>
              <a:rPr lang="en-US" altLang="en-US" dirty="0"/>
              <a:t>When preparing your testimony consider the following questions:</a:t>
            </a:r>
          </a:p>
          <a:p>
            <a:pPr lvl="1"/>
            <a:r>
              <a:rPr lang="en-US" altLang="en-US" dirty="0"/>
              <a:t>What is the client’s overall theory of the case?</a:t>
            </a:r>
          </a:p>
          <a:p>
            <a:pPr lvl="1"/>
            <a:r>
              <a:rPr lang="en-US" altLang="en-US" dirty="0"/>
              <a:t>What is my story of the case?</a:t>
            </a:r>
          </a:p>
          <a:p>
            <a:pPr lvl="1"/>
            <a:r>
              <a:rPr lang="en-US" altLang="en-US" dirty="0"/>
              <a:t>What can I say with confidence?</a:t>
            </a:r>
          </a:p>
          <a:p>
            <a:pPr lvl="1"/>
            <a:r>
              <a:rPr lang="en-US" altLang="en-US" dirty="0"/>
              <a:t>How does my opinion fit into the theory of the case?</a:t>
            </a:r>
          </a:p>
          <a:p>
            <a:pPr lvl="1"/>
            <a:r>
              <a:rPr lang="en-US" altLang="en-US" dirty="0"/>
              <a:t>What is the scope of the case? Have I gone too far?</a:t>
            </a:r>
          </a:p>
          <a:p>
            <a:pPr lvl="1"/>
            <a:r>
              <a:rPr lang="en-US" altLang="en-US" dirty="0"/>
              <a:t>Have I identified the client’s needs for how my testimony fits into the overall theory of the case?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xmlns="" id="{CE78EA5A-C512-0642-9207-B1B6ED6DE7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17331"/>
            <a:ext cx="8026400" cy="475002"/>
          </a:xfrm>
        </p:spPr>
        <p:txBody>
          <a:bodyPr/>
          <a:lstStyle/>
          <a:p>
            <a:r>
              <a:rPr lang="en-US" altLang="en-US" dirty="0"/>
              <a:t>Preparing for Testimony (4 of 4)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CB58E67-C69F-924F-BFE8-49C7C134A9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>
            <a:extLst>
              <a:ext uri="{FF2B5EF4-FFF2-40B4-BE49-F238E27FC236}">
                <a16:creationId xmlns:a16="http://schemas.microsoft.com/office/drawing/2014/main" xmlns="" id="{EF54B898-138F-5B4A-BA0A-35A448C0AD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Document your steps</a:t>
            </a:r>
          </a:p>
          <a:p>
            <a:pPr lvl="1"/>
            <a:r>
              <a:rPr lang="en-US" altLang="en-US"/>
              <a:t>To prove them repeatable</a:t>
            </a:r>
          </a:p>
          <a:p>
            <a:r>
              <a:rPr lang="en-US" altLang="en-US"/>
              <a:t>Validate your tools and verify evidence with hash algorithms to ensure integrity</a:t>
            </a:r>
          </a:p>
          <a:p>
            <a:r>
              <a:rPr lang="en-US" altLang="en-US"/>
              <a:t>Do not use a formal checklist</a:t>
            </a:r>
          </a:p>
          <a:p>
            <a:pPr lvl="1"/>
            <a:r>
              <a:rPr lang="en-US" altLang="en-US"/>
              <a:t>Do not include checklist in final report</a:t>
            </a:r>
          </a:p>
          <a:p>
            <a:pPr lvl="1"/>
            <a:r>
              <a:rPr lang="en-US" altLang="en-US"/>
              <a:t>Opposing attorneys can challenge them</a:t>
            </a:r>
          </a:p>
          <a:p>
            <a:r>
              <a:rPr lang="en-US" altLang="en-US"/>
              <a:t>Collect evidence and document employed tools</a:t>
            </a:r>
          </a:p>
          <a:p>
            <a:r>
              <a:rPr lang="en-US" altLang="en-US"/>
              <a:t>Maintain chain of custody</a:t>
            </a: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xmlns="" id="{07F30B84-52D3-2A49-AE53-8682DD65EC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81882"/>
            <a:ext cx="8026400" cy="945900"/>
          </a:xfrm>
        </p:spPr>
        <p:txBody>
          <a:bodyPr/>
          <a:lstStyle/>
          <a:p>
            <a:r>
              <a:rPr lang="en-US" altLang="en-US" dirty="0"/>
              <a:t>Documenting and Preparing Evidence (1 of 3)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9571271-8128-8544-AB5F-3354FF1353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>
            <a:extLst>
              <a:ext uri="{FF2B5EF4-FFF2-40B4-BE49-F238E27FC236}">
                <a16:creationId xmlns:a16="http://schemas.microsoft.com/office/drawing/2014/main" xmlns="" id="{349C28E2-4E86-A34E-B36B-AAE78B6D85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2311402"/>
          </a:xfrm>
        </p:spPr>
        <p:txBody>
          <a:bodyPr/>
          <a:lstStyle/>
          <a:p>
            <a:r>
              <a:rPr lang="en-US" altLang="en-US" dirty="0"/>
              <a:t>Collect the right amount of information</a:t>
            </a:r>
          </a:p>
          <a:p>
            <a:pPr lvl="1"/>
            <a:r>
              <a:rPr lang="en-US" altLang="en-US" dirty="0"/>
              <a:t>Collect only what was asked for</a:t>
            </a:r>
          </a:p>
          <a:p>
            <a:r>
              <a:rPr lang="en-US" altLang="en-US" dirty="0"/>
              <a:t>Note the date and time of your forensic workstation when starting your analysis</a:t>
            </a:r>
          </a:p>
          <a:p>
            <a:r>
              <a:rPr lang="en-US" altLang="en-US" dirty="0"/>
              <a:t>Keep only successful output</a:t>
            </a:r>
          </a:p>
          <a:p>
            <a:pPr lvl="1"/>
            <a:r>
              <a:rPr lang="en-US" altLang="en-US" dirty="0"/>
              <a:t>Do not keep previous runs</a:t>
            </a:r>
          </a:p>
          <a:p>
            <a:r>
              <a:rPr lang="en-US" altLang="en-US" dirty="0"/>
              <a:t>Search for keywords using well-defined parameters</a:t>
            </a: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xmlns="" id="{51809BA2-5721-2347-96C1-CC69BD1D7E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81882"/>
            <a:ext cx="8026400" cy="945900"/>
          </a:xfrm>
        </p:spPr>
        <p:txBody>
          <a:bodyPr/>
          <a:lstStyle/>
          <a:p>
            <a:r>
              <a:rPr lang="en-US" altLang="en-US" dirty="0"/>
              <a:t>Documenting and Preparing Evidence (2 of 3)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EA88F31-A47A-C747-B64B-9B3D4875DE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>
            <a:extLst>
              <a:ext uri="{FF2B5EF4-FFF2-40B4-BE49-F238E27FC236}">
                <a16:creationId xmlns:a16="http://schemas.microsoft.com/office/drawing/2014/main" xmlns="" id="{E0B4E4BF-1564-3E4C-9619-9310179DB4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Keep your notes simple</a:t>
            </a:r>
          </a:p>
          <a:p>
            <a:r>
              <a:rPr lang="en-US" altLang="en-US"/>
              <a:t>List only relevant evidence on your report</a:t>
            </a:r>
          </a:p>
          <a:p>
            <a:r>
              <a:rPr lang="en-US" altLang="en-US"/>
              <a:t>Define any procedures you use to conduct your analysis as scientific</a:t>
            </a:r>
          </a:p>
          <a:p>
            <a:pPr lvl="1"/>
            <a:r>
              <a:rPr lang="en-US" altLang="en-US"/>
              <a:t>And conforming to your profession’s standards</a:t>
            </a:r>
          </a:p>
          <a:p>
            <a:pPr lvl="1"/>
            <a:r>
              <a:rPr lang="en-US" altLang="en-US"/>
              <a:t>List any textbooks, technical books, articles by recognized experts, and procedures from authoritative organizations that you relied on or referenced during examination</a:t>
            </a: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xmlns="" id="{E683BEF0-5F64-214D-8DCC-B468D13028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81882"/>
            <a:ext cx="8026400" cy="945900"/>
          </a:xfrm>
        </p:spPr>
        <p:txBody>
          <a:bodyPr/>
          <a:lstStyle/>
          <a:p>
            <a:r>
              <a:rPr lang="en-US" altLang="en-US" dirty="0"/>
              <a:t>Documenting and Preparing Evidence (3 of 3)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D06CA4E-4A50-D04F-9AB4-8CFBDD568B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engage">
      <a:dk1>
        <a:srgbClr val="000000"/>
      </a:dk1>
      <a:lt1>
        <a:srgbClr val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21821</TotalTime>
  <Words>4421</Words>
  <Application>Microsoft Office PowerPoint</Application>
  <PresentationFormat>On-screen Show (4:3)</PresentationFormat>
  <Paragraphs>356</Paragraphs>
  <Slides>45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Guide to Computer Forensics  and Investigations Sixth Edition  Chapter 15 </vt:lpstr>
      <vt:lpstr>Objectives</vt:lpstr>
      <vt:lpstr>Preparing for Testimony (1 of 4)</vt:lpstr>
      <vt:lpstr>Preparing for Testimony (2 of 4)</vt:lpstr>
      <vt:lpstr>Preparing for Testimony (3 of 4)</vt:lpstr>
      <vt:lpstr>Preparing for Testimony (4 of 4)</vt:lpstr>
      <vt:lpstr>Documenting and Preparing Evidence (1 of 3)</vt:lpstr>
      <vt:lpstr>Documenting and Preparing Evidence (2 of 3) </vt:lpstr>
      <vt:lpstr>Documenting and Preparing Evidence (3 of 3) </vt:lpstr>
      <vt:lpstr>Reviewing Your Role as a Consulting Expert or an Expert Witness</vt:lpstr>
      <vt:lpstr>Creating and Maintaining Your CV</vt:lpstr>
      <vt:lpstr>Preparing Technical Definitions (1 of 2)</vt:lpstr>
      <vt:lpstr>Preparing Technical Definitions (2 of 2)</vt:lpstr>
      <vt:lpstr>Preparing to Deal with the News Media</vt:lpstr>
      <vt:lpstr>Testifying in Court</vt:lpstr>
      <vt:lpstr>Understanding the Trial Process</vt:lpstr>
      <vt:lpstr>Providing Qualifications for Your Testimony</vt:lpstr>
      <vt:lpstr>General Guidelines on Testifying (1 of 9)</vt:lpstr>
      <vt:lpstr>General Guidelines on Testifying (2 of 9) </vt:lpstr>
      <vt:lpstr>General Guidelines on Testifying (3 of 9)</vt:lpstr>
      <vt:lpstr>General Guidelines on Testifying (4 of 9)</vt:lpstr>
      <vt:lpstr>General Guidelines on Testifying (5 of 9)</vt:lpstr>
      <vt:lpstr>General Guidelines on Testifying (6 of 9)</vt:lpstr>
      <vt:lpstr>General Guidelines on Testifying (7 of 9)</vt:lpstr>
      <vt:lpstr>General Guidelines on Testifying (8 of 9)</vt:lpstr>
      <vt:lpstr>General Guidelines on Testifying (9 of 9)</vt:lpstr>
      <vt:lpstr>Testifying During Direct Examination (1 of 2)</vt:lpstr>
      <vt:lpstr>Testifying During Direct Examination (2 of 2)</vt:lpstr>
      <vt:lpstr>Testifying During Cross-Examination (1 of 4)</vt:lpstr>
      <vt:lpstr>Testifying During Cross-Examination (2 of 4) </vt:lpstr>
      <vt:lpstr>Testifying During Cross-Examination (3 of 4)</vt:lpstr>
      <vt:lpstr>Testifying During Cross-Examination (4 of 4)</vt:lpstr>
      <vt:lpstr>Preparing for a Deposition or Hearing</vt:lpstr>
      <vt:lpstr>Guidelines for Testifying at Depositions (1 of 4)</vt:lpstr>
      <vt:lpstr>Guidelines for Testifying at Depositions (2 of 4)</vt:lpstr>
      <vt:lpstr>Guidelines for Testifying at Depositions (3 of 4)</vt:lpstr>
      <vt:lpstr>Guidelines for Testifying at Depositions (4 of 4)</vt:lpstr>
      <vt:lpstr>Guidelines for Testifying at Hearings</vt:lpstr>
      <vt:lpstr>Preparing Forensics Evidence for Testimony (1 of 3)</vt:lpstr>
      <vt:lpstr>Preparing Forensics Evidence for Testimony (2 of 3)</vt:lpstr>
      <vt:lpstr>Preparing Forensics Evidence for Testimony (3 of 3)</vt:lpstr>
      <vt:lpstr>Preparing a Defense of Your Evidence-Collection Methods</vt:lpstr>
      <vt:lpstr>Summary (1 of 3)</vt:lpstr>
      <vt:lpstr>Summary (2 of 3)</vt:lpstr>
      <vt:lpstr>Summary (3 of 3)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 to Computer Forensics  and Investigations Sixth Edition  Chapter 15 </dc:title>
  <dc:subject/>
  <dc:creator/>
  <cp:keywords/>
  <dc:description/>
  <cp:lastModifiedBy>PaulRefurb</cp:lastModifiedBy>
  <cp:revision>739</cp:revision>
  <dcterms:created xsi:type="dcterms:W3CDTF">2002-09-27T23:29:22Z</dcterms:created>
  <dcterms:modified xsi:type="dcterms:W3CDTF">2018-03-20T21:55:21Z</dcterms:modified>
  <cp:category/>
</cp:coreProperties>
</file>