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8" r:id="rId4"/>
  </p:sldMasterIdLst>
  <p:notesMasterIdLst>
    <p:notesMasterId r:id="rId46"/>
  </p:notesMasterIdLst>
  <p:sldIdLst>
    <p:sldId id="439" r:id="rId5"/>
    <p:sldId id="440" r:id="rId6"/>
    <p:sldId id="557" r:id="rId7"/>
    <p:sldId id="558" r:id="rId8"/>
    <p:sldId id="559" r:id="rId9"/>
    <p:sldId id="560" r:id="rId10"/>
    <p:sldId id="561" r:id="rId11"/>
    <p:sldId id="562" r:id="rId12"/>
    <p:sldId id="563" r:id="rId13"/>
    <p:sldId id="564" r:id="rId14"/>
    <p:sldId id="565" r:id="rId15"/>
    <p:sldId id="566" r:id="rId16"/>
    <p:sldId id="567" r:id="rId17"/>
    <p:sldId id="568" r:id="rId18"/>
    <p:sldId id="569" r:id="rId19"/>
    <p:sldId id="570" r:id="rId20"/>
    <p:sldId id="571" r:id="rId21"/>
    <p:sldId id="572" r:id="rId22"/>
    <p:sldId id="573" r:id="rId23"/>
    <p:sldId id="574" r:id="rId24"/>
    <p:sldId id="575" r:id="rId25"/>
    <p:sldId id="576" r:id="rId26"/>
    <p:sldId id="577" r:id="rId27"/>
    <p:sldId id="578" r:id="rId28"/>
    <p:sldId id="579" r:id="rId29"/>
    <p:sldId id="580" r:id="rId30"/>
    <p:sldId id="581" r:id="rId31"/>
    <p:sldId id="582" r:id="rId32"/>
    <p:sldId id="583" r:id="rId33"/>
    <p:sldId id="584" r:id="rId34"/>
    <p:sldId id="556" r:id="rId35"/>
    <p:sldId id="509" r:id="rId36"/>
    <p:sldId id="510" r:id="rId37"/>
    <p:sldId id="511" r:id="rId38"/>
    <p:sldId id="512" r:id="rId39"/>
    <p:sldId id="513" r:id="rId40"/>
    <p:sldId id="514" r:id="rId41"/>
    <p:sldId id="515" r:id="rId42"/>
    <p:sldId id="516" r:id="rId43"/>
    <p:sldId id="517" r:id="rId44"/>
    <p:sldId id="518"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A16AF8-3303-4E46-B09D-F4EA5AAB017D}">
          <p14:sldIdLst>
            <p14:sldId id="439"/>
            <p14:sldId id="440"/>
            <p14:sldId id="557"/>
            <p14:sldId id="558"/>
            <p14:sldId id="559"/>
            <p14:sldId id="560"/>
            <p14:sldId id="561"/>
            <p14:sldId id="562"/>
            <p14:sldId id="563"/>
            <p14:sldId id="564"/>
            <p14:sldId id="565"/>
            <p14:sldId id="566"/>
            <p14:sldId id="567"/>
            <p14:sldId id="568"/>
            <p14:sldId id="569"/>
            <p14:sldId id="570"/>
            <p14:sldId id="571"/>
            <p14:sldId id="572"/>
            <p14:sldId id="573"/>
            <p14:sldId id="574"/>
            <p14:sldId id="575"/>
            <p14:sldId id="576"/>
            <p14:sldId id="577"/>
            <p14:sldId id="578"/>
            <p14:sldId id="579"/>
            <p14:sldId id="580"/>
            <p14:sldId id="581"/>
            <p14:sldId id="582"/>
            <p14:sldId id="583"/>
            <p14:sldId id="584"/>
            <p14:sldId id="556"/>
            <p14:sldId id="509"/>
            <p14:sldId id="510"/>
            <p14:sldId id="511"/>
            <p14:sldId id="512"/>
            <p14:sldId id="513"/>
            <p14:sldId id="514"/>
            <p14:sldId id="515"/>
            <p14:sldId id="516"/>
            <p14:sldId id="517"/>
            <p14:sldId id="5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936" y="56"/>
      </p:cViewPr>
      <p:guideLst/>
    </p:cSldViewPr>
  </p:slideViewPr>
  <p:notesTextViewPr>
    <p:cViewPr>
      <p:scale>
        <a:sx n="1" d="1"/>
        <a:sy n="1" d="1"/>
      </p:scale>
      <p:origin x="0" y="0"/>
    </p:cViewPr>
  </p:notesTextViewPr>
  <p:sorterViewPr>
    <p:cViewPr>
      <p:scale>
        <a:sx n="100" d="100"/>
        <a:sy n="100" d="100"/>
      </p:scale>
      <p:origin x="0" y="-108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B48985-8E84-4646-9AB8-6B52A7257D0E}" type="datetimeFigureOut">
              <a:rPr lang="en-US" smtClean="0"/>
              <a:t>8/15/2022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0CDB50-2A73-4D29-AA08-3F8568E964EF}" type="slidenum">
              <a:rPr lang="en-US" smtClean="0"/>
              <a:t>‹#›</a:t>
            </a:fld>
            <a:endParaRPr lang="en-US"/>
          </a:p>
        </p:txBody>
      </p:sp>
    </p:spTree>
    <p:extLst>
      <p:ext uri="{BB962C8B-B14F-4D97-AF65-F5344CB8AC3E}">
        <p14:creationId xmlns:p14="http://schemas.microsoft.com/office/powerpoint/2010/main" val="1939883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DC790F-7421-49B5-A335-8A15BB65C9AD}" type="datetime1">
              <a:rPr lang="en-US" smtClean="0"/>
              <a:t>8/15/2022</a:t>
            </a:fld>
            <a:endParaRPr lang="en-US"/>
          </a:p>
        </p:txBody>
      </p:sp>
      <p:sp>
        <p:nvSpPr>
          <p:cNvPr id="5" name="Footer Placeholder 4"/>
          <p:cNvSpPr>
            <a:spLocks noGrp="1"/>
          </p:cNvSpPr>
          <p:nvPr>
            <p:ph type="ftr" sz="quarter" idx="11"/>
          </p:nvPr>
        </p:nvSpPr>
        <p:spPr/>
        <p:txBody>
          <a:bodyPr/>
          <a:lstStyle/>
          <a:p>
            <a:r>
              <a:rPr lang="en-US"/>
              <a:t>CS ZG525 / CSI ZG525/ ES ZG526: ADVANCED COMPUTER NETWORKS</a:t>
            </a:r>
            <a:endParaRPr lang="en-US" dirty="0"/>
          </a:p>
        </p:txBody>
      </p:sp>
      <p:sp>
        <p:nvSpPr>
          <p:cNvPr id="6" name="Slide Number Placeholder 5"/>
          <p:cNvSpPr>
            <a:spLocks noGrp="1"/>
          </p:cNvSpPr>
          <p:nvPr>
            <p:ph type="sldNum" sz="quarter" idx="12"/>
          </p:nvPr>
        </p:nvSpPr>
        <p:spPr/>
        <p:txBody>
          <a:bodyPr/>
          <a:lstStyle/>
          <a:p>
            <a:fld id="{29C7079E-14CB-49E3-8BA8-C540CEA3A588}" type="slidenum">
              <a:rPr lang="en-US" smtClean="0"/>
              <a:t>‹#›</a:t>
            </a:fld>
            <a:endParaRPr lang="en-US"/>
          </a:p>
        </p:txBody>
      </p:sp>
      <p:pic>
        <p:nvPicPr>
          <p:cNvPr id="7" name="Picture 6">
            <a:extLst>
              <a:ext uri="{FF2B5EF4-FFF2-40B4-BE49-F238E27FC236}">
                <a16:creationId xmlns:a16="http://schemas.microsoft.com/office/drawing/2014/main" id="{0CE9D669-5A12-4F50-8FAF-C89743F6FCD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7575" y="240690"/>
            <a:ext cx="1112907" cy="1449998"/>
          </a:xfrm>
          <a:prstGeom prst="rect">
            <a:avLst/>
          </a:prstGeom>
        </p:spPr>
      </p:pic>
      <p:pic>
        <p:nvPicPr>
          <p:cNvPr id="8" name="Picture 7">
            <a:extLst>
              <a:ext uri="{FF2B5EF4-FFF2-40B4-BE49-F238E27FC236}">
                <a16:creationId xmlns:a16="http://schemas.microsoft.com/office/drawing/2014/main" id="{A0F69D62-0BC0-4856-8B0E-EB56B8FBD2A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270482" y="655386"/>
            <a:ext cx="2260722" cy="683655"/>
          </a:xfrm>
          <a:prstGeom prst="rect">
            <a:avLst/>
          </a:prstGeom>
        </p:spPr>
      </p:pic>
    </p:spTree>
    <p:extLst>
      <p:ext uri="{BB962C8B-B14F-4D97-AF65-F5344CB8AC3E}">
        <p14:creationId xmlns:p14="http://schemas.microsoft.com/office/powerpoint/2010/main" val="3688374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20B13D-7C50-4893-9B96-D671BAC7961C}" type="datetime1">
              <a:rPr lang="en-US" smtClean="0"/>
              <a:t>8/15/2022</a:t>
            </a:fld>
            <a:endParaRPr lang="en-US"/>
          </a:p>
        </p:txBody>
      </p:sp>
      <p:sp>
        <p:nvSpPr>
          <p:cNvPr id="5" name="Footer Placeholder 4"/>
          <p:cNvSpPr>
            <a:spLocks noGrp="1"/>
          </p:cNvSpPr>
          <p:nvPr>
            <p:ph type="ftr" sz="quarter" idx="11"/>
          </p:nvPr>
        </p:nvSpPr>
        <p:spPr/>
        <p:txBody>
          <a:bodyPr/>
          <a:lstStyle/>
          <a:p>
            <a:r>
              <a:rPr lang="en-US"/>
              <a:t>CS ZG525 / CSI ZG525/ ES ZG526: ADVANCED COMPUTER NETWORKS</a:t>
            </a:r>
          </a:p>
        </p:txBody>
      </p:sp>
      <p:sp>
        <p:nvSpPr>
          <p:cNvPr id="6" name="Slide Number Placeholder 5"/>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371856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BAAED9-73BB-43FB-BE57-5F116564B6DB}" type="datetime1">
              <a:rPr lang="en-US" smtClean="0"/>
              <a:t>8/15/2022</a:t>
            </a:fld>
            <a:endParaRPr lang="en-US"/>
          </a:p>
        </p:txBody>
      </p:sp>
      <p:sp>
        <p:nvSpPr>
          <p:cNvPr id="5" name="Footer Placeholder 4"/>
          <p:cNvSpPr>
            <a:spLocks noGrp="1"/>
          </p:cNvSpPr>
          <p:nvPr>
            <p:ph type="ftr" sz="quarter" idx="11"/>
          </p:nvPr>
        </p:nvSpPr>
        <p:spPr/>
        <p:txBody>
          <a:bodyPr/>
          <a:lstStyle/>
          <a:p>
            <a:r>
              <a:rPr lang="en-US"/>
              <a:t>CS ZG525 / CSI ZG525/ ES ZG526: ADVANCED COMPUTER NETWORKS</a:t>
            </a:r>
          </a:p>
        </p:txBody>
      </p:sp>
      <p:sp>
        <p:nvSpPr>
          <p:cNvPr id="6" name="Slide Number Placeholder 5"/>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3864487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2"/>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76200" y="5257800"/>
            <a:ext cx="2209800" cy="427040"/>
          </a:xfrm>
          <a:prstGeom prst="rect">
            <a:avLst/>
          </a:prstGeom>
          <a:noFill/>
        </p:spPr>
        <p:txBody>
          <a:bodyPr>
            <a:spAutoFit/>
          </a:bodyPr>
          <a:lstStyle/>
          <a:p>
            <a:pPr algn="ctr" eaLnBrk="1" fontAlgn="auto" hangingPunct="1">
              <a:spcBef>
                <a:spcPts val="0"/>
              </a:spcBef>
              <a:spcAft>
                <a:spcPts val="0"/>
              </a:spcAft>
              <a:defRPr/>
            </a:pPr>
            <a:r>
              <a:rPr lang="en-US" sz="2175" b="1" spc="-113" dirty="0">
                <a:solidFill>
                  <a:schemeClr val="bg1"/>
                </a:solidFill>
                <a:latin typeface="Arial"/>
                <a:cs typeface="Arial"/>
              </a:rPr>
              <a:t>BITS</a:t>
            </a:r>
            <a:r>
              <a:rPr lang="en-US" sz="2175" spc="-113" dirty="0">
                <a:solidFill>
                  <a:schemeClr val="bg1"/>
                </a:solidFill>
                <a:latin typeface="Arial"/>
                <a:cs typeface="Arial"/>
              </a:rPr>
              <a:t> Pilani</a:t>
            </a:r>
          </a:p>
        </p:txBody>
      </p:sp>
      <p:sp>
        <p:nvSpPr>
          <p:cNvPr id="11" name="TextBox 10"/>
          <p:cNvSpPr txBox="1">
            <a:spLocks noChangeArrowheads="1"/>
          </p:cNvSpPr>
          <p:nvPr userDrawn="1"/>
        </p:nvSpPr>
        <p:spPr bwMode="auto">
          <a:xfrm>
            <a:off x="152400" y="5667376"/>
            <a:ext cx="19050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900">
                <a:solidFill>
                  <a:srgbClr val="FFFFFF"/>
                </a:solidFil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350"/>
              </a:lnSpc>
              <a:spcBef>
                <a:spcPts val="0"/>
              </a:spcBef>
              <a:buNone/>
              <a:defRPr sz="135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3000"/>
              </a:lnSpc>
              <a:defRPr sz="33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292437757"/>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1"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9" name="TextBox 8"/>
          <p:cNvSpPr txBox="1"/>
          <p:nvPr userDrawn="1"/>
        </p:nvSpPr>
        <p:spPr>
          <a:xfrm>
            <a:off x="6858000" y="762000"/>
            <a:ext cx="2209800" cy="427040"/>
          </a:xfrm>
          <a:prstGeom prst="rect">
            <a:avLst/>
          </a:prstGeom>
          <a:noFill/>
        </p:spPr>
        <p:txBody>
          <a:bodyPr>
            <a:spAutoFit/>
          </a:bodyPr>
          <a:lstStyle/>
          <a:p>
            <a:pPr algn="ctr" eaLnBrk="1" fontAlgn="auto" hangingPunct="1">
              <a:spcBef>
                <a:spcPts val="0"/>
              </a:spcBef>
              <a:spcAft>
                <a:spcPts val="0"/>
              </a:spcAft>
              <a:defRPr/>
            </a:pPr>
            <a:r>
              <a:rPr lang="en-US" sz="2175" b="1" spc="-113" dirty="0">
                <a:solidFill>
                  <a:schemeClr val="bg1"/>
                </a:solidFill>
                <a:latin typeface="Arial"/>
                <a:cs typeface="Arial"/>
              </a:rPr>
              <a:t>BITS</a:t>
            </a:r>
            <a:r>
              <a:rPr lang="en-US" sz="2175" spc="-113" dirty="0">
                <a:solidFill>
                  <a:schemeClr val="bg1"/>
                </a:solidFill>
                <a:latin typeface="Arial"/>
                <a:cs typeface="Arial"/>
              </a:rPr>
              <a:t> Pilani</a:t>
            </a:r>
          </a:p>
        </p:txBody>
      </p:sp>
      <p:sp>
        <p:nvSpPr>
          <p:cNvPr id="10" name="TextBox 9"/>
          <p:cNvSpPr txBox="1">
            <a:spLocks noChangeArrowheads="1"/>
          </p:cNvSpPr>
          <p:nvPr userDrawn="1"/>
        </p:nvSpPr>
        <p:spPr bwMode="auto">
          <a:xfrm>
            <a:off x="7086600" y="1171576"/>
            <a:ext cx="19050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900">
                <a:solidFill>
                  <a:srgbClr val="FFFFFF"/>
                </a:solidFil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3150"/>
              </a:lnSpc>
              <a:spcBef>
                <a:spcPts val="0"/>
              </a:spcBef>
              <a:buNone/>
              <a:defRPr sz="3000" b="1" spc="-113"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64773789"/>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5 - Text &amp; Bullets - White BG - Orange">
    <p:spTree>
      <p:nvGrpSpPr>
        <p:cNvPr id="1" name=""/>
        <p:cNvGrpSpPr/>
        <p:nvPr/>
      </p:nvGrpSpPr>
      <p:grpSpPr>
        <a:xfrm>
          <a:off x="0" y="0"/>
          <a:ext cx="0" cy="0"/>
          <a:chOff x="0" y="0"/>
          <a:chExt cx="0" cy="0"/>
        </a:xfrm>
      </p:grpSpPr>
      <p:sp>
        <p:nvSpPr>
          <p:cNvPr id="20" name="Text Placeholder 19"/>
          <p:cNvSpPr>
            <a:spLocks noGrp="1"/>
          </p:cNvSpPr>
          <p:nvPr>
            <p:ph type="body" sz="quarter" idx="20" hasCustomPrompt="1"/>
          </p:nvPr>
        </p:nvSpPr>
        <p:spPr>
          <a:xfrm>
            <a:off x="309669" y="199995"/>
            <a:ext cx="7176120" cy="399604"/>
          </a:xfrm>
          <a:prstGeom prst="rect">
            <a:avLst/>
          </a:prstGeom>
        </p:spPr>
        <p:txBody>
          <a:bodyPr vert="horz" lIns="91111" tIns="45555" rIns="91111" bIns="45555" anchor="b"/>
          <a:lstStyle>
            <a:lvl1pPr marL="0" indent="0">
              <a:buNone/>
              <a:defRPr sz="794" b="1" cap="all" baseline="0">
                <a:solidFill>
                  <a:srgbClr val="EB8024"/>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309669" y="645145"/>
            <a:ext cx="7176120" cy="545609"/>
          </a:xfrm>
          <a:prstGeom prst="rect">
            <a:avLst/>
          </a:prstGeom>
        </p:spPr>
        <p:txBody>
          <a:bodyPr lIns="91111" tIns="45555" rIns="91111" bIns="45555"/>
          <a:lstStyle>
            <a:lvl1pPr marL="0" indent="0">
              <a:buNone/>
              <a:defRPr sz="1588" baseline="0">
                <a:latin typeface="+mj-lt"/>
              </a:defRPr>
            </a:lvl1pPr>
            <a:lvl2pPr>
              <a:defRPr sz="1588"/>
            </a:lvl2pPr>
            <a:lvl3pPr>
              <a:defRPr sz="1588"/>
            </a:lvl3pPr>
            <a:lvl4pPr>
              <a:defRPr sz="1588"/>
            </a:lvl4pPr>
            <a:lvl5pPr>
              <a:defRPr sz="1588"/>
            </a:lvl5pPr>
          </a:lstStyle>
          <a:p>
            <a:pPr lvl="0"/>
            <a:r>
              <a:rPr lang="nl-NL" dirty="0" err="1"/>
              <a:t>Slide</a:t>
            </a:r>
            <a:r>
              <a:rPr lang="nl-NL" dirty="0"/>
              <a:t> </a:t>
            </a:r>
            <a:r>
              <a:rPr lang="nl-NL" dirty="0" err="1"/>
              <a:t>Title</a:t>
            </a:r>
            <a:endParaRPr lang="en-GB" dirty="0"/>
          </a:p>
        </p:txBody>
      </p:sp>
      <p:sp>
        <p:nvSpPr>
          <p:cNvPr id="13" name="TextBox 12"/>
          <p:cNvSpPr txBox="1"/>
          <p:nvPr userDrawn="1"/>
        </p:nvSpPr>
        <p:spPr>
          <a:xfrm>
            <a:off x="8580398" y="6536778"/>
            <a:ext cx="563603" cy="230704"/>
          </a:xfrm>
          <a:prstGeom prst="rect">
            <a:avLst/>
          </a:prstGeom>
          <a:ln>
            <a:noFill/>
          </a:ln>
        </p:spPr>
        <p:txBody>
          <a:bodyPr wrap="square" rtlCol="0" anchor="ctr">
            <a:spAutoFit/>
          </a:bodyPr>
          <a:lstStyle/>
          <a:p>
            <a:pPr marL="0" indent="0" algn="ctr"/>
            <a:fld id="{9C0653CD-709A-4C23-AF85-C211F9C3D3CB}" type="slidenum">
              <a:rPr lang="nl-NL" sz="899" smtClean="0">
                <a:solidFill>
                  <a:schemeClr val="tx1"/>
                </a:solidFill>
                <a:latin typeface="+mj-lt"/>
                <a:ea typeface="BentonSans"/>
                <a:cs typeface="BentonSans"/>
                <a:sym typeface="BentonSans"/>
              </a:rPr>
              <a:pPr marL="0" indent="0" algn="ctr"/>
              <a:t>‹#›</a:t>
            </a:fld>
            <a:endParaRPr lang="en-GB" sz="899"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309668" y="1883046"/>
            <a:ext cx="8493591" cy="4724272"/>
          </a:xfrm>
          <a:prstGeom prst="rect">
            <a:avLst/>
          </a:prstGeom>
        </p:spPr>
        <p:txBody>
          <a:bodyPr vert="horz"/>
          <a:lstStyle>
            <a:lvl1pPr marL="151198" indent="-151198">
              <a:buClr>
                <a:srgbClr val="EB8024"/>
              </a:buClr>
              <a:buFont typeface="Arial"/>
              <a:buChar char="•"/>
              <a:defRPr sz="899">
                <a:latin typeface="Georgia"/>
                <a:cs typeface="Georgia"/>
              </a:defRPr>
            </a:lvl1pPr>
            <a:lvl2pPr marL="494080" indent="-151198">
              <a:buClr>
                <a:srgbClr val="EB8024"/>
              </a:buClr>
              <a:buFont typeface="Arial"/>
              <a:buChar char="•"/>
              <a:defRPr sz="899">
                <a:latin typeface="Georgia"/>
                <a:cs typeface="Georgia"/>
              </a:defRPr>
            </a:lvl2pPr>
            <a:lvl3pPr marL="836963" indent="-151198">
              <a:buClr>
                <a:srgbClr val="EB8024"/>
              </a:buClr>
              <a:buFont typeface="Arial"/>
              <a:buChar char="•"/>
              <a:defRPr sz="899">
                <a:latin typeface="Georgia"/>
                <a:cs typeface="Georgia"/>
              </a:defRPr>
            </a:lvl3pPr>
            <a:lvl4pPr marL="1179845" indent="-151198">
              <a:buClr>
                <a:srgbClr val="EB8024"/>
              </a:buClr>
              <a:buFont typeface="Arial"/>
              <a:buChar char="•"/>
              <a:defRPr sz="899">
                <a:latin typeface="Georgia"/>
                <a:cs typeface="Georgia"/>
              </a:defRPr>
            </a:lvl4pPr>
            <a:lvl5pPr marL="1522728" indent="-151198">
              <a:buClr>
                <a:srgbClr val="EB8024"/>
              </a:buClr>
              <a:buFont typeface="Arial"/>
              <a:buChar char="•"/>
              <a:defRPr sz="899">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hape 93"/>
          <p:cNvSpPr/>
          <p:nvPr userDrawn="1"/>
        </p:nvSpPr>
        <p:spPr>
          <a:xfrm>
            <a:off x="389578" y="1210100"/>
            <a:ext cx="446486" cy="26790"/>
          </a:xfrm>
          <a:prstGeom prst="rect">
            <a:avLst/>
          </a:prstGeom>
          <a:solidFill>
            <a:srgbClr val="EB8024"/>
          </a:solidFill>
          <a:ln w="12700">
            <a:miter lim="400000"/>
          </a:ln>
        </p:spPr>
        <p:txBody>
          <a:bodyPr lIns="0" tIns="0" rIns="0" bIns="0" anchor="ctr"/>
          <a:lstStyle/>
          <a:p>
            <a:pPr lvl="0">
              <a:defRPr sz="2400">
                <a:solidFill>
                  <a:srgbClr val="F2AC00"/>
                </a:solidFill>
              </a:defRPr>
            </a:pPr>
            <a:endParaRPr sz="1270" dirty="0">
              <a:solidFill>
                <a:srgbClr val="EF6317"/>
              </a:solidFill>
            </a:endParaRPr>
          </a:p>
        </p:txBody>
      </p:sp>
      <p:sp>
        <p:nvSpPr>
          <p:cNvPr id="64" name="Text Placeholder 14"/>
          <p:cNvSpPr>
            <a:spLocks noGrp="1"/>
          </p:cNvSpPr>
          <p:nvPr>
            <p:ph type="body" sz="quarter" idx="40"/>
          </p:nvPr>
        </p:nvSpPr>
        <p:spPr>
          <a:xfrm>
            <a:off x="309670" y="1245441"/>
            <a:ext cx="4114688" cy="571786"/>
          </a:xfrm>
          <a:prstGeom prst="rect">
            <a:avLst/>
          </a:prstGeom>
        </p:spPr>
        <p:txBody>
          <a:bodyPr vert="horz" lIns="91111" tIns="45555" rIns="91111" bIns="45555" anchor="b">
            <a:normAutofit/>
          </a:bodyPr>
          <a:lstStyle>
            <a:lvl1pPr marL="0" indent="0">
              <a:buNone/>
              <a:defRPr sz="899" b="1" cap="all" baseline="0">
                <a:solidFill>
                  <a:srgbClr val="EB8024"/>
                </a:solidFill>
                <a:latin typeface="+mj-lt"/>
                <a:cs typeface="BentonSans Book"/>
              </a:defRPr>
            </a:lvl1pPr>
          </a:lstStyle>
          <a:p>
            <a:pPr lvl="0"/>
            <a:endParaRPr lang="en-US" dirty="0"/>
          </a:p>
        </p:txBody>
      </p:sp>
    </p:spTree>
    <p:extLst>
      <p:ext uri="{BB962C8B-B14F-4D97-AF65-F5344CB8AC3E}">
        <p14:creationId xmlns:p14="http://schemas.microsoft.com/office/powerpoint/2010/main" val="752874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442167"/>
            <a:ext cx="7886700" cy="853234"/>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511299"/>
            <a:ext cx="7886700" cy="4665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487320"/>
            <a:ext cx="2057400" cy="365125"/>
          </a:xfrm>
        </p:spPr>
        <p:txBody>
          <a:bodyPr/>
          <a:lstStyle/>
          <a:p>
            <a:fld id="{5D1E2D5E-AC7B-4B37-9246-DABB8770DABE}" type="datetime1">
              <a:rPr lang="en-US" smtClean="0"/>
              <a:t>8/15/2022</a:t>
            </a:fld>
            <a:endParaRPr lang="en-US"/>
          </a:p>
        </p:txBody>
      </p:sp>
      <p:sp>
        <p:nvSpPr>
          <p:cNvPr id="5" name="Footer Placeholder 4"/>
          <p:cNvSpPr>
            <a:spLocks noGrp="1"/>
          </p:cNvSpPr>
          <p:nvPr>
            <p:ph type="ftr" sz="quarter" idx="11"/>
          </p:nvPr>
        </p:nvSpPr>
        <p:spPr>
          <a:xfrm>
            <a:off x="3024981" y="6477001"/>
            <a:ext cx="3086100" cy="365125"/>
          </a:xfrm>
        </p:spPr>
        <p:txBody>
          <a:bodyPr/>
          <a:lstStyle>
            <a:lvl1pPr>
              <a:defRPr/>
            </a:lvl1pPr>
          </a:lstStyle>
          <a:p>
            <a:r>
              <a:rPr lang="en-US" dirty="0"/>
              <a:t>Cloud, IoT and Enterprise Security</a:t>
            </a:r>
          </a:p>
        </p:txBody>
      </p:sp>
      <p:sp>
        <p:nvSpPr>
          <p:cNvPr id="11" name="TextBox 10"/>
          <p:cNvSpPr txBox="1">
            <a:spLocks noChangeArrowheads="1"/>
          </p:cNvSpPr>
          <p:nvPr userDrawn="1"/>
        </p:nvSpPr>
        <p:spPr bwMode="auto">
          <a:xfrm>
            <a:off x="3276600" y="6565108"/>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dirty="0">
                <a:solidFill>
                  <a:srgbClr val="101141"/>
                </a:solidFill>
              </a:rPr>
              <a:t>BITS </a:t>
            </a:r>
            <a:r>
              <a:rPr lang="en-US" altLang="en-US" sz="1100" dirty="0" err="1">
                <a:solidFill>
                  <a:srgbClr val="101141"/>
                </a:solidFill>
              </a:rPr>
              <a:t>Pilani</a:t>
            </a:r>
            <a:r>
              <a:rPr lang="en-US" altLang="en-US" sz="1100" dirty="0">
                <a:solidFill>
                  <a:srgbClr val="101141"/>
                </a:solidFill>
              </a:rPr>
              <a:t>, </a:t>
            </a:r>
            <a:r>
              <a:rPr lang="en-US" altLang="en-US" sz="1100" dirty="0" err="1">
                <a:solidFill>
                  <a:srgbClr val="101141"/>
                </a:solidFill>
              </a:rPr>
              <a:t>Pilani</a:t>
            </a:r>
            <a:r>
              <a:rPr lang="en-US" altLang="en-US" sz="1100" dirty="0">
                <a:solidFill>
                  <a:srgbClr val="101141"/>
                </a:solidFill>
              </a:rPr>
              <a:t> Campus</a:t>
            </a:r>
          </a:p>
        </p:txBody>
      </p:sp>
      <p:pic>
        <p:nvPicPr>
          <p:cNvPr id="12" name="Picture 11"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18"/>
          <p:cNvGrpSpPr>
            <a:grpSpLocks/>
          </p:cNvGrpSpPr>
          <p:nvPr userDrawn="1"/>
        </p:nvGrpSpPr>
        <p:grpSpPr bwMode="auto">
          <a:xfrm>
            <a:off x="2133600" y="6453982"/>
            <a:ext cx="7010400" cy="46038"/>
            <a:chOff x="1905000" y="6553200"/>
            <a:chExt cx="7010400" cy="45719"/>
          </a:xfrm>
        </p:grpSpPr>
        <p:sp>
          <p:nvSpPr>
            <p:cNvPr id="14" name="Rectangle 1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7" name="Group 22"/>
          <p:cNvGrpSpPr>
            <a:grpSpLocks/>
          </p:cNvGrpSpPr>
          <p:nvPr userDrawn="1"/>
        </p:nvGrpSpPr>
        <p:grpSpPr bwMode="auto">
          <a:xfrm>
            <a:off x="0" y="1295400"/>
            <a:ext cx="7010400" cy="46038"/>
            <a:chOff x="1905000" y="6553200"/>
            <a:chExt cx="7010400" cy="45719"/>
          </a:xfrm>
        </p:grpSpPr>
        <p:sp>
          <p:nvSpPr>
            <p:cNvPr id="18" name="Rectangle 1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Rectangle 1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0" name="Rectangle 19"/>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Tree>
    <p:extLst>
      <p:ext uri="{BB962C8B-B14F-4D97-AF65-F5344CB8AC3E}">
        <p14:creationId xmlns:p14="http://schemas.microsoft.com/office/powerpoint/2010/main" val="107324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7CC8AB-DA3C-4CB0-8904-60D39B1950B9}" type="datetime1">
              <a:rPr lang="en-US" smtClean="0"/>
              <a:t>8/15/2022</a:t>
            </a:fld>
            <a:endParaRPr lang="en-US"/>
          </a:p>
        </p:txBody>
      </p:sp>
      <p:sp>
        <p:nvSpPr>
          <p:cNvPr id="5" name="Footer Placeholder 4"/>
          <p:cNvSpPr>
            <a:spLocks noGrp="1"/>
          </p:cNvSpPr>
          <p:nvPr>
            <p:ph type="ftr" sz="quarter" idx="11"/>
          </p:nvPr>
        </p:nvSpPr>
        <p:spPr/>
        <p:txBody>
          <a:bodyPr/>
          <a:lstStyle/>
          <a:p>
            <a:r>
              <a:rPr lang="en-US"/>
              <a:t>CS ZG525 / CSI ZG525/ ES ZG526: ADVANCED COMPUTER NETWORKS</a:t>
            </a:r>
          </a:p>
        </p:txBody>
      </p:sp>
      <p:sp>
        <p:nvSpPr>
          <p:cNvPr id="6" name="Slide Number Placeholder 5"/>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2625337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3843B5-5FC3-457A-8B78-AA42173FD6A0}" type="datetime1">
              <a:rPr lang="en-US" smtClean="0"/>
              <a:t>8/15/2022</a:t>
            </a:fld>
            <a:endParaRPr lang="en-US"/>
          </a:p>
        </p:txBody>
      </p:sp>
      <p:sp>
        <p:nvSpPr>
          <p:cNvPr id="6" name="Footer Placeholder 5"/>
          <p:cNvSpPr>
            <a:spLocks noGrp="1"/>
          </p:cNvSpPr>
          <p:nvPr>
            <p:ph type="ftr" sz="quarter" idx="11"/>
          </p:nvPr>
        </p:nvSpPr>
        <p:spPr/>
        <p:txBody>
          <a:bodyPr/>
          <a:lstStyle/>
          <a:p>
            <a:r>
              <a:rPr lang="en-US"/>
              <a:t>CS ZG525 / CSI ZG525/ ES ZG526: ADVANCED COMPUTER NETWORKS</a:t>
            </a:r>
          </a:p>
        </p:txBody>
      </p:sp>
      <p:sp>
        <p:nvSpPr>
          <p:cNvPr id="7" name="Slide Number Placeholder 6"/>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1934140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19A4DA-62CB-43A4-9353-73E74A75742A}" type="datetime1">
              <a:rPr lang="en-US" smtClean="0"/>
              <a:t>8/15/2022</a:t>
            </a:fld>
            <a:endParaRPr lang="en-US"/>
          </a:p>
        </p:txBody>
      </p:sp>
      <p:sp>
        <p:nvSpPr>
          <p:cNvPr id="8" name="Footer Placeholder 7"/>
          <p:cNvSpPr>
            <a:spLocks noGrp="1"/>
          </p:cNvSpPr>
          <p:nvPr>
            <p:ph type="ftr" sz="quarter" idx="11"/>
          </p:nvPr>
        </p:nvSpPr>
        <p:spPr/>
        <p:txBody>
          <a:bodyPr/>
          <a:lstStyle/>
          <a:p>
            <a:r>
              <a:rPr lang="en-US"/>
              <a:t>CS ZG525 / CSI ZG525/ ES ZG526: ADVANCED COMPUTER NETWORKS</a:t>
            </a:r>
          </a:p>
        </p:txBody>
      </p:sp>
      <p:sp>
        <p:nvSpPr>
          <p:cNvPr id="9" name="Slide Number Placeholder 8"/>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3457436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2869" y="158750"/>
            <a:ext cx="7886700" cy="1325563"/>
          </a:xfrm>
        </p:spPr>
        <p:txBody>
          <a:bodyPr/>
          <a:lstStyle/>
          <a:p>
            <a:r>
              <a:rPr lang="en-US"/>
              <a:t>Click to edit Master title style</a:t>
            </a:r>
            <a:endParaRPr lang="en-US" dirty="0"/>
          </a:p>
        </p:txBody>
      </p:sp>
      <p:sp>
        <p:nvSpPr>
          <p:cNvPr id="6" name="TextBox 5"/>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pic>
        <p:nvPicPr>
          <p:cNvPr id="7" name="Picture 11"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8"/>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2" name="Group 22"/>
          <p:cNvGrpSpPr>
            <a:grpSpLocks/>
          </p:cNvGrpSpPr>
          <p:nvPr userDrawn="1"/>
        </p:nvGrpSpPr>
        <p:grpSpPr bwMode="auto">
          <a:xfrm>
            <a:off x="0" y="12954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Tree>
    <p:extLst>
      <p:ext uri="{BB962C8B-B14F-4D97-AF65-F5344CB8AC3E}">
        <p14:creationId xmlns:p14="http://schemas.microsoft.com/office/powerpoint/2010/main" val="3275798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E2A60D-A378-4388-8F7C-2CE3DBDA5931}" type="datetime1">
              <a:rPr lang="en-US" smtClean="0"/>
              <a:t>8/15/2022</a:t>
            </a:fld>
            <a:endParaRPr lang="en-US"/>
          </a:p>
        </p:txBody>
      </p:sp>
      <p:sp>
        <p:nvSpPr>
          <p:cNvPr id="3" name="Footer Placeholder 2"/>
          <p:cNvSpPr>
            <a:spLocks noGrp="1"/>
          </p:cNvSpPr>
          <p:nvPr>
            <p:ph type="ftr" sz="quarter" idx="11"/>
          </p:nvPr>
        </p:nvSpPr>
        <p:spPr/>
        <p:txBody>
          <a:bodyPr/>
          <a:lstStyle/>
          <a:p>
            <a:r>
              <a:rPr lang="en-US"/>
              <a:t>CS ZG525 / CSI ZG525/ ES ZG526: ADVANCED COMPUTER NETWORKS</a:t>
            </a:r>
          </a:p>
        </p:txBody>
      </p:sp>
      <p:sp>
        <p:nvSpPr>
          <p:cNvPr id="4" name="Slide Number Placeholder 3"/>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4032852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C364BE-BBB4-4250-A714-DA52E34663AC}" type="datetime1">
              <a:rPr lang="en-US" smtClean="0"/>
              <a:t>8/15/2022</a:t>
            </a:fld>
            <a:endParaRPr lang="en-US"/>
          </a:p>
        </p:txBody>
      </p:sp>
      <p:sp>
        <p:nvSpPr>
          <p:cNvPr id="6" name="Footer Placeholder 5"/>
          <p:cNvSpPr>
            <a:spLocks noGrp="1"/>
          </p:cNvSpPr>
          <p:nvPr>
            <p:ph type="ftr" sz="quarter" idx="11"/>
          </p:nvPr>
        </p:nvSpPr>
        <p:spPr/>
        <p:txBody>
          <a:bodyPr/>
          <a:lstStyle/>
          <a:p>
            <a:r>
              <a:rPr lang="en-US"/>
              <a:t>CS ZG525 / CSI ZG525/ ES ZG526: ADVANCED COMPUTER NETWORKS</a:t>
            </a:r>
          </a:p>
        </p:txBody>
      </p:sp>
      <p:sp>
        <p:nvSpPr>
          <p:cNvPr id="7" name="Slide Number Placeholder 6"/>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2683571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7ECB27-79A4-4C4B-A5AA-09D7B8C301AE}" type="datetime1">
              <a:rPr lang="en-US" smtClean="0"/>
              <a:t>8/15/2022</a:t>
            </a:fld>
            <a:endParaRPr lang="en-US"/>
          </a:p>
        </p:txBody>
      </p:sp>
      <p:sp>
        <p:nvSpPr>
          <p:cNvPr id="6" name="Footer Placeholder 5"/>
          <p:cNvSpPr>
            <a:spLocks noGrp="1"/>
          </p:cNvSpPr>
          <p:nvPr>
            <p:ph type="ftr" sz="quarter" idx="11"/>
          </p:nvPr>
        </p:nvSpPr>
        <p:spPr/>
        <p:txBody>
          <a:bodyPr/>
          <a:lstStyle/>
          <a:p>
            <a:r>
              <a:rPr lang="en-US"/>
              <a:t>CS ZG525 / CSI ZG525/ ES ZG526: ADVANCED COMPUTER NETWORKS</a:t>
            </a:r>
          </a:p>
        </p:txBody>
      </p:sp>
      <p:sp>
        <p:nvSpPr>
          <p:cNvPr id="7" name="Slide Number Placeholder 6"/>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3890663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62156B-E58D-4B8D-8888-B311B490C688}" type="datetime1">
              <a:rPr lang="en-US" smtClean="0"/>
              <a:t>8/15/2022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 ZG525 / CSI ZG525/ ES ZG526: ADVANCED COMPUTER NETWORKS</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C7079E-14CB-49E3-8BA8-C540CEA3A588}" type="slidenum">
              <a:rPr lang="en-US" smtClean="0"/>
              <a:t>‹#›</a:t>
            </a:fld>
            <a:endParaRPr lang="en-US"/>
          </a:p>
        </p:txBody>
      </p:sp>
    </p:spTree>
    <p:extLst>
      <p:ext uri="{BB962C8B-B14F-4D97-AF65-F5344CB8AC3E}">
        <p14:creationId xmlns:p14="http://schemas.microsoft.com/office/powerpoint/2010/main" val="268257902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685"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sans.org/information-security-policy/"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media.paloaltonetworks.com/documents/Content_ID_tech.pdf" TargetMode="External"/><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6.wmf"/><Relationship Id="rId4" Type="http://schemas.openxmlformats.org/officeDocument/2006/relationships/oleObject" Target="file:///D:\BITS\2021-S1\Cloud%20IoT%20Enterprise%20Security\Reference%20Material\Content_ID_tech.pdf"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5"/>
          <p:cNvSpPr>
            <a:spLocks noGrp="1"/>
          </p:cNvSpPr>
          <p:nvPr>
            <p:ph sz="quarter" idx="13"/>
          </p:nvPr>
        </p:nvSpPr>
        <p:spPr/>
        <p:txBody>
          <a:bodyPr/>
          <a:lstStyle/>
          <a:p>
            <a:pPr eaLnBrk="1" hangingPunct="1">
              <a:spcBef>
                <a:spcPct val="0"/>
              </a:spcBef>
            </a:pPr>
            <a:r>
              <a:rPr lang="en-US" altLang="en-US" sz="1600" dirty="0"/>
              <a:t>Nishit Narang</a:t>
            </a:r>
          </a:p>
          <a:p>
            <a:pPr eaLnBrk="1" hangingPunct="1">
              <a:spcBef>
                <a:spcPct val="0"/>
              </a:spcBef>
            </a:pPr>
            <a:r>
              <a:rPr lang="en-US" altLang="en-US" sz="1600" dirty="0"/>
              <a:t>WILPD-CSIS</a:t>
            </a:r>
          </a:p>
          <a:p>
            <a:pPr>
              <a:spcBef>
                <a:spcPct val="0"/>
              </a:spcBef>
            </a:pPr>
            <a:r>
              <a:rPr lang="en-US" altLang="en-US" sz="1600" dirty="0"/>
              <a:t>(nishit.narang@pilani.bits-pilani.ac.in)</a:t>
            </a:r>
          </a:p>
        </p:txBody>
      </p:sp>
      <p:sp>
        <p:nvSpPr>
          <p:cNvPr id="5" name="Title 4"/>
          <p:cNvSpPr>
            <a:spLocks noGrp="1"/>
          </p:cNvSpPr>
          <p:nvPr>
            <p:ph type="title"/>
          </p:nvPr>
        </p:nvSpPr>
        <p:spPr/>
        <p:txBody>
          <a:bodyPr/>
          <a:lstStyle/>
          <a:p>
            <a:pPr>
              <a:defRPr/>
            </a:pPr>
            <a:r>
              <a:rPr lang="en-US" sz="4000" dirty="0"/>
              <a:t>Cloud, </a:t>
            </a:r>
            <a:r>
              <a:rPr lang="en-US" sz="4000" dirty="0" err="1"/>
              <a:t>IoT</a:t>
            </a:r>
            <a:r>
              <a:rPr lang="en-US" sz="4000" dirty="0"/>
              <a:t> and Enterprise Security</a:t>
            </a:r>
          </a:p>
        </p:txBody>
      </p:sp>
    </p:spTree>
    <p:extLst>
      <p:ext uri="{BB962C8B-B14F-4D97-AF65-F5344CB8AC3E}">
        <p14:creationId xmlns:p14="http://schemas.microsoft.com/office/powerpoint/2010/main" val="3765343566"/>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Assessment</a:t>
            </a:r>
            <a:endParaRPr lang="en-IN" dirty="0"/>
          </a:p>
        </p:txBody>
      </p:sp>
      <p:sp>
        <p:nvSpPr>
          <p:cNvPr id="3" name="Content Placeholder 2"/>
          <p:cNvSpPr>
            <a:spLocks noGrp="1"/>
          </p:cNvSpPr>
          <p:nvPr>
            <p:ph idx="1"/>
          </p:nvPr>
        </p:nvSpPr>
        <p:spPr>
          <a:xfrm>
            <a:off x="628650" y="1511299"/>
            <a:ext cx="7886700" cy="2854639"/>
          </a:xfrm>
        </p:spPr>
        <p:txBody>
          <a:bodyPr>
            <a:normAutofit fontScale="77500" lnSpcReduction="20000"/>
          </a:bodyPr>
          <a:lstStyle/>
          <a:p>
            <a:r>
              <a:rPr lang="en-US" dirty="0"/>
              <a:t>A </a:t>
            </a:r>
            <a:r>
              <a:rPr lang="en-US" b="1" dirty="0"/>
              <a:t>threat </a:t>
            </a:r>
            <a:r>
              <a:rPr lang="en-US" dirty="0"/>
              <a:t>is anything that can act negatively towards the enterprise assets</a:t>
            </a:r>
          </a:p>
          <a:p>
            <a:pPr lvl="1"/>
            <a:r>
              <a:rPr lang="en-US" dirty="0"/>
              <a:t>It may be a person, virus, malware, or a natural disaster </a:t>
            </a:r>
          </a:p>
          <a:p>
            <a:r>
              <a:rPr lang="en-US" dirty="0"/>
              <a:t>Once a threat is defined, the attributes of threats must be identified and documented</a:t>
            </a:r>
          </a:p>
          <a:p>
            <a:pPr lvl="1"/>
            <a:r>
              <a:rPr lang="en-US" dirty="0"/>
              <a:t>The documentation of threats should include the type of threat, identified threat groupings, motivations if any, and methods of actions</a:t>
            </a:r>
          </a:p>
          <a:p>
            <a:r>
              <a:rPr lang="en-US" dirty="0"/>
              <a:t>To gain understanding of pertinent threats for the enterprise, researching past events may be helpful</a:t>
            </a:r>
          </a:p>
          <a:p>
            <a:r>
              <a:rPr lang="en-US" dirty="0"/>
              <a:t>Example:</a:t>
            </a:r>
          </a:p>
          <a:p>
            <a:endParaRPr lang="en-IN" dirty="0"/>
          </a:p>
        </p:txBody>
      </p:sp>
      <p:sp>
        <p:nvSpPr>
          <p:cNvPr id="4" name="Date Placeholder 3"/>
          <p:cNvSpPr>
            <a:spLocks noGrp="1"/>
          </p:cNvSpPr>
          <p:nvPr>
            <p:ph type="dt" sz="half" idx="10"/>
          </p:nvPr>
        </p:nvSpPr>
        <p:spPr/>
        <p:txBody>
          <a:bodyPr/>
          <a:lstStyle/>
          <a:p>
            <a:fld id="{5D1E2D5E-AC7B-4B37-9246-DABB8770DABE}" type="datetime1">
              <a:rPr lang="en-US" smtClean="0"/>
              <a:t>8/15/2022</a:t>
            </a:fld>
            <a:endParaRPr lang="en-US"/>
          </a:p>
        </p:txBody>
      </p:sp>
      <p:sp>
        <p:nvSpPr>
          <p:cNvPr id="5" name="Footer Placeholder 4"/>
          <p:cNvSpPr>
            <a:spLocks noGrp="1"/>
          </p:cNvSpPr>
          <p:nvPr>
            <p:ph type="ftr" sz="quarter" idx="11"/>
          </p:nvPr>
        </p:nvSpPr>
        <p:spPr/>
        <p:txBody>
          <a:bodyPr/>
          <a:lstStyle/>
          <a:p>
            <a:r>
              <a:rPr lang="en-US"/>
              <a:t>Cloud, IoT and Enterprise Security</a:t>
            </a:r>
            <a:endParaRPr lang="en-US" dirty="0"/>
          </a:p>
        </p:txBody>
      </p:sp>
      <p:pic>
        <p:nvPicPr>
          <p:cNvPr id="6" name="Picture 5"/>
          <p:cNvPicPr>
            <a:picLocks noChangeAspect="1"/>
          </p:cNvPicPr>
          <p:nvPr/>
        </p:nvPicPr>
        <p:blipFill>
          <a:blip r:embed="rId2"/>
          <a:stretch>
            <a:fillRect/>
          </a:stretch>
        </p:blipFill>
        <p:spPr>
          <a:xfrm>
            <a:off x="2064539" y="4018080"/>
            <a:ext cx="6895238" cy="2247619"/>
          </a:xfrm>
          <a:prstGeom prst="rect">
            <a:avLst/>
          </a:prstGeom>
        </p:spPr>
      </p:pic>
      <p:sp>
        <p:nvSpPr>
          <p:cNvPr id="7" name="Rectangle 6"/>
          <p:cNvSpPr/>
          <p:nvPr/>
        </p:nvSpPr>
        <p:spPr>
          <a:xfrm>
            <a:off x="1886411" y="6179543"/>
            <a:ext cx="7251494" cy="307777"/>
          </a:xfrm>
          <a:prstGeom prst="rect">
            <a:avLst/>
          </a:prstGeom>
        </p:spPr>
        <p:txBody>
          <a:bodyPr wrap="square">
            <a:spAutoFit/>
          </a:bodyPr>
          <a:lstStyle/>
          <a:p>
            <a:r>
              <a:rPr lang="en-US" sz="1400" dirty="0">
                <a:solidFill>
                  <a:schemeClr val="bg1">
                    <a:lumMod val="65000"/>
                  </a:schemeClr>
                </a:solidFill>
                <a:latin typeface="Times New Roman" panose="02020603050405020304" pitchFamily="18" charset="0"/>
                <a:ea typeface="Calibri" panose="020F0502020204030204" pitchFamily="34" charset="0"/>
              </a:rPr>
              <a:t>Source: Aaron Woody, Enterprise Security: A Data-Centric Approach To Securing The Enterprise</a:t>
            </a:r>
            <a:endParaRPr lang="en-IN" sz="1400" dirty="0">
              <a:solidFill>
                <a:schemeClr val="bg1">
                  <a:lumMod val="65000"/>
                </a:schemeClr>
              </a:solidFill>
            </a:endParaRPr>
          </a:p>
        </p:txBody>
      </p:sp>
    </p:spTree>
    <p:extLst>
      <p:ext uri="{BB962C8B-B14F-4D97-AF65-F5344CB8AC3E}">
        <p14:creationId xmlns:p14="http://schemas.microsoft.com/office/powerpoint/2010/main" val="454047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 Assessment</a:t>
            </a:r>
            <a:endParaRPr lang="en-IN" dirty="0"/>
          </a:p>
        </p:txBody>
      </p:sp>
      <p:sp>
        <p:nvSpPr>
          <p:cNvPr id="3" name="Content Placeholder 2"/>
          <p:cNvSpPr>
            <a:spLocks noGrp="1"/>
          </p:cNvSpPr>
          <p:nvPr>
            <p:ph idx="1"/>
          </p:nvPr>
        </p:nvSpPr>
        <p:spPr>
          <a:xfrm>
            <a:off x="628650" y="1511299"/>
            <a:ext cx="7886700" cy="2970549"/>
          </a:xfrm>
        </p:spPr>
        <p:txBody>
          <a:bodyPr>
            <a:normAutofit fontScale="77500" lnSpcReduction="20000"/>
          </a:bodyPr>
          <a:lstStyle/>
          <a:p>
            <a:r>
              <a:rPr lang="en-US" b="1" dirty="0"/>
              <a:t>Impact </a:t>
            </a:r>
            <a:r>
              <a:rPr lang="en-US" dirty="0"/>
              <a:t>is the outcome of threats acting against the enterprise. Examples:</a:t>
            </a:r>
          </a:p>
          <a:p>
            <a:pPr lvl="1"/>
            <a:r>
              <a:rPr lang="en-US" dirty="0"/>
              <a:t>a denial-of-service state where the agent, a hacker, uses a tool to starve the enterprise resources causing denial-of-service for legitimate users </a:t>
            </a:r>
          </a:p>
          <a:p>
            <a:pPr lvl="1"/>
            <a:r>
              <a:rPr lang="en-US" dirty="0"/>
              <a:t>the loss of customer credit cards resulting in online fraud, reputation loss, and countless dollars in cleanup and remediation efforts</a:t>
            </a:r>
          </a:p>
          <a:p>
            <a:r>
              <a:rPr lang="en-US" dirty="0"/>
              <a:t>Types of Impacts: </a:t>
            </a:r>
            <a:r>
              <a:rPr lang="en-US" b="1" dirty="0"/>
              <a:t>Immediate</a:t>
            </a:r>
            <a:r>
              <a:rPr lang="en-US" dirty="0"/>
              <a:t> and </a:t>
            </a:r>
            <a:r>
              <a:rPr lang="en-US" b="1" dirty="0"/>
              <a:t>Residual</a:t>
            </a:r>
          </a:p>
          <a:p>
            <a:pPr lvl="1"/>
            <a:r>
              <a:rPr lang="en-US" dirty="0"/>
              <a:t>Immediate impacts are rather easy to determine</a:t>
            </a:r>
          </a:p>
          <a:p>
            <a:pPr lvl="1"/>
            <a:r>
              <a:rPr lang="en-US" dirty="0"/>
              <a:t>Residual impacts are longer term and often known later</a:t>
            </a:r>
          </a:p>
          <a:p>
            <a:r>
              <a:rPr lang="en-US" dirty="0"/>
              <a:t>Impact analysis needs to be thorough and complete. Example:</a:t>
            </a:r>
          </a:p>
        </p:txBody>
      </p:sp>
      <p:sp>
        <p:nvSpPr>
          <p:cNvPr id="4" name="Date Placeholder 3"/>
          <p:cNvSpPr>
            <a:spLocks noGrp="1"/>
          </p:cNvSpPr>
          <p:nvPr>
            <p:ph type="dt" sz="half" idx="10"/>
          </p:nvPr>
        </p:nvSpPr>
        <p:spPr/>
        <p:txBody>
          <a:bodyPr/>
          <a:lstStyle/>
          <a:p>
            <a:fld id="{5D1E2D5E-AC7B-4B37-9246-DABB8770DABE}" type="datetime1">
              <a:rPr lang="en-US" smtClean="0"/>
              <a:t>8/15/2022</a:t>
            </a:fld>
            <a:endParaRPr lang="en-US"/>
          </a:p>
        </p:txBody>
      </p:sp>
      <p:sp>
        <p:nvSpPr>
          <p:cNvPr id="5" name="Footer Placeholder 4"/>
          <p:cNvSpPr>
            <a:spLocks noGrp="1"/>
          </p:cNvSpPr>
          <p:nvPr>
            <p:ph type="ftr" sz="quarter" idx="11"/>
          </p:nvPr>
        </p:nvSpPr>
        <p:spPr/>
        <p:txBody>
          <a:bodyPr/>
          <a:lstStyle/>
          <a:p>
            <a:r>
              <a:rPr lang="en-US"/>
              <a:t>Cloud, IoT and Enterprise Security</a:t>
            </a:r>
            <a:endParaRPr lang="en-US" dirty="0"/>
          </a:p>
        </p:txBody>
      </p:sp>
      <p:pic>
        <p:nvPicPr>
          <p:cNvPr id="6" name="Picture 5"/>
          <p:cNvPicPr>
            <a:picLocks noChangeAspect="1"/>
          </p:cNvPicPr>
          <p:nvPr/>
        </p:nvPicPr>
        <p:blipFill>
          <a:blip r:embed="rId2"/>
          <a:stretch>
            <a:fillRect/>
          </a:stretch>
        </p:blipFill>
        <p:spPr>
          <a:xfrm>
            <a:off x="1822650" y="4257800"/>
            <a:ext cx="5704762" cy="2000000"/>
          </a:xfrm>
          <a:prstGeom prst="rect">
            <a:avLst/>
          </a:prstGeom>
        </p:spPr>
      </p:pic>
      <p:sp>
        <p:nvSpPr>
          <p:cNvPr id="7" name="Rectangle 6"/>
          <p:cNvSpPr/>
          <p:nvPr/>
        </p:nvSpPr>
        <p:spPr>
          <a:xfrm>
            <a:off x="1886411" y="6179543"/>
            <a:ext cx="7251494" cy="307777"/>
          </a:xfrm>
          <a:prstGeom prst="rect">
            <a:avLst/>
          </a:prstGeom>
        </p:spPr>
        <p:txBody>
          <a:bodyPr wrap="square">
            <a:spAutoFit/>
          </a:bodyPr>
          <a:lstStyle/>
          <a:p>
            <a:r>
              <a:rPr lang="en-US" sz="1400" dirty="0">
                <a:solidFill>
                  <a:schemeClr val="bg1">
                    <a:lumMod val="65000"/>
                  </a:schemeClr>
                </a:solidFill>
                <a:latin typeface="Times New Roman" panose="02020603050405020304" pitchFamily="18" charset="0"/>
                <a:ea typeface="Calibri" panose="020F0502020204030204" pitchFamily="34" charset="0"/>
              </a:rPr>
              <a:t>Source: Aaron Woody, Enterprise Security: A Data-Centric Approach To Securing The Enterprise</a:t>
            </a:r>
            <a:endParaRPr lang="en-IN" sz="1400" dirty="0">
              <a:solidFill>
                <a:schemeClr val="bg1">
                  <a:lumMod val="65000"/>
                </a:schemeClr>
              </a:solidFill>
            </a:endParaRPr>
          </a:p>
        </p:txBody>
      </p:sp>
    </p:spTree>
    <p:extLst>
      <p:ext uri="{BB962C8B-B14F-4D97-AF65-F5344CB8AC3E}">
        <p14:creationId xmlns:p14="http://schemas.microsoft.com/office/powerpoint/2010/main" val="3907481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Assessment</a:t>
            </a:r>
            <a:endParaRPr lang="en-IN" dirty="0"/>
          </a:p>
        </p:txBody>
      </p:sp>
      <p:sp>
        <p:nvSpPr>
          <p:cNvPr id="3" name="Content Placeholder 2"/>
          <p:cNvSpPr>
            <a:spLocks noGrp="1"/>
          </p:cNvSpPr>
          <p:nvPr>
            <p:ph idx="1"/>
          </p:nvPr>
        </p:nvSpPr>
        <p:spPr>
          <a:xfrm>
            <a:off x="628650" y="1511300"/>
            <a:ext cx="7886700" cy="2653796"/>
          </a:xfrm>
        </p:spPr>
        <p:txBody>
          <a:bodyPr>
            <a:normAutofit fontScale="70000" lnSpcReduction="20000"/>
          </a:bodyPr>
          <a:lstStyle/>
          <a:p>
            <a:r>
              <a:rPr lang="en-US" b="1" dirty="0"/>
              <a:t>Probability</a:t>
            </a:r>
            <a:r>
              <a:rPr lang="en-US" dirty="0"/>
              <a:t> is the likelihood of the Risk to mature</a:t>
            </a:r>
          </a:p>
          <a:p>
            <a:pPr lvl="1"/>
            <a:r>
              <a:rPr lang="en-US" dirty="0"/>
              <a:t>if threat actions may only occur once in three thousand years, investment in protecting against the threat may not be warranted</a:t>
            </a:r>
          </a:p>
          <a:p>
            <a:r>
              <a:rPr lang="en-US" dirty="0"/>
              <a:t>Probability</a:t>
            </a:r>
            <a:r>
              <a:rPr lang="en-US" b="1" dirty="0"/>
              <a:t> </a:t>
            </a:r>
            <a:r>
              <a:rPr lang="en-US" dirty="0"/>
              <a:t>data is as difficult, if not more difficult, to find than threat data</a:t>
            </a:r>
          </a:p>
          <a:p>
            <a:r>
              <a:rPr lang="en-US" dirty="0"/>
              <a:t>Probability and Impact are equally important to decide whether (or not) to handle a threat. It is the combination, normally, that matters</a:t>
            </a:r>
          </a:p>
          <a:p>
            <a:pPr lvl="1"/>
            <a:r>
              <a:rPr lang="en-US" dirty="0"/>
              <a:t>Example, in the game of Russian roulette, a semi-automatic pistol either has a bullet in the chamber or it does not. With a revolver and a quick spin of the cylinder, you now have a 1 in 6 chance on whether there is a bullet that will be fired when the firing pin strikes. How do you assess the Risk?</a:t>
            </a:r>
          </a:p>
          <a:p>
            <a:endParaRPr lang="en-US" dirty="0"/>
          </a:p>
        </p:txBody>
      </p:sp>
      <p:sp>
        <p:nvSpPr>
          <p:cNvPr id="4" name="Date Placeholder 3"/>
          <p:cNvSpPr>
            <a:spLocks noGrp="1"/>
          </p:cNvSpPr>
          <p:nvPr>
            <p:ph type="dt" sz="half" idx="10"/>
          </p:nvPr>
        </p:nvSpPr>
        <p:spPr/>
        <p:txBody>
          <a:bodyPr/>
          <a:lstStyle/>
          <a:p>
            <a:fld id="{5D1E2D5E-AC7B-4B37-9246-DABB8770DABE}" type="datetime1">
              <a:rPr lang="en-US" smtClean="0"/>
              <a:t>8/15/2022</a:t>
            </a:fld>
            <a:endParaRPr lang="en-US"/>
          </a:p>
        </p:txBody>
      </p:sp>
      <p:sp>
        <p:nvSpPr>
          <p:cNvPr id="5" name="Footer Placeholder 4"/>
          <p:cNvSpPr>
            <a:spLocks noGrp="1"/>
          </p:cNvSpPr>
          <p:nvPr>
            <p:ph type="ftr" sz="quarter" idx="11"/>
          </p:nvPr>
        </p:nvSpPr>
        <p:spPr/>
        <p:txBody>
          <a:bodyPr/>
          <a:lstStyle/>
          <a:p>
            <a:r>
              <a:rPr lang="en-US"/>
              <a:t>Cloud, IoT and Enterprise Security</a:t>
            </a:r>
            <a:endParaRPr lang="en-US" dirty="0"/>
          </a:p>
        </p:txBody>
      </p:sp>
      <p:sp>
        <p:nvSpPr>
          <p:cNvPr id="7" name="Rectangle 6"/>
          <p:cNvSpPr/>
          <p:nvPr/>
        </p:nvSpPr>
        <p:spPr>
          <a:xfrm>
            <a:off x="1886411" y="6179543"/>
            <a:ext cx="7251494" cy="307777"/>
          </a:xfrm>
          <a:prstGeom prst="rect">
            <a:avLst/>
          </a:prstGeom>
        </p:spPr>
        <p:txBody>
          <a:bodyPr wrap="square">
            <a:spAutoFit/>
          </a:bodyPr>
          <a:lstStyle/>
          <a:p>
            <a:r>
              <a:rPr lang="en-US" sz="1400" dirty="0">
                <a:solidFill>
                  <a:schemeClr val="bg1">
                    <a:lumMod val="65000"/>
                  </a:schemeClr>
                </a:solidFill>
                <a:latin typeface="Times New Roman" panose="02020603050405020304" pitchFamily="18" charset="0"/>
                <a:ea typeface="Calibri" panose="020F0502020204030204" pitchFamily="34" charset="0"/>
              </a:rPr>
              <a:t>Source: Aaron Woody, Enterprise Security: A Data-Centric Approach To Securing The Enterprise</a:t>
            </a:r>
            <a:endParaRPr lang="en-IN" sz="1400" dirty="0">
              <a:solidFill>
                <a:schemeClr val="bg1">
                  <a:lumMod val="65000"/>
                </a:schemeClr>
              </a:solidFill>
            </a:endParaRPr>
          </a:p>
        </p:txBody>
      </p:sp>
      <p:pic>
        <p:nvPicPr>
          <p:cNvPr id="8" name="Picture 7"/>
          <p:cNvPicPr>
            <a:picLocks noChangeAspect="1"/>
          </p:cNvPicPr>
          <p:nvPr/>
        </p:nvPicPr>
        <p:blipFill>
          <a:blip r:embed="rId2"/>
          <a:stretch>
            <a:fillRect/>
          </a:stretch>
        </p:blipFill>
        <p:spPr>
          <a:xfrm>
            <a:off x="1242781" y="4203732"/>
            <a:ext cx="7019048" cy="2028571"/>
          </a:xfrm>
          <a:prstGeom prst="rect">
            <a:avLst/>
          </a:prstGeom>
        </p:spPr>
      </p:pic>
    </p:spTree>
    <p:extLst>
      <p:ext uri="{BB962C8B-B14F-4D97-AF65-F5344CB8AC3E}">
        <p14:creationId xmlns:p14="http://schemas.microsoft.com/office/powerpoint/2010/main" val="2741232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Assessing Risk</a:t>
            </a:r>
            <a:endParaRPr lang="en-IN" dirty="0"/>
          </a:p>
        </p:txBody>
      </p:sp>
      <p:sp>
        <p:nvSpPr>
          <p:cNvPr id="3" name="Content Placeholder 2"/>
          <p:cNvSpPr>
            <a:spLocks noGrp="1"/>
          </p:cNvSpPr>
          <p:nvPr>
            <p:ph idx="1"/>
          </p:nvPr>
        </p:nvSpPr>
        <p:spPr/>
        <p:txBody>
          <a:bodyPr>
            <a:normAutofit lnSpcReduction="10000"/>
          </a:bodyPr>
          <a:lstStyle/>
          <a:p>
            <a:r>
              <a:rPr lang="en-US" dirty="0"/>
              <a:t>Now that we have identified threats to the data, rated the impact to the enterprise, and estimated the probability of the impact occurring, the next logical step is to calculate the risk of the scenarios</a:t>
            </a:r>
          </a:p>
          <a:p>
            <a:r>
              <a:rPr lang="en-US" dirty="0"/>
              <a:t>There are two methods to analyze and present risk: </a:t>
            </a:r>
            <a:r>
              <a:rPr lang="en-US" b="1" dirty="0"/>
              <a:t>qualitative </a:t>
            </a:r>
            <a:r>
              <a:rPr lang="en-US" dirty="0"/>
              <a:t>and </a:t>
            </a:r>
            <a:r>
              <a:rPr lang="en-US" b="1" dirty="0"/>
              <a:t>quantitative</a:t>
            </a:r>
            <a:r>
              <a:rPr lang="en-US" dirty="0"/>
              <a:t> </a:t>
            </a:r>
          </a:p>
          <a:p>
            <a:pPr lvl="1"/>
            <a:r>
              <a:rPr lang="en-US" dirty="0"/>
              <a:t>The decision to use one over the other should be based on the maturity of the enterprise's risk office/ team</a:t>
            </a:r>
          </a:p>
          <a:p>
            <a:pPr lvl="1"/>
            <a:r>
              <a:rPr lang="en-US" dirty="0"/>
              <a:t>In general, a quantitative risk analysis will use descriptive labels like in any qualitative method</a:t>
            </a:r>
          </a:p>
          <a:p>
            <a:pPr lvl="1"/>
            <a:r>
              <a:rPr lang="en-US" dirty="0"/>
              <a:t>However, there is more financial and mathematical basis involved in a quantitative analysis</a:t>
            </a:r>
            <a:endParaRPr lang="en-IN" dirty="0"/>
          </a:p>
        </p:txBody>
      </p:sp>
      <p:sp>
        <p:nvSpPr>
          <p:cNvPr id="4" name="Date Placeholder 3"/>
          <p:cNvSpPr>
            <a:spLocks noGrp="1"/>
          </p:cNvSpPr>
          <p:nvPr>
            <p:ph type="dt" sz="half" idx="10"/>
          </p:nvPr>
        </p:nvSpPr>
        <p:spPr/>
        <p:txBody>
          <a:bodyPr/>
          <a:lstStyle/>
          <a:p>
            <a:fld id="{5D1E2D5E-AC7B-4B37-9246-DABB8770DABE}" type="datetime1">
              <a:rPr lang="en-US" smtClean="0"/>
              <a:t>8/15/2022</a:t>
            </a:fld>
            <a:endParaRPr lang="en-US"/>
          </a:p>
        </p:txBody>
      </p:sp>
      <p:sp>
        <p:nvSpPr>
          <p:cNvPr id="5" name="Footer Placeholder 4"/>
          <p:cNvSpPr>
            <a:spLocks noGrp="1"/>
          </p:cNvSpPr>
          <p:nvPr>
            <p:ph type="ftr" sz="quarter" idx="11"/>
          </p:nvPr>
        </p:nvSpPr>
        <p:spPr/>
        <p:txBody>
          <a:bodyPr/>
          <a:lstStyle/>
          <a:p>
            <a:r>
              <a:rPr lang="en-US"/>
              <a:t>Cloud, IoT and Enterprise Security</a:t>
            </a:r>
            <a:endParaRPr lang="en-US" dirty="0"/>
          </a:p>
        </p:txBody>
      </p:sp>
    </p:spTree>
    <p:extLst>
      <p:ext uri="{BB962C8B-B14F-4D97-AF65-F5344CB8AC3E}">
        <p14:creationId xmlns:p14="http://schemas.microsoft.com/office/powerpoint/2010/main" val="2741781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Qualitative Risk Analysis</a:t>
            </a:r>
            <a:endParaRPr lang="en-IN" dirty="0"/>
          </a:p>
        </p:txBody>
      </p:sp>
      <p:sp>
        <p:nvSpPr>
          <p:cNvPr id="3" name="Content Placeholder 2"/>
          <p:cNvSpPr>
            <a:spLocks noGrp="1"/>
          </p:cNvSpPr>
          <p:nvPr>
            <p:ph idx="1"/>
          </p:nvPr>
        </p:nvSpPr>
        <p:spPr/>
        <p:txBody>
          <a:bodyPr/>
          <a:lstStyle/>
          <a:p>
            <a:r>
              <a:rPr lang="en-US" dirty="0"/>
              <a:t>Qualitative risk analysis provides a perspective of risk in levels with labels such as Critical, High, Medium, and Low</a:t>
            </a:r>
          </a:p>
          <a:p>
            <a:pPr lvl="1"/>
            <a:r>
              <a:rPr lang="en-US" dirty="0"/>
              <a:t>The enterprise must still define what each level means in a general financial perspective</a:t>
            </a:r>
          </a:p>
          <a:p>
            <a:pPr lvl="1"/>
            <a:r>
              <a:rPr lang="en-US" dirty="0"/>
              <a:t>For instance, a Low risk level may equate to a monetary loss of $1,000 to $100,000</a:t>
            </a:r>
          </a:p>
          <a:p>
            <a:pPr lvl="1"/>
            <a:r>
              <a:rPr lang="en-US" dirty="0"/>
              <a:t>The dollar ranges associated with each risk level will vary by enterprise</a:t>
            </a:r>
          </a:p>
          <a:p>
            <a:endParaRPr lang="en-IN" dirty="0"/>
          </a:p>
        </p:txBody>
      </p:sp>
      <p:sp>
        <p:nvSpPr>
          <p:cNvPr id="4" name="Date Placeholder 3"/>
          <p:cNvSpPr>
            <a:spLocks noGrp="1"/>
          </p:cNvSpPr>
          <p:nvPr>
            <p:ph type="dt" sz="half" idx="10"/>
          </p:nvPr>
        </p:nvSpPr>
        <p:spPr/>
        <p:txBody>
          <a:bodyPr/>
          <a:lstStyle/>
          <a:p>
            <a:fld id="{5D1E2D5E-AC7B-4B37-9246-DABB8770DABE}" type="datetime1">
              <a:rPr lang="en-US" smtClean="0"/>
              <a:t>8/15/2022</a:t>
            </a:fld>
            <a:endParaRPr lang="en-US"/>
          </a:p>
        </p:txBody>
      </p:sp>
      <p:sp>
        <p:nvSpPr>
          <p:cNvPr id="5" name="Footer Placeholder 4"/>
          <p:cNvSpPr>
            <a:spLocks noGrp="1"/>
          </p:cNvSpPr>
          <p:nvPr>
            <p:ph type="ftr" sz="quarter" idx="11"/>
          </p:nvPr>
        </p:nvSpPr>
        <p:spPr/>
        <p:txBody>
          <a:bodyPr/>
          <a:lstStyle/>
          <a:p>
            <a:r>
              <a:rPr lang="en-US"/>
              <a:t>Cloud, IoT and Enterprise Security</a:t>
            </a:r>
            <a:endParaRPr lang="en-US" dirty="0"/>
          </a:p>
        </p:txBody>
      </p:sp>
    </p:spTree>
    <p:extLst>
      <p:ext uri="{BB962C8B-B14F-4D97-AF65-F5344CB8AC3E}">
        <p14:creationId xmlns:p14="http://schemas.microsoft.com/office/powerpoint/2010/main" val="3354712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Qualitative Risk Analysis</a:t>
            </a:r>
            <a:endParaRPr lang="en-IN" dirty="0"/>
          </a:p>
        </p:txBody>
      </p:sp>
      <p:sp>
        <p:nvSpPr>
          <p:cNvPr id="4" name="Date Placeholder 3"/>
          <p:cNvSpPr>
            <a:spLocks noGrp="1"/>
          </p:cNvSpPr>
          <p:nvPr>
            <p:ph type="dt" sz="half" idx="10"/>
          </p:nvPr>
        </p:nvSpPr>
        <p:spPr/>
        <p:txBody>
          <a:bodyPr/>
          <a:lstStyle/>
          <a:p>
            <a:fld id="{5D1E2D5E-AC7B-4B37-9246-DABB8770DABE}" type="datetime1">
              <a:rPr lang="en-US" smtClean="0"/>
              <a:t>8/15/2022</a:t>
            </a:fld>
            <a:endParaRPr lang="en-US"/>
          </a:p>
        </p:txBody>
      </p:sp>
      <p:sp>
        <p:nvSpPr>
          <p:cNvPr id="5" name="Footer Placeholder 4"/>
          <p:cNvSpPr>
            <a:spLocks noGrp="1"/>
          </p:cNvSpPr>
          <p:nvPr>
            <p:ph type="ftr" sz="quarter" idx="11"/>
          </p:nvPr>
        </p:nvSpPr>
        <p:spPr/>
        <p:txBody>
          <a:bodyPr/>
          <a:lstStyle/>
          <a:p>
            <a:r>
              <a:rPr lang="en-US"/>
              <a:t>Cloud, IoT and Enterprise Security</a:t>
            </a:r>
            <a:endParaRPr lang="en-US" dirty="0"/>
          </a:p>
        </p:txBody>
      </p:sp>
      <p:sp>
        <p:nvSpPr>
          <p:cNvPr id="6" name="Content Placeholder 5"/>
          <p:cNvSpPr>
            <a:spLocks noGrp="1"/>
          </p:cNvSpPr>
          <p:nvPr>
            <p:ph idx="1"/>
          </p:nvPr>
        </p:nvSpPr>
        <p:spPr/>
        <p:txBody>
          <a:bodyPr/>
          <a:lstStyle/>
          <a:p>
            <a:r>
              <a:rPr lang="en-US" dirty="0"/>
              <a:t>Example Exercise:</a:t>
            </a:r>
            <a:endParaRPr lang="en-IN" dirty="0"/>
          </a:p>
        </p:txBody>
      </p:sp>
      <p:pic>
        <p:nvPicPr>
          <p:cNvPr id="7" name="Picture 6"/>
          <p:cNvPicPr>
            <a:picLocks noChangeAspect="1"/>
          </p:cNvPicPr>
          <p:nvPr/>
        </p:nvPicPr>
        <p:blipFill>
          <a:blip r:embed="rId2"/>
          <a:stretch>
            <a:fillRect/>
          </a:stretch>
        </p:blipFill>
        <p:spPr>
          <a:xfrm>
            <a:off x="940158" y="1997240"/>
            <a:ext cx="6684136" cy="4179722"/>
          </a:xfrm>
          <a:prstGeom prst="rect">
            <a:avLst/>
          </a:prstGeom>
        </p:spPr>
      </p:pic>
      <p:sp>
        <p:nvSpPr>
          <p:cNvPr id="8" name="Rectangle 7"/>
          <p:cNvSpPr/>
          <p:nvPr/>
        </p:nvSpPr>
        <p:spPr>
          <a:xfrm>
            <a:off x="1886411" y="6179543"/>
            <a:ext cx="7251494" cy="307777"/>
          </a:xfrm>
          <a:prstGeom prst="rect">
            <a:avLst/>
          </a:prstGeom>
        </p:spPr>
        <p:txBody>
          <a:bodyPr wrap="square">
            <a:spAutoFit/>
          </a:bodyPr>
          <a:lstStyle/>
          <a:p>
            <a:r>
              <a:rPr lang="en-US" sz="1400" dirty="0">
                <a:solidFill>
                  <a:schemeClr val="bg1">
                    <a:lumMod val="65000"/>
                  </a:schemeClr>
                </a:solidFill>
                <a:latin typeface="Times New Roman" panose="02020603050405020304" pitchFamily="18" charset="0"/>
                <a:ea typeface="Calibri" panose="020F0502020204030204" pitchFamily="34" charset="0"/>
              </a:rPr>
              <a:t>Source: Aaron Woody, Enterprise Security: A Data-Centric Approach To Securing The Enterprise</a:t>
            </a:r>
            <a:endParaRPr lang="en-IN" sz="1400" dirty="0">
              <a:solidFill>
                <a:schemeClr val="bg1">
                  <a:lumMod val="65000"/>
                </a:schemeClr>
              </a:solidFill>
            </a:endParaRPr>
          </a:p>
        </p:txBody>
      </p:sp>
    </p:spTree>
    <p:extLst>
      <p:ext uri="{BB962C8B-B14F-4D97-AF65-F5344CB8AC3E}">
        <p14:creationId xmlns:p14="http://schemas.microsoft.com/office/powerpoint/2010/main" val="2789618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Risk Analysis</a:t>
            </a:r>
            <a:endParaRPr lang="en-IN" dirty="0"/>
          </a:p>
        </p:txBody>
      </p:sp>
      <p:sp>
        <p:nvSpPr>
          <p:cNvPr id="3" name="Content Placeholder 2"/>
          <p:cNvSpPr>
            <a:spLocks noGrp="1"/>
          </p:cNvSpPr>
          <p:nvPr>
            <p:ph idx="1"/>
          </p:nvPr>
        </p:nvSpPr>
        <p:spPr/>
        <p:txBody>
          <a:bodyPr>
            <a:normAutofit fontScale="92500" lnSpcReduction="10000"/>
          </a:bodyPr>
          <a:lstStyle/>
          <a:p>
            <a:r>
              <a:rPr lang="en-US" dirty="0"/>
              <a:t>Quantitative risk analysis is an in-depth assessment of what the monetary loss would be to the enterprise if the identified risk were realized </a:t>
            </a:r>
          </a:p>
          <a:p>
            <a:pPr lvl="1"/>
            <a:r>
              <a:rPr lang="en-US" dirty="0"/>
              <a:t>In order to facilitate this analysis, the enterprise must have a good understanding of its processes to determine a relatively accurate dollar amount for items such as systems, data restoration services, and man-hour break down for recovery or remediation of an impacting event</a:t>
            </a:r>
          </a:p>
          <a:p>
            <a:pPr lvl="1"/>
            <a:r>
              <a:rPr lang="en-US" dirty="0"/>
              <a:t>Enterprises with a mature risk office will undertake this type of analysis to drive priority budget items or find areas to increase insurance, effectively transferring business risk</a:t>
            </a:r>
          </a:p>
          <a:p>
            <a:pPr lvl="1"/>
            <a:r>
              <a:rPr lang="en-US" dirty="0"/>
              <a:t>Ideally, the cost to mitigate would be less than the loss expectancy over a determined period of time. This is simple return on investment (ROI) calculation</a:t>
            </a:r>
          </a:p>
          <a:p>
            <a:endParaRPr lang="en-IN" dirty="0"/>
          </a:p>
        </p:txBody>
      </p:sp>
      <p:sp>
        <p:nvSpPr>
          <p:cNvPr id="4" name="Date Placeholder 3"/>
          <p:cNvSpPr>
            <a:spLocks noGrp="1"/>
          </p:cNvSpPr>
          <p:nvPr>
            <p:ph type="dt" sz="half" idx="10"/>
          </p:nvPr>
        </p:nvSpPr>
        <p:spPr/>
        <p:txBody>
          <a:bodyPr/>
          <a:lstStyle/>
          <a:p>
            <a:fld id="{5D1E2D5E-AC7B-4B37-9246-DABB8770DABE}" type="datetime1">
              <a:rPr lang="en-US" smtClean="0"/>
              <a:t>8/15/2022</a:t>
            </a:fld>
            <a:endParaRPr lang="en-US"/>
          </a:p>
        </p:txBody>
      </p:sp>
      <p:sp>
        <p:nvSpPr>
          <p:cNvPr id="5" name="Footer Placeholder 4"/>
          <p:cNvSpPr>
            <a:spLocks noGrp="1"/>
          </p:cNvSpPr>
          <p:nvPr>
            <p:ph type="ftr" sz="quarter" idx="11"/>
          </p:nvPr>
        </p:nvSpPr>
        <p:spPr/>
        <p:txBody>
          <a:bodyPr/>
          <a:lstStyle/>
          <a:p>
            <a:r>
              <a:rPr lang="en-US"/>
              <a:t>Cloud, IoT and Enterprise Security</a:t>
            </a:r>
            <a:endParaRPr lang="en-US" dirty="0"/>
          </a:p>
        </p:txBody>
      </p:sp>
    </p:spTree>
    <p:extLst>
      <p:ext uri="{BB962C8B-B14F-4D97-AF65-F5344CB8AC3E}">
        <p14:creationId xmlns:p14="http://schemas.microsoft.com/office/powerpoint/2010/main" val="2507722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Risk Analysis</a:t>
            </a:r>
            <a:endParaRPr lang="en-IN" dirty="0"/>
          </a:p>
        </p:txBody>
      </p:sp>
      <p:sp>
        <p:nvSpPr>
          <p:cNvPr id="3" name="Content Placeholder 2"/>
          <p:cNvSpPr>
            <a:spLocks noGrp="1"/>
          </p:cNvSpPr>
          <p:nvPr>
            <p:ph idx="1"/>
          </p:nvPr>
        </p:nvSpPr>
        <p:spPr/>
        <p:txBody>
          <a:bodyPr>
            <a:normAutofit fontScale="92500"/>
          </a:bodyPr>
          <a:lstStyle/>
          <a:p>
            <a:r>
              <a:rPr lang="en-US" dirty="0"/>
              <a:t>A Few Definitions: </a:t>
            </a:r>
            <a:endParaRPr lang="en-IN" dirty="0"/>
          </a:p>
          <a:p>
            <a:pPr lvl="1"/>
            <a:r>
              <a:rPr lang="en-US" b="1" dirty="0"/>
              <a:t>Annual loss expectancy </a:t>
            </a:r>
            <a:r>
              <a:rPr lang="en-US" dirty="0"/>
              <a:t>(</a:t>
            </a:r>
            <a:r>
              <a:rPr lang="en-US" b="1" dirty="0"/>
              <a:t>ALE</a:t>
            </a:r>
            <a:r>
              <a:rPr lang="en-US" dirty="0"/>
              <a:t>): The ALE is the calculation of what the financial loss would be to the enterprise if the threat event was to occur for a single year period</a:t>
            </a:r>
          </a:p>
          <a:p>
            <a:pPr lvl="2"/>
            <a:r>
              <a:rPr lang="en-US" dirty="0"/>
              <a:t>This is directly related to threat frequency </a:t>
            </a:r>
          </a:p>
          <a:p>
            <a:pPr lvl="2"/>
            <a:r>
              <a:rPr lang="en-US" dirty="0"/>
              <a:t>In a scenario, if this is once every three years, dividing the single lost expectancy by annual occurrence provides the ALE </a:t>
            </a:r>
            <a:endParaRPr lang="en-IN" dirty="0"/>
          </a:p>
          <a:p>
            <a:pPr lvl="1"/>
            <a:r>
              <a:rPr lang="en-US" b="1" dirty="0"/>
              <a:t>Cost of protection </a:t>
            </a:r>
            <a:r>
              <a:rPr lang="en-US" dirty="0"/>
              <a:t>(</a:t>
            </a:r>
            <a:r>
              <a:rPr lang="en-US" b="1" dirty="0"/>
              <a:t>COP</a:t>
            </a:r>
            <a:r>
              <a:rPr lang="en-US" dirty="0"/>
              <a:t>): The COP is the capital expense associated with the purchase or implementation of a security mechanism to mitigate or reduce the risk scenario</a:t>
            </a:r>
          </a:p>
          <a:p>
            <a:pPr lvl="2"/>
            <a:r>
              <a:rPr lang="en-US" dirty="0"/>
              <a:t>An example would be a firewall that costs $150,000. For a 3-year loss expectancy period, this is $50,000 per each year of protection </a:t>
            </a:r>
          </a:p>
          <a:p>
            <a:pPr lvl="2"/>
            <a:r>
              <a:rPr lang="en-US" dirty="0"/>
              <a:t>If the cost of protection (over the same period) is lower than the loss, it is a good indication the investment is financially worthwhile </a:t>
            </a:r>
          </a:p>
          <a:p>
            <a:pPr lvl="1"/>
            <a:endParaRPr lang="en-US" dirty="0"/>
          </a:p>
          <a:p>
            <a:endParaRPr lang="en-IN" dirty="0"/>
          </a:p>
        </p:txBody>
      </p:sp>
      <p:sp>
        <p:nvSpPr>
          <p:cNvPr id="4" name="Date Placeholder 3"/>
          <p:cNvSpPr>
            <a:spLocks noGrp="1"/>
          </p:cNvSpPr>
          <p:nvPr>
            <p:ph type="dt" sz="half" idx="10"/>
          </p:nvPr>
        </p:nvSpPr>
        <p:spPr/>
        <p:txBody>
          <a:bodyPr/>
          <a:lstStyle/>
          <a:p>
            <a:fld id="{5D1E2D5E-AC7B-4B37-9246-DABB8770DABE}" type="datetime1">
              <a:rPr lang="en-US" smtClean="0"/>
              <a:t>8/15/2022</a:t>
            </a:fld>
            <a:endParaRPr lang="en-US"/>
          </a:p>
        </p:txBody>
      </p:sp>
      <p:sp>
        <p:nvSpPr>
          <p:cNvPr id="5" name="Footer Placeholder 4"/>
          <p:cNvSpPr>
            <a:spLocks noGrp="1"/>
          </p:cNvSpPr>
          <p:nvPr>
            <p:ph type="ftr" sz="quarter" idx="11"/>
          </p:nvPr>
        </p:nvSpPr>
        <p:spPr/>
        <p:txBody>
          <a:bodyPr/>
          <a:lstStyle/>
          <a:p>
            <a:r>
              <a:rPr lang="en-US"/>
              <a:t>Cloud, IoT and Enterprise Security</a:t>
            </a:r>
            <a:endParaRPr lang="en-US" dirty="0"/>
          </a:p>
        </p:txBody>
      </p:sp>
    </p:spTree>
    <p:extLst>
      <p:ext uri="{BB962C8B-B14F-4D97-AF65-F5344CB8AC3E}">
        <p14:creationId xmlns:p14="http://schemas.microsoft.com/office/powerpoint/2010/main" val="2597595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Risk Analysis</a:t>
            </a:r>
            <a:endParaRPr lang="en-IN" dirty="0"/>
          </a:p>
        </p:txBody>
      </p:sp>
      <p:sp>
        <p:nvSpPr>
          <p:cNvPr id="3" name="Content Placeholder 2"/>
          <p:cNvSpPr>
            <a:spLocks noGrp="1"/>
          </p:cNvSpPr>
          <p:nvPr>
            <p:ph idx="1"/>
          </p:nvPr>
        </p:nvSpPr>
        <p:spPr/>
        <p:txBody>
          <a:bodyPr>
            <a:normAutofit/>
          </a:bodyPr>
          <a:lstStyle/>
          <a:p>
            <a:r>
              <a:rPr lang="en-US" dirty="0"/>
              <a:t>Example Exercise: </a:t>
            </a:r>
            <a:endParaRPr lang="en-IN" dirty="0"/>
          </a:p>
          <a:p>
            <a:pPr lvl="1"/>
            <a:endParaRPr lang="en-US" dirty="0"/>
          </a:p>
          <a:p>
            <a:endParaRPr lang="en-IN" dirty="0"/>
          </a:p>
        </p:txBody>
      </p:sp>
      <p:sp>
        <p:nvSpPr>
          <p:cNvPr id="4" name="Date Placeholder 3"/>
          <p:cNvSpPr>
            <a:spLocks noGrp="1"/>
          </p:cNvSpPr>
          <p:nvPr>
            <p:ph type="dt" sz="half" idx="10"/>
          </p:nvPr>
        </p:nvSpPr>
        <p:spPr/>
        <p:txBody>
          <a:bodyPr/>
          <a:lstStyle/>
          <a:p>
            <a:fld id="{5D1E2D5E-AC7B-4B37-9246-DABB8770DABE}" type="datetime1">
              <a:rPr lang="en-US" smtClean="0"/>
              <a:t>8/15/2022</a:t>
            </a:fld>
            <a:endParaRPr lang="en-US"/>
          </a:p>
        </p:txBody>
      </p:sp>
      <p:sp>
        <p:nvSpPr>
          <p:cNvPr id="5" name="Footer Placeholder 4"/>
          <p:cNvSpPr>
            <a:spLocks noGrp="1"/>
          </p:cNvSpPr>
          <p:nvPr>
            <p:ph type="ftr" sz="quarter" idx="11"/>
          </p:nvPr>
        </p:nvSpPr>
        <p:spPr/>
        <p:txBody>
          <a:bodyPr/>
          <a:lstStyle/>
          <a:p>
            <a:r>
              <a:rPr lang="en-US"/>
              <a:t>Cloud, IoT and Enterprise Security</a:t>
            </a:r>
            <a:endParaRPr lang="en-US" dirty="0"/>
          </a:p>
        </p:txBody>
      </p:sp>
      <p:pic>
        <p:nvPicPr>
          <p:cNvPr id="6" name="Picture 5"/>
          <p:cNvPicPr>
            <a:picLocks noChangeAspect="1"/>
          </p:cNvPicPr>
          <p:nvPr/>
        </p:nvPicPr>
        <p:blipFill>
          <a:blip r:embed="rId2"/>
          <a:stretch>
            <a:fillRect/>
          </a:stretch>
        </p:blipFill>
        <p:spPr>
          <a:xfrm>
            <a:off x="966913" y="1942732"/>
            <a:ext cx="6733120" cy="4234230"/>
          </a:xfrm>
          <a:prstGeom prst="rect">
            <a:avLst/>
          </a:prstGeom>
        </p:spPr>
      </p:pic>
      <p:pic>
        <p:nvPicPr>
          <p:cNvPr id="8" name="Picture 7"/>
          <p:cNvPicPr>
            <a:picLocks noChangeAspect="1"/>
          </p:cNvPicPr>
          <p:nvPr/>
        </p:nvPicPr>
        <p:blipFill>
          <a:blip r:embed="rId3"/>
          <a:stretch>
            <a:fillRect/>
          </a:stretch>
        </p:blipFill>
        <p:spPr>
          <a:xfrm>
            <a:off x="3787271" y="5920858"/>
            <a:ext cx="4647619" cy="304762"/>
          </a:xfrm>
          <a:prstGeom prst="rect">
            <a:avLst/>
          </a:prstGeom>
        </p:spPr>
      </p:pic>
      <p:sp>
        <p:nvSpPr>
          <p:cNvPr id="9" name="Rectangle 8"/>
          <p:cNvSpPr/>
          <p:nvPr/>
        </p:nvSpPr>
        <p:spPr>
          <a:xfrm>
            <a:off x="1886411" y="6179543"/>
            <a:ext cx="7251494" cy="307777"/>
          </a:xfrm>
          <a:prstGeom prst="rect">
            <a:avLst/>
          </a:prstGeom>
        </p:spPr>
        <p:txBody>
          <a:bodyPr wrap="square">
            <a:spAutoFit/>
          </a:bodyPr>
          <a:lstStyle/>
          <a:p>
            <a:r>
              <a:rPr lang="en-US" sz="1400" dirty="0">
                <a:solidFill>
                  <a:schemeClr val="bg1">
                    <a:lumMod val="65000"/>
                  </a:schemeClr>
                </a:solidFill>
                <a:latin typeface="Times New Roman" panose="02020603050405020304" pitchFamily="18" charset="0"/>
                <a:ea typeface="Calibri" panose="020F0502020204030204" pitchFamily="34" charset="0"/>
              </a:rPr>
              <a:t>Source: Aaron Woody, Enterprise Security: A Data-Centric Approach To Securing The Enterprise</a:t>
            </a:r>
            <a:endParaRPr lang="en-IN" sz="1400" dirty="0">
              <a:solidFill>
                <a:schemeClr val="bg1">
                  <a:lumMod val="65000"/>
                </a:schemeClr>
              </a:solidFill>
            </a:endParaRPr>
          </a:p>
        </p:txBody>
      </p:sp>
    </p:spTree>
    <p:extLst>
      <p:ext uri="{BB962C8B-B14F-4D97-AF65-F5344CB8AC3E}">
        <p14:creationId xmlns:p14="http://schemas.microsoft.com/office/powerpoint/2010/main" val="742714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Policies and Standards</a:t>
            </a:r>
            <a:endParaRPr lang="en-IN" dirty="0"/>
          </a:p>
        </p:txBody>
      </p:sp>
      <p:sp>
        <p:nvSpPr>
          <p:cNvPr id="3" name="Content Placeholder 2"/>
          <p:cNvSpPr>
            <a:spLocks noGrp="1"/>
          </p:cNvSpPr>
          <p:nvPr>
            <p:ph idx="1"/>
          </p:nvPr>
        </p:nvSpPr>
        <p:spPr/>
        <p:txBody>
          <a:bodyPr>
            <a:normAutofit fontScale="70000" lnSpcReduction="20000"/>
          </a:bodyPr>
          <a:lstStyle/>
          <a:p>
            <a:r>
              <a:rPr lang="en-IN" dirty="0"/>
              <a:t>Policy versus standard</a:t>
            </a:r>
          </a:p>
          <a:p>
            <a:pPr lvl="1"/>
            <a:r>
              <a:rPr lang="en-US" dirty="0"/>
              <a:t>Policy dictates what must be done, whereas Standard states how it gets done</a:t>
            </a:r>
          </a:p>
          <a:p>
            <a:pPr lvl="1"/>
            <a:r>
              <a:rPr lang="en-US" dirty="0"/>
              <a:t>A policy's intent is to address behaviors and state principles for IT interaction with the enterprise </a:t>
            </a:r>
          </a:p>
          <a:p>
            <a:pPr lvl="1"/>
            <a:r>
              <a:rPr lang="en-US" dirty="0"/>
              <a:t>Standards focus on configuration and implementation based on what is outlined in policy </a:t>
            </a:r>
          </a:p>
          <a:p>
            <a:r>
              <a:rPr lang="en-US" dirty="0"/>
              <a:t>Example: </a:t>
            </a:r>
          </a:p>
          <a:p>
            <a:pPr lvl="1"/>
            <a:r>
              <a:rPr lang="en-US" dirty="0"/>
              <a:t>An employee cell phone policy may be created in response to the business request to use personal phones for business</a:t>
            </a:r>
          </a:p>
          <a:p>
            <a:pPr lvl="1"/>
            <a:r>
              <a:rPr lang="en-US" dirty="0"/>
              <a:t>However, with the ability to use a personal cell phone, there may be restrictions on using the "smart" features to access enterprise data, or a requirement to load a mobile device management application on the cell phone</a:t>
            </a:r>
          </a:p>
          <a:p>
            <a:pPr lvl="1"/>
            <a:r>
              <a:rPr lang="en-US" dirty="0"/>
              <a:t>The standard in this scenario may be a requirement of a certain smart phone operating system type and version level. This may be driven by management and security capabilities of the platform</a:t>
            </a:r>
          </a:p>
          <a:p>
            <a:r>
              <a:rPr lang="en-US" dirty="0"/>
              <a:t>Role of Tools</a:t>
            </a:r>
          </a:p>
          <a:p>
            <a:pPr lvl="1"/>
            <a:r>
              <a:rPr lang="en-US" dirty="0"/>
              <a:t>Tools need to be implemented to measure compliance and provide enforcement of policies and standards </a:t>
            </a:r>
            <a:endParaRPr lang="en-IN" dirty="0"/>
          </a:p>
        </p:txBody>
      </p:sp>
      <p:sp>
        <p:nvSpPr>
          <p:cNvPr id="4" name="Date Placeholder 3"/>
          <p:cNvSpPr>
            <a:spLocks noGrp="1"/>
          </p:cNvSpPr>
          <p:nvPr>
            <p:ph type="dt" sz="half" idx="10"/>
          </p:nvPr>
        </p:nvSpPr>
        <p:spPr/>
        <p:txBody>
          <a:bodyPr/>
          <a:lstStyle/>
          <a:p>
            <a:fld id="{5D1E2D5E-AC7B-4B37-9246-DABB8770DABE}" type="datetime1">
              <a:rPr lang="en-US" smtClean="0"/>
              <a:t>8/15/2022</a:t>
            </a:fld>
            <a:endParaRPr lang="en-US"/>
          </a:p>
        </p:txBody>
      </p:sp>
      <p:sp>
        <p:nvSpPr>
          <p:cNvPr id="5" name="Footer Placeholder 4"/>
          <p:cNvSpPr>
            <a:spLocks noGrp="1"/>
          </p:cNvSpPr>
          <p:nvPr>
            <p:ph type="ftr" sz="quarter" idx="11"/>
          </p:nvPr>
        </p:nvSpPr>
        <p:spPr/>
        <p:txBody>
          <a:bodyPr/>
          <a:lstStyle/>
          <a:p>
            <a:r>
              <a:rPr lang="en-US"/>
              <a:t>Cloud, IoT and Enterprise Security</a:t>
            </a:r>
            <a:endParaRPr lang="en-US" dirty="0"/>
          </a:p>
        </p:txBody>
      </p:sp>
    </p:spTree>
    <p:extLst>
      <p:ext uri="{BB962C8B-B14F-4D97-AF65-F5344CB8AC3E}">
        <p14:creationId xmlns:p14="http://schemas.microsoft.com/office/powerpoint/2010/main" val="3575441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spcBef>
                <a:spcPct val="0"/>
              </a:spcBef>
              <a:defRPr/>
            </a:pPr>
            <a:r>
              <a:rPr lang="en-US" sz="1800" dirty="0">
                <a:latin typeface="Arial" charset="0"/>
                <a:cs typeface="Arial" charset="0"/>
              </a:rPr>
              <a:t>&lt;SSCSZG570 , Cloud, </a:t>
            </a:r>
            <a:r>
              <a:rPr lang="en-US" sz="1800" dirty="0" err="1">
                <a:latin typeface="Arial" charset="0"/>
                <a:cs typeface="Arial" charset="0"/>
              </a:rPr>
              <a:t>IoT</a:t>
            </a:r>
            <a:r>
              <a:rPr lang="en-US" sz="1800" dirty="0">
                <a:latin typeface="Arial" charset="0"/>
                <a:cs typeface="Arial" charset="0"/>
              </a:rPr>
              <a:t> and Enterprise Security&gt;</a:t>
            </a:r>
          </a:p>
          <a:p>
            <a:pPr>
              <a:spcBef>
                <a:spcPct val="0"/>
              </a:spcBef>
              <a:defRPr/>
            </a:pPr>
            <a:r>
              <a:rPr lang="en-US" sz="2400" dirty="0">
                <a:latin typeface="Arial" charset="0"/>
                <a:cs typeface="Arial" charset="0"/>
              </a:rPr>
              <a:t>Lecture No. 3: Enterprise Security </a:t>
            </a:r>
          </a:p>
          <a:p>
            <a:pPr>
              <a:spcBef>
                <a:spcPct val="0"/>
              </a:spcBef>
              <a:defRPr/>
            </a:pPr>
            <a:r>
              <a:rPr lang="en-US" sz="2400" b="0" dirty="0">
                <a:latin typeface="Arial" charset="0"/>
                <a:cs typeface="Arial" charset="0"/>
              </a:rPr>
              <a:t>Security as a Process + Securing Enterprise </a:t>
            </a:r>
            <a:r>
              <a:rPr lang="en-US" sz="2400" b="0" dirty="0">
                <a:solidFill>
                  <a:srgbClr val="FF0000"/>
                </a:solidFill>
                <a:latin typeface="Arial" charset="0"/>
                <a:cs typeface="Arial" charset="0"/>
              </a:rPr>
              <a:t>Network</a:t>
            </a:r>
            <a:endParaRPr lang="en-US" sz="1800" b="0" i="1" dirty="0"/>
          </a:p>
          <a:p>
            <a:pPr>
              <a:spcBef>
                <a:spcPct val="0"/>
              </a:spcBef>
              <a:defRPr/>
            </a:pPr>
            <a:r>
              <a:rPr lang="en-US" sz="1800" b="0" i="1" dirty="0"/>
              <a:t>Enterprise = Network + Systems + Data + Humans + … </a:t>
            </a:r>
            <a:endParaRPr lang="en-IN" sz="1800" b="0" i="1" dirty="0"/>
          </a:p>
        </p:txBody>
      </p:sp>
      <p:sp>
        <p:nvSpPr>
          <p:cNvPr id="3" name="TextBox 2"/>
          <p:cNvSpPr txBox="1"/>
          <p:nvPr/>
        </p:nvSpPr>
        <p:spPr>
          <a:xfrm>
            <a:off x="21463" y="6390067"/>
            <a:ext cx="9174435" cy="307777"/>
          </a:xfrm>
          <a:prstGeom prst="rect">
            <a:avLst/>
          </a:prstGeom>
          <a:noFill/>
        </p:spPr>
        <p:txBody>
          <a:bodyPr wrap="none" rtlCol="0">
            <a:spAutoFit/>
          </a:bodyPr>
          <a:lstStyle/>
          <a:p>
            <a:r>
              <a:rPr lang="en-US" sz="1400" b="1" dirty="0">
                <a:solidFill>
                  <a:schemeClr val="bg1">
                    <a:lumMod val="50000"/>
                  </a:schemeClr>
                </a:solidFill>
              </a:rPr>
              <a:t>Source Disclaimer</a:t>
            </a:r>
            <a:r>
              <a:rPr lang="en-US" sz="1400" dirty="0">
                <a:solidFill>
                  <a:schemeClr val="bg1">
                    <a:lumMod val="50000"/>
                  </a:schemeClr>
                </a:solidFill>
              </a:rPr>
              <a:t>: Content for many of the slides is from the course Textbook(s). Refer Course Handout for list of Textbooks.</a:t>
            </a:r>
            <a:endParaRPr lang="en-IN" sz="1400" dirty="0">
              <a:solidFill>
                <a:schemeClr val="bg1">
                  <a:lumMod val="50000"/>
                </a:schemeClr>
              </a:solidFill>
            </a:endParaRPr>
          </a:p>
        </p:txBody>
      </p:sp>
    </p:spTree>
    <p:extLst>
      <p:ext uri="{BB962C8B-B14F-4D97-AF65-F5344CB8AC3E}">
        <p14:creationId xmlns:p14="http://schemas.microsoft.com/office/powerpoint/2010/main" val="405267842"/>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Policy Development</a:t>
            </a:r>
            <a:endParaRPr lang="en-IN" dirty="0"/>
          </a:p>
        </p:txBody>
      </p:sp>
      <p:sp>
        <p:nvSpPr>
          <p:cNvPr id="3" name="Content Placeholder 2"/>
          <p:cNvSpPr>
            <a:spLocks noGrp="1"/>
          </p:cNvSpPr>
          <p:nvPr>
            <p:ph idx="1"/>
          </p:nvPr>
        </p:nvSpPr>
        <p:spPr/>
        <p:txBody>
          <a:bodyPr>
            <a:normAutofit fontScale="92500" lnSpcReduction="10000"/>
          </a:bodyPr>
          <a:lstStyle/>
          <a:p>
            <a:r>
              <a:rPr lang="en-US" dirty="0"/>
              <a:t>Driven typically by an outside driver such as regulatory compliance, industry certification, or business driver</a:t>
            </a:r>
          </a:p>
          <a:p>
            <a:pPr lvl="1"/>
            <a:r>
              <a:rPr lang="en-IN" dirty="0"/>
              <a:t>regulatory compliance, example, </a:t>
            </a:r>
            <a:r>
              <a:rPr lang="en-US" b="1" dirty="0"/>
              <a:t>Payment Card Industry Data Security Standard </a:t>
            </a:r>
            <a:r>
              <a:rPr lang="en-US" dirty="0"/>
              <a:t>or </a:t>
            </a:r>
            <a:r>
              <a:rPr lang="en-US" b="1" dirty="0"/>
              <a:t>PCI DSS </a:t>
            </a:r>
            <a:endParaRPr lang="en-US" dirty="0"/>
          </a:p>
          <a:p>
            <a:r>
              <a:rPr lang="en-US" dirty="0"/>
              <a:t>Typical set of security policies includes:</a:t>
            </a:r>
            <a:endParaRPr lang="en-IN" dirty="0"/>
          </a:p>
          <a:p>
            <a:pPr lvl="1"/>
            <a:r>
              <a:rPr lang="en-IN" dirty="0"/>
              <a:t>Information security policy </a:t>
            </a:r>
          </a:p>
          <a:p>
            <a:pPr lvl="1"/>
            <a:r>
              <a:rPr lang="en-IN" dirty="0"/>
              <a:t>Acceptable use policy </a:t>
            </a:r>
          </a:p>
          <a:p>
            <a:pPr lvl="1"/>
            <a:r>
              <a:rPr lang="en-IN" dirty="0"/>
              <a:t>Technology use policy </a:t>
            </a:r>
          </a:p>
          <a:p>
            <a:pPr lvl="1"/>
            <a:r>
              <a:rPr lang="en-IN" dirty="0"/>
              <a:t>Remote access policy </a:t>
            </a:r>
          </a:p>
          <a:p>
            <a:pPr lvl="1"/>
            <a:r>
              <a:rPr lang="en-IN" dirty="0"/>
              <a:t>Data classification policy </a:t>
            </a:r>
          </a:p>
          <a:p>
            <a:pPr lvl="1"/>
            <a:r>
              <a:rPr lang="en-IN" dirty="0"/>
              <a:t>Data handling policy </a:t>
            </a:r>
          </a:p>
          <a:p>
            <a:pPr lvl="1"/>
            <a:r>
              <a:rPr lang="en-IN" dirty="0"/>
              <a:t>Data retention policy </a:t>
            </a:r>
          </a:p>
          <a:p>
            <a:pPr lvl="1"/>
            <a:r>
              <a:rPr lang="en-IN" dirty="0"/>
              <a:t>Data destruction policy</a:t>
            </a:r>
          </a:p>
        </p:txBody>
      </p:sp>
      <p:sp>
        <p:nvSpPr>
          <p:cNvPr id="4" name="Date Placeholder 3"/>
          <p:cNvSpPr>
            <a:spLocks noGrp="1"/>
          </p:cNvSpPr>
          <p:nvPr>
            <p:ph type="dt" sz="half" idx="10"/>
          </p:nvPr>
        </p:nvSpPr>
        <p:spPr/>
        <p:txBody>
          <a:bodyPr/>
          <a:lstStyle/>
          <a:p>
            <a:fld id="{5D1E2D5E-AC7B-4B37-9246-DABB8770DABE}" type="datetime1">
              <a:rPr lang="en-US" smtClean="0"/>
              <a:t>8/15/2022</a:t>
            </a:fld>
            <a:endParaRPr lang="en-US"/>
          </a:p>
        </p:txBody>
      </p:sp>
      <p:sp>
        <p:nvSpPr>
          <p:cNvPr id="5" name="Footer Placeholder 4"/>
          <p:cNvSpPr>
            <a:spLocks noGrp="1"/>
          </p:cNvSpPr>
          <p:nvPr>
            <p:ph type="ftr" sz="quarter" idx="11"/>
          </p:nvPr>
        </p:nvSpPr>
        <p:spPr/>
        <p:txBody>
          <a:bodyPr/>
          <a:lstStyle/>
          <a:p>
            <a:r>
              <a:rPr lang="en-US"/>
              <a:t>Cloud, IoT and Enterprise Security</a:t>
            </a:r>
            <a:endParaRPr lang="en-US" dirty="0"/>
          </a:p>
        </p:txBody>
      </p:sp>
    </p:spTree>
    <p:extLst>
      <p:ext uri="{BB962C8B-B14F-4D97-AF65-F5344CB8AC3E}">
        <p14:creationId xmlns:p14="http://schemas.microsoft.com/office/powerpoint/2010/main" val="498724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Security Policy</a:t>
            </a:r>
            <a:endParaRPr lang="en-IN" dirty="0"/>
          </a:p>
        </p:txBody>
      </p:sp>
      <p:sp>
        <p:nvSpPr>
          <p:cNvPr id="3" name="Content Placeholder 2"/>
          <p:cNvSpPr>
            <a:spLocks noGrp="1"/>
          </p:cNvSpPr>
          <p:nvPr>
            <p:ph idx="1"/>
          </p:nvPr>
        </p:nvSpPr>
        <p:spPr/>
        <p:txBody>
          <a:bodyPr>
            <a:normAutofit fontScale="92500" lnSpcReduction="20000"/>
          </a:bodyPr>
          <a:lstStyle/>
          <a:p>
            <a:r>
              <a:rPr lang="en-US" dirty="0"/>
              <a:t>General policy that addresses all the security-specific requirements that may or may not be addressed in other policies</a:t>
            </a:r>
          </a:p>
          <a:p>
            <a:pPr lvl="1"/>
            <a:r>
              <a:rPr lang="en-US" dirty="0"/>
              <a:t>outline of what is expected from employees to ensure technology implementations and use are on par with enterprise security posture</a:t>
            </a:r>
          </a:p>
          <a:p>
            <a:pPr lvl="2"/>
            <a:r>
              <a:rPr lang="en-US" dirty="0"/>
              <a:t>Example, use of only secure protocols, logging requirements of systems, requirement for regular risk analysis </a:t>
            </a:r>
            <a:r>
              <a:rPr lang="en-US" dirty="0" err="1"/>
              <a:t>etc</a:t>
            </a:r>
            <a:endParaRPr lang="en-US" dirty="0"/>
          </a:p>
          <a:p>
            <a:pPr lvl="1"/>
            <a:r>
              <a:rPr lang="en-US" dirty="0"/>
              <a:t>policy in effect makes known that IT security exists</a:t>
            </a:r>
          </a:p>
          <a:p>
            <a:pPr lvl="2"/>
            <a:r>
              <a:rPr lang="en-US" dirty="0"/>
              <a:t>provides the basis for the security team to protect the enterprise data. This includes giving the right to monitor employee use of systems and data access and install software to do so</a:t>
            </a:r>
          </a:p>
          <a:p>
            <a:r>
              <a:rPr lang="en-US" dirty="0"/>
              <a:t>What can be a starting point for a new organization?</a:t>
            </a:r>
          </a:p>
          <a:p>
            <a:pPr lvl="1"/>
            <a:r>
              <a:rPr lang="en-US" dirty="0"/>
              <a:t>SANS Security Policy Project has templates that can serve as a base or be used as is with little modification</a:t>
            </a:r>
          </a:p>
          <a:p>
            <a:pPr lvl="1"/>
            <a:r>
              <a:rPr lang="en-IN" dirty="0">
                <a:hlinkClick r:id="rId2"/>
              </a:rPr>
              <a:t>https://www.sans.org/information-security-policy/</a:t>
            </a:r>
            <a:endParaRPr lang="en-IN" dirty="0"/>
          </a:p>
          <a:p>
            <a:pPr lvl="1"/>
            <a:endParaRPr lang="en-IN" dirty="0"/>
          </a:p>
        </p:txBody>
      </p:sp>
      <p:sp>
        <p:nvSpPr>
          <p:cNvPr id="4" name="Date Placeholder 3"/>
          <p:cNvSpPr>
            <a:spLocks noGrp="1"/>
          </p:cNvSpPr>
          <p:nvPr>
            <p:ph type="dt" sz="half" idx="10"/>
          </p:nvPr>
        </p:nvSpPr>
        <p:spPr/>
        <p:txBody>
          <a:bodyPr/>
          <a:lstStyle/>
          <a:p>
            <a:fld id="{5D1E2D5E-AC7B-4B37-9246-DABB8770DABE}" type="datetime1">
              <a:rPr lang="en-US" smtClean="0"/>
              <a:t>8/15/2022</a:t>
            </a:fld>
            <a:endParaRPr lang="en-US"/>
          </a:p>
        </p:txBody>
      </p:sp>
      <p:sp>
        <p:nvSpPr>
          <p:cNvPr id="5" name="Footer Placeholder 4"/>
          <p:cNvSpPr>
            <a:spLocks noGrp="1"/>
          </p:cNvSpPr>
          <p:nvPr>
            <p:ph type="ftr" sz="quarter" idx="11"/>
          </p:nvPr>
        </p:nvSpPr>
        <p:spPr/>
        <p:txBody>
          <a:bodyPr/>
          <a:lstStyle/>
          <a:p>
            <a:r>
              <a:rPr lang="en-US"/>
              <a:t>Cloud, IoT and Enterprise Security</a:t>
            </a:r>
            <a:endParaRPr lang="en-US" dirty="0"/>
          </a:p>
        </p:txBody>
      </p:sp>
    </p:spTree>
    <p:extLst>
      <p:ext uri="{BB962C8B-B14F-4D97-AF65-F5344CB8AC3E}">
        <p14:creationId xmlns:p14="http://schemas.microsoft.com/office/powerpoint/2010/main" val="857433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Acceptable Use Policy</a:t>
            </a:r>
            <a:endParaRPr lang="en-IN" dirty="0"/>
          </a:p>
        </p:txBody>
      </p:sp>
      <p:sp>
        <p:nvSpPr>
          <p:cNvPr id="3" name="Content Placeholder 2"/>
          <p:cNvSpPr>
            <a:spLocks noGrp="1"/>
          </p:cNvSpPr>
          <p:nvPr>
            <p:ph idx="1"/>
          </p:nvPr>
        </p:nvSpPr>
        <p:spPr/>
        <p:txBody>
          <a:bodyPr>
            <a:normAutofit lnSpcReduction="10000"/>
          </a:bodyPr>
          <a:lstStyle/>
          <a:p>
            <a:r>
              <a:rPr lang="en-US" dirty="0"/>
              <a:t>A </a:t>
            </a:r>
            <a:r>
              <a:rPr lang="en-US" b="1" i="1" dirty="0"/>
              <a:t>code of conduct</a:t>
            </a:r>
            <a:r>
              <a:rPr lang="en-US" dirty="0"/>
              <a:t>, with consequences described for failure to comply!</a:t>
            </a:r>
          </a:p>
          <a:p>
            <a:pPr lvl="1"/>
            <a:r>
              <a:rPr lang="en-US" dirty="0"/>
              <a:t>may include items such as the network, employer provided equipment, website access, e-mail, and other use-based technologies </a:t>
            </a:r>
          </a:p>
          <a:p>
            <a:r>
              <a:rPr lang="en-US" dirty="0"/>
              <a:t>Focus of this policy is to reduce not only security risk to the enterprise but legal liability too</a:t>
            </a:r>
          </a:p>
          <a:p>
            <a:pPr lvl="1"/>
            <a:r>
              <a:rPr lang="en-US" dirty="0"/>
              <a:t>example policy statement: “</a:t>
            </a:r>
            <a:r>
              <a:rPr lang="en-US" i="1" dirty="0">
                <a:solidFill>
                  <a:srgbClr val="0070C0"/>
                </a:solidFill>
              </a:rPr>
              <a:t>employer-provided equipment must be used only for employer-sanctioned activities</a:t>
            </a:r>
            <a:r>
              <a:rPr lang="en-US" dirty="0"/>
              <a:t>”</a:t>
            </a:r>
          </a:p>
          <a:p>
            <a:pPr lvl="1"/>
            <a:r>
              <a:rPr lang="en-US" dirty="0"/>
              <a:t>What services are employees permitted to use?</a:t>
            </a:r>
          </a:p>
          <a:p>
            <a:pPr lvl="1"/>
            <a:r>
              <a:rPr lang="en-US" dirty="0"/>
              <a:t>What services can be abused and introduce risk?</a:t>
            </a:r>
          </a:p>
          <a:p>
            <a:pPr lvl="1"/>
            <a:r>
              <a:rPr lang="en-US" dirty="0"/>
              <a:t>What is the consequence for violating the policy?</a:t>
            </a:r>
          </a:p>
          <a:p>
            <a:pPr lvl="1"/>
            <a:endParaRPr lang="en-IN" dirty="0"/>
          </a:p>
        </p:txBody>
      </p:sp>
      <p:sp>
        <p:nvSpPr>
          <p:cNvPr id="4" name="Date Placeholder 3"/>
          <p:cNvSpPr>
            <a:spLocks noGrp="1"/>
          </p:cNvSpPr>
          <p:nvPr>
            <p:ph type="dt" sz="half" idx="10"/>
          </p:nvPr>
        </p:nvSpPr>
        <p:spPr/>
        <p:txBody>
          <a:bodyPr/>
          <a:lstStyle/>
          <a:p>
            <a:fld id="{5D1E2D5E-AC7B-4B37-9246-DABB8770DABE}" type="datetime1">
              <a:rPr lang="en-US" smtClean="0"/>
              <a:t>8/15/2022</a:t>
            </a:fld>
            <a:endParaRPr lang="en-US"/>
          </a:p>
        </p:txBody>
      </p:sp>
      <p:sp>
        <p:nvSpPr>
          <p:cNvPr id="5" name="Footer Placeholder 4"/>
          <p:cNvSpPr>
            <a:spLocks noGrp="1"/>
          </p:cNvSpPr>
          <p:nvPr>
            <p:ph type="ftr" sz="quarter" idx="11"/>
          </p:nvPr>
        </p:nvSpPr>
        <p:spPr/>
        <p:txBody>
          <a:bodyPr/>
          <a:lstStyle/>
          <a:p>
            <a:r>
              <a:rPr lang="en-US"/>
              <a:t>Cloud, IoT and Enterprise Security</a:t>
            </a:r>
            <a:endParaRPr lang="en-US" dirty="0"/>
          </a:p>
        </p:txBody>
      </p:sp>
    </p:spTree>
    <p:extLst>
      <p:ext uri="{BB962C8B-B14F-4D97-AF65-F5344CB8AC3E}">
        <p14:creationId xmlns:p14="http://schemas.microsoft.com/office/powerpoint/2010/main" val="2245273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Use Policy</a:t>
            </a:r>
            <a:endParaRPr lang="en-IN" dirty="0"/>
          </a:p>
        </p:txBody>
      </p:sp>
      <p:sp>
        <p:nvSpPr>
          <p:cNvPr id="3" name="Content Placeholder 2"/>
          <p:cNvSpPr>
            <a:spLocks noGrp="1"/>
          </p:cNvSpPr>
          <p:nvPr>
            <p:ph idx="1"/>
          </p:nvPr>
        </p:nvSpPr>
        <p:spPr/>
        <p:txBody>
          <a:bodyPr>
            <a:normAutofit/>
          </a:bodyPr>
          <a:lstStyle/>
          <a:p>
            <a:r>
              <a:rPr lang="en-US" dirty="0"/>
              <a:t>May be developed separately from the acceptable use policy to call out specific technologies allowed and their approved use</a:t>
            </a:r>
          </a:p>
          <a:p>
            <a:pPr lvl="1"/>
            <a:r>
              <a:rPr lang="en-US" dirty="0"/>
              <a:t>Example, could be used to capture items such as BYOD initiatives or cloud initiatives</a:t>
            </a:r>
          </a:p>
          <a:p>
            <a:pPr lvl="1"/>
            <a:r>
              <a:rPr lang="en-IN" dirty="0"/>
              <a:t>What is the technology?</a:t>
            </a:r>
          </a:p>
          <a:p>
            <a:pPr lvl="1"/>
            <a:r>
              <a:rPr lang="en-US" dirty="0"/>
              <a:t>How can it be used for better productivity? </a:t>
            </a:r>
          </a:p>
          <a:p>
            <a:pPr lvl="1"/>
            <a:r>
              <a:rPr lang="en-US" dirty="0"/>
              <a:t>What types of data can the technology access? </a:t>
            </a:r>
          </a:p>
          <a:p>
            <a:pPr lvl="1"/>
            <a:r>
              <a:rPr lang="en-US" dirty="0"/>
              <a:t>Who will be permitted to use the technology? </a:t>
            </a:r>
          </a:p>
          <a:p>
            <a:pPr lvl="1"/>
            <a:r>
              <a:rPr lang="en-US" dirty="0"/>
              <a:t>How will data and network access via the technology be managed?</a:t>
            </a:r>
          </a:p>
          <a:p>
            <a:pPr lvl="1"/>
            <a:r>
              <a:rPr lang="en-US" dirty="0"/>
              <a:t>……</a:t>
            </a:r>
          </a:p>
          <a:p>
            <a:pPr lvl="1"/>
            <a:endParaRPr lang="en-IN" dirty="0"/>
          </a:p>
        </p:txBody>
      </p:sp>
      <p:sp>
        <p:nvSpPr>
          <p:cNvPr id="4" name="Date Placeholder 3"/>
          <p:cNvSpPr>
            <a:spLocks noGrp="1"/>
          </p:cNvSpPr>
          <p:nvPr>
            <p:ph type="dt" sz="half" idx="10"/>
          </p:nvPr>
        </p:nvSpPr>
        <p:spPr/>
        <p:txBody>
          <a:bodyPr/>
          <a:lstStyle/>
          <a:p>
            <a:fld id="{5D1E2D5E-AC7B-4B37-9246-DABB8770DABE}" type="datetime1">
              <a:rPr lang="en-US" smtClean="0"/>
              <a:t>8/15/2022</a:t>
            </a:fld>
            <a:endParaRPr lang="en-US"/>
          </a:p>
        </p:txBody>
      </p:sp>
      <p:sp>
        <p:nvSpPr>
          <p:cNvPr id="5" name="Footer Placeholder 4"/>
          <p:cNvSpPr>
            <a:spLocks noGrp="1"/>
          </p:cNvSpPr>
          <p:nvPr>
            <p:ph type="ftr" sz="quarter" idx="11"/>
          </p:nvPr>
        </p:nvSpPr>
        <p:spPr/>
        <p:txBody>
          <a:bodyPr/>
          <a:lstStyle/>
          <a:p>
            <a:r>
              <a:rPr lang="en-US"/>
              <a:t>Cloud, IoT and Enterprise Security</a:t>
            </a:r>
            <a:endParaRPr lang="en-US" dirty="0"/>
          </a:p>
        </p:txBody>
      </p:sp>
    </p:spTree>
    <p:extLst>
      <p:ext uri="{BB962C8B-B14F-4D97-AF65-F5344CB8AC3E}">
        <p14:creationId xmlns:p14="http://schemas.microsoft.com/office/powerpoint/2010/main" val="2624416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Access Policy</a:t>
            </a:r>
            <a:endParaRPr lang="en-IN" dirty="0"/>
          </a:p>
        </p:txBody>
      </p:sp>
      <p:sp>
        <p:nvSpPr>
          <p:cNvPr id="3" name="Content Placeholder 2"/>
          <p:cNvSpPr>
            <a:spLocks noGrp="1"/>
          </p:cNvSpPr>
          <p:nvPr>
            <p:ph idx="1"/>
          </p:nvPr>
        </p:nvSpPr>
        <p:spPr/>
        <p:txBody>
          <a:bodyPr/>
          <a:lstStyle/>
          <a:p>
            <a:r>
              <a:rPr lang="en-US" dirty="0"/>
              <a:t>Defines what types of devices and who may connect to the enterprise network remotely</a:t>
            </a:r>
          </a:p>
          <a:p>
            <a:r>
              <a:rPr lang="en-US" dirty="0"/>
              <a:t>Includes the appropriate authentication methods such as two-factor or simple username and password</a:t>
            </a:r>
          </a:p>
          <a:p>
            <a:r>
              <a:rPr lang="en-US" dirty="0"/>
              <a:t>Some enterprises are very strict on employer-owned devices being the only method to use a VPN connection to the employer network </a:t>
            </a:r>
            <a:endParaRPr lang="en-IN" dirty="0"/>
          </a:p>
        </p:txBody>
      </p:sp>
      <p:sp>
        <p:nvSpPr>
          <p:cNvPr id="4" name="Date Placeholder 3"/>
          <p:cNvSpPr>
            <a:spLocks noGrp="1"/>
          </p:cNvSpPr>
          <p:nvPr>
            <p:ph type="dt" sz="half" idx="10"/>
          </p:nvPr>
        </p:nvSpPr>
        <p:spPr/>
        <p:txBody>
          <a:bodyPr/>
          <a:lstStyle/>
          <a:p>
            <a:fld id="{5D1E2D5E-AC7B-4B37-9246-DABB8770DABE}" type="datetime1">
              <a:rPr lang="en-US" smtClean="0"/>
              <a:t>8/15/2022</a:t>
            </a:fld>
            <a:endParaRPr lang="en-US"/>
          </a:p>
        </p:txBody>
      </p:sp>
      <p:sp>
        <p:nvSpPr>
          <p:cNvPr id="5" name="Footer Placeholder 4"/>
          <p:cNvSpPr>
            <a:spLocks noGrp="1"/>
          </p:cNvSpPr>
          <p:nvPr>
            <p:ph type="ftr" sz="quarter" idx="11"/>
          </p:nvPr>
        </p:nvSpPr>
        <p:spPr/>
        <p:txBody>
          <a:bodyPr/>
          <a:lstStyle/>
          <a:p>
            <a:r>
              <a:rPr lang="en-US"/>
              <a:t>Cloud, IoT and Enterprise Security</a:t>
            </a:r>
            <a:endParaRPr lang="en-US" dirty="0"/>
          </a:p>
        </p:txBody>
      </p:sp>
    </p:spTree>
    <p:extLst>
      <p:ext uri="{BB962C8B-B14F-4D97-AF65-F5344CB8AC3E}">
        <p14:creationId xmlns:p14="http://schemas.microsoft.com/office/powerpoint/2010/main" val="13380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Classification Policy</a:t>
            </a:r>
            <a:endParaRPr lang="en-IN" dirty="0"/>
          </a:p>
        </p:txBody>
      </p:sp>
      <p:sp>
        <p:nvSpPr>
          <p:cNvPr id="3" name="Content Placeholder 2"/>
          <p:cNvSpPr>
            <a:spLocks noGrp="1"/>
          </p:cNvSpPr>
          <p:nvPr>
            <p:ph idx="1"/>
          </p:nvPr>
        </p:nvSpPr>
        <p:spPr/>
        <p:txBody>
          <a:bodyPr>
            <a:normAutofit fontScale="92500"/>
          </a:bodyPr>
          <a:lstStyle/>
          <a:p>
            <a:r>
              <a:rPr lang="en-US" dirty="0"/>
              <a:t>In a data-centric model for security architecture, data classification is an absolute</a:t>
            </a:r>
          </a:p>
          <a:p>
            <a:pPr lvl="1"/>
            <a:r>
              <a:rPr lang="en-US" dirty="0"/>
              <a:t>must know what data exists, where it resides, and how to protect it </a:t>
            </a:r>
          </a:p>
          <a:p>
            <a:pPr lvl="1"/>
            <a:r>
              <a:rPr lang="en-US" dirty="0"/>
              <a:t>data should be mapped to a classification model that outlines its sensitivity and high-level protection requirements</a:t>
            </a:r>
          </a:p>
          <a:p>
            <a:r>
              <a:rPr lang="en-US" dirty="0"/>
              <a:t>Anytime new data is generated or old data discovered, it should go through the process of classification</a:t>
            </a:r>
          </a:p>
          <a:p>
            <a:pPr lvl="1"/>
            <a:r>
              <a:rPr lang="en-US" dirty="0"/>
              <a:t>Typically, data types will follow standard enterprise data labeling such as, confidential, restricted, and public </a:t>
            </a:r>
          </a:p>
          <a:p>
            <a:pPr lvl="1"/>
            <a:r>
              <a:rPr lang="en-US" dirty="0"/>
              <a:t>Based on the labeling, data protection scheme can be defined (e.g. Encryption, Restricted Access, or No Protection)</a:t>
            </a:r>
          </a:p>
          <a:p>
            <a:endParaRPr lang="en-IN" dirty="0"/>
          </a:p>
        </p:txBody>
      </p:sp>
      <p:sp>
        <p:nvSpPr>
          <p:cNvPr id="4" name="Date Placeholder 3"/>
          <p:cNvSpPr>
            <a:spLocks noGrp="1"/>
          </p:cNvSpPr>
          <p:nvPr>
            <p:ph type="dt" sz="half" idx="10"/>
          </p:nvPr>
        </p:nvSpPr>
        <p:spPr/>
        <p:txBody>
          <a:bodyPr/>
          <a:lstStyle/>
          <a:p>
            <a:fld id="{5D1E2D5E-AC7B-4B37-9246-DABB8770DABE}" type="datetime1">
              <a:rPr lang="en-US" smtClean="0"/>
              <a:t>8/15/2022</a:t>
            </a:fld>
            <a:endParaRPr lang="en-US"/>
          </a:p>
        </p:txBody>
      </p:sp>
      <p:sp>
        <p:nvSpPr>
          <p:cNvPr id="5" name="Footer Placeholder 4"/>
          <p:cNvSpPr>
            <a:spLocks noGrp="1"/>
          </p:cNvSpPr>
          <p:nvPr>
            <p:ph type="ftr" sz="quarter" idx="11"/>
          </p:nvPr>
        </p:nvSpPr>
        <p:spPr/>
        <p:txBody>
          <a:bodyPr/>
          <a:lstStyle/>
          <a:p>
            <a:r>
              <a:rPr lang="en-US"/>
              <a:t>Cloud, IoT and Enterprise Security</a:t>
            </a:r>
            <a:endParaRPr lang="en-US" dirty="0"/>
          </a:p>
        </p:txBody>
      </p:sp>
    </p:spTree>
    <p:extLst>
      <p:ext uri="{BB962C8B-B14F-4D97-AF65-F5344CB8AC3E}">
        <p14:creationId xmlns:p14="http://schemas.microsoft.com/office/powerpoint/2010/main" val="177644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Handling Policy</a:t>
            </a:r>
            <a:endParaRPr lang="en-IN" dirty="0"/>
          </a:p>
        </p:txBody>
      </p:sp>
      <p:sp>
        <p:nvSpPr>
          <p:cNvPr id="3" name="Content Placeholder 2"/>
          <p:cNvSpPr>
            <a:spLocks noGrp="1"/>
          </p:cNvSpPr>
          <p:nvPr>
            <p:ph idx="1"/>
          </p:nvPr>
        </p:nvSpPr>
        <p:spPr/>
        <p:txBody>
          <a:bodyPr>
            <a:normAutofit/>
          </a:bodyPr>
          <a:lstStyle/>
          <a:p>
            <a:r>
              <a:rPr lang="en-US" dirty="0"/>
              <a:t>This policy is prescriptive on approved interactions with enterprise data</a:t>
            </a:r>
          </a:p>
          <a:p>
            <a:pPr lvl="1"/>
            <a:r>
              <a:rPr lang="en-US" dirty="0"/>
              <a:t>Interactions may be people, applications, or automation</a:t>
            </a:r>
          </a:p>
          <a:p>
            <a:pPr lvl="1"/>
            <a:r>
              <a:rPr lang="en-US" dirty="0"/>
              <a:t>A closely integrated policy would be the data classification policy </a:t>
            </a:r>
          </a:p>
          <a:p>
            <a:r>
              <a:rPr lang="en-US" dirty="0"/>
              <a:t>Includes:</a:t>
            </a:r>
          </a:p>
          <a:p>
            <a:pPr lvl="1"/>
            <a:r>
              <a:rPr lang="en-IN" dirty="0"/>
              <a:t>Acceptable storage for enterprise data</a:t>
            </a:r>
          </a:p>
          <a:p>
            <a:pPr lvl="1"/>
            <a:r>
              <a:rPr lang="en-US" dirty="0"/>
              <a:t>Enforcement of secure handling of appropriately classified data </a:t>
            </a:r>
          </a:p>
          <a:p>
            <a:pPr lvl="1"/>
            <a:r>
              <a:rPr lang="en-US" dirty="0"/>
              <a:t>Access and authorization procedures for sensitive data </a:t>
            </a:r>
          </a:p>
          <a:p>
            <a:pPr lvl="1"/>
            <a:endParaRPr lang="en-IN" dirty="0"/>
          </a:p>
          <a:p>
            <a:pPr lvl="1"/>
            <a:endParaRPr lang="en-IN" dirty="0"/>
          </a:p>
        </p:txBody>
      </p:sp>
      <p:sp>
        <p:nvSpPr>
          <p:cNvPr id="4" name="Date Placeholder 3"/>
          <p:cNvSpPr>
            <a:spLocks noGrp="1"/>
          </p:cNvSpPr>
          <p:nvPr>
            <p:ph type="dt" sz="half" idx="10"/>
          </p:nvPr>
        </p:nvSpPr>
        <p:spPr/>
        <p:txBody>
          <a:bodyPr/>
          <a:lstStyle/>
          <a:p>
            <a:fld id="{5D1E2D5E-AC7B-4B37-9246-DABB8770DABE}" type="datetime1">
              <a:rPr lang="en-US" smtClean="0"/>
              <a:t>8/15/2022</a:t>
            </a:fld>
            <a:endParaRPr lang="en-US"/>
          </a:p>
        </p:txBody>
      </p:sp>
      <p:sp>
        <p:nvSpPr>
          <p:cNvPr id="5" name="Footer Placeholder 4"/>
          <p:cNvSpPr>
            <a:spLocks noGrp="1"/>
          </p:cNvSpPr>
          <p:nvPr>
            <p:ph type="ftr" sz="quarter" idx="11"/>
          </p:nvPr>
        </p:nvSpPr>
        <p:spPr/>
        <p:txBody>
          <a:bodyPr/>
          <a:lstStyle/>
          <a:p>
            <a:r>
              <a:rPr lang="en-US"/>
              <a:t>Cloud, IoT and Enterprise Security</a:t>
            </a:r>
            <a:endParaRPr lang="en-US" dirty="0"/>
          </a:p>
        </p:txBody>
      </p:sp>
    </p:spTree>
    <p:extLst>
      <p:ext uri="{BB962C8B-B14F-4D97-AF65-F5344CB8AC3E}">
        <p14:creationId xmlns:p14="http://schemas.microsoft.com/office/powerpoint/2010/main" val="666324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Retention Policy</a:t>
            </a:r>
            <a:endParaRPr lang="en-IN" dirty="0"/>
          </a:p>
        </p:txBody>
      </p:sp>
      <p:sp>
        <p:nvSpPr>
          <p:cNvPr id="3" name="Content Placeholder 2"/>
          <p:cNvSpPr>
            <a:spLocks noGrp="1"/>
          </p:cNvSpPr>
          <p:nvPr>
            <p:ph idx="1"/>
          </p:nvPr>
        </p:nvSpPr>
        <p:spPr/>
        <p:txBody>
          <a:bodyPr/>
          <a:lstStyle/>
          <a:p>
            <a:r>
              <a:rPr lang="en-US" dirty="0"/>
              <a:t>A data retention policy simply states the length of time to retain data in the enterprise</a:t>
            </a:r>
            <a:endParaRPr lang="en-IN" dirty="0"/>
          </a:p>
          <a:p>
            <a:pPr lvl="1"/>
            <a:r>
              <a:rPr lang="en-US" dirty="0"/>
              <a:t>The general rule is to only keep data as long as needed for data recovery and regulatory requirements</a:t>
            </a:r>
          </a:p>
          <a:p>
            <a:pPr lvl="1"/>
            <a:r>
              <a:rPr lang="en-US" dirty="0"/>
              <a:t>Maintaining data for long periods of time significantly increases the risk of data leakage</a:t>
            </a:r>
          </a:p>
          <a:p>
            <a:pPr lvl="1"/>
            <a:r>
              <a:rPr lang="en-US" dirty="0"/>
              <a:t>possible damage to the enterprise can be reduced by enforcing data retention limits </a:t>
            </a:r>
          </a:p>
          <a:p>
            <a:r>
              <a:rPr lang="en-US" dirty="0"/>
              <a:t>This policy is tightly related to the data destruction policy</a:t>
            </a:r>
          </a:p>
        </p:txBody>
      </p:sp>
      <p:sp>
        <p:nvSpPr>
          <p:cNvPr id="4" name="Date Placeholder 3"/>
          <p:cNvSpPr>
            <a:spLocks noGrp="1"/>
          </p:cNvSpPr>
          <p:nvPr>
            <p:ph type="dt" sz="half" idx="10"/>
          </p:nvPr>
        </p:nvSpPr>
        <p:spPr/>
        <p:txBody>
          <a:bodyPr/>
          <a:lstStyle/>
          <a:p>
            <a:fld id="{5D1E2D5E-AC7B-4B37-9246-DABB8770DABE}" type="datetime1">
              <a:rPr lang="en-US" smtClean="0"/>
              <a:t>8/15/2022</a:t>
            </a:fld>
            <a:endParaRPr lang="en-US"/>
          </a:p>
        </p:txBody>
      </p:sp>
      <p:sp>
        <p:nvSpPr>
          <p:cNvPr id="5" name="Footer Placeholder 4"/>
          <p:cNvSpPr>
            <a:spLocks noGrp="1"/>
          </p:cNvSpPr>
          <p:nvPr>
            <p:ph type="ftr" sz="quarter" idx="11"/>
          </p:nvPr>
        </p:nvSpPr>
        <p:spPr/>
        <p:txBody>
          <a:bodyPr/>
          <a:lstStyle/>
          <a:p>
            <a:r>
              <a:rPr lang="en-US"/>
              <a:t>Cloud, IoT and Enterprise Security</a:t>
            </a:r>
            <a:endParaRPr lang="en-US" dirty="0"/>
          </a:p>
        </p:txBody>
      </p:sp>
    </p:spTree>
    <p:extLst>
      <p:ext uri="{BB962C8B-B14F-4D97-AF65-F5344CB8AC3E}">
        <p14:creationId xmlns:p14="http://schemas.microsoft.com/office/powerpoint/2010/main" val="3019466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Destruction Policy</a:t>
            </a:r>
            <a:endParaRPr lang="en-IN" dirty="0"/>
          </a:p>
        </p:txBody>
      </p:sp>
      <p:sp>
        <p:nvSpPr>
          <p:cNvPr id="3" name="Content Placeholder 2"/>
          <p:cNvSpPr>
            <a:spLocks noGrp="1"/>
          </p:cNvSpPr>
          <p:nvPr>
            <p:ph idx="1"/>
          </p:nvPr>
        </p:nvSpPr>
        <p:spPr/>
        <p:txBody>
          <a:bodyPr>
            <a:normAutofit lnSpcReduction="10000"/>
          </a:bodyPr>
          <a:lstStyle/>
          <a:p>
            <a:r>
              <a:rPr lang="en-US" dirty="0"/>
              <a:t>A data destruction policy provides an enforceable and measurable method to ensure data is properly destroyed</a:t>
            </a:r>
          </a:p>
          <a:p>
            <a:pPr lvl="1"/>
            <a:r>
              <a:rPr lang="en-US" dirty="0"/>
              <a:t>Example: sanitize hard drives before trashing them </a:t>
            </a:r>
          </a:p>
          <a:p>
            <a:r>
              <a:rPr lang="en-US" dirty="0"/>
              <a:t>Includes:</a:t>
            </a:r>
          </a:p>
          <a:p>
            <a:pPr lvl="1"/>
            <a:r>
              <a:rPr lang="en-US" dirty="0"/>
              <a:t>Requirement to securely wipe all functioning hard disks </a:t>
            </a:r>
          </a:p>
          <a:p>
            <a:pPr lvl="1"/>
            <a:r>
              <a:rPr lang="en-US" dirty="0"/>
              <a:t>Requirement to physically destroy non-working hard disks, tapes, and so on </a:t>
            </a:r>
          </a:p>
          <a:p>
            <a:pPr lvl="1"/>
            <a:r>
              <a:rPr lang="en-US" dirty="0"/>
              <a:t>If completed by third party, a formal process developed with verification </a:t>
            </a:r>
          </a:p>
          <a:p>
            <a:pPr lvl="1"/>
            <a:r>
              <a:rPr lang="en-US" dirty="0"/>
              <a:t>Labeling of systems with data that require destruction </a:t>
            </a:r>
          </a:p>
          <a:p>
            <a:pPr lvl="1"/>
            <a:r>
              <a:rPr lang="en-US" dirty="0"/>
              <a:t>Clear consequences for negligent data leakage </a:t>
            </a:r>
          </a:p>
          <a:p>
            <a:endParaRPr lang="en-IN" dirty="0"/>
          </a:p>
        </p:txBody>
      </p:sp>
      <p:sp>
        <p:nvSpPr>
          <p:cNvPr id="4" name="Date Placeholder 3"/>
          <p:cNvSpPr>
            <a:spLocks noGrp="1"/>
          </p:cNvSpPr>
          <p:nvPr>
            <p:ph type="dt" sz="half" idx="10"/>
          </p:nvPr>
        </p:nvSpPr>
        <p:spPr/>
        <p:txBody>
          <a:bodyPr/>
          <a:lstStyle/>
          <a:p>
            <a:fld id="{5D1E2D5E-AC7B-4B37-9246-DABB8770DABE}" type="datetime1">
              <a:rPr lang="en-US" smtClean="0"/>
              <a:t>8/15/2022</a:t>
            </a:fld>
            <a:endParaRPr lang="en-US"/>
          </a:p>
        </p:txBody>
      </p:sp>
      <p:sp>
        <p:nvSpPr>
          <p:cNvPr id="5" name="Footer Placeholder 4"/>
          <p:cNvSpPr>
            <a:spLocks noGrp="1"/>
          </p:cNvSpPr>
          <p:nvPr>
            <p:ph type="ftr" sz="quarter" idx="11"/>
          </p:nvPr>
        </p:nvSpPr>
        <p:spPr/>
        <p:txBody>
          <a:bodyPr/>
          <a:lstStyle/>
          <a:p>
            <a:r>
              <a:rPr lang="en-US"/>
              <a:t>Cloud, IoT and Enterprise Security</a:t>
            </a:r>
            <a:endParaRPr lang="en-US" dirty="0"/>
          </a:p>
        </p:txBody>
      </p:sp>
    </p:spTree>
    <p:extLst>
      <p:ext uri="{BB962C8B-B14F-4D97-AF65-F5344CB8AC3E}">
        <p14:creationId xmlns:p14="http://schemas.microsoft.com/office/powerpoint/2010/main" val="33733849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Security Standards</a:t>
            </a:r>
            <a:endParaRPr lang="en-IN" dirty="0"/>
          </a:p>
        </p:txBody>
      </p:sp>
      <p:sp>
        <p:nvSpPr>
          <p:cNvPr id="3" name="Content Placeholder 2"/>
          <p:cNvSpPr>
            <a:spLocks noGrp="1"/>
          </p:cNvSpPr>
          <p:nvPr>
            <p:ph idx="1"/>
          </p:nvPr>
        </p:nvSpPr>
        <p:spPr/>
        <p:txBody>
          <a:bodyPr/>
          <a:lstStyle/>
          <a:p>
            <a:r>
              <a:rPr lang="en-US" dirty="0"/>
              <a:t>Wireless Network Security Standard</a:t>
            </a:r>
          </a:p>
          <a:p>
            <a:pPr lvl="1"/>
            <a:r>
              <a:rPr lang="en-US" dirty="0"/>
              <a:t>wireless networking extends the network outside of the physical bounds of the brick-and-mortar enterprise</a:t>
            </a:r>
          </a:p>
          <a:p>
            <a:pPr lvl="1"/>
            <a:r>
              <a:rPr lang="en-US" dirty="0"/>
              <a:t>The following are a few examples of wireless network security standards: </a:t>
            </a:r>
          </a:p>
          <a:p>
            <a:pPr lvl="2"/>
            <a:r>
              <a:rPr lang="en-IN" dirty="0"/>
              <a:t>Implementation of WPA2-Enterprise </a:t>
            </a:r>
          </a:p>
          <a:p>
            <a:pPr lvl="2"/>
            <a:r>
              <a:rPr lang="en-US" dirty="0"/>
              <a:t>Two-factor authentication using certificates</a:t>
            </a:r>
          </a:p>
          <a:p>
            <a:r>
              <a:rPr lang="en-US" dirty="0"/>
              <a:t>Enterprise Monitoring Standard</a:t>
            </a:r>
          </a:p>
          <a:p>
            <a:pPr lvl="1"/>
            <a:r>
              <a:rPr lang="en-US" dirty="0"/>
              <a:t>security monitoring of systems, networks, and users</a:t>
            </a:r>
          </a:p>
          <a:p>
            <a:pPr lvl="1"/>
            <a:r>
              <a:rPr lang="en-US" dirty="0"/>
              <a:t>necessary for both policy enforcement and as an implemented security mechanism</a:t>
            </a:r>
          </a:p>
          <a:p>
            <a:pPr lvl="1"/>
            <a:r>
              <a:rPr lang="en-US" dirty="0"/>
              <a:t>standard list of audit trail information </a:t>
            </a:r>
          </a:p>
          <a:p>
            <a:pPr lvl="1"/>
            <a:endParaRPr lang="en-IN" dirty="0"/>
          </a:p>
        </p:txBody>
      </p:sp>
      <p:sp>
        <p:nvSpPr>
          <p:cNvPr id="4" name="Date Placeholder 3"/>
          <p:cNvSpPr>
            <a:spLocks noGrp="1"/>
          </p:cNvSpPr>
          <p:nvPr>
            <p:ph type="dt" sz="half" idx="10"/>
          </p:nvPr>
        </p:nvSpPr>
        <p:spPr/>
        <p:txBody>
          <a:bodyPr/>
          <a:lstStyle/>
          <a:p>
            <a:fld id="{5D1E2D5E-AC7B-4B37-9246-DABB8770DABE}" type="datetime1">
              <a:rPr lang="en-US" smtClean="0"/>
              <a:t>8/15/2022</a:t>
            </a:fld>
            <a:endParaRPr lang="en-US"/>
          </a:p>
        </p:txBody>
      </p:sp>
      <p:sp>
        <p:nvSpPr>
          <p:cNvPr id="5" name="Footer Placeholder 4"/>
          <p:cNvSpPr>
            <a:spLocks noGrp="1"/>
          </p:cNvSpPr>
          <p:nvPr>
            <p:ph type="ftr" sz="quarter" idx="11"/>
          </p:nvPr>
        </p:nvSpPr>
        <p:spPr/>
        <p:txBody>
          <a:bodyPr/>
          <a:lstStyle/>
          <a:p>
            <a:r>
              <a:rPr lang="en-US"/>
              <a:t>Cloud, IoT and Enterprise Security</a:t>
            </a:r>
            <a:endParaRPr lang="en-US" dirty="0"/>
          </a:p>
        </p:txBody>
      </p:sp>
    </p:spTree>
    <p:extLst>
      <p:ext uri="{BB962C8B-B14F-4D97-AF65-F5344CB8AC3E}">
        <p14:creationId xmlns:p14="http://schemas.microsoft.com/office/powerpoint/2010/main" val="1474277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Enterprise Security </a:t>
            </a:r>
            <a:endParaRPr lang="en-IN" dirty="0"/>
          </a:p>
        </p:txBody>
      </p:sp>
      <p:sp>
        <p:nvSpPr>
          <p:cNvPr id="7" name="Text Placeholder 6"/>
          <p:cNvSpPr>
            <a:spLocks noGrp="1"/>
          </p:cNvSpPr>
          <p:nvPr>
            <p:ph type="body" idx="1"/>
          </p:nvPr>
        </p:nvSpPr>
        <p:spPr/>
        <p:txBody>
          <a:bodyPr/>
          <a:lstStyle/>
          <a:p>
            <a:r>
              <a:rPr lang="en-US" dirty="0"/>
              <a:t>Modern Initiatives and Impacts to Security Architectures</a:t>
            </a:r>
            <a:endParaRPr lang="en-IN" dirty="0"/>
          </a:p>
        </p:txBody>
      </p:sp>
      <p:sp>
        <p:nvSpPr>
          <p:cNvPr id="4" name="Date Placeholder 3"/>
          <p:cNvSpPr>
            <a:spLocks noGrp="1"/>
          </p:cNvSpPr>
          <p:nvPr>
            <p:ph type="dt" sz="half" idx="10"/>
          </p:nvPr>
        </p:nvSpPr>
        <p:spPr/>
        <p:txBody>
          <a:bodyPr/>
          <a:lstStyle/>
          <a:p>
            <a:fld id="{5D1E2D5E-AC7B-4B37-9246-DABB8770DABE}" type="datetime1">
              <a:rPr lang="en-US" smtClean="0"/>
              <a:t>8/15/2022</a:t>
            </a:fld>
            <a:endParaRPr lang="en-US"/>
          </a:p>
        </p:txBody>
      </p:sp>
      <p:sp>
        <p:nvSpPr>
          <p:cNvPr id="5" name="Footer Placeholder 4"/>
          <p:cNvSpPr>
            <a:spLocks noGrp="1"/>
          </p:cNvSpPr>
          <p:nvPr>
            <p:ph type="ftr" sz="quarter" idx="11"/>
          </p:nvPr>
        </p:nvSpPr>
        <p:spPr/>
        <p:txBody>
          <a:bodyPr/>
          <a:lstStyle/>
          <a:p>
            <a:r>
              <a:rPr lang="en-US"/>
              <a:t>Cloud, IoT and Enterprise Security</a:t>
            </a:r>
            <a:endParaRPr lang="en-US" dirty="0"/>
          </a:p>
        </p:txBody>
      </p:sp>
    </p:spTree>
    <p:extLst>
      <p:ext uri="{BB962C8B-B14F-4D97-AF65-F5344CB8AC3E}">
        <p14:creationId xmlns:p14="http://schemas.microsoft.com/office/powerpoint/2010/main" val="13647810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Security Standards</a:t>
            </a:r>
            <a:endParaRPr lang="en-IN" dirty="0"/>
          </a:p>
        </p:txBody>
      </p:sp>
      <p:sp>
        <p:nvSpPr>
          <p:cNvPr id="3" name="Content Placeholder 2"/>
          <p:cNvSpPr>
            <a:spLocks noGrp="1"/>
          </p:cNvSpPr>
          <p:nvPr>
            <p:ph idx="1"/>
          </p:nvPr>
        </p:nvSpPr>
        <p:spPr>
          <a:xfrm>
            <a:off x="628650" y="1511299"/>
            <a:ext cx="7886700" cy="4965702"/>
          </a:xfrm>
        </p:spPr>
        <p:txBody>
          <a:bodyPr>
            <a:normAutofit fontScale="70000" lnSpcReduction="20000"/>
          </a:bodyPr>
          <a:lstStyle/>
          <a:p>
            <a:r>
              <a:rPr lang="en-US" dirty="0"/>
              <a:t>Enterprise Encryption Standard</a:t>
            </a:r>
          </a:p>
          <a:p>
            <a:pPr lvl="1"/>
            <a:r>
              <a:rPr lang="en-US" dirty="0"/>
              <a:t>Data encryption required for data in transit, storage, or being processed </a:t>
            </a:r>
          </a:p>
          <a:p>
            <a:pPr lvl="1"/>
            <a:r>
              <a:rPr lang="en-US" dirty="0"/>
              <a:t>The following are the areas to focus on to standardize encryption : </a:t>
            </a:r>
            <a:endParaRPr lang="en-IN" dirty="0"/>
          </a:p>
          <a:p>
            <a:pPr lvl="2"/>
            <a:r>
              <a:rPr lang="en-IN" dirty="0"/>
              <a:t>Whole disk encryption </a:t>
            </a:r>
          </a:p>
          <a:p>
            <a:pPr lvl="2"/>
            <a:r>
              <a:rPr lang="en-IN" dirty="0"/>
              <a:t>Database encryption </a:t>
            </a:r>
          </a:p>
          <a:p>
            <a:pPr lvl="2"/>
            <a:r>
              <a:rPr lang="en-IN" dirty="0"/>
              <a:t>File-level encryption </a:t>
            </a:r>
          </a:p>
          <a:p>
            <a:pPr lvl="2"/>
            <a:r>
              <a:rPr lang="en-IN" dirty="0"/>
              <a:t>Secure transport encryption </a:t>
            </a:r>
          </a:p>
          <a:p>
            <a:pPr lvl="1"/>
            <a:r>
              <a:rPr lang="en-US" dirty="0"/>
              <a:t>Key management is probably the most involved and difficult task with encryption</a:t>
            </a:r>
            <a:endParaRPr lang="en-IN" dirty="0"/>
          </a:p>
          <a:p>
            <a:r>
              <a:rPr lang="en-US" dirty="0"/>
              <a:t>System Hardening Standard</a:t>
            </a:r>
          </a:p>
          <a:p>
            <a:pPr lvl="1"/>
            <a:r>
              <a:rPr lang="en-US" dirty="0"/>
              <a:t>reducing the attack surface of a system by </a:t>
            </a:r>
          </a:p>
          <a:p>
            <a:pPr lvl="2"/>
            <a:r>
              <a:rPr lang="en-US" dirty="0"/>
              <a:t>turning off unnecessary services, </a:t>
            </a:r>
          </a:p>
          <a:p>
            <a:pPr lvl="2"/>
            <a:r>
              <a:rPr lang="en-US" dirty="0"/>
              <a:t>patching the operating system and software, and </a:t>
            </a:r>
          </a:p>
          <a:p>
            <a:pPr lvl="2"/>
            <a:r>
              <a:rPr lang="en-US" dirty="0"/>
              <a:t>enabling attack mitigation features such as </a:t>
            </a:r>
            <a:r>
              <a:rPr lang="en-US" dirty="0" err="1"/>
              <a:t>iptables</a:t>
            </a:r>
            <a:r>
              <a:rPr lang="en-US" dirty="0"/>
              <a:t> for Linux and Windows Firewall for Windows </a:t>
            </a:r>
          </a:p>
          <a:p>
            <a:pPr lvl="1"/>
            <a:r>
              <a:rPr lang="en-US" dirty="0"/>
              <a:t>following are a few hardening guide sources: </a:t>
            </a:r>
          </a:p>
          <a:p>
            <a:pPr lvl="2"/>
            <a:r>
              <a:rPr lang="en-IN" dirty="0"/>
              <a:t>NIST (http://csrc.nist.gov/groups/SNS/checklists/) </a:t>
            </a:r>
          </a:p>
          <a:p>
            <a:pPr lvl="2"/>
            <a:r>
              <a:rPr lang="en-IN" dirty="0"/>
              <a:t>NSA (http://www.nsa.gov/ia/mitigation_guidance/security_ </a:t>
            </a:r>
            <a:r>
              <a:rPr lang="en-IN" dirty="0" err="1"/>
              <a:t>configuration_guides</a:t>
            </a:r>
            <a:r>
              <a:rPr lang="en-IN" dirty="0"/>
              <a:t>/operating_systems.shtml) </a:t>
            </a:r>
          </a:p>
          <a:p>
            <a:pPr lvl="2"/>
            <a:r>
              <a:rPr lang="en-IN" dirty="0"/>
              <a:t>Microsoft (http://www.microsoft.com/en-us/download/details.aspx?id=16776) </a:t>
            </a:r>
          </a:p>
        </p:txBody>
      </p:sp>
      <p:sp>
        <p:nvSpPr>
          <p:cNvPr id="4" name="Date Placeholder 3"/>
          <p:cNvSpPr>
            <a:spLocks noGrp="1"/>
          </p:cNvSpPr>
          <p:nvPr>
            <p:ph type="dt" sz="half" idx="10"/>
          </p:nvPr>
        </p:nvSpPr>
        <p:spPr/>
        <p:txBody>
          <a:bodyPr/>
          <a:lstStyle/>
          <a:p>
            <a:fld id="{5D1E2D5E-AC7B-4B37-9246-DABB8770DABE}" type="datetime1">
              <a:rPr lang="en-US" smtClean="0"/>
              <a:t>8/15/2022</a:t>
            </a:fld>
            <a:endParaRPr lang="en-US"/>
          </a:p>
        </p:txBody>
      </p:sp>
      <p:sp>
        <p:nvSpPr>
          <p:cNvPr id="5" name="Footer Placeholder 4"/>
          <p:cNvSpPr>
            <a:spLocks noGrp="1"/>
          </p:cNvSpPr>
          <p:nvPr>
            <p:ph type="ftr" sz="quarter" idx="11"/>
          </p:nvPr>
        </p:nvSpPr>
        <p:spPr/>
        <p:txBody>
          <a:bodyPr/>
          <a:lstStyle/>
          <a:p>
            <a:r>
              <a:rPr lang="en-US"/>
              <a:t>Cloud, IoT and Enterprise Security</a:t>
            </a:r>
            <a:endParaRPr lang="en-US" dirty="0"/>
          </a:p>
        </p:txBody>
      </p:sp>
    </p:spTree>
    <p:extLst>
      <p:ext uri="{BB962C8B-B14F-4D97-AF65-F5344CB8AC3E}">
        <p14:creationId xmlns:p14="http://schemas.microsoft.com/office/powerpoint/2010/main" val="35517188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Securing the Enterprise Network</a:t>
            </a:r>
            <a:endParaRPr lang="en-IN" dirty="0"/>
          </a:p>
        </p:txBody>
      </p:sp>
    </p:spTree>
    <p:extLst>
      <p:ext uri="{BB962C8B-B14F-4D97-AF65-F5344CB8AC3E}">
        <p14:creationId xmlns:p14="http://schemas.microsoft.com/office/powerpoint/2010/main" val="667754343"/>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we will cover?</a:t>
            </a:r>
            <a:endParaRPr lang="en-IN" dirty="0"/>
          </a:p>
        </p:txBody>
      </p:sp>
      <p:sp>
        <p:nvSpPr>
          <p:cNvPr id="3" name="Content Placeholder 2"/>
          <p:cNvSpPr>
            <a:spLocks noGrp="1"/>
          </p:cNvSpPr>
          <p:nvPr>
            <p:ph idx="1"/>
          </p:nvPr>
        </p:nvSpPr>
        <p:spPr/>
        <p:txBody>
          <a:bodyPr>
            <a:normAutofit fontScale="92500" lnSpcReduction="10000"/>
          </a:bodyPr>
          <a:lstStyle/>
          <a:p>
            <a:r>
              <a:rPr lang="en-US" dirty="0"/>
              <a:t>Notion of </a:t>
            </a:r>
            <a:r>
              <a:rPr lang="en-US" b="1" i="1" dirty="0" err="1"/>
              <a:t>Defence</a:t>
            </a:r>
            <a:r>
              <a:rPr lang="en-US" b="1" i="1" dirty="0"/>
              <a:t>-in-Depth</a:t>
            </a:r>
          </a:p>
          <a:p>
            <a:pPr lvl="1"/>
            <a:r>
              <a:rPr lang="en-US" dirty="0"/>
              <a:t>Securing each tier of the enterprise network to mitigate attacks against assets at each tier  </a:t>
            </a:r>
          </a:p>
          <a:p>
            <a:r>
              <a:rPr lang="en-US" dirty="0"/>
              <a:t>Introduce multiple technologies that can be implemented in the network </a:t>
            </a:r>
          </a:p>
          <a:p>
            <a:pPr lvl="1"/>
            <a:r>
              <a:rPr lang="en-US" dirty="0"/>
              <a:t>secure enterprise infrastructure, network services such as e-mail, DNS, file transfer, and web applications</a:t>
            </a:r>
          </a:p>
          <a:p>
            <a:r>
              <a:rPr lang="en-US" dirty="0"/>
              <a:t>Advancement in firewall technologies </a:t>
            </a:r>
          </a:p>
          <a:p>
            <a:pPr lvl="1"/>
            <a:r>
              <a:rPr lang="en-US" dirty="0"/>
              <a:t>provide more in-depth inspection and protection capabilities</a:t>
            </a:r>
          </a:p>
          <a:p>
            <a:r>
              <a:rPr lang="en-US" dirty="0"/>
              <a:t>Intrusion detection and prevention</a:t>
            </a:r>
          </a:p>
          <a:p>
            <a:pPr lvl="1"/>
            <a:r>
              <a:rPr lang="en-US" dirty="0"/>
              <a:t>protect against simple and the most advanced attacks across applications, systems, and network services</a:t>
            </a:r>
          </a:p>
          <a:p>
            <a:r>
              <a:rPr lang="en-US" dirty="0"/>
              <a:t>Security through network segmentation</a:t>
            </a:r>
            <a:endParaRPr lang="en-IN" dirty="0"/>
          </a:p>
        </p:txBody>
      </p:sp>
      <p:sp>
        <p:nvSpPr>
          <p:cNvPr id="4" name="Date Placeholder 3"/>
          <p:cNvSpPr>
            <a:spLocks noGrp="1"/>
          </p:cNvSpPr>
          <p:nvPr>
            <p:ph type="dt" sz="half" idx="10"/>
          </p:nvPr>
        </p:nvSpPr>
        <p:spPr/>
        <p:txBody>
          <a:bodyPr/>
          <a:lstStyle/>
          <a:p>
            <a:fld id="{5D1E2D5E-AC7B-4B37-9246-DABB8770DABE}" type="datetime1">
              <a:rPr lang="en-US" smtClean="0"/>
              <a:t>8/15/2022</a:t>
            </a:fld>
            <a:endParaRPr lang="en-US"/>
          </a:p>
        </p:txBody>
      </p:sp>
      <p:sp>
        <p:nvSpPr>
          <p:cNvPr id="5" name="Footer Placeholder 4"/>
          <p:cNvSpPr>
            <a:spLocks noGrp="1"/>
          </p:cNvSpPr>
          <p:nvPr>
            <p:ph type="ftr" sz="quarter" idx="11"/>
          </p:nvPr>
        </p:nvSpPr>
        <p:spPr/>
        <p:txBody>
          <a:bodyPr/>
          <a:lstStyle/>
          <a:p>
            <a:r>
              <a:rPr lang="en-US"/>
              <a:t>Cloud, IoT and Enterprise Security</a:t>
            </a:r>
            <a:endParaRPr lang="en-US" dirty="0"/>
          </a:p>
        </p:txBody>
      </p:sp>
    </p:spTree>
    <p:extLst>
      <p:ext uri="{BB962C8B-B14F-4D97-AF65-F5344CB8AC3E}">
        <p14:creationId xmlns:p14="http://schemas.microsoft.com/office/powerpoint/2010/main" val="38743061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Defence</a:t>
            </a:r>
            <a:r>
              <a:rPr lang="en-US" dirty="0"/>
              <a:t> In Depth</a:t>
            </a:r>
            <a:endParaRPr lang="en-IN" dirty="0"/>
          </a:p>
        </p:txBody>
      </p:sp>
      <p:sp>
        <p:nvSpPr>
          <p:cNvPr id="3" name="Content Placeholder 2"/>
          <p:cNvSpPr>
            <a:spLocks noGrp="1"/>
          </p:cNvSpPr>
          <p:nvPr>
            <p:ph idx="1"/>
          </p:nvPr>
        </p:nvSpPr>
        <p:spPr/>
        <p:txBody>
          <a:bodyPr>
            <a:normAutofit fontScale="85000" lnSpcReduction="20000"/>
          </a:bodyPr>
          <a:lstStyle/>
          <a:p>
            <a:r>
              <a:rPr lang="en-US" dirty="0"/>
              <a:t>When developing an enterprise security strategy, a layered approach is the best method to ensure detection and mitigation of attacks at each tier of the network infrastructure</a:t>
            </a:r>
          </a:p>
          <a:p>
            <a:pPr lvl="1"/>
            <a:r>
              <a:rPr lang="en-US" i="1" dirty="0">
                <a:solidFill>
                  <a:srgbClr val="0070C0"/>
                </a:solidFill>
              </a:rPr>
              <a:t>“</a:t>
            </a:r>
            <a:r>
              <a:rPr lang="en-US" i="1" dirty="0" err="1">
                <a:solidFill>
                  <a:srgbClr val="0070C0"/>
                </a:solidFill>
              </a:rPr>
              <a:t>Defence</a:t>
            </a:r>
            <a:r>
              <a:rPr lang="en-US" i="1" dirty="0">
                <a:solidFill>
                  <a:srgbClr val="0070C0"/>
                </a:solidFill>
              </a:rPr>
              <a:t> in depth is a </a:t>
            </a:r>
            <a:r>
              <a:rPr lang="en-US" b="1" i="1" u="sng" dirty="0">
                <a:solidFill>
                  <a:srgbClr val="0070C0"/>
                </a:solidFill>
              </a:rPr>
              <a:t>military strategy </a:t>
            </a:r>
            <a:r>
              <a:rPr lang="en-US" i="1" dirty="0">
                <a:solidFill>
                  <a:srgbClr val="0070C0"/>
                </a:solidFill>
              </a:rPr>
              <a:t>that seeks to delay rather than prevent the advance of an attacker, buying time and causing additional casualties by yielding space. Rather than defeating an attacker with a single, strong defensive line, </a:t>
            </a:r>
            <a:r>
              <a:rPr lang="en-US" i="1" dirty="0" err="1">
                <a:solidFill>
                  <a:srgbClr val="0070C0"/>
                </a:solidFill>
              </a:rPr>
              <a:t>defence</a:t>
            </a:r>
            <a:r>
              <a:rPr lang="en-US" i="1" dirty="0">
                <a:solidFill>
                  <a:srgbClr val="0070C0"/>
                </a:solidFill>
              </a:rPr>
              <a:t> in depth relies on the tendency of an attack to lose momentum over time or as it covers a larger area.”</a:t>
            </a:r>
            <a:r>
              <a:rPr lang="en-US" dirty="0"/>
              <a:t> Source: Wikipedia</a:t>
            </a:r>
          </a:p>
          <a:p>
            <a:r>
              <a:rPr lang="en-US" dirty="0"/>
              <a:t>Although the enterprise network perimeter is changing, the basic network security mechanisms still have their purpose</a:t>
            </a:r>
          </a:p>
          <a:p>
            <a:pPr lvl="1"/>
            <a:r>
              <a:rPr lang="en-US" dirty="0"/>
              <a:t>the same types of security mechanisms need to persist, however, where they are implemented may change slightly depending upon the network architecture</a:t>
            </a:r>
          </a:p>
          <a:p>
            <a:r>
              <a:rPr lang="en-US" dirty="0"/>
              <a:t>In general, we will not focus much on where the network perimeter is, but on what needs to be protected</a:t>
            </a:r>
            <a:endParaRPr lang="en-IN" dirty="0"/>
          </a:p>
        </p:txBody>
      </p:sp>
      <p:sp>
        <p:nvSpPr>
          <p:cNvPr id="4" name="Date Placeholder 3"/>
          <p:cNvSpPr>
            <a:spLocks noGrp="1"/>
          </p:cNvSpPr>
          <p:nvPr>
            <p:ph type="dt" sz="half" idx="10"/>
          </p:nvPr>
        </p:nvSpPr>
        <p:spPr/>
        <p:txBody>
          <a:bodyPr/>
          <a:lstStyle/>
          <a:p>
            <a:fld id="{5D1E2D5E-AC7B-4B37-9246-DABB8770DABE}" type="datetime1">
              <a:rPr lang="en-US" smtClean="0"/>
              <a:t>8/15/2022</a:t>
            </a:fld>
            <a:endParaRPr lang="en-US"/>
          </a:p>
        </p:txBody>
      </p:sp>
      <p:sp>
        <p:nvSpPr>
          <p:cNvPr id="5" name="Footer Placeholder 4"/>
          <p:cNvSpPr>
            <a:spLocks noGrp="1"/>
          </p:cNvSpPr>
          <p:nvPr>
            <p:ph type="ftr" sz="quarter" idx="11"/>
          </p:nvPr>
        </p:nvSpPr>
        <p:spPr/>
        <p:txBody>
          <a:bodyPr/>
          <a:lstStyle/>
          <a:p>
            <a:r>
              <a:rPr lang="en-US"/>
              <a:t>Cloud, IoT and Enterprise Security</a:t>
            </a:r>
            <a:endParaRPr lang="en-US" dirty="0"/>
          </a:p>
        </p:txBody>
      </p:sp>
    </p:spTree>
    <p:extLst>
      <p:ext uri="{BB962C8B-B14F-4D97-AF65-F5344CB8AC3E}">
        <p14:creationId xmlns:p14="http://schemas.microsoft.com/office/powerpoint/2010/main" val="21044235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Generation Firewalls</a:t>
            </a:r>
            <a:endParaRPr lang="en-IN" dirty="0"/>
          </a:p>
        </p:txBody>
      </p:sp>
      <p:sp>
        <p:nvSpPr>
          <p:cNvPr id="3" name="Content Placeholder 2"/>
          <p:cNvSpPr>
            <a:spLocks noGrp="1"/>
          </p:cNvSpPr>
          <p:nvPr>
            <p:ph idx="1"/>
          </p:nvPr>
        </p:nvSpPr>
        <p:spPr>
          <a:xfrm>
            <a:off x="628650" y="1511300"/>
            <a:ext cx="7886700" cy="3318278"/>
          </a:xfrm>
        </p:spPr>
        <p:txBody>
          <a:bodyPr>
            <a:normAutofit fontScale="85000" lnSpcReduction="20000"/>
          </a:bodyPr>
          <a:lstStyle/>
          <a:p>
            <a:r>
              <a:rPr lang="en-US" dirty="0"/>
              <a:t>Standard firewalls simply check for the policy allowing the source IP, destination IP, and TCP/UDP port, without a further deep packet analysis</a:t>
            </a:r>
          </a:p>
          <a:p>
            <a:r>
              <a:rPr lang="en-US" dirty="0"/>
              <a:t>Next Generation Firewalls (NGFW) perform more deep packet analysis to mitigate malicious traffic masquerading as legitimate</a:t>
            </a:r>
          </a:p>
          <a:p>
            <a:pPr lvl="1"/>
            <a:r>
              <a:rPr lang="en-US" dirty="0"/>
              <a:t>Example: DNS traffic inspected by a standard firewall may look legitimate, but in reality, the DNS packets may be padded with data that is being ex-filtrated from the network</a:t>
            </a:r>
          </a:p>
          <a:p>
            <a:r>
              <a:rPr lang="en-US" dirty="0"/>
              <a:t>An NGFW can inspect traffic for data, threats, and web traffic</a:t>
            </a:r>
            <a:endParaRPr lang="en-IN" dirty="0"/>
          </a:p>
        </p:txBody>
      </p:sp>
      <p:sp>
        <p:nvSpPr>
          <p:cNvPr id="4" name="Date Placeholder 3"/>
          <p:cNvSpPr>
            <a:spLocks noGrp="1"/>
          </p:cNvSpPr>
          <p:nvPr>
            <p:ph type="dt" sz="half" idx="10"/>
          </p:nvPr>
        </p:nvSpPr>
        <p:spPr/>
        <p:txBody>
          <a:bodyPr/>
          <a:lstStyle/>
          <a:p>
            <a:fld id="{5D1E2D5E-AC7B-4B37-9246-DABB8770DABE}" type="datetime1">
              <a:rPr lang="en-US" smtClean="0"/>
              <a:t>8/15/2022</a:t>
            </a:fld>
            <a:endParaRPr lang="en-US"/>
          </a:p>
        </p:txBody>
      </p:sp>
      <p:sp>
        <p:nvSpPr>
          <p:cNvPr id="5" name="Footer Placeholder 4"/>
          <p:cNvSpPr>
            <a:spLocks noGrp="1"/>
          </p:cNvSpPr>
          <p:nvPr>
            <p:ph type="ftr" sz="quarter" idx="11"/>
          </p:nvPr>
        </p:nvSpPr>
        <p:spPr/>
        <p:txBody>
          <a:bodyPr/>
          <a:lstStyle/>
          <a:p>
            <a:r>
              <a:rPr lang="en-US"/>
              <a:t>Cloud, IoT and Enterprise Security</a:t>
            </a:r>
            <a:endParaRPr lang="en-US" dirty="0"/>
          </a:p>
        </p:txBody>
      </p:sp>
      <p:pic>
        <p:nvPicPr>
          <p:cNvPr id="8" name="Picture 7"/>
          <p:cNvPicPr>
            <a:picLocks noChangeAspect="1"/>
          </p:cNvPicPr>
          <p:nvPr/>
        </p:nvPicPr>
        <p:blipFill rotWithShape="1">
          <a:blip r:embed="rId2"/>
          <a:srcRect l="25774" t="43925" r="46620" b="33529"/>
          <a:stretch/>
        </p:blipFill>
        <p:spPr>
          <a:xfrm>
            <a:off x="4150131" y="4364865"/>
            <a:ext cx="4599761" cy="2112136"/>
          </a:xfrm>
          <a:prstGeom prst="rect">
            <a:avLst/>
          </a:prstGeom>
        </p:spPr>
      </p:pic>
      <p:sp>
        <p:nvSpPr>
          <p:cNvPr id="9" name="Rectangle 8"/>
          <p:cNvSpPr/>
          <p:nvPr/>
        </p:nvSpPr>
        <p:spPr>
          <a:xfrm>
            <a:off x="169681" y="5045477"/>
            <a:ext cx="4439420" cy="369332"/>
          </a:xfrm>
          <a:prstGeom prst="rect">
            <a:avLst/>
          </a:prstGeom>
        </p:spPr>
        <p:txBody>
          <a:bodyPr wrap="none">
            <a:spAutoFit/>
          </a:bodyPr>
          <a:lstStyle/>
          <a:p>
            <a:r>
              <a:rPr lang="en-IN" dirty="0">
                <a:hlinkClick r:id="rId3"/>
              </a:rPr>
              <a:t>Content_ID_tech.pdf (paloaltonetworks.com)</a:t>
            </a:r>
            <a:endParaRPr lang="en-IN" dirty="0"/>
          </a:p>
        </p:txBody>
      </p:sp>
      <p:graphicFrame>
        <p:nvGraphicFramePr>
          <p:cNvPr id="10" name="Object 9">
            <a:hlinkClick r:id="" action="ppaction://ole?verb=0"/>
          </p:cNvPr>
          <p:cNvGraphicFramePr>
            <a:graphicFrameLocks noChangeAspect="1"/>
          </p:cNvGraphicFramePr>
          <p:nvPr>
            <p:extLst>
              <p:ext uri="{D42A27DB-BD31-4B8C-83A1-F6EECF244321}">
                <p14:modId xmlns:p14="http://schemas.microsoft.com/office/powerpoint/2010/main" val="2357651190"/>
              </p:ext>
            </p:extLst>
          </p:nvPr>
        </p:nvGraphicFramePr>
        <p:xfrm>
          <a:off x="235104" y="5510740"/>
          <a:ext cx="1599305" cy="1148823"/>
        </p:xfrm>
        <a:graphic>
          <a:graphicData uri="http://schemas.openxmlformats.org/presentationml/2006/ole">
            <mc:AlternateContent xmlns:mc="http://schemas.openxmlformats.org/markup-compatibility/2006">
              <mc:Choice xmlns:v="urn:schemas-microsoft-com:vml" Requires="v">
                <p:oleObj name="Acrobat Document" showAsIcon="1" r:id="rId4" imgW="914400" imgH="771480" progId="AcroExch.Document.DC">
                  <p:link updateAutomatic="1"/>
                </p:oleObj>
              </mc:Choice>
              <mc:Fallback>
                <p:oleObj name="Acrobat Document" showAsIcon="1" r:id="rId4" imgW="914400" imgH="771480" progId="AcroExch.Document.DC">
                  <p:link updateAutomatic="1"/>
                  <p:pic>
                    <p:nvPicPr>
                      <p:cNvPr id="0" name=""/>
                      <p:cNvPicPr/>
                      <p:nvPr/>
                    </p:nvPicPr>
                    <p:blipFill>
                      <a:blip r:embed="rId5"/>
                      <a:stretch>
                        <a:fillRect/>
                      </a:stretch>
                    </p:blipFill>
                    <p:spPr>
                      <a:xfrm>
                        <a:off x="235104" y="5510740"/>
                        <a:ext cx="1599305" cy="1148823"/>
                      </a:xfrm>
                      <a:prstGeom prst="rect">
                        <a:avLst/>
                      </a:prstGeom>
                    </p:spPr>
                  </p:pic>
                </p:oleObj>
              </mc:Fallback>
            </mc:AlternateContent>
          </a:graphicData>
        </a:graphic>
      </p:graphicFrame>
    </p:spTree>
    <p:extLst>
      <p:ext uri="{BB962C8B-B14F-4D97-AF65-F5344CB8AC3E}">
        <p14:creationId xmlns:p14="http://schemas.microsoft.com/office/powerpoint/2010/main" val="5939528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Content-ID</a:t>
            </a:r>
            <a:endParaRPr lang="en-IN" dirty="0"/>
          </a:p>
        </p:txBody>
      </p:sp>
      <p:sp>
        <p:nvSpPr>
          <p:cNvPr id="3" name="Content Placeholder 2"/>
          <p:cNvSpPr>
            <a:spLocks noGrp="1"/>
          </p:cNvSpPr>
          <p:nvPr>
            <p:ph idx="1"/>
          </p:nvPr>
        </p:nvSpPr>
        <p:spPr>
          <a:xfrm>
            <a:off x="628650" y="3688723"/>
            <a:ext cx="7886700" cy="866095"/>
          </a:xfrm>
        </p:spPr>
        <p:txBody>
          <a:bodyPr>
            <a:noAutofit/>
          </a:bodyPr>
          <a:lstStyle/>
          <a:p>
            <a:r>
              <a:rPr lang="en-US" sz="2000" dirty="0"/>
              <a:t>Single-pass architecture (SP3) integrates multiple threat prevention disciplines (IPS, anti-malware, URL filtering, </a:t>
            </a:r>
            <a:r>
              <a:rPr lang="en-US" sz="2000" dirty="0" err="1"/>
              <a:t>etc</a:t>
            </a:r>
            <a:r>
              <a:rPr lang="en-US" sz="2000" dirty="0"/>
              <a:t>) into a single stream-based engine with a uniform signature format</a:t>
            </a:r>
          </a:p>
        </p:txBody>
      </p:sp>
      <p:sp>
        <p:nvSpPr>
          <p:cNvPr id="4" name="Date Placeholder 3"/>
          <p:cNvSpPr>
            <a:spLocks noGrp="1"/>
          </p:cNvSpPr>
          <p:nvPr>
            <p:ph type="dt" sz="half" idx="10"/>
          </p:nvPr>
        </p:nvSpPr>
        <p:spPr/>
        <p:txBody>
          <a:bodyPr/>
          <a:lstStyle/>
          <a:p>
            <a:fld id="{5D1E2D5E-AC7B-4B37-9246-DABB8770DABE}" type="datetime1">
              <a:rPr lang="en-US" smtClean="0"/>
              <a:t>8/15/2022</a:t>
            </a:fld>
            <a:endParaRPr lang="en-US"/>
          </a:p>
        </p:txBody>
      </p:sp>
      <p:sp>
        <p:nvSpPr>
          <p:cNvPr id="5" name="Footer Placeholder 4"/>
          <p:cNvSpPr>
            <a:spLocks noGrp="1"/>
          </p:cNvSpPr>
          <p:nvPr>
            <p:ph type="ftr" sz="quarter" idx="11"/>
          </p:nvPr>
        </p:nvSpPr>
        <p:spPr/>
        <p:txBody>
          <a:bodyPr/>
          <a:lstStyle/>
          <a:p>
            <a:r>
              <a:rPr lang="en-US"/>
              <a:t>Cloud, IoT and Enterprise Security</a:t>
            </a:r>
            <a:endParaRPr lang="en-US" dirty="0"/>
          </a:p>
        </p:txBody>
      </p:sp>
      <p:pic>
        <p:nvPicPr>
          <p:cNvPr id="6" name="Picture 5"/>
          <p:cNvPicPr>
            <a:picLocks noChangeAspect="1"/>
          </p:cNvPicPr>
          <p:nvPr/>
        </p:nvPicPr>
        <p:blipFill rotWithShape="1">
          <a:blip r:embed="rId2"/>
          <a:srcRect l="24647" t="38665" r="23662" b="36284"/>
          <a:stretch/>
        </p:blipFill>
        <p:spPr>
          <a:xfrm>
            <a:off x="574748" y="1352281"/>
            <a:ext cx="7940602" cy="2163651"/>
          </a:xfrm>
          <a:prstGeom prst="rect">
            <a:avLst/>
          </a:prstGeom>
        </p:spPr>
      </p:pic>
      <p:sp>
        <p:nvSpPr>
          <p:cNvPr id="7" name="Rectangle 6"/>
          <p:cNvSpPr/>
          <p:nvPr/>
        </p:nvSpPr>
        <p:spPr>
          <a:xfrm>
            <a:off x="6175142" y="3423870"/>
            <a:ext cx="2430602" cy="307777"/>
          </a:xfrm>
          <a:prstGeom prst="rect">
            <a:avLst/>
          </a:prstGeom>
        </p:spPr>
        <p:txBody>
          <a:bodyPr wrap="none">
            <a:spAutoFit/>
          </a:bodyPr>
          <a:lstStyle/>
          <a:p>
            <a:r>
              <a:rPr lang="en-IN" sz="1400" dirty="0"/>
              <a:t>Source: PALO ALTO NETWORKS</a:t>
            </a:r>
          </a:p>
        </p:txBody>
      </p:sp>
      <p:pic>
        <p:nvPicPr>
          <p:cNvPr id="8" name="Picture 7"/>
          <p:cNvPicPr>
            <a:picLocks noChangeAspect="1"/>
          </p:cNvPicPr>
          <p:nvPr/>
        </p:nvPicPr>
        <p:blipFill rotWithShape="1">
          <a:blip r:embed="rId3"/>
          <a:srcRect l="24367" t="35156" r="23803" b="35283"/>
          <a:stretch/>
        </p:blipFill>
        <p:spPr>
          <a:xfrm>
            <a:off x="3190028" y="4511430"/>
            <a:ext cx="5953972" cy="1909154"/>
          </a:xfrm>
          <a:prstGeom prst="rect">
            <a:avLst/>
          </a:prstGeom>
        </p:spPr>
      </p:pic>
      <p:sp>
        <p:nvSpPr>
          <p:cNvPr id="9" name="Content Placeholder 2"/>
          <p:cNvSpPr txBox="1">
            <a:spLocks/>
          </p:cNvSpPr>
          <p:nvPr/>
        </p:nvSpPr>
        <p:spPr>
          <a:xfrm>
            <a:off x="628651" y="4585477"/>
            <a:ext cx="2681220" cy="183510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Allows traffic to be fully analyzed in a single pass without the incremental performance degradation seen in other multi-function gateways</a:t>
            </a:r>
            <a:endParaRPr lang="en-IN" dirty="0"/>
          </a:p>
        </p:txBody>
      </p:sp>
    </p:spTree>
    <p:extLst>
      <p:ext uri="{BB962C8B-B14F-4D97-AF65-F5344CB8AC3E}">
        <p14:creationId xmlns:p14="http://schemas.microsoft.com/office/powerpoint/2010/main" val="20818514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NGFW: Benefits and Challenges</a:t>
            </a:r>
            <a:endParaRPr lang="en-IN" dirty="0"/>
          </a:p>
        </p:txBody>
      </p:sp>
      <p:sp>
        <p:nvSpPr>
          <p:cNvPr id="3" name="Content Placeholder 2"/>
          <p:cNvSpPr>
            <a:spLocks noGrp="1"/>
          </p:cNvSpPr>
          <p:nvPr>
            <p:ph idx="1"/>
          </p:nvPr>
        </p:nvSpPr>
        <p:spPr>
          <a:xfrm>
            <a:off x="628650" y="1511299"/>
            <a:ext cx="7886700" cy="4965702"/>
          </a:xfrm>
        </p:spPr>
        <p:txBody>
          <a:bodyPr>
            <a:normAutofit fontScale="77500" lnSpcReduction="20000"/>
          </a:bodyPr>
          <a:lstStyle/>
          <a:p>
            <a:r>
              <a:rPr lang="en-US" b="1" dirty="0">
                <a:solidFill>
                  <a:srgbClr val="00B050"/>
                </a:solidFill>
              </a:rPr>
              <a:t>+</a:t>
            </a:r>
            <a:r>
              <a:rPr lang="en-US" dirty="0">
                <a:solidFill>
                  <a:srgbClr val="00B050"/>
                </a:solidFill>
              </a:rPr>
              <a:t> Most significant benefit of the NGFW is </a:t>
            </a:r>
            <a:r>
              <a:rPr lang="en-US" b="1" dirty="0">
                <a:solidFill>
                  <a:srgbClr val="00B050"/>
                </a:solidFill>
              </a:rPr>
              <a:t>awareness </a:t>
            </a:r>
            <a:r>
              <a:rPr lang="en-US" dirty="0">
                <a:solidFill>
                  <a:srgbClr val="00B050"/>
                </a:solidFill>
              </a:rPr>
              <a:t>due </a:t>
            </a:r>
            <a:r>
              <a:rPr lang="en-US">
                <a:solidFill>
                  <a:srgbClr val="00B050"/>
                </a:solidFill>
              </a:rPr>
              <a:t>to deep-packet </a:t>
            </a:r>
            <a:r>
              <a:rPr lang="en-US" dirty="0">
                <a:solidFill>
                  <a:srgbClr val="00B050"/>
                </a:solidFill>
              </a:rPr>
              <a:t>inspection and analysis</a:t>
            </a:r>
          </a:p>
          <a:p>
            <a:r>
              <a:rPr lang="en-US" b="1" dirty="0">
                <a:solidFill>
                  <a:srgbClr val="00B050"/>
                </a:solidFill>
              </a:rPr>
              <a:t>+</a:t>
            </a:r>
            <a:r>
              <a:rPr lang="en-US" dirty="0">
                <a:solidFill>
                  <a:srgbClr val="00B050"/>
                </a:solidFill>
              </a:rPr>
              <a:t> Reduced DMZ complexity - with next generation firewalls, new technologies become a part of the firewall tier, including intrusion prevention, user authorization, application awareness, and advanced malware mitigation</a:t>
            </a:r>
          </a:p>
          <a:p>
            <a:r>
              <a:rPr lang="en-US" b="1" dirty="0">
                <a:solidFill>
                  <a:srgbClr val="C00000"/>
                </a:solidFill>
              </a:rPr>
              <a:t>-</a:t>
            </a:r>
            <a:r>
              <a:rPr lang="en-US" dirty="0">
                <a:solidFill>
                  <a:srgbClr val="C00000"/>
                </a:solidFill>
              </a:rPr>
              <a:t> This shift in firewall capabilities may add confusion to the role the appliance plays in the overall network protection</a:t>
            </a:r>
          </a:p>
          <a:p>
            <a:r>
              <a:rPr lang="en-US" b="1" dirty="0">
                <a:solidFill>
                  <a:srgbClr val="C00000"/>
                </a:solidFill>
              </a:rPr>
              <a:t>- </a:t>
            </a:r>
            <a:r>
              <a:rPr lang="en-US" dirty="0">
                <a:solidFill>
                  <a:srgbClr val="C00000"/>
                </a:solidFill>
              </a:rPr>
              <a:t>In comparison to web application and database firewalls, while the next generation firewall provides some coverage across these areas today, the available platforms do not have the advanced capabilities of purposefully designed web application firewalls or database firewalls</a:t>
            </a:r>
          </a:p>
          <a:p>
            <a:pPr lvl="1"/>
            <a:r>
              <a:rPr lang="en-US" dirty="0"/>
              <a:t>NGFW is capable of basic detection and mitigation of common web application attacks, but lacks the more in-depth coverage provided by web application firewalls with database counterparts</a:t>
            </a:r>
          </a:p>
          <a:p>
            <a:pPr lvl="1"/>
            <a:r>
              <a:rPr lang="en-US" dirty="0"/>
              <a:t>Thus, implementing a NGFW in addition to web application and database firewalls provides the most comprehensive coverage for a network</a:t>
            </a:r>
            <a:endParaRPr lang="en-IN" dirty="0">
              <a:solidFill>
                <a:srgbClr val="C00000"/>
              </a:solidFill>
            </a:endParaRPr>
          </a:p>
        </p:txBody>
      </p:sp>
      <p:sp>
        <p:nvSpPr>
          <p:cNvPr id="4" name="Date Placeholder 3"/>
          <p:cNvSpPr>
            <a:spLocks noGrp="1"/>
          </p:cNvSpPr>
          <p:nvPr>
            <p:ph type="dt" sz="half" idx="10"/>
          </p:nvPr>
        </p:nvSpPr>
        <p:spPr/>
        <p:txBody>
          <a:bodyPr/>
          <a:lstStyle/>
          <a:p>
            <a:fld id="{5D1E2D5E-AC7B-4B37-9246-DABB8770DABE}" type="datetime1">
              <a:rPr lang="en-US" smtClean="0"/>
              <a:t>8/15/2022</a:t>
            </a:fld>
            <a:endParaRPr lang="en-US"/>
          </a:p>
        </p:txBody>
      </p:sp>
      <p:sp>
        <p:nvSpPr>
          <p:cNvPr id="5" name="Footer Placeholder 4"/>
          <p:cNvSpPr>
            <a:spLocks noGrp="1"/>
          </p:cNvSpPr>
          <p:nvPr>
            <p:ph type="ftr" sz="quarter" idx="11"/>
          </p:nvPr>
        </p:nvSpPr>
        <p:spPr/>
        <p:txBody>
          <a:bodyPr/>
          <a:lstStyle/>
          <a:p>
            <a:r>
              <a:rPr lang="en-US"/>
              <a:t>Cloud, IoT and Enterprise Security</a:t>
            </a:r>
            <a:endParaRPr lang="en-US" dirty="0"/>
          </a:p>
        </p:txBody>
      </p:sp>
    </p:spTree>
    <p:extLst>
      <p:ext uri="{BB962C8B-B14F-4D97-AF65-F5344CB8AC3E}">
        <p14:creationId xmlns:p14="http://schemas.microsoft.com/office/powerpoint/2010/main" val="31456002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NGFW: Application Awareness</a:t>
            </a:r>
            <a:endParaRPr lang="en-IN" dirty="0"/>
          </a:p>
        </p:txBody>
      </p:sp>
      <p:sp>
        <p:nvSpPr>
          <p:cNvPr id="3" name="Content Placeholder 2"/>
          <p:cNvSpPr>
            <a:spLocks noGrp="1"/>
          </p:cNvSpPr>
          <p:nvPr>
            <p:ph idx="1"/>
          </p:nvPr>
        </p:nvSpPr>
        <p:spPr>
          <a:xfrm>
            <a:off x="628650" y="1511298"/>
            <a:ext cx="7886700" cy="5121322"/>
          </a:xfrm>
        </p:spPr>
        <p:txBody>
          <a:bodyPr>
            <a:normAutofit fontScale="92500" lnSpcReduction="10000"/>
          </a:bodyPr>
          <a:lstStyle/>
          <a:p>
            <a:r>
              <a:rPr lang="en-US" dirty="0"/>
              <a:t>Traditional firewalls only look at the source and destination IP addresses and the TCP or UDP port to make a decision to block or permit a packet </a:t>
            </a:r>
          </a:p>
          <a:p>
            <a:endParaRPr lang="en-US" dirty="0"/>
          </a:p>
          <a:p>
            <a:endParaRPr lang="en-US" dirty="0"/>
          </a:p>
          <a:p>
            <a:r>
              <a:rPr lang="en-US" dirty="0"/>
              <a:t>NGFW is able to perform deep packet inspection to also decode and inspect the application data in network communication</a:t>
            </a:r>
          </a:p>
          <a:p>
            <a:pPr lvl="1"/>
            <a:r>
              <a:rPr lang="en-US" dirty="0"/>
              <a:t>Some firewall manufacturers, such as Palo Alto Networks, are able to identify over 3000 unique applications as traffic traverses the firewall</a:t>
            </a:r>
          </a:p>
          <a:p>
            <a:pPr lvl="1"/>
            <a:r>
              <a:rPr lang="en-US" dirty="0"/>
              <a:t>Offers ability to identify and take action on network traffic that violates security policy – e.g. torrent clients, anonymous proxy services, and tunneled connections back to a home, office, or other unapproved destinations</a:t>
            </a:r>
            <a:endParaRPr lang="en-IN" dirty="0"/>
          </a:p>
        </p:txBody>
      </p:sp>
      <p:sp>
        <p:nvSpPr>
          <p:cNvPr id="4" name="Date Placeholder 3"/>
          <p:cNvSpPr>
            <a:spLocks noGrp="1"/>
          </p:cNvSpPr>
          <p:nvPr>
            <p:ph type="dt" sz="half" idx="10"/>
          </p:nvPr>
        </p:nvSpPr>
        <p:spPr/>
        <p:txBody>
          <a:bodyPr/>
          <a:lstStyle/>
          <a:p>
            <a:fld id="{5D1E2D5E-AC7B-4B37-9246-DABB8770DABE}" type="datetime1">
              <a:rPr lang="en-US" smtClean="0"/>
              <a:t>8/15/2022</a:t>
            </a:fld>
            <a:endParaRPr lang="en-US"/>
          </a:p>
        </p:txBody>
      </p:sp>
      <p:sp>
        <p:nvSpPr>
          <p:cNvPr id="5" name="Footer Placeholder 4"/>
          <p:cNvSpPr>
            <a:spLocks noGrp="1"/>
          </p:cNvSpPr>
          <p:nvPr>
            <p:ph type="ftr" sz="quarter" idx="11"/>
          </p:nvPr>
        </p:nvSpPr>
        <p:spPr/>
        <p:txBody>
          <a:bodyPr/>
          <a:lstStyle/>
          <a:p>
            <a:r>
              <a:rPr lang="en-US"/>
              <a:t>Cloud, IoT and Enterprise Security</a:t>
            </a:r>
            <a:endParaRPr lang="en-US" dirty="0"/>
          </a:p>
        </p:txBody>
      </p:sp>
      <p:pic>
        <p:nvPicPr>
          <p:cNvPr id="6" name="Picture 5"/>
          <p:cNvPicPr>
            <a:picLocks noChangeAspect="1"/>
          </p:cNvPicPr>
          <p:nvPr/>
        </p:nvPicPr>
        <p:blipFill>
          <a:blip r:embed="rId2"/>
          <a:stretch>
            <a:fillRect/>
          </a:stretch>
        </p:blipFill>
        <p:spPr>
          <a:xfrm>
            <a:off x="2124868" y="2487823"/>
            <a:ext cx="4886325" cy="1085850"/>
          </a:xfrm>
          <a:prstGeom prst="rect">
            <a:avLst/>
          </a:prstGeom>
        </p:spPr>
      </p:pic>
    </p:spTree>
    <p:extLst>
      <p:ext uri="{BB962C8B-B14F-4D97-AF65-F5344CB8AC3E}">
        <p14:creationId xmlns:p14="http://schemas.microsoft.com/office/powerpoint/2010/main" val="12572705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NGFW: Intrusion Prevention</a:t>
            </a:r>
            <a:endParaRPr lang="en-IN" dirty="0"/>
          </a:p>
        </p:txBody>
      </p:sp>
      <p:sp>
        <p:nvSpPr>
          <p:cNvPr id="3" name="Content Placeholder 2"/>
          <p:cNvSpPr>
            <a:spLocks noGrp="1"/>
          </p:cNvSpPr>
          <p:nvPr>
            <p:ph idx="1"/>
          </p:nvPr>
        </p:nvSpPr>
        <p:spPr>
          <a:xfrm>
            <a:off x="628651" y="1511299"/>
            <a:ext cx="3562350" cy="4665663"/>
          </a:xfrm>
        </p:spPr>
        <p:txBody>
          <a:bodyPr>
            <a:normAutofit fontScale="85000" lnSpcReduction="20000"/>
          </a:bodyPr>
          <a:lstStyle/>
          <a:p>
            <a:r>
              <a:rPr lang="en-US" dirty="0"/>
              <a:t>Intrusion prevention coverage is normally required for every connection to the enterprise network</a:t>
            </a:r>
          </a:p>
          <a:p>
            <a:pPr lvl="1"/>
            <a:r>
              <a:rPr lang="en-US" dirty="0"/>
              <a:t>With the average cost of an IPS being over $40,000, this adds up quickly in addition to the support and maintenance costs</a:t>
            </a:r>
          </a:p>
          <a:p>
            <a:pPr lvl="1"/>
            <a:r>
              <a:rPr lang="en-US" dirty="0"/>
              <a:t>Simplifies management of IT security and the skillsets required to operationally support the solution</a:t>
            </a:r>
          </a:p>
          <a:p>
            <a:pPr lvl="1"/>
            <a:r>
              <a:rPr lang="en-US" dirty="0"/>
              <a:t>One less appliance in the DMZ - increases the performance</a:t>
            </a:r>
            <a:endParaRPr lang="en-IN" dirty="0"/>
          </a:p>
        </p:txBody>
      </p:sp>
      <p:sp>
        <p:nvSpPr>
          <p:cNvPr id="4" name="Date Placeholder 3"/>
          <p:cNvSpPr>
            <a:spLocks noGrp="1"/>
          </p:cNvSpPr>
          <p:nvPr>
            <p:ph type="dt" sz="half" idx="10"/>
          </p:nvPr>
        </p:nvSpPr>
        <p:spPr/>
        <p:txBody>
          <a:bodyPr/>
          <a:lstStyle/>
          <a:p>
            <a:fld id="{5D1E2D5E-AC7B-4B37-9246-DABB8770DABE}" type="datetime1">
              <a:rPr lang="en-US" smtClean="0"/>
              <a:t>8/15/2022</a:t>
            </a:fld>
            <a:endParaRPr lang="en-US"/>
          </a:p>
        </p:txBody>
      </p:sp>
      <p:sp>
        <p:nvSpPr>
          <p:cNvPr id="5" name="Footer Placeholder 4"/>
          <p:cNvSpPr>
            <a:spLocks noGrp="1"/>
          </p:cNvSpPr>
          <p:nvPr>
            <p:ph type="ftr" sz="quarter" idx="11"/>
          </p:nvPr>
        </p:nvSpPr>
        <p:spPr/>
        <p:txBody>
          <a:bodyPr/>
          <a:lstStyle/>
          <a:p>
            <a:r>
              <a:rPr lang="en-US"/>
              <a:t>Cloud, IoT and Enterprise Security</a:t>
            </a:r>
            <a:endParaRPr lang="en-US" dirty="0"/>
          </a:p>
        </p:txBody>
      </p:sp>
      <p:pic>
        <p:nvPicPr>
          <p:cNvPr id="7" name="Picture 6"/>
          <p:cNvPicPr>
            <a:picLocks noChangeAspect="1"/>
          </p:cNvPicPr>
          <p:nvPr/>
        </p:nvPicPr>
        <p:blipFill>
          <a:blip r:embed="rId2"/>
          <a:stretch>
            <a:fillRect/>
          </a:stretch>
        </p:blipFill>
        <p:spPr>
          <a:xfrm>
            <a:off x="4165242" y="1840141"/>
            <a:ext cx="4953000" cy="3981450"/>
          </a:xfrm>
          <a:prstGeom prst="rect">
            <a:avLst/>
          </a:prstGeom>
        </p:spPr>
      </p:pic>
      <p:sp>
        <p:nvSpPr>
          <p:cNvPr id="9" name="Rectangle 8"/>
          <p:cNvSpPr/>
          <p:nvPr/>
        </p:nvSpPr>
        <p:spPr>
          <a:xfrm>
            <a:off x="1524653" y="6208019"/>
            <a:ext cx="7251494" cy="307777"/>
          </a:xfrm>
          <a:prstGeom prst="rect">
            <a:avLst/>
          </a:prstGeom>
        </p:spPr>
        <p:txBody>
          <a:bodyPr wrap="square">
            <a:spAutoFit/>
          </a:bodyPr>
          <a:lstStyle/>
          <a:p>
            <a:r>
              <a:rPr lang="en-US" sz="1400" dirty="0">
                <a:solidFill>
                  <a:schemeClr val="bg1">
                    <a:lumMod val="65000"/>
                  </a:schemeClr>
                </a:solidFill>
                <a:latin typeface="Times New Roman" panose="02020603050405020304" pitchFamily="18" charset="0"/>
                <a:ea typeface="Calibri" panose="020F0502020204030204" pitchFamily="34" charset="0"/>
              </a:rPr>
              <a:t>Source: Aaron Woody, Enterprise Security: A Data-Centric Approach To Securing The Enterprise</a:t>
            </a:r>
            <a:endParaRPr lang="en-IN" sz="1400" dirty="0">
              <a:solidFill>
                <a:schemeClr val="bg1">
                  <a:lumMod val="65000"/>
                </a:schemeClr>
              </a:solidFill>
            </a:endParaRPr>
          </a:p>
        </p:txBody>
      </p:sp>
    </p:spTree>
    <p:extLst>
      <p:ext uri="{BB962C8B-B14F-4D97-AF65-F5344CB8AC3E}">
        <p14:creationId xmlns:p14="http://schemas.microsoft.com/office/powerpoint/2010/main" val="17182115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NGFW: Malware mitigation</a:t>
            </a:r>
            <a:endParaRPr lang="en-IN" dirty="0"/>
          </a:p>
        </p:txBody>
      </p:sp>
      <p:sp>
        <p:nvSpPr>
          <p:cNvPr id="3" name="Content Placeholder 2"/>
          <p:cNvSpPr>
            <a:spLocks noGrp="1"/>
          </p:cNvSpPr>
          <p:nvPr>
            <p:ph idx="1"/>
          </p:nvPr>
        </p:nvSpPr>
        <p:spPr/>
        <p:txBody>
          <a:bodyPr>
            <a:normAutofit lnSpcReduction="10000"/>
          </a:bodyPr>
          <a:lstStyle/>
          <a:p>
            <a:r>
              <a:rPr lang="en-US" dirty="0"/>
              <a:t>The newest addition to the features that NGFWs are offering is advanced malware protection in the form of botnet identification along with malware analysis in the cloud</a:t>
            </a:r>
          </a:p>
          <a:p>
            <a:pPr lvl="1"/>
            <a:r>
              <a:rPr lang="en-US" dirty="0"/>
              <a:t>Performed by a solution built into the firewall, where the malware is examined in the cloud, protection developed and mitigation implemented by the manufacturer</a:t>
            </a:r>
          </a:p>
          <a:p>
            <a:r>
              <a:rPr lang="en-US" dirty="0"/>
              <a:t>While the next generation firewall implementation is less mature than the standalone solutions, leveraging the cloud and the vendor's entire customer base to provide samples will increase the effectiveness and value of the feature</a:t>
            </a:r>
            <a:endParaRPr lang="en-IN" dirty="0"/>
          </a:p>
        </p:txBody>
      </p:sp>
      <p:sp>
        <p:nvSpPr>
          <p:cNvPr id="4" name="Date Placeholder 3"/>
          <p:cNvSpPr>
            <a:spLocks noGrp="1"/>
          </p:cNvSpPr>
          <p:nvPr>
            <p:ph type="dt" sz="half" idx="10"/>
          </p:nvPr>
        </p:nvSpPr>
        <p:spPr/>
        <p:txBody>
          <a:bodyPr/>
          <a:lstStyle/>
          <a:p>
            <a:fld id="{5D1E2D5E-AC7B-4B37-9246-DABB8770DABE}" type="datetime1">
              <a:rPr lang="en-US" smtClean="0"/>
              <a:t>8/15/2022</a:t>
            </a:fld>
            <a:endParaRPr lang="en-US"/>
          </a:p>
        </p:txBody>
      </p:sp>
      <p:sp>
        <p:nvSpPr>
          <p:cNvPr id="5" name="Footer Placeholder 4"/>
          <p:cNvSpPr>
            <a:spLocks noGrp="1"/>
          </p:cNvSpPr>
          <p:nvPr>
            <p:ph type="ftr" sz="quarter" idx="11"/>
          </p:nvPr>
        </p:nvSpPr>
        <p:spPr/>
        <p:txBody>
          <a:bodyPr/>
          <a:lstStyle/>
          <a:p>
            <a:r>
              <a:rPr lang="en-US"/>
              <a:t>Cloud, IoT and Enterprise Security</a:t>
            </a:r>
            <a:endParaRPr lang="en-US" dirty="0"/>
          </a:p>
        </p:txBody>
      </p:sp>
    </p:spTree>
    <p:extLst>
      <p:ext uri="{BB962C8B-B14F-4D97-AF65-F5344CB8AC3E}">
        <p14:creationId xmlns:p14="http://schemas.microsoft.com/office/powerpoint/2010/main" val="934492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BYOD Initiatives</a:t>
            </a:r>
            <a:endParaRPr lang="en-IN" dirty="0"/>
          </a:p>
        </p:txBody>
      </p:sp>
      <p:sp>
        <p:nvSpPr>
          <p:cNvPr id="3" name="Content Placeholder 2"/>
          <p:cNvSpPr>
            <a:spLocks noGrp="1"/>
          </p:cNvSpPr>
          <p:nvPr>
            <p:ph idx="1"/>
          </p:nvPr>
        </p:nvSpPr>
        <p:spPr/>
        <p:txBody>
          <a:bodyPr>
            <a:normAutofit fontScale="85000" lnSpcReduction="20000"/>
          </a:bodyPr>
          <a:lstStyle/>
          <a:p>
            <a:r>
              <a:rPr lang="en-US" dirty="0"/>
              <a:t>Bring your own laptop, cell, and tablet are a few of the new initiatives</a:t>
            </a:r>
          </a:p>
          <a:p>
            <a:pPr lvl="1"/>
            <a:r>
              <a:rPr lang="en-US" dirty="0"/>
              <a:t>This model is being used by many enterprises to reduce their IT budgets</a:t>
            </a:r>
          </a:p>
          <a:p>
            <a:r>
              <a:rPr lang="en-US" dirty="0"/>
              <a:t>Enterprise Security Architecture aspects:</a:t>
            </a:r>
          </a:p>
          <a:p>
            <a:pPr lvl="1"/>
            <a:r>
              <a:rPr lang="en-US" dirty="0"/>
              <a:t>how to properly secure the device(s)</a:t>
            </a:r>
          </a:p>
          <a:p>
            <a:pPr lvl="1"/>
            <a:r>
              <a:rPr lang="en-US" dirty="0"/>
              <a:t>secure the network it connects to, and </a:t>
            </a:r>
          </a:p>
          <a:p>
            <a:pPr lvl="1"/>
            <a:r>
              <a:rPr lang="en-US" dirty="0"/>
              <a:t>secure the data that these devices will have access and data they shall possibly store</a:t>
            </a:r>
          </a:p>
          <a:p>
            <a:r>
              <a:rPr lang="en-US" dirty="0"/>
              <a:t>Data access typically occurs through systems owned by the enterprise</a:t>
            </a:r>
          </a:p>
          <a:p>
            <a:r>
              <a:rPr lang="en-US" dirty="0"/>
              <a:t>In next couple of slides, we will look at two of the common BYOD initiatives and discuss considerations when applying trust models to attempt securing the data accessed, transmitted, and stored on these consumer end points</a:t>
            </a:r>
            <a:endParaRPr lang="en-IN" dirty="0"/>
          </a:p>
        </p:txBody>
      </p:sp>
      <p:sp>
        <p:nvSpPr>
          <p:cNvPr id="4" name="Date Placeholder 3"/>
          <p:cNvSpPr>
            <a:spLocks noGrp="1"/>
          </p:cNvSpPr>
          <p:nvPr>
            <p:ph type="dt" sz="half" idx="10"/>
          </p:nvPr>
        </p:nvSpPr>
        <p:spPr/>
        <p:txBody>
          <a:bodyPr/>
          <a:lstStyle/>
          <a:p>
            <a:fld id="{5D1E2D5E-AC7B-4B37-9246-DABB8770DABE}" type="datetime1">
              <a:rPr lang="en-US" smtClean="0"/>
              <a:t>8/15/2022</a:t>
            </a:fld>
            <a:endParaRPr lang="en-US"/>
          </a:p>
        </p:txBody>
      </p:sp>
      <p:sp>
        <p:nvSpPr>
          <p:cNvPr id="5" name="Footer Placeholder 4"/>
          <p:cNvSpPr>
            <a:spLocks noGrp="1"/>
          </p:cNvSpPr>
          <p:nvPr>
            <p:ph type="ftr" sz="quarter" idx="11"/>
          </p:nvPr>
        </p:nvSpPr>
        <p:spPr/>
        <p:txBody>
          <a:bodyPr/>
          <a:lstStyle/>
          <a:p>
            <a:r>
              <a:rPr lang="en-US"/>
              <a:t>Cloud, IoT and Enterprise Security</a:t>
            </a:r>
            <a:endParaRPr lang="en-US" dirty="0"/>
          </a:p>
        </p:txBody>
      </p:sp>
    </p:spTree>
    <p:extLst>
      <p:ext uri="{BB962C8B-B14F-4D97-AF65-F5344CB8AC3E}">
        <p14:creationId xmlns:p14="http://schemas.microsoft.com/office/powerpoint/2010/main" val="24079049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IDS/IPS</a:t>
            </a:r>
            <a:endParaRPr lang="en-IN" dirty="0"/>
          </a:p>
        </p:txBody>
      </p:sp>
      <p:sp>
        <p:nvSpPr>
          <p:cNvPr id="3" name="Content Placeholder 2"/>
          <p:cNvSpPr>
            <a:spLocks noGrp="1"/>
          </p:cNvSpPr>
          <p:nvPr>
            <p:ph idx="1"/>
          </p:nvPr>
        </p:nvSpPr>
        <p:spPr/>
        <p:txBody>
          <a:bodyPr>
            <a:normAutofit fontScale="62500" lnSpcReduction="20000"/>
          </a:bodyPr>
          <a:lstStyle/>
          <a:p>
            <a:r>
              <a:rPr lang="en-US" dirty="0"/>
              <a:t>Intrusion detection and prevention technology has remained a mainstay at the network perimeter</a:t>
            </a:r>
          </a:p>
          <a:p>
            <a:pPr lvl="1"/>
            <a:r>
              <a:rPr lang="en-US" dirty="0"/>
              <a:t>While several firewall technologies are integrating intrusion prevention into their offerings, there has not been a complete shift to this implementation</a:t>
            </a:r>
          </a:p>
          <a:p>
            <a:r>
              <a:rPr lang="en-US" dirty="0"/>
              <a:t>Intrusion detection is a method for detecting an attack but taking no action</a:t>
            </a:r>
          </a:p>
          <a:p>
            <a:pPr lvl="1"/>
            <a:r>
              <a:rPr lang="en-US" dirty="0"/>
              <a:t>this has been abandoned at the network perimeter when a breach is undesirable </a:t>
            </a:r>
          </a:p>
          <a:p>
            <a:pPr lvl="1"/>
            <a:r>
              <a:rPr lang="en-US" dirty="0"/>
              <a:t>it seems to still have a significant implementation in the internal network server segments to passively observe the behaviors of internal network users</a:t>
            </a:r>
          </a:p>
          <a:p>
            <a:pPr lvl="1"/>
            <a:r>
              <a:rPr lang="en-US" dirty="0"/>
              <a:t>has all the detection logic of intrusion prevention but without the ability to actively mitigate a threat</a:t>
            </a:r>
          </a:p>
          <a:p>
            <a:r>
              <a:rPr lang="en-US" dirty="0"/>
              <a:t>Intrusion prevention is similar to intrusion detection, but has the capability to disrupt and mitigate malicious traffic by blocking and other methods</a:t>
            </a:r>
          </a:p>
          <a:p>
            <a:pPr lvl="1"/>
            <a:r>
              <a:rPr lang="en-US" dirty="0"/>
              <a:t>Many IPS devices have purposefully built denial of service mitigation technology</a:t>
            </a:r>
          </a:p>
          <a:p>
            <a:pPr lvl="1"/>
            <a:r>
              <a:rPr lang="en-US" dirty="0"/>
              <a:t>can be deployed at the network perimeter</a:t>
            </a:r>
          </a:p>
          <a:p>
            <a:pPr lvl="1"/>
            <a:r>
              <a:rPr lang="en-US" dirty="0"/>
              <a:t>should also be considered for implementation in the internal network to protect the most critical assets within the organization </a:t>
            </a:r>
            <a:endParaRPr lang="en-IN" dirty="0"/>
          </a:p>
          <a:p>
            <a:r>
              <a:rPr lang="en-US" dirty="0"/>
              <a:t>As the attacks have become advanced, there is debate on the overall advantage of the IDS/IPS</a:t>
            </a:r>
          </a:p>
          <a:p>
            <a:pPr lvl="1"/>
            <a:r>
              <a:rPr lang="en-US" dirty="0"/>
              <a:t>However, a defense in-depth strategy is best implemented by including IDS/IPS as an essential network protection mechanism </a:t>
            </a:r>
            <a:endParaRPr lang="en-IN" dirty="0"/>
          </a:p>
        </p:txBody>
      </p:sp>
      <p:sp>
        <p:nvSpPr>
          <p:cNvPr id="4" name="Date Placeholder 3"/>
          <p:cNvSpPr>
            <a:spLocks noGrp="1"/>
          </p:cNvSpPr>
          <p:nvPr>
            <p:ph type="dt" sz="half" idx="10"/>
          </p:nvPr>
        </p:nvSpPr>
        <p:spPr/>
        <p:txBody>
          <a:bodyPr/>
          <a:lstStyle/>
          <a:p>
            <a:fld id="{5D1E2D5E-AC7B-4B37-9246-DABB8770DABE}" type="datetime1">
              <a:rPr lang="en-US" smtClean="0"/>
              <a:t>8/15/2022</a:t>
            </a:fld>
            <a:endParaRPr lang="en-US"/>
          </a:p>
        </p:txBody>
      </p:sp>
      <p:sp>
        <p:nvSpPr>
          <p:cNvPr id="5" name="Footer Placeholder 4"/>
          <p:cNvSpPr>
            <a:spLocks noGrp="1"/>
          </p:cNvSpPr>
          <p:nvPr>
            <p:ph type="ftr" sz="quarter" idx="11"/>
          </p:nvPr>
        </p:nvSpPr>
        <p:spPr/>
        <p:txBody>
          <a:bodyPr/>
          <a:lstStyle/>
          <a:p>
            <a:r>
              <a:rPr lang="en-US"/>
              <a:t>Cloud, IoT and Enterprise Security</a:t>
            </a:r>
            <a:endParaRPr lang="en-US" dirty="0"/>
          </a:p>
        </p:txBody>
      </p:sp>
    </p:spTree>
    <p:extLst>
      <p:ext uri="{BB962C8B-B14F-4D97-AF65-F5344CB8AC3E}">
        <p14:creationId xmlns:p14="http://schemas.microsoft.com/office/powerpoint/2010/main" val="15005746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IDS/IPS: Detection Methods</a:t>
            </a:r>
            <a:endParaRPr lang="en-IN" dirty="0"/>
          </a:p>
        </p:txBody>
      </p:sp>
      <p:sp>
        <p:nvSpPr>
          <p:cNvPr id="3" name="Content Placeholder 2"/>
          <p:cNvSpPr>
            <a:spLocks noGrp="1"/>
          </p:cNvSpPr>
          <p:nvPr>
            <p:ph idx="1"/>
          </p:nvPr>
        </p:nvSpPr>
        <p:spPr/>
        <p:txBody>
          <a:bodyPr>
            <a:normAutofit/>
          </a:bodyPr>
          <a:lstStyle/>
          <a:p>
            <a:r>
              <a:rPr lang="en-US" dirty="0"/>
              <a:t>IDS/IPS devices use a combination of three methods to detect and mitigate attacks</a:t>
            </a:r>
          </a:p>
          <a:p>
            <a:pPr lvl="1"/>
            <a:r>
              <a:rPr lang="en-US" dirty="0"/>
              <a:t>behavior, anomaly, and signature</a:t>
            </a:r>
          </a:p>
          <a:p>
            <a:pPr lvl="1"/>
            <a:r>
              <a:rPr lang="en-US" dirty="0"/>
              <a:t>initial IDS/IPS systems were specialized in one method or another </a:t>
            </a:r>
          </a:p>
          <a:p>
            <a:pPr lvl="1"/>
            <a:r>
              <a:rPr lang="en-US" dirty="0"/>
              <a:t>Today, it is rare to find a detection method without the others</a:t>
            </a:r>
          </a:p>
          <a:p>
            <a:pPr lvl="1"/>
            <a:r>
              <a:rPr lang="en-US" dirty="0"/>
              <a:t>Also because attacks are not always as simple as protocol misuse or a known Trojan signature</a:t>
            </a:r>
          </a:p>
        </p:txBody>
      </p:sp>
      <p:sp>
        <p:nvSpPr>
          <p:cNvPr id="4" name="Date Placeholder 3"/>
          <p:cNvSpPr>
            <a:spLocks noGrp="1"/>
          </p:cNvSpPr>
          <p:nvPr>
            <p:ph type="dt" sz="half" idx="10"/>
          </p:nvPr>
        </p:nvSpPr>
        <p:spPr/>
        <p:txBody>
          <a:bodyPr/>
          <a:lstStyle/>
          <a:p>
            <a:fld id="{5D1E2D5E-AC7B-4B37-9246-DABB8770DABE}" type="datetime1">
              <a:rPr lang="en-US" smtClean="0"/>
              <a:t>8/15/2022</a:t>
            </a:fld>
            <a:endParaRPr lang="en-US"/>
          </a:p>
        </p:txBody>
      </p:sp>
      <p:sp>
        <p:nvSpPr>
          <p:cNvPr id="5" name="Footer Placeholder 4"/>
          <p:cNvSpPr>
            <a:spLocks noGrp="1"/>
          </p:cNvSpPr>
          <p:nvPr>
            <p:ph type="ftr" sz="quarter" idx="11"/>
          </p:nvPr>
        </p:nvSpPr>
        <p:spPr/>
        <p:txBody>
          <a:bodyPr/>
          <a:lstStyle/>
          <a:p>
            <a:r>
              <a:rPr lang="en-US"/>
              <a:t>Cloud, IoT and Enterprise Security</a:t>
            </a:r>
            <a:endParaRPr lang="en-US" dirty="0"/>
          </a:p>
        </p:txBody>
      </p:sp>
    </p:spTree>
    <p:extLst>
      <p:ext uri="{BB962C8B-B14F-4D97-AF65-F5344CB8AC3E}">
        <p14:creationId xmlns:p14="http://schemas.microsoft.com/office/powerpoint/2010/main" val="1259392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BYOD: Mobile Devices</a:t>
            </a:r>
            <a:endParaRPr lang="en-IN" dirty="0"/>
          </a:p>
        </p:txBody>
      </p:sp>
      <p:sp>
        <p:nvSpPr>
          <p:cNvPr id="3" name="Content Placeholder 2"/>
          <p:cNvSpPr>
            <a:spLocks noGrp="1"/>
          </p:cNvSpPr>
          <p:nvPr>
            <p:ph idx="1"/>
          </p:nvPr>
        </p:nvSpPr>
        <p:spPr>
          <a:xfrm>
            <a:off x="628650" y="1511299"/>
            <a:ext cx="5115327" cy="4665663"/>
          </a:xfrm>
        </p:spPr>
        <p:txBody>
          <a:bodyPr>
            <a:normAutofit fontScale="92500" lnSpcReduction="10000"/>
          </a:bodyPr>
          <a:lstStyle/>
          <a:p>
            <a:r>
              <a:rPr lang="en-US" dirty="0"/>
              <a:t>Most mobile devices are cellular smartphones or tablets</a:t>
            </a:r>
          </a:p>
          <a:p>
            <a:pPr lvl="1"/>
            <a:r>
              <a:rPr lang="en-US" dirty="0"/>
              <a:t>Key use case is employee access to emails, calendar </a:t>
            </a:r>
            <a:r>
              <a:rPr lang="en-US" dirty="0" err="1"/>
              <a:t>etc</a:t>
            </a:r>
            <a:endParaRPr lang="en-US" dirty="0"/>
          </a:p>
          <a:p>
            <a:r>
              <a:rPr lang="en-US" dirty="0"/>
              <a:t>Commonly implemented security measures include using a Mobile Device Management (MDM) solution</a:t>
            </a:r>
          </a:p>
          <a:p>
            <a:pPr lvl="1"/>
            <a:r>
              <a:rPr lang="en-US" dirty="0"/>
              <a:t>Generic platform - determining what exact data the device has access to will be up to the enterprise to decide </a:t>
            </a:r>
          </a:p>
          <a:p>
            <a:pPr lvl="1"/>
            <a:r>
              <a:rPr lang="en-US" dirty="0"/>
              <a:t>The enterprise will have to map the interaction to a defined trust model or develop one to meet this request</a:t>
            </a:r>
          </a:p>
          <a:p>
            <a:pPr lvl="1"/>
            <a:endParaRPr lang="en-US" dirty="0"/>
          </a:p>
          <a:p>
            <a:endParaRPr lang="en-IN" dirty="0"/>
          </a:p>
        </p:txBody>
      </p:sp>
      <p:sp>
        <p:nvSpPr>
          <p:cNvPr id="4" name="Date Placeholder 3"/>
          <p:cNvSpPr>
            <a:spLocks noGrp="1"/>
          </p:cNvSpPr>
          <p:nvPr>
            <p:ph type="dt" sz="half" idx="10"/>
          </p:nvPr>
        </p:nvSpPr>
        <p:spPr/>
        <p:txBody>
          <a:bodyPr/>
          <a:lstStyle/>
          <a:p>
            <a:fld id="{5D1E2D5E-AC7B-4B37-9246-DABB8770DABE}" type="datetime1">
              <a:rPr lang="en-US" smtClean="0"/>
              <a:t>8/15/2022</a:t>
            </a:fld>
            <a:endParaRPr lang="en-US"/>
          </a:p>
        </p:txBody>
      </p:sp>
      <p:sp>
        <p:nvSpPr>
          <p:cNvPr id="5" name="Footer Placeholder 4"/>
          <p:cNvSpPr>
            <a:spLocks noGrp="1"/>
          </p:cNvSpPr>
          <p:nvPr>
            <p:ph type="ftr" sz="quarter" idx="11"/>
          </p:nvPr>
        </p:nvSpPr>
        <p:spPr/>
        <p:txBody>
          <a:bodyPr/>
          <a:lstStyle/>
          <a:p>
            <a:r>
              <a:rPr lang="en-US"/>
              <a:t>Cloud, IoT and Enterprise Security</a:t>
            </a:r>
            <a:endParaRPr lang="en-US" dirty="0"/>
          </a:p>
        </p:txBody>
      </p:sp>
      <p:pic>
        <p:nvPicPr>
          <p:cNvPr id="6" name="Picture 5"/>
          <p:cNvPicPr>
            <a:picLocks noChangeAspect="1"/>
          </p:cNvPicPr>
          <p:nvPr/>
        </p:nvPicPr>
        <p:blipFill>
          <a:blip r:embed="rId2"/>
          <a:stretch>
            <a:fillRect/>
          </a:stretch>
        </p:blipFill>
        <p:spPr>
          <a:xfrm>
            <a:off x="6111082" y="1383371"/>
            <a:ext cx="2611956" cy="4793591"/>
          </a:xfrm>
          <a:prstGeom prst="rect">
            <a:avLst/>
          </a:prstGeom>
        </p:spPr>
      </p:pic>
      <p:sp>
        <p:nvSpPr>
          <p:cNvPr id="7" name="Rectangle 6"/>
          <p:cNvSpPr/>
          <p:nvPr/>
        </p:nvSpPr>
        <p:spPr>
          <a:xfrm>
            <a:off x="1657350" y="6111043"/>
            <a:ext cx="7251494" cy="307777"/>
          </a:xfrm>
          <a:prstGeom prst="rect">
            <a:avLst/>
          </a:prstGeom>
        </p:spPr>
        <p:txBody>
          <a:bodyPr wrap="square">
            <a:spAutoFit/>
          </a:bodyPr>
          <a:lstStyle/>
          <a:p>
            <a:r>
              <a:rPr lang="en-US" sz="1400" dirty="0">
                <a:solidFill>
                  <a:schemeClr val="bg1">
                    <a:lumMod val="65000"/>
                  </a:schemeClr>
                </a:solidFill>
                <a:latin typeface="Times New Roman" panose="02020603050405020304" pitchFamily="18" charset="0"/>
                <a:ea typeface="Calibri" panose="020F0502020204030204" pitchFamily="34" charset="0"/>
              </a:rPr>
              <a:t>Source: Aaron Woody, Enterprise Security: A Data-Centric Approach To Securing The Enterprise</a:t>
            </a:r>
            <a:endParaRPr lang="en-IN" sz="1400" dirty="0">
              <a:solidFill>
                <a:schemeClr val="bg1">
                  <a:lumMod val="65000"/>
                </a:schemeClr>
              </a:solidFill>
            </a:endParaRPr>
          </a:p>
        </p:txBody>
      </p:sp>
    </p:spTree>
    <p:extLst>
      <p:ext uri="{BB962C8B-B14F-4D97-AF65-F5344CB8AC3E}">
        <p14:creationId xmlns:p14="http://schemas.microsoft.com/office/powerpoint/2010/main" val="201576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BYOD: Personal Computers</a:t>
            </a:r>
            <a:endParaRPr lang="en-IN" dirty="0"/>
          </a:p>
        </p:txBody>
      </p:sp>
      <p:sp>
        <p:nvSpPr>
          <p:cNvPr id="3" name="Content Placeholder 2"/>
          <p:cNvSpPr>
            <a:spLocks noGrp="1"/>
          </p:cNvSpPr>
          <p:nvPr>
            <p:ph idx="1"/>
          </p:nvPr>
        </p:nvSpPr>
        <p:spPr/>
        <p:txBody>
          <a:bodyPr>
            <a:normAutofit fontScale="85000" lnSpcReduction="20000"/>
          </a:bodyPr>
          <a:lstStyle/>
          <a:p>
            <a:r>
              <a:rPr lang="en-US" dirty="0"/>
              <a:t>A more complicated initiative to secure, because maintaining a device by the enterprise that is not owned by the enterprise may cross some privacy and/or technical boundaries</a:t>
            </a:r>
          </a:p>
          <a:p>
            <a:pPr lvl="1"/>
            <a:r>
              <a:rPr lang="en-US" dirty="0"/>
              <a:t>However, there exist tremendous cost savings of allowing employees to bring their laptops to work to perform their jobs </a:t>
            </a:r>
          </a:p>
          <a:p>
            <a:r>
              <a:rPr lang="en-US" dirty="0"/>
              <a:t>Some enterprises are leveraging virtualization in a "</a:t>
            </a:r>
            <a:r>
              <a:rPr lang="en-US" i="1" dirty="0"/>
              <a:t>trust no one</a:t>
            </a:r>
            <a:r>
              <a:rPr lang="en-US" dirty="0"/>
              <a:t>" model where the only way to access anything is through a virtual desktop environment</a:t>
            </a:r>
          </a:p>
          <a:p>
            <a:pPr lvl="1"/>
            <a:r>
              <a:rPr lang="en-US" dirty="0"/>
              <a:t>model is very secure, but comes at a cost to build a robust enough infrastructure to support it</a:t>
            </a:r>
          </a:p>
          <a:p>
            <a:r>
              <a:rPr lang="en-US" dirty="0"/>
              <a:t>Other (generally smaller) organizations are allowing employees to bring their own PCs to access enterprise assets, with no virtualization and balancing access with risk</a:t>
            </a:r>
          </a:p>
          <a:p>
            <a:pPr lvl="1"/>
            <a:r>
              <a:rPr lang="en-US" dirty="0"/>
              <a:t>limit the access to all the data that has been assessed at a risk level of high and above, or to a level the enterprise's risk tolerance will allow </a:t>
            </a:r>
            <a:endParaRPr lang="en-IN" dirty="0"/>
          </a:p>
        </p:txBody>
      </p:sp>
      <p:sp>
        <p:nvSpPr>
          <p:cNvPr id="4" name="Date Placeholder 3"/>
          <p:cNvSpPr>
            <a:spLocks noGrp="1"/>
          </p:cNvSpPr>
          <p:nvPr>
            <p:ph type="dt" sz="half" idx="10"/>
          </p:nvPr>
        </p:nvSpPr>
        <p:spPr/>
        <p:txBody>
          <a:bodyPr/>
          <a:lstStyle/>
          <a:p>
            <a:fld id="{5D1E2D5E-AC7B-4B37-9246-DABB8770DABE}" type="datetime1">
              <a:rPr lang="en-US" smtClean="0"/>
              <a:t>8/15/2022</a:t>
            </a:fld>
            <a:endParaRPr lang="en-US"/>
          </a:p>
        </p:txBody>
      </p:sp>
      <p:sp>
        <p:nvSpPr>
          <p:cNvPr id="5" name="Footer Placeholder 4"/>
          <p:cNvSpPr>
            <a:spLocks noGrp="1"/>
          </p:cNvSpPr>
          <p:nvPr>
            <p:ph type="ftr" sz="quarter" idx="11"/>
          </p:nvPr>
        </p:nvSpPr>
        <p:spPr/>
        <p:txBody>
          <a:bodyPr/>
          <a:lstStyle/>
          <a:p>
            <a:r>
              <a:rPr lang="en-US"/>
              <a:t>Cloud, IoT and Enterprise Security</a:t>
            </a:r>
            <a:endParaRPr lang="en-US" dirty="0"/>
          </a:p>
        </p:txBody>
      </p:sp>
      <p:graphicFrame>
        <p:nvGraphicFramePr>
          <p:cNvPr id="6" name="Object 5">
            <a:hlinkClick r:id="" action="ppaction://ole?verb=0"/>
          </p:cNvPr>
          <p:cNvGraphicFramePr>
            <a:graphicFrameLocks noChangeAspect="1"/>
          </p:cNvGraphicFramePr>
          <p:nvPr>
            <p:extLst>
              <p:ext uri="{D42A27DB-BD31-4B8C-83A1-F6EECF244321}">
                <p14:modId xmlns:p14="http://schemas.microsoft.com/office/powerpoint/2010/main" val="3213807796"/>
              </p:ext>
            </p:extLst>
          </p:nvPr>
        </p:nvGraphicFramePr>
        <p:xfrm>
          <a:off x="7752277" y="829976"/>
          <a:ext cx="1526146" cy="977545"/>
        </p:xfrm>
        <a:graphic>
          <a:graphicData uri="http://schemas.openxmlformats.org/presentationml/2006/ole">
            <mc:AlternateContent xmlns:mc="http://schemas.openxmlformats.org/markup-compatibility/2006">
              <mc:Choice xmlns:v="urn:schemas-microsoft-com:vml" Requires="v">
                <p:oleObj name="Acrobat Document" showAsIcon="1" r:id="rId2" imgW="914400" imgH="771480" progId="AcroExch.Document.11">
                  <p:embed/>
                </p:oleObj>
              </mc:Choice>
              <mc:Fallback>
                <p:oleObj name="Acrobat Document" showAsIcon="1" r:id="rId2" imgW="914400" imgH="771480" progId="AcroExch.Document.11">
                  <p:embed/>
                  <p:pic>
                    <p:nvPicPr>
                      <p:cNvPr id="0" name=""/>
                      <p:cNvPicPr/>
                      <p:nvPr/>
                    </p:nvPicPr>
                    <p:blipFill>
                      <a:blip r:embed="rId3"/>
                      <a:stretch>
                        <a:fillRect/>
                      </a:stretch>
                    </p:blipFill>
                    <p:spPr>
                      <a:xfrm>
                        <a:off x="7752277" y="829976"/>
                        <a:ext cx="1526146" cy="977545"/>
                      </a:xfrm>
                      <a:prstGeom prst="rect">
                        <a:avLst/>
                      </a:prstGeom>
                    </p:spPr>
                  </p:pic>
                </p:oleObj>
              </mc:Fallback>
            </mc:AlternateContent>
          </a:graphicData>
        </a:graphic>
      </p:graphicFrame>
    </p:spTree>
    <p:extLst>
      <p:ext uri="{BB962C8B-B14F-4D97-AF65-F5344CB8AC3E}">
        <p14:creationId xmlns:p14="http://schemas.microsoft.com/office/powerpoint/2010/main" val="2914962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Security as a Process</a:t>
            </a:r>
            <a:endParaRPr lang="en-IN" dirty="0"/>
          </a:p>
        </p:txBody>
      </p:sp>
      <p:sp>
        <p:nvSpPr>
          <p:cNvPr id="7" name="Text Placeholder 6"/>
          <p:cNvSpPr>
            <a:spLocks noGrp="1"/>
          </p:cNvSpPr>
          <p:nvPr>
            <p:ph type="body" idx="1"/>
          </p:nvPr>
        </p:nvSpPr>
        <p:spPr/>
        <p:txBody>
          <a:bodyPr/>
          <a:lstStyle/>
          <a:p>
            <a:r>
              <a:rPr lang="en-US" dirty="0"/>
              <a:t>Risk Analysis, Policies &amp; Standards, Security Exceptions and Review of Changes</a:t>
            </a:r>
            <a:endParaRPr lang="en-IN" dirty="0"/>
          </a:p>
        </p:txBody>
      </p:sp>
      <p:sp>
        <p:nvSpPr>
          <p:cNvPr id="4" name="Date Placeholder 3"/>
          <p:cNvSpPr>
            <a:spLocks noGrp="1"/>
          </p:cNvSpPr>
          <p:nvPr>
            <p:ph type="dt" sz="half" idx="10"/>
          </p:nvPr>
        </p:nvSpPr>
        <p:spPr/>
        <p:txBody>
          <a:bodyPr/>
          <a:lstStyle/>
          <a:p>
            <a:fld id="{5D1E2D5E-AC7B-4B37-9246-DABB8770DABE}" type="datetime1">
              <a:rPr lang="en-US" smtClean="0"/>
              <a:t>8/15/2022</a:t>
            </a:fld>
            <a:endParaRPr lang="en-US"/>
          </a:p>
        </p:txBody>
      </p:sp>
      <p:sp>
        <p:nvSpPr>
          <p:cNvPr id="5" name="Footer Placeholder 4"/>
          <p:cNvSpPr>
            <a:spLocks noGrp="1"/>
          </p:cNvSpPr>
          <p:nvPr>
            <p:ph type="ftr" sz="quarter" idx="11"/>
          </p:nvPr>
        </p:nvSpPr>
        <p:spPr/>
        <p:txBody>
          <a:bodyPr/>
          <a:lstStyle/>
          <a:p>
            <a:r>
              <a:rPr lang="en-US"/>
              <a:t>Cloud, IoT and Enterprise Security</a:t>
            </a:r>
            <a:endParaRPr lang="en-US" dirty="0"/>
          </a:p>
        </p:txBody>
      </p:sp>
    </p:spTree>
    <p:extLst>
      <p:ext uri="{BB962C8B-B14F-4D97-AF65-F5344CB8AC3E}">
        <p14:creationId xmlns:p14="http://schemas.microsoft.com/office/powerpoint/2010/main" val="2551381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Overview</a:t>
            </a:r>
            <a:endParaRPr lang="en-IN" dirty="0"/>
          </a:p>
        </p:txBody>
      </p:sp>
      <p:sp>
        <p:nvSpPr>
          <p:cNvPr id="7" name="Content Placeholder 6"/>
          <p:cNvSpPr>
            <a:spLocks noGrp="1"/>
          </p:cNvSpPr>
          <p:nvPr>
            <p:ph idx="1"/>
          </p:nvPr>
        </p:nvSpPr>
        <p:spPr/>
        <p:txBody>
          <a:bodyPr/>
          <a:lstStyle/>
          <a:p>
            <a:r>
              <a:rPr lang="en-US" dirty="0"/>
              <a:t>Security is a process that requires the integration of security into business processes to ensure enterprise risk is minimized to an acceptable level </a:t>
            </a:r>
          </a:p>
          <a:p>
            <a:r>
              <a:rPr lang="en-US" dirty="0"/>
              <a:t>We will introduce the concept of using risk analysis to drive security decisions, and to shape policies and standards for consistent and measurable implementation of security </a:t>
            </a:r>
          </a:p>
        </p:txBody>
      </p:sp>
      <p:sp>
        <p:nvSpPr>
          <p:cNvPr id="4" name="Date Placeholder 3"/>
          <p:cNvSpPr>
            <a:spLocks noGrp="1"/>
          </p:cNvSpPr>
          <p:nvPr>
            <p:ph type="dt" sz="half" idx="10"/>
          </p:nvPr>
        </p:nvSpPr>
        <p:spPr/>
        <p:txBody>
          <a:bodyPr/>
          <a:lstStyle/>
          <a:p>
            <a:fld id="{5D1E2D5E-AC7B-4B37-9246-DABB8770DABE}" type="datetime1">
              <a:rPr lang="en-US" smtClean="0"/>
              <a:t>8/15/2022</a:t>
            </a:fld>
            <a:endParaRPr lang="en-US"/>
          </a:p>
        </p:txBody>
      </p:sp>
      <p:sp>
        <p:nvSpPr>
          <p:cNvPr id="5" name="Footer Placeholder 4"/>
          <p:cNvSpPr>
            <a:spLocks noGrp="1"/>
          </p:cNvSpPr>
          <p:nvPr>
            <p:ph type="ftr" sz="quarter" idx="11"/>
          </p:nvPr>
        </p:nvSpPr>
        <p:spPr/>
        <p:txBody>
          <a:bodyPr/>
          <a:lstStyle/>
          <a:p>
            <a:r>
              <a:rPr lang="en-US"/>
              <a:t>Cloud, IoT and Enterprise Security</a:t>
            </a:r>
            <a:endParaRPr lang="en-US" dirty="0"/>
          </a:p>
        </p:txBody>
      </p:sp>
    </p:spTree>
    <p:extLst>
      <p:ext uri="{BB962C8B-B14F-4D97-AF65-F5344CB8AC3E}">
        <p14:creationId xmlns:p14="http://schemas.microsoft.com/office/powerpoint/2010/main" val="3269181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endParaRPr lang="en-IN" dirty="0"/>
          </a:p>
        </p:txBody>
      </p:sp>
      <p:sp>
        <p:nvSpPr>
          <p:cNvPr id="3" name="Content Placeholder 2"/>
          <p:cNvSpPr>
            <a:spLocks noGrp="1"/>
          </p:cNvSpPr>
          <p:nvPr>
            <p:ph idx="1"/>
          </p:nvPr>
        </p:nvSpPr>
        <p:spPr/>
        <p:txBody>
          <a:bodyPr>
            <a:normAutofit fontScale="92500"/>
          </a:bodyPr>
          <a:lstStyle/>
          <a:p>
            <a:r>
              <a:rPr lang="en-US" b="1" dirty="0"/>
              <a:t>Risk analysis </a:t>
            </a:r>
            <a:r>
              <a:rPr lang="en-US" dirty="0"/>
              <a:t>is the process of assessing the components of risk; threats, impact, and probability as it relates to an asset, in our case enterprise data</a:t>
            </a:r>
          </a:p>
          <a:p>
            <a:pPr lvl="1"/>
            <a:r>
              <a:rPr lang="en-US" dirty="0"/>
              <a:t>A simple risk analysis output may be the decision to spend capital to protect an asset based on value of the asset and the scope of impact if the risk is not mitigated</a:t>
            </a:r>
          </a:p>
          <a:p>
            <a:r>
              <a:rPr lang="en-US" dirty="0"/>
              <a:t>It is the method to properly implement security architecture for enterprise initiatives</a:t>
            </a:r>
          </a:p>
          <a:p>
            <a:pPr lvl="1"/>
            <a:r>
              <a:rPr lang="en-US" dirty="0"/>
              <a:t>Without this capability, the enterprise will either spend on the products with the best marketing, or not spend at all</a:t>
            </a:r>
          </a:p>
          <a:p>
            <a:r>
              <a:rPr lang="en-US" dirty="0"/>
              <a:t>In the next few slides, we take a closer look at the risk analysis components</a:t>
            </a:r>
            <a:endParaRPr lang="en-IN" dirty="0"/>
          </a:p>
        </p:txBody>
      </p:sp>
      <p:sp>
        <p:nvSpPr>
          <p:cNvPr id="4" name="Date Placeholder 3"/>
          <p:cNvSpPr>
            <a:spLocks noGrp="1"/>
          </p:cNvSpPr>
          <p:nvPr>
            <p:ph type="dt" sz="half" idx="10"/>
          </p:nvPr>
        </p:nvSpPr>
        <p:spPr/>
        <p:txBody>
          <a:bodyPr/>
          <a:lstStyle/>
          <a:p>
            <a:fld id="{5D1E2D5E-AC7B-4B37-9246-DABB8770DABE}" type="datetime1">
              <a:rPr lang="en-US" smtClean="0"/>
              <a:t>8/15/2022</a:t>
            </a:fld>
            <a:endParaRPr lang="en-US"/>
          </a:p>
        </p:txBody>
      </p:sp>
      <p:sp>
        <p:nvSpPr>
          <p:cNvPr id="5" name="Footer Placeholder 4"/>
          <p:cNvSpPr>
            <a:spLocks noGrp="1"/>
          </p:cNvSpPr>
          <p:nvPr>
            <p:ph type="ftr" sz="quarter" idx="11"/>
          </p:nvPr>
        </p:nvSpPr>
        <p:spPr/>
        <p:txBody>
          <a:bodyPr/>
          <a:lstStyle/>
          <a:p>
            <a:r>
              <a:rPr lang="en-US"/>
              <a:t>Cloud, IoT and Enterprise Security</a:t>
            </a:r>
            <a:endParaRPr lang="en-US" dirty="0"/>
          </a:p>
        </p:txBody>
      </p:sp>
    </p:spTree>
    <p:extLst>
      <p:ext uri="{BB962C8B-B14F-4D97-AF65-F5344CB8AC3E}">
        <p14:creationId xmlns:p14="http://schemas.microsoft.com/office/powerpoint/2010/main" val="39461208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02B58C1CDD45143928531B634536E02" ma:contentTypeVersion="6" ma:contentTypeDescription="Create a new document." ma:contentTypeScope="" ma:versionID="6c58f95b0025934d95cd62b3ea19feb7">
  <xsd:schema xmlns:xsd="http://www.w3.org/2001/XMLSchema" xmlns:xs="http://www.w3.org/2001/XMLSchema" xmlns:p="http://schemas.microsoft.com/office/2006/metadata/properties" xmlns:ns2="49b8a6a4-4c0c-4ade-8208-e9d33f271f71" xmlns:ns3="01efe261-8f89-4821-854b-09de4a0f8ad0" targetNamespace="http://schemas.microsoft.com/office/2006/metadata/properties" ma:root="true" ma:fieldsID="b276bab2b9f21eaa32d1c14f030bfe59" ns2:_="" ns3:_="">
    <xsd:import namespace="49b8a6a4-4c0c-4ade-8208-e9d33f271f71"/>
    <xsd:import namespace="01efe261-8f89-4821-854b-09de4a0f8ad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b8a6a4-4c0c-4ade-8208-e9d33f271f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1efe261-8f89-4821-854b-09de4a0f8ad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448B67-5B83-47FC-B5D9-1F0BDC80CBD3}">
  <ds:schemaRefs>
    <ds:schemaRef ds:uri="http://schemas.microsoft.com/sharepoint/v3/contenttype/forms"/>
  </ds:schemaRefs>
</ds:datastoreItem>
</file>

<file path=customXml/itemProps2.xml><?xml version="1.0" encoding="utf-8"?>
<ds:datastoreItem xmlns:ds="http://schemas.openxmlformats.org/officeDocument/2006/customXml" ds:itemID="{7DD16BAF-51DD-41E0-A73A-63509BDDF2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b8a6a4-4c0c-4ade-8208-e9d33f271f71"/>
    <ds:schemaRef ds:uri="01efe261-8f89-4821-854b-09de4a0f8a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2128524-C508-47B0-9E18-6E5F8242325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29375</TotalTime>
  <Words>4057</Words>
  <Application>Microsoft Office PowerPoint</Application>
  <PresentationFormat>On-screen Show (4:3)</PresentationFormat>
  <Paragraphs>356</Paragraphs>
  <Slides>41</Slides>
  <Notes>0</Notes>
  <HiddenSlides>0</HiddenSlides>
  <MMClips>0</MMClips>
  <ScaleCrop>false</ScaleCrop>
  <HeadingPairs>
    <vt:vector size="10" baseType="variant">
      <vt:variant>
        <vt:lpstr>Fonts Used</vt:lpstr>
      </vt:variant>
      <vt:variant>
        <vt:i4>5</vt:i4>
      </vt:variant>
      <vt:variant>
        <vt:lpstr>Theme</vt:lpstr>
      </vt:variant>
      <vt:variant>
        <vt:i4>1</vt:i4>
      </vt:variant>
      <vt:variant>
        <vt:lpstr>Links</vt:lpstr>
      </vt:variant>
      <vt:variant>
        <vt:i4>1</vt:i4>
      </vt:variant>
      <vt:variant>
        <vt:lpstr>Embedded OLE Servers</vt:lpstr>
      </vt:variant>
      <vt:variant>
        <vt:i4>1</vt:i4>
      </vt:variant>
      <vt:variant>
        <vt:lpstr>Slide Titles</vt:lpstr>
      </vt:variant>
      <vt:variant>
        <vt:i4>41</vt:i4>
      </vt:variant>
    </vt:vector>
  </HeadingPairs>
  <TitlesOfParts>
    <vt:vector size="49" baseType="lpstr">
      <vt:lpstr>Arial</vt:lpstr>
      <vt:lpstr>Calibri</vt:lpstr>
      <vt:lpstr>Calibri Light</vt:lpstr>
      <vt:lpstr>Georgia</vt:lpstr>
      <vt:lpstr>Times New Roman</vt:lpstr>
      <vt:lpstr>Office Theme</vt:lpstr>
      <vt:lpstr>D:\BITS\2021-S1\Cloud IoT Enterprise Security\Reference Material\Content_ID_tech.pdf</vt:lpstr>
      <vt:lpstr>Adobe Acrobat Document</vt:lpstr>
      <vt:lpstr>Cloud, IoT and Enterprise Security</vt:lpstr>
      <vt:lpstr>PowerPoint Presentation</vt:lpstr>
      <vt:lpstr>Enterprise Security </vt:lpstr>
      <vt:lpstr>BYOD Initiatives</vt:lpstr>
      <vt:lpstr>BYOD: Mobile Devices</vt:lpstr>
      <vt:lpstr>BYOD: Personal Computers</vt:lpstr>
      <vt:lpstr>Security as a Process</vt:lpstr>
      <vt:lpstr>Overview</vt:lpstr>
      <vt:lpstr>Risk Analysis</vt:lpstr>
      <vt:lpstr>Threat Assessment</vt:lpstr>
      <vt:lpstr>Impact Assessment</vt:lpstr>
      <vt:lpstr>Probability Assessment</vt:lpstr>
      <vt:lpstr>Assessing Risk</vt:lpstr>
      <vt:lpstr>Qualitative Risk Analysis</vt:lpstr>
      <vt:lpstr>Qualitative Risk Analysis</vt:lpstr>
      <vt:lpstr>Quantitative Risk Analysis</vt:lpstr>
      <vt:lpstr>Quantitative Risk Analysis</vt:lpstr>
      <vt:lpstr>Quantitative Risk Analysis</vt:lpstr>
      <vt:lpstr>Security Policies and Standards</vt:lpstr>
      <vt:lpstr>Security Policy Development</vt:lpstr>
      <vt:lpstr>Information Security Policy</vt:lpstr>
      <vt:lpstr>Acceptable Use Policy</vt:lpstr>
      <vt:lpstr>Technology Use Policy</vt:lpstr>
      <vt:lpstr>Remote Access Policy</vt:lpstr>
      <vt:lpstr>Data Classification Policy</vt:lpstr>
      <vt:lpstr>Data Handling Policy</vt:lpstr>
      <vt:lpstr>Data Retention Policy</vt:lpstr>
      <vt:lpstr>Data Destruction Policy</vt:lpstr>
      <vt:lpstr>Enterprise Security Standards</vt:lpstr>
      <vt:lpstr>Enterprise Security Standards</vt:lpstr>
      <vt:lpstr>PowerPoint Presentation</vt:lpstr>
      <vt:lpstr>What we will cover?</vt:lpstr>
      <vt:lpstr>Defence In Depth</vt:lpstr>
      <vt:lpstr>Next Generation Firewalls</vt:lpstr>
      <vt:lpstr>Case Study: Content-ID</vt:lpstr>
      <vt:lpstr>NGFW: Benefits and Challenges</vt:lpstr>
      <vt:lpstr>NGFW: Application Awareness</vt:lpstr>
      <vt:lpstr>NGFW: Intrusion Prevention</vt:lpstr>
      <vt:lpstr>NGFW: Malware mitigation</vt:lpstr>
      <vt:lpstr>IDS/IPS</vt:lpstr>
      <vt:lpstr>IDS/IPS: Detection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Nishit Narang</dc:creator>
  <cp:lastModifiedBy>Saquib Ahmad</cp:lastModifiedBy>
  <cp:revision>768</cp:revision>
  <dcterms:created xsi:type="dcterms:W3CDTF">2019-01-09T10:55:47Z</dcterms:created>
  <dcterms:modified xsi:type="dcterms:W3CDTF">2022-08-15T04:38:07Z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0x010100502B58C1CDD45143928531B634536E02</vt:lpwstr>
  </property>
</Properties>
</file>