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66"/>
  </p:notesMasterIdLst>
  <p:handoutMasterIdLst>
    <p:handoutMasterId r:id="rId67"/>
  </p:handoutMasterIdLst>
  <p:sldIdLst>
    <p:sldId id="381" r:id="rId3"/>
    <p:sldId id="389" r:id="rId4"/>
    <p:sldId id="582" r:id="rId5"/>
    <p:sldId id="674" r:id="rId6"/>
    <p:sldId id="675" r:id="rId7"/>
    <p:sldId id="677" r:id="rId8"/>
    <p:sldId id="678" r:id="rId9"/>
    <p:sldId id="684" r:id="rId10"/>
    <p:sldId id="679" r:id="rId11"/>
    <p:sldId id="680" r:id="rId12"/>
    <p:sldId id="681" r:id="rId13"/>
    <p:sldId id="682" r:id="rId14"/>
    <p:sldId id="676" r:id="rId15"/>
    <p:sldId id="683" r:id="rId16"/>
    <p:sldId id="665" r:id="rId17"/>
    <p:sldId id="666" r:id="rId18"/>
    <p:sldId id="667" r:id="rId19"/>
    <p:sldId id="685" r:id="rId20"/>
    <p:sldId id="689" r:id="rId21"/>
    <p:sldId id="591" r:id="rId22"/>
    <p:sldId id="686" r:id="rId23"/>
    <p:sldId id="687" r:id="rId24"/>
    <p:sldId id="690" r:id="rId25"/>
    <p:sldId id="691" r:id="rId26"/>
    <p:sldId id="688" r:id="rId27"/>
    <p:sldId id="692" r:id="rId28"/>
    <p:sldId id="659" r:id="rId29"/>
    <p:sldId id="634" r:id="rId30"/>
    <p:sldId id="635" r:id="rId31"/>
    <p:sldId id="662" r:id="rId32"/>
    <p:sldId id="693" r:id="rId33"/>
    <p:sldId id="712" r:id="rId34"/>
    <p:sldId id="715" r:id="rId35"/>
    <p:sldId id="716" r:id="rId36"/>
    <p:sldId id="717" r:id="rId37"/>
    <p:sldId id="718" r:id="rId38"/>
    <p:sldId id="694" r:id="rId39"/>
    <p:sldId id="695" r:id="rId40"/>
    <p:sldId id="697" r:id="rId41"/>
    <p:sldId id="696" r:id="rId42"/>
    <p:sldId id="698" r:id="rId43"/>
    <p:sldId id="668" r:id="rId44"/>
    <p:sldId id="636" r:id="rId45"/>
    <p:sldId id="637" r:id="rId46"/>
    <p:sldId id="639" r:id="rId47"/>
    <p:sldId id="699" r:id="rId48"/>
    <p:sldId id="700" r:id="rId49"/>
    <p:sldId id="701" r:id="rId50"/>
    <p:sldId id="702" r:id="rId51"/>
    <p:sldId id="703" r:id="rId52"/>
    <p:sldId id="704" r:id="rId53"/>
    <p:sldId id="671" r:id="rId54"/>
    <p:sldId id="672" r:id="rId55"/>
    <p:sldId id="673" r:id="rId56"/>
    <p:sldId id="648" r:id="rId57"/>
    <p:sldId id="705" r:id="rId58"/>
    <p:sldId id="706" r:id="rId59"/>
    <p:sldId id="707" r:id="rId60"/>
    <p:sldId id="709" r:id="rId61"/>
    <p:sldId id="710" r:id="rId62"/>
    <p:sldId id="711" r:id="rId63"/>
    <p:sldId id="601" r:id="rId64"/>
    <p:sldId id="664" r:id="rId65"/>
  </p:sldIdLst>
  <p:sldSz cx="9144000" cy="5143500" type="screen16x9"/>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3474" autoAdjust="0"/>
  </p:normalViewPr>
  <p:slideViewPr>
    <p:cSldViewPr snapToGrid="0">
      <p:cViewPr varScale="1">
        <p:scale>
          <a:sx n="105" d="100"/>
          <a:sy n="105" d="100"/>
        </p:scale>
        <p:origin x="120" y="25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8/2/2017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8/2/2017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C09A3F-43E5-4DC9-B866-C60F29E1F4C8}" type="slidenum">
              <a:rPr lang="en-AU" altLang="en-US"/>
              <a:pPr>
                <a:spcBef>
                  <a:spcPct val="0"/>
                </a:spcBef>
              </a:pPr>
              <a:t>55</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400666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51214"/>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8/2/2017</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dirty="0">
                <a:solidFill>
                  <a:srgbClr val="181717"/>
                </a:solidFill>
                <a:ea typeface="Times New Roman" panose="02020603050405020304" pitchFamily="18" charset="0"/>
              </a:rPr>
              <a:t>Some requirements represent </a:t>
            </a:r>
            <a:r>
              <a:rPr lang="en-US" i="1" dirty="0">
                <a:solidFill>
                  <a:srgbClr val="181717"/>
                </a:solidFill>
                <a:ea typeface="Times New Roman" panose="02020603050405020304" pitchFamily="18" charset="0"/>
              </a:rPr>
              <a:t>emergent properties</a:t>
            </a:r>
            <a:r>
              <a:rPr lang="en-US" dirty="0">
                <a:solidFill>
                  <a:srgbClr val="181717"/>
                </a:solidFill>
                <a:ea typeface="Times New Roman" panose="02020603050405020304" pitchFamily="18" charset="0"/>
              </a:rPr>
              <a:t> of software—that is, requirements that cannot be addressed by a single component but that depend on how all the software components interoperate. The throughput requirement for a call center would, for example, depend on how the telephone system, information system, and the operators all interacted under actual operating conditions. Emergent properties are crucially dependent on the system architecture. </a:t>
            </a:r>
            <a:endParaRPr lang="en-US" dirty="0" smtClean="0">
              <a:solidFill>
                <a:srgbClr val="181717"/>
              </a:solidFill>
              <a:ea typeface="Times New Roman" panose="02020603050405020304" pitchFamily="18" charset="0"/>
            </a:endParaRPr>
          </a:p>
          <a:p>
            <a:pPr indent="0"/>
            <a:endParaRPr lang="en-US" dirty="0">
              <a:solidFill>
                <a:srgbClr val="181717"/>
              </a:solidFill>
              <a:ea typeface="Times New Roman" panose="02020603050405020304" pitchFamily="18" charset="0"/>
            </a:endParaRPr>
          </a:p>
          <a:p>
            <a:pPr indent="0"/>
            <a:r>
              <a:rPr lang="en-US" dirty="0" smtClean="0">
                <a:solidFill>
                  <a:srgbClr val="181717"/>
                </a:solidFill>
                <a:ea typeface="Times New Roman" panose="02020603050405020304" pitchFamily="18" charset="0"/>
              </a:rPr>
              <a:t>Experts </a:t>
            </a:r>
            <a:r>
              <a:rPr lang="en-US" dirty="0">
                <a:solidFill>
                  <a:srgbClr val="181717"/>
                </a:solidFill>
                <a:ea typeface="Times New Roman" panose="02020603050405020304" pitchFamily="18" charset="0"/>
              </a:rPr>
              <a:t>consider </a:t>
            </a:r>
            <a:r>
              <a:rPr lang="en-US" b="1" i="1" dirty="0">
                <a:solidFill>
                  <a:srgbClr val="181717"/>
                </a:solidFill>
                <a:ea typeface="Times New Roman" panose="02020603050405020304" pitchFamily="18" charset="0"/>
              </a:rPr>
              <a:t>Security</a:t>
            </a:r>
            <a:r>
              <a:rPr lang="en-US" dirty="0">
                <a:solidFill>
                  <a:srgbClr val="181717"/>
                </a:solidFill>
                <a:ea typeface="Times New Roman" panose="02020603050405020304" pitchFamily="18" charset="0"/>
              </a:rPr>
              <a:t> as an </a:t>
            </a:r>
            <a:r>
              <a:rPr lang="en-US" b="1" i="1" dirty="0">
                <a:solidFill>
                  <a:srgbClr val="181717"/>
                </a:solidFill>
                <a:ea typeface="Times New Roman" panose="02020603050405020304" pitchFamily="18" charset="0"/>
              </a:rPr>
              <a:t>emergent property</a:t>
            </a:r>
            <a:r>
              <a:rPr lang="en-US" dirty="0">
                <a:solidFill>
                  <a:srgbClr val="181717"/>
                </a:solidFill>
                <a:ea typeface="Times New Roman" panose="02020603050405020304" pitchFamily="18" charset="0"/>
              </a:rPr>
              <a:t> of the software.</a:t>
            </a:r>
            <a:endParaRPr lang="en-US" dirty="0"/>
          </a:p>
          <a:p>
            <a:pPr indent="0"/>
            <a:endParaRPr lang="en-US" dirty="0"/>
          </a:p>
        </p:txBody>
      </p:sp>
      <p:sp>
        <p:nvSpPr>
          <p:cNvPr id="3" name="Content Placeholder 2"/>
          <p:cNvSpPr>
            <a:spLocks noGrp="1"/>
          </p:cNvSpPr>
          <p:nvPr>
            <p:ph sz="quarter" idx="10"/>
          </p:nvPr>
        </p:nvSpPr>
        <p:spPr>
          <a:xfrm>
            <a:off x="304800" y="154961"/>
            <a:ext cx="6324600" cy="720336"/>
          </a:xfrm>
        </p:spPr>
        <p:txBody>
          <a:bodyPr/>
          <a:lstStyle/>
          <a:p>
            <a:r>
              <a:rPr lang="en-US" dirty="0" smtClean="0"/>
              <a:t>Emergent </a:t>
            </a:r>
            <a:r>
              <a:rPr lang="en-US" dirty="0"/>
              <a:t>properties of software</a:t>
            </a:r>
          </a:p>
        </p:txBody>
      </p:sp>
    </p:spTree>
    <p:extLst>
      <p:ext uri="{BB962C8B-B14F-4D97-AF65-F5344CB8AC3E}">
        <p14:creationId xmlns:p14="http://schemas.microsoft.com/office/powerpoint/2010/main" val="558554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46237"/>
            <a:ext cx="8229600" cy="3394472"/>
          </a:xfrm>
        </p:spPr>
        <p:txBody>
          <a:bodyPr/>
          <a:lstStyle/>
          <a:p>
            <a:pPr marL="0" indent="0">
              <a:spcAft>
                <a:spcPts val="1200"/>
              </a:spcAft>
            </a:pPr>
            <a:r>
              <a:rPr lang="en-US" sz="2000" dirty="0"/>
              <a:t>Software design consists of two activities that fit between software requirements analysis and software construction:</a:t>
            </a:r>
          </a:p>
          <a:p>
            <a:pPr lvl="1" fontAlgn="base">
              <a:spcAft>
                <a:spcPts val="1200"/>
              </a:spcAft>
            </a:pPr>
            <a:r>
              <a:rPr lang="en-US" sz="1600" dirty="0"/>
              <a:t>Software architectural design (sometimes called high-level design): develops top-level structure and organization of the software and identifies the various components.</a:t>
            </a:r>
          </a:p>
          <a:p>
            <a:pPr lvl="1">
              <a:spcAft>
                <a:spcPts val="1200"/>
              </a:spcAft>
            </a:pPr>
            <a:r>
              <a:rPr lang="en-US" sz="1600" dirty="0"/>
              <a:t>Software detailed design: specifies each component in sufficient detail to facilitate its construction.</a:t>
            </a:r>
          </a:p>
        </p:txBody>
      </p:sp>
      <p:sp>
        <p:nvSpPr>
          <p:cNvPr id="3" name="Content Placeholder 2"/>
          <p:cNvSpPr>
            <a:spLocks noGrp="1"/>
          </p:cNvSpPr>
          <p:nvPr>
            <p:ph sz="quarter" idx="10"/>
          </p:nvPr>
        </p:nvSpPr>
        <p:spPr>
          <a:xfrm>
            <a:off x="304800" y="141954"/>
            <a:ext cx="6324600" cy="720336"/>
          </a:xfrm>
        </p:spPr>
        <p:txBody>
          <a:bodyPr/>
          <a:lstStyle/>
          <a:p>
            <a:r>
              <a:rPr lang="en-US" dirty="0"/>
              <a:t>Software Design</a:t>
            </a:r>
          </a:p>
        </p:txBody>
      </p:sp>
    </p:spTree>
    <p:extLst>
      <p:ext uri="{BB962C8B-B14F-4D97-AF65-F5344CB8AC3E}">
        <p14:creationId xmlns:p14="http://schemas.microsoft.com/office/powerpoint/2010/main" val="113955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98604"/>
            <a:ext cx="8229600" cy="3316245"/>
          </a:xfrm>
        </p:spPr>
        <p:txBody>
          <a:bodyPr/>
          <a:lstStyle/>
          <a:p>
            <a:pPr marL="182880" lvl="2">
              <a:lnSpc>
                <a:spcPct val="100000"/>
              </a:lnSpc>
              <a:spcAft>
                <a:spcPts val="1200"/>
              </a:spcAft>
            </a:pPr>
            <a:r>
              <a:rPr lang="en-US" dirty="0">
                <a:latin typeface="Arial" panose="020B0604020202020204" pitchFamily="34" charset="0"/>
                <a:cs typeface="Arial" panose="020B0604020202020204" pitchFamily="34" charset="0"/>
              </a:rPr>
              <a:t>Software design principles include abstraction; coupling and cohesion; decomposition and modularization; encapsulation/information hiding; separation of interface and implementation; sufficiency, completeness, and primitiveness; and separation of concerns.</a:t>
            </a:r>
          </a:p>
          <a:p>
            <a:pPr marL="182880" lvl="2">
              <a:lnSpc>
                <a:spcPct val="100000"/>
              </a:lnSpc>
              <a:spcAft>
                <a:spcPts val="1200"/>
              </a:spcAft>
            </a:pPr>
            <a:r>
              <a:rPr lang="en-US" dirty="0">
                <a:latin typeface="Arial" panose="020B0604020202020204" pitchFamily="34" charset="0"/>
                <a:cs typeface="Arial" panose="020B0604020202020204" pitchFamily="34" charset="0"/>
              </a:rPr>
              <a:t>Design for security is concerned with how to prevent unauthorized disclosure, creation, change, deletion, or denial of access to information and other resources. It is also concerned with how to tolerate security-related attacks or violations by limiting damage, continuing service, speeding repair and recovery, and failing and recovering securely.</a:t>
            </a:r>
          </a:p>
        </p:txBody>
      </p:sp>
      <p:sp>
        <p:nvSpPr>
          <p:cNvPr id="3" name="Content Placeholder 2"/>
          <p:cNvSpPr>
            <a:spLocks noGrp="1"/>
          </p:cNvSpPr>
          <p:nvPr>
            <p:ph sz="quarter" idx="10"/>
          </p:nvPr>
        </p:nvSpPr>
        <p:spPr>
          <a:xfrm>
            <a:off x="304800" y="164717"/>
            <a:ext cx="6324600" cy="720336"/>
          </a:xfrm>
        </p:spPr>
        <p:txBody>
          <a:bodyPr/>
          <a:lstStyle/>
          <a:p>
            <a:r>
              <a:rPr lang="en-US" dirty="0" smtClean="0"/>
              <a:t>Software Design</a:t>
            </a:r>
            <a:endParaRPr lang="en-US" dirty="0"/>
          </a:p>
        </p:txBody>
      </p:sp>
    </p:spTree>
    <p:extLst>
      <p:ext uri="{BB962C8B-B14F-4D97-AF65-F5344CB8AC3E}">
        <p14:creationId xmlns:p14="http://schemas.microsoft.com/office/powerpoint/2010/main" val="117096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spcAft>
                <a:spcPts val="1200"/>
              </a:spcAft>
            </a:pPr>
            <a:r>
              <a:rPr lang="en-US" dirty="0" smtClean="0"/>
              <a:t>Software </a:t>
            </a:r>
            <a:r>
              <a:rPr lang="en-US" dirty="0"/>
              <a:t>construction refers to </a:t>
            </a:r>
            <a:r>
              <a:rPr lang="en-US" dirty="0" smtClean="0"/>
              <a:t>the detailed </a:t>
            </a:r>
            <a:r>
              <a:rPr lang="en-US" dirty="0"/>
              <a:t>creation of working software through </a:t>
            </a:r>
            <a:r>
              <a:rPr lang="en-US" dirty="0" smtClean="0"/>
              <a:t>a combination </a:t>
            </a:r>
            <a:r>
              <a:rPr lang="en-US" dirty="0"/>
              <a:t>of coding, verification, unit testing</a:t>
            </a:r>
            <a:r>
              <a:rPr lang="en-US" dirty="0" smtClean="0"/>
              <a:t>, integration </a:t>
            </a:r>
            <a:r>
              <a:rPr lang="en-US" dirty="0"/>
              <a:t>testing, and debugging</a:t>
            </a:r>
            <a:r>
              <a:rPr lang="en-US" dirty="0" smtClean="0"/>
              <a:t>.</a:t>
            </a:r>
          </a:p>
          <a:p>
            <a:pPr indent="0">
              <a:spcAft>
                <a:spcPts val="1200"/>
              </a:spcAft>
            </a:pPr>
            <a:r>
              <a:rPr lang="en-US" dirty="0"/>
              <a:t>Throughout construction, software </a:t>
            </a:r>
            <a:r>
              <a:rPr lang="en-US" dirty="0" smtClean="0"/>
              <a:t>engineers both </a:t>
            </a:r>
            <a:r>
              <a:rPr lang="en-US" dirty="0"/>
              <a:t>unit test and integration test their work. Thus, the Software Construction KA is </a:t>
            </a:r>
            <a:r>
              <a:rPr lang="en-US" dirty="0" smtClean="0"/>
              <a:t>closely linked </a:t>
            </a:r>
            <a:r>
              <a:rPr lang="en-US" dirty="0"/>
              <a:t>to the Software Testing </a:t>
            </a:r>
            <a:r>
              <a:rPr lang="en-US" dirty="0" smtClean="0"/>
              <a:t>KA.</a:t>
            </a:r>
          </a:p>
          <a:p>
            <a:pPr indent="0">
              <a:spcAft>
                <a:spcPts val="1200"/>
              </a:spcAft>
            </a:pPr>
            <a:r>
              <a:rPr lang="en-US" dirty="0" smtClean="0"/>
              <a:t>Code </a:t>
            </a:r>
            <a:r>
              <a:rPr lang="en-US" dirty="0"/>
              <a:t>is the ultimate deliverable of a </a:t>
            </a:r>
            <a:r>
              <a:rPr lang="en-US" dirty="0" smtClean="0"/>
              <a:t>software project</a:t>
            </a:r>
            <a:r>
              <a:rPr lang="en-US" dirty="0"/>
              <a:t>, and thus the Software Quality KA </a:t>
            </a:r>
            <a:r>
              <a:rPr lang="en-US" dirty="0" smtClean="0"/>
              <a:t>is closely </a:t>
            </a:r>
            <a:r>
              <a:rPr lang="en-US" dirty="0"/>
              <a:t>linked to the Software Construction </a:t>
            </a:r>
            <a:r>
              <a:rPr lang="en-US" dirty="0" smtClean="0"/>
              <a:t>KA.</a:t>
            </a:r>
          </a:p>
          <a:p>
            <a:pPr indent="0">
              <a:spcAft>
                <a:spcPts val="1200"/>
              </a:spcAft>
            </a:pPr>
            <a:endParaRPr lang="en-US" dirty="0"/>
          </a:p>
        </p:txBody>
      </p:sp>
      <p:sp>
        <p:nvSpPr>
          <p:cNvPr id="3" name="Content Placeholder 2"/>
          <p:cNvSpPr>
            <a:spLocks noGrp="1"/>
          </p:cNvSpPr>
          <p:nvPr>
            <p:ph sz="quarter" idx="10"/>
          </p:nvPr>
        </p:nvSpPr>
        <p:spPr>
          <a:xfrm>
            <a:off x="304800" y="177074"/>
            <a:ext cx="6324600" cy="720336"/>
          </a:xfrm>
        </p:spPr>
        <p:txBody>
          <a:bodyPr/>
          <a:lstStyle/>
          <a:p>
            <a:r>
              <a:rPr lang="en-US" dirty="0" smtClean="0"/>
              <a:t>Software Construction</a:t>
            </a:r>
            <a:endParaRPr lang="en-US" dirty="0"/>
          </a:p>
        </p:txBody>
      </p:sp>
    </p:spTree>
    <p:extLst>
      <p:ext uri="{BB962C8B-B14F-4D97-AF65-F5344CB8AC3E}">
        <p14:creationId xmlns:p14="http://schemas.microsoft.com/office/powerpoint/2010/main" val="1598006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spcAft>
                <a:spcPts val="600"/>
              </a:spcAft>
            </a:pPr>
            <a:r>
              <a:rPr lang="en-US" dirty="0"/>
              <a:t>Software testing consists of the </a:t>
            </a:r>
            <a:r>
              <a:rPr lang="en-US" i="1" dirty="0"/>
              <a:t>dynamic</a:t>
            </a:r>
            <a:r>
              <a:rPr lang="en-US" dirty="0"/>
              <a:t> </a:t>
            </a:r>
            <a:r>
              <a:rPr lang="en-US" dirty="0" smtClean="0"/>
              <a:t>verification that </a:t>
            </a:r>
            <a:r>
              <a:rPr lang="en-US" dirty="0"/>
              <a:t>a program provides </a:t>
            </a:r>
            <a:r>
              <a:rPr lang="en-US" i="1" dirty="0"/>
              <a:t>expected</a:t>
            </a:r>
            <a:r>
              <a:rPr lang="en-US" dirty="0"/>
              <a:t> </a:t>
            </a:r>
            <a:r>
              <a:rPr lang="en-US" dirty="0" smtClean="0"/>
              <a:t>behaviors on </a:t>
            </a:r>
            <a:r>
              <a:rPr lang="en-US" dirty="0"/>
              <a:t>a </a:t>
            </a:r>
            <a:r>
              <a:rPr lang="en-US" i="1" dirty="0"/>
              <a:t>finite</a:t>
            </a:r>
            <a:r>
              <a:rPr lang="en-US" dirty="0"/>
              <a:t> set of test cases, suitably </a:t>
            </a:r>
            <a:r>
              <a:rPr lang="en-US" i="1" dirty="0"/>
              <a:t>selected</a:t>
            </a:r>
            <a:r>
              <a:rPr lang="en-US" dirty="0"/>
              <a:t> </a:t>
            </a:r>
            <a:r>
              <a:rPr lang="en-US" dirty="0" smtClean="0"/>
              <a:t>from the </a:t>
            </a:r>
            <a:r>
              <a:rPr lang="en-US" dirty="0"/>
              <a:t>usually infinite execution </a:t>
            </a:r>
            <a:r>
              <a:rPr lang="en-US" dirty="0" smtClean="0"/>
              <a:t>domain</a:t>
            </a:r>
          </a:p>
          <a:p>
            <a:pPr marL="585788" lvl="1" indent="-285750">
              <a:spcBef>
                <a:spcPts val="600"/>
              </a:spcBef>
              <a:spcAft>
                <a:spcPts val="600"/>
              </a:spcAft>
              <a:buFont typeface="Arial" panose="020B0604020202020204" pitchFamily="34" charset="0"/>
              <a:buChar char="•"/>
            </a:pPr>
            <a:r>
              <a:rPr lang="en-US" sz="1400" i="1" dirty="0"/>
              <a:t>Dynamic:</a:t>
            </a:r>
            <a:r>
              <a:rPr lang="en-US" sz="1400" dirty="0"/>
              <a:t> The input value alone is not always sufficient to specify a test, since a </a:t>
            </a:r>
            <a:r>
              <a:rPr lang="en-US" sz="1400" dirty="0" smtClean="0"/>
              <a:t>system </a:t>
            </a:r>
            <a:r>
              <a:rPr lang="en-US" sz="1400" dirty="0"/>
              <a:t>might react to the same input with different behaviors, depending on the system state.</a:t>
            </a:r>
          </a:p>
          <a:p>
            <a:pPr marL="585788" lvl="1" indent="-285750">
              <a:spcBef>
                <a:spcPts val="600"/>
              </a:spcBef>
              <a:spcAft>
                <a:spcPts val="600"/>
              </a:spcAft>
              <a:buFont typeface="Arial" panose="020B0604020202020204" pitchFamily="34" charset="0"/>
              <a:buChar char="•"/>
            </a:pPr>
            <a:r>
              <a:rPr lang="en-US" sz="1400" i="1" dirty="0"/>
              <a:t>Finite:</a:t>
            </a:r>
            <a:r>
              <a:rPr lang="en-US" sz="1400" dirty="0"/>
              <a:t> Even in simple programs, so many test cases are theoretically possible that exhaustive testing </a:t>
            </a:r>
            <a:r>
              <a:rPr lang="en-US" sz="1400" dirty="0" smtClean="0"/>
              <a:t>is infeasible.</a:t>
            </a:r>
            <a:endParaRPr lang="en-US" sz="1400" dirty="0"/>
          </a:p>
          <a:p>
            <a:pPr marL="585788" lvl="1" indent="-285750">
              <a:spcBef>
                <a:spcPts val="600"/>
              </a:spcBef>
              <a:spcAft>
                <a:spcPts val="600"/>
              </a:spcAft>
              <a:buFont typeface="Arial" panose="020B0604020202020204" pitchFamily="34" charset="0"/>
              <a:buChar char="•"/>
            </a:pPr>
            <a:r>
              <a:rPr lang="en-US" sz="1400" i="1" dirty="0"/>
              <a:t>Selected:</a:t>
            </a:r>
            <a:r>
              <a:rPr lang="en-US" sz="1400" dirty="0"/>
              <a:t> How to identify the most suitable test set under given conditions is a complex problem; in practice, risk analysis techniques and software engineering expertise are applied.</a:t>
            </a:r>
          </a:p>
          <a:p>
            <a:pPr marL="585788" lvl="1" indent="-285750">
              <a:spcBef>
                <a:spcPts val="600"/>
              </a:spcBef>
              <a:spcAft>
                <a:spcPts val="600"/>
              </a:spcAft>
              <a:buFont typeface="Arial" panose="020B0604020202020204" pitchFamily="34" charset="0"/>
              <a:buChar char="•"/>
            </a:pPr>
            <a:r>
              <a:rPr lang="en-US" sz="1400" i="1" dirty="0"/>
              <a:t>Expected:</a:t>
            </a:r>
            <a:r>
              <a:rPr lang="en-US" sz="1400" dirty="0"/>
              <a:t> It must be possible, although not always easy, to decide whether the observed outcomes of program testing are acceptable or </a:t>
            </a:r>
            <a:r>
              <a:rPr lang="en-US" sz="1400" dirty="0" smtClean="0"/>
              <a:t>not.</a:t>
            </a:r>
            <a:endParaRPr lang="en-US" sz="1400" dirty="0"/>
          </a:p>
          <a:p>
            <a:pPr indent="0">
              <a:spcAft>
                <a:spcPts val="600"/>
              </a:spcAft>
            </a:pPr>
            <a:endParaRPr lang="en-US" dirty="0"/>
          </a:p>
        </p:txBody>
      </p:sp>
      <p:sp>
        <p:nvSpPr>
          <p:cNvPr id="3" name="Content Placeholder 2"/>
          <p:cNvSpPr>
            <a:spLocks noGrp="1"/>
          </p:cNvSpPr>
          <p:nvPr>
            <p:ph sz="quarter" idx="10"/>
          </p:nvPr>
        </p:nvSpPr>
        <p:spPr>
          <a:xfrm>
            <a:off x="304800" y="164716"/>
            <a:ext cx="6324600" cy="720336"/>
          </a:xfrm>
        </p:spPr>
        <p:txBody>
          <a:bodyPr/>
          <a:lstStyle/>
          <a:p>
            <a:r>
              <a:rPr lang="en-US" dirty="0" smtClean="0"/>
              <a:t>Software Testing</a:t>
            </a:r>
            <a:endParaRPr lang="en-US" dirty="0"/>
          </a:p>
        </p:txBody>
      </p:sp>
    </p:spTree>
    <p:extLst>
      <p:ext uri="{BB962C8B-B14F-4D97-AF65-F5344CB8AC3E}">
        <p14:creationId xmlns:p14="http://schemas.microsoft.com/office/powerpoint/2010/main" val="403964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US" b="1" dirty="0">
                <a:latin typeface="Arial" panose="020B0604020202020204" pitchFamily="34" charset="0"/>
                <a:cs typeface="Arial" panose="020B0604020202020204" pitchFamily="34" charset="0"/>
              </a:rPr>
              <a:t>Phases in software development </a:t>
            </a:r>
            <a:r>
              <a:rPr lang="en-US" b="1" dirty="0" smtClean="0">
                <a:latin typeface="Arial" panose="020B0604020202020204" pitchFamily="34" charset="0"/>
                <a:cs typeface="Arial" panose="020B0604020202020204" pitchFamily="34" charset="0"/>
              </a:rPr>
              <a:t>-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2.1.2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Software quality may refer: </a:t>
            </a:r>
            <a:endParaRPr lang="en-US" dirty="0" smtClean="0"/>
          </a:p>
          <a:p>
            <a:pPr marL="285750" indent="-285750">
              <a:buFont typeface="Arial" panose="020B0604020202020204" pitchFamily="34" charset="0"/>
              <a:buChar char="•"/>
            </a:pPr>
            <a:r>
              <a:rPr lang="en-US" dirty="0" smtClean="0"/>
              <a:t>to desirable characteristics </a:t>
            </a:r>
            <a:r>
              <a:rPr lang="en-US" dirty="0"/>
              <a:t>of software products, </a:t>
            </a:r>
            <a:endParaRPr lang="en-US" dirty="0" smtClean="0"/>
          </a:p>
          <a:p>
            <a:pPr marL="285750" indent="-285750">
              <a:buFont typeface="Arial" panose="020B0604020202020204" pitchFamily="34" charset="0"/>
              <a:buChar char="•"/>
            </a:pPr>
            <a:r>
              <a:rPr lang="en-US" dirty="0" smtClean="0"/>
              <a:t>to the extent </a:t>
            </a:r>
            <a:r>
              <a:rPr lang="en-US" dirty="0"/>
              <a:t>to which a particular software product </a:t>
            </a:r>
            <a:r>
              <a:rPr lang="en-US" dirty="0" smtClean="0"/>
              <a:t>possess those </a:t>
            </a:r>
            <a:r>
              <a:rPr lang="en-US" dirty="0"/>
              <a:t>characteristics, and </a:t>
            </a:r>
            <a:endParaRPr lang="en-US" dirty="0" smtClean="0"/>
          </a:p>
          <a:p>
            <a:pPr marL="285750" indent="-285750">
              <a:buFont typeface="Arial" panose="020B0604020202020204" pitchFamily="34" charset="0"/>
              <a:buChar char="•"/>
            </a:pPr>
            <a:r>
              <a:rPr lang="en-US" dirty="0" smtClean="0"/>
              <a:t>to </a:t>
            </a:r>
            <a:r>
              <a:rPr lang="en-US" dirty="0"/>
              <a:t>processes, tools</a:t>
            </a:r>
            <a:r>
              <a:rPr lang="en-US" dirty="0" smtClean="0"/>
              <a:t>, and </a:t>
            </a:r>
            <a:r>
              <a:rPr lang="en-US" dirty="0"/>
              <a:t>techniques used to achieve those </a:t>
            </a:r>
            <a:r>
              <a:rPr lang="en-US" dirty="0" smtClean="0"/>
              <a:t>characteristics</a:t>
            </a:r>
          </a:p>
          <a:p>
            <a:pPr marL="0" indent="0"/>
            <a:endParaRPr lang="en-US" dirty="0" smtClean="0"/>
          </a:p>
          <a:p>
            <a:pPr marL="0" indent="0"/>
            <a:r>
              <a:rPr lang="en-US" dirty="0" smtClean="0"/>
              <a:t>Experts defined variously</a:t>
            </a:r>
          </a:p>
          <a:p>
            <a:pPr marL="0" indent="0"/>
            <a:r>
              <a:rPr lang="en-US" dirty="0"/>
              <a:t>“conformance to requirements</a:t>
            </a:r>
            <a:r>
              <a:rPr lang="en-US" dirty="0" smtClean="0"/>
              <a:t>”    -  Phil Crosby</a:t>
            </a:r>
          </a:p>
          <a:p>
            <a:r>
              <a:rPr lang="en-US" dirty="0"/>
              <a:t>“</a:t>
            </a:r>
            <a:r>
              <a:rPr lang="en-US" dirty="0" smtClean="0"/>
              <a:t>achieving excellent </a:t>
            </a:r>
            <a:r>
              <a:rPr lang="en-US" dirty="0"/>
              <a:t>levels of </a:t>
            </a:r>
            <a:r>
              <a:rPr lang="en-US" dirty="0" smtClean="0"/>
              <a:t>fitness </a:t>
            </a:r>
            <a:r>
              <a:rPr lang="en-US" dirty="0"/>
              <a:t>for use</a:t>
            </a:r>
            <a:r>
              <a:rPr lang="en-US" dirty="0" smtClean="0"/>
              <a:t>”   -  Watt Humphrey</a:t>
            </a:r>
          </a:p>
          <a:p>
            <a:r>
              <a:rPr lang="en-US" dirty="0"/>
              <a:t>“</a:t>
            </a:r>
            <a:r>
              <a:rPr lang="en-US" dirty="0" smtClean="0"/>
              <a:t>market-driven quality” </a:t>
            </a:r>
            <a:r>
              <a:rPr lang="en-US" dirty="0"/>
              <a:t>where the “customer is the final arbiter</a:t>
            </a:r>
            <a:r>
              <a:rPr lang="en-US" dirty="0" smtClean="0"/>
              <a:t>”    -  IBM</a:t>
            </a:r>
            <a:endParaRPr lang="en-US" dirty="0"/>
          </a:p>
        </p:txBody>
      </p:sp>
      <p:sp>
        <p:nvSpPr>
          <p:cNvPr id="3" name="Content Placeholder 2"/>
          <p:cNvSpPr>
            <a:spLocks noGrp="1"/>
          </p:cNvSpPr>
          <p:nvPr>
            <p:ph sz="quarter" idx="10"/>
          </p:nvPr>
        </p:nvSpPr>
        <p:spPr>
          <a:xfrm>
            <a:off x="304800" y="102933"/>
            <a:ext cx="6324600" cy="720336"/>
          </a:xfrm>
        </p:spPr>
        <p:txBody>
          <a:bodyPr/>
          <a:lstStyle/>
          <a:p>
            <a:r>
              <a:rPr lang="en-US" dirty="0"/>
              <a:t>Software quality</a:t>
            </a:r>
          </a:p>
        </p:txBody>
      </p:sp>
    </p:spTree>
    <p:extLst>
      <p:ext uri="{BB962C8B-B14F-4D97-AF65-F5344CB8AC3E}">
        <p14:creationId xmlns:p14="http://schemas.microsoft.com/office/powerpoint/2010/main" val="3291046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13254"/>
            <a:ext cx="8229600" cy="3620530"/>
          </a:xfrm>
        </p:spPr>
        <p:txBody>
          <a:bodyPr/>
          <a:lstStyle/>
          <a:p>
            <a:pPr indent="0"/>
            <a:r>
              <a:rPr lang="en-US" dirty="0"/>
              <a:t>A healthy software engineering culture includes </a:t>
            </a:r>
            <a:r>
              <a:rPr lang="en-US" dirty="0" smtClean="0"/>
              <a:t>the </a:t>
            </a:r>
            <a:r>
              <a:rPr lang="en-US" dirty="0"/>
              <a:t>understanding that </a:t>
            </a:r>
            <a:r>
              <a:rPr lang="en-US" u="sng" dirty="0"/>
              <a:t>tradeoffs</a:t>
            </a:r>
            <a:r>
              <a:rPr lang="en-US" dirty="0"/>
              <a:t> among </a:t>
            </a:r>
            <a:r>
              <a:rPr lang="en-US" u="sng" dirty="0"/>
              <a:t>cost</a:t>
            </a:r>
            <a:r>
              <a:rPr lang="en-US" dirty="0"/>
              <a:t>, </a:t>
            </a:r>
            <a:r>
              <a:rPr lang="en-US" u="sng" dirty="0"/>
              <a:t>schedule</a:t>
            </a:r>
            <a:r>
              <a:rPr lang="en-US" dirty="0"/>
              <a:t>, and </a:t>
            </a:r>
            <a:r>
              <a:rPr lang="en-US" u="sng" dirty="0"/>
              <a:t>quality</a:t>
            </a:r>
            <a:r>
              <a:rPr lang="en-US" dirty="0"/>
              <a:t> are a basic tenant of the engineering of any product. </a:t>
            </a:r>
            <a:endParaRPr lang="en-US" dirty="0" smtClean="0"/>
          </a:p>
          <a:p>
            <a:pPr indent="0"/>
            <a:r>
              <a:rPr lang="en-US" dirty="0" smtClean="0"/>
              <a:t>The tradeoff is best decided </a:t>
            </a:r>
            <a:r>
              <a:rPr lang="en-US" dirty="0"/>
              <a:t>by understanding four cost of quality categories: prevention, appraisal, internal failure, and external failure</a:t>
            </a:r>
            <a:r>
              <a:rPr lang="en-US" dirty="0" smtClean="0"/>
              <a:t>.</a:t>
            </a:r>
          </a:p>
          <a:p>
            <a:pPr marL="457200" lvl="1" indent="0">
              <a:spcAft>
                <a:spcPts val="600"/>
              </a:spcAft>
              <a:buNone/>
            </a:pPr>
            <a:r>
              <a:rPr lang="en-US" sz="1400" dirty="0"/>
              <a:t>Prevention costs include investments in software process improvement efforts, quality infrastructure, quality tools, training, audits, and management reviews</a:t>
            </a:r>
          </a:p>
          <a:p>
            <a:pPr marL="457200" lvl="1" indent="0">
              <a:spcAft>
                <a:spcPts val="600"/>
              </a:spcAft>
              <a:buNone/>
            </a:pPr>
            <a:r>
              <a:rPr lang="en-US" sz="1400" dirty="0"/>
              <a:t>Appraisal costs arise from project activities that find defects.</a:t>
            </a:r>
          </a:p>
          <a:p>
            <a:pPr marL="457200" lvl="1" indent="0">
              <a:spcAft>
                <a:spcPts val="600"/>
              </a:spcAft>
              <a:buNone/>
            </a:pPr>
            <a:r>
              <a:rPr lang="en-US" sz="1400" dirty="0"/>
              <a:t>Costs of internal failures are those that are incurred to fix defects found during appraisal activities and discovered prior to delivery of the software product to the customer</a:t>
            </a:r>
          </a:p>
          <a:p>
            <a:pPr marL="457200" lvl="1" indent="0">
              <a:spcAft>
                <a:spcPts val="600"/>
              </a:spcAft>
              <a:buNone/>
            </a:pPr>
            <a:r>
              <a:rPr lang="en-US" sz="1400" dirty="0"/>
              <a:t>External failure costs include activities to respond to software problems discovered after delivery to the customer.</a:t>
            </a:r>
          </a:p>
          <a:p>
            <a:pPr indent="0"/>
            <a:endParaRPr lang="en-US" dirty="0"/>
          </a:p>
        </p:txBody>
      </p:sp>
      <p:sp>
        <p:nvSpPr>
          <p:cNvPr id="3" name="Content Placeholder 2"/>
          <p:cNvSpPr>
            <a:spLocks noGrp="1"/>
          </p:cNvSpPr>
          <p:nvPr>
            <p:ph sz="quarter" idx="10"/>
          </p:nvPr>
        </p:nvSpPr>
        <p:spPr>
          <a:xfrm>
            <a:off x="304800" y="102933"/>
            <a:ext cx="6324600" cy="720336"/>
          </a:xfrm>
        </p:spPr>
        <p:txBody>
          <a:bodyPr/>
          <a:lstStyle/>
          <a:p>
            <a:r>
              <a:rPr lang="en-US" dirty="0"/>
              <a:t>Software quality</a:t>
            </a:r>
          </a:p>
        </p:txBody>
      </p:sp>
    </p:spTree>
    <p:extLst>
      <p:ext uri="{BB962C8B-B14F-4D97-AF65-F5344CB8AC3E}">
        <p14:creationId xmlns:p14="http://schemas.microsoft.com/office/powerpoint/2010/main" val="2984394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Phases in software development - Part 1</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2.1.1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0">
              <a:spcAft>
                <a:spcPts val="1200"/>
              </a:spcAft>
            </a:pPr>
            <a:r>
              <a:rPr lang="en-US" dirty="0"/>
              <a:t>Configuration </a:t>
            </a:r>
            <a:r>
              <a:rPr lang="en-US" dirty="0" smtClean="0"/>
              <a:t>management (</a:t>
            </a:r>
            <a:r>
              <a:rPr lang="en-US" dirty="0"/>
              <a:t>CM</a:t>
            </a:r>
            <a:r>
              <a:rPr lang="en-US" dirty="0" smtClean="0"/>
              <a:t>) is </a:t>
            </a:r>
            <a:r>
              <a:rPr lang="en-US" dirty="0"/>
              <a:t>the discipline of </a:t>
            </a:r>
            <a:r>
              <a:rPr lang="en-US" dirty="0" smtClean="0"/>
              <a:t>identifying the </a:t>
            </a:r>
            <a:r>
              <a:rPr lang="en-US" dirty="0"/>
              <a:t>configuration of a system at distinct </a:t>
            </a:r>
            <a:r>
              <a:rPr lang="en-US" dirty="0" smtClean="0"/>
              <a:t>points in </a:t>
            </a:r>
            <a:r>
              <a:rPr lang="en-US" dirty="0"/>
              <a:t>time for the purpose of </a:t>
            </a:r>
            <a:r>
              <a:rPr lang="en-US" dirty="0" smtClean="0"/>
              <a:t>systematically controlling changes </a:t>
            </a:r>
            <a:r>
              <a:rPr lang="en-US" dirty="0"/>
              <a:t>to the configuration and </a:t>
            </a:r>
            <a:r>
              <a:rPr lang="en-US" dirty="0" smtClean="0"/>
              <a:t>maintaining the </a:t>
            </a:r>
            <a:r>
              <a:rPr lang="en-US" dirty="0"/>
              <a:t>integrity and traceability of the </a:t>
            </a:r>
            <a:r>
              <a:rPr lang="en-US" dirty="0" smtClean="0"/>
              <a:t>configuration throughout </a:t>
            </a:r>
            <a:r>
              <a:rPr lang="en-US" dirty="0"/>
              <a:t>the system life </a:t>
            </a:r>
            <a:r>
              <a:rPr lang="en-US" dirty="0" smtClean="0"/>
              <a:t>cycle.</a:t>
            </a:r>
          </a:p>
          <a:p>
            <a:pPr indent="0">
              <a:spcAft>
                <a:spcPts val="1200"/>
              </a:spcAft>
            </a:pPr>
            <a:r>
              <a:rPr lang="en-US" dirty="0"/>
              <a:t>A system can be defined as the combination </a:t>
            </a:r>
            <a:r>
              <a:rPr lang="en-US" dirty="0" smtClean="0"/>
              <a:t>of interacting </a:t>
            </a:r>
            <a:r>
              <a:rPr lang="en-US" dirty="0"/>
              <a:t>elements organized to achieve one </a:t>
            </a:r>
            <a:r>
              <a:rPr lang="en-US" dirty="0" smtClean="0"/>
              <a:t>or more </a:t>
            </a:r>
            <a:r>
              <a:rPr lang="en-US" dirty="0"/>
              <a:t>stated </a:t>
            </a:r>
            <a:r>
              <a:rPr lang="en-US" dirty="0" smtClean="0"/>
              <a:t>purposes</a:t>
            </a:r>
          </a:p>
          <a:p>
            <a:pPr indent="0">
              <a:spcAft>
                <a:spcPts val="1200"/>
              </a:spcAft>
            </a:pPr>
            <a:r>
              <a:rPr lang="en-US" dirty="0" smtClean="0"/>
              <a:t>Configuration of a software system is </a:t>
            </a:r>
            <a:r>
              <a:rPr lang="en-US" dirty="0"/>
              <a:t>collection of </a:t>
            </a:r>
            <a:r>
              <a:rPr lang="en-US" dirty="0" smtClean="0"/>
              <a:t>specific versions </a:t>
            </a:r>
            <a:r>
              <a:rPr lang="en-US" dirty="0"/>
              <a:t>of hardware, firmware, or software </a:t>
            </a:r>
            <a:r>
              <a:rPr lang="en-US" dirty="0" smtClean="0"/>
              <a:t>items combined </a:t>
            </a:r>
            <a:r>
              <a:rPr lang="en-US" dirty="0"/>
              <a:t>according to specific build </a:t>
            </a:r>
            <a:r>
              <a:rPr lang="en-US" dirty="0" smtClean="0"/>
              <a:t>procedures for a purpose.</a:t>
            </a:r>
            <a:endParaRPr lang="en-US" dirty="0"/>
          </a:p>
          <a:p>
            <a:pPr indent="0">
              <a:lnSpc>
                <a:spcPct val="110000"/>
              </a:lnSpc>
              <a:spcAft>
                <a:spcPts val="1200"/>
              </a:spcAft>
            </a:pPr>
            <a:endParaRPr lang="en-US"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Configuration management</a:t>
            </a:r>
            <a:endParaRPr lang="en-US" dirty="0"/>
          </a:p>
        </p:txBody>
      </p:sp>
    </p:spTree>
    <p:extLst>
      <p:ext uri="{BB962C8B-B14F-4D97-AF65-F5344CB8AC3E}">
        <p14:creationId xmlns:p14="http://schemas.microsoft.com/office/powerpoint/2010/main" val="1843145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dirty="0" smtClean="0"/>
              <a:t>A software product must </a:t>
            </a:r>
            <a:r>
              <a:rPr lang="en-US" dirty="0"/>
              <a:t>change or </a:t>
            </a:r>
            <a:r>
              <a:rPr lang="en-US" dirty="0" smtClean="0"/>
              <a:t>evolve </a:t>
            </a:r>
            <a:r>
              <a:rPr lang="en-US" dirty="0"/>
              <a:t>over time. Once </a:t>
            </a:r>
            <a:r>
              <a:rPr lang="en-US" dirty="0" smtClean="0"/>
              <a:t>a software is in </a:t>
            </a:r>
            <a:r>
              <a:rPr lang="en-US" dirty="0"/>
              <a:t>operation, </a:t>
            </a:r>
            <a:r>
              <a:rPr lang="en-US" dirty="0" smtClean="0"/>
              <a:t>defects are </a:t>
            </a:r>
            <a:r>
              <a:rPr lang="en-US" dirty="0"/>
              <a:t>uncovered, operating environments </a:t>
            </a:r>
            <a:r>
              <a:rPr lang="en-US" dirty="0" err="1" smtClean="0"/>
              <a:t>change,and</a:t>
            </a:r>
            <a:r>
              <a:rPr lang="en-US" dirty="0" smtClean="0"/>
              <a:t> </a:t>
            </a:r>
            <a:r>
              <a:rPr lang="en-US" dirty="0"/>
              <a:t>new user requirements </a:t>
            </a:r>
            <a:r>
              <a:rPr lang="en-US" dirty="0" smtClean="0"/>
              <a:t>surface.</a:t>
            </a:r>
          </a:p>
          <a:p>
            <a:pPr indent="0"/>
            <a:r>
              <a:rPr lang="en-US" dirty="0"/>
              <a:t>Software maintenance is an integral part of </a:t>
            </a:r>
            <a:r>
              <a:rPr lang="en-US" dirty="0" smtClean="0"/>
              <a:t>a software </a:t>
            </a:r>
            <a:r>
              <a:rPr lang="en-US" dirty="0"/>
              <a:t>life </a:t>
            </a:r>
            <a:r>
              <a:rPr lang="en-US" dirty="0" smtClean="0"/>
              <a:t>cycle. </a:t>
            </a:r>
            <a:r>
              <a:rPr lang="en-US" dirty="0"/>
              <a:t>However, software development </a:t>
            </a:r>
            <a:r>
              <a:rPr lang="en-US" dirty="0" smtClean="0"/>
              <a:t>used to receive more importance than software maintenance in </a:t>
            </a:r>
            <a:r>
              <a:rPr lang="en-US" dirty="0"/>
              <a:t>most </a:t>
            </a:r>
            <a:r>
              <a:rPr lang="en-US" dirty="0" smtClean="0"/>
              <a:t>organizations. It is changing</a:t>
            </a:r>
          </a:p>
          <a:p>
            <a:pPr marL="585788" lvl="1" indent="-285750">
              <a:buFont typeface="Arial" panose="020B0604020202020204" pitchFamily="34" charset="0"/>
              <a:buChar char="•"/>
            </a:pPr>
            <a:r>
              <a:rPr lang="en-US" sz="1600" dirty="0" smtClean="0"/>
              <a:t>Due to large capital spending needed for software development, organizations are trying to maximize lifespan of existing software</a:t>
            </a:r>
          </a:p>
          <a:p>
            <a:pPr marL="585788" lvl="1" indent="-285750">
              <a:buFont typeface="Arial" panose="020B0604020202020204" pitchFamily="34" charset="0"/>
              <a:buChar char="•"/>
            </a:pPr>
            <a:r>
              <a:rPr lang="en-US" sz="1600" dirty="0" smtClean="0"/>
              <a:t>Due to large scale availability of open source components, organizations increased focus on maintenance</a:t>
            </a:r>
            <a:endParaRPr lang="en-US" sz="1600" dirty="0"/>
          </a:p>
        </p:txBody>
      </p:sp>
      <p:sp>
        <p:nvSpPr>
          <p:cNvPr id="3" name="Content Placeholder 2"/>
          <p:cNvSpPr>
            <a:spLocks noGrp="1"/>
          </p:cNvSpPr>
          <p:nvPr>
            <p:ph sz="quarter" idx="10"/>
          </p:nvPr>
        </p:nvSpPr>
        <p:spPr>
          <a:xfrm>
            <a:off x="304800" y="177072"/>
            <a:ext cx="6324600" cy="720336"/>
          </a:xfrm>
        </p:spPr>
        <p:txBody>
          <a:bodyPr/>
          <a:lstStyle/>
          <a:p>
            <a:r>
              <a:rPr lang="en-US" dirty="0" smtClean="0"/>
              <a:t>Software Maintenance</a:t>
            </a:r>
            <a:endParaRPr lang="en-US" dirty="0"/>
          </a:p>
        </p:txBody>
      </p:sp>
    </p:spTree>
    <p:extLst>
      <p:ext uri="{BB962C8B-B14F-4D97-AF65-F5344CB8AC3E}">
        <p14:creationId xmlns:p14="http://schemas.microsoft.com/office/powerpoint/2010/main" val="15650415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60339"/>
            <a:ext cx="8229600" cy="3394472"/>
          </a:xfrm>
        </p:spPr>
        <p:txBody>
          <a:bodyPr/>
          <a:lstStyle/>
          <a:p>
            <a:pPr marL="0" lvl="0" indent="0" defTabSz="914400">
              <a:spcBef>
                <a:spcPts val="1000"/>
              </a:spcBef>
              <a:spcAft>
                <a:spcPts val="600"/>
              </a:spcAft>
              <a:buClrTx/>
            </a:pPr>
            <a:r>
              <a:rPr lang="en-US" sz="2000" dirty="0" smtClean="0">
                <a:solidFill>
                  <a:prstClr val="black"/>
                </a:solidFill>
              </a:rPr>
              <a:t>Five </a:t>
            </a:r>
            <a:r>
              <a:rPr lang="en-US" sz="2000" dirty="0">
                <a:solidFill>
                  <a:prstClr val="black"/>
                </a:solidFill>
              </a:rPr>
              <a:t>key characteristics comprise the maintainer’s activities:</a:t>
            </a:r>
          </a:p>
          <a:p>
            <a:pPr marL="228600" lvl="0" indent="-228600" defTabSz="914400" fontAlgn="base">
              <a:spcBef>
                <a:spcPts val="1000"/>
              </a:spcBef>
              <a:spcAft>
                <a:spcPts val="600"/>
              </a:spcAft>
              <a:buClrTx/>
              <a:buFont typeface="Arial" panose="020B0604020202020204" pitchFamily="34" charset="0"/>
              <a:buChar char="•"/>
            </a:pPr>
            <a:r>
              <a:rPr lang="en-US" sz="2000" dirty="0">
                <a:solidFill>
                  <a:prstClr val="black"/>
                </a:solidFill>
              </a:rPr>
              <a:t>maintaining control over the software’s day-to-day functions;</a:t>
            </a:r>
          </a:p>
          <a:p>
            <a:pPr marL="228600" lvl="0" indent="-228600" defTabSz="914400" fontAlgn="base">
              <a:spcBef>
                <a:spcPts val="1000"/>
              </a:spcBef>
              <a:spcAft>
                <a:spcPts val="600"/>
              </a:spcAft>
              <a:buClrTx/>
              <a:buFont typeface="Arial" panose="020B0604020202020204" pitchFamily="34" charset="0"/>
              <a:buChar char="•"/>
            </a:pPr>
            <a:r>
              <a:rPr lang="en-US" sz="2000" dirty="0">
                <a:solidFill>
                  <a:prstClr val="black"/>
                </a:solidFill>
              </a:rPr>
              <a:t>maintaining 	control 	over 	software modification;</a:t>
            </a:r>
          </a:p>
          <a:p>
            <a:pPr marL="228600" lvl="0" indent="-228600" defTabSz="914400" fontAlgn="base">
              <a:spcBef>
                <a:spcPts val="1000"/>
              </a:spcBef>
              <a:spcAft>
                <a:spcPts val="600"/>
              </a:spcAft>
              <a:buClrTx/>
              <a:buFont typeface="Arial" panose="020B0604020202020204" pitchFamily="34" charset="0"/>
              <a:buChar char="•"/>
            </a:pPr>
            <a:r>
              <a:rPr lang="en-US" sz="2000" dirty="0">
                <a:solidFill>
                  <a:prstClr val="black"/>
                </a:solidFill>
              </a:rPr>
              <a:t>perfecting existing functions;</a:t>
            </a:r>
          </a:p>
          <a:p>
            <a:pPr marL="228600" lvl="0" indent="-228600" defTabSz="914400" fontAlgn="base">
              <a:spcBef>
                <a:spcPts val="1000"/>
              </a:spcBef>
              <a:spcAft>
                <a:spcPts val="600"/>
              </a:spcAft>
              <a:buClrTx/>
              <a:buFont typeface="Arial" panose="020B0604020202020204" pitchFamily="34" charset="0"/>
              <a:buChar char="•"/>
            </a:pPr>
            <a:r>
              <a:rPr lang="en-US" sz="2000" dirty="0">
                <a:solidFill>
                  <a:prstClr val="black"/>
                </a:solidFill>
              </a:rPr>
              <a:t>identifying security threats and fixing security vulnerabilities; and </a:t>
            </a:r>
          </a:p>
          <a:p>
            <a:pPr marL="228600" lvl="0" indent="-228600" defTabSz="914400" fontAlgn="base">
              <a:spcBef>
                <a:spcPts val="1000"/>
              </a:spcBef>
              <a:spcAft>
                <a:spcPts val="600"/>
              </a:spcAft>
              <a:buClrTx/>
              <a:buFont typeface="Arial" panose="020B0604020202020204" pitchFamily="34" charset="0"/>
              <a:buChar char="•"/>
            </a:pPr>
            <a:r>
              <a:rPr lang="en-US" sz="2000" dirty="0">
                <a:solidFill>
                  <a:prstClr val="black"/>
                </a:solidFill>
              </a:rPr>
              <a:t>preventing </a:t>
            </a:r>
            <a:r>
              <a:rPr lang="en-US" sz="2000" dirty="0" smtClean="0">
                <a:solidFill>
                  <a:prstClr val="black"/>
                </a:solidFill>
              </a:rPr>
              <a:t>software performance from </a:t>
            </a:r>
            <a:r>
              <a:rPr lang="en-US" sz="2000" dirty="0">
                <a:solidFill>
                  <a:prstClr val="black"/>
                </a:solidFill>
              </a:rPr>
              <a:t>degrading to unacceptable levels.</a:t>
            </a:r>
          </a:p>
          <a:p>
            <a:pPr>
              <a:spcAft>
                <a:spcPts val="600"/>
              </a:spcAft>
            </a:pPr>
            <a:endParaRPr lang="en-US" sz="1400" dirty="0"/>
          </a:p>
        </p:txBody>
      </p:sp>
      <p:sp>
        <p:nvSpPr>
          <p:cNvPr id="3" name="Content Placeholder 2"/>
          <p:cNvSpPr>
            <a:spLocks noGrp="1"/>
          </p:cNvSpPr>
          <p:nvPr>
            <p:ph sz="quarter" idx="10"/>
          </p:nvPr>
        </p:nvSpPr>
        <p:spPr>
          <a:xfrm>
            <a:off x="304800" y="140003"/>
            <a:ext cx="6324600" cy="720336"/>
          </a:xfrm>
        </p:spPr>
        <p:txBody>
          <a:bodyPr/>
          <a:lstStyle/>
          <a:p>
            <a:r>
              <a:rPr lang="en-US" dirty="0"/>
              <a:t>Maintainer’s activities</a:t>
            </a:r>
          </a:p>
        </p:txBody>
      </p:sp>
    </p:spTree>
    <p:extLst>
      <p:ext uri="{BB962C8B-B14F-4D97-AF65-F5344CB8AC3E}">
        <p14:creationId xmlns:p14="http://schemas.microsoft.com/office/powerpoint/2010/main" val="1821489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spcAft>
                <a:spcPts val="600"/>
              </a:spcAft>
            </a:pPr>
            <a:r>
              <a:rPr lang="en-US" dirty="0"/>
              <a:t>Software engineering management can be </a:t>
            </a:r>
            <a:r>
              <a:rPr lang="en-US" dirty="0" smtClean="0"/>
              <a:t>defined as </a:t>
            </a:r>
            <a:r>
              <a:rPr lang="en-US" dirty="0"/>
              <a:t>the application of management </a:t>
            </a:r>
            <a:r>
              <a:rPr lang="en-US" dirty="0" smtClean="0"/>
              <a:t>activities — planning, coordinating</a:t>
            </a:r>
            <a:r>
              <a:rPr lang="en-US" dirty="0"/>
              <a:t>, measuring, monitoring, </a:t>
            </a:r>
            <a:r>
              <a:rPr lang="en-US" dirty="0" smtClean="0"/>
              <a:t>controlling, and reporting  —  to achieve quality etc.</a:t>
            </a:r>
          </a:p>
          <a:p>
            <a:pPr indent="0">
              <a:spcAft>
                <a:spcPts val="600"/>
              </a:spcAft>
            </a:pPr>
            <a:r>
              <a:rPr lang="en-US" dirty="0" smtClean="0"/>
              <a:t>There </a:t>
            </a:r>
            <a:r>
              <a:rPr lang="en-US" dirty="0"/>
              <a:t>are aspects specific to software </a:t>
            </a:r>
            <a:r>
              <a:rPr lang="en-US" dirty="0" smtClean="0"/>
              <a:t>projects and </a:t>
            </a:r>
            <a:r>
              <a:rPr lang="en-US" dirty="0"/>
              <a:t>software life </a:t>
            </a:r>
            <a:r>
              <a:rPr lang="en-US" dirty="0" smtClean="0"/>
              <a:t>cycle that complicate effective </a:t>
            </a:r>
            <a:r>
              <a:rPr lang="en-US" dirty="0"/>
              <a:t>management, </a:t>
            </a:r>
            <a:r>
              <a:rPr lang="en-US" dirty="0" smtClean="0"/>
              <a:t>including</a:t>
            </a:r>
          </a:p>
          <a:p>
            <a:pPr marL="542925" indent="-285750">
              <a:spcAft>
                <a:spcPts val="600"/>
              </a:spcAft>
              <a:buFont typeface="Arial" panose="020B0604020202020204" pitchFamily="34" charset="0"/>
              <a:buChar char="•"/>
            </a:pPr>
            <a:r>
              <a:rPr lang="en-US" sz="1600" dirty="0"/>
              <a:t>Clients often don’t know what is needed </a:t>
            </a:r>
            <a:r>
              <a:rPr lang="en-US" sz="1600" dirty="0" smtClean="0"/>
              <a:t>or what </a:t>
            </a:r>
            <a:r>
              <a:rPr lang="en-US" sz="1600" dirty="0"/>
              <a:t>is </a:t>
            </a:r>
            <a:r>
              <a:rPr lang="en-US" sz="1600" dirty="0" smtClean="0"/>
              <a:t>feasible</a:t>
            </a:r>
          </a:p>
          <a:p>
            <a:pPr marL="542925" indent="-285750">
              <a:spcAft>
                <a:spcPts val="600"/>
              </a:spcAft>
              <a:buFont typeface="Arial" panose="020B0604020202020204" pitchFamily="34" charset="0"/>
              <a:buChar char="•"/>
            </a:pPr>
            <a:r>
              <a:rPr lang="en-US" sz="1600" dirty="0"/>
              <a:t>As a result of changing requirements, </a:t>
            </a:r>
            <a:r>
              <a:rPr lang="en-US" sz="1600" dirty="0" smtClean="0"/>
              <a:t>software is </a:t>
            </a:r>
            <a:r>
              <a:rPr lang="en-US" sz="1600" dirty="0"/>
              <a:t>often built using an iterative </a:t>
            </a:r>
            <a:r>
              <a:rPr lang="en-US" sz="1600" dirty="0" smtClean="0"/>
              <a:t>process</a:t>
            </a:r>
          </a:p>
          <a:p>
            <a:pPr marL="542925" indent="-285750">
              <a:spcAft>
                <a:spcPts val="600"/>
              </a:spcAft>
              <a:buFont typeface="Arial" panose="020B0604020202020204" pitchFamily="34" charset="0"/>
              <a:buChar char="•"/>
            </a:pPr>
            <a:r>
              <a:rPr lang="en-US" sz="1600" dirty="0"/>
              <a:t>The degree of novelty and complexity </a:t>
            </a:r>
            <a:r>
              <a:rPr lang="en-US" sz="1600" dirty="0" smtClean="0"/>
              <a:t>is often high</a:t>
            </a:r>
          </a:p>
          <a:p>
            <a:pPr marL="542925" indent="-285750">
              <a:spcAft>
                <a:spcPts val="600"/>
              </a:spcAft>
              <a:buFont typeface="Arial" panose="020B0604020202020204" pitchFamily="34" charset="0"/>
              <a:buChar char="•"/>
            </a:pPr>
            <a:r>
              <a:rPr lang="en-US" sz="1600" dirty="0"/>
              <a:t>There is often a rapid rate of change in </a:t>
            </a:r>
            <a:r>
              <a:rPr lang="en-US" sz="1600" dirty="0" smtClean="0"/>
              <a:t>the underlying </a:t>
            </a:r>
            <a:r>
              <a:rPr lang="en-US" sz="1600" dirty="0"/>
              <a:t>technology</a:t>
            </a:r>
          </a:p>
        </p:txBody>
      </p:sp>
      <p:sp>
        <p:nvSpPr>
          <p:cNvPr id="3" name="Content Placeholder 2"/>
          <p:cNvSpPr>
            <a:spLocks noGrp="1"/>
          </p:cNvSpPr>
          <p:nvPr>
            <p:ph sz="quarter" idx="10"/>
          </p:nvPr>
        </p:nvSpPr>
        <p:spPr>
          <a:xfrm>
            <a:off x="304800" y="177072"/>
            <a:ext cx="6324600" cy="720336"/>
          </a:xfrm>
        </p:spPr>
        <p:txBody>
          <a:bodyPr/>
          <a:lstStyle/>
          <a:p>
            <a:r>
              <a:rPr lang="en-US" dirty="0"/>
              <a:t>Software </a:t>
            </a:r>
            <a:r>
              <a:rPr lang="en-US" dirty="0" smtClean="0"/>
              <a:t>Engineering Management</a:t>
            </a:r>
            <a:endParaRPr lang="en-US" dirty="0"/>
          </a:p>
        </p:txBody>
      </p:sp>
    </p:spTree>
    <p:extLst>
      <p:ext uri="{BB962C8B-B14F-4D97-AF65-F5344CB8AC3E}">
        <p14:creationId xmlns:p14="http://schemas.microsoft.com/office/powerpoint/2010/main" val="2081082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spcAft>
                <a:spcPts val="600"/>
              </a:spcAft>
            </a:pPr>
            <a:r>
              <a:rPr lang="en-US" dirty="0"/>
              <a:t>Software engineering economics </a:t>
            </a:r>
            <a:r>
              <a:rPr lang="en-US" dirty="0" smtClean="0"/>
              <a:t>is about relating the </a:t>
            </a:r>
            <a:r>
              <a:rPr lang="en-US" dirty="0"/>
              <a:t>attributes of software and </a:t>
            </a:r>
            <a:r>
              <a:rPr lang="en-US" dirty="0" smtClean="0"/>
              <a:t>software processes to </a:t>
            </a:r>
            <a:r>
              <a:rPr lang="en-US" dirty="0"/>
              <a:t>economic </a:t>
            </a:r>
            <a:r>
              <a:rPr lang="en-US" dirty="0" smtClean="0"/>
              <a:t>measures</a:t>
            </a:r>
          </a:p>
          <a:p>
            <a:pPr marL="542925" indent="-285750">
              <a:spcAft>
                <a:spcPts val="600"/>
              </a:spcAft>
              <a:buFont typeface="Arial" panose="020B0604020202020204" pitchFamily="34" charset="0"/>
              <a:buChar char="•"/>
            </a:pPr>
            <a:r>
              <a:rPr lang="en-US" dirty="0"/>
              <a:t>involves balancing risk and profitability</a:t>
            </a:r>
            <a:r>
              <a:rPr lang="en-US" dirty="0" smtClean="0"/>
              <a:t>, while maximizing benefits and wealth of the organization.</a:t>
            </a:r>
          </a:p>
          <a:p>
            <a:pPr marL="542925" indent="-285750">
              <a:spcAft>
                <a:spcPts val="600"/>
              </a:spcAft>
              <a:buFont typeface="Arial" panose="020B0604020202020204" pitchFamily="34" charset="0"/>
              <a:buChar char="•"/>
            </a:pPr>
            <a:r>
              <a:rPr lang="en-US" dirty="0"/>
              <a:t>identify organizational goals, time horizons</a:t>
            </a:r>
            <a:r>
              <a:rPr lang="en-US" dirty="0" smtClean="0"/>
              <a:t>, risk </a:t>
            </a:r>
            <a:r>
              <a:rPr lang="en-US" dirty="0"/>
              <a:t>factors, </a:t>
            </a:r>
            <a:r>
              <a:rPr lang="en-US" dirty="0" smtClean="0"/>
              <a:t>and financial constraints</a:t>
            </a:r>
          </a:p>
          <a:p>
            <a:pPr marL="542925" indent="-285750">
              <a:spcAft>
                <a:spcPts val="600"/>
              </a:spcAft>
              <a:buFont typeface="Arial" panose="020B0604020202020204" pitchFamily="34" charset="0"/>
              <a:buChar char="•"/>
            </a:pPr>
            <a:r>
              <a:rPr lang="en-US" dirty="0"/>
              <a:t>identify and implement the appropriate </a:t>
            </a:r>
            <a:r>
              <a:rPr lang="en-US" dirty="0" smtClean="0"/>
              <a:t>portfolio and investment </a:t>
            </a:r>
            <a:r>
              <a:rPr lang="en-US" dirty="0"/>
              <a:t>decisions </a:t>
            </a:r>
            <a:r>
              <a:rPr lang="en-US" dirty="0" smtClean="0"/>
              <a:t>to manage cash </a:t>
            </a:r>
            <a:r>
              <a:rPr lang="en-US" dirty="0"/>
              <a:t>flow, and </a:t>
            </a:r>
            <a:r>
              <a:rPr lang="en-US" dirty="0" smtClean="0"/>
              <a:t>funding;</a:t>
            </a:r>
          </a:p>
          <a:p>
            <a:pPr marL="542925" indent="-285750">
              <a:spcAft>
                <a:spcPts val="600"/>
              </a:spcAft>
              <a:buFont typeface="Arial" panose="020B0604020202020204" pitchFamily="34" charset="0"/>
              <a:buChar char="•"/>
            </a:pPr>
            <a:r>
              <a:rPr lang="en-US" dirty="0"/>
              <a:t>measure financial performance, such </a:t>
            </a:r>
            <a:r>
              <a:rPr lang="en-US" dirty="0" smtClean="0"/>
              <a:t>as cash </a:t>
            </a:r>
            <a:r>
              <a:rPr lang="en-US" dirty="0"/>
              <a:t>flow and ROI</a:t>
            </a:r>
          </a:p>
        </p:txBody>
      </p:sp>
      <p:sp>
        <p:nvSpPr>
          <p:cNvPr id="3" name="Content Placeholder 2"/>
          <p:cNvSpPr>
            <a:spLocks noGrp="1"/>
          </p:cNvSpPr>
          <p:nvPr>
            <p:ph sz="quarter" idx="10"/>
          </p:nvPr>
        </p:nvSpPr>
        <p:spPr>
          <a:xfrm>
            <a:off x="304800" y="164715"/>
            <a:ext cx="6324600" cy="720336"/>
          </a:xfrm>
        </p:spPr>
        <p:txBody>
          <a:bodyPr/>
          <a:lstStyle/>
          <a:p>
            <a:r>
              <a:rPr lang="en-US" dirty="0"/>
              <a:t>Software </a:t>
            </a:r>
            <a:r>
              <a:rPr lang="en-US" dirty="0" smtClean="0"/>
              <a:t>Engineering Economics</a:t>
            </a:r>
            <a:endParaRPr lang="en-US" dirty="0"/>
          </a:p>
        </p:txBody>
      </p:sp>
    </p:spTree>
    <p:extLst>
      <p:ext uri="{BB962C8B-B14F-4D97-AF65-F5344CB8AC3E}">
        <p14:creationId xmlns:p14="http://schemas.microsoft.com/office/powerpoint/2010/main" val="1907588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9167"/>
            <a:ext cx="8229600" cy="3394472"/>
          </a:xfrm>
        </p:spPr>
        <p:txBody>
          <a:bodyPr/>
          <a:lstStyle/>
          <a:p>
            <a:pPr>
              <a:spcAft>
                <a:spcPts val="600"/>
              </a:spcAft>
            </a:pPr>
            <a:r>
              <a:rPr lang="en-US" dirty="0"/>
              <a:t>software process is a set </a:t>
            </a:r>
            <a:r>
              <a:rPr lang="en-US" dirty="0" smtClean="0"/>
              <a:t>of interrelated </a:t>
            </a:r>
            <a:r>
              <a:rPr lang="en-US" dirty="0"/>
              <a:t>activities and tasks that </a:t>
            </a:r>
            <a:r>
              <a:rPr lang="en-US" dirty="0" smtClean="0"/>
              <a:t>transform input </a:t>
            </a:r>
            <a:r>
              <a:rPr lang="en-US" dirty="0"/>
              <a:t>work products into output work </a:t>
            </a:r>
            <a:r>
              <a:rPr lang="en-US" dirty="0" smtClean="0"/>
              <a:t>products</a:t>
            </a:r>
          </a:p>
          <a:p>
            <a:pPr>
              <a:spcAft>
                <a:spcPts val="600"/>
              </a:spcAft>
            </a:pPr>
            <a:r>
              <a:rPr lang="en-US" dirty="0"/>
              <a:t>a software </a:t>
            </a:r>
            <a:r>
              <a:rPr lang="en-US" dirty="0" smtClean="0"/>
              <a:t>process includes </a:t>
            </a:r>
            <a:r>
              <a:rPr lang="en-US" dirty="0"/>
              <a:t>required inputs, transforming </a:t>
            </a:r>
            <a:r>
              <a:rPr lang="en-US" dirty="0" smtClean="0"/>
              <a:t>work activities</a:t>
            </a:r>
            <a:r>
              <a:rPr lang="en-US" dirty="0"/>
              <a:t>, and outputs </a:t>
            </a:r>
            <a:r>
              <a:rPr lang="en-US" dirty="0" smtClean="0"/>
              <a:t>generated</a:t>
            </a:r>
          </a:p>
          <a:p>
            <a:pPr>
              <a:spcAft>
                <a:spcPts val="600"/>
              </a:spcAft>
            </a:pPr>
            <a:r>
              <a:rPr lang="en-US" dirty="0"/>
              <a:t>a software process may also </a:t>
            </a:r>
            <a:r>
              <a:rPr lang="en-US" dirty="0" smtClean="0"/>
              <a:t>include its </a:t>
            </a:r>
            <a:r>
              <a:rPr lang="en-US" dirty="0"/>
              <a:t>entry and exit criteria </a:t>
            </a:r>
            <a:r>
              <a:rPr lang="en-US" dirty="0" smtClean="0"/>
              <a:t>and decomposition of </a:t>
            </a:r>
            <a:r>
              <a:rPr lang="en-US" dirty="0"/>
              <a:t>the work activities into tasks, which are </a:t>
            </a:r>
            <a:r>
              <a:rPr lang="en-US" dirty="0" smtClean="0"/>
              <a:t>the smallest </a:t>
            </a:r>
            <a:r>
              <a:rPr lang="en-US" dirty="0"/>
              <a:t>units of </a:t>
            </a:r>
            <a:r>
              <a:rPr lang="en-US" dirty="0" smtClean="0"/>
              <a:t>work</a:t>
            </a:r>
          </a:p>
          <a:p>
            <a:pPr>
              <a:spcAft>
                <a:spcPts val="600"/>
              </a:spcAft>
            </a:pPr>
            <a:r>
              <a:rPr lang="en-US" dirty="0" smtClean="0"/>
              <a:t>Value individuals &amp; interactions over processes &amp; tools – Agile manifesto</a:t>
            </a:r>
          </a:p>
          <a:p>
            <a:pPr>
              <a:spcAft>
                <a:spcPts val="600"/>
              </a:spcAft>
            </a:pPr>
            <a:r>
              <a:rPr lang="en-US" dirty="0" smtClean="0"/>
              <a:t>Agile models </a:t>
            </a:r>
            <a:r>
              <a:rPr lang="en-US" dirty="0"/>
              <a:t>are designed to facilitate evolution of </a:t>
            </a:r>
            <a:r>
              <a:rPr lang="en-US" dirty="0" smtClean="0"/>
              <a:t>the software </a:t>
            </a:r>
            <a:r>
              <a:rPr lang="en-US" dirty="0"/>
              <a:t>requirements during the project</a:t>
            </a:r>
          </a:p>
        </p:txBody>
      </p:sp>
      <p:sp>
        <p:nvSpPr>
          <p:cNvPr id="3" name="Content Placeholder 2"/>
          <p:cNvSpPr>
            <a:spLocks noGrp="1"/>
          </p:cNvSpPr>
          <p:nvPr>
            <p:ph sz="quarter" idx="10"/>
          </p:nvPr>
        </p:nvSpPr>
        <p:spPr>
          <a:xfrm>
            <a:off x="304800" y="164717"/>
            <a:ext cx="6324600" cy="720336"/>
          </a:xfrm>
        </p:spPr>
        <p:txBody>
          <a:bodyPr/>
          <a:lstStyle/>
          <a:p>
            <a:r>
              <a:rPr lang="en-US" dirty="0"/>
              <a:t>Software Engineering Process</a:t>
            </a:r>
          </a:p>
        </p:txBody>
      </p:sp>
    </p:spTree>
    <p:extLst>
      <p:ext uri="{BB962C8B-B14F-4D97-AF65-F5344CB8AC3E}">
        <p14:creationId xmlns:p14="http://schemas.microsoft.com/office/powerpoint/2010/main" val="853718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33881"/>
            <a:ext cx="8229600" cy="3394472"/>
          </a:xfrm>
        </p:spPr>
        <p:txBody>
          <a:bodyPr/>
          <a:lstStyle/>
          <a:p>
            <a:pPr indent="0"/>
            <a:r>
              <a:rPr lang="en-US" dirty="0"/>
              <a:t>Software Engineering Professional </a:t>
            </a:r>
            <a:r>
              <a:rPr lang="en-US" dirty="0" smtClean="0"/>
              <a:t>Practice includes knowledge</a:t>
            </a:r>
            <a:r>
              <a:rPr lang="en-US" dirty="0"/>
              <a:t>, skills, and attitudes that </a:t>
            </a:r>
            <a:r>
              <a:rPr lang="en-US" dirty="0" smtClean="0"/>
              <a:t>software engineers </a:t>
            </a:r>
            <a:r>
              <a:rPr lang="en-US" dirty="0"/>
              <a:t>must possess to practice software </a:t>
            </a:r>
            <a:r>
              <a:rPr lang="en-US" dirty="0" smtClean="0"/>
              <a:t>engineering in </a:t>
            </a:r>
            <a:r>
              <a:rPr lang="en-US" dirty="0"/>
              <a:t>a professional, responsible, and </a:t>
            </a:r>
            <a:r>
              <a:rPr lang="en-US" dirty="0" smtClean="0"/>
              <a:t>ethical manner</a:t>
            </a:r>
          </a:p>
          <a:p>
            <a:pPr indent="0"/>
            <a:r>
              <a:rPr lang="en-US" dirty="0"/>
              <a:t>The concept of professional practice </a:t>
            </a:r>
            <a:r>
              <a:rPr lang="en-US" dirty="0" smtClean="0"/>
              <a:t>becomes </a:t>
            </a:r>
            <a:r>
              <a:rPr lang="en-US" dirty="0"/>
              <a:t>applicable within </a:t>
            </a:r>
            <a:r>
              <a:rPr lang="en-US" dirty="0" smtClean="0"/>
              <a:t>the professions </a:t>
            </a:r>
            <a:r>
              <a:rPr lang="en-US" dirty="0"/>
              <a:t>that have a generally accepted </a:t>
            </a:r>
            <a:r>
              <a:rPr lang="en-US" dirty="0" smtClean="0"/>
              <a:t>body of knowledge</a:t>
            </a:r>
          </a:p>
          <a:p>
            <a:pPr indent="0"/>
            <a:r>
              <a:rPr lang="en-US" dirty="0"/>
              <a:t>A code of ethics and professional conduct </a:t>
            </a:r>
            <a:r>
              <a:rPr lang="en-US" dirty="0" smtClean="0"/>
              <a:t>for software </a:t>
            </a:r>
            <a:r>
              <a:rPr lang="en-US" dirty="0"/>
              <a:t>engineering </a:t>
            </a:r>
            <a:r>
              <a:rPr lang="en-US" dirty="0" smtClean="0"/>
              <a:t>was approved </a:t>
            </a:r>
            <a:r>
              <a:rPr lang="en-US" dirty="0"/>
              <a:t>by the </a:t>
            </a:r>
            <a:r>
              <a:rPr lang="en-US" dirty="0" smtClean="0"/>
              <a:t>ACM Council </a:t>
            </a:r>
            <a:r>
              <a:rPr lang="en-US" dirty="0"/>
              <a:t>and the IEEE CS Board of Governors </a:t>
            </a:r>
            <a:r>
              <a:rPr lang="en-US" dirty="0" smtClean="0"/>
              <a:t>in 1999</a:t>
            </a:r>
          </a:p>
          <a:p>
            <a:pPr lvl="1" indent="0"/>
            <a:r>
              <a:rPr lang="en-US" sz="1400" dirty="0"/>
              <a:t>Software engineers shall commit </a:t>
            </a:r>
            <a:r>
              <a:rPr lang="en-US" sz="1400" dirty="0" smtClean="0"/>
              <a:t>themselves to </a:t>
            </a:r>
            <a:r>
              <a:rPr lang="en-US" sz="1400" dirty="0"/>
              <a:t>making the analysis, specification</a:t>
            </a:r>
            <a:r>
              <a:rPr lang="en-US" sz="1400" dirty="0" smtClean="0"/>
              <a:t>, design</a:t>
            </a:r>
            <a:r>
              <a:rPr lang="en-US" sz="1400" dirty="0"/>
              <a:t>, development, testing </a:t>
            </a:r>
            <a:r>
              <a:rPr lang="en-US" sz="1400" dirty="0" smtClean="0"/>
              <a:t>and maintenance </a:t>
            </a:r>
            <a:r>
              <a:rPr lang="en-US" sz="1400" dirty="0"/>
              <a:t>of software a beneficial </a:t>
            </a:r>
            <a:r>
              <a:rPr lang="en-US" sz="1400" dirty="0" smtClean="0"/>
              <a:t>and respected </a:t>
            </a:r>
            <a:r>
              <a:rPr lang="en-US" sz="1400" dirty="0"/>
              <a:t>profession. In accordance </a:t>
            </a:r>
            <a:r>
              <a:rPr lang="en-US" sz="1400" dirty="0" smtClean="0"/>
              <a:t>with their </a:t>
            </a:r>
            <a:r>
              <a:rPr lang="en-US" sz="1400" dirty="0"/>
              <a:t>commitment to the health, safety </a:t>
            </a:r>
            <a:r>
              <a:rPr lang="en-US" sz="1400" dirty="0" smtClean="0"/>
              <a:t>and welfare </a:t>
            </a:r>
            <a:r>
              <a:rPr lang="en-US" sz="1400" dirty="0"/>
              <a:t>of the public, software </a:t>
            </a:r>
            <a:r>
              <a:rPr lang="en-US" sz="1400" dirty="0" smtClean="0"/>
              <a:t>engineers shall </a:t>
            </a:r>
            <a:r>
              <a:rPr lang="en-US" sz="1400" dirty="0"/>
              <a:t>adhere to the eight principles </a:t>
            </a:r>
            <a:r>
              <a:rPr lang="en-US" sz="1400" dirty="0" smtClean="0"/>
              <a:t>concerning the </a:t>
            </a:r>
            <a:r>
              <a:rPr lang="en-US" sz="1400" dirty="0"/>
              <a:t>public, client and employer</a:t>
            </a:r>
            <a:r>
              <a:rPr lang="en-US" sz="1400" dirty="0" smtClean="0"/>
              <a:t>, product</a:t>
            </a:r>
            <a:r>
              <a:rPr lang="en-US" sz="1400" dirty="0"/>
              <a:t>, judgment, management, profession</a:t>
            </a:r>
            <a:r>
              <a:rPr lang="en-US" sz="1400" dirty="0" smtClean="0"/>
              <a:t>, colleagues</a:t>
            </a:r>
            <a:r>
              <a:rPr lang="en-US" sz="1400" dirty="0"/>
              <a:t>, and self, respectively</a:t>
            </a:r>
          </a:p>
        </p:txBody>
      </p:sp>
      <p:sp>
        <p:nvSpPr>
          <p:cNvPr id="3" name="Content Placeholder 2"/>
          <p:cNvSpPr>
            <a:spLocks noGrp="1"/>
          </p:cNvSpPr>
          <p:nvPr>
            <p:ph sz="quarter" idx="10"/>
          </p:nvPr>
        </p:nvSpPr>
        <p:spPr>
          <a:xfrm>
            <a:off x="304800" y="115291"/>
            <a:ext cx="6324600" cy="720336"/>
          </a:xfrm>
        </p:spPr>
        <p:txBody>
          <a:bodyPr>
            <a:normAutofit fontScale="92500"/>
          </a:bodyPr>
          <a:lstStyle/>
          <a:p>
            <a:r>
              <a:rPr lang="en-US" dirty="0"/>
              <a:t>Software Engineering Professional Practice</a:t>
            </a:r>
          </a:p>
        </p:txBody>
      </p:sp>
    </p:spTree>
    <p:extLst>
      <p:ext uri="{BB962C8B-B14F-4D97-AF65-F5344CB8AC3E}">
        <p14:creationId xmlns:p14="http://schemas.microsoft.com/office/powerpoint/2010/main" val="1294741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01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2050003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a:latin typeface="Arial" panose="020B0604020202020204" pitchFamily="34" charset="0"/>
                <a:cs typeface="Arial" panose="020B0604020202020204" pitchFamily="34" charset="0"/>
              </a:rPr>
              <a:t>Work products during </a:t>
            </a:r>
            <a:r>
              <a:rPr lang="en-US" b="1" dirty="0" smtClean="0">
                <a:latin typeface="Arial" panose="020B0604020202020204" pitchFamily="34" charset="0"/>
                <a:cs typeface="Arial" panose="020B0604020202020204" pitchFamily="34" charset="0"/>
              </a:rPr>
              <a:t>SDLC</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5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48066"/>
            <a:ext cx="8229600" cy="3487839"/>
          </a:xfrm>
        </p:spPr>
        <p:txBody>
          <a:bodyPr/>
          <a:lstStyle/>
          <a:p>
            <a:pPr marL="342900" indent="-342900" eaLnBrk="0" hangingPunct="0">
              <a:buFont typeface="Arial" charset="0"/>
              <a:buChar char="•"/>
              <a:defRPr/>
            </a:pPr>
            <a:r>
              <a:rPr lang="en-US" sz="2000" dirty="0"/>
              <a:t>(1969 – Fritz Bauer) </a:t>
            </a:r>
            <a:r>
              <a:rPr lang="en-US" sz="2400" dirty="0"/>
              <a:t>Software engineering is the establishment and use of </a:t>
            </a:r>
            <a:r>
              <a:rPr lang="en-US" sz="2400" i="1" dirty="0"/>
              <a:t>sound engineering principles </a:t>
            </a:r>
            <a:r>
              <a:rPr lang="en-US" sz="2400" dirty="0"/>
              <a:t>in order to obtain </a:t>
            </a:r>
            <a:r>
              <a:rPr lang="en-US" sz="2400" i="1" dirty="0"/>
              <a:t>economically</a:t>
            </a:r>
            <a:r>
              <a:rPr lang="en-US" sz="2400" dirty="0"/>
              <a:t> software that is </a:t>
            </a:r>
            <a:r>
              <a:rPr lang="en-US" sz="2400" i="1" dirty="0"/>
              <a:t>reliable</a:t>
            </a:r>
            <a:r>
              <a:rPr lang="en-US" sz="2400" dirty="0"/>
              <a:t> and works </a:t>
            </a:r>
            <a:r>
              <a:rPr lang="en-US" sz="2400" i="1" dirty="0"/>
              <a:t>efficiently</a:t>
            </a:r>
            <a:r>
              <a:rPr lang="en-US" sz="2400" dirty="0"/>
              <a:t> on </a:t>
            </a:r>
            <a:r>
              <a:rPr lang="en-US" sz="2400" i="1" dirty="0"/>
              <a:t>real machines</a:t>
            </a:r>
          </a:p>
          <a:p>
            <a:pPr marL="800100" lvl="1" indent="-342900" eaLnBrk="0" hangingPunct="0">
              <a:buFont typeface="Arial" charset="0"/>
              <a:buChar char="•"/>
              <a:defRPr/>
            </a:pPr>
            <a:endParaRPr lang="en-US" sz="2000" dirty="0"/>
          </a:p>
          <a:p>
            <a:pPr marL="342900" indent="-342900" eaLnBrk="0" hangingPunct="0">
              <a:buFont typeface="Arial" charset="0"/>
              <a:buChar char="•"/>
              <a:defRPr/>
            </a:pPr>
            <a:r>
              <a:rPr lang="en-US" sz="2000" dirty="0"/>
              <a:t>(IEEE</a:t>
            </a:r>
            <a:r>
              <a:rPr lang="en-US" sz="2400" dirty="0"/>
              <a:t>) The application of a </a:t>
            </a:r>
            <a:r>
              <a:rPr lang="en-US" sz="2400" i="1" dirty="0"/>
              <a:t>systematic, disciplined, quantifiable </a:t>
            </a:r>
            <a:r>
              <a:rPr lang="en-US" sz="2400" dirty="0"/>
              <a:t>approach to the </a:t>
            </a:r>
            <a:r>
              <a:rPr lang="en-US" sz="2400" i="1" dirty="0"/>
              <a:t>development, operation, and maintenance </a:t>
            </a:r>
            <a:r>
              <a:rPr lang="en-US" sz="2400" dirty="0"/>
              <a:t>of software; that is, the application of engineering to software</a:t>
            </a:r>
          </a:p>
          <a:p>
            <a:pPr>
              <a:spcAft>
                <a:spcPts val="600"/>
              </a:spcAft>
            </a:pP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Software Engineering - Definitions</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39114"/>
            <a:ext cx="8229600" cy="3394472"/>
          </a:xfrm>
        </p:spPr>
        <p:txBody>
          <a:bodyPr/>
          <a:lstStyle/>
          <a:p>
            <a:pPr>
              <a:spcBef>
                <a:spcPts val="1800"/>
              </a:spcBef>
              <a:spcAft>
                <a:spcPts val="600"/>
              </a:spcAft>
            </a:pPr>
            <a:r>
              <a:rPr lang="en-US" b="1" dirty="0"/>
              <a:t>Scenario-based modeling</a:t>
            </a:r>
            <a:r>
              <a:rPr lang="en-US" dirty="0"/>
              <a:t> – represents the system from the user's point of view</a:t>
            </a:r>
          </a:p>
          <a:p>
            <a:pPr>
              <a:spcBef>
                <a:spcPts val="1800"/>
              </a:spcBef>
              <a:spcAft>
                <a:spcPts val="600"/>
              </a:spcAft>
            </a:pPr>
            <a:r>
              <a:rPr lang="en-US" b="1" dirty="0"/>
              <a:t>Flow-oriented modeling</a:t>
            </a:r>
            <a:r>
              <a:rPr lang="en-US" dirty="0"/>
              <a:t> – provides an indication of how data objects are transformed by a set of processing functions</a:t>
            </a:r>
            <a:r>
              <a:rPr lang="en-US" b="1" dirty="0"/>
              <a:t> </a:t>
            </a:r>
            <a:endParaRPr lang="en-US" dirty="0"/>
          </a:p>
          <a:p>
            <a:pPr>
              <a:spcBef>
                <a:spcPts val="1800"/>
              </a:spcBef>
              <a:spcAft>
                <a:spcPts val="600"/>
              </a:spcAft>
            </a:pPr>
            <a:r>
              <a:rPr lang="en-US" b="1" dirty="0"/>
              <a:t>Class-based modeling</a:t>
            </a:r>
            <a:r>
              <a:rPr lang="en-US" dirty="0"/>
              <a:t> – defines objects, attributes, and relationships</a:t>
            </a:r>
          </a:p>
          <a:p>
            <a:pPr>
              <a:spcBef>
                <a:spcPts val="1800"/>
              </a:spcBef>
              <a:spcAft>
                <a:spcPts val="600"/>
              </a:spcAft>
            </a:pPr>
            <a:r>
              <a:rPr lang="en-US" b="1" dirty="0"/>
              <a:t>Behavioral modeling</a:t>
            </a:r>
            <a:r>
              <a:rPr lang="en-US" dirty="0"/>
              <a:t> – depicts the states of the  classes and the impact of events on these states</a:t>
            </a:r>
          </a:p>
          <a:p>
            <a:pPr marL="342900" lvl="1" indent="0" algn="r">
              <a:spcAft>
                <a:spcPts val="600"/>
              </a:spcAft>
              <a:buNone/>
            </a:pPr>
            <a:endParaRPr lang="en-US" dirty="0"/>
          </a:p>
        </p:txBody>
      </p:sp>
      <p:sp>
        <p:nvSpPr>
          <p:cNvPr id="4" name="Title 1"/>
          <p:cNvSpPr txBox="1">
            <a:spLocks/>
          </p:cNvSpPr>
          <p:nvPr/>
        </p:nvSpPr>
        <p:spPr>
          <a:xfrm>
            <a:off x="1621312" y="708422"/>
            <a:ext cx="5915025" cy="411956"/>
          </a:xfrm>
          <a:prstGeom prst="rect">
            <a:avLst/>
          </a:prstGeom>
        </p:spPr>
        <p:txBody>
          <a:bodyPr>
            <a:normAutofit fontScale="75000" lnSpcReduction="2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endParaRPr lang="en-US" b="1"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smtClean="0"/>
              <a:t>Requirement Models</a:t>
            </a:r>
            <a:endParaRPr lang="en-US" sz="2800" dirty="0"/>
          </a:p>
        </p:txBody>
      </p:sp>
    </p:spTree>
    <p:extLst>
      <p:ext uri="{BB962C8B-B14F-4D97-AF65-F5344CB8AC3E}">
        <p14:creationId xmlns:p14="http://schemas.microsoft.com/office/powerpoint/2010/main" val="4084583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72695"/>
            <a:ext cx="8229600" cy="3872299"/>
          </a:xfrm>
        </p:spPr>
        <p:txBody>
          <a:bodyPr/>
          <a:lstStyle/>
          <a:p>
            <a:pPr>
              <a:lnSpc>
                <a:spcPct val="90000"/>
              </a:lnSpc>
            </a:pPr>
            <a:r>
              <a:rPr lang="en-US" sz="2000" dirty="0"/>
              <a:t>A collection of user scenarios that describe the thread of usage of a system</a:t>
            </a:r>
          </a:p>
          <a:p>
            <a:pPr>
              <a:lnSpc>
                <a:spcPct val="90000"/>
              </a:lnSpc>
            </a:pPr>
            <a:r>
              <a:rPr lang="en-US" sz="2000" dirty="0"/>
              <a:t>Each scenario is described from the point-of-view of an “actor”—a person or device that interacts with the software in some way</a:t>
            </a:r>
          </a:p>
          <a:p>
            <a:pPr>
              <a:lnSpc>
                <a:spcPct val="90000"/>
              </a:lnSpc>
            </a:pPr>
            <a:r>
              <a:rPr lang="en-US" sz="2000" dirty="0"/>
              <a:t>Each scenario answers the following questions:</a:t>
            </a:r>
          </a:p>
          <a:p>
            <a:pPr lvl="1">
              <a:lnSpc>
                <a:spcPct val="90000"/>
              </a:lnSpc>
              <a:spcBef>
                <a:spcPts val="300"/>
              </a:spcBef>
            </a:pPr>
            <a:r>
              <a:rPr lang="en-US" sz="1400" dirty="0">
                <a:solidFill>
                  <a:schemeClr val="folHlink"/>
                </a:solidFill>
              </a:rPr>
              <a:t>Who is the primary actor, the secondary actor (s)?</a:t>
            </a:r>
          </a:p>
          <a:p>
            <a:pPr lvl="1">
              <a:lnSpc>
                <a:spcPct val="90000"/>
              </a:lnSpc>
            </a:pPr>
            <a:r>
              <a:rPr lang="en-US" sz="1400" dirty="0">
                <a:solidFill>
                  <a:schemeClr val="folHlink"/>
                </a:solidFill>
              </a:rPr>
              <a:t>What are the actor’s goals?</a:t>
            </a:r>
          </a:p>
          <a:p>
            <a:pPr lvl="1">
              <a:lnSpc>
                <a:spcPct val="90000"/>
              </a:lnSpc>
            </a:pPr>
            <a:r>
              <a:rPr lang="en-US" sz="1400" dirty="0">
                <a:solidFill>
                  <a:schemeClr val="folHlink"/>
                </a:solidFill>
              </a:rPr>
              <a:t>What preconditions should exist before the story begins?</a:t>
            </a:r>
          </a:p>
          <a:p>
            <a:pPr lvl="1">
              <a:lnSpc>
                <a:spcPct val="90000"/>
              </a:lnSpc>
            </a:pPr>
            <a:r>
              <a:rPr lang="en-US" sz="1400" dirty="0">
                <a:solidFill>
                  <a:schemeClr val="folHlink"/>
                </a:solidFill>
              </a:rPr>
              <a:t>What main tasks or functions are performed by the actor?</a:t>
            </a:r>
          </a:p>
          <a:p>
            <a:pPr lvl="1">
              <a:lnSpc>
                <a:spcPct val="90000"/>
              </a:lnSpc>
            </a:pPr>
            <a:r>
              <a:rPr lang="en-US" sz="1400" dirty="0">
                <a:solidFill>
                  <a:schemeClr val="folHlink"/>
                </a:solidFill>
              </a:rPr>
              <a:t>What extensions might be considered as the story is described?</a:t>
            </a:r>
          </a:p>
          <a:p>
            <a:pPr lvl="1">
              <a:lnSpc>
                <a:spcPct val="90000"/>
              </a:lnSpc>
            </a:pPr>
            <a:r>
              <a:rPr lang="en-US" sz="1400" dirty="0">
                <a:solidFill>
                  <a:schemeClr val="folHlink"/>
                </a:solidFill>
              </a:rPr>
              <a:t>What variations in the actor’s interaction are possible?</a:t>
            </a:r>
          </a:p>
          <a:p>
            <a:pPr lvl="1">
              <a:lnSpc>
                <a:spcPct val="90000"/>
              </a:lnSpc>
            </a:pPr>
            <a:r>
              <a:rPr lang="en-US" sz="1400" dirty="0">
                <a:solidFill>
                  <a:schemeClr val="folHlink"/>
                </a:solidFill>
              </a:rPr>
              <a:t>What system information will the actor acquire, produce, or change?</a:t>
            </a:r>
          </a:p>
          <a:p>
            <a:pPr lvl="1">
              <a:lnSpc>
                <a:spcPct val="90000"/>
              </a:lnSpc>
            </a:pPr>
            <a:r>
              <a:rPr lang="en-US" sz="1400" dirty="0">
                <a:solidFill>
                  <a:schemeClr val="folHlink"/>
                </a:solidFill>
              </a:rPr>
              <a:t>Will the actor have to inform the system about changes in the external environment?</a:t>
            </a:r>
          </a:p>
          <a:p>
            <a:pPr lvl="1">
              <a:lnSpc>
                <a:spcPct val="90000"/>
              </a:lnSpc>
            </a:pPr>
            <a:r>
              <a:rPr lang="en-US" sz="1400" dirty="0">
                <a:solidFill>
                  <a:schemeClr val="folHlink"/>
                </a:solidFill>
              </a:rPr>
              <a:t>What information does the actor desire from the system?</a:t>
            </a:r>
          </a:p>
          <a:p>
            <a:pPr lvl="1">
              <a:lnSpc>
                <a:spcPct val="90000"/>
              </a:lnSpc>
            </a:pPr>
            <a:r>
              <a:rPr lang="en-US" sz="1400" dirty="0">
                <a:solidFill>
                  <a:schemeClr val="folHlink"/>
                </a:solidFill>
              </a:rPr>
              <a:t>Does the actor wish to be informed about unexpected changes?</a:t>
            </a:r>
          </a:p>
          <a:p>
            <a:endParaRPr lang="en-US" dirty="0"/>
          </a:p>
        </p:txBody>
      </p:sp>
      <p:sp>
        <p:nvSpPr>
          <p:cNvPr id="3" name="Content Placeholder 2"/>
          <p:cNvSpPr>
            <a:spLocks noGrp="1"/>
          </p:cNvSpPr>
          <p:nvPr>
            <p:ph sz="quarter" idx="10"/>
          </p:nvPr>
        </p:nvSpPr>
        <p:spPr>
          <a:xfrm>
            <a:off x="304800" y="152360"/>
            <a:ext cx="6324600" cy="720336"/>
          </a:xfrm>
        </p:spPr>
        <p:txBody>
          <a:bodyPr/>
          <a:lstStyle/>
          <a:p>
            <a:r>
              <a:rPr lang="en-US" dirty="0"/>
              <a:t>Use-Cases</a:t>
            </a:r>
          </a:p>
        </p:txBody>
      </p:sp>
    </p:spTree>
    <p:extLst>
      <p:ext uri="{BB962C8B-B14F-4D97-AF65-F5344CB8AC3E}">
        <p14:creationId xmlns:p14="http://schemas.microsoft.com/office/powerpoint/2010/main" val="148530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spcBef>
                <a:spcPct val="50000"/>
              </a:spcBef>
            </a:pPr>
            <a:r>
              <a:rPr lang="en-US" sz="1600" dirty="0"/>
              <a:t>Example:  “SAFEHOME” system (Pressman)</a:t>
            </a:r>
          </a:p>
          <a:p>
            <a:pPr marL="457200" indent="-457200">
              <a:spcBef>
                <a:spcPct val="50000"/>
              </a:spcBef>
            </a:pPr>
            <a:r>
              <a:rPr lang="en-US" sz="1600" b="1" dirty="0"/>
              <a:t>Use case name:</a:t>
            </a:r>
            <a:r>
              <a:rPr lang="en-US" sz="1600" dirty="0"/>
              <a:t>  </a:t>
            </a:r>
            <a:r>
              <a:rPr lang="en-US" sz="1600" b="1" i="1" dirty="0" err="1"/>
              <a:t>InitiateMonitoring</a:t>
            </a:r>
            <a:endParaRPr lang="en-US" sz="1600" b="1" i="1" dirty="0"/>
          </a:p>
          <a:p>
            <a:pPr marL="457200" indent="-457200">
              <a:spcBef>
                <a:spcPct val="50000"/>
              </a:spcBef>
            </a:pPr>
            <a:r>
              <a:rPr lang="en-US" sz="1600" b="1" dirty="0"/>
              <a:t>Participating actors:</a:t>
            </a:r>
            <a:r>
              <a:rPr lang="en-US" sz="1600" dirty="0"/>
              <a:t>  homeowner, technicians, sensors</a:t>
            </a:r>
          </a:p>
          <a:p>
            <a:pPr marL="457200" indent="-457200">
              <a:spcBef>
                <a:spcPct val="50000"/>
              </a:spcBef>
            </a:pPr>
            <a:r>
              <a:rPr lang="en-US" sz="1600" b="1" dirty="0"/>
              <a:t>Flow of events (homeowner):</a:t>
            </a:r>
          </a:p>
          <a:p>
            <a:pPr marL="457200" lvl="1" indent="0">
              <a:buNone/>
            </a:pPr>
            <a:r>
              <a:rPr lang="en-US" dirty="0"/>
              <a:t>	--Homeowner wants to set the system when the homeowner leaves house or remains in house</a:t>
            </a:r>
          </a:p>
          <a:p>
            <a:pPr marL="457200" lvl="1" indent="0">
              <a:buNone/>
            </a:pPr>
            <a:r>
              <a:rPr lang="en-US" dirty="0"/>
              <a:t>	--Homeowner observes control panel</a:t>
            </a:r>
          </a:p>
          <a:p>
            <a:pPr marL="457200" lvl="1" indent="0">
              <a:buNone/>
            </a:pPr>
            <a:r>
              <a:rPr lang="en-US" dirty="0"/>
              <a:t>	--Homeowner enters password</a:t>
            </a:r>
          </a:p>
          <a:p>
            <a:pPr marL="457200" lvl="1" indent="0">
              <a:buNone/>
            </a:pPr>
            <a:r>
              <a:rPr lang="en-US" dirty="0"/>
              <a:t>	--Homeowner selects “stay” or “away”</a:t>
            </a:r>
          </a:p>
          <a:p>
            <a:pPr marL="457200" lvl="1" indent="0">
              <a:buNone/>
            </a:pPr>
            <a:r>
              <a:rPr lang="en-US" dirty="0"/>
              <a:t>	--Homeowner observes that read alarm light has come on, indicating the system is armed</a:t>
            </a:r>
          </a:p>
        </p:txBody>
      </p:sp>
      <p:sp>
        <p:nvSpPr>
          <p:cNvPr id="3" name="Content Placeholder 2"/>
          <p:cNvSpPr>
            <a:spLocks noGrp="1"/>
          </p:cNvSpPr>
          <p:nvPr>
            <p:ph sz="quarter" idx="10"/>
          </p:nvPr>
        </p:nvSpPr>
        <p:spPr/>
        <p:txBody>
          <a:bodyPr>
            <a:normAutofit fontScale="92500"/>
          </a:bodyPr>
          <a:lstStyle/>
          <a:p>
            <a:r>
              <a:rPr lang="en-US" dirty="0"/>
              <a:t>Use case—detailed example (Pressman)</a:t>
            </a:r>
          </a:p>
          <a:p>
            <a:endParaRPr lang="en-US" dirty="0"/>
          </a:p>
        </p:txBody>
      </p:sp>
    </p:spTree>
    <p:extLst>
      <p:ext uri="{BB962C8B-B14F-4D97-AF65-F5344CB8AC3E}">
        <p14:creationId xmlns:p14="http://schemas.microsoft.com/office/powerpoint/2010/main" val="680644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spcBef>
                <a:spcPts val="0"/>
              </a:spcBef>
            </a:pPr>
            <a:r>
              <a:rPr lang="en-US" sz="1600" b="1" dirty="0" smtClean="0"/>
              <a:t>Pre </a:t>
            </a:r>
            <a:r>
              <a:rPr lang="en-US" sz="1600" b="1" dirty="0"/>
              <a:t>condition(s)</a:t>
            </a:r>
          </a:p>
          <a:p>
            <a:pPr marL="457200" indent="-457200">
              <a:spcBef>
                <a:spcPts val="0"/>
              </a:spcBef>
            </a:pPr>
            <a:r>
              <a:rPr lang="en-US" sz="1600" b="1" dirty="0"/>
              <a:t>		</a:t>
            </a:r>
            <a:r>
              <a:rPr lang="en-US" sz="1600" dirty="0"/>
              <a:t>Homeowner decides to set control panel</a:t>
            </a:r>
          </a:p>
          <a:p>
            <a:pPr marL="457200" indent="-457200">
              <a:spcBef>
                <a:spcPts val="0"/>
              </a:spcBef>
            </a:pPr>
            <a:r>
              <a:rPr lang="en-US" sz="1600" b="1" dirty="0" smtClean="0"/>
              <a:t>Post </a:t>
            </a:r>
            <a:r>
              <a:rPr lang="en-US" sz="1600" b="1" dirty="0"/>
              <a:t>condition(s)</a:t>
            </a:r>
          </a:p>
          <a:p>
            <a:pPr marL="457200" lvl="1" indent="0">
              <a:spcBef>
                <a:spcPts val="0"/>
              </a:spcBef>
            </a:pPr>
            <a:r>
              <a:rPr lang="en-US" sz="1600" dirty="0"/>
              <a:t>	</a:t>
            </a:r>
            <a:r>
              <a:rPr lang="en-US" sz="1600" dirty="0" smtClean="0"/>
              <a:t>Control </a:t>
            </a:r>
            <a:r>
              <a:rPr lang="en-US" sz="1600" dirty="0"/>
              <a:t>panel is not ready; homeowner must check all sensors and reset them if necessary</a:t>
            </a:r>
          </a:p>
          <a:p>
            <a:pPr marL="457200" lvl="1" indent="0">
              <a:spcBef>
                <a:spcPts val="0"/>
              </a:spcBef>
            </a:pPr>
            <a:r>
              <a:rPr lang="en-US" sz="1600" dirty="0"/>
              <a:t>	Control panel indicates incorrect password (one beep)—homeowner enters correct </a:t>
            </a:r>
            <a:r>
              <a:rPr lang="en-US" sz="1600" dirty="0" smtClean="0"/>
              <a:t>password</a:t>
            </a:r>
            <a:endParaRPr lang="en-US" sz="1600" dirty="0"/>
          </a:p>
          <a:p>
            <a:pPr marL="457200" lvl="1" indent="0">
              <a:spcBef>
                <a:spcPts val="0"/>
              </a:spcBef>
            </a:pPr>
            <a:r>
              <a:rPr lang="en-US" sz="1600" dirty="0"/>
              <a:t>	Password not recognized—must contact monitoring and response subsystem to reprogram </a:t>
            </a:r>
            <a:r>
              <a:rPr lang="en-US" sz="1600" dirty="0" smtClean="0"/>
              <a:t>password</a:t>
            </a:r>
            <a:endParaRPr lang="en-US" sz="1600" i="1" dirty="0"/>
          </a:p>
          <a:p>
            <a:pPr marL="457200" lvl="1" indent="0">
              <a:spcBef>
                <a:spcPts val="0"/>
              </a:spcBef>
            </a:pPr>
            <a:r>
              <a:rPr lang="en-US" sz="1600" i="1" dirty="0"/>
              <a:t>	Stay</a:t>
            </a:r>
            <a:r>
              <a:rPr lang="en-US" sz="1600" dirty="0"/>
              <a:t> selected:  control panel beeps twice and lights </a:t>
            </a:r>
            <a:r>
              <a:rPr lang="en-US" sz="1600" i="1" dirty="0"/>
              <a:t>stay</a:t>
            </a:r>
            <a:r>
              <a:rPr lang="en-US" sz="1600" dirty="0"/>
              <a:t> light; perimeter sensors are </a:t>
            </a:r>
            <a:r>
              <a:rPr lang="en-US" sz="1600" dirty="0" smtClean="0"/>
              <a:t>activated</a:t>
            </a:r>
            <a:endParaRPr lang="en-US" sz="1600" i="1" dirty="0"/>
          </a:p>
          <a:p>
            <a:pPr marL="457200" lvl="1" indent="0">
              <a:spcBef>
                <a:spcPts val="0"/>
              </a:spcBef>
            </a:pPr>
            <a:r>
              <a:rPr lang="en-US" sz="1600" i="1" dirty="0"/>
              <a:t>	Away</a:t>
            </a:r>
            <a:r>
              <a:rPr lang="en-US" sz="1600" dirty="0"/>
              <a:t> selected:  control panel beeps three times and 	lights away light; all sensors are activated </a:t>
            </a:r>
          </a:p>
        </p:txBody>
      </p:sp>
      <p:sp>
        <p:nvSpPr>
          <p:cNvPr id="3" name="Content Placeholder 2"/>
          <p:cNvSpPr>
            <a:spLocks noGrp="1"/>
          </p:cNvSpPr>
          <p:nvPr>
            <p:ph sz="quarter" idx="10"/>
          </p:nvPr>
        </p:nvSpPr>
        <p:spPr/>
        <p:txBody>
          <a:bodyPr>
            <a:normAutofit fontScale="92500"/>
          </a:bodyPr>
          <a:lstStyle/>
          <a:p>
            <a:r>
              <a:rPr lang="en-US" dirty="0"/>
              <a:t>Use case—detailed example (Pressman)</a:t>
            </a:r>
          </a:p>
          <a:p>
            <a:endParaRPr lang="en-US" dirty="0"/>
          </a:p>
        </p:txBody>
      </p:sp>
    </p:spTree>
    <p:extLst>
      <p:ext uri="{BB962C8B-B14F-4D97-AF65-F5344CB8AC3E}">
        <p14:creationId xmlns:p14="http://schemas.microsoft.com/office/powerpoint/2010/main" val="122543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6075" indent="-346075">
              <a:spcBef>
                <a:spcPct val="50000"/>
              </a:spcBef>
            </a:pPr>
            <a:r>
              <a:rPr lang="en-US" sz="1600" b="1" dirty="0"/>
              <a:t>Quality requirements:</a:t>
            </a:r>
          </a:p>
          <a:p>
            <a:pPr marL="346075" indent="-346075"/>
            <a:r>
              <a:rPr lang="en-US" sz="1600" dirty="0"/>
              <a:t>	</a:t>
            </a:r>
          </a:p>
          <a:p>
            <a:pPr marL="346075" indent="-346075"/>
            <a:r>
              <a:rPr lang="en-US" sz="1600" dirty="0"/>
              <a:t>	Control panel may display additional text messages </a:t>
            </a:r>
          </a:p>
          <a:p>
            <a:pPr marL="346075" indent="-346075"/>
            <a:endParaRPr lang="en-US" sz="1600" dirty="0"/>
          </a:p>
          <a:p>
            <a:pPr marL="346075" indent="-346075"/>
            <a:r>
              <a:rPr lang="en-US" sz="1600" dirty="0"/>
              <a:t>	time the homeowner has to enter the password from the time the first key is pressed </a:t>
            </a:r>
          </a:p>
          <a:p>
            <a:pPr marL="346075" indent="-346075"/>
            <a:endParaRPr lang="en-US" sz="1600" dirty="0"/>
          </a:p>
          <a:p>
            <a:pPr marL="346075" indent="-346075"/>
            <a:r>
              <a:rPr lang="en-US" sz="1600" dirty="0"/>
              <a:t>	Ability to activate the system without the use of a password or with an abbreviated password </a:t>
            </a:r>
          </a:p>
          <a:p>
            <a:pPr marL="346075" indent="-346075"/>
            <a:endParaRPr lang="en-US" sz="1600" dirty="0"/>
          </a:p>
          <a:p>
            <a:pPr marL="346075" indent="-346075"/>
            <a:r>
              <a:rPr lang="en-US" sz="1600" dirty="0"/>
              <a:t>	Ability to deactivate the system before it actually activates </a:t>
            </a:r>
          </a:p>
          <a:p>
            <a:pPr marL="457200" lvl="1" indent="0">
              <a:spcBef>
                <a:spcPts val="0"/>
              </a:spcBef>
              <a:buNone/>
            </a:pPr>
            <a:r>
              <a:rPr lang="en-US" sz="1600" dirty="0" smtClean="0"/>
              <a:t> </a:t>
            </a:r>
            <a:endParaRPr lang="en-US" sz="1600" dirty="0"/>
          </a:p>
        </p:txBody>
      </p:sp>
      <p:sp>
        <p:nvSpPr>
          <p:cNvPr id="3" name="Content Placeholder 2"/>
          <p:cNvSpPr>
            <a:spLocks noGrp="1"/>
          </p:cNvSpPr>
          <p:nvPr>
            <p:ph sz="quarter" idx="10"/>
          </p:nvPr>
        </p:nvSpPr>
        <p:spPr/>
        <p:txBody>
          <a:bodyPr>
            <a:normAutofit fontScale="92500"/>
          </a:bodyPr>
          <a:lstStyle/>
          <a:p>
            <a:r>
              <a:rPr lang="en-US" dirty="0"/>
              <a:t>Use case—detailed example (Pressman)</a:t>
            </a:r>
          </a:p>
          <a:p>
            <a:endParaRPr lang="en-US" dirty="0"/>
          </a:p>
        </p:txBody>
      </p:sp>
    </p:spTree>
    <p:extLst>
      <p:ext uri="{BB962C8B-B14F-4D97-AF65-F5344CB8AC3E}">
        <p14:creationId xmlns:p14="http://schemas.microsoft.com/office/powerpoint/2010/main" val="1184587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6261"/>
            <a:ext cx="8229600" cy="3394472"/>
          </a:xfrm>
        </p:spPr>
        <p:txBody>
          <a:bodyPr/>
          <a:lstStyle/>
          <a:p>
            <a:r>
              <a:rPr lang="en-US" sz="1600" b="1" dirty="0"/>
              <a:t>Name:</a:t>
            </a:r>
            <a:r>
              <a:rPr lang="en-US" sz="1600" dirty="0"/>
              <a:t> Attack on "forgot password" functionality</a:t>
            </a:r>
            <a:br>
              <a:rPr lang="en-US" sz="1600" dirty="0"/>
            </a:br>
            <a:r>
              <a:rPr lang="en-US" sz="1200" b="1" dirty="0"/>
              <a:t>Summary:</a:t>
            </a:r>
            <a:r>
              <a:rPr lang="en-US" sz="1200" dirty="0"/>
              <a:t> A malicious user tries to attack the "forgot password" functionality in order to gain access to the Web application or guess a valid e-mail address</a:t>
            </a:r>
            <a:br>
              <a:rPr lang="en-US" sz="1200" dirty="0"/>
            </a:br>
            <a:r>
              <a:rPr lang="en-US" sz="1200" b="1" dirty="0"/>
              <a:t>Author:</a:t>
            </a:r>
            <a:r>
              <a:rPr lang="en-US" sz="1200" dirty="0"/>
              <a:t> Anurag Agarwal</a:t>
            </a:r>
            <a:br>
              <a:rPr lang="en-US" sz="1200" dirty="0"/>
            </a:br>
            <a:r>
              <a:rPr lang="en-US" sz="1200" b="1" dirty="0"/>
              <a:t>Date:</a:t>
            </a:r>
            <a:r>
              <a:rPr lang="en-US" sz="1200" dirty="0"/>
              <a:t> April 15, 2006</a:t>
            </a:r>
            <a:endParaRPr lang="en-US" sz="1600" dirty="0"/>
          </a:p>
          <a:p>
            <a:r>
              <a:rPr lang="en-US" sz="1600" b="1" dirty="0"/>
              <a:t>Possible Attacks:</a:t>
            </a:r>
            <a:endParaRPr lang="en-US" sz="1600" dirty="0"/>
          </a:p>
          <a:p>
            <a:pPr lvl="1"/>
            <a:r>
              <a:rPr lang="en-US" sz="1100" dirty="0"/>
              <a:t>SQL injection attack</a:t>
            </a:r>
          </a:p>
          <a:p>
            <a:pPr lvl="1"/>
            <a:r>
              <a:rPr lang="en-US" sz="1100" dirty="0"/>
              <a:t>Brute force attack to guess a valid user</a:t>
            </a:r>
          </a:p>
          <a:p>
            <a:pPr lvl="1"/>
            <a:r>
              <a:rPr lang="en-US" sz="1100" dirty="0"/>
              <a:t>Sniffing attack on e-mail sent with password on an insecure transmission channel</a:t>
            </a:r>
          </a:p>
          <a:p>
            <a:r>
              <a:rPr lang="en-US" sz="1600" b="1" dirty="0"/>
              <a:t>Trigger Point:</a:t>
            </a:r>
            <a:r>
              <a:rPr lang="en-US" sz="1600" dirty="0"/>
              <a:t> Can happen anytime</a:t>
            </a:r>
          </a:p>
          <a:p>
            <a:r>
              <a:rPr lang="en-US" sz="1600" b="1" dirty="0"/>
              <a:t>Preconditions:</a:t>
            </a:r>
            <a:r>
              <a:rPr lang="en-US" sz="1600" dirty="0"/>
              <a:t> None</a:t>
            </a:r>
          </a:p>
          <a:p>
            <a:r>
              <a:rPr lang="en-US" sz="1600" b="1" dirty="0"/>
              <a:t>Assumptions:</a:t>
            </a:r>
            <a:endParaRPr lang="en-US" sz="1600" dirty="0"/>
          </a:p>
          <a:p>
            <a:pPr lvl="1"/>
            <a:r>
              <a:rPr lang="en-US" sz="1100" dirty="0"/>
              <a:t>The attacker can perform this attack remotely over the Internet</a:t>
            </a:r>
          </a:p>
          <a:p>
            <a:pPr lvl="1"/>
            <a:r>
              <a:rPr lang="en-US" sz="1100" dirty="0"/>
              <a:t>The attacker can be an anonymous user</a:t>
            </a:r>
          </a:p>
          <a:p>
            <a:endParaRPr lang="en-US" sz="1600" dirty="0"/>
          </a:p>
        </p:txBody>
      </p:sp>
      <p:sp>
        <p:nvSpPr>
          <p:cNvPr id="3" name="Content Placeholder 2"/>
          <p:cNvSpPr>
            <a:spLocks noGrp="1"/>
          </p:cNvSpPr>
          <p:nvPr>
            <p:ph sz="quarter" idx="10"/>
          </p:nvPr>
        </p:nvSpPr>
        <p:spPr>
          <a:xfrm>
            <a:off x="304800" y="152358"/>
            <a:ext cx="6324600" cy="720336"/>
          </a:xfrm>
        </p:spPr>
        <p:txBody>
          <a:bodyPr/>
          <a:lstStyle/>
          <a:p>
            <a:r>
              <a:rPr lang="en-US" dirty="0" smtClean="0"/>
              <a:t>Misuse case (techtarget.com)</a:t>
            </a:r>
            <a:endParaRPr lang="en-US" dirty="0"/>
          </a:p>
        </p:txBody>
      </p:sp>
    </p:spTree>
    <p:extLst>
      <p:ext uri="{BB962C8B-B14F-4D97-AF65-F5344CB8AC3E}">
        <p14:creationId xmlns:p14="http://schemas.microsoft.com/office/powerpoint/2010/main" val="4040803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32186"/>
            <a:ext cx="8229600" cy="3394472"/>
          </a:xfrm>
        </p:spPr>
        <p:txBody>
          <a:bodyPr/>
          <a:lstStyle/>
          <a:p>
            <a:r>
              <a:rPr lang="en-US" sz="1600" b="1" dirty="0" smtClean="0"/>
              <a:t>Worst </a:t>
            </a:r>
            <a:r>
              <a:rPr lang="en-US" sz="1600" b="1" dirty="0"/>
              <a:t>case threat (post condition) :</a:t>
            </a:r>
            <a:endParaRPr lang="en-US" sz="1600" dirty="0"/>
          </a:p>
          <a:p>
            <a:pPr lvl="1"/>
            <a:r>
              <a:rPr lang="en-US" sz="1100" dirty="0"/>
              <a:t>Attacker gains entry into the company database and steals sensitive information</a:t>
            </a:r>
          </a:p>
          <a:p>
            <a:pPr lvl="1"/>
            <a:r>
              <a:rPr lang="en-US" sz="1100" dirty="0"/>
              <a:t>Attacker is able to modify an existing e-mail address to its own e-mail address and mails the password to himself to gain unauthorized entry into the system</a:t>
            </a:r>
          </a:p>
          <a:p>
            <a:r>
              <a:rPr lang="en-US" sz="1600" b="1" dirty="0"/>
              <a:t>Related business rule:</a:t>
            </a:r>
            <a:r>
              <a:rPr lang="en-US" sz="1600" dirty="0"/>
              <a:t> </a:t>
            </a:r>
            <a:endParaRPr lang="en-US" sz="1600" dirty="0" smtClean="0"/>
          </a:p>
          <a:p>
            <a:pPr lvl="1"/>
            <a:r>
              <a:rPr lang="en-US" sz="1100" dirty="0"/>
              <a:t>The system should e-mail the password to a valid e-mail address entered</a:t>
            </a:r>
          </a:p>
          <a:p>
            <a:r>
              <a:rPr lang="en-US" sz="1600" b="1" dirty="0"/>
              <a:t>Capture guarantee (post condition) :</a:t>
            </a:r>
            <a:endParaRPr lang="en-US" sz="1600" dirty="0"/>
          </a:p>
          <a:p>
            <a:pPr lvl="1"/>
            <a:r>
              <a:rPr lang="en-US" sz="1100" dirty="0"/>
              <a:t>Attacker cannot gain access to the database to steal or modify information</a:t>
            </a:r>
          </a:p>
          <a:p>
            <a:pPr lvl="1"/>
            <a:r>
              <a:rPr lang="en-US" sz="1100" dirty="0"/>
              <a:t>Attacker cannot identify the e-mail address of a valid user</a:t>
            </a:r>
          </a:p>
          <a:p>
            <a:pPr lvl="1"/>
            <a:r>
              <a:rPr lang="en-US" sz="1100" dirty="0"/>
              <a:t>Attacker cannot view the password sent in an e-mail to an e-mail address of a valid user</a:t>
            </a:r>
          </a:p>
          <a:p>
            <a:endParaRPr lang="en-US" sz="1600" dirty="0"/>
          </a:p>
        </p:txBody>
      </p:sp>
      <p:sp>
        <p:nvSpPr>
          <p:cNvPr id="3" name="Content Placeholder 2"/>
          <p:cNvSpPr>
            <a:spLocks noGrp="1"/>
          </p:cNvSpPr>
          <p:nvPr>
            <p:ph sz="quarter" idx="10"/>
          </p:nvPr>
        </p:nvSpPr>
        <p:spPr>
          <a:xfrm>
            <a:off x="304800" y="152358"/>
            <a:ext cx="6324600" cy="720336"/>
          </a:xfrm>
        </p:spPr>
        <p:txBody>
          <a:bodyPr/>
          <a:lstStyle/>
          <a:p>
            <a:r>
              <a:rPr lang="en-US" dirty="0" smtClean="0"/>
              <a:t>Misuse case (techtarget.com)</a:t>
            </a:r>
            <a:endParaRPr lang="en-US" dirty="0"/>
          </a:p>
        </p:txBody>
      </p:sp>
    </p:spTree>
    <p:extLst>
      <p:ext uri="{BB962C8B-B14F-4D97-AF65-F5344CB8AC3E}">
        <p14:creationId xmlns:p14="http://schemas.microsoft.com/office/powerpoint/2010/main" val="2343345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0151" y="1021524"/>
            <a:ext cx="7863017" cy="3394472"/>
          </a:xfrm>
        </p:spPr>
        <p:txBody>
          <a:bodyPr/>
          <a:lstStyle/>
          <a:p>
            <a:r>
              <a:rPr lang="en-US" sz="1600" b="1" dirty="0"/>
              <a:t>Potential misuser profile:</a:t>
            </a:r>
            <a:endParaRPr lang="en-US" sz="1600" dirty="0"/>
          </a:p>
          <a:p>
            <a:pPr lvl="1"/>
            <a:r>
              <a:rPr lang="en-US" sz="1100" dirty="0"/>
              <a:t>Script kiddie</a:t>
            </a:r>
          </a:p>
          <a:p>
            <a:pPr lvl="1"/>
            <a:r>
              <a:rPr lang="en-US" sz="1100" dirty="0"/>
              <a:t>Skilled attacker</a:t>
            </a:r>
          </a:p>
          <a:p>
            <a:r>
              <a:rPr lang="en-US" sz="1600" b="1" dirty="0"/>
              <a:t>Threat level:</a:t>
            </a:r>
            <a:r>
              <a:rPr lang="en-US" sz="1600" dirty="0"/>
              <a:t> </a:t>
            </a:r>
            <a:r>
              <a:rPr lang="en-US" sz="1100" dirty="0"/>
              <a:t>High</a:t>
            </a:r>
          </a:p>
          <a:p>
            <a:r>
              <a:rPr lang="en-US" sz="1600" b="1" dirty="0"/>
              <a:t>Mitigation steps:</a:t>
            </a:r>
            <a:endParaRPr lang="en-US" sz="1600" dirty="0"/>
          </a:p>
          <a:p>
            <a:pPr lvl="1"/>
            <a:r>
              <a:rPr lang="en-US" sz="1100" dirty="0"/>
              <a:t>SQL injection attack</a:t>
            </a:r>
          </a:p>
          <a:p>
            <a:pPr lvl="2"/>
            <a:r>
              <a:rPr lang="en-US" sz="1200" dirty="0"/>
              <a:t>List all the mitigation steps to avoid a SQL injection attack. </a:t>
            </a:r>
            <a:endParaRPr lang="en-US" sz="1200" dirty="0" smtClean="0"/>
          </a:p>
          <a:p>
            <a:pPr lvl="1"/>
            <a:r>
              <a:rPr lang="en-US" sz="1100" dirty="0" smtClean="0"/>
              <a:t>Brute </a:t>
            </a:r>
            <a:r>
              <a:rPr lang="en-US" sz="1100" dirty="0"/>
              <a:t>force attack</a:t>
            </a:r>
          </a:p>
          <a:p>
            <a:pPr lvl="2"/>
            <a:r>
              <a:rPr lang="en-US" sz="1200" dirty="0"/>
              <a:t>Accept first name, last name along with e-mail address</a:t>
            </a:r>
          </a:p>
          <a:p>
            <a:pPr lvl="2"/>
            <a:r>
              <a:rPr lang="en-US" sz="1200" dirty="0"/>
              <a:t>Have proper error handling so as not to reveal information to the attacker</a:t>
            </a:r>
          </a:p>
          <a:p>
            <a:pPr lvl="2"/>
            <a:r>
              <a:rPr lang="en-US" sz="1200" dirty="0"/>
              <a:t>Delay 3 to 5 seconds before re-entering the e-mail address</a:t>
            </a:r>
          </a:p>
          <a:p>
            <a:pPr lvl="2"/>
            <a:r>
              <a:rPr lang="en-US" sz="1200" dirty="0"/>
              <a:t>Lock out page for that IP address after 10 attempts</a:t>
            </a:r>
          </a:p>
          <a:p>
            <a:pPr lvl="1"/>
            <a:r>
              <a:rPr lang="en-US" sz="1100" dirty="0"/>
              <a:t>Sniffing attack</a:t>
            </a:r>
          </a:p>
          <a:p>
            <a:pPr lvl="2"/>
            <a:r>
              <a:rPr lang="en-US" sz="1200" dirty="0"/>
              <a:t>Send password e-mail on a secure transmission channel with strong encryption</a:t>
            </a:r>
          </a:p>
          <a:p>
            <a:endParaRPr lang="en-US" sz="1600" dirty="0"/>
          </a:p>
        </p:txBody>
      </p:sp>
      <p:sp>
        <p:nvSpPr>
          <p:cNvPr id="3" name="Content Placeholder 2"/>
          <p:cNvSpPr>
            <a:spLocks noGrp="1"/>
          </p:cNvSpPr>
          <p:nvPr>
            <p:ph sz="quarter" idx="10"/>
          </p:nvPr>
        </p:nvSpPr>
        <p:spPr>
          <a:xfrm>
            <a:off x="304800" y="152360"/>
            <a:ext cx="6324600" cy="720336"/>
          </a:xfrm>
        </p:spPr>
        <p:txBody>
          <a:bodyPr/>
          <a:lstStyle/>
          <a:p>
            <a:r>
              <a:rPr lang="en-US" dirty="0"/>
              <a:t>Misuse case (techtarget.com</a:t>
            </a:r>
            <a:r>
              <a:rPr lang="en-US" dirty="0" smtClean="0"/>
              <a:t>)</a:t>
            </a:r>
            <a:endParaRPr lang="en-US" dirty="0"/>
          </a:p>
        </p:txBody>
      </p:sp>
    </p:spTree>
    <p:extLst>
      <p:ext uri="{BB962C8B-B14F-4D97-AF65-F5344CB8AC3E}">
        <p14:creationId xmlns:p14="http://schemas.microsoft.com/office/powerpoint/2010/main" val="1635588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Data Flow Diagram</a:t>
            </a:r>
          </a:p>
          <a:p>
            <a:pPr lvl="1"/>
            <a:r>
              <a:rPr lang="en-US" sz="2400" dirty="0"/>
              <a:t>Depicts how input is transformed into output as data objects move through a system</a:t>
            </a:r>
          </a:p>
          <a:p>
            <a:r>
              <a:rPr lang="en-US" sz="2800" dirty="0"/>
              <a:t>Process Specification</a:t>
            </a:r>
          </a:p>
          <a:p>
            <a:pPr lvl="1"/>
            <a:r>
              <a:rPr lang="en-US" sz="2400" dirty="0"/>
              <a:t>Describes data flow processing at the lowest level of refinement in the data flow diagrams</a:t>
            </a:r>
          </a:p>
          <a:p>
            <a:endParaRPr lang="en-US" dirty="0"/>
          </a:p>
        </p:txBody>
      </p:sp>
      <p:sp>
        <p:nvSpPr>
          <p:cNvPr id="3" name="Content Placeholder 2"/>
          <p:cNvSpPr>
            <a:spLocks noGrp="1"/>
          </p:cNvSpPr>
          <p:nvPr>
            <p:ph sz="quarter" idx="10"/>
          </p:nvPr>
        </p:nvSpPr>
        <p:spPr>
          <a:xfrm>
            <a:off x="304800" y="115290"/>
            <a:ext cx="6324600" cy="720336"/>
          </a:xfrm>
        </p:spPr>
        <p:txBody>
          <a:bodyPr/>
          <a:lstStyle/>
          <a:p>
            <a:r>
              <a:rPr lang="en-US" dirty="0"/>
              <a:t>Data Flow Modeling</a:t>
            </a:r>
          </a:p>
        </p:txBody>
      </p:sp>
    </p:spTree>
    <p:extLst>
      <p:ext uri="{BB962C8B-B14F-4D97-AF65-F5344CB8AC3E}">
        <p14:creationId xmlns:p14="http://schemas.microsoft.com/office/powerpoint/2010/main" val="1680937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r>
              <a:rPr lang="en-US" sz="2000" dirty="0" smtClean="0"/>
              <a:t>Guidelines</a:t>
            </a:r>
          </a:p>
          <a:p>
            <a:pPr marL="585788" lvl="1" indent="-285750">
              <a:spcBef>
                <a:spcPts val="600"/>
              </a:spcBef>
              <a:spcAft>
                <a:spcPts val="600"/>
              </a:spcAft>
              <a:buFont typeface="Arial" panose="020B0604020202020204" pitchFamily="34" charset="0"/>
              <a:buChar char="•"/>
            </a:pPr>
            <a:r>
              <a:rPr lang="en-US" sz="1600" dirty="0"/>
              <a:t>Depict the system as single bubble in level 0.</a:t>
            </a:r>
          </a:p>
          <a:p>
            <a:pPr marL="585788" lvl="1" indent="-285750">
              <a:spcBef>
                <a:spcPts val="600"/>
              </a:spcBef>
              <a:spcAft>
                <a:spcPts val="600"/>
              </a:spcAft>
              <a:buFont typeface="Arial" panose="020B0604020202020204" pitchFamily="34" charset="0"/>
              <a:buChar char="•"/>
            </a:pPr>
            <a:r>
              <a:rPr lang="en-US" sz="1600" dirty="0"/>
              <a:t>Carefully note primary input and output.</a:t>
            </a:r>
          </a:p>
          <a:p>
            <a:pPr marL="585788" lvl="1" indent="-285750">
              <a:spcBef>
                <a:spcPts val="600"/>
              </a:spcBef>
              <a:spcAft>
                <a:spcPts val="600"/>
              </a:spcAft>
              <a:buFont typeface="Arial" panose="020B0604020202020204" pitchFamily="34" charset="0"/>
              <a:buChar char="•"/>
            </a:pPr>
            <a:r>
              <a:rPr lang="en-US" sz="1600" dirty="0"/>
              <a:t>Refine by isolating candidate processes and their associated data objects and data stores.</a:t>
            </a:r>
          </a:p>
          <a:p>
            <a:pPr marL="585788" lvl="1" indent="-285750">
              <a:spcBef>
                <a:spcPts val="600"/>
              </a:spcBef>
              <a:spcAft>
                <a:spcPts val="600"/>
              </a:spcAft>
              <a:buFont typeface="Arial" panose="020B0604020202020204" pitchFamily="34" charset="0"/>
              <a:buChar char="•"/>
            </a:pPr>
            <a:r>
              <a:rPr lang="en-US" sz="1600" dirty="0"/>
              <a:t>Label all elements with meaningful names.</a:t>
            </a:r>
          </a:p>
          <a:p>
            <a:pPr marL="585788" lvl="1" indent="-285750">
              <a:spcBef>
                <a:spcPts val="600"/>
              </a:spcBef>
              <a:spcAft>
                <a:spcPts val="600"/>
              </a:spcAft>
              <a:buFont typeface="Arial" panose="020B0604020202020204" pitchFamily="34" charset="0"/>
              <a:buChar char="•"/>
            </a:pPr>
            <a:r>
              <a:rPr lang="en-US" sz="1600" dirty="0"/>
              <a:t>Maintain information conformity between levels.</a:t>
            </a:r>
          </a:p>
          <a:p>
            <a:pPr marL="585788" lvl="1" indent="-285750">
              <a:spcBef>
                <a:spcPts val="600"/>
              </a:spcBef>
              <a:spcAft>
                <a:spcPts val="600"/>
              </a:spcAft>
              <a:buFont typeface="Arial" panose="020B0604020202020204" pitchFamily="34" charset="0"/>
              <a:buChar char="•"/>
            </a:pPr>
            <a:r>
              <a:rPr lang="en-US" sz="1600" dirty="0"/>
              <a:t>Refine one bubble at a time.</a:t>
            </a:r>
          </a:p>
          <a:p>
            <a:endParaRPr lang="en-US" dirty="0"/>
          </a:p>
        </p:txBody>
      </p:sp>
      <p:sp>
        <p:nvSpPr>
          <p:cNvPr id="3" name="Content Placeholder 2"/>
          <p:cNvSpPr>
            <a:spLocks noGrp="1"/>
          </p:cNvSpPr>
          <p:nvPr>
            <p:ph sz="quarter" idx="10"/>
          </p:nvPr>
        </p:nvSpPr>
        <p:spPr>
          <a:xfrm>
            <a:off x="304800" y="115290"/>
            <a:ext cx="6324600" cy="720336"/>
          </a:xfrm>
        </p:spPr>
        <p:txBody>
          <a:bodyPr/>
          <a:lstStyle/>
          <a:p>
            <a:r>
              <a:rPr lang="en-US" dirty="0"/>
              <a:t>Data Flow Modeling</a:t>
            </a:r>
          </a:p>
        </p:txBody>
      </p:sp>
    </p:spTree>
    <p:extLst>
      <p:ext uri="{BB962C8B-B14F-4D97-AF65-F5344CB8AC3E}">
        <p14:creationId xmlns:p14="http://schemas.microsoft.com/office/powerpoint/2010/main" val="1359135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70860185"/>
              </p:ext>
            </p:extLst>
          </p:nvPr>
        </p:nvGraphicFramePr>
        <p:xfrm>
          <a:off x="506627" y="1003711"/>
          <a:ext cx="8192530" cy="2651760"/>
        </p:xfrm>
        <a:graphic>
          <a:graphicData uri="http://schemas.openxmlformats.org/drawingml/2006/table">
            <a:tbl>
              <a:tblPr firstRow="1" bandRow="1">
                <a:tableStyleId>{5C22544A-7EE6-4342-B048-85BDC9FD1C3A}</a:tableStyleId>
              </a:tblPr>
              <a:tblGrid>
                <a:gridCol w="2743200"/>
                <a:gridCol w="5449330"/>
              </a:tblGrid>
              <a:tr h="370840">
                <a:tc>
                  <a:txBody>
                    <a:bodyPr/>
                    <a:lstStyle/>
                    <a:p>
                      <a:r>
                        <a:rPr lang="en-US" sz="2400" dirty="0" smtClean="0">
                          <a:solidFill>
                            <a:schemeClr val="tx1"/>
                          </a:solidFill>
                          <a:latin typeface="Arial" panose="020B0604020202020204" pitchFamily="34" charset="0"/>
                          <a:cs typeface="Arial" panose="020B0604020202020204" pitchFamily="34" charset="0"/>
                        </a:rPr>
                        <a:t>Requirements</a:t>
                      </a:r>
                    </a:p>
                    <a:p>
                      <a:r>
                        <a:rPr lang="en-US" sz="2400" dirty="0" smtClean="0">
                          <a:solidFill>
                            <a:schemeClr val="tx1"/>
                          </a:solidFill>
                          <a:latin typeface="Arial" panose="020B0604020202020204" pitchFamily="34" charset="0"/>
                          <a:cs typeface="Arial" panose="020B0604020202020204" pitchFamily="34" charset="0"/>
                        </a:rPr>
                        <a:t>Design</a:t>
                      </a:r>
                    </a:p>
                    <a:p>
                      <a:r>
                        <a:rPr lang="en-US" sz="2400" dirty="0" smtClean="0">
                          <a:solidFill>
                            <a:schemeClr val="tx1"/>
                          </a:solidFill>
                          <a:latin typeface="Arial" panose="020B0604020202020204" pitchFamily="34" charset="0"/>
                          <a:cs typeface="Arial" panose="020B0604020202020204" pitchFamily="34" charset="0"/>
                        </a:rPr>
                        <a:t>Construction</a:t>
                      </a:r>
                    </a:p>
                    <a:p>
                      <a:r>
                        <a:rPr lang="en-US" sz="2400" dirty="0" smtClean="0">
                          <a:solidFill>
                            <a:schemeClr val="tx1"/>
                          </a:solidFill>
                          <a:latin typeface="Arial" panose="020B0604020202020204" pitchFamily="34" charset="0"/>
                          <a:cs typeface="Arial" panose="020B0604020202020204" pitchFamily="34" charset="0"/>
                        </a:rPr>
                        <a:t>Testing</a:t>
                      </a:r>
                    </a:p>
                    <a:p>
                      <a:r>
                        <a:rPr lang="en-US" sz="2400" dirty="0" smtClean="0">
                          <a:solidFill>
                            <a:schemeClr val="tx1"/>
                          </a:solidFill>
                          <a:latin typeface="Arial" panose="020B0604020202020204" pitchFamily="34" charset="0"/>
                          <a:cs typeface="Arial" panose="020B0604020202020204" pitchFamily="34" charset="0"/>
                        </a:rPr>
                        <a:t>Maintenance</a:t>
                      </a:r>
                      <a:endParaRPr lang="en-US" sz="2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rial" panose="020B0604020202020204" pitchFamily="34" charset="0"/>
                          <a:cs typeface="Arial" panose="020B0604020202020204" pitchFamily="34" charset="0"/>
                        </a:rPr>
                        <a:t>Configuration Management</a:t>
                      </a:r>
                    </a:p>
                    <a:p>
                      <a:r>
                        <a:rPr lang="en-US" sz="2400" dirty="0" smtClean="0">
                          <a:solidFill>
                            <a:schemeClr val="tx1"/>
                          </a:solidFill>
                          <a:latin typeface="Arial" panose="020B0604020202020204" pitchFamily="34" charset="0"/>
                          <a:cs typeface="Arial" panose="020B0604020202020204" pitchFamily="34" charset="0"/>
                        </a:rPr>
                        <a:t>Quality</a:t>
                      </a:r>
                    </a:p>
                    <a:p>
                      <a:r>
                        <a:rPr lang="en-US" sz="2400" dirty="0" smtClean="0">
                          <a:solidFill>
                            <a:schemeClr val="tx1"/>
                          </a:solidFill>
                          <a:latin typeface="Arial" panose="020B0604020202020204" pitchFamily="34" charset="0"/>
                          <a:cs typeface="Arial" panose="020B0604020202020204" pitchFamily="34" charset="0"/>
                        </a:rPr>
                        <a:t>Processes</a:t>
                      </a:r>
                    </a:p>
                    <a:p>
                      <a:r>
                        <a:rPr lang="en-US" sz="2400" dirty="0" smtClean="0">
                          <a:solidFill>
                            <a:schemeClr val="tx1"/>
                          </a:solidFill>
                          <a:latin typeface="Arial" panose="020B0604020202020204" pitchFamily="34" charset="0"/>
                          <a:cs typeface="Arial" panose="020B0604020202020204" pitchFamily="34" charset="0"/>
                        </a:rPr>
                        <a:t>Models &amp; Methods</a:t>
                      </a:r>
                    </a:p>
                    <a:p>
                      <a:r>
                        <a:rPr lang="en-US" sz="2400" dirty="0" smtClean="0">
                          <a:solidFill>
                            <a:schemeClr val="tx1"/>
                          </a:solidFill>
                          <a:latin typeface="Arial" panose="020B0604020202020204" pitchFamily="34" charset="0"/>
                          <a:cs typeface="Arial" panose="020B0604020202020204" pitchFamily="34" charset="0"/>
                        </a:rPr>
                        <a:t>Engineering Management</a:t>
                      </a:r>
                    </a:p>
                    <a:p>
                      <a:r>
                        <a:rPr lang="en-US" sz="2400" dirty="0" smtClean="0">
                          <a:solidFill>
                            <a:schemeClr val="tx1"/>
                          </a:solidFill>
                          <a:latin typeface="Arial" panose="020B0604020202020204" pitchFamily="34" charset="0"/>
                          <a:cs typeface="Arial" panose="020B0604020202020204" pitchFamily="34" charset="0"/>
                        </a:rPr>
                        <a:t>Project Management</a:t>
                      </a:r>
                    </a:p>
                    <a:p>
                      <a:r>
                        <a:rPr lang="en-US" sz="2400" dirty="0" smtClean="0">
                          <a:solidFill>
                            <a:schemeClr val="tx1"/>
                          </a:solidFill>
                          <a:latin typeface="Arial" panose="020B0604020202020204" pitchFamily="34" charset="0"/>
                          <a:cs typeface="Arial" panose="020B0604020202020204" pitchFamily="34" charset="0"/>
                        </a:rPr>
                        <a:t>Economics</a:t>
                      </a:r>
                      <a:endParaRPr lang="en-US" sz="2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sz="quarter" idx="10"/>
          </p:nvPr>
        </p:nvSpPr>
        <p:spPr>
          <a:xfrm>
            <a:off x="208547" y="166993"/>
            <a:ext cx="6324600" cy="615060"/>
          </a:xfrm>
        </p:spPr>
        <p:txBody>
          <a:bodyPr>
            <a:normAutofit fontScale="92500"/>
          </a:bodyPr>
          <a:lstStyle/>
          <a:p>
            <a:r>
              <a:rPr lang="en-US" dirty="0"/>
              <a:t>Knowledge Areas in v3(2014) of SWEBOK</a:t>
            </a:r>
          </a:p>
        </p:txBody>
      </p:sp>
    </p:spTree>
    <p:extLst>
      <p:ext uri="{BB962C8B-B14F-4D97-AF65-F5344CB8AC3E}">
        <p14:creationId xmlns:p14="http://schemas.microsoft.com/office/powerpoint/2010/main" val="4220878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27647"/>
            <a:ext cx="6324600" cy="720336"/>
          </a:xfrm>
        </p:spPr>
        <p:txBody>
          <a:bodyPr/>
          <a:lstStyle/>
          <a:p>
            <a:r>
              <a:rPr lang="en-US" dirty="0"/>
              <a:t>Data Flow Diagram</a:t>
            </a:r>
          </a:p>
        </p:txBody>
      </p:sp>
      <p:pic>
        <p:nvPicPr>
          <p:cNvPr id="4" name="Picture 2" descr="DFD_Level_0"/>
          <p:cNvPicPr>
            <a:picLocks noChangeAspect="1" noChangeArrowheads="1"/>
          </p:cNvPicPr>
          <p:nvPr/>
        </p:nvPicPr>
        <p:blipFill>
          <a:blip r:embed="rId2" cstate="print"/>
          <a:srcRect/>
          <a:stretch>
            <a:fillRect/>
          </a:stretch>
        </p:blipFill>
        <p:spPr bwMode="auto">
          <a:xfrm>
            <a:off x="1301242" y="952238"/>
            <a:ext cx="5712714" cy="3730752"/>
          </a:xfrm>
          <a:prstGeom prst="rect">
            <a:avLst/>
          </a:prstGeom>
          <a:noFill/>
          <a:ln w="12700">
            <a:solidFill>
              <a:srgbClr val="000000"/>
            </a:solidFill>
            <a:miter lim="800000"/>
            <a:headEnd/>
            <a:tailEnd/>
          </a:ln>
          <a:effectLst>
            <a:outerShdw dist="35921" dir="2700000" algn="ctr" rotWithShape="0">
              <a:srgbClr val="808080"/>
            </a:outerShdw>
          </a:effectLst>
        </p:spPr>
      </p:pic>
    </p:spTree>
    <p:extLst>
      <p:ext uri="{BB962C8B-B14F-4D97-AF65-F5344CB8AC3E}">
        <p14:creationId xmlns:p14="http://schemas.microsoft.com/office/powerpoint/2010/main" val="40812625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68089"/>
            <a:ext cx="6324600" cy="720336"/>
          </a:xfrm>
        </p:spPr>
        <p:txBody>
          <a:bodyPr/>
          <a:lstStyle/>
          <a:p>
            <a:r>
              <a:rPr lang="en-US" dirty="0"/>
              <a:t>Data Flow </a:t>
            </a:r>
            <a:r>
              <a:rPr lang="en-US" dirty="0" smtClean="0"/>
              <a:t>Diagram (Next Level)</a:t>
            </a:r>
            <a:endParaRPr lang="en-US" dirty="0"/>
          </a:p>
        </p:txBody>
      </p:sp>
      <p:pic>
        <p:nvPicPr>
          <p:cNvPr id="4" name="Picture 5" descr="DFD_Level_1"/>
          <p:cNvPicPr>
            <a:picLocks noChangeAspect="1" noChangeArrowheads="1"/>
          </p:cNvPicPr>
          <p:nvPr/>
        </p:nvPicPr>
        <p:blipFill>
          <a:blip r:embed="rId2" cstate="print"/>
          <a:srcRect/>
          <a:stretch>
            <a:fillRect/>
          </a:stretch>
        </p:blipFill>
        <p:spPr bwMode="auto">
          <a:xfrm>
            <a:off x="2143299" y="792770"/>
            <a:ext cx="4983480" cy="3878580"/>
          </a:xfrm>
          <a:prstGeom prst="rect">
            <a:avLst/>
          </a:prstGeom>
          <a:noFill/>
          <a:ln w="12700">
            <a:solidFill>
              <a:srgbClr val="000000"/>
            </a:solidFill>
            <a:miter lim="800000"/>
            <a:headEnd/>
            <a:tailEnd/>
          </a:ln>
          <a:effectLst>
            <a:outerShdw dist="35921" dir="2700000" algn="ctr" rotWithShape="0">
              <a:srgbClr val="808080"/>
            </a:outerShdw>
          </a:effectLst>
        </p:spPr>
      </p:pic>
    </p:spTree>
    <p:extLst>
      <p:ext uri="{BB962C8B-B14F-4D97-AF65-F5344CB8AC3E}">
        <p14:creationId xmlns:p14="http://schemas.microsoft.com/office/powerpoint/2010/main" val="17873623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a:latin typeface="Arial" panose="020B0604020202020204" pitchFamily="34" charset="0"/>
                <a:cs typeface="Arial" panose="020B0604020202020204" pitchFamily="34" charset="0"/>
              </a:rPr>
              <a:t>Security </a:t>
            </a:r>
            <a:r>
              <a:rPr lang="en-US" b="1" dirty="0" smtClean="0">
                <a:latin typeface="Arial" panose="020B0604020202020204" pitchFamily="34" charset="0"/>
                <a:cs typeface="Arial" panose="020B0604020202020204" pitchFamily="34" charset="0"/>
              </a:rPr>
              <a:t>implications </a:t>
            </a:r>
            <a:r>
              <a:rPr lang="en-US" b="1" dirty="0">
                <a:latin typeface="Arial" panose="020B0604020202020204" pitchFamily="34" charset="0"/>
                <a:cs typeface="Arial" panose="020B0604020202020204" pitchFamily="34" charset="0"/>
              </a:rPr>
              <a:t>to SDLC </a:t>
            </a:r>
            <a:r>
              <a:rPr lang="en-US" b="1" dirty="0" smtClean="0">
                <a:latin typeface="Arial" panose="020B0604020202020204" pitchFamily="34" charset="0"/>
                <a:cs typeface="Arial" panose="020B0604020202020204" pitchFamily="34" charset="0"/>
              </a:rPr>
              <a:t>–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2.3.1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0" indent="0">
              <a:spcAft>
                <a:spcPts val="600"/>
              </a:spcAft>
            </a:pPr>
            <a:r>
              <a:rPr lang="en-US" altLang="en-US" dirty="0"/>
              <a:t>SAMM (Software Assurance Maturity Model) is the OWASP framework to </a:t>
            </a:r>
            <a:r>
              <a:rPr lang="en-US" altLang="en-US" dirty="0" smtClean="0"/>
              <a:t>help organizations </a:t>
            </a:r>
            <a:r>
              <a:rPr lang="en-US" altLang="en-US" dirty="0"/>
              <a:t>assess, formulate, and implement a strategy for </a:t>
            </a:r>
            <a:r>
              <a:rPr lang="en-US" altLang="en-US" dirty="0" smtClean="0"/>
              <a:t>software security</a:t>
            </a:r>
            <a:r>
              <a:rPr lang="en-US" altLang="en-US" dirty="0"/>
              <a:t>, </a:t>
            </a:r>
            <a:r>
              <a:rPr lang="en-US" altLang="en-US" dirty="0" smtClean="0"/>
              <a:t>that can </a:t>
            </a:r>
            <a:r>
              <a:rPr lang="en-US" altLang="en-US" dirty="0"/>
              <a:t>be integrated into their existing Software Development Lifecycle (SDLC</a:t>
            </a:r>
            <a:r>
              <a:rPr lang="en-US" altLang="en-US" dirty="0" smtClean="0"/>
              <a:t>)</a:t>
            </a:r>
          </a:p>
          <a:p>
            <a:pPr indent="0">
              <a:spcAft>
                <a:spcPts val="600"/>
              </a:spcAft>
            </a:pPr>
            <a:r>
              <a:rPr lang="en-US" dirty="0"/>
              <a:t>SAMM is </a:t>
            </a:r>
            <a:r>
              <a:rPr lang="en-US" dirty="0" smtClean="0"/>
              <a:t>based around </a:t>
            </a:r>
            <a:r>
              <a:rPr lang="en-US" dirty="0"/>
              <a:t>a set of 12 security practices, which are grouped into four business </a:t>
            </a:r>
            <a:r>
              <a:rPr lang="en-US" dirty="0" smtClean="0"/>
              <a:t>functions</a:t>
            </a:r>
          </a:p>
          <a:p>
            <a:pPr indent="0">
              <a:spcAft>
                <a:spcPts val="600"/>
              </a:spcAft>
            </a:pPr>
            <a:r>
              <a:rPr lang="en-US" dirty="0"/>
              <a:t>Every security </a:t>
            </a:r>
            <a:r>
              <a:rPr lang="en-US" dirty="0" smtClean="0"/>
              <a:t>practice contains </a:t>
            </a:r>
            <a:r>
              <a:rPr lang="en-US" dirty="0"/>
              <a:t>a set of activities, structured into three maturity levels (1-3).</a:t>
            </a:r>
            <a:r>
              <a:rPr lang="en-US" altLang="en-US" dirty="0" smtClean="0"/>
              <a:t>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smtClean="0"/>
              <a:t>OWASP SAMM</a:t>
            </a:r>
            <a:endParaRPr lang="en-US" sz="1800" dirty="0"/>
          </a:p>
        </p:txBody>
      </p:sp>
    </p:spTree>
    <p:extLst>
      <p:ext uri="{BB962C8B-B14F-4D97-AF65-F5344CB8AC3E}">
        <p14:creationId xmlns:p14="http://schemas.microsoft.com/office/powerpoint/2010/main" val="5609791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1464"/>
            <a:ext cx="6324600" cy="720336"/>
          </a:xfrm>
        </p:spPr>
        <p:txBody>
          <a:bodyPr/>
          <a:lstStyle/>
          <a:p>
            <a:r>
              <a:rPr lang="en-US" dirty="0" smtClean="0"/>
              <a:t>OWASP SAMM Overview</a:t>
            </a:r>
            <a:endParaRPr lang="en-US" dirty="0"/>
          </a:p>
        </p:txBody>
      </p:sp>
      <p:pic>
        <p:nvPicPr>
          <p:cNvPr id="4" name="Picture 3"/>
          <p:cNvPicPr>
            <a:picLocks noChangeAspect="1"/>
          </p:cNvPicPr>
          <p:nvPr/>
        </p:nvPicPr>
        <p:blipFill>
          <a:blip r:embed="rId2"/>
          <a:stretch>
            <a:fillRect/>
          </a:stretch>
        </p:blipFill>
        <p:spPr>
          <a:xfrm>
            <a:off x="304800" y="1381336"/>
            <a:ext cx="8659735" cy="2957287"/>
          </a:xfrm>
          <a:prstGeom prst="rect">
            <a:avLst/>
          </a:prstGeom>
        </p:spPr>
      </p:pic>
    </p:spTree>
    <p:extLst>
      <p:ext uri="{BB962C8B-B14F-4D97-AF65-F5344CB8AC3E}">
        <p14:creationId xmlns:p14="http://schemas.microsoft.com/office/powerpoint/2010/main" val="2991283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97410"/>
            <a:ext cx="8604422" cy="3629799"/>
          </a:xfrm>
        </p:spPr>
        <p:txBody>
          <a:bodyPr/>
          <a:lstStyle/>
          <a:p>
            <a:pPr>
              <a:spcAft>
                <a:spcPts val="600"/>
              </a:spcAft>
            </a:pPr>
            <a:r>
              <a:rPr lang="en-US" sz="1600" dirty="0"/>
              <a:t>Do the business stakeholders </a:t>
            </a:r>
            <a:r>
              <a:rPr lang="en-US" sz="1600" dirty="0" smtClean="0"/>
              <a:t>understand your </a:t>
            </a:r>
            <a:r>
              <a:rPr lang="en-US" sz="1600" dirty="0"/>
              <a:t>organization’s risk profile</a:t>
            </a:r>
            <a:r>
              <a:rPr lang="en-US" sz="1600" dirty="0" smtClean="0"/>
              <a:t>?</a:t>
            </a:r>
          </a:p>
          <a:p>
            <a:pPr>
              <a:spcAft>
                <a:spcPts val="600"/>
              </a:spcAft>
            </a:pPr>
            <a:r>
              <a:rPr lang="en-US" sz="1600" dirty="0"/>
              <a:t>Are many of your applications and resources categorized by risk?</a:t>
            </a:r>
            <a:endParaRPr lang="en-US" sz="1600" dirty="0" smtClean="0"/>
          </a:p>
          <a:p>
            <a:pPr>
              <a:spcAft>
                <a:spcPts val="600"/>
              </a:spcAft>
            </a:pPr>
            <a:r>
              <a:rPr lang="en-US" sz="1600" dirty="0"/>
              <a:t>Does your organization regularly compare </a:t>
            </a:r>
            <a:r>
              <a:rPr lang="en-US" sz="1600" dirty="0" smtClean="0"/>
              <a:t>your security </a:t>
            </a:r>
            <a:r>
              <a:rPr lang="en-US" sz="1600" dirty="0"/>
              <a:t>spend with that of other organizations</a:t>
            </a:r>
            <a:r>
              <a:rPr lang="en-US" sz="1600" dirty="0" smtClean="0"/>
              <a:t>?</a:t>
            </a:r>
          </a:p>
          <a:p>
            <a:pPr>
              <a:spcAft>
                <a:spcPts val="600"/>
              </a:spcAft>
            </a:pPr>
            <a:r>
              <a:rPr lang="en-US" sz="1600" dirty="0"/>
              <a:t>Does the organization utilize a set of policies </a:t>
            </a:r>
            <a:r>
              <a:rPr lang="en-US" sz="1600" dirty="0" smtClean="0"/>
              <a:t>and standards </a:t>
            </a:r>
            <a:r>
              <a:rPr lang="en-US" sz="1600" dirty="0"/>
              <a:t>to control software development?</a:t>
            </a:r>
            <a:endParaRPr lang="en-US" sz="1600" dirty="0" smtClean="0"/>
          </a:p>
          <a:p>
            <a:pPr>
              <a:spcAft>
                <a:spcPts val="600"/>
              </a:spcAft>
            </a:pPr>
            <a:r>
              <a:rPr lang="en-US" sz="1600" dirty="0"/>
              <a:t>Are projects periodically audited to ensure a </a:t>
            </a:r>
            <a:r>
              <a:rPr lang="en-US" sz="1600" dirty="0" smtClean="0"/>
              <a:t>baseline of </a:t>
            </a:r>
            <a:r>
              <a:rPr lang="en-US" sz="1600" dirty="0"/>
              <a:t>compliance with policies and standards</a:t>
            </a:r>
            <a:r>
              <a:rPr lang="en-US" sz="1600" dirty="0" smtClean="0"/>
              <a:t>?</a:t>
            </a:r>
          </a:p>
          <a:p>
            <a:pPr>
              <a:spcAft>
                <a:spcPts val="600"/>
              </a:spcAft>
            </a:pPr>
            <a:r>
              <a:rPr lang="en-US" sz="1600" dirty="0"/>
              <a:t>Does each project team understand where to </a:t>
            </a:r>
            <a:r>
              <a:rPr lang="en-US" sz="1600" dirty="0" smtClean="0"/>
              <a:t>find secure </a:t>
            </a:r>
            <a:r>
              <a:rPr lang="en-US" sz="1600" dirty="0"/>
              <a:t>development best-practices and guidance</a:t>
            </a:r>
            <a:r>
              <a:rPr lang="en-US" sz="1600" dirty="0" smtClean="0"/>
              <a:t>?</a:t>
            </a:r>
          </a:p>
          <a:p>
            <a:pPr>
              <a:spcAft>
                <a:spcPts val="600"/>
              </a:spcAft>
            </a:pPr>
            <a:r>
              <a:rPr lang="en-US" sz="1600" dirty="0"/>
              <a:t>Are stakeholders able to pull in </a:t>
            </a:r>
            <a:r>
              <a:rPr lang="en-US" sz="1600" dirty="0" smtClean="0"/>
              <a:t>security coaches </a:t>
            </a:r>
            <a:r>
              <a:rPr lang="en-US" sz="1600" dirty="0"/>
              <a:t>for use on projects</a:t>
            </a:r>
            <a:r>
              <a:rPr lang="en-US" sz="1600" dirty="0" smtClean="0"/>
              <a:t>?</a:t>
            </a:r>
          </a:p>
          <a:p>
            <a:pPr>
              <a:spcAft>
                <a:spcPts val="600"/>
              </a:spcAft>
            </a:pPr>
            <a:r>
              <a:rPr lang="en-US" sz="1600" dirty="0"/>
              <a:t>Are developers tested to ensure a baseline </a:t>
            </a:r>
            <a:r>
              <a:rPr lang="en-US" sz="1600" dirty="0" smtClean="0"/>
              <a:t>skillset for </a:t>
            </a:r>
            <a:r>
              <a:rPr lang="en-US" sz="1600" dirty="0"/>
              <a:t>secure development practices?</a:t>
            </a:r>
          </a:p>
        </p:txBody>
      </p:sp>
      <p:sp>
        <p:nvSpPr>
          <p:cNvPr id="3" name="Content Placeholder 2"/>
          <p:cNvSpPr>
            <a:spLocks noGrp="1"/>
          </p:cNvSpPr>
          <p:nvPr>
            <p:ph sz="quarter" idx="10"/>
          </p:nvPr>
        </p:nvSpPr>
        <p:spPr>
          <a:xfrm>
            <a:off x="304800" y="164715"/>
            <a:ext cx="6324600" cy="720336"/>
          </a:xfrm>
        </p:spPr>
        <p:txBody>
          <a:bodyPr>
            <a:normAutofit fontScale="92500"/>
          </a:bodyPr>
          <a:lstStyle/>
          <a:p>
            <a:r>
              <a:rPr lang="en-US" dirty="0" smtClean="0"/>
              <a:t>SAMM Checklist (partial) for Governance</a:t>
            </a:r>
            <a:endParaRPr lang="en-US" dirty="0"/>
          </a:p>
        </p:txBody>
      </p:sp>
    </p:spTree>
    <p:extLst>
      <p:ext uri="{BB962C8B-B14F-4D97-AF65-F5344CB8AC3E}">
        <p14:creationId xmlns:p14="http://schemas.microsoft.com/office/powerpoint/2010/main" val="706755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8541"/>
            <a:ext cx="8229600" cy="3534030"/>
          </a:xfrm>
        </p:spPr>
        <p:txBody>
          <a:bodyPr/>
          <a:lstStyle/>
          <a:p>
            <a:pPr>
              <a:spcAft>
                <a:spcPts val="600"/>
              </a:spcAft>
            </a:pPr>
            <a:r>
              <a:rPr lang="en-US" sz="1600" dirty="0"/>
              <a:t>Do projects in your organization </a:t>
            </a:r>
            <a:r>
              <a:rPr lang="en-US" sz="1600" dirty="0" smtClean="0"/>
              <a:t>consider and </a:t>
            </a:r>
            <a:r>
              <a:rPr lang="en-US" sz="1600" dirty="0"/>
              <a:t>document likely threats</a:t>
            </a:r>
            <a:r>
              <a:rPr lang="en-US" sz="1600" dirty="0" smtClean="0"/>
              <a:t>?</a:t>
            </a:r>
          </a:p>
          <a:p>
            <a:pPr>
              <a:spcAft>
                <a:spcPts val="600"/>
              </a:spcAft>
            </a:pPr>
            <a:r>
              <a:rPr lang="en-US" sz="1600" dirty="0" smtClean="0"/>
              <a:t>Do </a:t>
            </a:r>
            <a:r>
              <a:rPr lang="en-US" sz="1600" dirty="0"/>
              <a:t>project teams regularly analyze </a:t>
            </a:r>
            <a:r>
              <a:rPr lang="en-US" sz="1600" dirty="0" smtClean="0"/>
              <a:t>functional requirements </a:t>
            </a:r>
            <a:r>
              <a:rPr lang="en-US" sz="1600" dirty="0"/>
              <a:t>for likely abuses?</a:t>
            </a:r>
          </a:p>
          <a:p>
            <a:pPr>
              <a:spcAft>
                <a:spcPts val="600"/>
              </a:spcAft>
            </a:pPr>
            <a:r>
              <a:rPr lang="en-US" sz="1600" dirty="0" smtClean="0"/>
              <a:t>Do </a:t>
            </a:r>
            <a:r>
              <a:rPr lang="en-US" sz="1600" dirty="0"/>
              <a:t>project teams specifically consider risk from external software</a:t>
            </a:r>
            <a:r>
              <a:rPr lang="en-US" sz="1600" dirty="0" smtClean="0"/>
              <a:t>?</a:t>
            </a:r>
          </a:p>
          <a:p>
            <a:pPr>
              <a:spcAft>
                <a:spcPts val="600"/>
              </a:spcAft>
            </a:pPr>
            <a:r>
              <a:rPr lang="en-US" sz="1600" dirty="0"/>
              <a:t>Do project teams specify </a:t>
            </a:r>
            <a:r>
              <a:rPr lang="en-US" sz="1600" dirty="0" smtClean="0"/>
              <a:t>security requirements </a:t>
            </a:r>
            <a:r>
              <a:rPr lang="en-US" sz="1600" dirty="0"/>
              <a:t>during development</a:t>
            </a:r>
            <a:r>
              <a:rPr lang="en-US" sz="1600" dirty="0" smtClean="0"/>
              <a:t>?</a:t>
            </a:r>
          </a:p>
          <a:p>
            <a:pPr>
              <a:spcAft>
                <a:spcPts val="600"/>
              </a:spcAft>
            </a:pPr>
            <a:r>
              <a:rPr lang="en-US" sz="1600" dirty="0"/>
              <a:t>Do project teams specify requirements based </a:t>
            </a:r>
            <a:r>
              <a:rPr lang="en-US" sz="1600" dirty="0" smtClean="0"/>
              <a:t>on feedback </a:t>
            </a:r>
            <a:r>
              <a:rPr lang="en-US" sz="1600" dirty="0"/>
              <a:t>from other security activities?</a:t>
            </a:r>
          </a:p>
          <a:p>
            <a:pPr>
              <a:spcAft>
                <a:spcPts val="600"/>
              </a:spcAft>
            </a:pPr>
            <a:r>
              <a:rPr lang="en-US" sz="1600" dirty="0"/>
              <a:t>Do stakeholders review vendor </a:t>
            </a:r>
            <a:r>
              <a:rPr lang="en-US" sz="1600" dirty="0" smtClean="0"/>
              <a:t>agreements for </a:t>
            </a:r>
            <a:r>
              <a:rPr lang="en-US" sz="1600" dirty="0"/>
              <a:t>security requirements?</a:t>
            </a:r>
            <a:endParaRPr lang="en-US" sz="1600" dirty="0" smtClean="0"/>
          </a:p>
          <a:p>
            <a:pPr>
              <a:spcAft>
                <a:spcPts val="600"/>
              </a:spcAft>
            </a:pPr>
            <a:r>
              <a:rPr lang="en-US" sz="1600" dirty="0" smtClean="0"/>
              <a:t>Are </a:t>
            </a:r>
            <a:r>
              <a:rPr lang="en-US" sz="1600" dirty="0"/>
              <a:t>project teams aware of secure design </a:t>
            </a:r>
            <a:r>
              <a:rPr lang="en-US" sz="1600" dirty="0" smtClean="0"/>
              <a:t>principles and </a:t>
            </a:r>
            <a:r>
              <a:rPr lang="en-US" sz="1600" dirty="0"/>
              <a:t>do they apply them consistently?</a:t>
            </a:r>
          </a:p>
          <a:p>
            <a:pPr>
              <a:spcAft>
                <a:spcPts val="600"/>
              </a:spcAft>
            </a:pPr>
            <a:r>
              <a:rPr lang="en-US" sz="1600" dirty="0" smtClean="0"/>
              <a:t>Do </a:t>
            </a:r>
            <a:r>
              <a:rPr lang="en-US" sz="1600" dirty="0"/>
              <a:t>project teams build software from </a:t>
            </a:r>
            <a:r>
              <a:rPr lang="en-US" sz="1600" dirty="0" smtClean="0"/>
              <a:t>centrally controlled platforms </a:t>
            </a:r>
            <a:r>
              <a:rPr lang="en-US" sz="1600" dirty="0"/>
              <a:t>and frameworks</a:t>
            </a:r>
            <a:r>
              <a:rPr lang="en-US" sz="1600" dirty="0" smtClean="0"/>
              <a:t>?</a:t>
            </a:r>
          </a:p>
          <a:p>
            <a:pPr>
              <a:spcAft>
                <a:spcPts val="600"/>
              </a:spcAft>
            </a:pPr>
            <a:r>
              <a:rPr lang="en-US" sz="1600" dirty="0"/>
              <a:t>Are project teams audited for the use </a:t>
            </a:r>
            <a:r>
              <a:rPr lang="en-US" sz="1600" dirty="0" smtClean="0"/>
              <a:t>of secure </a:t>
            </a:r>
            <a:r>
              <a:rPr lang="en-US" sz="1600" dirty="0"/>
              <a:t>architecture components</a:t>
            </a:r>
            <a:r>
              <a:rPr lang="en-US" sz="1600" dirty="0" smtClean="0"/>
              <a:t>?</a:t>
            </a:r>
            <a:endParaRPr lang="en-US" sz="1600" dirty="0"/>
          </a:p>
        </p:txBody>
      </p:sp>
      <p:sp>
        <p:nvSpPr>
          <p:cNvPr id="3" name="Content Placeholder 2"/>
          <p:cNvSpPr>
            <a:spLocks noGrp="1"/>
          </p:cNvSpPr>
          <p:nvPr>
            <p:ph sz="quarter" idx="10"/>
          </p:nvPr>
        </p:nvSpPr>
        <p:spPr>
          <a:xfrm>
            <a:off x="304800" y="164715"/>
            <a:ext cx="6324600" cy="720336"/>
          </a:xfrm>
        </p:spPr>
        <p:txBody>
          <a:bodyPr>
            <a:normAutofit fontScale="92500"/>
          </a:bodyPr>
          <a:lstStyle/>
          <a:p>
            <a:r>
              <a:rPr lang="en-US" dirty="0" smtClean="0"/>
              <a:t>SAMM Checklist (partial) for Construction</a:t>
            </a:r>
            <a:endParaRPr lang="en-US" dirty="0"/>
          </a:p>
        </p:txBody>
      </p:sp>
    </p:spTree>
    <p:extLst>
      <p:ext uri="{BB962C8B-B14F-4D97-AF65-F5344CB8AC3E}">
        <p14:creationId xmlns:p14="http://schemas.microsoft.com/office/powerpoint/2010/main" val="3376642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8541"/>
            <a:ext cx="8229600" cy="3534030"/>
          </a:xfrm>
        </p:spPr>
        <p:txBody>
          <a:bodyPr/>
          <a:lstStyle/>
          <a:p>
            <a:pPr>
              <a:spcAft>
                <a:spcPts val="600"/>
              </a:spcAft>
            </a:pPr>
            <a:r>
              <a:rPr lang="en-US" sz="1600" dirty="0"/>
              <a:t>Do project teams document the </a:t>
            </a:r>
            <a:r>
              <a:rPr lang="en-US" sz="1600" dirty="0" smtClean="0"/>
              <a:t>attack perimeter </a:t>
            </a:r>
            <a:r>
              <a:rPr lang="en-US" sz="1600" dirty="0"/>
              <a:t>of software designs</a:t>
            </a:r>
            <a:r>
              <a:rPr lang="en-US" sz="1600" dirty="0" smtClean="0"/>
              <a:t>?</a:t>
            </a:r>
          </a:p>
          <a:p>
            <a:pPr>
              <a:spcAft>
                <a:spcPts val="600"/>
              </a:spcAft>
            </a:pPr>
            <a:r>
              <a:rPr lang="en-US" sz="1600" dirty="0"/>
              <a:t>Do project teams specifically analyze </a:t>
            </a:r>
            <a:r>
              <a:rPr lang="en-US" sz="1600" dirty="0" smtClean="0"/>
              <a:t>design elements </a:t>
            </a:r>
            <a:r>
              <a:rPr lang="en-US" sz="1600" dirty="0"/>
              <a:t>for security mechanisms?</a:t>
            </a:r>
          </a:p>
          <a:p>
            <a:pPr>
              <a:spcAft>
                <a:spcPts val="600"/>
              </a:spcAft>
            </a:pPr>
            <a:r>
              <a:rPr lang="en-US" sz="1600" dirty="0"/>
              <a:t>Does a minimum security baseline </a:t>
            </a:r>
            <a:r>
              <a:rPr lang="en-US" sz="1600" dirty="0" smtClean="0"/>
              <a:t>exist for </a:t>
            </a:r>
            <a:r>
              <a:rPr lang="en-US" sz="1600" dirty="0"/>
              <a:t>secure design review results</a:t>
            </a:r>
            <a:r>
              <a:rPr lang="en-US" sz="1600" dirty="0" smtClean="0"/>
              <a:t>?</a:t>
            </a:r>
          </a:p>
          <a:p>
            <a:pPr>
              <a:spcAft>
                <a:spcPts val="600"/>
              </a:spcAft>
            </a:pPr>
            <a:r>
              <a:rPr lang="en-US" sz="1600" dirty="0"/>
              <a:t>Do project teams review selected high-risk code?</a:t>
            </a:r>
            <a:endParaRPr lang="en-US" sz="1600" dirty="0" smtClean="0"/>
          </a:p>
          <a:p>
            <a:pPr>
              <a:spcAft>
                <a:spcPts val="600"/>
              </a:spcAft>
            </a:pPr>
            <a:r>
              <a:rPr lang="en-US" sz="1600" dirty="0"/>
              <a:t>Can project teams access automated </a:t>
            </a:r>
            <a:r>
              <a:rPr lang="en-US" sz="1600" dirty="0" smtClean="0"/>
              <a:t>code analysis </a:t>
            </a:r>
            <a:r>
              <a:rPr lang="en-US" sz="1600" dirty="0"/>
              <a:t>tools to find security problems</a:t>
            </a:r>
            <a:r>
              <a:rPr lang="en-US" sz="1600" dirty="0" smtClean="0"/>
              <a:t>?</a:t>
            </a:r>
          </a:p>
          <a:p>
            <a:pPr>
              <a:spcAft>
                <a:spcPts val="600"/>
              </a:spcAft>
            </a:pPr>
            <a:r>
              <a:rPr lang="en-US" sz="1600" dirty="0"/>
              <a:t>Do projects specify security testing </a:t>
            </a:r>
            <a:r>
              <a:rPr lang="en-US" sz="1600" dirty="0" smtClean="0"/>
              <a:t>based on </a:t>
            </a:r>
            <a:r>
              <a:rPr lang="en-US" sz="1600" dirty="0"/>
              <a:t>defined security requirements</a:t>
            </a:r>
            <a:r>
              <a:rPr lang="en-US" sz="1600" dirty="0" smtClean="0"/>
              <a:t>?</a:t>
            </a:r>
          </a:p>
          <a:p>
            <a:pPr>
              <a:spcAft>
                <a:spcPts val="600"/>
              </a:spcAft>
            </a:pPr>
            <a:r>
              <a:rPr lang="en-US" sz="1600" dirty="0"/>
              <a:t>Are security test cases </a:t>
            </a:r>
            <a:r>
              <a:rPr lang="en-US" sz="1600" dirty="0" smtClean="0"/>
              <a:t>comprehensively generated </a:t>
            </a:r>
            <a:r>
              <a:rPr lang="en-US" sz="1600" dirty="0"/>
              <a:t>for application-specific logic</a:t>
            </a:r>
            <a:r>
              <a:rPr lang="en-US" sz="1600" dirty="0" smtClean="0"/>
              <a:t>?</a:t>
            </a:r>
          </a:p>
          <a:p>
            <a:pPr>
              <a:spcAft>
                <a:spcPts val="600"/>
              </a:spcAft>
            </a:pPr>
            <a:r>
              <a:rPr lang="en-US" sz="1600" dirty="0"/>
              <a:t>Do projects follow a consistent process to </a:t>
            </a:r>
            <a:r>
              <a:rPr lang="en-US" sz="1600" dirty="0" smtClean="0"/>
              <a:t>evaluate and </a:t>
            </a:r>
            <a:r>
              <a:rPr lang="en-US" sz="1600" dirty="0"/>
              <a:t>report on security tests to stakeholders?</a:t>
            </a:r>
          </a:p>
          <a:p>
            <a:pPr>
              <a:spcAft>
                <a:spcPts val="600"/>
              </a:spcAft>
            </a:pPr>
            <a:endParaRPr lang="en-US" sz="1600" dirty="0"/>
          </a:p>
        </p:txBody>
      </p:sp>
      <p:sp>
        <p:nvSpPr>
          <p:cNvPr id="3" name="Content Placeholder 2"/>
          <p:cNvSpPr>
            <a:spLocks noGrp="1"/>
          </p:cNvSpPr>
          <p:nvPr>
            <p:ph sz="quarter" idx="10"/>
          </p:nvPr>
        </p:nvSpPr>
        <p:spPr>
          <a:xfrm>
            <a:off x="304800" y="164715"/>
            <a:ext cx="6324600" cy="720336"/>
          </a:xfrm>
        </p:spPr>
        <p:txBody>
          <a:bodyPr>
            <a:normAutofit/>
          </a:bodyPr>
          <a:lstStyle/>
          <a:p>
            <a:r>
              <a:rPr lang="en-US" dirty="0" smtClean="0"/>
              <a:t>SAMM Checklist (partial) for Verification</a:t>
            </a:r>
            <a:endParaRPr lang="en-US" dirty="0"/>
          </a:p>
        </p:txBody>
      </p:sp>
    </p:spTree>
    <p:extLst>
      <p:ext uri="{BB962C8B-B14F-4D97-AF65-F5344CB8AC3E}">
        <p14:creationId xmlns:p14="http://schemas.microsoft.com/office/powerpoint/2010/main" val="334282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48188"/>
            <a:ext cx="8229600" cy="3583969"/>
          </a:xfrm>
        </p:spPr>
        <p:txBody>
          <a:bodyPr/>
          <a:lstStyle/>
          <a:p>
            <a:pPr marL="0" indent="0"/>
            <a:r>
              <a:rPr lang="en-US" dirty="0"/>
              <a:t>A Process defines who is doing what, when, and how to reach a certain goal</a:t>
            </a:r>
          </a:p>
          <a:p>
            <a:pPr marL="0" indent="0" algn="r"/>
            <a:r>
              <a:rPr lang="en-US" sz="1400" dirty="0"/>
              <a:t>-Ivar Jacobson, Grady </a:t>
            </a:r>
            <a:r>
              <a:rPr lang="en-US" sz="1400" dirty="0" err="1"/>
              <a:t>Booch</a:t>
            </a:r>
            <a:r>
              <a:rPr lang="en-US" sz="1400" dirty="0"/>
              <a:t>, and James </a:t>
            </a:r>
            <a:r>
              <a:rPr lang="en-US" sz="1400" dirty="0" smtClean="0"/>
              <a:t>Rumbaugh</a:t>
            </a:r>
          </a:p>
          <a:p>
            <a:pPr marL="0" indent="0" algn="r"/>
            <a:endParaRPr lang="en-US" sz="1400" dirty="0"/>
          </a:p>
          <a:p>
            <a:pPr indent="0"/>
            <a:r>
              <a:rPr lang="en-US" sz="1600" dirty="0"/>
              <a:t>A software process is a set of interrelated activities and tasks that transform input work products into output work products. At minimum, the description of a software process includes required inputs, transforming work activities, and outputs generated. </a:t>
            </a:r>
            <a:endParaRPr lang="en-US" sz="1600" dirty="0" smtClean="0"/>
          </a:p>
          <a:p>
            <a:pPr marL="542925" indent="-285750" algn="r">
              <a:buFontTx/>
              <a:buChar char="-"/>
            </a:pPr>
            <a:r>
              <a:rPr lang="en-US" sz="1600" dirty="0" smtClean="0"/>
              <a:t>SWEBOK</a:t>
            </a:r>
          </a:p>
          <a:p>
            <a:pPr indent="0"/>
            <a:r>
              <a:rPr lang="en-US" sz="1600" dirty="0"/>
              <a:t>A software process infrastructure can provide process definitions, policies for interpreting and applying the processes, and descriptions of the procedures to be used to implement the processes</a:t>
            </a:r>
            <a:r>
              <a:rPr lang="en-US" sz="1600" dirty="0" smtClean="0"/>
              <a:t>.</a:t>
            </a:r>
          </a:p>
          <a:p>
            <a:pPr indent="0"/>
            <a:endParaRPr lang="en-US" sz="1600" dirty="0" smtClean="0"/>
          </a:p>
          <a:p>
            <a:pPr indent="0"/>
            <a:r>
              <a:rPr lang="en-US" sz="1600" dirty="0"/>
              <a:t>A software development life cycle (SDLC) includes the software processes used to specify and transform software requirements into a deliverable software product.</a:t>
            </a:r>
          </a:p>
          <a:p>
            <a:pPr indent="0"/>
            <a:endParaRPr lang="en-US" sz="1600" dirty="0"/>
          </a:p>
          <a:p>
            <a:pPr marL="542925" indent="-285750">
              <a:buFontTx/>
              <a:buChar char="-"/>
            </a:pPr>
            <a:endParaRPr lang="en-US" sz="1600" dirty="0"/>
          </a:p>
          <a:p>
            <a:endParaRPr lang="en-US" dirty="0"/>
          </a:p>
        </p:txBody>
      </p:sp>
      <p:sp>
        <p:nvSpPr>
          <p:cNvPr id="3" name="Content Placeholder 2"/>
          <p:cNvSpPr>
            <a:spLocks noGrp="1"/>
          </p:cNvSpPr>
          <p:nvPr>
            <p:ph sz="quarter" idx="10"/>
          </p:nvPr>
        </p:nvSpPr>
        <p:spPr>
          <a:xfrm>
            <a:off x="304800" y="142926"/>
            <a:ext cx="6324600" cy="720336"/>
          </a:xfrm>
        </p:spPr>
        <p:txBody>
          <a:bodyPr/>
          <a:lstStyle/>
          <a:p>
            <a:r>
              <a:rPr lang="en-US" b="1" dirty="0"/>
              <a:t>Software Engineering Process KA</a:t>
            </a:r>
            <a:endParaRPr lang="en-US" dirty="0"/>
          </a:p>
        </p:txBody>
      </p:sp>
    </p:spTree>
    <p:extLst>
      <p:ext uri="{BB962C8B-B14F-4D97-AF65-F5344CB8AC3E}">
        <p14:creationId xmlns:p14="http://schemas.microsoft.com/office/powerpoint/2010/main" val="27874734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794" y="1161534"/>
            <a:ext cx="8048368" cy="3348679"/>
          </a:xfrm>
        </p:spPr>
        <p:txBody>
          <a:bodyPr/>
          <a:lstStyle/>
          <a:p>
            <a:pPr>
              <a:spcAft>
                <a:spcPts val="600"/>
              </a:spcAft>
            </a:pPr>
            <a:r>
              <a:rPr lang="en-US" sz="1600" dirty="0"/>
              <a:t>Does your organization have an assigned security response team</a:t>
            </a:r>
            <a:r>
              <a:rPr lang="en-US" sz="1600" dirty="0" smtClean="0"/>
              <a:t>?</a:t>
            </a:r>
          </a:p>
          <a:p>
            <a:pPr>
              <a:spcAft>
                <a:spcPts val="600"/>
              </a:spcAft>
            </a:pPr>
            <a:r>
              <a:rPr lang="en-US" sz="1600" dirty="0"/>
              <a:t>Are project stakeholders aware of relevant </a:t>
            </a:r>
            <a:r>
              <a:rPr lang="en-US" sz="1600" dirty="0" smtClean="0"/>
              <a:t>security disclosures </a:t>
            </a:r>
            <a:r>
              <a:rPr lang="en-US" sz="1600" dirty="0"/>
              <a:t>related to their software projects?</a:t>
            </a:r>
          </a:p>
          <a:p>
            <a:pPr>
              <a:spcAft>
                <a:spcPts val="600"/>
              </a:spcAft>
            </a:pPr>
            <a:r>
              <a:rPr lang="en-US" sz="1600" dirty="0"/>
              <a:t>Are incidents inspected for root causes </a:t>
            </a:r>
            <a:r>
              <a:rPr lang="en-US" sz="1600" dirty="0" smtClean="0"/>
              <a:t>to generate </a:t>
            </a:r>
            <a:r>
              <a:rPr lang="en-US" sz="1600" dirty="0"/>
              <a:t>further recommendations?</a:t>
            </a:r>
            <a:endParaRPr lang="en-US" sz="1600" dirty="0" smtClean="0"/>
          </a:p>
          <a:p>
            <a:pPr>
              <a:spcAft>
                <a:spcPts val="600"/>
              </a:spcAft>
            </a:pPr>
            <a:r>
              <a:rPr lang="en-US" sz="1600" dirty="0"/>
              <a:t>Do projects check for security updates </a:t>
            </a:r>
            <a:r>
              <a:rPr lang="en-US" sz="1600" dirty="0" smtClean="0"/>
              <a:t>to third-party </a:t>
            </a:r>
            <a:r>
              <a:rPr lang="en-US" sz="1600" dirty="0"/>
              <a:t>software components</a:t>
            </a:r>
            <a:r>
              <a:rPr lang="en-US" sz="1600" dirty="0" smtClean="0"/>
              <a:t>?</a:t>
            </a:r>
          </a:p>
          <a:p>
            <a:pPr>
              <a:spcAft>
                <a:spcPts val="600"/>
              </a:spcAft>
            </a:pPr>
            <a:r>
              <a:rPr lang="en-US" sz="1600" dirty="0"/>
              <a:t>Do projects document </a:t>
            </a:r>
            <a:r>
              <a:rPr lang="en-US" sz="1600" dirty="0" smtClean="0"/>
              <a:t>operational environment </a:t>
            </a:r>
            <a:r>
              <a:rPr lang="en-US" sz="1600" dirty="0"/>
              <a:t>security requirements</a:t>
            </a:r>
            <a:r>
              <a:rPr lang="en-US" sz="1600" dirty="0" smtClean="0"/>
              <a:t>?</a:t>
            </a:r>
          </a:p>
          <a:p>
            <a:pPr>
              <a:spcAft>
                <a:spcPts val="600"/>
              </a:spcAft>
            </a:pPr>
            <a:r>
              <a:rPr lang="en-US" sz="1600" dirty="0"/>
              <a:t>Are security notes delivered with each software release?</a:t>
            </a:r>
          </a:p>
          <a:p>
            <a:pPr>
              <a:spcAft>
                <a:spcPts val="600"/>
              </a:spcAft>
            </a:pPr>
            <a:r>
              <a:rPr lang="en-US" sz="1600" dirty="0"/>
              <a:t>Do project teams deliver an operational </a:t>
            </a:r>
            <a:r>
              <a:rPr lang="en-US" sz="1600" dirty="0" smtClean="0"/>
              <a:t>security guide </a:t>
            </a:r>
            <a:r>
              <a:rPr lang="en-US" sz="1600" dirty="0"/>
              <a:t>with each product release?</a:t>
            </a:r>
            <a:endParaRPr lang="en-US" sz="1600" dirty="0" smtClean="0"/>
          </a:p>
          <a:p>
            <a:pPr>
              <a:spcAft>
                <a:spcPts val="600"/>
              </a:spcAft>
            </a:pPr>
            <a:endParaRPr lang="en-US" sz="1600" dirty="0"/>
          </a:p>
          <a:p>
            <a:pPr>
              <a:spcAft>
                <a:spcPts val="600"/>
              </a:spcAft>
            </a:pPr>
            <a:endParaRPr lang="en-US" sz="1600" dirty="0"/>
          </a:p>
          <a:p>
            <a:pPr>
              <a:spcAft>
                <a:spcPts val="600"/>
              </a:spcAft>
            </a:pPr>
            <a:endParaRPr lang="en-US" sz="1600" dirty="0"/>
          </a:p>
        </p:txBody>
      </p:sp>
      <p:sp>
        <p:nvSpPr>
          <p:cNvPr id="3" name="Content Placeholder 2"/>
          <p:cNvSpPr>
            <a:spLocks noGrp="1"/>
          </p:cNvSpPr>
          <p:nvPr>
            <p:ph sz="quarter" idx="10"/>
          </p:nvPr>
        </p:nvSpPr>
        <p:spPr>
          <a:xfrm>
            <a:off x="304800" y="164715"/>
            <a:ext cx="6324600" cy="720336"/>
          </a:xfrm>
        </p:spPr>
        <p:txBody>
          <a:bodyPr>
            <a:normAutofit/>
          </a:bodyPr>
          <a:lstStyle/>
          <a:p>
            <a:r>
              <a:rPr lang="en-US" dirty="0" smtClean="0"/>
              <a:t>SAMM Checklist (partial) for Operations</a:t>
            </a:r>
            <a:endParaRPr lang="en-US" dirty="0"/>
          </a:p>
        </p:txBody>
      </p:sp>
    </p:spTree>
    <p:extLst>
      <p:ext uri="{BB962C8B-B14F-4D97-AF65-F5344CB8AC3E}">
        <p14:creationId xmlns:p14="http://schemas.microsoft.com/office/powerpoint/2010/main" val="1492244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4334" y="1120378"/>
            <a:ext cx="7830065" cy="3394472"/>
          </a:xfrm>
        </p:spPr>
        <p:txBody>
          <a:bodyPr/>
          <a:lstStyle/>
          <a:p>
            <a:pPr>
              <a:spcAft>
                <a:spcPts val="1200"/>
              </a:spcAft>
            </a:pPr>
            <a:r>
              <a:rPr lang="en-US" dirty="0" smtClean="0"/>
              <a:t>SAMM prescribes methodology for practice that includes</a:t>
            </a:r>
          </a:p>
          <a:p>
            <a:pPr lvl="2"/>
            <a:r>
              <a:rPr lang="en-US" dirty="0" smtClean="0"/>
              <a:t>Assessment</a:t>
            </a:r>
          </a:p>
          <a:p>
            <a:pPr lvl="2"/>
            <a:r>
              <a:rPr lang="en-US" dirty="0" smtClean="0"/>
              <a:t>Results</a:t>
            </a:r>
          </a:p>
          <a:p>
            <a:pPr lvl="2"/>
            <a:r>
              <a:rPr lang="en-US" dirty="0" smtClean="0"/>
              <a:t>Success metrics</a:t>
            </a:r>
          </a:p>
          <a:p>
            <a:pPr lvl="2"/>
            <a:r>
              <a:rPr lang="en-US" dirty="0" smtClean="0"/>
              <a:t>Costs</a:t>
            </a:r>
          </a:p>
          <a:p>
            <a:pPr lvl="2"/>
            <a:r>
              <a:rPr lang="en-US" dirty="0" smtClean="0"/>
              <a:t>Personnel (Roles)</a:t>
            </a:r>
          </a:p>
          <a:p>
            <a:pPr lvl="2"/>
            <a:r>
              <a:rPr lang="en-US" dirty="0" smtClean="0"/>
              <a:t>Levels</a:t>
            </a:r>
          </a:p>
          <a:p>
            <a:endParaRPr lang="en-US" dirty="0"/>
          </a:p>
        </p:txBody>
      </p:sp>
      <p:sp>
        <p:nvSpPr>
          <p:cNvPr id="3" name="Content Placeholder 2"/>
          <p:cNvSpPr>
            <a:spLocks noGrp="1"/>
          </p:cNvSpPr>
          <p:nvPr>
            <p:ph sz="quarter" idx="10"/>
          </p:nvPr>
        </p:nvSpPr>
        <p:spPr>
          <a:xfrm>
            <a:off x="304800" y="140003"/>
            <a:ext cx="6324600" cy="720336"/>
          </a:xfrm>
        </p:spPr>
        <p:txBody>
          <a:bodyPr/>
          <a:lstStyle/>
          <a:p>
            <a:r>
              <a:rPr lang="en-US" dirty="0" smtClean="0"/>
              <a:t>OWASP SAMM Practices</a:t>
            </a:r>
            <a:endParaRPr lang="en-US" dirty="0"/>
          </a:p>
        </p:txBody>
      </p:sp>
    </p:spTree>
    <p:extLst>
      <p:ext uri="{BB962C8B-B14F-4D97-AF65-F5344CB8AC3E}">
        <p14:creationId xmlns:p14="http://schemas.microsoft.com/office/powerpoint/2010/main" val="3541756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a:latin typeface="Arial" panose="020B0604020202020204" pitchFamily="34" charset="0"/>
                <a:cs typeface="Arial" panose="020B0604020202020204" pitchFamily="34" charset="0"/>
              </a:rPr>
              <a:t>Security </a:t>
            </a:r>
            <a:r>
              <a:rPr lang="en-US" b="1" dirty="0" smtClean="0">
                <a:latin typeface="Arial" panose="020B0604020202020204" pitchFamily="34" charset="0"/>
                <a:cs typeface="Arial" panose="020B0604020202020204" pitchFamily="34" charset="0"/>
              </a:rPr>
              <a:t>implications </a:t>
            </a:r>
            <a:r>
              <a:rPr lang="en-US" b="1" dirty="0">
                <a:latin typeface="Arial" panose="020B0604020202020204" pitchFamily="34" charset="0"/>
                <a:cs typeface="Arial" panose="020B0604020202020204" pitchFamily="34" charset="0"/>
              </a:rPr>
              <a:t>to SDLC </a:t>
            </a:r>
            <a:r>
              <a:rPr lang="en-US" b="1" dirty="0" smtClean="0">
                <a:latin typeface="Arial" panose="020B0604020202020204" pitchFamily="34" charset="0"/>
                <a:cs typeface="Arial" panose="020B0604020202020204" pitchFamily="34" charset="0"/>
              </a:rPr>
              <a:t>–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2.3.2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a:spcAft>
                <a:spcPts val="1200"/>
              </a:spcAft>
            </a:pPr>
            <a:r>
              <a:rPr lang="en-US" dirty="0"/>
              <a:t>The Security Development Lifecycle (SDL) is a security assurance process </a:t>
            </a:r>
            <a:r>
              <a:rPr lang="en-US" dirty="0" smtClean="0"/>
              <a:t>developed by Microsoft as </a:t>
            </a:r>
            <a:r>
              <a:rPr lang="en-US" dirty="0"/>
              <a:t>a company-wide initiative and a mandatory policy to reduce the number and </a:t>
            </a:r>
            <a:r>
              <a:rPr lang="en-US" dirty="0" smtClean="0"/>
              <a:t>severity of  vulnerabilities in software products.</a:t>
            </a:r>
          </a:p>
          <a:p>
            <a:r>
              <a:rPr lang="en-US" dirty="0"/>
              <a:t>The Microsoft SDL is based on three core </a:t>
            </a:r>
            <a:r>
              <a:rPr lang="en-US" dirty="0" smtClean="0"/>
              <a:t>concepts  —</a:t>
            </a:r>
          </a:p>
          <a:p>
            <a:pPr lvl="2"/>
            <a:r>
              <a:rPr lang="en-US" i="1" dirty="0" smtClean="0"/>
              <a:t>education</a:t>
            </a:r>
            <a:r>
              <a:rPr lang="en-US" i="1" dirty="0"/>
              <a:t>, </a:t>
            </a:r>
            <a:endParaRPr lang="en-US" i="1" dirty="0" smtClean="0"/>
          </a:p>
          <a:p>
            <a:pPr lvl="2"/>
            <a:r>
              <a:rPr lang="en-US" i="1" dirty="0" smtClean="0"/>
              <a:t>continuous </a:t>
            </a:r>
            <a:r>
              <a:rPr lang="en-US" i="1" dirty="0"/>
              <a:t>process improvement, and </a:t>
            </a:r>
            <a:endParaRPr lang="en-US" i="1" dirty="0" smtClean="0"/>
          </a:p>
          <a:p>
            <a:pPr lvl="2"/>
            <a:r>
              <a:rPr lang="en-US" i="1" dirty="0" smtClean="0"/>
              <a:t>accountability</a:t>
            </a:r>
            <a:endParaRPr lang="en-US" altLang="en-US" sz="18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Security Development Lifecycle</a:t>
            </a:r>
            <a:endParaRPr lang="en-US" sz="1800" dirty="0"/>
          </a:p>
        </p:txBody>
      </p:sp>
    </p:spTree>
    <p:extLst>
      <p:ext uri="{BB962C8B-B14F-4D97-AF65-F5344CB8AC3E}">
        <p14:creationId xmlns:p14="http://schemas.microsoft.com/office/powerpoint/2010/main" val="11090121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43823"/>
            <a:ext cx="6324600" cy="720336"/>
          </a:xfrm>
        </p:spPr>
        <p:txBody>
          <a:bodyPr/>
          <a:lstStyle/>
          <a:p>
            <a:r>
              <a:rPr lang="en-US" altLang="en-US" sz="2400" dirty="0"/>
              <a:t>Security Development Lifecycle</a:t>
            </a:r>
            <a:endParaRPr lang="en-US" dirty="0"/>
          </a:p>
        </p:txBody>
      </p:sp>
      <p:pic>
        <p:nvPicPr>
          <p:cNvPr id="4" name="Picture 3" descr="C:\Users\v-mabonv.REDMOND\Documents\SDL Documentation and Tools\Simplified SDL_Chevron.png"/>
          <p:cNvPicPr>
            <a:picLocks noChangeAspect="1"/>
          </p:cNvPicPr>
          <p:nvPr/>
        </p:nvPicPr>
        <p:blipFill>
          <a:blip r:embed="rId2" cstate="print"/>
          <a:srcRect/>
          <a:stretch>
            <a:fillRect/>
          </a:stretch>
        </p:blipFill>
        <p:spPr bwMode="auto">
          <a:xfrm>
            <a:off x="304800" y="1631718"/>
            <a:ext cx="8350829" cy="2041991"/>
          </a:xfrm>
          <a:prstGeom prst="rect">
            <a:avLst/>
          </a:prstGeom>
          <a:noFill/>
          <a:ln w="9525">
            <a:noFill/>
            <a:miter lim="800000"/>
            <a:headEnd/>
            <a:tailEnd/>
          </a:ln>
        </p:spPr>
      </p:pic>
    </p:spTree>
    <p:extLst>
      <p:ext uri="{BB962C8B-B14F-4D97-AF65-F5344CB8AC3E}">
        <p14:creationId xmlns:p14="http://schemas.microsoft.com/office/powerpoint/2010/main" val="3667452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71550"/>
            <a:ext cx="8229600" cy="3724018"/>
          </a:xfrm>
        </p:spPr>
        <p:txBody>
          <a:bodyPr/>
          <a:lstStyle/>
          <a:p>
            <a:r>
              <a:rPr lang="en-US" sz="1600" dirty="0"/>
              <a:t>Basic software security training should cover foundational concepts such as: </a:t>
            </a:r>
          </a:p>
          <a:p>
            <a:r>
              <a:rPr lang="en-US" sz="1600" dirty="0"/>
              <a:t>-  Secure design, including the following topics: Attack surface reduction, Defense in depth, </a:t>
            </a:r>
            <a:r>
              <a:rPr lang="en-US" sz="1600" dirty="0" smtClean="0"/>
              <a:t>principle </a:t>
            </a:r>
            <a:r>
              <a:rPr lang="en-US" sz="1600" dirty="0"/>
              <a:t>of least privilege, Secure defaults</a:t>
            </a:r>
          </a:p>
          <a:p>
            <a:r>
              <a:rPr lang="en-US" sz="1600" dirty="0"/>
              <a:t>- Threat modeling, including the following topics: Overview of threat modeling, Design implications of a threat model, Coding constraints based on a threat model</a:t>
            </a:r>
          </a:p>
          <a:p>
            <a:r>
              <a:rPr lang="en-US" sz="1600" dirty="0"/>
              <a:t>- Secure coding, including the following topics: Buffer overruns (for applications using C and C++), Integer arithmetic errors (for applications using C and C++), Cross-site scripting (for managed code and Web applications), SQL injection (for managed code and Web applications), Weak cryptography</a:t>
            </a:r>
          </a:p>
          <a:p>
            <a:r>
              <a:rPr lang="en-US" sz="1600" dirty="0"/>
              <a:t>- Security testing, including the following topics: Differences between security testing and functional testing, Risk assessment, Security testing methods</a:t>
            </a:r>
          </a:p>
          <a:p>
            <a:r>
              <a:rPr lang="en-US" sz="1600" dirty="0"/>
              <a:t>- Privacy, including the following topics: Types of privacy-sensitive data, Privacy design best practices, Risk assessment, Privacy development best practices, Privacy testing best practices</a:t>
            </a:r>
          </a:p>
        </p:txBody>
      </p:sp>
      <p:sp>
        <p:nvSpPr>
          <p:cNvPr id="3" name="Content Placeholder 2"/>
          <p:cNvSpPr>
            <a:spLocks noGrp="1"/>
          </p:cNvSpPr>
          <p:nvPr>
            <p:ph sz="quarter" idx="10"/>
          </p:nvPr>
        </p:nvSpPr>
        <p:spPr>
          <a:xfrm>
            <a:off x="304800" y="140001"/>
            <a:ext cx="6324600" cy="720336"/>
          </a:xfrm>
        </p:spPr>
        <p:txBody>
          <a:bodyPr/>
          <a:lstStyle/>
          <a:p>
            <a:r>
              <a:rPr lang="en-US" dirty="0"/>
              <a:t>SDL - Core Security Training</a:t>
            </a:r>
          </a:p>
        </p:txBody>
      </p:sp>
    </p:spTree>
    <p:extLst>
      <p:ext uri="{BB962C8B-B14F-4D97-AF65-F5344CB8AC3E}">
        <p14:creationId xmlns:p14="http://schemas.microsoft.com/office/powerpoint/2010/main" val="992559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97410"/>
            <a:ext cx="8229600" cy="3617440"/>
          </a:xfrm>
        </p:spPr>
        <p:txBody>
          <a:bodyPr/>
          <a:lstStyle/>
          <a:p>
            <a:r>
              <a:rPr lang="en-US" dirty="0" smtClean="0"/>
              <a:t>SDL </a:t>
            </a:r>
            <a:r>
              <a:rPr lang="en-US" dirty="0"/>
              <a:t>roles are designed to provide project security and privacy oversight and have the authority to accept or reject security and privacy plans from a project </a:t>
            </a:r>
            <a:r>
              <a:rPr lang="en-US" dirty="0" smtClean="0"/>
              <a:t>team.</a:t>
            </a:r>
          </a:p>
          <a:p>
            <a:r>
              <a:rPr lang="en-US" i="1" dirty="0"/>
              <a:t>Security Advisor/Privacy Advisor.</a:t>
            </a:r>
            <a:r>
              <a:rPr lang="en-US" dirty="0"/>
              <a:t> </a:t>
            </a:r>
            <a:r>
              <a:rPr lang="en-US" dirty="0" smtClean="0"/>
              <a:t>This role is </a:t>
            </a:r>
            <a:r>
              <a:rPr lang="en-US" dirty="0"/>
              <a:t>filled by subject-matter experts (SMEs) from outside the project </a:t>
            </a:r>
            <a:r>
              <a:rPr lang="en-US" dirty="0" smtClean="0"/>
              <a:t>team. </a:t>
            </a:r>
            <a:r>
              <a:rPr lang="en-US" dirty="0"/>
              <a:t>The person chosen for this task must fill two sub-roles</a:t>
            </a:r>
            <a:r>
              <a:rPr lang="en-US" dirty="0" smtClean="0"/>
              <a:t>:</a:t>
            </a:r>
          </a:p>
          <a:p>
            <a:pPr lvl="1"/>
            <a:r>
              <a:rPr lang="en-US" sz="1400" dirty="0" smtClean="0"/>
              <a:t>Auditor: monitors </a:t>
            </a:r>
            <a:r>
              <a:rPr lang="en-US" sz="1400" dirty="0"/>
              <a:t>each phase of the software development process and attest to successful completion of each security </a:t>
            </a:r>
            <a:r>
              <a:rPr lang="en-US" sz="1400" dirty="0" smtClean="0"/>
              <a:t>requirement</a:t>
            </a:r>
          </a:p>
          <a:p>
            <a:pPr lvl="1"/>
            <a:r>
              <a:rPr lang="en-US" sz="1400" dirty="0" smtClean="0"/>
              <a:t>Expert: must </a:t>
            </a:r>
            <a:r>
              <a:rPr lang="en-US" sz="1400" dirty="0"/>
              <a:t>possess verifiable subject-matter expertise in security</a:t>
            </a:r>
            <a:r>
              <a:rPr lang="en-US" sz="1400" dirty="0" smtClean="0"/>
              <a:t>.</a:t>
            </a:r>
          </a:p>
          <a:p>
            <a:r>
              <a:rPr lang="en-US" i="1" dirty="0"/>
              <a:t>Team Champion</a:t>
            </a:r>
            <a:r>
              <a:rPr lang="en-US" b="1" dirty="0" smtClean="0"/>
              <a:t>.</a:t>
            </a:r>
            <a:r>
              <a:rPr lang="en-US" dirty="0" smtClean="0"/>
              <a:t> should </a:t>
            </a:r>
            <a:r>
              <a:rPr lang="en-US" dirty="0"/>
              <a:t>be filled by SMEs from the project team</a:t>
            </a:r>
            <a:r>
              <a:rPr lang="en-US" dirty="0" smtClean="0"/>
              <a:t>. Responsible </a:t>
            </a:r>
            <a:r>
              <a:rPr lang="en-US" dirty="0"/>
              <a:t>for the negotiation, acceptance, and tracking of </a:t>
            </a:r>
            <a:r>
              <a:rPr lang="en-US" dirty="0" smtClean="0"/>
              <a:t>minimum security </a:t>
            </a:r>
            <a:r>
              <a:rPr lang="en-US" dirty="0"/>
              <a:t>and privacy requirements</a:t>
            </a:r>
          </a:p>
        </p:txBody>
      </p:sp>
      <p:sp>
        <p:nvSpPr>
          <p:cNvPr id="3" name="Content Placeholder 2"/>
          <p:cNvSpPr>
            <a:spLocks noGrp="1"/>
          </p:cNvSpPr>
          <p:nvPr>
            <p:ph sz="quarter" idx="10"/>
          </p:nvPr>
        </p:nvSpPr>
        <p:spPr>
          <a:xfrm>
            <a:off x="304800" y="177074"/>
            <a:ext cx="6324600" cy="720336"/>
          </a:xfrm>
        </p:spPr>
        <p:txBody>
          <a:bodyPr/>
          <a:lstStyle/>
          <a:p>
            <a:r>
              <a:rPr lang="en-US" dirty="0" smtClean="0"/>
              <a:t>SDL Roles</a:t>
            </a:r>
            <a:endParaRPr lang="en-US" dirty="0"/>
          </a:p>
        </p:txBody>
      </p:sp>
    </p:spTree>
    <p:extLst>
      <p:ext uri="{BB962C8B-B14F-4D97-AF65-F5344CB8AC3E}">
        <p14:creationId xmlns:p14="http://schemas.microsoft.com/office/powerpoint/2010/main" val="1249515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Threat </a:t>
            </a:r>
            <a:r>
              <a:rPr lang="en-US" dirty="0" smtClean="0"/>
              <a:t>Modeling</a:t>
            </a:r>
          </a:p>
          <a:p>
            <a:pPr lvl="1"/>
            <a:r>
              <a:rPr lang="en-US" sz="1400" dirty="0"/>
              <a:t>used in environments where there is meaningful security </a:t>
            </a:r>
            <a:r>
              <a:rPr lang="en-US" sz="1400" dirty="0" smtClean="0"/>
              <a:t>risk</a:t>
            </a:r>
          </a:p>
          <a:p>
            <a:pPr lvl="1"/>
            <a:r>
              <a:rPr lang="en-US" sz="1400" dirty="0"/>
              <a:t>allows development teams to consider, document, and discuss the security implications of designs in the context of their planned operational </a:t>
            </a:r>
            <a:r>
              <a:rPr lang="en-US" sz="1400" dirty="0" smtClean="0"/>
              <a:t>environment</a:t>
            </a:r>
          </a:p>
          <a:p>
            <a:pPr lvl="1"/>
            <a:r>
              <a:rPr lang="en-US" sz="1400" dirty="0"/>
              <a:t>Threat modeling is a team exercise, encompassing program/project managers, developers, and testers, </a:t>
            </a:r>
            <a:r>
              <a:rPr lang="en-US" sz="1400" dirty="0" smtClean="0"/>
              <a:t>performed </a:t>
            </a:r>
            <a:r>
              <a:rPr lang="en-US" sz="1400" dirty="0"/>
              <a:t>during the software design </a:t>
            </a:r>
            <a:r>
              <a:rPr lang="en-US" sz="1400" dirty="0" smtClean="0"/>
              <a:t>stage</a:t>
            </a:r>
          </a:p>
          <a:p>
            <a:pPr>
              <a:spcBef>
                <a:spcPts val="1200"/>
              </a:spcBef>
            </a:pPr>
            <a:r>
              <a:rPr lang="en-US" dirty="0"/>
              <a:t>Attack Surface </a:t>
            </a:r>
            <a:r>
              <a:rPr lang="en-US" dirty="0" smtClean="0"/>
              <a:t>Reduction</a:t>
            </a:r>
          </a:p>
          <a:p>
            <a:pPr lvl="1"/>
            <a:r>
              <a:rPr lang="en-US" sz="1400" dirty="0"/>
              <a:t>a means of reducing risk by giving attackers less opportunity to exploit a potential weak spot or </a:t>
            </a:r>
            <a:r>
              <a:rPr lang="en-US" sz="1400" dirty="0" smtClean="0"/>
              <a:t>vulnerability</a:t>
            </a:r>
          </a:p>
          <a:p>
            <a:pPr lvl="1"/>
            <a:r>
              <a:rPr lang="en-US" sz="1400" dirty="0"/>
              <a:t>encompasses shutting off or restricting access to system services, applying the principle of least privilege, and employing layered defenses wherever possible</a:t>
            </a:r>
          </a:p>
        </p:txBody>
      </p:sp>
      <p:sp>
        <p:nvSpPr>
          <p:cNvPr id="3" name="Content Placeholder 2"/>
          <p:cNvSpPr>
            <a:spLocks noGrp="1"/>
          </p:cNvSpPr>
          <p:nvPr>
            <p:ph sz="quarter" idx="10"/>
          </p:nvPr>
        </p:nvSpPr>
        <p:spPr>
          <a:xfrm>
            <a:off x="304800" y="162314"/>
            <a:ext cx="6324600" cy="720336"/>
          </a:xfrm>
        </p:spPr>
        <p:txBody>
          <a:bodyPr/>
          <a:lstStyle/>
          <a:p>
            <a:r>
              <a:rPr lang="en-US" dirty="0" smtClean="0"/>
              <a:t>Some SDL Practices</a:t>
            </a:r>
            <a:endParaRPr lang="en-US" dirty="0"/>
          </a:p>
        </p:txBody>
      </p:sp>
    </p:spTree>
    <p:extLst>
      <p:ext uri="{BB962C8B-B14F-4D97-AF65-F5344CB8AC3E}">
        <p14:creationId xmlns:p14="http://schemas.microsoft.com/office/powerpoint/2010/main" val="44815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0220"/>
            <a:ext cx="8229600" cy="3394472"/>
          </a:xfrm>
        </p:spPr>
        <p:txBody>
          <a:bodyPr/>
          <a:lstStyle/>
          <a:p>
            <a:pPr indent="0">
              <a:spcAft>
                <a:spcPts val="1200"/>
              </a:spcAft>
            </a:pPr>
            <a:r>
              <a:rPr lang="en-GB" dirty="0"/>
              <a:t>Prescriptive processes are processes where all of the process activities are planned in advance and progress is measured against this plan. </a:t>
            </a:r>
          </a:p>
          <a:p>
            <a:pPr indent="0">
              <a:spcAft>
                <a:spcPts val="1200"/>
              </a:spcAft>
            </a:pPr>
            <a:r>
              <a:rPr lang="en-GB" dirty="0"/>
              <a:t>In agile processes, planning is incremental and it is easier to change the process to reflect changing customer requirements. </a:t>
            </a:r>
          </a:p>
          <a:p>
            <a:pPr indent="0">
              <a:spcAft>
                <a:spcPts val="1200"/>
              </a:spcAft>
            </a:pPr>
            <a:r>
              <a:rPr lang="en-GB" dirty="0"/>
              <a:t>In practice, most practical processes may include elements of both plan-driven and agile approaches. </a:t>
            </a:r>
          </a:p>
          <a:p>
            <a:pPr indent="0">
              <a:spcAft>
                <a:spcPts val="1200"/>
              </a:spcAft>
            </a:pPr>
            <a:endParaRPr lang="en-GB" dirty="0"/>
          </a:p>
          <a:p>
            <a:pPr indent="0">
              <a:spcAft>
                <a:spcPts val="1200"/>
              </a:spcAft>
            </a:pPr>
            <a:r>
              <a:rPr lang="en-GB" b="1" i="1" dirty="0"/>
              <a:t>There are NO right or wrong software processes.</a:t>
            </a:r>
            <a:endParaRPr lang="en-US" dirty="0"/>
          </a:p>
        </p:txBody>
      </p:sp>
      <p:sp>
        <p:nvSpPr>
          <p:cNvPr id="3" name="Content Placeholder 2"/>
          <p:cNvSpPr>
            <a:spLocks noGrp="1"/>
          </p:cNvSpPr>
          <p:nvPr>
            <p:ph sz="quarter" idx="10"/>
          </p:nvPr>
        </p:nvSpPr>
        <p:spPr>
          <a:xfrm>
            <a:off x="304800" y="166991"/>
            <a:ext cx="6324600" cy="720336"/>
          </a:xfrm>
        </p:spPr>
        <p:txBody>
          <a:bodyPr/>
          <a:lstStyle/>
          <a:p>
            <a:r>
              <a:rPr lang="en-US" sz="2800" b="1" dirty="0"/>
              <a:t>Prescriptive and agile processes</a:t>
            </a:r>
            <a:endParaRPr lang="en-US" dirty="0"/>
          </a:p>
        </p:txBody>
      </p:sp>
    </p:spTree>
    <p:extLst>
      <p:ext uri="{BB962C8B-B14F-4D97-AF65-F5344CB8AC3E}">
        <p14:creationId xmlns:p14="http://schemas.microsoft.com/office/powerpoint/2010/main" val="38612804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Static </a:t>
            </a:r>
            <a:r>
              <a:rPr lang="en-US" dirty="0" smtClean="0"/>
              <a:t>Analysis</a:t>
            </a:r>
          </a:p>
          <a:p>
            <a:pPr lvl="1"/>
            <a:r>
              <a:rPr lang="en-US" sz="1400" dirty="0"/>
              <a:t>The </a:t>
            </a:r>
            <a:r>
              <a:rPr lang="en-US" sz="1400" dirty="0" smtClean="0"/>
              <a:t>team should </a:t>
            </a:r>
            <a:r>
              <a:rPr lang="en-US" sz="1400" dirty="0"/>
              <a:t>be aware of the strengths and weaknesses of static analysis tools and be prepared to augment static analysis tools with other tools or human review as appropriate</a:t>
            </a:r>
            <a:endParaRPr lang="en-US" dirty="0" smtClean="0"/>
          </a:p>
          <a:p>
            <a:r>
              <a:rPr lang="en-US" sz="1400" dirty="0" smtClean="0"/>
              <a:t> </a:t>
            </a:r>
          </a:p>
          <a:p>
            <a:pPr marL="257175" lvl="1" indent="-257175">
              <a:buClr>
                <a:srgbClr val="101141"/>
              </a:buClr>
              <a:buNone/>
            </a:pPr>
            <a:r>
              <a:rPr lang="en-US" sz="1800" dirty="0"/>
              <a:t>Dynamic Program </a:t>
            </a:r>
            <a:r>
              <a:rPr lang="en-US" sz="1800" dirty="0" smtClean="0"/>
              <a:t>Analysis</a:t>
            </a:r>
          </a:p>
          <a:p>
            <a:pPr lvl="1"/>
            <a:r>
              <a:rPr lang="en-US" sz="1400" dirty="0"/>
              <a:t>specify tools that monitor application behavior for memory corruption, user privilege issues, and other critical security </a:t>
            </a:r>
            <a:r>
              <a:rPr lang="en-US" sz="1400" dirty="0" smtClean="0"/>
              <a:t>problems</a:t>
            </a:r>
          </a:p>
          <a:p>
            <a:pPr lvl="1"/>
            <a:endParaRPr lang="en-US" sz="1400" dirty="0"/>
          </a:p>
          <a:p>
            <a:pPr marL="257175" lvl="1" indent="-257175">
              <a:buClr>
                <a:srgbClr val="101141"/>
              </a:buClr>
              <a:buNone/>
            </a:pPr>
            <a:r>
              <a:rPr lang="en-US" sz="1800" dirty="0"/>
              <a:t>Fuzz </a:t>
            </a:r>
            <a:r>
              <a:rPr lang="en-US" sz="1800" dirty="0" smtClean="0"/>
              <a:t>Testing</a:t>
            </a:r>
          </a:p>
          <a:p>
            <a:pPr lvl="1"/>
            <a:r>
              <a:rPr lang="en-US" sz="1400" dirty="0"/>
              <a:t>a specialized form of dynamic analysis used to induce program failure by deliberately introducing malformed or random data to an application</a:t>
            </a:r>
          </a:p>
        </p:txBody>
      </p:sp>
      <p:sp>
        <p:nvSpPr>
          <p:cNvPr id="3" name="Content Placeholder 2"/>
          <p:cNvSpPr>
            <a:spLocks noGrp="1"/>
          </p:cNvSpPr>
          <p:nvPr>
            <p:ph sz="quarter" idx="10"/>
          </p:nvPr>
        </p:nvSpPr>
        <p:spPr>
          <a:xfrm>
            <a:off x="304800" y="162314"/>
            <a:ext cx="6324600" cy="720336"/>
          </a:xfrm>
        </p:spPr>
        <p:txBody>
          <a:bodyPr/>
          <a:lstStyle/>
          <a:p>
            <a:r>
              <a:rPr lang="en-US" dirty="0" smtClean="0"/>
              <a:t>Some SDL Practices</a:t>
            </a:r>
            <a:endParaRPr lang="en-US" dirty="0"/>
          </a:p>
        </p:txBody>
      </p:sp>
    </p:spTree>
    <p:extLst>
      <p:ext uri="{BB962C8B-B14F-4D97-AF65-F5344CB8AC3E}">
        <p14:creationId xmlns:p14="http://schemas.microsoft.com/office/powerpoint/2010/main" val="2212888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600"/>
              </a:spcAft>
            </a:pPr>
            <a:r>
              <a:rPr lang="en-US" dirty="0"/>
              <a:t>Final Security </a:t>
            </a:r>
            <a:r>
              <a:rPr lang="en-US" dirty="0" smtClean="0"/>
              <a:t>Review</a:t>
            </a:r>
          </a:p>
          <a:p>
            <a:pPr lvl="1">
              <a:spcAft>
                <a:spcPts val="600"/>
              </a:spcAft>
            </a:pPr>
            <a:r>
              <a:rPr lang="en-US" sz="1400" dirty="0"/>
              <a:t>a deliberate examination of all the security activities performed on a software application prior to release</a:t>
            </a:r>
          </a:p>
          <a:p>
            <a:pPr lvl="1">
              <a:spcAft>
                <a:spcPts val="600"/>
              </a:spcAft>
            </a:pPr>
            <a:r>
              <a:rPr lang="en-US" sz="1400" dirty="0"/>
              <a:t>performed by the security advisor with assistance from the regular development staff and the security and privacy team </a:t>
            </a:r>
            <a:r>
              <a:rPr lang="en-US" sz="1400" dirty="0" smtClean="0"/>
              <a:t>leads</a:t>
            </a:r>
          </a:p>
          <a:p>
            <a:pPr lvl="1">
              <a:spcAft>
                <a:spcPts val="600"/>
              </a:spcAft>
            </a:pPr>
            <a:r>
              <a:rPr lang="en-US" sz="1400" dirty="0"/>
              <a:t>includes an examination of threat models, exception requests, tool output, and performance against the previously determined quality gates or bug </a:t>
            </a:r>
            <a:r>
              <a:rPr lang="en-US" sz="1400" dirty="0" smtClean="0"/>
              <a:t>bars</a:t>
            </a:r>
          </a:p>
          <a:p>
            <a:pPr lvl="1">
              <a:spcAft>
                <a:spcPts val="600"/>
              </a:spcAft>
            </a:pPr>
            <a:r>
              <a:rPr lang="en-US" sz="1400" dirty="0"/>
              <a:t>If a team does not meet all SDL requirements and the security advisor </a:t>
            </a:r>
            <a:r>
              <a:rPr lang="en-US" sz="1400" dirty="0" smtClean="0"/>
              <a:t>cannot </a:t>
            </a:r>
            <a:r>
              <a:rPr lang="en-US" sz="1400" dirty="0"/>
              <a:t>approve the project, </a:t>
            </a:r>
            <a:r>
              <a:rPr lang="en-US" sz="1400" dirty="0" smtClean="0"/>
              <a:t>the </a:t>
            </a:r>
            <a:r>
              <a:rPr lang="en-US" sz="1400" dirty="0"/>
              <a:t>project cannot be released</a:t>
            </a:r>
            <a:r>
              <a:rPr lang="en-US" sz="1400" dirty="0" smtClean="0"/>
              <a:t> </a:t>
            </a:r>
          </a:p>
          <a:p>
            <a:pPr lvl="1">
              <a:spcAft>
                <a:spcPts val="600"/>
              </a:spcAft>
            </a:pPr>
            <a:r>
              <a:rPr lang="en-US" sz="1400" dirty="0"/>
              <a:t>Teams must either address whatever SDL requirements that they can prior to launch or escalate to executive management for a decision</a:t>
            </a:r>
            <a:endParaRPr lang="en-US" sz="1400" dirty="0" smtClean="0"/>
          </a:p>
          <a:p>
            <a:pPr lvl="1">
              <a:spcAft>
                <a:spcPts val="600"/>
              </a:spcAft>
            </a:pPr>
            <a:endParaRPr lang="en-US" sz="1400" dirty="0"/>
          </a:p>
        </p:txBody>
      </p:sp>
      <p:sp>
        <p:nvSpPr>
          <p:cNvPr id="3" name="Content Placeholder 2"/>
          <p:cNvSpPr>
            <a:spLocks noGrp="1"/>
          </p:cNvSpPr>
          <p:nvPr>
            <p:ph sz="quarter" idx="10"/>
          </p:nvPr>
        </p:nvSpPr>
        <p:spPr>
          <a:xfrm>
            <a:off x="304800" y="162314"/>
            <a:ext cx="6324600" cy="720336"/>
          </a:xfrm>
        </p:spPr>
        <p:txBody>
          <a:bodyPr/>
          <a:lstStyle/>
          <a:p>
            <a:r>
              <a:rPr lang="en-US" dirty="0" smtClean="0"/>
              <a:t>Some SDL Practices</a:t>
            </a:r>
            <a:endParaRPr lang="en-US" dirty="0"/>
          </a:p>
        </p:txBody>
      </p:sp>
    </p:spTree>
    <p:extLst>
      <p:ext uri="{BB962C8B-B14F-4D97-AF65-F5344CB8AC3E}">
        <p14:creationId xmlns:p14="http://schemas.microsoft.com/office/powerpoint/2010/main" val="23007139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61380679"/>
              </p:ext>
            </p:extLst>
          </p:nvPr>
        </p:nvGraphicFramePr>
        <p:xfrm>
          <a:off x="1124464" y="1105469"/>
          <a:ext cx="6598509" cy="2535267"/>
        </p:xfrm>
        <a:graphic>
          <a:graphicData uri="http://schemas.openxmlformats.org/drawingml/2006/table">
            <a:tbl>
              <a:tblPr>
                <a:tableStyleId>{5C22544A-7EE6-4342-B048-85BDC9FD1C3A}</a:tableStyleId>
              </a:tblPr>
              <a:tblGrid>
                <a:gridCol w="6598509"/>
              </a:tblGrid>
              <a:tr h="4393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Arial" panose="020B0604020202020204" pitchFamily="34" charset="0"/>
                          <a:cs typeface="Arial" panose="020B0604020202020204" pitchFamily="34" charset="0"/>
                        </a:rPr>
                        <a:t>Software Engineering: A Practitioner's Approach, 7/e  Roger Pressman</a:t>
                      </a:r>
                      <a:endParaRPr lang="en-US" sz="14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21431" marR="26194" marT="26194" marB="26194"/>
                </a:tc>
              </a:tr>
              <a:tr h="531133">
                <a:tc>
                  <a:txBody>
                    <a:bodyPr/>
                    <a:lstStyle/>
                    <a:p>
                      <a:pPr marL="0" marR="0">
                        <a:lnSpc>
                          <a:spcPct val="115000"/>
                        </a:lnSpc>
                        <a:spcBef>
                          <a:spcPts val="0"/>
                        </a:spcBef>
                        <a:spcAft>
                          <a:spcPts val="0"/>
                        </a:spcAft>
                      </a:pPr>
                      <a:r>
                        <a:rPr lang="en-US" sz="1400" kern="1200" dirty="0" smtClean="0">
                          <a:solidFill>
                            <a:schemeClr val="dk1"/>
                          </a:solidFill>
                          <a:effectLst/>
                          <a:latin typeface="Arial" panose="020B0604020202020204" pitchFamily="34" charset="0"/>
                          <a:ea typeface="+mn-ea"/>
                          <a:cs typeface="Arial" panose="020B0604020202020204" pitchFamily="34" charset="0"/>
                        </a:rPr>
                        <a:t>Software Engineering, Pearson Education, 9th Ed., 2010.  Ian </a:t>
                      </a:r>
                      <a:r>
                        <a:rPr lang="en-US" sz="1400" kern="1200" dirty="0" err="1" smtClean="0">
                          <a:solidFill>
                            <a:schemeClr val="dk1"/>
                          </a:solidFill>
                          <a:effectLst/>
                          <a:latin typeface="Arial" panose="020B0604020202020204" pitchFamily="34" charset="0"/>
                          <a:ea typeface="+mn-ea"/>
                          <a:cs typeface="Arial" panose="020B0604020202020204" pitchFamily="34" charset="0"/>
                        </a:rPr>
                        <a:t>Sommerville</a:t>
                      </a:r>
                      <a:endParaRPr lang="en-US" sz="1400" kern="1200" dirty="0" smtClean="0">
                        <a:solidFill>
                          <a:schemeClr val="dk1"/>
                        </a:solidFill>
                        <a:effectLst/>
                        <a:latin typeface="Arial" panose="020B0604020202020204" pitchFamily="34" charset="0"/>
                        <a:ea typeface="+mn-ea"/>
                        <a:cs typeface="Arial" panose="020B0604020202020204" pitchFamily="34" charset="0"/>
                      </a:endParaRPr>
                    </a:p>
                  </a:txBody>
                  <a:tcPr marL="21431" marR="26194" marT="26194" marB="26194"/>
                </a:tc>
              </a:tr>
              <a:tr h="49427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SWEBOK by IEEE/ACM</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39541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kern="0" dirty="0" smtClean="0">
                          <a:effectLst/>
                          <a:latin typeface="Arial" panose="020B0604020202020204" pitchFamily="34" charset="0"/>
                          <a:cs typeface="Arial" panose="020B0604020202020204" pitchFamily="34" charset="0"/>
                        </a:rPr>
                        <a:t>www.owasp.com</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675114">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www.microsoft.com</a:t>
                      </a:r>
                      <a:endParaRPr lang="en-US" sz="1400" b="0" kern="0" dirty="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87326"/>
            <a:ext cx="8229600" cy="3792958"/>
          </a:xfrm>
        </p:spPr>
        <p:txBody>
          <a:bodyPr/>
          <a:lstStyle/>
          <a:p>
            <a:pPr eaLnBrk="0" hangingPunct="0">
              <a:lnSpc>
                <a:spcPct val="90000"/>
              </a:lnSpc>
              <a:spcBef>
                <a:spcPts val="0"/>
              </a:spcBef>
              <a:spcAft>
                <a:spcPts val="900"/>
              </a:spcAft>
              <a:defRPr/>
            </a:pPr>
            <a:r>
              <a:rPr lang="en-US" sz="1600" dirty="0"/>
              <a:t>While all Process Models take same primary </a:t>
            </a:r>
            <a:r>
              <a:rPr lang="en-US" sz="1600" dirty="0" smtClean="0"/>
              <a:t>and </a:t>
            </a:r>
            <a:r>
              <a:rPr lang="en-US" sz="1600" dirty="0"/>
              <a:t>supporting </a:t>
            </a:r>
            <a:r>
              <a:rPr lang="en-US" sz="1600" dirty="0" smtClean="0"/>
              <a:t>activities</a:t>
            </a:r>
            <a:r>
              <a:rPr lang="en-US" sz="1600" dirty="0"/>
              <a:t>, they differ with regard to</a:t>
            </a:r>
          </a:p>
          <a:p>
            <a:pPr marL="342900" indent="-342900" eaLnBrk="0" hangingPunct="0">
              <a:lnSpc>
                <a:spcPct val="90000"/>
              </a:lnSpc>
              <a:spcBef>
                <a:spcPts val="0"/>
              </a:spcBef>
              <a:spcAft>
                <a:spcPts val="900"/>
              </a:spcAft>
              <a:buFont typeface="Arial" pitchFamily="34" charset="0"/>
              <a:buChar char="•"/>
              <a:defRPr/>
            </a:pPr>
            <a:r>
              <a:rPr lang="en-US" sz="1600" dirty="0"/>
              <a:t>Overall flow of activities, actions, and tasks and the interdependencies among them</a:t>
            </a:r>
          </a:p>
          <a:p>
            <a:pPr marL="342900" indent="-342900" eaLnBrk="0" hangingPunct="0">
              <a:lnSpc>
                <a:spcPct val="90000"/>
              </a:lnSpc>
              <a:spcBef>
                <a:spcPts val="0"/>
              </a:spcBef>
              <a:spcAft>
                <a:spcPts val="900"/>
              </a:spcAft>
              <a:buFont typeface="Arial" pitchFamily="34" charset="0"/>
              <a:buChar char="•"/>
              <a:defRPr/>
            </a:pPr>
            <a:r>
              <a:rPr lang="en-US" sz="1600" dirty="0"/>
              <a:t>Degree to which actions and tasks are defined within each framework activity</a:t>
            </a:r>
          </a:p>
          <a:p>
            <a:pPr marL="342900" indent="-342900" eaLnBrk="0" hangingPunct="0">
              <a:lnSpc>
                <a:spcPct val="90000"/>
              </a:lnSpc>
              <a:spcBef>
                <a:spcPts val="0"/>
              </a:spcBef>
              <a:spcAft>
                <a:spcPts val="900"/>
              </a:spcAft>
              <a:buFont typeface="Arial" pitchFamily="34" charset="0"/>
              <a:buChar char="•"/>
              <a:defRPr/>
            </a:pPr>
            <a:r>
              <a:rPr lang="en-US" sz="1600" dirty="0"/>
              <a:t>Degree to which work products are identified and required</a:t>
            </a:r>
          </a:p>
          <a:p>
            <a:pPr marL="342900" indent="-342900" eaLnBrk="0" hangingPunct="0">
              <a:lnSpc>
                <a:spcPct val="90000"/>
              </a:lnSpc>
              <a:spcBef>
                <a:spcPts val="0"/>
              </a:spcBef>
              <a:spcAft>
                <a:spcPts val="900"/>
              </a:spcAft>
              <a:buFont typeface="Arial" pitchFamily="34" charset="0"/>
              <a:buChar char="•"/>
              <a:defRPr/>
            </a:pPr>
            <a:r>
              <a:rPr lang="en-US" sz="1600" dirty="0"/>
              <a:t>Manner in which quality assurance activities are applied</a:t>
            </a:r>
          </a:p>
          <a:p>
            <a:pPr marL="342900" indent="-342900" eaLnBrk="0" hangingPunct="0">
              <a:lnSpc>
                <a:spcPct val="90000"/>
              </a:lnSpc>
              <a:spcBef>
                <a:spcPts val="0"/>
              </a:spcBef>
              <a:spcAft>
                <a:spcPts val="900"/>
              </a:spcAft>
              <a:buFont typeface="Arial" pitchFamily="34" charset="0"/>
              <a:buChar char="•"/>
              <a:defRPr/>
            </a:pPr>
            <a:r>
              <a:rPr lang="en-US" sz="1600" dirty="0"/>
              <a:t>Manner in which project tracking and control activities are applied</a:t>
            </a:r>
          </a:p>
          <a:p>
            <a:pPr marL="342900" indent="-342900" eaLnBrk="0" hangingPunct="0">
              <a:lnSpc>
                <a:spcPct val="90000"/>
              </a:lnSpc>
              <a:spcBef>
                <a:spcPts val="0"/>
              </a:spcBef>
              <a:spcAft>
                <a:spcPts val="900"/>
              </a:spcAft>
              <a:buFont typeface="Arial" pitchFamily="34" charset="0"/>
              <a:buChar char="•"/>
              <a:defRPr/>
            </a:pPr>
            <a:r>
              <a:rPr lang="en-US" sz="1600" dirty="0"/>
              <a:t>Overall degree of detail and rigor with which the process is described</a:t>
            </a:r>
          </a:p>
          <a:p>
            <a:pPr marL="342900" indent="-342900" eaLnBrk="0" hangingPunct="0">
              <a:lnSpc>
                <a:spcPct val="90000"/>
              </a:lnSpc>
              <a:spcBef>
                <a:spcPts val="0"/>
              </a:spcBef>
              <a:spcAft>
                <a:spcPts val="900"/>
              </a:spcAft>
              <a:buFont typeface="Arial" pitchFamily="34" charset="0"/>
              <a:buChar char="•"/>
              <a:defRPr/>
            </a:pPr>
            <a:r>
              <a:rPr lang="en-US" sz="1600" dirty="0"/>
              <a:t>Degree to which customer and other stakeholders are involved in the project</a:t>
            </a:r>
          </a:p>
          <a:p>
            <a:pPr marL="342900" indent="-342900" eaLnBrk="0" hangingPunct="0">
              <a:lnSpc>
                <a:spcPct val="90000"/>
              </a:lnSpc>
              <a:spcBef>
                <a:spcPts val="0"/>
              </a:spcBef>
              <a:spcAft>
                <a:spcPts val="900"/>
              </a:spcAft>
              <a:buFont typeface="Arial" pitchFamily="34" charset="0"/>
              <a:buChar char="•"/>
              <a:defRPr/>
            </a:pPr>
            <a:r>
              <a:rPr lang="en-US" sz="1600" dirty="0"/>
              <a:t>Level of autonomy given to the software team</a:t>
            </a:r>
          </a:p>
          <a:p>
            <a:pPr marL="342900" indent="-342900" eaLnBrk="0" hangingPunct="0">
              <a:lnSpc>
                <a:spcPct val="90000"/>
              </a:lnSpc>
              <a:spcBef>
                <a:spcPts val="0"/>
              </a:spcBef>
              <a:spcAft>
                <a:spcPts val="900"/>
              </a:spcAft>
              <a:buFont typeface="Arial" pitchFamily="34" charset="0"/>
              <a:buChar char="•"/>
              <a:defRPr/>
            </a:pPr>
            <a:r>
              <a:rPr lang="en-US" sz="1600" dirty="0"/>
              <a:t>Degree to which team organization and roles are prescribed</a:t>
            </a:r>
          </a:p>
          <a:p>
            <a:endParaRPr lang="en-US" sz="1600" dirty="0"/>
          </a:p>
        </p:txBody>
      </p:sp>
      <p:sp>
        <p:nvSpPr>
          <p:cNvPr id="3" name="Content Placeholder 2"/>
          <p:cNvSpPr>
            <a:spLocks noGrp="1"/>
          </p:cNvSpPr>
          <p:nvPr>
            <p:ph sz="quarter" idx="10"/>
          </p:nvPr>
        </p:nvSpPr>
        <p:spPr>
          <a:xfrm>
            <a:off x="304800" y="166990"/>
            <a:ext cx="6324600" cy="720336"/>
          </a:xfrm>
        </p:spPr>
        <p:txBody>
          <a:bodyPr/>
          <a:lstStyle/>
          <a:p>
            <a:r>
              <a:rPr lang="en-US" dirty="0"/>
              <a:t>How Process Models Differ?</a:t>
            </a:r>
          </a:p>
        </p:txBody>
      </p:sp>
    </p:spTree>
    <p:extLst>
      <p:ext uri="{BB962C8B-B14F-4D97-AF65-F5344CB8AC3E}">
        <p14:creationId xmlns:p14="http://schemas.microsoft.com/office/powerpoint/2010/main" val="2966379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dirty="0"/>
              <a:t>The Software Requirements knowledge area (KA</a:t>
            </a:r>
            <a:r>
              <a:rPr lang="en-US" dirty="0" smtClean="0"/>
              <a:t>) is </a:t>
            </a:r>
            <a:r>
              <a:rPr lang="en-US" dirty="0"/>
              <a:t>concerned with the </a:t>
            </a:r>
            <a:r>
              <a:rPr lang="en-US" dirty="0" smtClean="0"/>
              <a:t>elicitation</a:t>
            </a:r>
            <a:r>
              <a:rPr lang="en-US" dirty="0"/>
              <a:t>, analysis, specification</a:t>
            </a:r>
            <a:r>
              <a:rPr lang="en-US" dirty="0" smtClean="0"/>
              <a:t>, and </a:t>
            </a:r>
            <a:r>
              <a:rPr lang="en-US" dirty="0"/>
              <a:t>validation of software </a:t>
            </a:r>
            <a:r>
              <a:rPr lang="en-US" dirty="0" smtClean="0"/>
              <a:t>requirements as </a:t>
            </a:r>
            <a:r>
              <a:rPr lang="en-US" dirty="0"/>
              <a:t>well as the management of requirements </a:t>
            </a:r>
            <a:r>
              <a:rPr lang="en-US" dirty="0" smtClean="0"/>
              <a:t>during the </a:t>
            </a:r>
            <a:r>
              <a:rPr lang="en-US" dirty="0"/>
              <a:t>whole life </a:t>
            </a:r>
            <a:r>
              <a:rPr lang="en-US" dirty="0" smtClean="0"/>
              <a:t>cycle.</a:t>
            </a:r>
          </a:p>
          <a:p>
            <a:pPr indent="0"/>
            <a:endParaRPr lang="en-US" dirty="0" smtClean="0"/>
          </a:p>
          <a:p>
            <a:pPr indent="0"/>
            <a:r>
              <a:rPr lang="en-US" dirty="0"/>
              <a:t>Software projects are critically vulnerable when the requirements related activities are poorly performed</a:t>
            </a:r>
          </a:p>
        </p:txBody>
      </p:sp>
      <p:sp>
        <p:nvSpPr>
          <p:cNvPr id="3" name="Content Placeholder 2"/>
          <p:cNvSpPr>
            <a:spLocks noGrp="1"/>
          </p:cNvSpPr>
          <p:nvPr>
            <p:ph sz="quarter" idx="10"/>
          </p:nvPr>
        </p:nvSpPr>
        <p:spPr>
          <a:xfrm>
            <a:off x="304800" y="177072"/>
            <a:ext cx="6324600" cy="720336"/>
          </a:xfrm>
        </p:spPr>
        <p:txBody>
          <a:bodyPr/>
          <a:lstStyle/>
          <a:p>
            <a:r>
              <a:rPr lang="en-US" dirty="0"/>
              <a:t>Software Requirements</a:t>
            </a:r>
          </a:p>
        </p:txBody>
      </p:sp>
    </p:spTree>
    <p:extLst>
      <p:ext uri="{BB962C8B-B14F-4D97-AF65-F5344CB8AC3E}">
        <p14:creationId xmlns:p14="http://schemas.microsoft.com/office/powerpoint/2010/main" val="82494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0220"/>
            <a:ext cx="8229600" cy="3394472"/>
          </a:xfrm>
        </p:spPr>
        <p:txBody>
          <a:bodyPr/>
          <a:lstStyle/>
          <a:p>
            <a:pPr marL="0" marR="25400" indent="-6350" algn="just">
              <a:lnSpc>
                <a:spcPct val="108000"/>
              </a:lnSpc>
              <a:spcBef>
                <a:spcPts val="0"/>
              </a:spcBef>
              <a:spcAft>
                <a:spcPts val="1200"/>
              </a:spcAft>
            </a:pPr>
            <a:r>
              <a:rPr lang="en-US" i="1" dirty="0">
                <a:solidFill>
                  <a:srgbClr val="181717"/>
                </a:solidFill>
                <a:ea typeface="Times New Roman" panose="02020603050405020304" pitchFamily="18" charset="0"/>
              </a:rPr>
              <a:t>Functional</a:t>
            </a:r>
            <a:r>
              <a:rPr lang="en-US" dirty="0">
                <a:solidFill>
                  <a:srgbClr val="181717"/>
                </a:solidFill>
                <a:ea typeface="Times New Roman" panose="02020603050405020304" pitchFamily="18" charset="0"/>
              </a:rPr>
              <a:t> requirements describe the functions that the software is to execute; for example, formatting some text or modulating a signal. They are sometimes known as capabilities or features. A functional requirement can also be described as one for which a finite set of test steps can be written to validate its behavior.</a:t>
            </a:r>
          </a:p>
          <a:p>
            <a:pPr marL="0">
              <a:spcAft>
                <a:spcPts val="1200"/>
              </a:spcAft>
            </a:pPr>
            <a:r>
              <a:rPr lang="en-US" i="1" dirty="0">
                <a:solidFill>
                  <a:srgbClr val="181717"/>
                </a:solidFill>
                <a:ea typeface="Times New Roman" panose="02020603050405020304" pitchFamily="18" charset="0"/>
              </a:rPr>
              <a:t>Nonfunctional</a:t>
            </a:r>
            <a:r>
              <a:rPr lang="en-US" dirty="0">
                <a:solidFill>
                  <a:srgbClr val="181717"/>
                </a:solidFill>
                <a:ea typeface="Times New Roman" panose="02020603050405020304" pitchFamily="18" charset="0"/>
              </a:rPr>
              <a:t> requirements are the ones that act to constrain the solution. Nonfunctional requirements are aka constraints or quality requirements. They can classified according to whether they are performance requirements, maintainability requirements, safety requirements, reliability requirements, security requirements, interoperability requirements</a:t>
            </a:r>
            <a:endParaRPr lang="en-US" dirty="0"/>
          </a:p>
          <a:p>
            <a:pPr marL="0">
              <a:spcAft>
                <a:spcPts val="1200"/>
              </a:spcAft>
            </a:pPr>
            <a:endParaRPr lang="en-US" dirty="0"/>
          </a:p>
        </p:txBody>
      </p:sp>
      <p:sp>
        <p:nvSpPr>
          <p:cNvPr id="3" name="Content Placeholder 2"/>
          <p:cNvSpPr>
            <a:spLocks noGrp="1"/>
          </p:cNvSpPr>
          <p:nvPr>
            <p:ph sz="quarter" idx="10"/>
          </p:nvPr>
        </p:nvSpPr>
        <p:spPr>
          <a:xfrm>
            <a:off x="304800" y="130899"/>
            <a:ext cx="6324600" cy="720336"/>
          </a:xfrm>
        </p:spPr>
        <p:txBody>
          <a:bodyPr>
            <a:normAutofit fontScale="92500"/>
          </a:bodyPr>
          <a:lstStyle/>
          <a:p>
            <a:r>
              <a:rPr lang="en-US" dirty="0"/>
              <a:t>Functional &amp; Nonfunctional Requirements</a:t>
            </a:r>
          </a:p>
        </p:txBody>
      </p:sp>
    </p:spTree>
    <p:extLst>
      <p:ext uri="{BB962C8B-B14F-4D97-AF65-F5344CB8AC3E}">
        <p14:creationId xmlns:p14="http://schemas.microsoft.com/office/powerpoint/2010/main" val="6317475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4284</TotalTime>
  <Words>3510</Words>
  <Application>Microsoft Office PowerPoint</Application>
  <PresentationFormat>On-screen Show (16:9)</PresentationFormat>
  <Paragraphs>350</Paragraphs>
  <Slides>63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63</vt:i4>
      </vt:variant>
    </vt:vector>
  </HeadingPairs>
  <TitlesOfParts>
    <vt:vector size="69" baseType="lpstr">
      <vt:lpstr>Arial</vt:lpstr>
      <vt:lpstr>Calibri</vt:lpstr>
      <vt:lpstr>Liberation Serif</vt:lpstr>
      <vt:lpstr>Times New Roman</vt:lpstr>
      <vt:lpstr>BITS_PPT_template</vt:lpstr>
      <vt:lpstr>PG Template</vt:lpstr>
      <vt:lpstr>SS ZG 566 Secure Software Engineering</vt:lpstr>
      <vt:lpstr>Phases in software development - Part 1 RL 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Work products during SDLC RL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Security implications to SDLC – Part 1 RL 2.3.1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Security implications to SDLC – Part 2 RL 2.3.2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wilp-hyd</cp:lastModifiedBy>
  <cp:revision>283</cp:revision>
  <dcterms:created xsi:type="dcterms:W3CDTF">2015-06-09T08:31:04Z</dcterms:created>
  <dcterms:modified xsi:type="dcterms:W3CDTF">2017-08-02T06:30:14Z</dcterms:modified>
</cp:coreProperties>
</file>