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71"/>
  </p:notesMasterIdLst>
  <p:handoutMasterIdLst>
    <p:handoutMasterId r:id="rId72"/>
  </p:handoutMasterIdLst>
  <p:sldIdLst>
    <p:sldId id="381" r:id="rId3"/>
    <p:sldId id="389" r:id="rId4"/>
    <p:sldId id="582" r:id="rId5"/>
    <p:sldId id="719" r:id="rId6"/>
    <p:sldId id="720" r:id="rId7"/>
    <p:sldId id="721" r:id="rId8"/>
    <p:sldId id="722" r:id="rId9"/>
    <p:sldId id="723" r:id="rId10"/>
    <p:sldId id="725" r:id="rId11"/>
    <p:sldId id="724" r:id="rId12"/>
    <p:sldId id="726" r:id="rId13"/>
    <p:sldId id="727" r:id="rId14"/>
    <p:sldId id="728" r:id="rId15"/>
    <p:sldId id="729" r:id="rId16"/>
    <p:sldId id="730" r:id="rId17"/>
    <p:sldId id="731" r:id="rId18"/>
    <p:sldId id="665" r:id="rId19"/>
    <p:sldId id="666" r:id="rId20"/>
    <p:sldId id="667" r:id="rId21"/>
    <p:sldId id="685" r:id="rId22"/>
    <p:sldId id="733" r:id="rId23"/>
    <p:sldId id="734" r:id="rId24"/>
    <p:sldId id="736" r:id="rId25"/>
    <p:sldId id="735" r:id="rId26"/>
    <p:sldId id="737" r:id="rId27"/>
    <p:sldId id="738" r:id="rId28"/>
    <p:sldId id="659" r:id="rId29"/>
    <p:sldId id="634" r:id="rId30"/>
    <p:sldId id="635" r:id="rId31"/>
    <p:sldId id="662" r:id="rId32"/>
    <p:sldId id="739" r:id="rId33"/>
    <p:sldId id="740" r:id="rId34"/>
    <p:sldId id="741" r:id="rId35"/>
    <p:sldId id="742" r:id="rId36"/>
    <p:sldId id="743" r:id="rId37"/>
    <p:sldId id="744" r:id="rId38"/>
    <p:sldId id="745" r:id="rId39"/>
    <p:sldId id="746" r:id="rId40"/>
    <p:sldId id="747" r:id="rId41"/>
    <p:sldId id="748" r:id="rId42"/>
    <p:sldId id="749" r:id="rId43"/>
    <p:sldId id="750" r:id="rId44"/>
    <p:sldId id="668" r:id="rId45"/>
    <p:sldId id="636" r:id="rId46"/>
    <p:sldId id="637" r:id="rId47"/>
    <p:sldId id="754" r:id="rId48"/>
    <p:sldId id="639" r:id="rId49"/>
    <p:sldId id="755" r:id="rId50"/>
    <p:sldId id="751" r:id="rId51"/>
    <p:sldId id="756" r:id="rId52"/>
    <p:sldId id="757" r:id="rId53"/>
    <p:sldId id="758" r:id="rId54"/>
    <p:sldId id="671" r:id="rId55"/>
    <p:sldId id="672" r:id="rId56"/>
    <p:sldId id="673" r:id="rId57"/>
    <p:sldId id="760" r:id="rId58"/>
    <p:sldId id="761" r:id="rId59"/>
    <p:sldId id="762" r:id="rId60"/>
    <p:sldId id="763" r:id="rId61"/>
    <p:sldId id="764" r:id="rId62"/>
    <p:sldId id="765" r:id="rId63"/>
    <p:sldId id="753" r:id="rId64"/>
    <p:sldId id="766" r:id="rId65"/>
    <p:sldId id="759" r:id="rId66"/>
    <p:sldId id="767" r:id="rId67"/>
    <p:sldId id="768" r:id="rId68"/>
    <p:sldId id="601" r:id="rId69"/>
    <p:sldId id="664" r:id="rId70"/>
  </p:sldIdLst>
  <p:sldSz cx="9144000" cy="5143500" type="screen16x9"/>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91" d="100"/>
          <a:sy n="91" d="100"/>
        </p:scale>
        <p:origin x="324" y="7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373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8CCE8C93-694B-4931-937C-FCE7E69C84A2}" type="presOf" srcId="{5655A0E1-8525-444E-8FB6-509B645CEA8A}" destId="{4614F4D8-DE8F-4D37-BAC6-D131E8CE8AED}"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781DF7B4-308A-4514-B048-432627E14BF1}" type="presOf" srcId="{885460D5-6A4A-4217-A63A-8814A0FF75CE}" destId="{D834E1F3-B2ED-43A7-BE3E-E3D0E05EFB34}"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DC81C1B0-678C-42D7-9D8D-42641809795F}" type="presOf" srcId="{E2079466-21C9-426F-A00A-D1F36850007B}" destId="{F965C3ED-1E58-4D26-A557-6F81441A5A83}" srcOrd="0" destOrd="0" presId="urn:microsoft.com/office/officeart/2005/8/layout/cycle6"/>
    <dgm:cxn modelId="{3232E241-E29D-4C86-B3D7-7F39BBC0F36B}" type="presOf" srcId="{3AA946D5-CF7E-480A-B8FB-B734F36C9233}" destId="{B5917E24-C378-43E3-8E53-347F673B3750}" srcOrd="0" destOrd="0" presId="urn:microsoft.com/office/officeart/2005/8/layout/cycle6"/>
    <dgm:cxn modelId="{59671716-75FB-4CCB-A9EE-BA98D8817DAD}" type="presOf" srcId="{04035593-CF37-4FC7-B12F-02CFE93EF059}" destId="{B28EE606-8148-492F-AFEB-9E9540B9D527}" srcOrd="0" destOrd="0" presId="urn:microsoft.com/office/officeart/2005/8/layout/cycle6"/>
    <dgm:cxn modelId="{7058F1BA-8136-4DBB-BE19-EDF8BD511037}" type="presOf" srcId="{C5A0FEE8-2842-4E4E-9052-1DEFC5958EEB}" destId="{0C1FE86C-C267-4311-980C-4F8CC265D99B}" srcOrd="0" destOrd="0" presId="urn:microsoft.com/office/officeart/2005/8/layout/cycle6"/>
    <dgm:cxn modelId="{AF09CC9F-24E5-40C0-BA08-C8F8B2D68E1B}" type="presOf" srcId="{4E8F0504-636B-49A9-9F20-96F20EF7A9B2}" destId="{2FDC5FFD-AB67-4039-B6C3-037E29D1A8D0}" srcOrd="0" destOrd="0" presId="urn:microsoft.com/office/officeart/2005/8/layout/cycle6"/>
    <dgm:cxn modelId="{E688717D-C00C-4859-882D-BB405910D3A2}" type="presOf" srcId="{C14ADB04-5AA0-43AE-865D-351F733B3A77}" destId="{FF200CFC-6110-4E2F-A083-8DFCEFF20CE5}" srcOrd="0" destOrd="0" presId="urn:microsoft.com/office/officeart/2005/8/layout/cycle6"/>
    <dgm:cxn modelId="{D3D0B24F-4EAF-40C7-ADCB-5E1FA1D2BE4F}" type="presOf" srcId="{9686DC33-1135-4FA9-B347-1451EF8E98C2}" destId="{322EE5B1-7EDC-4AB6-8A50-928BF0600D8F}"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80336A2C-39EC-49D4-A4E7-04FDA8BE2480}" type="presParOf" srcId="{FF200CFC-6110-4E2F-A083-8DFCEFF20CE5}" destId="{F965C3ED-1E58-4D26-A557-6F81441A5A83}" srcOrd="0" destOrd="0" presId="urn:microsoft.com/office/officeart/2005/8/layout/cycle6"/>
    <dgm:cxn modelId="{E69F2A4A-9462-482E-BF69-C3291B3CB6BA}" type="presParOf" srcId="{FF200CFC-6110-4E2F-A083-8DFCEFF20CE5}" destId="{E2FA88DF-04BA-4686-8C48-D3174F213800}" srcOrd="1" destOrd="0" presId="urn:microsoft.com/office/officeart/2005/8/layout/cycle6"/>
    <dgm:cxn modelId="{36E3A2BF-BEFC-4536-AD1F-8064955367D9}" type="presParOf" srcId="{FF200CFC-6110-4E2F-A083-8DFCEFF20CE5}" destId="{4614F4D8-DE8F-4D37-BAC6-D131E8CE8AED}" srcOrd="2" destOrd="0" presId="urn:microsoft.com/office/officeart/2005/8/layout/cycle6"/>
    <dgm:cxn modelId="{624CF3D0-10FE-42FA-AA0B-31FD62562CF9}" type="presParOf" srcId="{FF200CFC-6110-4E2F-A083-8DFCEFF20CE5}" destId="{B5917E24-C378-43E3-8E53-347F673B3750}" srcOrd="3" destOrd="0" presId="urn:microsoft.com/office/officeart/2005/8/layout/cycle6"/>
    <dgm:cxn modelId="{36FD473E-98BE-4122-A6EE-052E24B5841F}" type="presParOf" srcId="{FF200CFC-6110-4E2F-A083-8DFCEFF20CE5}" destId="{FAC643FB-890B-4EE1-BD79-B7C75845FB35}" srcOrd="4" destOrd="0" presId="urn:microsoft.com/office/officeart/2005/8/layout/cycle6"/>
    <dgm:cxn modelId="{D3CEA872-8D37-40A3-BDA1-C2107C8402A9}" type="presParOf" srcId="{FF200CFC-6110-4E2F-A083-8DFCEFF20CE5}" destId="{D834E1F3-B2ED-43A7-BE3E-E3D0E05EFB34}" srcOrd="5" destOrd="0" presId="urn:microsoft.com/office/officeart/2005/8/layout/cycle6"/>
    <dgm:cxn modelId="{3F820915-F901-4DFB-BC9B-2CF8600F8DB7}" type="presParOf" srcId="{FF200CFC-6110-4E2F-A083-8DFCEFF20CE5}" destId="{2FDC5FFD-AB67-4039-B6C3-037E29D1A8D0}" srcOrd="6" destOrd="0" presId="urn:microsoft.com/office/officeart/2005/8/layout/cycle6"/>
    <dgm:cxn modelId="{1D695BE6-53CA-4487-8055-6F2FABDA47D5}" type="presParOf" srcId="{FF200CFC-6110-4E2F-A083-8DFCEFF20CE5}" destId="{79F4ABC2-004D-40B8-9CB5-B273EE0226AB}" srcOrd="7" destOrd="0" presId="urn:microsoft.com/office/officeart/2005/8/layout/cycle6"/>
    <dgm:cxn modelId="{8E0D1205-9938-400E-8891-85B3896BA5FD}" type="presParOf" srcId="{FF200CFC-6110-4E2F-A083-8DFCEFF20CE5}" destId="{B28EE606-8148-492F-AFEB-9E9540B9D527}" srcOrd="8" destOrd="0" presId="urn:microsoft.com/office/officeart/2005/8/layout/cycle6"/>
    <dgm:cxn modelId="{698226C7-8F8D-402E-A08E-4E603261E7BA}" type="presParOf" srcId="{FF200CFC-6110-4E2F-A083-8DFCEFF20CE5}" destId="{322EE5B1-7EDC-4AB6-8A50-928BF0600D8F}" srcOrd="9" destOrd="0" presId="urn:microsoft.com/office/officeart/2005/8/layout/cycle6"/>
    <dgm:cxn modelId="{B01CBC9C-B4CA-4C8E-B1D6-D7028838611D}" type="presParOf" srcId="{FF200CFC-6110-4E2F-A083-8DFCEFF20CE5}" destId="{2E5D80B1-546C-4D7A-AC18-E3BDC1EC05A7}" srcOrd="10" destOrd="0" presId="urn:microsoft.com/office/officeart/2005/8/layout/cycle6"/>
    <dgm:cxn modelId="{166467E3-3AFE-48A5-9A73-1627EC4D1F12}"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3509032" y="1560"/>
          <a:ext cx="1211535" cy="78749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3547474" y="40002"/>
        <a:ext cx="1134651" cy="710613"/>
      </dsp:txXfrm>
    </dsp:sp>
    <dsp:sp modelId="{4614F4D8-DE8F-4D37-BAC6-D131E8CE8AED}">
      <dsp:nvSpPr>
        <dsp:cNvPr id="0" name=""/>
        <dsp:cNvSpPr/>
      </dsp:nvSpPr>
      <dsp:spPr>
        <a:xfrm>
          <a:off x="2813071" y="395309"/>
          <a:ext cx="2603456" cy="2603456"/>
        </a:xfrm>
        <a:custGeom>
          <a:avLst/>
          <a:gdLst/>
          <a:ahLst/>
          <a:cxnLst/>
          <a:rect l="0" t="0" r="0" b="0"/>
          <a:pathLst>
            <a:path>
              <a:moveTo>
                <a:pt x="1916233" y="154174"/>
              </a:moveTo>
              <a:arcTo wR="1301728" hR="1301728" stAng="17890120" swAng="2627353"/>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810760" y="1303288"/>
          <a:ext cx="1211535" cy="787497"/>
        </a:xfrm>
        <a:prstGeom prst="round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849202" y="1341730"/>
        <a:ext cx="1134651" cy="710613"/>
      </dsp:txXfrm>
    </dsp:sp>
    <dsp:sp modelId="{D834E1F3-B2ED-43A7-BE3E-E3D0E05EFB34}">
      <dsp:nvSpPr>
        <dsp:cNvPr id="0" name=""/>
        <dsp:cNvSpPr/>
      </dsp:nvSpPr>
      <dsp:spPr>
        <a:xfrm>
          <a:off x="2813071" y="395309"/>
          <a:ext cx="2603456" cy="2603456"/>
        </a:xfrm>
        <a:custGeom>
          <a:avLst/>
          <a:gdLst/>
          <a:ahLst/>
          <a:cxnLst/>
          <a:rect l="0" t="0" r="0" b="0"/>
          <a:pathLst>
            <a:path>
              <a:moveTo>
                <a:pt x="2539449" y="1704894"/>
              </a:moveTo>
              <a:arcTo wR="1301728" hR="1301728" stAng="1082526" swAng="2627353"/>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3509032" y="2605016"/>
          <a:ext cx="1211535" cy="787497"/>
        </a:xfrm>
        <a:prstGeom prst="round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3547474" y="2643458"/>
        <a:ext cx="1134651" cy="710613"/>
      </dsp:txXfrm>
    </dsp:sp>
    <dsp:sp modelId="{B28EE606-8148-492F-AFEB-9E9540B9D527}">
      <dsp:nvSpPr>
        <dsp:cNvPr id="0" name=""/>
        <dsp:cNvSpPr/>
      </dsp:nvSpPr>
      <dsp:spPr>
        <a:xfrm>
          <a:off x="2813071" y="395309"/>
          <a:ext cx="2603456" cy="2603456"/>
        </a:xfrm>
        <a:custGeom>
          <a:avLst/>
          <a:gdLst/>
          <a:ahLst/>
          <a:cxnLst/>
          <a:rect l="0" t="0" r="0" b="0"/>
          <a:pathLst>
            <a:path>
              <a:moveTo>
                <a:pt x="687222" y="2449282"/>
              </a:moveTo>
              <a:arcTo wR="1301728" hR="1301728" stAng="7090120" swAng="2627353"/>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2207304" y="1303288"/>
          <a:ext cx="1211535" cy="787497"/>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2245746" y="1341730"/>
        <a:ext cx="1134651" cy="710613"/>
      </dsp:txXfrm>
    </dsp:sp>
    <dsp:sp modelId="{0C1FE86C-C267-4311-980C-4F8CC265D99B}">
      <dsp:nvSpPr>
        <dsp:cNvPr id="0" name=""/>
        <dsp:cNvSpPr/>
      </dsp:nvSpPr>
      <dsp:spPr>
        <a:xfrm>
          <a:off x="2813071" y="395309"/>
          <a:ext cx="2603456" cy="2603456"/>
        </a:xfrm>
        <a:custGeom>
          <a:avLst/>
          <a:gdLst/>
          <a:ahLst/>
          <a:cxnLst/>
          <a:rect l="0" t="0" r="0" b="0"/>
          <a:pathLst>
            <a:path>
              <a:moveTo>
                <a:pt x="64007" y="898562"/>
              </a:moveTo>
              <a:arcTo wR="1301728" hR="1301728" stAng="11882526" swAng="2627353"/>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8/16/2017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8/16/2017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Internet Engineering Task Force Glossary</a:t>
            </a:r>
            <a:endParaRPr lang="en-US" dirty="0"/>
          </a:p>
        </p:txBody>
      </p:sp>
      <p:sp>
        <p:nvSpPr>
          <p:cNvPr id="4" name="Slide Number Placeholder 3"/>
          <p:cNvSpPr>
            <a:spLocks noGrp="1"/>
          </p:cNvSpPr>
          <p:nvPr>
            <p:ph type="sldNum" sz="quarter" idx="10"/>
          </p:nvPr>
        </p:nvSpPr>
        <p:spPr/>
        <p:txBody>
          <a:bodyPr/>
          <a:lstStyle/>
          <a:p>
            <a:fld id="{EE38DE6F-CB63-4507-A312-B89798DB40FF}" type="slidenum">
              <a:rPr lang="en-US" smtClean="0"/>
              <a:t>8</a:t>
            </a:fld>
            <a:endParaRPr lang="en-US"/>
          </a:p>
        </p:txBody>
      </p:sp>
    </p:spTree>
    <p:extLst>
      <p:ext uri="{BB962C8B-B14F-4D97-AF65-F5344CB8AC3E}">
        <p14:creationId xmlns:p14="http://schemas.microsoft.com/office/powerpoint/2010/main" val="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38DE6F-CB63-4507-A312-B89798DB40FF}" type="slidenum">
              <a:rPr lang="en-US" smtClean="0"/>
              <a:t>36</a:t>
            </a:fld>
            <a:endParaRPr lang="en-US"/>
          </a:p>
        </p:txBody>
      </p:sp>
    </p:spTree>
    <p:extLst>
      <p:ext uri="{BB962C8B-B14F-4D97-AF65-F5344CB8AC3E}">
        <p14:creationId xmlns:p14="http://schemas.microsoft.com/office/powerpoint/2010/main" val="3093593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51214"/>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4A38A739-ECC9-4956-8F2F-2B2289F83DB1}" type="datetime1">
              <a:rPr lang="en-US" smtClean="0"/>
              <a:t>8/16/2017</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F2C1A0D-040B-4E89-A306-DD148659D927}" type="slidenum">
              <a:rPr lang="en-US" smtClean="0"/>
              <a:t>‹#›</a:t>
            </a:fld>
            <a:endParaRPr lang="en-US"/>
          </a:p>
        </p:txBody>
      </p:sp>
    </p:spTree>
    <p:extLst>
      <p:ext uri="{BB962C8B-B14F-4D97-AF65-F5344CB8AC3E}">
        <p14:creationId xmlns:p14="http://schemas.microsoft.com/office/powerpoint/2010/main" val="1041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 id="2147483690" r:id="rId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229600" cy="3295650"/>
          </a:xfrm>
        </p:spPr>
        <p:txBody>
          <a:bodyPr/>
          <a:lstStyle/>
          <a:p>
            <a:r>
              <a:rPr lang="en-US" dirty="0"/>
              <a:t>Career Criminals</a:t>
            </a:r>
          </a:p>
          <a:p>
            <a:pPr lvl="1"/>
            <a:r>
              <a:rPr lang="en-US" sz="1400" dirty="0"/>
              <a:t>Understands the targets of computer crime; often begin as computer professionals, then shift to crime finding payoff. “They don’t want to write a worm that destroys your hardware. They want to assimilate your computers and use them to make money</a:t>
            </a:r>
            <a:r>
              <a:rPr lang="en-US" sz="1400" dirty="0" smtClean="0"/>
              <a:t>”</a:t>
            </a:r>
          </a:p>
          <a:p>
            <a:pPr lvl="1"/>
            <a:endParaRPr lang="en-US" sz="1400" dirty="0"/>
          </a:p>
          <a:p>
            <a:r>
              <a:rPr lang="en-US" dirty="0"/>
              <a:t>Terrorists</a:t>
            </a:r>
          </a:p>
          <a:p>
            <a:pPr lvl="1"/>
            <a:r>
              <a:rPr lang="en-US" sz="1400" dirty="0"/>
              <a:t>They use computers in three ways</a:t>
            </a:r>
          </a:p>
          <a:p>
            <a:pPr lvl="2"/>
            <a:r>
              <a:rPr lang="en-US" sz="1200" dirty="0">
                <a:latin typeface="Arial" panose="020B0604020202020204" pitchFamily="34" charset="0"/>
                <a:cs typeface="Arial" panose="020B0604020202020204" pitchFamily="34" charset="0"/>
              </a:rPr>
              <a:t>Targets of attack – denial of service, web site defacement attacks are popular to attract attention to the cause and bring undesired negative attention to the targets of attack</a:t>
            </a:r>
          </a:p>
          <a:p>
            <a:pPr lvl="2"/>
            <a:r>
              <a:rPr lang="en-US" sz="1200" dirty="0">
                <a:latin typeface="Arial" panose="020B0604020202020204" pitchFamily="34" charset="0"/>
                <a:cs typeface="Arial" panose="020B0604020202020204" pitchFamily="34" charset="0"/>
              </a:rPr>
              <a:t>Propaganda vehicles – inexpensive way to get a message to many</a:t>
            </a:r>
          </a:p>
          <a:p>
            <a:pPr lvl="2"/>
            <a:r>
              <a:rPr lang="en-US" sz="1200" dirty="0">
                <a:latin typeface="Arial" panose="020B0604020202020204" pitchFamily="34" charset="0"/>
                <a:cs typeface="Arial" panose="020B0604020202020204" pitchFamily="34" charset="0"/>
              </a:rPr>
              <a:t>Methods of attack – use computers to launch attacks</a:t>
            </a:r>
          </a:p>
          <a:p>
            <a:endParaRPr lang="en-US" dirty="0"/>
          </a:p>
        </p:txBody>
      </p:sp>
      <p:sp>
        <p:nvSpPr>
          <p:cNvPr id="3" name="Content Placeholder 2"/>
          <p:cNvSpPr>
            <a:spLocks noGrp="1"/>
          </p:cNvSpPr>
          <p:nvPr>
            <p:ph sz="quarter" idx="10"/>
          </p:nvPr>
        </p:nvSpPr>
        <p:spPr>
          <a:xfrm>
            <a:off x="304800" y="190254"/>
            <a:ext cx="6324600" cy="720336"/>
          </a:xfrm>
        </p:spPr>
        <p:txBody>
          <a:bodyPr/>
          <a:lstStyle/>
          <a:p>
            <a:r>
              <a:rPr lang="en-US" dirty="0"/>
              <a:t>Who are Attackers</a:t>
            </a:r>
          </a:p>
        </p:txBody>
      </p:sp>
    </p:spTree>
    <p:extLst>
      <p:ext uri="{BB962C8B-B14F-4D97-AF65-F5344CB8AC3E}">
        <p14:creationId xmlns:p14="http://schemas.microsoft.com/office/powerpoint/2010/main" val="3227009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dirty="0"/>
              <a:t>A malicious attacker must have three things</a:t>
            </a:r>
          </a:p>
          <a:p>
            <a:pPr marL="285750" indent="-285750">
              <a:spcBef>
                <a:spcPts val="1800"/>
              </a:spcBef>
              <a:buFont typeface="Arial" panose="020B0604020202020204" pitchFamily="34" charset="0"/>
              <a:buChar char="•"/>
            </a:pPr>
            <a:r>
              <a:rPr lang="en-US" dirty="0"/>
              <a:t>Method : the skills, knowledge, tools, and other things with which to be able to pull off the attack</a:t>
            </a:r>
          </a:p>
          <a:p>
            <a:pPr marL="285750" indent="-285750">
              <a:spcBef>
                <a:spcPts val="1800"/>
              </a:spcBef>
              <a:buFont typeface="Arial" panose="020B0604020202020204" pitchFamily="34" charset="0"/>
              <a:buChar char="•"/>
            </a:pPr>
            <a:r>
              <a:rPr lang="en-US" dirty="0"/>
              <a:t>Opportunity : the time and access to accomplish the attack</a:t>
            </a:r>
          </a:p>
          <a:p>
            <a:pPr marL="285750" indent="-285750">
              <a:spcBef>
                <a:spcPts val="1800"/>
              </a:spcBef>
              <a:buFont typeface="Arial" panose="020B0604020202020204" pitchFamily="34" charset="0"/>
              <a:buChar char="•"/>
            </a:pPr>
            <a:r>
              <a:rPr lang="en-US" dirty="0"/>
              <a:t>Motive : a reason to want to perform this attack against this </a:t>
            </a:r>
            <a:r>
              <a:rPr lang="en-US" dirty="0" smtClean="0"/>
              <a:t>system</a:t>
            </a:r>
          </a:p>
          <a:p>
            <a:pPr marL="285750" indent="-285750">
              <a:spcBef>
                <a:spcPts val="1800"/>
              </a:spcBef>
              <a:buFont typeface="Arial" panose="020B0604020202020204" pitchFamily="34" charset="0"/>
              <a:buChar char="•"/>
            </a:pPr>
            <a:endParaRPr lang="en-US" dirty="0"/>
          </a:p>
          <a:p>
            <a:pPr marL="0" indent="0"/>
            <a:r>
              <a:rPr lang="en-US" dirty="0"/>
              <a:t>Deny any of those three things and the attack will not occur.</a:t>
            </a:r>
          </a:p>
          <a:p>
            <a:endParaRPr lang="en-US" dirty="0"/>
          </a:p>
        </p:txBody>
      </p:sp>
      <p:sp>
        <p:nvSpPr>
          <p:cNvPr id="3" name="Content Placeholder 2"/>
          <p:cNvSpPr>
            <a:spLocks noGrp="1"/>
          </p:cNvSpPr>
          <p:nvPr>
            <p:ph sz="quarter" idx="10"/>
          </p:nvPr>
        </p:nvSpPr>
        <p:spPr>
          <a:xfrm>
            <a:off x="304800" y="178062"/>
            <a:ext cx="6324600" cy="720336"/>
          </a:xfrm>
        </p:spPr>
        <p:txBody>
          <a:bodyPr/>
          <a:lstStyle/>
          <a:p>
            <a:r>
              <a:rPr lang="en-US" dirty="0"/>
              <a:t>Method, Opportunity, Motive</a:t>
            </a:r>
          </a:p>
        </p:txBody>
      </p:sp>
    </p:spTree>
    <p:extLst>
      <p:ext uri="{BB962C8B-B14F-4D97-AF65-F5344CB8AC3E}">
        <p14:creationId xmlns:p14="http://schemas.microsoft.com/office/powerpoint/2010/main" val="99749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448" y="1304544"/>
            <a:ext cx="7997952" cy="3210306"/>
          </a:xfrm>
        </p:spPr>
        <p:txBody>
          <a:bodyPr/>
          <a:lstStyle/>
          <a:p>
            <a:pPr marL="0" indent="0">
              <a:spcAft>
                <a:spcPts val="600"/>
              </a:spcAft>
              <a:buNone/>
            </a:pPr>
            <a:r>
              <a:rPr lang="en-US" sz="2000" dirty="0"/>
              <a:t>How can we defend against a threat?</a:t>
            </a:r>
          </a:p>
          <a:p>
            <a:pPr lvl="1" fontAlgn="base">
              <a:spcAft>
                <a:spcPts val="600"/>
              </a:spcAft>
            </a:pPr>
            <a:r>
              <a:rPr lang="en-US" sz="1800" dirty="0"/>
              <a:t>Prevent it: prevent the attack</a:t>
            </a:r>
          </a:p>
          <a:p>
            <a:pPr lvl="1" fontAlgn="base">
              <a:spcAft>
                <a:spcPts val="600"/>
              </a:spcAft>
            </a:pPr>
            <a:r>
              <a:rPr lang="en-US" sz="1800" dirty="0"/>
              <a:t>Deter it: make the attack harder or more expensive</a:t>
            </a:r>
          </a:p>
          <a:p>
            <a:pPr lvl="1" fontAlgn="base">
              <a:spcAft>
                <a:spcPts val="600"/>
              </a:spcAft>
            </a:pPr>
            <a:r>
              <a:rPr lang="en-US" sz="1800" dirty="0"/>
              <a:t>Deflect it: make yourself less attractive to attacker</a:t>
            </a:r>
          </a:p>
          <a:p>
            <a:pPr lvl="1" fontAlgn="base">
              <a:spcAft>
                <a:spcPts val="600"/>
              </a:spcAft>
            </a:pPr>
            <a:r>
              <a:rPr lang="en-US" sz="1800" dirty="0"/>
              <a:t>Detect it: notice that attack is occurring (or has occurred)</a:t>
            </a:r>
          </a:p>
          <a:p>
            <a:pPr lvl="1">
              <a:spcAft>
                <a:spcPts val="600"/>
              </a:spcAft>
            </a:pPr>
            <a:r>
              <a:rPr lang="en-US" sz="1800" dirty="0"/>
              <a:t>Recover from it: mitigate the effects of the attack</a:t>
            </a:r>
          </a:p>
        </p:txBody>
      </p:sp>
      <p:sp>
        <p:nvSpPr>
          <p:cNvPr id="4" name="Content Placeholder 3"/>
          <p:cNvSpPr>
            <a:spLocks noGrp="1"/>
          </p:cNvSpPr>
          <p:nvPr>
            <p:ph sz="quarter" idx="10"/>
          </p:nvPr>
        </p:nvSpPr>
        <p:spPr>
          <a:xfrm>
            <a:off x="304800" y="138617"/>
            <a:ext cx="6324600" cy="720336"/>
          </a:xfrm>
        </p:spPr>
        <p:txBody>
          <a:bodyPr/>
          <a:lstStyle/>
          <a:p>
            <a:r>
              <a:rPr lang="en-US" dirty="0"/>
              <a:t>Methods of defense</a:t>
            </a:r>
          </a:p>
        </p:txBody>
      </p:sp>
    </p:spTree>
    <p:extLst>
      <p:ext uri="{BB962C8B-B14F-4D97-AF65-F5344CB8AC3E}">
        <p14:creationId xmlns:p14="http://schemas.microsoft.com/office/powerpoint/2010/main" val="1965065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72" y="1071610"/>
            <a:ext cx="7461504" cy="3394472"/>
          </a:xfrm>
        </p:spPr>
        <p:txBody>
          <a:bodyPr>
            <a:normAutofit/>
          </a:bodyPr>
          <a:lstStyle/>
          <a:p>
            <a:pPr marL="0" indent="0">
              <a:buNone/>
            </a:pPr>
            <a:r>
              <a:rPr lang="en-US" sz="2000" dirty="0" smtClean="0"/>
              <a:t>Threat</a:t>
            </a:r>
            <a:r>
              <a:rPr lang="en-US" sz="2000" dirty="0"/>
              <a:t>: your car may get stolen</a:t>
            </a:r>
          </a:p>
          <a:p>
            <a:pPr marL="0" indent="0">
              <a:spcAft>
                <a:spcPts val="600"/>
              </a:spcAft>
              <a:buNone/>
            </a:pPr>
            <a:r>
              <a:rPr lang="en-US" sz="2000" dirty="0"/>
              <a:t>How to defend?</a:t>
            </a:r>
          </a:p>
          <a:p>
            <a:pPr lvl="1" fontAlgn="base"/>
            <a:r>
              <a:rPr lang="en-US" sz="1800" dirty="0"/>
              <a:t>Prevent: Immobilizer? Is it possible to absolutely prevent?</a:t>
            </a:r>
          </a:p>
          <a:p>
            <a:pPr lvl="1" fontAlgn="base"/>
            <a:r>
              <a:rPr lang="en-US" sz="1800" dirty="0"/>
              <a:t>Deter: Store your car in a secure parking facility</a:t>
            </a:r>
          </a:p>
          <a:p>
            <a:pPr lvl="1" fontAlgn="base"/>
            <a:r>
              <a:rPr lang="en-US" sz="1800" dirty="0"/>
              <a:t>Deflect: </a:t>
            </a:r>
            <a:r>
              <a:rPr lang="en-US" sz="1800" dirty="0" smtClean="0"/>
              <a:t>Have </a:t>
            </a:r>
            <a:r>
              <a:rPr lang="en-US" sz="1800" dirty="0"/>
              <a:t>sticker mentioning car alarm, keep valuables out of sight</a:t>
            </a:r>
          </a:p>
          <a:p>
            <a:pPr lvl="1" fontAlgn="base"/>
            <a:r>
              <a:rPr lang="en-US" sz="1800" dirty="0"/>
              <a:t>Detect: Car </a:t>
            </a:r>
            <a:r>
              <a:rPr lang="en-US" sz="1800" dirty="0" smtClean="0"/>
              <a:t>alarms</a:t>
            </a:r>
          </a:p>
          <a:p>
            <a:pPr lvl="1" fontAlgn="base"/>
            <a:r>
              <a:rPr lang="en-US" sz="1800" dirty="0" smtClean="0"/>
              <a:t>Recover</a:t>
            </a:r>
            <a:r>
              <a:rPr lang="en-US" sz="1800" dirty="0"/>
              <a:t>: Insurance</a:t>
            </a:r>
          </a:p>
        </p:txBody>
      </p:sp>
      <p:sp>
        <p:nvSpPr>
          <p:cNvPr id="4" name="Content Placeholder 3"/>
          <p:cNvSpPr>
            <a:spLocks noGrp="1"/>
          </p:cNvSpPr>
          <p:nvPr>
            <p:ph sz="quarter" idx="10"/>
          </p:nvPr>
        </p:nvSpPr>
        <p:spPr>
          <a:xfrm>
            <a:off x="304800" y="178062"/>
            <a:ext cx="6324600" cy="720336"/>
          </a:xfrm>
        </p:spPr>
        <p:txBody>
          <a:bodyPr/>
          <a:lstStyle/>
          <a:p>
            <a:r>
              <a:rPr lang="en-US" dirty="0"/>
              <a:t>Methods of defense</a:t>
            </a:r>
          </a:p>
        </p:txBody>
      </p:sp>
    </p:spTree>
    <p:extLst>
      <p:ext uri="{BB962C8B-B14F-4D97-AF65-F5344CB8AC3E}">
        <p14:creationId xmlns:p14="http://schemas.microsoft.com/office/powerpoint/2010/main" val="1603737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024" y="1120378"/>
            <a:ext cx="7229856" cy="3394472"/>
          </a:xfrm>
        </p:spPr>
        <p:txBody>
          <a:bodyPr/>
          <a:lstStyle/>
          <a:p>
            <a:pPr marL="0">
              <a:spcAft>
                <a:spcPts val="600"/>
              </a:spcAft>
            </a:pPr>
            <a:r>
              <a:rPr lang="en-US" sz="2000" dirty="0" smtClean="0"/>
              <a:t>According to Adam </a:t>
            </a:r>
            <a:r>
              <a:rPr lang="en-US" sz="2000" dirty="0" err="1" smtClean="0"/>
              <a:t>Shostack</a:t>
            </a:r>
            <a:r>
              <a:rPr lang="en-US" sz="2000" dirty="0" smtClean="0"/>
              <a:t>, you begin threat modeling by focusing on four key questions</a:t>
            </a:r>
          </a:p>
          <a:p>
            <a:pPr marL="585788" lvl="1" indent="-285750">
              <a:spcAft>
                <a:spcPts val="600"/>
              </a:spcAft>
              <a:buFont typeface="Arial" panose="020B0604020202020204" pitchFamily="34" charset="0"/>
              <a:buChar char="•"/>
            </a:pPr>
            <a:r>
              <a:rPr lang="en-US" sz="1800" dirty="0" smtClean="0"/>
              <a:t>What are you building?</a:t>
            </a:r>
          </a:p>
          <a:p>
            <a:pPr marL="585788" lvl="1" indent="-285750">
              <a:spcAft>
                <a:spcPts val="600"/>
              </a:spcAft>
              <a:buFont typeface="Arial" panose="020B0604020202020204" pitchFamily="34" charset="0"/>
              <a:buChar char="•"/>
            </a:pPr>
            <a:r>
              <a:rPr lang="en-US" sz="1800" dirty="0" smtClean="0"/>
              <a:t>What can go wrong?</a:t>
            </a:r>
          </a:p>
          <a:p>
            <a:pPr marL="585788" lvl="1" indent="-285750">
              <a:spcAft>
                <a:spcPts val="600"/>
              </a:spcAft>
              <a:buFont typeface="Arial" panose="020B0604020202020204" pitchFamily="34" charset="0"/>
              <a:buChar char="•"/>
            </a:pPr>
            <a:r>
              <a:rPr lang="en-US" sz="1800" dirty="0" smtClean="0"/>
              <a:t>What should you do about those things that can go wrong?</a:t>
            </a:r>
          </a:p>
          <a:p>
            <a:pPr marL="585788" lvl="1" indent="-285750">
              <a:spcAft>
                <a:spcPts val="600"/>
              </a:spcAft>
              <a:buFont typeface="Arial" panose="020B0604020202020204" pitchFamily="34" charset="0"/>
              <a:buChar char="•"/>
            </a:pPr>
            <a:r>
              <a:rPr lang="en-US" sz="1800" dirty="0" smtClean="0"/>
              <a:t>Did you do a decent job of analysis (retrospect)</a:t>
            </a:r>
            <a:endParaRPr lang="en-US" sz="1800" dirty="0"/>
          </a:p>
        </p:txBody>
      </p:sp>
      <p:sp>
        <p:nvSpPr>
          <p:cNvPr id="2" name="Content Placeholder 1"/>
          <p:cNvSpPr>
            <a:spLocks noGrp="1"/>
          </p:cNvSpPr>
          <p:nvPr>
            <p:ph sz="quarter" idx="10"/>
          </p:nvPr>
        </p:nvSpPr>
        <p:spPr>
          <a:xfrm>
            <a:off x="304800" y="202446"/>
            <a:ext cx="6324600" cy="720336"/>
          </a:xfrm>
        </p:spPr>
        <p:txBody>
          <a:bodyPr/>
          <a:lstStyle/>
          <a:p>
            <a:r>
              <a:rPr lang="en-US" dirty="0"/>
              <a:t>Structured Approach to Threat Modeling</a:t>
            </a:r>
          </a:p>
        </p:txBody>
      </p:sp>
    </p:spTree>
    <p:extLst>
      <p:ext uri="{BB962C8B-B14F-4D97-AF65-F5344CB8AC3E}">
        <p14:creationId xmlns:p14="http://schemas.microsoft.com/office/powerpoint/2010/main" val="2150589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76" y="910590"/>
            <a:ext cx="7888224" cy="3604260"/>
          </a:xfrm>
        </p:spPr>
        <p:txBody>
          <a:bodyPr>
            <a:normAutofit/>
          </a:bodyPr>
          <a:lstStyle/>
          <a:p>
            <a:pPr marL="0" indent="0">
              <a:buNone/>
            </a:pPr>
            <a:r>
              <a:rPr lang="en-US" dirty="0" smtClean="0"/>
              <a:t>People often use an approach centered on </a:t>
            </a:r>
          </a:p>
          <a:p>
            <a:pPr lvl="1">
              <a:spcAft>
                <a:spcPts val="300"/>
              </a:spcAft>
            </a:pPr>
            <a:r>
              <a:rPr lang="en-US" sz="1600" dirty="0"/>
              <a:t>Models of their assets (Valuable things they have),</a:t>
            </a:r>
          </a:p>
          <a:p>
            <a:pPr lvl="1">
              <a:spcAft>
                <a:spcPts val="300"/>
              </a:spcAft>
            </a:pPr>
            <a:r>
              <a:rPr lang="en-US" sz="1600" dirty="0"/>
              <a:t>Models of attackers (People who might go after assets), or</a:t>
            </a:r>
          </a:p>
          <a:p>
            <a:pPr lvl="1">
              <a:spcAft>
                <a:spcPts val="300"/>
              </a:spcAft>
            </a:pPr>
            <a:r>
              <a:rPr lang="en-US" sz="1600" dirty="0"/>
              <a:t>Models of their software (Common way to attack is via the deployed software)</a:t>
            </a:r>
          </a:p>
          <a:p>
            <a:pPr lvl="1"/>
            <a:endParaRPr lang="en-US" dirty="0"/>
          </a:p>
          <a:p>
            <a:pPr marL="0">
              <a:spcAft>
                <a:spcPts val="600"/>
              </a:spcAft>
            </a:pPr>
            <a:r>
              <a:rPr lang="en-US" dirty="0" smtClean="0"/>
              <a:t>Centering on one of these is preferable to using approaches that combine them because the combinations tend to be confusing</a:t>
            </a:r>
          </a:p>
          <a:p>
            <a:pPr marL="0"/>
            <a:r>
              <a:rPr lang="en-US" dirty="0" smtClean="0"/>
              <a:t>According to Adam </a:t>
            </a:r>
            <a:r>
              <a:rPr lang="en-US" dirty="0" err="1" smtClean="0"/>
              <a:t>Shostack</a:t>
            </a:r>
            <a:r>
              <a:rPr lang="en-US" dirty="0" smtClean="0"/>
              <a:t>, first two sets of models help in engaging with non-technical people and third type of models are important for software development</a:t>
            </a:r>
          </a:p>
          <a:p>
            <a:endParaRPr lang="en-US" dirty="0"/>
          </a:p>
        </p:txBody>
      </p:sp>
      <p:sp>
        <p:nvSpPr>
          <p:cNvPr id="4" name="Content Placeholder 3"/>
          <p:cNvSpPr>
            <a:spLocks noGrp="1"/>
          </p:cNvSpPr>
          <p:nvPr>
            <p:ph sz="quarter" idx="10"/>
          </p:nvPr>
        </p:nvSpPr>
        <p:spPr>
          <a:xfrm>
            <a:off x="292608" y="190254"/>
            <a:ext cx="6324600" cy="720336"/>
          </a:xfrm>
        </p:spPr>
        <p:txBody>
          <a:bodyPr/>
          <a:lstStyle/>
          <a:p>
            <a:r>
              <a:rPr lang="en-US" dirty="0"/>
              <a:t>Structured Approach to Threat Modeling</a:t>
            </a:r>
          </a:p>
        </p:txBody>
      </p:sp>
    </p:spTree>
    <p:extLst>
      <p:ext uri="{BB962C8B-B14F-4D97-AF65-F5344CB8AC3E}">
        <p14:creationId xmlns:p14="http://schemas.microsoft.com/office/powerpoint/2010/main" val="2125525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8136892"/>
              </p:ext>
            </p:extLst>
          </p:nvPr>
        </p:nvGraphicFramePr>
        <p:xfrm>
          <a:off x="487680" y="1279271"/>
          <a:ext cx="8046720" cy="2595880"/>
        </p:xfrm>
        <a:graphic>
          <a:graphicData uri="http://schemas.openxmlformats.org/drawingml/2006/table">
            <a:tbl>
              <a:tblPr firstRow="1" bandRow="1">
                <a:tableStyleId>{5C22544A-7EE6-4342-B048-85BDC9FD1C3A}</a:tableStyleId>
              </a:tblPr>
              <a:tblGrid>
                <a:gridCol w="4023360"/>
                <a:gridCol w="4023360"/>
              </a:tblGrid>
              <a:tr h="370840">
                <a:tc>
                  <a:txBody>
                    <a:bodyPr/>
                    <a:lstStyle/>
                    <a:p>
                      <a:pPr algn="ctr"/>
                      <a:r>
                        <a:rPr lang="en-US" sz="1600" dirty="0" smtClean="0">
                          <a:solidFill>
                            <a:schemeClr val="tx1"/>
                          </a:solidFill>
                          <a:latin typeface="Arial" panose="020B0604020202020204" pitchFamily="34" charset="0"/>
                          <a:cs typeface="Arial" panose="020B0604020202020204" pitchFamily="34" charset="0"/>
                        </a:rPr>
                        <a:t>What threat modelling is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latin typeface="Arial" panose="020B0604020202020204" pitchFamily="34" charset="0"/>
                          <a:cs typeface="Arial" panose="020B0604020202020204" pitchFamily="34" charset="0"/>
                        </a:rPr>
                        <a:t>What threat modelling is not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600" dirty="0" smtClean="0">
                          <a:solidFill>
                            <a:schemeClr val="tx1"/>
                          </a:solidFill>
                          <a:latin typeface="Arial" panose="020B0604020202020204" pitchFamily="34" charset="0"/>
                          <a:cs typeface="Arial" panose="020B0604020202020204" pitchFamily="34" charset="0"/>
                        </a:rPr>
                        <a:t>A team activity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An</a:t>
                      </a:r>
                      <a:r>
                        <a:rPr lang="en-US" sz="1600" baseline="0" dirty="0" smtClean="0">
                          <a:solidFill>
                            <a:schemeClr val="tx1"/>
                          </a:solidFill>
                          <a:latin typeface="Arial" panose="020B0604020202020204" pitchFamily="34" charset="0"/>
                          <a:cs typeface="Arial" panose="020B0604020202020204" pitchFamily="34" charset="0"/>
                        </a:rPr>
                        <a:t> activity performed by a single team member in isolation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600" dirty="0" smtClean="0">
                          <a:solidFill>
                            <a:schemeClr val="tx1"/>
                          </a:solidFill>
                          <a:latin typeface="Arial" panose="020B0604020202020204" pitchFamily="34" charset="0"/>
                          <a:cs typeface="Arial" panose="020B0604020202020204" pitchFamily="34" charset="0"/>
                        </a:rPr>
                        <a:t>An activity</a:t>
                      </a:r>
                      <a:r>
                        <a:rPr lang="en-US" sz="1600" baseline="0" dirty="0" smtClean="0">
                          <a:solidFill>
                            <a:schemeClr val="tx1"/>
                          </a:solidFill>
                          <a:latin typeface="Arial" panose="020B0604020202020204" pitchFamily="34" charset="0"/>
                          <a:cs typeface="Arial" panose="020B0604020202020204" pitchFamily="34" charset="0"/>
                        </a:rPr>
                        <a:t> that helps identify security vulnerabilities in a variety of software applications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Just for large software projects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600" dirty="0" smtClean="0">
                          <a:solidFill>
                            <a:schemeClr val="tx1"/>
                          </a:solidFill>
                          <a:latin typeface="Arial" panose="020B0604020202020204" pitchFamily="34" charset="0"/>
                          <a:cs typeface="Arial" panose="020B0604020202020204" pitchFamily="34" charset="0"/>
                        </a:rPr>
                        <a:t>An activity that should be performed for every iteration or sprint</a:t>
                      </a:r>
                      <a:r>
                        <a:rPr lang="en-US" sz="1600" baseline="0" dirty="0" smtClean="0">
                          <a:solidFill>
                            <a:schemeClr val="tx1"/>
                          </a:solidFill>
                          <a:latin typeface="Arial" panose="020B0604020202020204" pitchFamily="34" charset="0"/>
                          <a:cs typeface="Arial" panose="020B0604020202020204" pitchFamily="34" charset="0"/>
                        </a:rPr>
                        <a:t> during agile development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An activity done once during the lifecycle of the project </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Content Placeholder 2"/>
          <p:cNvSpPr>
            <a:spLocks noGrp="1"/>
          </p:cNvSpPr>
          <p:nvPr>
            <p:ph sz="quarter" idx="10"/>
          </p:nvPr>
        </p:nvSpPr>
        <p:spPr>
          <a:xfrm>
            <a:off x="304800" y="153678"/>
            <a:ext cx="6324600" cy="720336"/>
          </a:xfrm>
        </p:spPr>
        <p:txBody>
          <a:bodyPr/>
          <a:lstStyle/>
          <a:p>
            <a:r>
              <a:rPr lang="en-US" dirty="0" smtClean="0"/>
              <a:t>What Threat Modelling is (not)</a:t>
            </a:r>
            <a:endParaRPr lang="en-US" dirty="0"/>
          </a:p>
        </p:txBody>
      </p:sp>
      <p:sp>
        <p:nvSpPr>
          <p:cNvPr id="5" name="TextBox 4"/>
          <p:cNvSpPr txBox="1"/>
          <p:nvPr/>
        </p:nvSpPr>
        <p:spPr>
          <a:xfrm>
            <a:off x="3941813" y="4669536"/>
            <a:ext cx="1138453" cy="230832"/>
          </a:xfrm>
          <a:prstGeom prst="rect">
            <a:avLst/>
          </a:prstGeom>
          <a:noFill/>
        </p:spPr>
        <p:txBody>
          <a:bodyPr wrap="none" rtlCol="0">
            <a:spAutoFit/>
          </a:bodyPr>
          <a:lstStyle/>
          <a:p>
            <a:r>
              <a:rPr lang="en-US" sz="900" dirty="0" smtClean="0">
                <a:solidFill>
                  <a:schemeClr val="tx1">
                    <a:lumMod val="65000"/>
                    <a:lumOff val="35000"/>
                  </a:schemeClr>
                </a:solidFill>
              </a:rPr>
              <a:t>www.microsoft.com</a:t>
            </a:r>
            <a:endParaRPr lang="en-US" sz="900" dirty="0">
              <a:solidFill>
                <a:schemeClr val="tx1">
                  <a:lumMod val="65000"/>
                  <a:lumOff val="35000"/>
                </a:schemeClr>
              </a:solidFill>
            </a:endParaRPr>
          </a:p>
        </p:txBody>
      </p:sp>
    </p:spTree>
    <p:extLst>
      <p:ext uri="{BB962C8B-B14F-4D97-AF65-F5344CB8AC3E}">
        <p14:creationId xmlns:p14="http://schemas.microsoft.com/office/powerpoint/2010/main" val="3456034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a:latin typeface="Arial" panose="020B0604020202020204" pitchFamily="34" charset="0"/>
                <a:cs typeface="Arial" panose="020B0604020202020204" pitchFamily="34" charset="0"/>
              </a:rPr>
              <a:t>OWASP </a:t>
            </a:r>
            <a:r>
              <a:rPr lang="en-IN" b="1" dirty="0" smtClean="0">
                <a:latin typeface="Arial" panose="020B0604020202020204" pitchFamily="34" charset="0"/>
                <a:cs typeface="Arial" panose="020B0604020202020204" pitchFamily="34" charset="0"/>
              </a:rPr>
              <a:t>Threat </a:t>
            </a:r>
            <a:r>
              <a:rPr lang="en-IN" b="1" dirty="0">
                <a:latin typeface="Arial" panose="020B0604020202020204" pitchFamily="34" charset="0"/>
                <a:cs typeface="Arial" panose="020B0604020202020204" pitchFamily="34" charset="0"/>
              </a:rPr>
              <a:t>M</a:t>
            </a:r>
            <a:r>
              <a:rPr lang="en-IN" b="1" dirty="0" smtClean="0">
                <a:latin typeface="Arial" panose="020B0604020202020204" pitchFamily="34" charset="0"/>
                <a:cs typeface="Arial" panose="020B0604020202020204" pitchFamily="34" charset="0"/>
              </a:rPr>
              <a:t>odelling Process – Part 1</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Threat </a:t>
            </a:r>
            <a:r>
              <a:rPr lang="en-US" b="1" dirty="0" smtClean="0">
                <a:latin typeface="Arial" panose="020B0604020202020204" pitchFamily="34" charset="0"/>
                <a:cs typeface="Arial" panose="020B0604020202020204" pitchFamily="34" charset="0"/>
              </a:rPr>
              <a:t>Modelling Concepts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68" y="1120378"/>
            <a:ext cx="7595616" cy="3394472"/>
          </a:xfrm>
        </p:spPr>
        <p:txBody>
          <a:bodyPr/>
          <a:lstStyle/>
          <a:p>
            <a:pPr marL="0">
              <a:spcAft>
                <a:spcPts val="1800"/>
              </a:spcAft>
            </a:pPr>
            <a:r>
              <a:rPr lang="en-US" dirty="0"/>
              <a:t>According to OWASP, the threat modeling process for software application can be decomposed into 3 high level </a:t>
            </a:r>
            <a:r>
              <a:rPr lang="en-US" dirty="0" smtClean="0"/>
              <a:t>steps</a:t>
            </a:r>
          </a:p>
          <a:p>
            <a:pPr marL="585788" lvl="1" indent="-285750">
              <a:spcAft>
                <a:spcPts val="600"/>
              </a:spcAft>
              <a:buFont typeface="Arial" panose="020B0604020202020204" pitchFamily="34" charset="0"/>
              <a:buChar char="•"/>
            </a:pPr>
            <a:r>
              <a:rPr lang="en-US" sz="1800" dirty="0"/>
              <a:t>Decompose the Application</a:t>
            </a:r>
          </a:p>
          <a:p>
            <a:pPr marL="585788" lvl="1" indent="-285750">
              <a:spcAft>
                <a:spcPts val="600"/>
              </a:spcAft>
              <a:buFont typeface="Arial" panose="020B0604020202020204" pitchFamily="34" charset="0"/>
              <a:buChar char="•"/>
            </a:pPr>
            <a:r>
              <a:rPr lang="en-US" sz="1800" dirty="0"/>
              <a:t>Determine and rank threats</a:t>
            </a:r>
          </a:p>
          <a:p>
            <a:pPr marL="585788" lvl="1" indent="-285750">
              <a:spcAft>
                <a:spcPts val="600"/>
              </a:spcAft>
              <a:buFont typeface="Arial" panose="020B0604020202020204" pitchFamily="34" charset="0"/>
              <a:buChar char="•"/>
            </a:pPr>
            <a:r>
              <a:rPr lang="en-US" sz="1800" dirty="0"/>
              <a:t>Determine countermeasures and mitigation</a:t>
            </a:r>
          </a:p>
          <a:p>
            <a:pPr marL="0" indent="0">
              <a:spcAft>
                <a:spcPts val="600"/>
              </a:spcAft>
            </a:pPr>
            <a:endParaRPr lang="en-US" dirty="0" smtClean="0"/>
          </a:p>
        </p:txBody>
      </p:sp>
      <p:sp>
        <p:nvSpPr>
          <p:cNvPr id="3" name="Content Placeholder 2"/>
          <p:cNvSpPr>
            <a:spLocks noGrp="1"/>
          </p:cNvSpPr>
          <p:nvPr>
            <p:ph sz="quarter" idx="10"/>
          </p:nvPr>
        </p:nvSpPr>
        <p:spPr>
          <a:xfrm>
            <a:off x="304800" y="102933"/>
            <a:ext cx="6324600" cy="720336"/>
          </a:xfrm>
        </p:spPr>
        <p:txBody>
          <a:bodyPr/>
          <a:lstStyle/>
          <a:p>
            <a:r>
              <a:rPr lang="en-US" dirty="0" smtClean="0"/>
              <a:t>OWASP Threat Modeling </a:t>
            </a:r>
            <a:endParaRPr lang="en-US" dirty="0"/>
          </a:p>
        </p:txBody>
      </p:sp>
    </p:spTree>
    <p:extLst>
      <p:ext uri="{BB962C8B-B14F-4D97-AF65-F5344CB8AC3E}">
        <p14:creationId xmlns:p14="http://schemas.microsoft.com/office/powerpoint/2010/main" val="3291046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064" y="1120378"/>
            <a:ext cx="8022336" cy="3394472"/>
          </a:xfrm>
        </p:spPr>
        <p:txBody>
          <a:bodyPr>
            <a:normAutofit/>
          </a:bodyPr>
          <a:lstStyle/>
          <a:p>
            <a:pPr>
              <a:spcAft>
                <a:spcPts val="1200"/>
              </a:spcAft>
            </a:pPr>
            <a:r>
              <a:rPr lang="en-US" dirty="0"/>
              <a:t>U</a:t>
            </a:r>
            <a:r>
              <a:rPr lang="en-US" dirty="0" smtClean="0"/>
              <a:t>nderstanding </a:t>
            </a:r>
            <a:r>
              <a:rPr lang="en-US" dirty="0"/>
              <a:t>of the application and how it interacts with external entities. </a:t>
            </a:r>
            <a:endParaRPr lang="en-US" dirty="0" smtClean="0"/>
          </a:p>
          <a:p>
            <a:pPr lvl="1">
              <a:spcAft>
                <a:spcPts val="600"/>
              </a:spcAft>
            </a:pPr>
            <a:r>
              <a:rPr lang="en-US" sz="1600" dirty="0" smtClean="0"/>
              <a:t>involves </a:t>
            </a:r>
            <a:r>
              <a:rPr lang="en-US" sz="1600" dirty="0"/>
              <a:t>creating use-cases to understand how the application is used, </a:t>
            </a:r>
            <a:endParaRPr lang="en-US" sz="1600" dirty="0" smtClean="0"/>
          </a:p>
          <a:p>
            <a:pPr lvl="1">
              <a:spcAft>
                <a:spcPts val="600"/>
              </a:spcAft>
            </a:pPr>
            <a:r>
              <a:rPr lang="en-US" sz="1600" dirty="0" smtClean="0"/>
              <a:t>identifying </a:t>
            </a:r>
            <a:r>
              <a:rPr lang="en-US" sz="1600" dirty="0"/>
              <a:t>entry points to see where a potential attacker could interact with the application, </a:t>
            </a:r>
            <a:endParaRPr lang="en-US" sz="1600" dirty="0" smtClean="0"/>
          </a:p>
          <a:p>
            <a:pPr lvl="1">
              <a:spcAft>
                <a:spcPts val="600"/>
              </a:spcAft>
            </a:pPr>
            <a:r>
              <a:rPr lang="en-US" sz="1600" dirty="0" smtClean="0"/>
              <a:t>identifying </a:t>
            </a:r>
            <a:r>
              <a:rPr lang="en-US" sz="1600" dirty="0"/>
              <a:t>assets i.e. items/areas that the attacker would be interested in, and </a:t>
            </a:r>
            <a:endParaRPr lang="en-US" sz="1600" dirty="0" smtClean="0"/>
          </a:p>
          <a:p>
            <a:pPr lvl="1">
              <a:spcAft>
                <a:spcPts val="600"/>
              </a:spcAft>
            </a:pPr>
            <a:r>
              <a:rPr lang="en-US" sz="1600" dirty="0" smtClean="0"/>
              <a:t>identifying </a:t>
            </a:r>
            <a:r>
              <a:rPr lang="en-US" sz="1600" dirty="0"/>
              <a:t>trust levels which represent the access rights that the application will grant to external entities.</a:t>
            </a:r>
            <a:r>
              <a:rPr lang="en-US" sz="1400" dirty="0"/>
              <a:t> </a:t>
            </a:r>
            <a:endParaRPr lang="en-US" sz="1400" dirty="0" smtClean="0"/>
          </a:p>
          <a:p>
            <a:pPr marL="0">
              <a:spcAft>
                <a:spcPts val="1200"/>
              </a:spcAft>
            </a:pPr>
            <a:r>
              <a:rPr lang="en-US" dirty="0"/>
              <a:t>P</a:t>
            </a:r>
            <a:r>
              <a:rPr lang="en-US" dirty="0" smtClean="0"/>
              <a:t>roduce </a:t>
            </a:r>
            <a:r>
              <a:rPr lang="en-US" dirty="0"/>
              <a:t>data flow diagrams (DFDs) for the application. The DFDs show the different paths through the system, highlighting the privilege boundaries.</a:t>
            </a:r>
          </a:p>
        </p:txBody>
      </p:sp>
      <p:sp>
        <p:nvSpPr>
          <p:cNvPr id="4" name="Content Placeholder 3"/>
          <p:cNvSpPr>
            <a:spLocks noGrp="1"/>
          </p:cNvSpPr>
          <p:nvPr>
            <p:ph sz="quarter" idx="10"/>
          </p:nvPr>
        </p:nvSpPr>
        <p:spPr>
          <a:xfrm>
            <a:off x="304800" y="153678"/>
            <a:ext cx="6324600" cy="720336"/>
          </a:xfrm>
        </p:spPr>
        <p:txBody>
          <a:bodyPr/>
          <a:lstStyle/>
          <a:p>
            <a:r>
              <a:rPr lang="en-US" dirty="0"/>
              <a:t>Decompose the </a:t>
            </a:r>
            <a:r>
              <a:rPr lang="en-US" dirty="0" smtClean="0"/>
              <a:t>Application (step 1)</a:t>
            </a:r>
            <a:endParaRPr lang="en-US" dirty="0"/>
          </a:p>
        </p:txBody>
      </p:sp>
    </p:spTree>
    <p:extLst>
      <p:ext uri="{BB962C8B-B14F-4D97-AF65-F5344CB8AC3E}">
        <p14:creationId xmlns:p14="http://schemas.microsoft.com/office/powerpoint/2010/main" val="4182444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120378"/>
            <a:ext cx="7851648" cy="3394472"/>
          </a:xfrm>
        </p:spPr>
        <p:txBody>
          <a:bodyPr>
            <a:normAutofit/>
          </a:bodyPr>
          <a:lstStyle/>
          <a:p>
            <a:pPr marL="0" indent="0">
              <a:spcAft>
                <a:spcPts val="300"/>
              </a:spcAft>
              <a:buNone/>
            </a:pPr>
            <a:r>
              <a:rPr lang="en-US" dirty="0" smtClean="0"/>
              <a:t>A </a:t>
            </a:r>
            <a:r>
              <a:rPr lang="en-US" dirty="0"/>
              <a:t>threat categorization such as STRIDE can be used</a:t>
            </a:r>
            <a:r>
              <a:rPr lang="en-US" dirty="0" smtClean="0"/>
              <a:t>,</a:t>
            </a:r>
          </a:p>
          <a:p>
            <a:pPr marL="457200" indent="0">
              <a:spcAft>
                <a:spcPts val="300"/>
              </a:spcAft>
              <a:buNone/>
            </a:pPr>
            <a:r>
              <a:rPr lang="en-US" dirty="0" smtClean="0"/>
              <a:t>Spoofing</a:t>
            </a:r>
          </a:p>
          <a:p>
            <a:pPr marL="457200" indent="0">
              <a:spcAft>
                <a:spcPts val="300"/>
              </a:spcAft>
              <a:buNone/>
            </a:pPr>
            <a:r>
              <a:rPr lang="en-US" dirty="0" smtClean="0"/>
              <a:t>Tampering</a:t>
            </a:r>
          </a:p>
          <a:p>
            <a:pPr marL="457200" indent="0">
              <a:spcAft>
                <a:spcPts val="300"/>
              </a:spcAft>
              <a:buNone/>
            </a:pPr>
            <a:r>
              <a:rPr lang="en-US" dirty="0" smtClean="0"/>
              <a:t>Repudiation</a:t>
            </a:r>
          </a:p>
          <a:p>
            <a:pPr marL="457200" indent="0">
              <a:spcAft>
                <a:spcPts val="300"/>
              </a:spcAft>
              <a:buNone/>
            </a:pPr>
            <a:r>
              <a:rPr lang="en-US" dirty="0" smtClean="0"/>
              <a:t>Information disclosure</a:t>
            </a:r>
          </a:p>
          <a:p>
            <a:pPr marL="457200" indent="0">
              <a:spcAft>
                <a:spcPts val="300"/>
              </a:spcAft>
              <a:buNone/>
            </a:pPr>
            <a:r>
              <a:rPr lang="en-US" dirty="0" smtClean="0"/>
              <a:t>Denial of service</a:t>
            </a:r>
          </a:p>
          <a:p>
            <a:pPr marL="457200" indent="0">
              <a:spcAft>
                <a:spcPts val="300"/>
              </a:spcAft>
              <a:buNone/>
            </a:pPr>
            <a:r>
              <a:rPr lang="en-US" dirty="0" smtClean="0"/>
              <a:t>Elevation of privilege</a:t>
            </a:r>
          </a:p>
          <a:p>
            <a:pPr marL="0" indent="0">
              <a:spcAft>
                <a:spcPts val="300"/>
              </a:spcAft>
              <a:buNone/>
            </a:pPr>
            <a:r>
              <a:rPr lang="en-US" dirty="0" smtClean="0"/>
              <a:t>The STRIDE </a:t>
            </a:r>
            <a:r>
              <a:rPr lang="en-US" dirty="0"/>
              <a:t>categorization </a:t>
            </a:r>
            <a:r>
              <a:rPr lang="en-US" dirty="0" smtClean="0"/>
              <a:t>helps to </a:t>
            </a:r>
            <a:r>
              <a:rPr lang="en-US" dirty="0"/>
              <a:t>identify threats </a:t>
            </a:r>
            <a:r>
              <a:rPr lang="en-US" dirty="0" smtClean="0"/>
              <a:t>from </a:t>
            </a:r>
            <a:r>
              <a:rPr lang="en-US" dirty="0"/>
              <a:t>the attacker </a:t>
            </a:r>
            <a:r>
              <a:rPr lang="en-US" dirty="0" smtClean="0"/>
              <a:t>perspective.</a:t>
            </a:r>
          </a:p>
          <a:p>
            <a:pPr marL="0" indent="0">
              <a:spcAft>
                <a:spcPts val="300"/>
              </a:spcAft>
              <a:buNone/>
            </a:pPr>
            <a:endParaRPr lang="en-US" dirty="0"/>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2101242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86266"/>
            <a:ext cx="8229600" cy="3394472"/>
          </a:xfrm>
        </p:spPr>
        <p:txBody>
          <a:bodyPr>
            <a:normAutofit/>
          </a:bodyPr>
          <a:lstStyle/>
          <a:p>
            <a:pPr marL="0" indent="0">
              <a:buNone/>
            </a:pPr>
            <a:r>
              <a:rPr lang="en-US" dirty="0" smtClean="0"/>
              <a:t>A </a:t>
            </a:r>
            <a:r>
              <a:rPr lang="en-US" dirty="0"/>
              <a:t>threat categorization </a:t>
            </a:r>
            <a:r>
              <a:rPr lang="en-US" dirty="0" smtClean="0"/>
              <a:t>ASF (Application </a:t>
            </a:r>
            <a:r>
              <a:rPr lang="en-US" dirty="0"/>
              <a:t>Security </a:t>
            </a:r>
            <a:r>
              <a:rPr lang="en-US" dirty="0" smtClean="0"/>
              <a:t>Framework) defines </a:t>
            </a:r>
            <a:r>
              <a:rPr lang="en-US" dirty="0"/>
              <a:t>threat categories such as </a:t>
            </a:r>
            <a:endParaRPr lang="en-US" dirty="0" smtClean="0"/>
          </a:p>
          <a:p>
            <a:pPr marL="548640" indent="0">
              <a:buNone/>
            </a:pPr>
            <a:r>
              <a:rPr lang="en-US" dirty="0" smtClean="0"/>
              <a:t>Auditing </a:t>
            </a:r>
            <a:r>
              <a:rPr lang="en-US" dirty="0"/>
              <a:t>&amp; Logging, </a:t>
            </a:r>
            <a:endParaRPr lang="en-US" dirty="0" smtClean="0"/>
          </a:p>
          <a:p>
            <a:pPr marL="548640" indent="0">
              <a:buNone/>
            </a:pPr>
            <a:r>
              <a:rPr lang="en-US" dirty="0" smtClean="0"/>
              <a:t>Authentication</a:t>
            </a:r>
            <a:r>
              <a:rPr lang="en-US" dirty="0"/>
              <a:t>, </a:t>
            </a:r>
            <a:endParaRPr lang="en-US" dirty="0" smtClean="0"/>
          </a:p>
          <a:p>
            <a:pPr marL="548640" indent="0">
              <a:buNone/>
            </a:pPr>
            <a:r>
              <a:rPr lang="en-US" dirty="0" smtClean="0"/>
              <a:t>Authorization</a:t>
            </a:r>
            <a:r>
              <a:rPr lang="en-US" dirty="0"/>
              <a:t>, </a:t>
            </a:r>
            <a:endParaRPr lang="en-US" dirty="0" smtClean="0"/>
          </a:p>
          <a:p>
            <a:pPr marL="548640" indent="0">
              <a:buNone/>
            </a:pPr>
            <a:r>
              <a:rPr lang="en-US" dirty="0" smtClean="0"/>
              <a:t>Configuration </a:t>
            </a:r>
            <a:r>
              <a:rPr lang="en-US" dirty="0"/>
              <a:t>Management, </a:t>
            </a:r>
            <a:endParaRPr lang="en-US" dirty="0" smtClean="0"/>
          </a:p>
          <a:p>
            <a:pPr marL="548640" indent="0">
              <a:buNone/>
            </a:pPr>
            <a:r>
              <a:rPr lang="en-US" dirty="0" smtClean="0"/>
              <a:t>Data </a:t>
            </a:r>
            <a:r>
              <a:rPr lang="en-US" dirty="0"/>
              <a:t>Protection in Storage and Transit, </a:t>
            </a:r>
            <a:endParaRPr lang="en-US" dirty="0" smtClean="0"/>
          </a:p>
          <a:p>
            <a:pPr marL="548640" indent="0">
              <a:buNone/>
            </a:pPr>
            <a:r>
              <a:rPr lang="en-US" dirty="0" smtClean="0"/>
              <a:t>Data </a:t>
            </a:r>
            <a:r>
              <a:rPr lang="en-US" dirty="0"/>
              <a:t>Validation, </a:t>
            </a:r>
            <a:endParaRPr lang="en-US" dirty="0" smtClean="0"/>
          </a:p>
          <a:p>
            <a:pPr marL="548640" indent="0">
              <a:buNone/>
            </a:pPr>
            <a:r>
              <a:rPr lang="en-US" dirty="0" smtClean="0"/>
              <a:t>Exception </a:t>
            </a:r>
            <a:r>
              <a:rPr lang="en-US" dirty="0"/>
              <a:t>Management. </a:t>
            </a:r>
            <a:endParaRPr lang="en-US" dirty="0" smtClean="0"/>
          </a:p>
          <a:p>
            <a:pPr marL="0" indent="0">
              <a:buNone/>
            </a:pPr>
            <a:r>
              <a:rPr lang="en-US" dirty="0" smtClean="0"/>
              <a:t>The ASF </a:t>
            </a:r>
            <a:r>
              <a:rPr lang="en-US" dirty="0"/>
              <a:t>categorization </a:t>
            </a:r>
            <a:r>
              <a:rPr lang="en-US" dirty="0" smtClean="0"/>
              <a:t>helps to </a:t>
            </a:r>
            <a:r>
              <a:rPr lang="en-US" dirty="0"/>
              <a:t>identify threats </a:t>
            </a:r>
            <a:r>
              <a:rPr lang="en-US" dirty="0" smtClean="0"/>
              <a:t>from </a:t>
            </a:r>
            <a:r>
              <a:rPr lang="en-US" dirty="0"/>
              <a:t>the </a:t>
            </a:r>
            <a:r>
              <a:rPr lang="en-US" dirty="0" smtClean="0"/>
              <a:t>defensive perspective. </a:t>
            </a:r>
          </a:p>
          <a:p>
            <a:pPr marL="0" indent="0">
              <a:buNone/>
            </a:pPr>
            <a:endParaRPr lang="en-US" dirty="0"/>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4037667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144" y="1108186"/>
            <a:ext cx="8229600" cy="3394472"/>
          </a:xfrm>
        </p:spPr>
        <p:txBody>
          <a:bodyPr>
            <a:normAutofit/>
          </a:bodyPr>
          <a:lstStyle/>
          <a:p>
            <a:pPr marL="0" indent="0">
              <a:buNone/>
            </a:pPr>
            <a:r>
              <a:rPr lang="en-US" dirty="0" smtClean="0"/>
              <a:t>DFDs </a:t>
            </a:r>
            <a:r>
              <a:rPr lang="en-US" dirty="0"/>
              <a:t>produced in step 1 help to identify the potential threat targets from the attacker's perspective, </a:t>
            </a:r>
            <a:r>
              <a:rPr lang="en-US" dirty="0" smtClean="0"/>
              <a:t>viz. </a:t>
            </a:r>
          </a:p>
          <a:p>
            <a:pPr marL="457200" indent="0">
              <a:buNone/>
            </a:pPr>
            <a:r>
              <a:rPr lang="en-US" dirty="0" smtClean="0"/>
              <a:t>data </a:t>
            </a:r>
            <a:r>
              <a:rPr lang="en-US" dirty="0"/>
              <a:t>sources, </a:t>
            </a:r>
            <a:endParaRPr lang="en-US" dirty="0" smtClean="0"/>
          </a:p>
          <a:p>
            <a:pPr marL="457200" indent="0">
              <a:buNone/>
            </a:pPr>
            <a:r>
              <a:rPr lang="en-US" dirty="0" smtClean="0"/>
              <a:t>processes</a:t>
            </a:r>
            <a:r>
              <a:rPr lang="en-US" dirty="0"/>
              <a:t>, </a:t>
            </a:r>
            <a:endParaRPr lang="en-US" dirty="0" smtClean="0"/>
          </a:p>
          <a:p>
            <a:pPr marL="457200" indent="0">
              <a:buNone/>
            </a:pPr>
            <a:r>
              <a:rPr lang="en-US" dirty="0" smtClean="0"/>
              <a:t>data </a:t>
            </a:r>
            <a:r>
              <a:rPr lang="en-US" dirty="0"/>
              <a:t>flows, and </a:t>
            </a:r>
            <a:endParaRPr lang="en-US" dirty="0" smtClean="0"/>
          </a:p>
          <a:p>
            <a:pPr marL="457200" indent="0">
              <a:buNone/>
            </a:pPr>
            <a:r>
              <a:rPr lang="en-US" dirty="0" smtClean="0"/>
              <a:t>interactions </a:t>
            </a:r>
            <a:r>
              <a:rPr lang="en-US" dirty="0"/>
              <a:t>with users. </a:t>
            </a:r>
            <a:endParaRPr lang="en-US" dirty="0" smtClean="0"/>
          </a:p>
          <a:p>
            <a:pPr marL="457200" indent="0">
              <a:buNone/>
            </a:pPr>
            <a:endParaRPr lang="en-US" dirty="0" smtClean="0"/>
          </a:p>
          <a:p>
            <a:pPr marL="0" indent="0">
              <a:buNone/>
            </a:pPr>
            <a:r>
              <a:rPr lang="en-US" dirty="0" smtClean="0"/>
              <a:t>Use </a:t>
            </a:r>
            <a:r>
              <a:rPr lang="en-US" dirty="0"/>
              <a:t>and abuse cases can illustrate how existing protective measures could be bypassed, or where a lack of such protection exists. </a:t>
            </a:r>
            <a:endParaRPr lang="en-US" dirty="0" smtClean="0"/>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1375770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These </a:t>
            </a:r>
            <a:r>
              <a:rPr lang="en-US" dirty="0"/>
              <a:t>threats can be identified further as the roots for threat trees; </a:t>
            </a:r>
            <a:endParaRPr lang="en-US" dirty="0" smtClean="0"/>
          </a:p>
          <a:p>
            <a:pPr marL="585788" lvl="1" indent="-285750">
              <a:buFont typeface="Arial" panose="020B0604020202020204" pitchFamily="34" charset="0"/>
              <a:buChar char="•"/>
            </a:pPr>
            <a:r>
              <a:rPr lang="en-US" sz="1600" dirty="0" smtClean="0"/>
              <a:t>one </a:t>
            </a:r>
            <a:r>
              <a:rPr lang="en-US" sz="1600" dirty="0"/>
              <a:t>tree for each threat goal. </a:t>
            </a:r>
            <a:endParaRPr lang="en-US" sz="1600" dirty="0" smtClean="0"/>
          </a:p>
          <a:p>
            <a:pPr marL="0" indent="0">
              <a:buNone/>
            </a:pPr>
            <a:endParaRPr lang="en-US" dirty="0" smtClean="0"/>
          </a:p>
          <a:p>
            <a:pPr marL="0" indent="0">
              <a:buNone/>
            </a:pPr>
            <a:r>
              <a:rPr lang="en-US" dirty="0" smtClean="0"/>
              <a:t>From </a:t>
            </a:r>
            <a:r>
              <a:rPr lang="en-US" dirty="0"/>
              <a:t>the defensive perspective, ASF categorization helps to identify the threats as weaknesses of security controls for such threats</a:t>
            </a:r>
            <a:r>
              <a:rPr lang="en-US" dirty="0" smtClean="0"/>
              <a:t>. </a:t>
            </a:r>
          </a:p>
          <a:p>
            <a:pPr marL="0" indent="0">
              <a:buNone/>
            </a:pPr>
            <a:r>
              <a:rPr lang="en-US" dirty="0" smtClean="0"/>
              <a:t> </a:t>
            </a:r>
          </a:p>
          <a:p>
            <a:pPr marL="0" indent="0">
              <a:buNone/>
            </a:pPr>
            <a:r>
              <a:rPr lang="en-US" dirty="0" smtClean="0"/>
              <a:t>The </a:t>
            </a:r>
            <a:r>
              <a:rPr lang="en-US" dirty="0"/>
              <a:t>determination of the security risk for each threat can be determined using a value-based risk model such as DREAD</a:t>
            </a:r>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2106709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a:r>
              <a:rPr lang="en-US" dirty="0" smtClean="0"/>
              <a:t>A </a:t>
            </a:r>
            <a:r>
              <a:rPr lang="en-US" dirty="0"/>
              <a:t>lack of protection against a threat might indicate a vulnerability whose risk exposure could be mitigated with the implementation of a countermeasure. </a:t>
            </a:r>
            <a:endParaRPr lang="en-US" dirty="0" smtClean="0"/>
          </a:p>
          <a:p>
            <a:pPr marL="0"/>
            <a:endParaRPr lang="en-US" dirty="0" smtClean="0"/>
          </a:p>
          <a:p>
            <a:pPr marL="0"/>
            <a:r>
              <a:rPr lang="en-US" dirty="0" smtClean="0"/>
              <a:t>Countermeasures </a:t>
            </a:r>
            <a:r>
              <a:rPr lang="en-US" dirty="0"/>
              <a:t>can be identified using threat-countermeasure mapping lists. </a:t>
            </a:r>
            <a:endParaRPr lang="en-US" dirty="0" smtClean="0"/>
          </a:p>
          <a:p>
            <a:pPr marL="0"/>
            <a:endParaRPr lang="en-US" dirty="0" smtClean="0"/>
          </a:p>
          <a:p>
            <a:pPr marL="0"/>
            <a:r>
              <a:rPr lang="en-US" dirty="0" smtClean="0"/>
              <a:t>Based on risk </a:t>
            </a:r>
            <a:r>
              <a:rPr lang="en-US" dirty="0"/>
              <a:t>ranking </a:t>
            </a:r>
            <a:r>
              <a:rPr lang="en-US" dirty="0" smtClean="0"/>
              <a:t>assigned </a:t>
            </a:r>
            <a:r>
              <a:rPr lang="en-US" dirty="0"/>
              <a:t>to the threats, it is possible to sort threats from the highest to the lowest risk, and prioritize the mitigation effort, such as by responding to such threats by applying the identified countermeasures</a:t>
            </a:r>
          </a:p>
        </p:txBody>
      </p:sp>
      <p:sp>
        <p:nvSpPr>
          <p:cNvPr id="4" name="Content Placeholder 3"/>
          <p:cNvSpPr>
            <a:spLocks noGrp="1"/>
          </p:cNvSpPr>
          <p:nvPr>
            <p:ph sz="quarter" idx="10"/>
          </p:nvPr>
        </p:nvSpPr>
        <p:spPr>
          <a:xfrm>
            <a:off x="97536" y="130369"/>
            <a:ext cx="7534656" cy="720336"/>
          </a:xfrm>
        </p:spPr>
        <p:txBody>
          <a:bodyPr>
            <a:noAutofit/>
          </a:bodyPr>
          <a:lstStyle/>
          <a:p>
            <a:r>
              <a:rPr lang="en-US" sz="2800" b="1" dirty="0"/>
              <a:t>Determine countermeasures and mitigation</a:t>
            </a:r>
            <a:endParaRPr lang="en-US" sz="2800" dirty="0"/>
          </a:p>
        </p:txBody>
      </p:sp>
    </p:spTree>
    <p:extLst>
      <p:ext uri="{BB962C8B-B14F-4D97-AF65-F5344CB8AC3E}">
        <p14:creationId xmlns:p14="http://schemas.microsoft.com/office/powerpoint/2010/main" val="2584189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801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2050003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fontScale="90000"/>
          </a:bodyPr>
          <a:lstStyle/>
          <a:p>
            <a:r>
              <a:rPr lang="en-US" b="1" dirty="0">
                <a:latin typeface="Arial" panose="020B0604020202020204" pitchFamily="34" charset="0"/>
                <a:cs typeface="Arial" panose="020B0604020202020204" pitchFamily="34" charset="0"/>
              </a:rPr>
              <a:t>OWASP Threat Modelling </a:t>
            </a:r>
            <a:r>
              <a:rPr lang="en-US" b="1" dirty="0" smtClean="0">
                <a:latin typeface="Arial" panose="020B0604020202020204" pitchFamily="34" charset="0"/>
                <a:cs typeface="Arial" panose="020B0604020202020204" pitchFamily="34" charset="0"/>
              </a:rPr>
              <a:t>Process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85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3168"/>
            <a:ext cx="8229600" cy="3681984"/>
          </a:xfrm>
        </p:spPr>
        <p:txBody>
          <a:bodyPr/>
          <a:lstStyle/>
          <a:p>
            <a:pPr marL="0" indent="0"/>
            <a:r>
              <a:rPr lang="en-US" sz="2000" dirty="0"/>
              <a:t>A computer-based system has three separate but valuable components (Assets) :</a:t>
            </a:r>
          </a:p>
          <a:p>
            <a:pPr lvl="1">
              <a:spcBef>
                <a:spcPts val="600"/>
              </a:spcBef>
            </a:pPr>
            <a:r>
              <a:rPr lang="en-US" sz="1800" dirty="0"/>
              <a:t>Hardware</a:t>
            </a:r>
          </a:p>
          <a:p>
            <a:pPr lvl="1">
              <a:spcBef>
                <a:spcPts val="600"/>
              </a:spcBef>
            </a:pPr>
            <a:r>
              <a:rPr lang="en-US" sz="1800" dirty="0"/>
              <a:t>Software</a:t>
            </a:r>
          </a:p>
          <a:p>
            <a:pPr lvl="1">
              <a:spcBef>
                <a:spcPts val="600"/>
              </a:spcBef>
            </a:pPr>
            <a:r>
              <a:rPr lang="en-US" sz="1800" dirty="0"/>
              <a:t>Data</a:t>
            </a:r>
          </a:p>
          <a:p>
            <a:pPr lvl="0" fontAlgn="base">
              <a:spcBef>
                <a:spcPts val="1800"/>
              </a:spcBef>
            </a:pPr>
            <a:r>
              <a:rPr lang="en-US" dirty="0"/>
              <a:t>Vulnerabilities</a:t>
            </a:r>
          </a:p>
          <a:p>
            <a:pPr lvl="1" fontAlgn="base">
              <a:spcBef>
                <a:spcPts val="0"/>
              </a:spcBef>
            </a:pPr>
            <a:r>
              <a:rPr lang="en-US" sz="1400" dirty="0"/>
              <a:t>Weaknesses in a system that may be able to be </a:t>
            </a:r>
            <a:r>
              <a:rPr lang="en-US" sz="1400" i="1" dirty="0"/>
              <a:t>exploited </a:t>
            </a:r>
            <a:r>
              <a:rPr lang="en-US" sz="1400" dirty="0"/>
              <a:t>in order to cause loss or harm</a:t>
            </a:r>
          </a:p>
          <a:p>
            <a:pPr lvl="2"/>
            <a:r>
              <a:rPr lang="en-US" sz="1400" dirty="0"/>
              <a:t>e.g., a file server that doesn’t authenticate its users</a:t>
            </a:r>
          </a:p>
          <a:p>
            <a:pPr lvl="0" fontAlgn="base"/>
            <a:r>
              <a:rPr lang="en-US" dirty="0"/>
              <a:t>Threats</a:t>
            </a:r>
          </a:p>
          <a:p>
            <a:pPr lvl="1" fontAlgn="base">
              <a:spcBef>
                <a:spcPts val="0"/>
              </a:spcBef>
            </a:pPr>
            <a:r>
              <a:rPr lang="en-US" sz="1400" dirty="0"/>
              <a:t>A loss or harm that might befall a system</a:t>
            </a:r>
          </a:p>
          <a:p>
            <a:pPr lvl="2"/>
            <a:r>
              <a:rPr lang="en-US" sz="1400" dirty="0"/>
              <a:t>e.g., users’ personal files may be revealed to the public</a:t>
            </a:r>
          </a:p>
          <a:p>
            <a:pPr>
              <a:spcAft>
                <a:spcPts val="600"/>
              </a:spcAft>
            </a:pPr>
            <a:endParaRPr lang="en-US"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smtClean="0"/>
              <a:t>Securing a Computer </a:t>
            </a:r>
            <a:r>
              <a:rPr lang="en-US" sz="2800" dirty="0"/>
              <a:t>Based System</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65962"/>
            <a:ext cx="8229600" cy="3815766"/>
          </a:xfrm>
        </p:spPr>
        <p:txBody>
          <a:bodyPr/>
          <a:lstStyle/>
          <a:p>
            <a:pPr>
              <a:spcBef>
                <a:spcPts val="1200"/>
              </a:spcBef>
            </a:pPr>
            <a:r>
              <a:rPr lang="en-US" b="1" dirty="0" smtClean="0"/>
              <a:t>Application Description:</a:t>
            </a:r>
            <a:endParaRPr lang="en-US" dirty="0" smtClean="0"/>
          </a:p>
          <a:p>
            <a:pPr marL="0"/>
            <a:r>
              <a:rPr lang="en-US" dirty="0"/>
              <a:t>The college library website is the first implementation of a website to provide librarians and library patrons (students and college staff) with online services. As this is the first implementation of the website, the functionality will be limited. There will be three users of the application: </a:t>
            </a:r>
            <a:endParaRPr lang="en-US" dirty="0" smtClean="0"/>
          </a:p>
          <a:p>
            <a:pPr marL="457200">
              <a:spcAft>
                <a:spcPts val="600"/>
              </a:spcAft>
            </a:pPr>
            <a:r>
              <a:rPr lang="en-US" sz="1400" dirty="0" smtClean="0"/>
              <a:t/>
            </a:r>
            <a:br>
              <a:rPr lang="en-US" sz="1400" dirty="0" smtClean="0"/>
            </a:br>
            <a:r>
              <a:rPr lang="en-US" dirty="0" smtClean="0"/>
              <a:t>1. Students</a:t>
            </a:r>
            <a:br>
              <a:rPr lang="en-US" dirty="0" smtClean="0"/>
            </a:br>
            <a:r>
              <a:rPr lang="en-US" dirty="0" smtClean="0"/>
              <a:t>2. Staff</a:t>
            </a:r>
            <a:br>
              <a:rPr lang="en-US" dirty="0" smtClean="0"/>
            </a:br>
            <a:r>
              <a:rPr lang="en-US" dirty="0" smtClean="0"/>
              <a:t>3. Librarians</a:t>
            </a:r>
          </a:p>
          <a:p>
            <a:pPr marL="0">
              <a:spcAft>
                <a:spcPts val="600"/>
              </a:spcAft>
            </a:pPr>
            <a:r>
              <a:rPr lang="en-US" dirty="0" smtClean="0"/>
              <a:t/>
            </a:r>
            <a:br>
              <a:rPr lang="en-US" dirty="0" smtClean="0"/>
            </a:br>
            <a:r>
              <a:rPr lang="en-US" dirty="0" smtClean="0"/>
              <a:t>Staff </a:t>
            </a:r>
            <a:r>
              <a:rPr lang="en-US" dirty="0"/>
              <a:t>and students will be able to log in and search for books, and staff members can request books. Librarians will be able to log in, add books, add users, and search for books.</a:t>
            </a:r>
          </a:p>
          <a:p>
            <a:pPr marL="342900" lvl="1" indent="0" algn="r">
              <a:spcAft>
                <a:spcPts val="600"/>
              </a:spcAft>
              <a:buNone/>
            </a:pPr>
            <a:endParaRPr lang="en-US" dirty="0"/>
          </a:p>
        </p:txBody>
      </p:sp>
      <p:sp>
        <p:nvSpPr>
          <p:cNvPr id="4" name="Title 1"/>
          <p:cNvSpPr txBox="1">
            <a:spLocks/>
          </p:cNvSpPr>
          <p:nvPr/>
        </p:nvSpPr>
        <p:spPr>
          <a:xfrm>
            <a:off x="1621312" y="708422"/>
            <a:ext cx="5915025" cy="411956"/>
          </a:xfrm>
          <a:prstGeom prst="rect">
            <a:avLst/>
          </a:prstGeom>
        </p:spPr>
        <p:txBody>
          <a:bodyPr>
            <a:normAutofit fontScale="75000" lnSpcReduction="2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endParaRPr lang="en-US" b="1"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smtClean="0"/>
              <a:t>OWASP Threat Modeling Example</a:t>
            </a:r>
            <a:endParaRPr lang="en-US" sz="2800" dirty="0"/>
          </a:p>
        </p:txBody>
      </p:sp>
    </p:spTree>
    <p:extLst>
      <p:ext uri="{BB962C8B-B14F-4D97-AF65-F5344CB8AC3E}">
        <p14:creationId xmlns:p14="http://schemas.microsoft.com/office/powerpoint/2010/main" val="4084583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r>
              <a:rPr lang="en-US" dirty="0"/>
              <a:t>External dependencies are items external to the code of the application that may pose a threat to the application. These items are typically still within the control of the organization, but possibly not within the control of the development team</a:t>
            </a:r>
          </a:p>
          <a:p>
            <a:pPr marL="0"/>
            <a:endParaRPr lang="en-US" dirty="0"/>
          </a:p>
        </p:txBody>
      </p:sp>
      <p:sp>
        <p:nvSpPr>
          <p:cNvPr id="3" name="Content Placeholder 2"/>
          <p:cNvSpPr>
            <a:spLocks noGrp="1"/>
          </p:cNvSpPr>
          <p:nvPr>
            <p:ph sz="quarter" idx="10"/>
          </p:nvPr>
        </p:nvSpPr>
        <p:spPr>
          <a:xfrm>
            <a:off x="304800" y="165870"/>
            <a:ext cx="6324600" cy="720336"/>
          </a:xfrm>
        </p:spPr>
        <p:txBody>
          <a:bodyPr/>
          <a:lstStyle/>
          <a:p>
            <a:r>
              <a:rPr lang="en-US" dirty="0"/>
              <a:t>External Dependencies</a:t>
            </a:r>
          </a:p>
        </p:txBody>
      </p:sp>
      <p:graphicFrame>
        <p:nvGraphicFramePr>
          <p:cNvPr id="4" name="Table 3"/>
          <p:cNvGraphicFramePr>
            <a:graphicFrameLocks noGrp="1"/>
          </p:cNvGraphicFramePr>
          <p:nvPr>
            <p:extLst>
              <p:ext uri="{D42A27DB-BD31-4B8C-83A1-F6EECF244321}">
                <p14:modId xmlns:p14="http://schemas.microsoft.com/office/powerpoint/2010/main" val="652242229"/>
              </p:ext>
            </p:extLst>
          </p:nvPr>
        </p:nvGraphicFramePr>
        <p:xfrm>
          <a:off x="304800" y="2617765"/>
          <a:ext cx="8003428" cy="1897085"/>
        </p:xfrm>
        <a:graphic>
          <a:graphicData uri="http://schemas.openxmlformats.org/drawingml/2006/table">
            <a:tbl>
              <a:tblPr/>
              <a:tblGrid>
                <a:gridCol w="659286"/>
                <a:gridCol w="7344142"/>
              </a:tblGrid>
              <a:tr h="335074">
                <a:tc>
                  <a:txBody>
                    <a:bodyPr/>
                    <a:lstStyle/>
                    <a:p>
                      <a:pPr algn="ctr"/>
                      <a:r>
                        <a:rPr lang="en-US" sz="1600" dirty="0"/>
                        <a:t>ID</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600" dirty="0"/>
                        <a:t>Description</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918718">
                <a:tc>
                  <a:txBody>
                    <a:bodyPr/>
                    <a:lstStyle/>
                    <a:p>
                      <a:pPr algn="ctr"/>
                      <a:r>
                        <a:rPr lang="en-US" sz="1600" dirty="0" smtClean="0"/>
                        <a:t>1</a:t>
                      </a:r>
                      <a:endParaRPr lang="en-US" sz="1600" dirty="0"/>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600" dirty="0"/>
                        <a:t>The database server will be MySQL and it will run on a Linux server. This server will be hardened as per the college's server hardening standard. This will include the application of the </a:t>
                      </a:r>
                      <a:r>
                        <a:rPr lang="en-US" sz="1600" dirty="0" smtClean="0"/>
                        <a:t>latest </a:t>
                      </a:r>
                      <a:r>
                        <a:rPr lang="en-US" sz="1600" dirty="0"/>
                        <a:t>operating system and application security patches.</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635825">
                <a:tc>
                  <a:txBody>
                    <a:bodyPr/>
                    <a:lstStyle/>
                    <a:p>
                      <a:pPr algn="ctr"/>
                      <a:r>
                        <a:rPr lang="en-US" sz="1600" dirty="0" smtClean="0"/>
                        <a:t>2</a:t>
                      </a:r>
                      <a:endParaRPr lang="en-US" sz="1600" dirty="0"/>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600" dirty="0"/>
                        <a:t>The connection between the Web Server and the database server will be over a private network.</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bl>
          </a:graphicData>
        </a:graphic>
      </p:graphicFrame>
    </p:spTree>
    <p:extLst>
      <p:ext uri="{BB962C8B-B14F-4D97-AF65-F5344CB8AC3E}">
        <p14:creationId xmlns:p14="http://schemas.microsoft.com/office/powerpoint/2010/main" val="615194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216" y="1316736"/>
            <a:ext cx="7949184" cy="2950464"/>
          </a:xfrm>
        </p:spPr>
        <p:txBody>
          <a:bodyPr/>
          <a:lstStyle/>
          <a:p>
            <a:pPr marL="0"/>
            <a:r>
              <a:rPr lang="en-US" dirty="0"/>
              <a:t>Trust levels represent the access rights that the application will grant to external entities. </a:t>
            </a:r>
            <a:endParaRPr lang="en-US" dirty="0" smtClean="0"/>
          </a:p>
          <a:p>
            <a:pPr marL="0"/>
            <a:r>
              <a:rPr lang="en-US" dirty="0" smtClean="0"/>
              <a:t>The </a:t>
            </a:r>
            <a:r>
              <a:rPr lang="en-US" dirty="0"/>
              <a:t>trust levels are cross referenced with the entry points and assets. </a:t>
            </a:r>
            <a:endParaRPr lang="en-US" dirty="0" smtClean="0"/>
          </a:p>
          <a:p>
            <a:pPr marL="0"/>
            <a:r>
              <a:rPr lang="en-US" dirty="0" smtClean="0"/>
              <a:t>This </a:t>
            </a:r>
            <a:r>
              <a:rPr lang="en-US" dirty="0"/>
              <a:t>allows us to define the access rights or privileges required at each entry point, and those required to interact with each asset</a:t>
            </a:r>
          </a:p>
          <a:p>
            <a:pPr marL="0"/>
            <a:endParaRPr lang="en-US" dirty="0"/>
          </a:p>
        </p:txBody>
      </p:sp>
      <p:sp>
        <p:nvSpPr>
          <p:cNvPr id="3" name="Content Placeholder 2"/>
          <p:cNvSpPr>
            <a:spLocks noGrp="1"/>
          </p:cNvSpPr>
          <p:nvPr>
            <p:ph sz="quarter" idx="10"/>
          </p:nvPr>
        </p:nvSpPr>
        <p:spPr>
          <a:xfrm>
            <a:off x="304800" y="129294"/>
            <a:ext cx="6324600" cy="720336"/>
          </a:xfrm>
        </p:spPr>
        <p:txBody>
          <a:bodyPr/>
          <a:lstStyle/>
          <a:p>
            <a:r>
              <a:rPr lang="en-US" dirty="0"/>
              <a:t>Trust Levels</a:t>
            </a:r>
          </a:p>
        </p:txBody>
      </p:sp>
    </p:spTree>
    <p:extLst>
      <p:ext uri="{BB962C8B-B14F-4D97-AF65-F5344CB8AC3E}">
        <p14:creationId xmlns:p14="http://schemas.microsoft.com/office/powerpoint/2010/main" val="37992451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29294"/>
            <a:ext cx="6324600" cy="720336"/>
          </a:xfrm>
        </p:spPr>
        <p:txBody>
          <a:bodyPr/>
          <a:lstStyle/>
          <a:p>
            <a:r>
              <a:rPr lang="en-US" dirty="0"/>
              <a:t>Trust Levels</a:t>
            </a:r>
          </a:p>
        </p:txBody>
      </p:sp>
      <p:graphicFrame>
        <p:nvGraphicFramePr>
          <p:cNvPr id="5" name="Table 4"/>
          <p:cNvGraphicFramePr>
            <a:graphicFrameLocks noGrp="1"/>
          </p:cNvGraphicFramePr>
          <p:nvPr>
            <p:extLst>
              <p:ext uri="{D42A27DB-BD31-4B8C-83A1-F6EECF244321}">
                <p14:modId xmlns:p14="http://schemas.microsoft.com/office/powerpoint/2010/main" val="73107634"/>
              </p:ext>
            </p:extLst>
          </p:nvPr>
        </p:nvGraphicFramePr>
        <p:xfrm>
          <a:off x="322157" y="749009"/>
          <a:ext cx="8382930" cy="4123684"/>
        </p:xfrm>
        <a:graphic>
          <a:graphicData uri="http://schemas.openxmlformats.org/drawingml/2006/table">
            <a:tbl>
              <a:tblPr/>
              <a:tblGrid>
                <a:gridCol w="419147"/>
                <a:gridCol w="2028425"/>
                <a:gridCol w="5935358"/>
              </a:tblGrid>
              <a:tr h="264690">
                <a:tc>
                  <a:txBody>
                    <a:bodyPr/>
                    <a:lstStyle/>
                    <a:p>
                      <a:pPr algn="ctr">
                        <a:lnSpc>
                          <a:spcPct val="90000"/>
                        </a:lnSpc>
                      </a:pPr>
                      <a:r>
                        <a:rPr lang="en-US" sz="1400" b="1" dirty="0"/>
                        <a:t>ID</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b="1"/>
                        <a:t>Name</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b="1" dirty="0"/>
                        <a:t>Description</a:t>
                      </a:r>
                    </a:p>
                  </a:txBody>
                  <a:tcPr marL="40896" marR="40896" marT="40896" marB="40896" anchor="ctr">
                    <a:lnL>
                      <a:noFill/>
                    </a:lnL>
                    <a:lnR>
                      <a:noFill/>
                    </a:lnR>
                    <a:lnT>
                      <a:noFill/>
                    </a:lnT>
                    <a:lnB>
                      <a:noFill/>
                    </a:lnB>
                    <a:solidFill>
                      <a:srgbClr val="CCCCCC"/>
                    </a:solidFill>
                  </a:tcPr>
                </a:tc>
              </a:tr>
              <a:tr h="450313">
                <a:tc>
                  <a:txBody>
                    <a:bodyPr/>
                    <a:lstStyle/>
                    <a:p>
                      <a:pPr algn="ctr">
                        <a:lnSpc>
                          <a:spcPct val="90000"/>
                        </a:lnSpc>
                      </a:pPr>
                      <a:r>
                        <a:rPr lang="en-US" sz="1400"/>
                        <a:t>1</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Anonymous Web User</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dirty="0"/>
                        <a:t>A user who has connected to the college library website but has not provided valid credentials.</a:t>
                      </a:r>
                    </a:p>
                  </a:txBody>
                  <a:tcPr marL="40896" marR="40896" marT="40896" marB="40896" anchor="ctr">
                    <a:lnL>
                      <a:noFill/>
                    </a:lnL>
                    <a:lnR>
                      <a:noFill/>
                    </a:lnR>
                    <a:lnT>
                      <a:noFill/>
                    </a:lnT>
                    <a:lnB>
                      <a:noFill/>
                    </a:lnB>
                    <a:solidFill>
                      <a:srgbClr val="DDDDDD"/>
                    </a:solidFill>
                  </a:tcPr>
                </a:tc>
              </a:tr>
              <a:tr h="450313">
                <a:tc>
                  <a:txBody>
                    <a:bodyPr/>
                    <a:lstStyle/>
                    <a:p>
                      <a:pPr algn="ctr">
                        <a:lnSpc>
                          <a:spcPct val="90000"/>
                        </a:lnSpc>
                      </a:pPr>
                      <a:r>
                        <a:rPr lang="en-US" sz="1400"/>
                        <a:t>2</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User with Valid Login Credentials</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A user who has connected to the college library website and has logged in using valid login credentials.</a:t>
                      </a:r>
                    </a:p>
                  </a:txBody>
                  <a:tcPr marL="40896" marR="40896" marT="40896" marB="40896" anchor="ctr">
                    <a:lnL>
                      <a:noFill/>
                    </a:lnL>
                    <a:lnR>
                      <a:noFill/>
                    </a:lnR>
                    <a:lnT>
                      <a:noFill/>
                    </a:lnT>
                    <a:lnB>
                      <a:noFill/>
                    </a:lnB>
                    <a:solidFill>
                      <a:srgbClr val="CCCCCC"/>
                    </a:solidFill>
                  </a:tcPr>
                </a:tc>
              </a:tr>
              <a:tr h="450313">
                <a:tc>
                  <a:txBody>
                    <a:bodyPr/>
                    <a:lstStyle/>
                    <a:p>
                      <a:pPr algn="ctr">
                        <a:lnSpc>
                          <a:spcPct val="90000"/>
                        </a:lnSpc>
                      </a:pPr>
                      <a:r>
                        <a:rPr lang="en-US" sz="1400"/>
                        <a:t>3</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User with Invalid Login Credentials</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A user who has connected to the college library website and is attempting to log in using invalid login credentials.</a:t>
                      </a:r>
                    </a:p>
                  </a:txBody>
                  <a:tcPr marL="40896" marR="40896" marT="40896" marB="40896" anchor="ctr">
                    <a:lnL>
                      <a:noFill/>
                    </a:lnL>
                    <a:lnR>
                      <a:noFill/>
                    </a:lnR>
                    <a:lnT>
                      <a:noFill/>
                    </a:lnT>
                    <a:lnB>
                      <a:noFill/>
                    </a:lnB>
                    <a:solidFill>
                      <a:srgbClr val="CCCCCC"/>
                    </a:solidFill>
                  </a:tcPr>
                </a:tc>
              </a:tr>
              <a:tr h="450313">
                <a:tc>
                  <a:txBody>
                    <a:bodyPr/>
                    <a:lstStyle/>
                    <a:p>
                      <a:pPr algn="ctr">
                        <a:lnSpc>
                          <a:spcPct val="90000"/>
                        </a:lnSpc>
                      </a:pPr>
                      <a:r>
                        <a:rPr lang="en-US" sz="1400"/>
                        <a:t>4</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dirty="0"/>
                        <a:t>Librarian</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The librarian can create users on the library website and view their personal information.</a:t>
                      </a:r>
                    </a:p>
                  </a:txBody>
                  <a:tcPr marL="40896" marR="40896" marT="40896" marB="40896" anchor="ctr">
                    <a:lnL>
                      <a:noFill/>
                    </a:lnL>
                    <a:lnR>
                      <a:noFill/>
                    </a:lnR>
                    <a:lnT>
                      <a:noFill/>
                    </a:lnT>
                    <a:lnB>
                      <a:noFill/>
                    </a:lnB>
                    <a:solidFill>
                      <a:srgbClr val="DDDDDD"/>
                    </a:solidFill>
                  </a:tcPr>
                </a:tc>
              </a:tr>
              <a:tr h="450313">
                <a:tc>
                  <a:txBody>
                    <a:bodyPr/>
                    <a:lstStyle/>
                    <a:p>
                      <a:pPr algn="ctr">
                        <a:lnSpc>
                          <a:spcPct val="90000"/>
                        </a:lnSpc>
                      </a:pPr>
                      <a:r>
                        <a:rPr lang="en-US" sz="1400"/>
                        <a:t>5</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Database Server Administrator</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The database server administrator has read and write access to the database that is used by the college library website.</a:t>
                      </a:r>
                    </a:p>
                  </a:txBody>
                  <a:tcPr marL="40896" marR="40896" marT="40896" marB="40896" anchor="ctr">
                    <a:lnL>
                      <a:noFill/>
                    </a:lnL>
                    <a:lnR>
                      <a:noFill/>
                    </a:lnR>
                    <a:lnT>
                      <a:noFill/>
                    </a:lnT>
                    <a:lnB>
                      <a:noFill/>
                    </a:lnB>
                    <a:solidFill>
                      <a:srgbClr val="CCCCCC"/>
                    </a:solidFill>
                  </a:tcPr>
                </a:tc>
              </a:tr>
              <a:tr h="294494">
                <a:tc>
                  <a:txBody>
                    <a:bodyPr/>
                    <a:lstStyle/>
                    <a:p>
                      <a:pPr algn="ctr">
                        <a:lnSpc>
                          <a:spcPct val="90000"/>
                        </a:lnSpc>
                      </a:pPr>
                      <a:r>
                        <a:rPr lang="en-US" sz="1400"/>
                        <a:t>6</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Website Administrator</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The Website administrator can configure the college library website.</a:t>
                      </a:r>
                    </a:p>
                  </a:txBody>
                  <a:tcPr marL="40896" marR="40896" marT="40896" marB="40896" anchor="ctr">
                    <a:lnL>
                      <a:noFill/>
                    </a:lnL>
                    <a:lnR>
                      <a:noFill/>
                    </a:lnR>
                    <a:lnT>
                      <a:noFill/>
                    </a:lnT>
                    <a:lnB>
                      <a:noFill/>
                    </a:lnB>
                    <a:solidFill>
                      <a:srgbClr val="DDDDDD"/>
                    </a:solidFill>
                  </a:tcPr>
                </a:tc>
              </a:tr>
              <a:tr h="450313">
                <a:tc>
                  <a:txBody>
                    <a:bodyPr/>
                    <a:lstStyle/>
                    <a:p>
                      <a:pPr algn="ctr">
                        <a:lnSpc>
                          <a:spcPct val="90000"/>
                        </a:lnSpc>
                      </a:pPr>
                      <a:r>
                        <a:rPr lang="en-US" sz="1400"/>
                        <a:t>7</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Web Server User Process</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This is the process/user that the web server executes code as and authenticates itself against the database server as.</a:t>
                      </a:r>
                    </a:p>
                  </a:txBody>
                  <a:tcPr marL="40896" marR="40896" marT="40896" marB="40896" anchor="ctr">
                    <a:lnL>
                      <a:noFill/>
                    </a:lnL>
                    <a:lnR>
                      <a:noFill/>
                    </a:lnR>
                    <a:lnT>
                      <a:noFill/>
                    </a:lnT>
                    <a:lnB>
                      <a:noFill/>
                    </a:lnB>
                    <a:solidFill>
                      <a:srgbClr val="CCCCCC"/>
                    </a:solidFill>
                  </a:tcPr>
                </a:tc>
              </a:tr>
              <a:tr h="294494">
                <a:tc>
                  <a:txBody>
                    <a:bodyPr/>
                    <a:lstStyle/>
                    <a:p>
                      <a:pPr algn="ctr">
                        <a:lnSpc>
                          <a:spcPct val="90000"/>
                        </a:lnSpc>
                      </a:pPr>
                      <a:r>
                        <a:rPr lang="en-US" sz="1400"/>
                        <a:t>8</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Database Read User</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The database user account used to access the database for read access.</a:t>
                      </a:r>
                    </a:p>
                  </a:txBody>
                  <a:tcPr marL="40896" marR="40896" marT="40896" marB="40896" anchor="ctr">
                    <a:lnL>
                      <a:noFill/>
                    </a:lnL>
                    <a:lnR>
                      <a:noFill/>
                    </a:lnR>
                    <a:lnT>
                      <a:noFill/>
                    </a:lnT>
                    <a:lnB>
                      <a:noFill/>
                    </a:lnB>
                    <a:solidFill>
                      <a:srgbClr val="DDDDDD"/>
                    </a:solidFill>
                  </a:tcPr>
                </a:tc>
              </a:tr>
              <a:tr h="450313">
                <a:tc>
                  <a:txBody>
                    <a:bodyPr/>
                    <a:lstStyle/>
                    <a:p>
                      <a:pPr algn="ctr">
                        <a:lnSpc>
                          <a:spcPct val="90000"/>
                        </a:lnSpc>
                      </a:pPr>
                      <a:r>
                        <a:rPr lang="en-US" sz="1400"/>
                        <a:t>9</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Database Read/Write User</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dirty="0"/>
                        <a:t>The database user account used to access the database for read and write access.</a:t>
                      </a:r>
                    </a:p>
                  </a:txBody>
                  <a:tcPr marL="40896" marR="40896" marT="40896" marB="40896" anchor="ctr">
                    <a:lnL>
                      <a:noFill/>
                    </a:lnL>
                    <a:lnR>
                      <a:noFill/>
                    </a:lnR>
                    <a:lnT>
                      <a:noFill/>
                    </a:lnT>
                    <a:lnB>
                      <a:noFill/>
                    </a:lnB>
                    <a:solidFill>
                      <a:srgbClr val="CCCCCC"/>
                    </a:solidFill>
                  </a:tcPr>
                </a:tc>
              </a:tr>
            </a:tbl>
          </a:graphicData>
        </a:graphic>
      </p:graphicFrame>
    </p:spTree>
    <p:extLst>
      <p:ext uri="{BB962C8B-B14F-4D97-AF65-F5344CB8AC3E}">
        <p14:creationId xmlns:p14="http://schemas.microsoft.com/office/powerpoint/2010/main" val="988244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83802"/>
            <a:ext cx="8229600" cy="3394472"/>
          </a:xfrm>
        </p:spPr>
        <p:txBody>
          <a:bodyPr/>
          <a:lstStyle/>
          <a:p>
            <a:pPr marL="0"/>
            <a:r>
              <a:rPr lang="en-US" dirty="0"/>
              <a:t>Entry points define the interfaces through which potential attackers can interact with the application or supply it with data. In order for a potential attacker to attack an application, entry points must exist.</a:t>
            </a:r>
          </a:p>
          <a:p>
            <a:pPr marL="0"/>
            <a:endParaRPr lang="en-US" dirty="0"/>
          </a:p>
        </p:txBody>
      </p:sp>
      <p:sp>
        <p:nvSpPr>
          <p:cNvPr id="3" name="Content Placeholder 2"/>
          <p:cNvSpPr>
            <a:spLocks noGrp="1"/>
          </p:cNvSpPr>
          <p:nvPr>
            <p:ph sz="quarter" idx="10"/>
          </p:nvPr>
        </p:nvSpPr>
        <p:spPr>
          <a:xfrm>
            <a:off x="304800" y="251214"/>
            <a:ext cx="6324600" cy="577842"/>
          </a:xfrm>
        </p:spPr>
        <p:txBody>
          <a:bodyPr/>
          <a:lstStyle/>
          <a:p>
            <a:r>
              <a:rPr lang="en-US" dirty="0"/>
              <a:t>Entry Points</a:t>
            </a:r>
          </a:p>
        </p:txBody>
      </p:sp>
      <p:graphicFrame>
        <p:nvGraphicFramePr>
          <p:cNvPr id="4" name="Table 3"/>
          <p:cNvGraphicFramePr>
            <a:graphicFrameLocks noGrp="1"/>
          </p:cNvGraphicFramePr>
          <p:nvPr>
            <p:extLst>
              <p:ext uri="{D42A27DB-BD31-4B8C-83A1-F6EECF244321}">
                <p14:modId xmlns:p14="http://schemas.microsoft.com/office/powerpoint/2010/main" val="1589252399"/>
              </p:ext>
            </p:extLst>
          </p:nvPr>
        </p:nvGraphicFramePr>
        <p:xfrm>
          <a:off x="304800" y="2251179"/>
          <a:ext cx="8540496" cy="2054215"/>
        </p:xfrm>
        <a:graphic>
          <a:graphicData uri="http://schemas.openxmlformats.org/drawingml/2006/table">
            <a:tbl>
              <a:tblPr/>
              <a:tblGrid>
                <a:gridCol w="474472"/>
                <a:gridCol w="1112700"/>
                <a:gridCol w="3710503"/>
                <a:gridCol w="3242821"/>
              </a:tblGrid>
              <a:tr h="367047">
                <a:tc>
                  <a:txBody>
                    <a:bodyPr/>
                    <a:lstStyle/>
                    <a:p>
                      <a:pPr algn="ctr"/>
                      <a:r>
                        <a:rPr lang="en-US" sz="1400" dirty="0"/>
                        <a:t>ID</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a:t>Name</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dirty="0"/>
                        <a:t>Description</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a:t>Trust Levels</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1042707">
                <a:tc>
                  <a:txBody>
                    <a:bodyPr/>
                    <a:lstStyle/>
                    <a:p>
                      <a:pPr algn="ctr"/>
                      <a:r>
                        <a:rPr lang="en-US" sz="1400" dirty="0"/>
                        <a:t>1.1</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a:t>Library Main Page</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400" dirty="0"/>
                        <a:t>The splash page for the college library website is the entry point for all users.</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400" dirty="0"/>
                        <a:t>(1) Anonymous Web User</a:t>
                      </a:r>
                      <a:br>
                        <a:rPr lang="en-US" sz="1400" dirty="0"/>
                      </a:br>
                      <a:r>
                        <a:rPr lang="en-US" sz="1400" dirty="0"/>
                        <a:t>(2) User with Valid Login Credentials</a:t>
                      </a:r>
                      <a:br>
                        <a:rPr lang="en-US" sz="1400" dirty="0"/>
                      </a:br>
                      <a:r>
                        <a:rPr lang="en-US" sz="1400" dirty="0"/>
                        <a:t>(3) User with Invalid Login Credentials</a:t>
                      </a:r>
                      <a:br>
                        <a:rPr lang="en-US" sz="1400" dirty="0"/>
                      </a:br>
                      <a:r>
                        <a:rPr lang="en-US" sz="1400" dirty="0"/>
                        <a:t>(4) </a:t>
                      </a:r>
                      <a:r>
                        <a:rPr lang="en-US" sz="1400" dirty="0" smtClean="0"/>
                        <a:t>Librarian</a:t>
                      </a:r>
                      <a:endParaRPr lang="en-US" sz="1400" dirty="0"/>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644461">
                <a:tc>
                  <a:txBody>
                    <a:bodyPr/>
                    <a:lstStyle/>
                    <a:p>
                      <a:pPr algn="ctr"/>
                      <a:r>
                        <a:rPr lang="en-US" sz="1400" dirty="0"/>
                        <a:t>1.3</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400"/>
                        <a:t>Search Entry Page</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400"/>
                        <a:t>The page used to enter a search query.</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400" dirty="0"/>
                        <a:t>(2) User with Valid Login </a:t>
                      </a:r>
                      <a:r>
                        <a:rPr lang="en-US" sz="1400" dirty="0" smtClean="0"/>
                        <a:t>Credentials</a:t>
                      </a:r>
                      <a:endParaRPr lang="en-US" sz="1400" dirty="0"/>
                    </a:p>
                    <a:p>
                      <a:pPr algn="l"/>
                      <a:r>
                        <a:rPr lang="en-US" sz="1400" dirty="0"/>
                        <a:t>(4) Librarian</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bl>
          </a:graphicData>
        </a:graphic>
      </p:graphicFrame>
    </p:spTree>
    <p:extLst>
      <p:ext uri="{BB962C8B-B14F-4D97-AF65-F5344CB8AC3E}">
        <p14:creationId xmlns:p14="http://schemas.microsoft.com/office/powerpoint/2010/main" val="1635941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68" y="963168"/>
            <a:ext cx="7876032" cy="3681984"/>
          </a:xfrm>
        </p:spPr>
        <p:txBody>
          <a:bodyPr/>
          <a:lstStyle/>
          <a:p>
            <a:r>
              <a:rPr lang="en-US" dirty="0" smtClean="0"/>
              <a:t>Attacker is interested in the system because it has Assets</a:t>
            </a:r>
          </a:p>
          <a:p>
            <a:pPr>
              <a:spcAft>
                <a:spcPts val="1200"/>
              </a:spcAft>
            </a:pPr>
            <a:r>
              <a:rPr lang="en-US" dirty="0" smtClean="0"/>
              <a:t>Assets can be</a:t>
            </a:r>
          </a:p>
          <a:p>
            <a:pPr marL="457200"/>
            <a:r>
              <a:rPr lang="en-US" dirty="0" smtClean="0"/>
              <a:t>Physical – Private Data, List of customers etc.</a:t>
            </a:r>
          </a:p>
          <a:p>
            <a:pPr marL="457200"/>
            <a:r>
              <a:rPr lang="en-US" dirty="0" smtClean="0"/>
              <a:t>Privilege – System has ability to update/process data</a:t>
            </a:r>
          </a:p>
          <a:p>
            <a:pPr marL="457200">
              <a:spcAft>
                <a:spcPts val="1200"/>
              </a:spcAft>
            </a:pPr>
            <a:r>
              <a:rPr lang="en-US" dirty="0" smtClean="0"/>
              <a:t>Abstract – Reputation of the organization</a:t>
            </a:r>
          </a:p>
          <a:p>
            <a:pPr marL="0"/>
            <a:r>
              <a:rPr lang="en-US" dirty="0"/>
              <a:t>Assets are documented in the threat model as follows</a:t>
            </a:r>
            <a:r>
              <a:rPr lang="en-US" dirty="0" smtClean="0"/>
              <a:t>:</a:t>
            </a:r>
          </a:p>
          <a:p>
            <a:pPr marL="457200"/>
            <a:r>
              <a:rPr lang="en-US" dirty="0" smtClean="0"/>
              <a:t>ID, </a:t>
            </a:r>
          </a:p>
          <a:p>
            <a:pPr marL="457200"/>
            <a:r>
              <a:rPr lang="en-US" dirty="0" smtClean="0"/>
              <a:t>Name, </a:t>
            </a:r>
          </a:p>
          <a:p>
            <a:pPr marL="457200"/>
            <a:r>
              <a:rPr lang="en-US" dirty="0" smtClean="0"/>
              <a:t>Description</a:t>
            </a:r>
          </a:p>
          <a:p>
            <a:pPr marL="457200"/>
            <a:r>
              <a:rPr lang="en-US" dirty="0" smtClean="0"/>
              <a:t>Trust Level (required for access) </a:t>
            </a:r>
            <a:endParaRPr lang="en-US" dirty="0"/>
          </a:p>
        </p:txBody>
      </p:sp>
      <p:sp>
        <p:nvSpPr>
          <p:cNvPr id="3" name="Content Placeholder 2"/>
          <p:cNvSpPr>
            <a:spLocks noGrp="1"/>
          </p:cNvSpPr>
          <p:nvPr>
            <p:ph sz="quarter" idx="10"/>
          </p:nvPr>
        </p:nvSpPr>
        <p:spPr>
          <a:xfrm>
            <a:off x="304800" y="251214"/>
            <a:ext cx="6324600" cy="577842"/>
          </a:xfrm>
        </p:spPr>
        <p:txBody>
          <a:bodyPr/>
          <a:lstStyle/>
          <a:p>
            <a:r>
              <a:rPr lang="en-US" dirty="0"/>
              <a:t>Assets</a:t>
            </a:r>
          </a:p>
        </p:txBody>
      </p:sp>
    </p:spTree>
    <p:extLst>
      <p:ext uri="{BB962C8B-B14F-4D97-AF65-F5344CB8AC3E}">
        <p14:creationId xmlns:p14="http://schemas.microsoft.com/office/powerpoint/2010/main" val="1709535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80746295"/>
              </p:ext>
            </p:extLst>
          </p:nvPr>
        </p:nvGraphicFramePr>
        <p:xfrm>
          <a:off x="182880" y="755904"/>
          <a:ext cx="8753856" cy="4122234"/>
        </p:xfrm>
        <a:graphic>
          <a:graphicData uri="http://schemas.openxmlformats.org/drawingml/2006/table">
            <a:tbl>
              <a:tblPr/>
              <a:tblGrid>
                <a:gridCol w="437690"/>
                <a:gridCol w="1313079"/>
                <a:gridCol w="4040431"/>
                <a:gridCol w="2962656"/>
              </a:tblGrid>
              <a:tr h="160127">
                <a:tc>
                  <a:txBody>
                    <a:bodyPr/>
                    <a:lstStyle/>
                    <a:p>
                      <a:pPr algn="ctr"/>
                      <a:r>
                        <a:rPr lang="en-US" sz="1000" dirty="0"/>
                        <a:t>ID</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Name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Description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Trust Levels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329824">
                <a:tc>
                  <a:txBody>
                    <a:bodyPr/>
                    <a:lstStyle/>
                    <a:p>
                      <a:pPr algn="ctr"/>
                      <a:r>
                        <a:rPr lang="en-US" sz="1000"/>
                        <a:t>1</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Library Users and Librarian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Assets relating to students, faculty members, and librarians.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endParaRPr lang="en-US" sz="100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785763">
                <a:tc>
                  <a:txBody>
                    <a:bodyPr/>
                    <a:lstStyle/>
                    <a:p>
                      <a:pPr algn="ctr"/>
                      <a:r>
                        <a:rPr lang="en-US" sz="1000"/>
                        <a:t>1.1</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User Login Details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The login credentials that a student or a faculty member will use to log into the College Library website.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(2) User with Valid Login </a:t>
                      </a:r>
                      <a:r>
                        <a:rPr lang="en-US" sz="1000" dirty="0" smtClean="0"/>
                        <a:t>Credentials, </a:t>
                      </a:r>
                      <a:r>
                        <a:rPr lang="en-US" sz="1000" dirty="0"/>
                        <a:t/>
                      </a:r>
                      <a:br>
                        <a:rPr lang="en-US" sz="1000" dirty="0"/>
                      </a:br>
                      <a:r>
                        <a:rPr lang="en-US" sz="1000" dirty="0"/>
                        <a:t>(4) </a:t>
                      </a:r>
                      <a:r>
                        <a:rPr lang="en-US" sz="1000" dirty="0" smtClean="0"/>
                        <a:t>Librarian, (</a:t>
                      </a:r>
                      <a:r>
                        <a:rPr lang="en-US" sz="1000" dirty="0"/>
                        <a:t>5) Database Server </a:t>
                      </a:r>
                      <a:r>
                        <a:rPr lang="en-US" sz="1000" dirty="0" smtClean="0"/>
                        <a:t>Administrator, </a:t>
                      </a:r>
                      <a:r>
                        <a:rPr lang="en-US" sz="1000" dirty="0"/>
                        <a:t/>
                      </a:r>
                      <a:br>
                        <a:rPr lang="en-US" sz="1000" dirty="0"/>
                      </a:br>
                      <a:r>
                        <a:rPr lang="en-US" sz="1000" dirty="0"/>
                        <a:t>(7) Web Server User </a:t>
                      </a:r>
                      <a:r>
                        <a:rPr lang="en-US" sz="1000" dirty="0" smtClean="0"/>
                        <a:t>Process, (</a:t>
                      </a:r>
                      <a:r>
                        <a:rPr lang="en-US" sz="1000" dirty="0"/>
                        <a:t>8) Database Read </a:t>
                      </a:r>
                      <a:r>
                        <a:rPr lang="en-US" sz="1000" dirty="0" smtClean="0"/>
                        <a:t>User,</a:t>
                      </a:r>
                      <a:r>
                        <a:rPr lang="en-US" sz="1000" dirty="0"/>
                        <a:t/>
                      </a:r>
                      <a:br>
                        <a:rPr lang="en-US" sz="1000" dirty="0"/>
                      </a:br>
                      <a:r>
                        <a:rPr lang="en-US" sz="1000" dirty="0"/>
                        <a:t>(9) Database Read/Write User </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660269">
                <a:tc>
                  <a:txBody>
                    <a:bodyPr/>
                    <a:lstStyle/>
                    <a:p>
                      <a:pPr algn="ctr"/>
                      <a:r>
                        <a:rPr lang="en-US" sz="1000" dirty="0"/>
                        <a:t>1.3</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Personal Data</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The College Library website will store personal information relating to the students, faculty members, and librarians.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(4) </a:t>
                      </a:r>
                      <a:r>
                        <a:rPr lang="en-US" sz="1000" dirty="0" smtClean="0"/>
                        <a:t>Librarian, (</a:t>
                      </a:r>
                      <a:r>
                        <a:rPr lang="en-US" sz="1000" dirty="0"/>
                        <a:t>5) Database Server </a:t>
                      </a:r>
                      <a:r>
                        <a:rPr lang="en-US" sz="1000" dirty="0" smtClean="0"/>
                        <a:t>Administrator, </a:t>
                      </a:r>
                      <a:r>
                        <a:rPr lang="en-US" sz="1000" dirty="0"/>
                        <a:t/>
                      </a:r>
                      <a:br>
                        <a:rPr lang="en-US" sz="1000" dirty="0"/>
                      </a:br>
                      <a:r>
                        <a:rPr lang="en-US" sz="1000" dirty="0"/>
                        <a:t>(6) Website </a:t>
                      </a:r>
                      <a:r>
                        <a:rPr lang="en-US" sz="1000" dirty="0" smtClean="0"/>
                        <a:t>Administrator, (</a:t>
                      </a:r>
                      <a:r>
                        <a:rPr lang="en-US" sz="1000" dirty="0"/>
                        <a:t>7) Web Server User </a:t>
                      </a:r>
                      <a:r>
                        <a:rPr lang="en-US" sz="1000" dirty="0" smtClean="0"/>
                        <a:t>Process, (</a:t>
                      </a:r>
                      <a:r>
                        <a:rPr lang="en-US" sz="1000" dirty="0"/>
                        <a:t>8) Database Read </a:t>
                      </a:r>
                      <a:r>
                        <a:rPr lang="en-US" sz="1000" dirty="0" smtClean="0"/>
                        <a:t>User, (</a:t>
                      </a:r>
                      <a:r>
                        <a:rPr lang="en-US" sz="1000" dirty="0"/>
                        <a:t>9) Database Read/Write User </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160127">
                <a:tc>
                  <a:txBody>
                    <a:bodyPr/>
                    <a:lstStyle/>
                    <a:p>
                      <a:pPr algn="ctr"/>
                      <a:r>
                        <a:rPr lang="en-US" sz="1000"/>
                        <a:t>2</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System</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Assets relating to the underlying system.</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endParaRPr lang="en-US" sz="100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410381">
                <a:tc>
                  <a:txBody>
                    <a:bodyPr/>
                    <a:lstStyle/>
                    <a:p>
                      <a:pPr algn="ctr"/>
                      <a:r>
                        <a:rPr lang="en-US" sz="1000" dirty="0"/>
                        <a:t>2.2</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Ability to Execute Code as a Web Server User</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This is the ability to execute source code on the web server as a web server user.</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(6) Website </a:t>
                      </a:r>
                      <a:r>
                        <a:rPr lang="en-US" sz="1000" dirty="0" smtClean="0"/>
                        <a:t>Administrator, (</a:t>
                      </a:r>
                      <a:r>
                        <a:rPr lang="en-US" sz="1000" dirty="0"/>
                        <a:t>7) Web Server User Process </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410381">
                <a:tc>
                  <a:txBody>
                    <a:bodyPr/>
                    <a:lstStyle/>
                    <a:p>
                      <a:pPr algn="ctr"/>
                      <a:r>
                        <a:rPr lang="en-US" sz="1000" dirty="0"/>
                        <a:t>2.4</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Ability to Execute SQL as a Database Read/Write User</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This is the ability to execute SQL. Select, insert, and update queries on the database and thus have read and write access to any information stored within the College Library database.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(5) Database Server </a:t>
                      </a:r>
                      <a:r>
                        <a:rPr lang="en-US" sz="1000" dirty="0" smtClean="0"/>
                        <a:t>Administrator, (</a:t>
                      </a:r>
                      <a:r>
                        <a:rPr lang="en-US" sz="1000" dirty="0"/>
                        <a:t>9) Database Read/Write User</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160127">
                <a:tc>
                  <a:txBody>
                    <a:bodyPr/>
                    <a:lstStyle/>
                    <a:p>
                      <a:pPr algn="ctr"/>
                      <a:r>
                        <a:rPr lang="en-US" sz="1000"/>
                        <a:t>3</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Website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Assets relating to the College Library website.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endParaRPr lang="en-US" sz="100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410381">
                <a:tc>
                  <a:txBody>
                    <a:bodyPr/>
                    <a:lstStyle/>
                    <a:p>
                      <a:pPr algn="ctr"/>
                      <a:r>
                        <a:rPr lang="en-US" sz="1000"/>
                        <a:t>3.1</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Login Session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This is the login session of a user to the College Library website. This user could be a student, a member of the college faculty, or a Librarian.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(2) User with Valid Login </a:t>
                      </a:r>
                      <a:r>
                        <a:rPr lang="en-US" sz="1000" dirty="0" smtClean="0"/>
                        <a:t>Credentials, (</a:t>
                      </a:r>
                      <a:r>
                        <a:rPr lang="en-US" sz="1000" dirty="0"/>
                        <a:t>4) Librarian</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410381">
                <a:tc>
                  <a:txBody>
                    <a:bodyPr/>
                    <a:lstStyle/>
                    <a:p>
                      <a:pPr algn="ctr"/>
                      <a:r>
                        <a:rPr lang="en-US" sz="1000" dirty="0"/>
                        <a:t>3.3</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Ability to Create Users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The ability to create users would allow an individual to create new users on the system. These could be student users, faculty member users, and librarian users.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(4) </a:t>
                      </a:r>
                      <a:r>
                        <a:rPr lang="en-US" sz="1000" dirty="0" smtClean="0"/>
                        <a:t>Librarian, (</a:t>
                      </a:r>
                      <a:r>
                        <a:rPr lang="en-US" sz="1000" dirty="0"/>
                        <a:t>6) Website Administrator</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bl>
          </a:graphicData>
        </a:graphic>
      </p:graphicFrame>
      <p:sp>
        <p:nvSpPr>
          <p:cNvPr id="3" name="Content Placeholder 2"/>
          <p:cNvSpPr>
            <a:spLocks noGrp="1"/>
          </p:cNvSpPr>
          <p:nvPr>
            <p:ph sz="quarter" idx="10"/>
          </p:nvPr>
        </p:nvSpPr>
        <p:spPr>
          <a:xfrm>
            <a:off x="304800" y="251214"/>
            <a:ext cx="6324600" cy="553458"/>
          </a:xfrm>
        </p:spPr>
        <p:txBody>
          <a:bodyPr/>
          <a:lstStyle/>
          <a:p>
            <a:r>
              <a:rPr lang="en-US" dirty="0" smtClean="0"/>
              <a:t>Assets</a:t>
            </a:r>
            <a:endParaRPr lang="en-US" dirty="0"/>
          </a:p>
        </p:txBody>
      </p:sp>
    </p:spTree>
    <p:extLst>
      <p:ext uri="{BB962C8B-B14F-4D97-AF65-F5344CB8AC3E}">
        <p14:creationId xmlns:p14="http://schemas.microsoft.com/office/powerpoint/2010/main" val="3582482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2752" y="1120378"/>
            <a:ext cx="7571232" cy="3394472"/>
          </a:xfrm>
        </p:spPr>
        <p:txBody>
          <a:bodyPr/>
          <a:lstStyle/>
          <a:p>
            <a:pPr marL="0">
              <a:spcAft>
                <a:spcPts val="1200"/>
              </a:spcAft>
            </a:pPr>
            <a:r>
              <a:rPr lang="en-US" dirty="0" smtClean="0"/>
              <a:t>Knowledge of Assets, Entry points, etc. help in creating DFDs.</a:t>
            </a:r>
          </a:p>
          <a:p>
            <a:pPr marL="457200" indent="-285750">
              <a:spcAft>
                <a:spcPts val="1200"/>
              </a:spcAft>
              <a:buFont typeface="Arial" panose="020B0604020202020204" pitchFamily="34" charset="0"/>
              <a:buChar char="•"/>
            </a:pPr>
            <a:r>
              <a:rPr lang="en-US" dirty="0"/>
              <a:t>The DFDs will allow us to gain a better understanding of the application by providing a visual representation of how the application processes </a:t>
            </a:r>
            <a:r>
              <a:rPr lang="en-US" dirty="0" smtClean="0"/>
              <a:t>data</a:t>
            </a:r>
          </a:p>
          <a:p>
            <a:pPr marL="457200" indent="-285750">
              <a:spcAft>
                <a:spcPts val="1200"/>
              </a:spcAft>
              <a:buFont typeface="Arial" panose="020B0604020202020204" pitchFamily="34" charset="0"/>
              <a:buChar char="•"/>
            </a:pPr>
            <a:r>
              <a:rPr lang="en-US" dirty="0"/>
              <a:t>DFDs </a:t>
            </a:r>
            <a:r>
              <a:rPr lang="en-US" dirty="0" smtClean="0"/>
              <a:t>focus </a:t>
            </a:r>
            <a:r>
              <a:rPr lang="en-US" dirty="0"/>
              <a:t>on how data moves through the application and what happens to the data as it </a:t>
            </a:r>
            <a:r>
              <a:rPr lang="en-US" dirty="0" smtClean="0"/>
              <a:t>moves</a:t>
            </a:r>
          </a:p>
          <a:p>
            <a:pPr marL="457200" indent="-285750">
              <a:spcAft>
                <a:spcPts val="1200"/>
              </a:spcAft>
              <a:buFont typeface="Arial" panose="020B0604020202020204" pitchFamily="34" charset="0"/>
              <a:buChar char="•"/>
            </a:pPr>
            <a:r>
              <a:rPr lang="en-US" dirty="0"/>
              <a:t>DFDs are hierarchical in structure, so they can be used to decompose the application into subsystems and lower-level subsystems</a:t>
            </a:r>
          </a:p>
        </p:txBody>
      </p:sp>
      <p:sp>
        <p:nvSpPr>
          <p:cNvPr id="3" name="Content Placeholder 2"/>
          <p:cNvSpPr>
            <a:spLocks noGrp="1"/>
          </p:cNvSpPr>
          <p:nvPr>
            <p:ph sz="quarter" idx="10"/>
          </p:nvPr>
        </p:nvSpPr>
        <p:spPr>
          <a:xfrm>
            <a:off x="304800" y="251214"/>
            <a:ext cx="6324600" cy="541266"/>
          </a:xfrm>
        </p:spPr>
        <p:txBody>
          <a:bodyPr/>
          <a:lstStyle/>
          <a:p>
            <a:r>
              <a:rPr lang="en-US" dirty="0"/>
              <a:t>Data Flow Diagrams</a:t>
            </a:r>
          </a:p>
        </p:txBody>
      </p:sp>
    </p:spTree>
    <p:extLst>
      <p:ext uri="{BB962C8B-B14F-4D97-AF65-F5344CB8AC3E}">
        <p14:creationId xmlns:p14="http://schemas.microsoft.com/office/powerpoint/2010/main" val="2946851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77842"/>
          </a:xfrm>
        </p:spPr>
        <p:txBody>
          <a:bodyPr/>
          <a:lstStyle/>
          <a:p>
            <a:r>
              <a:rPr lang="en-US" dirty="0" smtClean="0"/>
              <a:t>DFD for the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21" y="875641"/>
            <a:ext cx="7134225" cy="3924300"/>
          </a:xfrm>
          <a:prstGeom prst="rect">
            <a:avLst/>
          </a:prstGeom>
        </p:spPr>
      </p:pic>
    </p:spTree>
    <p:extLst>
      <p:ext uri="{BB962C8B-B14F-4D97-AF65-F5344CB8AC3E}">
        <p14:creationId xmlns:p14="http://schemas.microsoft.com/office/powerpoint/2010/main" val="15230904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29074"/>
          </a:xfrm>
        </p:spPr>
        <p:txBody>
          <a:bodyPr/>
          <a:lstStyle/>
          <a:p>
            <a:r>
              <a:rPr lang="en-US" dirty="0"/>
              <a:t>Partially Expanded DFD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930" y="874677"/>
            <a:ext cx="6297930" cy="3886486"/>
          </a:xfrm>
          <a:prstGeom prst="rect">
            <a:avLst/>
          </a:prstGeom>
        </p:spPr>
      </p:pic>
    </p:spTree>
    <p:extLst>
      <p:ext uri="{BB962C8B-B14F-4D97-AF65-F5344CB8AC3E}">
        <p14:creationId xmlns:p14="http://schemas.microsoft.com/office/powerpoint/2010/main" val="3588274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71610"/>
            <a:ext cx="8229600" cy="3394472"/>
          </a:xfrm>
        </p:spPr>
        <p:txBody>
          <a:bodyPr/>
          <a:lstStyle/>
          <a:p>
            <a:pPr marL="0" indent="0">
              <a:spcAft>
                <a:spcPts val="600"/>
              </a:spcAft>
            </a:pPr>
            <a:r>
              <a:rPr lang="en-US" sz="2000" dirty="0"/>
              <a:t>By computing system, we </a:t>
            </a:r>
            <a:r>
              <a:rPr lang="en-US" sz="2000" dirty="0" smtClean="0"/>
              <a:t>include</a:t>
            </a:r>
            <a:endParaRPr lang="en-US" sz="2000" dirty="0"/>
          </a:p>
          <a:p>
            <a:pPr lvl="1">
              <a:spcBef>
                <a:spcPts val="0"/>
              </a:spcBef>
              <a:spcAft>
                <a:spcPts val="600"/>
              </a:spcAft>
            </a:pPr>
            <a:r>
              <a:rPr lang="en-US" sz="1600" dirty="0"/>
              <a:t>Hardware</a:t>
            </a:r>
          </a:p>
          <a:p>
            <a:pPr lvl="1">
              <a:spcBef>
                <a:spcPts val="0"/>
              </a:spcBef>
              <a:spcAft>
                <a:spcPts val="600"/>
              </a:spcAft>
            </a:pPr>
            <a:r>
              <a:rPr lang="en-US" sz="1600" dirty="0"/>
              <a:t>Software</a:t>
            </a:r>
          </a:p>
          <a:p>
            <a:pPr lvl="1">
              <a:spcBef>
                <a:spcPts val="0"/>
              </a:spcBef>
              <a:spcAft>
                <a:spcPts val="600"/>
              </a:spcAft>
            </a:pPr>
            <a:r>
              <a:rPr lang="en-US" sz="1600" dirty="0"/>
              <a:t>Storage media</a:t>
            </a:r>
          </a:p>
          <a:p>
            <a:pPr lvl="1">
              <a:spcBef>
                <a:spcPts val="0"/>
              </a:spcBef>
              <a:spcAft>
                <a:spcPts val="600"/>
              </a:spcAft>
            </a:pPr>
            <a:r>
              <a:rPr lang="en-US" sz="1600" dirty="0"/>
              <a:t>Data and </a:t>
            </a:r>
          </a:p>
          <a:p>
            <a:pPr lvl="1">
              <a:spcBef>
                <a:spcPts val="0"/>
              </a:spcBef>
              <a:spcAft>
                <a:spcPts val="600"/>
              </a:spcAft>
            </a:pPr>
            <a:r>
              <a:rPr lang="en-US" sz="1600" dirty="0"/>
              <a:t>People</a:t>
            </a:r>
          </a:p>
          <a:p>
            <a:pPr lvl="1">
              <a:spcBef>
                <a:spcPts val="0"/>
              </a:spcBef>
              <a:spcAft>
                <a:spcPts val="600"/>
              </a:spcAft>
            </a:pPr>
            <a:endParaRPr lang="en-US" sz="1600" dirty="0"/>
          </a:p>
          <a:p>
            <a:pPr marL="0" indent="0">
              <a:spcBef>
                <a:spcPts val="0"/>
              </a:spcBef>
              <a:spcAft>
                <a:spcPts val="600"/>
              </a:spcAft>
            </a:pPr>
            <a:r>
              <a:rPr lang="en-US" sz="2000" dirty="0"/>
              <a:t>A system is most vulnerable at its weakest point</a:t>
            </a:r>
          </a:p>
          <a:p>
            <a:pPr lvl="1">
              <a:spcBef>
                <a:spcPts val="0"/>
              </a:spcBef>
              <a:spcAft>
                <a:spcPts val="600"/>
              </a:spcAft>
            </a:pPr>
            <a:r>
              <a:rPr lang="en-US" sz="1600" dirty="0"/>
              <a:t>A robber will not attempt to penetrate a 2-inch-thick metal door if a window gives easy access</a:t>
            </a:r>
          </a:p>
        </p:txBody>
      </p:sp>
      <p:sp>
        <p:nvSpPr>
          <p:cNvPr id="3" name="Content Placeholder 2"/>
          <p:cNvSpPr>
            <a:spLocks noGrp="1"/>
          </p:cNvSpPr>
          <p:nvPr>
            <p:ph sz="quarter" idx="10"/>
          </p:nvPr>
        </p:nvSpPr>
        <p:spPr>
          <a:xfrm>
            <a:off x="304800" y="202446"/>
            <a:ext cx="6324600" cy="720336"/>
          </a:xfrm>
        </p:spPr>
        <p:txBody>
          <a:bodyPr/>
          <a:lstStyle/>
          <a:p>
            <a:r>
              <a:rPr lang="en-US" dirty="0"/>
              <a:t>Characteristics of Computer Intrusion</a:t>
            </a:r>
          </a:p>
        </p:txBody>
      </p:sp>
    </p:spTree>
    <p:extLst>
      <p:ext uri="{BB962C8B-B14F-4D97-AF65-F5344CB8AC3E}">
        <p14:creationId xmlns:p14="http://schemas.microsoft.com/office/powerpoint/2010/main" val="2808123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29056"/>
            <a:ext cx="8229600" cy="3889248"/>
          </a:xfrm>
        </p:spPr>
        <p:txBody>
          <a:bodyPr/>
          <a:lstStyle/>
          <a:p>
            <a:pPr>
              <a:spcAft>
                <a:spcPts val="600"/>
              </a:spcAft>
              <a:defRPr/>
            </a:pPr>
            <a:r>
              <a:rPr lang="en-US" sz="2000" dirty="0"/>
              <a:t>Add trust boundaries that intersect data flows</a:t>
            </a:r>
          </a:p>
          <a:p>
            <a:pPr lvl="1">
              <a:spcAft>
                <a:spcPts val="600"/>
              </a:spcAft>
              <a:defRPr/>
            </a:pPr>
            <a:r>
              <a:rPr lang="en-US" sz="1800" dirty="0"/>
              <a:t>Points/surfaces where an attacker can interject</a:t>
            </a:r>
          </a:p>
          <a:p>
            <a:pPr lvl="2">
              <a:spcAft>
                <a:spcPts val="600"/>
              </a:spcAft>
              <a:defRPr/>
            </a:pPr>
            <a:r>
              <a:rPr lang="en-US" sz="1600" dirty="0">
                <a:latin typeface="Arial" panose="020B0604020202020204" pitchFamily="34" charset="0"/>
                <a:cs typeface="Arial" panose="020B0604020202020204" pitchFamily="34" charset="0"/>
              </a:rPr>
              <a:t>Machine boundaries, privilege boundaries, integrity boundaries are examples of trust boundaries</a:t>
            </a:r>
          </a:p>
          <a:p>
            <a:pPr lvl="2">
              <a:spcAft>
                <a:spcPts val="600"/>
              </a:spcAft>
            </a:pPr>
            <a:r>
              <a:rPr lang="en-US" sz="1600" dirty="0">
                <a:latin typeface="Arial" panose="020B0604020202020204" pitchFamily="34" charset="0"/>
                <a:cs typeface="Arial" panose="020B0604020202020204" pitchFamily="34" charset="0"/>
              </a:rPr>
              <a:t>Threads in a native process are often inside a trust boundary, because they share the same </a:t>
            </a:r>
            <a:r>
              <a:rPr lang="en-US" sz="1600" dirty="0" smtClean="0">
                <a:latin typeface="Arial" panose="020B0604020202020204" pitchFamily="34" charset="0"/>
                <a:cs typeface="Arial" panose="020B0604020202020204" pitchFamily="34" charset="0"/>
              </a:rPr>
              <a:t>privileges</a:t>
            </a:r>
            <a:r>
              <a:rPr lang="en-US" sz="1600" dirty="0">
                <a:latin typeface="Arial" panose="020B0604020202020204" pitchFamily="34" charset="0"/>
                <a:cs typeface="Arial" panose="020B0604020202020204" pitchFamily="34" charset="0"/>
              </a:rPr>
              <a:t>, rights, identifiers and access</a:t>
            </a:r>
          </a:p>
          <a:p>
            <a:pPr lvl="1">
              <a:spcAft>
                <a:spcPts val="600"/>
              </a:spcAft>
              <a:defRPr/>
            </a:pPr>
            <a:r>
              <a:rPr lang="en-US" sz="1800" dirty="0"/>
              <a:t>Processes talking across a network always have a trust boundary</a:t>
            </a:r>
          </a:p>
          <a:p>
            <a:pPr lvl="2">
              <a:spcAft>
                <a:spcPts val="600"/>
              </a:spcAft>
              <a:defRPr/>
            </a:pPr>
            <a:r>
              <a:rPr lang="en-US" sz="1600" dirty="0">
                <a:latin typeface="Arial" panose="020B0604020202020204" pitchFamily="34" charset="0"/>
                <a:cs typeface="Arial" panose="020B0604020202020204" pitchFamily="34" charset="0"/>
              </a:rPr>
              <a:t>They may create a secure channel, but they’re still distinct entities</a:t>
            </a:r>
          </a:p>
          <a:p>
            <a:pPr lvl="2">
              <a:spcAft>
                <a:spcPts val="600"/>
              </a:spcAft>
              <a:defRPr/>
            </a:pPr>
            <a:r>
              <a:rPr lang="en-US" sz="1600" dirty="0">
                <a:latin typeface="Arial" panose="020B0604020202020204" pitchFamily="34" charset="0"/>
                <a:cs typeface="Arial" panose="020B0604020202020204" pitchFamily="34" charset="0"/>
              </a:rPr>
              <a:t>Encrypting network traffic doesn’t address tampering or spoofing</a:t>
            </a:r>
          </a:p>
          <a:p>
            <a:pPr marL="0">
              <a:spcAft>
                <a:spcPts val="600"/>
              </a:spcAft>
              <a:defRPr/>
            </a:pPr>
            <a:r>
              <a:rPr lang="en-US" sz="2000" dirty="0"/>
              <a:t>Iterate over processes, data stores, and see where they need to be broken down</a:t>
            </a:r>
          </a:p>
          <a:p>
            <a:pPr>
              <a:spcAft>
                <a:spcPts val="600"/>
              </a:spcAft>
            </a:pPr>
            <a:endParaRPr lang="en-US" sz="1600" dirty="0"/>
          </a:p>
        </p:txBody>
      </p:sp>
      <p:sp>
        <p:nvSpPr>
          <p:cNvPr id="3" name="Content Placeholder 2"/>
          <p:cNvSpPr>
            <a:spLocks noGrp="1"/>
          </p:cNvSpPr>
          <p:nvPr>
            <p:ph sz="quarter" idx="10"/>
          </p:nvPr>
        </p:nvSpPr>
        <p:spPr>
          <a:xfrm>
            <a:off x="304800" y="251214"/>
            <a:ext cx="6324600" cy="577842"/>
          </a:xfrm>
        </p:spPr>
        <p:txBody>
          <a:bodyPr/>
          <a:lstStyle/>
          <a:p>
            <a:r>
              <a:rPr lang="en-US" dirty="0"/>
              <a:t>Trust </a:t>
            </a:r>
            <a:r>
              <a:rPr lang="en-US" dirty="0" smtClean="0"/>
              <a:t>Boundaries in DFD</a:t>
            </a:r>
            <a:endParaRPr lang="en-US" dirty="0"/>
          </a:p>
        </p:txBody>
      </p:sp>
    </p:spTree>
    <p:extLst>
      <p:ext uri="{BB962C8B-B14F-4D97-AF65-F5344CB8AC3E}">
        <p14:creationId xmlns:p14="http://schemas.microsoft.com/office/powerpoint/2010/main" val="3754569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5061945"/>
              </p:ext>
            </p:extLst>
          </p:nvPr>
        </p:nvGraphicFramePr>
        <p:xfrm>
          <a:off x="950973" y="1120775"/>
          <a:ext cx="7424930" cy="3498132"/>
        </p:xfrm>
        <a:graphic>
          <a:graphicData uri="http://schemas.openxmlformats.org/drawingml/2006/table">
            <a:tbl>
              <a:tblPr/>
              <a:tblGrid>
                <a:gridCol w="2023875"/>
                <a:gridCol w="5401055"/>
              </a:tblGrid>
              <a:tr h="183185">
                <a:tc>
                  <a:txBody>
                    <a:bodyPr/>
                    <a:lstStyle/>
                    <a:p>
                      <a:pPr algn="ctr"/>
                      <a:r>
                        <a:rPr lang="en-US" sz="1200" b="1">
                          <a:latin typeface="Arial" panose="020B0604020202020204" pitchFamily="34" charset="0"/>
                          <a:cs typeface="Arial" panose="020B0604020202020204" pitchFamily="34" charset="0"/>
                        </a:rPr>
                        <a:t>Type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200" b="1" dirty="0">
                          <a:latin typeface="Arial" panose="020B0604020202020204" pitchFamily="34" charset="0"/>
                          <a:cs typeface="Arial" panose="020B0604020202020204" pitchFamily="34" charset="0"/>
                        </a:rPr>
                        <a:t>Examples</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16624">
                <a:tc>
                  <a:txBody>
                    <a:bodyPr/>
                    <a:lstStyle/>
                    <a:p>
                      <a:pPr algn="l"/>
                      <a:r>
                        <a:rPr lang="en-US" sz="1200">
                          <a:latin typeface="Arial" panose="020B0604020202020204" pitchFamily="34" charset="0"/>
                          <a:cs typeface="Arial" panose="020B0604020202020204" pitchFamily="34" charset="0"/>
                        </a:rPr>
                        <a:t>Spoofing</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a:latin typeface="Arial" panose="020B0604020202020204" pitchFamily="34" charset="0"/>
                          <a:cs typeface="Arial" panose="020B0604020202020204" pitchFamily="34" charset="0"/>
                        </a:rPr>
                        <a:t>Threat action aimed to illegally access and use another user's credentials, such as username and password.</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738916">
                <a:tc>
                  <a:txBody>
                    <a:bodyPr/>
                    <a:lstStyle/>
                    <a:p>
                      <a:pPr algn="l"/>
                      <a:r>
                        <a:rPr lang="en-US" sz="1200">
                          <a:latin typeface="Arial" panose="020B0604020202020204" pitchFamily="34" charset="0"/>
                          <a:cs typeface="Arial" panose="020B0604020202020204" pitchFamily="34" charset="0"/>
                        </a:rPr>
                        <a:t>Tampering</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a:latin typeface="Arial" panose="020B0604020202020204" pitchFamily="34" charset="0"/>
                          <a:cs typeface="Arial" panose="020B0604020202020204" pitchFamily="34" charset="0"/>
                        </a:rPr>
                        <a:t>Threat action aimed to maliciously change/modify persistent data, such as persistent data in a database, and the alteration of data in transit between two computers over an open network, such as the Internet.</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16624">
                <a:tc>
                  <a:txBody>
                    <a:bodyPr/>
                    <a:lstStyle/>
                    <a:p>
                      <a:pPr algn="l"/>
                      <a:r>
                        <a:rPr lang="en-US" sz="1200">
                          <a:latin typeface="Arial" panose="020B0604020202020204" pitchFamily="34" charset="0"/>
                          <a:cs typeface="Arial" panose="020B0604020202020204" pitchFamily="34" charset="0"/>
                        </a:rPr>
                        <a:t>Repudiation</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200">
                          <a:latin typeface="Arial" panose="020B0604020202020204" pitchFamily="34" charset="0"/>
                          <a:cs typeface="Arial" panose="020B0604020202020204" pitchFamily="34" charset="0"/>
                        </a:rPr>
                        <a:t>Threat action aimed to perform illegal operations in a system that lacks the ability to trace the prohibited operations.</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405478">
                <a:tc>
                  <a:txBody>
                    <a:bodyPr/>
                    <a:lstStyle/>
                    <a:p>
                      <a:pPr algn="l"/>
                      <a:r>
                        <a:rPr lang="en-US" sz="1200">
                          <a:latin typeface="Arial" panose="020B0604020202020204" pitchFamily="34" charset="0"/>
                          <a:cs typeface="Arial" panose="020B0604020202020204" pitchFamily="34" charset="0"/>
                        </a:rPr>
                        <a:t>Information disclosure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a:latin typeface="Arial" panose="020B0604020202020204" pitchFamily="34" charset="0"/>
                          <a:cs typeface="Arial" panose="020B0604020202020204" pitchFamily="34" charset="0"/>
                        </a:rPr>
                        <a:t>Threat action to read a file that one was not granted access to, or to read data in transit. </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16624">
                <a:tc>
                  <a:txBody>
                    <a:bodyPr/>
                    <a:lstStyle/>
                    <a:p>
                      <a:pPr algn="l"/>
                      <a:r>
                        <a:rPr lang="en-US" sz="1200">
                          <a:latin typeface="Arial" panose="020B0604020202020204" pitchFamily="34" charset="0"/>
                          <a:cs typeface="Arial" panose="020B0604020202020204" pitchFamily="34" charset="0"/>
                        </a:rPr>
                        <a:t>Denial of service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200">
                          <a:latin typeface="Arial" panose="020B0604020202020204" pitchFamily="34" charset="0"/>
                          <a:cs typeface="Arial" panose="020B0604020202020204" pitchFamily="34" charset="0"/>
                        </a:rPr>
                        <a:t>Threat aimed to deny access to valid users, such as by making a web server temporarily unavailable or unusable. </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r>
              <a:tr h="516624">
                <a:tc>
                  <a:txBody>
                    <a:bodyPr/>
                    <a:lstStyle/>
                    <a:p>
                      <a:pPr algn="l"/>
                      <a:r>
                        <a:rPr lang="en-US" sz="1200">
                          <a:latin typeface="Arial" panose="020B0604020202020204" pitchFamily="34" charset="0"/>
                          <a:cs typeface="Arial" panose="020B0604020202020204" pitchFamily="34" charset="0"/>
                        </a:rPr>
                        <a:t>Elevation of privilege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dirty="0">
                          <a:latin typeface="Arial" panose="020B0604020202020204" pitchFamily="34" charset="0"/>
                          <a:cs typeface="Arial" panose="020B0604020202020204" pitchFamily="34" charset="0"/>
                        </a:rPr>
                        <a:t>Threat aimed to gain privileged access to resources for gaining unauthorized access to information or to compromise a system.</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bl>
          </a:graphicData>
        </a:graphic>
      </p:graphicFrame>
      <p:sp>
        <p:nvSpPr>
          <p:cNvPr id="3" name="Content Placeholder 2"/>
          <p:cNvSpPr>
            <a:spLocks noGrp="1"/>
          </p:cNvSpPr>
          <p:nvPr>
            <p:ph sz="quarter" idx="10"/>
          </p:nvPr>
        </p:nvSpPr>
        <p:spPr>
          <a:xfrm>
            <a:off x="304800" y="251214"/>
            <a:ext cx="6324600" cy="577842"/>
          </a:xfrm>
        </p:spPr>
        <p:txBody>
          <a:bodyPr/>
          <a:lstStyle/>
          <a:p>
            <a:r>
              <a:rPr lang="en-US" dirty="0" smtClean="0"/>
              <a:t>Threats (STRIDE)</a:t>
            </a:r>
            <a:endParaRPr lang="en-US" dirty="0"/>
          </a:p>
        </p:txBody>
      </p:sp>
    </p:spTree>
    <p:extLst>
      <p:ext uri="{BB962C8B-B14F-4D97-AF65-F5344CB8AC3E}">
        <p14:creationId xmlns:p14="http://schemas.microsoft.com/office/powerpoint/2010/main" val="4358247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41266"/>
          </a:xfrm>
        </p:spPr>
        <p:txBody>
          <a:bodyPr/>
          <a:lstStyle/>
          <a:p>
            <a:r>
              <a:rPr lang="en-US" dirty="0"/>
              <a:t>Example </a:t>
            </a:r>
            <a:r>
              <a:rPr lang="en-US" dirty="0" smtClean="0"/>
              <a:t>Countermeasures </a:t>
            </a:r>
            <a:r>
              <a:rPr lang="en-US" dirty="0"/>
              <a:t>(</a:t>
            </a:r>
            <a:r>
              <a:rPr lang="en-US" dirty="0" smtClean="0"/>
              <a:t>ASF)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8025664"/>
              </p:ext>
            </p:extLst>
          </p:nvPr>
        </p:nvGraphicFramePr>
        <p:xfrm>
          <a:off x="536448" y="902208"/>
          <a:ext cx="8168640" cy="3713254"/>
        </p:xfrm>
        <a:graphic>
          <a:graphicData uri="http://schemas.openxmlformats.org/drawingml/2006/table">
            <a:tbl>
              <a:tblPr/>
              <a:tblGrid>
                <a:gridCol w="2048256"/>
                <a:gridCol w="6120384"/>
              </a:tblGrid>
              <a:tr h="113460">
                <a:tc>
                  <a:txBody>
                    <a:bodyPr/>
                    <a:lstStyle/>
                    <a:p>
                      <a:pPr algn="ctr"/>
                      <a:r>
                        <a:rPr lang="en-US" sz="1100" b="1" dirty="0">
                          <a:latin typeface="Arial" panose="020B0604020202020204" pitchFamily="34" charset="0"/>
                          <a:cs typeface="Arial" panose="020B0604020202020204" pitchFamily="34" charset="0"/>
                        </a:rPr>
                        <a:t>Threat Type</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100" b="1" dirty="0">
                          <a:latin typeface="Arial" panose="020B0604020202020204" pitchFamily="34" charset="0"/>
                          <a:cs typeface="Arial" panose="020B0604020202020204" pitchFamily="34" charset="0"/>
                        </a:rPr>
                        <a:t>Countermeasure</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468952">
                <a:tc>
                  <a:txBody>
                    <a:bodyPr/>
                    <a:lstStyle/>
                    <a:p>
                      <a:pPr algn="l"/>
                      <a:r>
                        <a:rPr lang="en-US" sz="1100" dirty="0">
                          <a:latin typeface="Arial" panose="020B0604020202020204" pitchFamily="34" charset="0"/>
                          <a:cs typeface="Arial" panose="020B0604020202020204" pitchFamily="34" charset="0"/>
                        </a:rPr>
                        <a:t>Authentication</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Credentials and authentication tokens are protected with encryption in storage and transit</a:t>
                      </a:r>
                    </a:p>
                    <a:p>
                      <a:pPr algn="l">
                        <a:buFont typeface="+mj-lt"/>
                        <a:buAutoNum type="arabicPeriod"/>
                      </a:pPr>
                      <a:r>
                        <a:rPr lang="en-US" sz="1100" dirty="0">
                          <a:effectLst/>
                          <a:latin typeface="Arial" panose="020B0604020202020204" pitchFamily="34" charset="0"/>
                          <a:cs typeface="Arial" panose="020B0604020202020204" pitchFamily="34" charset="0"/>
                        </a:rPr>
                        <a:t>Protocols are resistant to brute force, dictionary, and replay </a:t>
                      </a:r>
                      <a:r>
                        <a:rPr lang="en-US" sz="1100" dirty="0" smtClean="0">
                          <a:effectLst/>
                          <a:latin typeface="Arial" panose="020B0604020202020204" pitchFamily="34" charset="0"/>
                          <a:cs typeface="Arial" panose="020B0604020202020204" pitchFamily="34" charset="0"/>
                        </a:rPr>
                        <a:t>attacks</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421449">
                <a:tc>
                  <a:txBody>
                    <a:bodyPr/>
                    <a:lstStyle/>
                    <a:p>
                      <a:pPr algn="l"/>
                      <a:r>
                        <a:rPr lang="en-US" sz="1100">
                          <a:latin typeface="Arial" panose="020B0604020202020204" pitchFamily="34" charset="0"/>
                          <a:cs typeface="Arial" panose="020B0604020202020204" pitchFamily="34" charset="0"/>
                        </a:rPr>
                        <a:t>Authorization</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Strong ACLs are used for enforcing authorized access to resources</a:t>
                      </a:r>
                    </a:p>
                    <a:p>
                      <a:pPr algn="l">
                        <a:buFont typeface="+mj-lt"/>
                        <a:buAutoNum type="arabicPeriod"/>
                      </a:pPr>
                      <a:r>
                        <a:rPr lang="en-US" sz="1100" dirty="0">
                          <a:effectLst/>
                          <a:latin typeface="Arial" panose="020B0604020202020204" pitchFamily="34" charset="0"/>
                          <a:cs typeface="Arial" panose="020B0604020202020204" pitchFamily="34" charset="0"/>
                        </a:rPr>
                        <a:t>Role-based access controls are used to restrict access to specific </a:t>
                      </a:r>
                      <a:r>
                        <a:rPr lang="en-US" sz="1100" dirty="0" smtClean="0">
                          <a:effectLst/>
                          <a:latin typeface="Arial" panose="020B0604020202020204" pitchFamily="34" charset="0"/>
                          <a:cs typeface="Arial" panose="020B0604020202020204" pitchFamily="34" charset="0"/>
                        </a:rPr>
                        <a:t>operations</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323984">
                <a:tc>
                  <a:txBody>
                    <a:bodyPr/>
                    <a:lstStyle/>
                    <a:p>
                      <a:pPr algn="l"/>
                      <a:r>
                        <a:rPr lang="en-US" sz="1100">
                          <a:latin typeface="Arial" panose="020B0604020202020204" pitchFamily="34" charset="0"/>
                          <a:cs typeface="Arial" panose="020B0604020202020204" pitchFamily="34" charset="0"/>
                        </a:rPr>
                        <a:t>Configuration Management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Least privileged processes are used and service accounts with no administration capability</a:t>
                      </a:r>
                    </a:p>
                    <a:p>
                      <a:pPr algn="l">
                        <a:buFont typeface="+mj-lt"/>
                        <a:buAutoNum type="arabicPeriod"/>
                      </a:pPr>
                      <a:r>
                        <a:rPr lang="en-US" sz="1100" dirty="0">
                          <a:effectLst/>
                          <a:latin typeface="Arial" panose="020B0604020202020204" pitchFamily="34" charset="0"/>
                          <a:cs typeface="Arial" panose="020B0604020202020204" pitchFamily="34" charset="0"/>
                        </a:rPr>
                        <a:t>Auditing and logging of all administration activities is </a:t>
                      </a:r>
                      <a:r>
                        <a:rPr lang="en-US" sz="1100" dirty="0" smtClean="0">
                          <a:effectLst/>
                          <a:latin typeface="Arial" panose="020B0604020202020204" pitchFamily="34" charset="0"/>
                          <a:cs typeface="Arial" panose="020B0604020202020204" pitchFamily="34" charset="0"/>
                        </a:rPr>
                        <a:t>enabled</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518914">
                <a:tc>
                  <a:txBody>
                    <a:bodyPr/>
                    <a:lstStyle/>
                    <a:p>
                      <a:pPr algn="l"/>
                      <a:r>
                        <a:rPr lang="en-US" sz="1100">
                          <a:latin typeface="Arial" panose="020B0604020202020204" pitchFamily="34" charset="0"/>
                          <a:cs typeface="Arial" panose="020B0604020202020204" pitchFamily="34" charset="0"/>
                        </a:rPr>
                        <a:t>Data Protection in Storage and Transit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Standard encryption algorithms and correct key sizes are being used</a:t>
                      </a:r>
                    </a:p>
                    <a:p>
                      <a:pPr algn="l">
                        <a:buFont typeface="+mj-lt"/>
                        <a:buAutoNum type="arabicPeriod"/>
                      </a:pPr>
                      <a:r>
                        <a:rPr lang="en-US" sz="1100" dirty="0">
                          <a:effectLst/>
                          <a:latin typeface="Arial" panose="020B0604020202020204" pitchFamily="34" charset="0"/>
                          <a:cs typeface="Arial" panose="020B0604020202020204" pitchFamily="34" charset="0"/>
                        </a:rPr>
                        <a:t>Hashed message authentication codes (HMACs) are used to protect data </a:t>
                      </a:r>
                      <a:r>
                        <a:rPr lang="en-US" sz="1100" dirty="0" smtClean="0">
                          <a:effectLst/>
                          <a:latin typeface="Arial" panose="020B0604020202020204" pitchFamily="34" charset="0"/>
                          <a:cs typeface="Arial" panose="020B0604020202020204" pitchFamily="34" charset="0"/>
                        </a:rPr>
                        <a:t>integrity</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440959">
                <a:tc>
                  <a:txBody>
                    <a:bodyPr/>
                    <a:lstStyle/>
                    <a:p>
                      <a:pPr algn="l"/>
                      <a:r>
                        <a:rPr lang="en-US" sz="1100">
                          <a:latin typeface="Arial" panose="020B0604020202020204" pitchFamily="34" charset="0"/>
                          <a:cs typeface="Arial" panose="020B0604020202020204" pitchFamily="34" charset="0"/>
                        </a:rPr>
                        <a:t>Data Validation / Parameter Validation</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Data type, format, length, and range checks are enforced</a:t>
                      </a:r>
                    </a:p>
                    <a:p>
                      <a:pPr algn="l">
                        <a:buFont typeface="+mj-lt"/>
                        <a:buAutoNum type="arabicPeriod"/>
                      </a:pPr>
                      <a:r>
                        <a:rPr lang="en-US" sz="1100" dirty="0" smtClean="0">
                          <a:effectLst/>
                          <a:latin typeface="Arial" panose="020B0604020202020204" pitchFamily="34" charset="0"/>
                          <a:cs typeface="Arial" panose="020B0604020202020204" pitchFamily="34" charset="0"/>
                        </a:rPr>
                        <a:t>No security decision is based upon parameters (e.g. URL parameters) that can be manipulated</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277210">
                <a:tc>
                  <a:txBody>
                    <a:bodyPr/>
                    <a:lstStyle/>
                    <a:p>
                      <a:pPr algn="l"/>
                      <a:r>
                        <a:rPr lang="en-US" sz="1100">
                          <a:latin typeface="Arial" panose="020B0604020202020204" pitchFamily="34" charset="0"/>
                          <a:cs typeface="Arial" panose="020B0604020202020204" pitchFamily="34" charset="0"/>
                        </a:rPr>
                        <a:t>Error Handling and Exception Management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All exceptions are handled in a structured manner</a:t>
                      </a:r>
                    </a:p>
                    <a:p>
                      <a:pPr algn="l">
                        <a:buFont typeface="+mj-lt"/>
                        <a:buAutoNum type="arabicPeriod"/>
                      </a:pPr>
                      <a:r>
                        <a:rPr lang="en-US" sz="1100" dirty="0" smtClean="0">
                          <a:effectLst/>
                          <a:latin typeface="Arial" panose="020B0604020202020204" pitchFamily="34" charset="0"/>
                          <a:cs typeface="Arial" panose="020B0604020202020204" pitchFamily="34" charset="0"/>
                        </a:rPr>
                        <a:t>Error messages are scrubbed so that no sensitive information is revealed to the attacker</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466410">
                <a:tc>
                  <a:txBody>
                    <a:bodyPr/>
                    <a:lstStyle/>
                    <a:p>
                      <a:pPr algn="l"/>
                      <a:r>
                        <a:rPr lang="en-US" sz="1100">
                          <a:latin typeface="Arial" panose="020B0604020202020204" pitchFamily="34" charset="0"/>
                          <a:cs typeface="Arial" panose="020B0604020202020204" pitchFamily="34" charset="0"/>
                        </a:rPr>
                        <a:t>User and Session Management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No sensitive information is stored in clear text in the cookie</a:t>
                      </a:r>
                    </a:p>
                    <a:p>
                      <a:pPr algn="l">
                        <a:buFont typeface="+mj-lt"/>
                        <a:buAutoNum type="arabicPeriod"/>
                      </a:pPr>
                      <a:r>
                        <a:rPr lang="en-US" sz="1100" dirty="0" smtClean="0">
                          <a:effectLst/>
                          <a:latin typeface="Arial" panose="020B0604020202020204" pitchFamily="34" charset="0"/>
                          <a:cs typeface="Arial" panose="020B0604020202020204" pitchFamily="34" charset="0"/>
                        </a:rPr>
                        <a:t>Cookies </a:t>
                      </a:r>
                      <a:r>
                        <a:rPr lang="en-US" sz="1100" dirty="0">
                          <a:effectLst/>
                          <a:latin typeface="Arial" panose="020B0604020202020204" pitchFamily="34" charset="0"/>
                          <a:cs typeface="Arial" panose="020B0604020202020204" pitchFamily="34" charset="0"/>
                        </a:rPr>
                        <a:t>are configured to </a:t>
                      </a:r>
                      <a:r>
                        <a:rPr lang="en-US" sz="1100" dirty="0" smtClean="0">
                          <a:effectLst/>
                          <a:latin typeface="Arial" panose="020B0604020202020204" pitchFamily="34" charset="0"/>
                          <a:cs typeface="Arial" panose="020B0604020202020204" pitchFamily="34" charset="0"/>
                        </a:rPr>
                        <a:t>expire</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r h="470182">
                <a:tc>
                  <a:txBody>
                    <a:bodyPr/>
                    <a:lstStyle/>
                    <a:p>
                      <a:pPr algn="l"/>
                      <a:r>
                        <a:rPr lang="en-US" sz="1100">
                          <a:latin typeface="Arial" panose="020B0604020202020204" pitchFamily="34" charset="0"/>
                          <a:cs typeface="Arial" panose="020B0604020202020204" pitchFamily="34" charset="0"/>
                        </a:rPr>
                        <a:t>Auditing and Logging</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Sensitive information (e.g. passwords, PII) is not logged</a:t>
                      </a:r>
                    </a:p>
                    <a:p>
                      <a:pPr algn="l">
                        <a:buFont typeface="+mj-lt"/>
                        <a:buAutoNum type="arabicPeriod"/>
                      </a:pPr>
                      <a:r>
                        <a:rPr lang="en-US" sz="1100" dirty="0" smtClean="0">
                          <a:effectLst/>
                          <a:latin typeface="Arial" panose="020B0604020202020204" pitchFamily="34" charset="0"/>
                          <a:cs typeface="Arial" panose="020B0604020202020204" pitchFamily="34" charset="0"/>
                        </a:rPr>
                        <a:t>Integrity </a:t>
                      </a:r>
                      <a:r>
                        <a:rPr lang="en-US" sz="1100" dirty="0">
                          <a:effectLst/>
                          <a:latin typeface="Arial" panose="020B0604020202020204" pitchFamily="34" charset="0"/>
                          <a:cs typeface="Arial" panose="020B0604020202020204" pitchFamily="34" charset="0"/>
                        </a:rPr>
                        <a:t>controls (e.g. signatures) are enforced on log files to provide </a:t>
                      </a:r>
                      <a:r>
                        <a:rPr lang="en-US" sz="1100" dirty="0" smtClean="0">
                          <a:effectLst/>
                          <a:latin typeface="Arial" panose="020B0604020202020204" pitchFamily="34" charset="0"/>
                          <a:cs typeface="Arial" panose="020B0604020202020204" pitchFamily="34" charset="0"/>
                        </a:rPr>
                        <a:t>non-repudiation</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r>
            </a:tbl>
          </a:graphicData>
        </a:graphic>
      </p:graphicFrame>
    </p:spTree>
    <p:extLst>
      <p:ext uri="{BB962C8B-B14F-4D97-AF65-F5344CB8AC3E}">
        <p14:creationId xmlns:p14="http://schemas.microsoft.com/office/powerpoint/2010/main" val="37110844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SDL Threat Modeling –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02446"/>
            <a:ext cx="6324600" cy="602226"/>
          </a:xfrm>
        </p:spPr>
        <p:txBody>
          <a:bodyPr/>
          <a:lstStyle/>
          <a:p>
            <a:r>
              <a:rPr lang="en-US" dirty="0" smtClean="0"/>
              <a:t>Objectives</a:t>
            </a:r>
            <a:endParaRPr lang="en-US" dirty="0"/>
          </a:p>
        </p:txBody>
      </p:sp>
      <p:sp>
        <p:nvSpPr>
          <p:cNvPr id="4" name="Content Placeholder 2"/>
          <p:cNvSpPr>
            <a:spLocks noGrp="1"/>
          </p:cNvSpPr>
          <p:nvPr>
            <p:ph idx="1"/>
          </p:nvPr>
        </p:nvSpPr>
        <p:spPr>
          <a:xfrm>
            <a:off x="1024128" y="1123125"/>
            <a:ext cx="7046976" cy="3200876"/>
          </a:xfrm>
        </p:spPr>
        <p:txBody>
          <a:bodyPr/>
          <a:lstStyle/>
          <a:p>
            <a:pPr>
              <a:spcAft>
                <a:spcPts val="600"/>
              </a:spcAft>
            </a:pPr>
            <a:r>
              <a:rPr lang="en-US" dirty="0" smtClean="0"/>
              <a:t>Produce software that’s secure by design</a:t>
            </a:r>
          </a:p>
          <a:p>
            <a:pPr lvl="1">
              <a:spcAft>
                <a:spcPts val="600"/>
              </a:spcAft>
            </a:pPr>
            <a:r>
              <a:rPr lang="en-US" sz="1400" dirty="0" smtClean="0"/>
              <a:t>Improve designs the same way we’ve improved code</a:t>
            </a:r>
          </a:p>
          <a:p>
            <a:pPr>
              <a:spcAft>
                <a:spcPts val="600"/>
              </a:spcAft>
            </a:pPr>
            <a:r>
              <a:rPr lang="en-US" dirty="0" smtClean="0"/>
              <a:t>Because attackers think differently</a:t>
            </a:r>
          </a:p>
          <a:p>
            <a:pPr lvl="1">
              <a:spcAft>
                <a:spcPts val="600"/>
              </a:spcAft>
            </a:pPr>
            <a:r>
              <a:rPr lang="en-US" sz="1400" dirty="0" smtClean="0"/>
              <a:t>Creator blindness/new perspective</a:t>
            </a:r>
          </a:p>
          <a:p>
            <a:pPr marL="0">
              <a:spcAft>
                <a:spcPts val="600"/>
              </a:spcAft>
            </a:pPr>
            <a:r>
              <a:rPr lang="en-US" dirty="0" smtClean="0"/>
              <a:t>Allow you to predictably and effectively find security problems early in the process</a:t>
            </a:r>
          </a:p>
        </p:txBody>
      </p:sp>
    </p:spTree>
    <p:extLst>
      <p:ext uri="{BB962C8B-B14F-4D97-AF65-F5344CB8AC3E}">
        <p14:creationId xmlns:p14="http://schemas.microsoft.com/office/powerpoint/2010/main" val="1095859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841248" y="1255776"/>
            <a:ext cx="7693152" cy="3259074"/>
          </a:xfrm>
        </p:spPr>
        <p:txBody>
          <a:bodyPr/>
          <a:lstStyle/>
          <a:p>
            <a:pPr marL="0" indent="0">
              <a:spcAft>
                <a:spcPts val="600"/>
              </a:spcAft>
            </a:pPr>
            <a:r>
              <a:rPr lang="en-US" altLang="en-US" sz="2000" dirty="0"/>
              <a:t>Building a threat model (at Microsoft)</a:t>
            </a:r>
          </a:p>
          <a:p>
            <a:pPr marL="300038" lvl="1" indent="0">
              <a:spcAft>
                <a:spcPts val="600"/>
              </a:spcAft>
            </a:pPr>
            <a:r>
              <a:rPr lang="en-US" altLang="en-US" sz="1800" dirty="0" smtClean="0"/>
              <a:t>Program Manager (PM) owns overall process</a:t>
            </a:r>
          </a:p>
          <a:p>
            <a:pPr marL="300038" lvl="1" indent="0">
              <a:spcAft>
                <a:spcPts val="600"/>
              </a:spcAft>
            </a:pPr>
            <a:r>
              <a:rPr lang="en-US" altLang="en-US" sz="1800" dirty="0" smtClean="0"/>
              <a:t>Testers </a:t>
            </a:r>
          </a:p>
          <a:p>
            <a:pPr marL="600075" lvl="2" indent="0">
              <a:spcAft>
                <a:spcPts val="600"/>
              </a:spcAft>
            </a:pPr>
            <a:r>
              <a:rPr lang="en-US" altLang="en-US" sz="1600" dirty="0" smtClean="0">
                <a:latin typeface="Arial" panose="020B0604020202020204" pitchFamily="34" charset="0"/>
                <a:cs typeface="Arial" panose="020B0604020202020204" pitchFamily="34" charset="0"/>
              </a:rPr>
              <a:t>Identify </a:t>
            </a:r>
            <a:r>
              <a:rPr lang="en-US" altLang="en-US" sz="1600" dirty="0">
                <a:latin typeface="Arial" panose="020B0604020202020204" pitchFamily="34" charset="0"/>
                <a:cs typeface="Arial" panose="020B0604020202020204" pitchFamily="34" charset="0"/>
              </a:rPr>
              <a:t>threats in analyze phase</a:t>
            </a:r>
          </a:p>
          <a:p>
            <a:pPr marL="600075" lvl="2" indent="0">
              <a:spcAft>
                <a:spcPts val="600"/>
              </a:spcAft>
            </a:pPr>
            <a:r>
              <a:rPr lang="en-US" altLang="en-US" sz="1600" dirty="0">
                <a:latin typeface="Arial" panose="020B0604020202020204" pitchFamily="34" charset="0"/>
                <a:cs typeface="Arial" panose="020B0604020202020204" pitchFamily="34" charset="0"/>
              </a:rPr>
              <a:t>Use threat models to drive test plans</a:t>
            </a:r>
          </a:p>
          <a:p>
            <a:pPr marL="300038" lvl="1" indent="0">
              <a:spcAft>
                <a:spcPts val="600"/>
              </a:spcAft>
            </a:pPr>
            <a:r>
              <a:rPr lang="en-US" altLang="en-US" sz="1800" dirty="0"/>
              <a:t>Developers create diagrams</a:t>
            </a:r>
          </a:p>
          <a:p>
            <a:pPr indent="0">
              <a:spcAft>
                <a:spcPts val="600"/>
              </a:spcAft>
            </a:pPr>
            <a:r>
              <a:rPr lang="en-US" altLang="en-US" sz="2000" dirty="0" smtClean="0"/>
              <a:t>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smtClean="0"/>
              <a:t>Responsibilities</a:t>
            </a:r>
            <a:endParaRPr lang="en-US" sz="1800" dirty="0"/>
          </a:p>
        </p:txBody>
      </p:sp>
    </p:spTree>
    <p:extLst>
      <p:ext uri="{BB962C8B-B14F-4D97-AF65-F5344CB8AC3E}">
        <p14:creationId xmlns:p14="http://schemas.microsoft.com/office/powerpoint/2010/main" val="560979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865632" y="963168"/>
            <a:ext cx="7693152" cy="3621024"/>
          </a:xfrm>
        </p:spPr>
        <p:txBody>
          <a:bodyPr/>
          <a:lstStyle/>
          <a:p>
            <a:r>
              <a:rPr lang="en-US" sz="2000" dirty="0"/>
              <a:t>Customers for threat models</a:t>
            </a:r>
          </a:p>
          <a:p>
            <a:pPr lvl="1">
              <a:spcAft>
                <a:spcPts val="600"/>
              </a:spcAft>
            </a:pPr>
            <a:r>
              <a:rPr lang="en-US" sz="1600" dirty="0"/>
              <a:t>Your team</a:t>
            </a:r>
          </a:p>
          <a:p>
            <a:pPr lvl="1">
              <a:spcAft>
                <a:spcPts val="600"/>
              </a:spcAft>
            </a:pPr>
            <a:r>
              <a:rPr lang="en-US" sz="1600" dirty="0"/>
              <a:t>Other features, product teams</a:t>
            </a:r>
          </a:p>
          <a:p>
            <a:pPr lvl="1">
              <a:spcAft>
                <a:spcPts val="600"/>
              </a:spcAft>
            </a:pPr>
            <a:r>
              <a:rPr lang="en-US" sz="1600" dirty="0"/>
              <a:t>Customers, via user education</a:t>
            </a:r>
          </a:p>
          <a:p>
            <a:pPr lvl="1">
              <a:spcAft>
                <a:spcPts val="600"/>
              </a:spcAft>
            </a:pPr>
            <a:r>
              <a:rPr lang="en-US" sz="1600" dirty="0"/>
              <a:t>“External” quality assurance resources,</a:t>
            </a:r>
            <a:br>
              <a:rPr lang="en-US" sz="1600" dirty="0"/>
            </a:br>
            <a:r>
              <a:rPr lang="en-US" sz="1600" dirty="0"/>
              <a:t>such as pen </a:t>
            </a:r>
            <a:r>
              <a:rPr lang="en-US" sz="1600" dirty="0" smtClean="0"/>
              <a:t>testers</a:t>
            </a:r>
          </a:p>
          <a:p>
            <a:pPr marL="257175" lvl="1" indent="-257175">
              <a:buClr>
                <a:srgbClr val="101141"/>
              </a:buClr>
              <a:buNone/>
            </a:pPr>
            <a:r>
              <a:rPr lang="en-US" sz="2000" dirty="0"/>
              <a:t>Threat model documentation</a:t>
            </a:r>
          </a:p>
          <a:p>
            <a:pPr lvl="1">
              <a:spcAft>
                <a:spcPts val="600"/>
              </a:spcAft>
            </a:pPr>
            <a:r>
              <a:rPr lang="en-US" sz="1600" dirty="0"/>
              <a:t>The product as a whole</a:t>
            </a:r>
          </a:p>
          <a:p>
            <a:pPr lvl="1">
              <a:spcAft>
                <a:spcPts val="600"/>
              </a:spcAft>
            </a:pPr>
            <a:r>
              <a:rPr lang="en-US" sz="1600" dirty="0"/>
              <a:t>The security-relevant features</a:t>
            </a:r>
          </a:p>
          <a:p>
            <a:pPr lvl="1">
              <a:spcAft>
                <a:spcPts val="600"/>
              </a:spcAft>
            </a:pPr>
            <a:r>
              <a:rPr lang="en-US" sz="1600" dirty="0"/>
              <a:t>The attack surfaces</a:t>
            </a:r>
          </a:p>
          <a:p>
            <a:pPr lvl="1">
              <a:spcAft>
                <a:spcPts val="600"/>
              </a:spcAft>
            </a:pPr>
            <a:endParaRPr lang="en-US" sz="1600" dirty="0"/>
          </a:p>
          <a:p>
            <a:pPr indent="0">
              <a:spcAft>
                <a:spcPts val="600"/>
              </a:spcAft>
            </a:pPr>
            <a:r>
              <a:rPr lang="en-US" altLang="en-US" sz="2400" dirty="0" smtClean="0"/>
              <a:t>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smtClean="0"/>
              <a:t>Customers / Work Products</a:t>
            </a:r>
            <a:endParaRPr lang="en-US" sz="1800" dirty="0"/>
          </a:p>
        </p:txBody>
      </p:sp>
    </p:spTree>
    <p:extLst>
      <p:ext uri="{BB962C8B-B14F-4D97-AF65-F5344CB8AC3E}">
        <p14:creationId xmlns:p14="http://schemas.microsoft.com/office/powerpoint/2010/main" val="27165725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41486"/>
            <a:ext cx="6324600" cy="720336"/>
          </a:xfrm>
        </p:spPr>
        <p:txBody>
          <a:bodyPr/>
          <a:lstStyle/>
          <a:p>
            <a:r>
              <a:rPr lang="en-US" dirty="0"/>
              <a:t>The Process in a Nutshell</a:t>
            </a:r>
          </a:p>
        </p:txBody>
      </p:sp>
      <p:graphicFrame>
        <p:nvGraphicFramePr>
          <p:cNvPr id="4" name="Content Placeholder 3"/>
          <p:cNvGraphicFramePr>
            <a:graphicFrameLocks noGrp="1"/>
          </p:cNvGraphicFramePr>
          <p:nvPr>
            <p:ph idx="1"/>
          </p:nvPr>
        </p:nvGraphicFramePr>
        <p:xfrm>
          <a:off x="304800" y="1120775"/>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861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216" y="1316736"/>
            <a:ext cx="7949184" cy="3198114"/>
          </a:xfrm>
        </p:spPr>
        <p:txBody>
          <a:bodyPr/>
          <a:lstStyle/>
          <a:p>
            <a:pPr marL="0">
              <a:lnSpc>
                <a:spcPct val="120000"/>
              </a:lnSpc>
              <a:spcBef>
                <a:spcPts val="600"/>
              </a:spcBef>
              <a:spcAft>
                <a:spcPts val="600"/>
              </a:spcAft>
            </a:pPr>
            <a:r>
              <a:rPr lang="en-US" sz="2000" dirty="0"/>
              <a:t>An intruder must be expected to use any available means of penetration. The penetration may not necessarily be by the most obvious means, nor is it necessarily the one against which the most solid defense has been installed. And it certainly does not have to be the way we want the attacker to behave.</a:t>
            </a:r>
          </a:p>
        </p:txBody>
      </p:sp>
      <p:sp>
        <p:nvSpPr>
          <p:cNvPr id="3" name="Content Placeholder 2"/>
          <p:cNvSpPr>
            <a:spLocks noGrp="1"/>
          </p:cNvSpPr>
          <p:nvPr>
            <p:ph sz="quarter" idx="10"/>
          </p:nvPr>
        </p:nvSpPr>
        <p:spPr>
          <a:xfrm>
            <a:off x="304800" y="190254"/>
            <a:ext cx="6324600" cy="720336"/>
          </a:xfrm>
        </p:spPr>
        <p:txBody>
          <a:bodyPr/>
          <a:lstStyle/>
          <a:p>
            <a:r>
              <a:rPr lang="en-US" dirty="0"/>
              <a:t>Principle of Easiest Penetration</a:t>
            </a:r>
          </a:p>
        </p:txBody>
      </p:sp>
    </p:spTree>
    <p:extLst>
      <p:ext uri="{BB962C8B-B14F-4D97-AF65-F5344CB8AC3E}">
        <p14:creationId xmlns:p14="http://schemas.microsoft.com/office/powerpoint/2010/main" val="1492671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8062"/>
            <a:ext cx="6324600" cy="720336"/>
          </a:xfrm>
        </p:spPr>
        <p:txBody>
          <a:bodyPr/>
          <a:lstStyle/>
          <a:p>
            <a:r>
              <a:rPr lang="en-US" dirty="0"/>
              <a:t>Diagramming</a:t>
            </a:r>
          </a:p>
        </p:txBody>
      </p:sp>
      <p:sp>
        <p:nvSpPr>
          <p:cNvPr id="4" name="Content Placeholder 2"/>
          <p:cNvSpPr>
            <a:spLocks noGrp="1"/>
          </p:cNvSpPr>
          <p:nvPr>
            <p:ph idx="1"/>
          </p:nvPr>
        </p:nvSpPr>
        <p:spPr>
          <a:xfrm>
            <a:off x="877824" y="1097280"/>
            <a:ext cx="7083552" cy="3096768"/>
          </a:xfrm>
        </p:spPr>
        <p:txBody>
          <a:bodyPr>
            <a:noAutofit/>
          </a:bodyPr>
          <a:lstStyle/>
          <a:p>
            <a:pPr>
              <a:spcAft>
                <a:spcPts val="600"/>
              </a:spcAft>
              <a:defRPr/>
            </a:pPr>
            <a:r>
              <a:rPr lang="en-US" sz="2000" dirty="0" smtClean="0"/>
              <a:t>Use DFDs (Data Flow Diagrams)</a:t>
            </a:r>
          </a:p>
          <a:p>
            <a:pPr lvl="1">
              <a:spcAft>
                <a:spcPts val="600"/>
              </a:spcAft>
              <a:defRPr/>
            </a:pPr>
            <a:r>
              <a:rPr lang="en-US" sz="1600" dirty="0" smtClean="0"/>
              <a:t>Include processes, data stores, data flows</a:t>
            </a:r>
          </a:p>
          <a:p>
            <a:pPr lvl="1">
              <a:spcAft>
                <a:spcPts val="600"/>
              </a:spcAft>
              <a:defRPr/>
            </a:pPr>
            <a:r>
              <a:rPr lang="en-US" sz="1600" dirty="0" smtClean="0"/>
              <a:t>Include </a:t>
            </a:r>
            <a:r>
              <a:rPr lang="en-US" sz="1600" i="1" dirty="0" smtClean="0"/>
              <a:t>trust boundaries</a:t>
            </a:r>
          </a:p>
          <a:p>
            <a:pPr lvl="1">
              <a:spcAft>
                <a:spcPts val="600"/>
              </a:spcAft>
              <a:defRPr/>
            </a:pPr>
            <a:r>
              <a:rPr lang="en-US" sz="1600" dirty="0" smtClean="0"/>
              <a:t>Diagrams per scenario may be helpful</a:t>
            </a:r>
          </a:p>
          <a:p>
            <a:pPr>
              <a:spcAft>
                <a:spcPts val="600"/>
              </a:spcAft>
              <a:defRPr/>
            </a:pPr>
            <a:r>
              <a:rPr lang="en-US" sz="2000" dirty="0" smtClean="0"/>
              <a:t>Update diagrams as product changes</a:t>
            </a:r>
          </a:p>
          <a:p>
            <a:pPr>
              <a:spcAft>
                <a:spcPts val="600"/>
              </a:spcAft>
              <a:defRPr/>
            </a:pPr>
            <a:r>
              <a:rPr lang="en-US" sz="2000" dirty="0" smtClean="0"/>
              <a:t>Enumerate assumptions, dependencies</a:t>
            </a:r>
          </a:p>
          <a:p>
            <a:pPr>
              <a:spcAft>
                <a:spcPts val="600"/>
              </a:spcAft>
              <a:defRPr/>
            </a:pPr>
            <a:r>
              <a:rPr lang="en-US" sz="2000" dirty="0" smtClean="0"/>
              <a:t>Number everything (if manual)</a:t>
            </a:r>
          </a:p>
          <a:p>
            <a:pPr>
              <a:spcAft>
                <a:spcPts val="600"/>
              </a:spcAft>
              <a:buNone/>
              <a:defRPr/>
            </a:pPr>
            <a:endParaRPr lang="en-US" sz="2000" dirty="0"/>
          </a:p>
        </p:txBody>
      </p:sp>
    </p:spTree>
    <p:extLst>
      <p:ext uri="{BB962C8B-B14F-4D97-AF65-F5344CB8AC3E}">
        <p14:creationId xmlns:p14="http://schemas.microsoft.com/office/powerpoint/2010/main" val="2989579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3678"/>
            <a:ext cx="6324600" cy="720336"/>
          </a:xfrm>
        </p:spPr>
        <p:txBody>
          <a:bodyPr/>
          <a:lstStyle/>
          <a:p>
            <a:r>
              <a:rPr lang="en-US" dirty="0"/>
              <a:t>Effective Threat Modeling Meetings</a:t>
            </a:r>
          </a:p>
        </p:txBody>
      </p:sp>
      <p:sp>
        <p:nvSpPr>
          <p:cNvPr id="4" name="Content Placeholder 2"/>
          <p:cNvSpPr>
            <a:spLocks noGrp="1"/>
          </p:cNvSpPr>
          <p:nvPr>
            <p:ph idx="1"/>
          </p:nvPr>
        </p:nvSpPr>
        <p:spPr>
          <a:xfrm>
            <a:off x="1267967" y="964629"/>
            <a:ext cx="7410895" cy="3448875"/>
          </a:xfrm>
        </p:spPr>
        <p:txBody>
          <a:bodyPr/>
          <a:lstStyle/>
          <a:p>
            <a:pPr>
              <a:spcAft>
                <a:spcPts val="600"/>
              </a:spcAft>
            </a:pPr>
            <a:r>
              <a:rPr lang="en-US" dirty="0" smtClean="0"/>
              <a:t>Develop draft threat model before the meeting</a:t>
            </a:r>
          </a:p>
          <a:p>
            <a:pPr lvl="1">
              <a:spcAft>
                <a:spcPts val="600"/>
              </a:spcAft>
            </a:pPr>
            <a:r>
              <a:rPr lang="en-US" sz="1400" dirty="0" smtClean="0"/>
              <a:t>Use the meeting to discuss</a:t>
            </a:r>
          </a:p>
          <a:p>
            <a:pPr>
              <a:spcAft>
                <a:spcPts val="600"/>
              </a:spcAft>
            </a:pPr>
            <a:r>
              <a:rPr lang="en-US" dirty="0" smtClean="0"/>
              <a:t>Start with a DFD walkthrough</a:t>
            </a:r>
          </a:p>
          <a:p>
            <a:pPr>
              <a:spcAft>
                <a:spcPts val="600"/>
              </a:spcAft>
            </a:pPr>
            <a:r>
              <a:rPr lang="en-US" dirty="0" smtClean="0"/>
              <a:t>Identify most interesting elements</a:t>
            </a:r>
          </a:p>
          <a:p>
            <a:pPr lvl="1">
              <a:spcAft>
                <a:spcPts val="600"/>
              </a:spcAft>
            </a:pPr>
            <a:r>
              <a:rPr lang="en-US" sz="1400" dirty="0"/>
              <a:t>Assets (if you identify any)</a:t>
            </a:r>
          </a:p>
          <a:p>
            <a:pPr lvl="1">
              <a:spcAft>
                <a:spcPts val="600"/>
              </a:spcAft>
            </a:pPr>
            <a:r>
              <a:rPr lang="en-US" sz="1400" dirty="0"/>
              <a:t>Entry points/trust boundaries</a:t>
            </a:r>
          </a:p>
          <a:p>
            <a:pPr>
              <a:spcAft>
                <a:spcPts val="600"/>
              </a:spcAft>
            </a:pPr>
            <a:r>
              <a:rPr lang="en-US" dirty="0" smtClean="0"/>
              <a:t>Walk through STRIDE against those elements</a:t>
            </a:r>
          </a:p>
          <a:p>
            <a:pPr>
              <a:spcAft>
                <a:spcPts val="600"/>
              </a:spcAft>
            </a:pPr>
            <a:r>
              <a:rPr lang="en-US" dirty="0" smtClean="0"/>
              <a:t>Threats that cross elements/recur</a:t>
            </a:r>
          </a:p>
          <a:p>
            <a:pPr lvl="1">
              <a:spcAft>
                <a:spcPts val="600"/>
              </a:spcAft>
            </a:pPr>
            <a:r>
              <a:rPr lang="en-US" sz="1400" dirty="0"/>
              <a:t>Consider library, redesigns</a:t>
            </a:r>
          </a:p>
          <a:p>
            <a:pPr lvl="1">
              <a:spcAft>
                <a:spcPts val="600"/>
              </a:spcAft>
            </a:pPr>
            <a:endParaRPr lang="en-US" dirty="0" smtClean="0"/>
          </a:p>
        </p:txBody>
      </p:sp>
    </p:spTree>
    <p:extLst>
      <p:ext uri="{BB962C8B-B14F-4D97-AF65-F5344CB8AC3E}">
        <p14:creationId xmlns:p14="http://schemas.microsoft.com/office/powerpoint/2010/main" val="3806767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17102"/>
            <a:ext cx="6324600" cy="720336"/>
          </a:xfrm>
        </p:spPr>
        <p:txBody>
          <a:bodyPr/>
          <a:lstStyle/>
          <a:p>
            <a:r>
              <a:rPr lang="en-US" dirty="0"/>
              <a:t>Validating Threat Models</a:t>
            </a:r>
          </a:p>
        </p:txBody>
      </p:sp>
      <p:sp>
        <p:nvSpPr>
          <p:cNvPr id="4" name="Content Placeholder 2"/>
          <p:cNvSpPr>
            <a:spLocks noGrp="1"/>
          </p:cNvSpPr>
          <p:nvPr>
            <p:ph idx="1"/>
          </p:nvPr>
        </p:nvSpPr>
        <p:spPr>
          <a:xfrm>
            <a:off x="1182623" y="1013397"/>
            <a:ext cx="7496239" cy="3582987"/>
          </a:xfrm>
        </p:spPr>
        <p:txBody>
          <a:bodyPr/>
          <a:lstStyle/>
          <a:p>
            <a:pPr>
              <a:spcAft>
                <a:spcPts val="600"/>
              </a:spcAft>
            </a:pPr>
            <a:r>
              <a:rPr lang="en-US" dirty="0" smtClean="0"/>
              <a:t>Validate the whole threat model</a:t>
            </a:r>
          </a:p>
          <a:p>
            <a:pPr lvl="1">
              <a:spcAft>
                <a:spcPts val="600"/>
              </a:spcAft>
            </a:pPr>
            <a:r>
              <a:rPr lang="en-US" sz="1400" dirty="0" smtClean="0"/>
              <a:t>Does diagram match final code?</a:t>
            </a:r>
          </a:p>
          <a:p>
            <a:pPr lvl="1">
              <a:spcAft>
                <a:spcPts val="600"/>
              </a:spcAft>
            </a:pPr>
            <a:r>
              <a:rPr lang="en-US" sz="1400" dirty="0" smtClean="0"/>
              <a:t>Are threats enumerated?</a:t>
            </a:r>
          </a:p>
          <a:p>
            <a:pPr lvl="1">
              <a:spcAft>
                <a:spcPts val="600"/>
              </a:spcAft>
            </a:pPr>
            <a:r>
              <a:rPr lang="en-US" sz="1400" dirty="0" smtClean="0"/>
              <a:t>Minimum: STRIDE per element that touches a trust boundary</a:t>
            </a:r>
          </a:p>
          <a:p>
            <a:pPr lvl="1">
              <a:spcAft>
                <a:spcPts val="600"/>
              </a:spcAft>
            </a:pPr>
            <a:r>
              <a:rPr lang="en-US" sz="1400" dirty="0" smtClean="0"/>
              <a:t>Has Test / QA reviewed the model?</a:t>
            </a:r>
          </a:p>
          <a:p>
            <a:pPr lvl="2">
              <a:spcAft>
                <a:spcPts val="600"/>
              </a:spcAft>
            </a:pPr>
            <a:r>
              <a:rPr lang="en-US" dirty="0" smtClean="0"/>
              <a:t> </a:t>
            </a:r>
            <a:r>
              <a:rPr lang="en-US" sz="1400" dirty="0" smtClean="0">
                <a:latin typeface="Arial" panose="020B0604020202020204" pitchFamily="34" charset="0"/>
                <a:cs typeface="Arial" panose="020B0604020202020204" pitchFamily="34" charset="0"/>
              </a:rPr>
              <a:t>Tester approach often finds issues with threat model or details</a:t>
            </a:r>
            <a:endParaRPr lang="en-US" dirty="0" smtClean="0">
              <a:latin typeface="Arial" panose="020B0604020202020204" pitchFamily="34" charset="0"/>
              <a:cs typeface="Arial" panose="020B0604020202020204" pitchFamily="34" charset="0"/>
            </a:endParaRPr>
          </a:p>
          <a:p>
            <a:pPr lvl="1">
              <a:spcAft>
                <a:spcPts val="600"/>
              </a:spcAft>
            </a:pPr>
            <a:r>
              <a:rPr lang="en-US" sz="1400" dirty="0" smtClean="0"/>
              <a:t>Is each threat mitigated?</a:t>
            </a:r>
          </a:p>
          <a:p>
            <a:pPr lvl="1">
              <a:spcAft>
                <a:spcPts val="600"/>
              </a:spcAft>
            </a:pPr>
            <a:r>
              <a:rPr lang="en-US" sz="1400" dirty="0" smtClean="0"/>
              <a:t>Are mitigations done right?</a:t>
            </a:r>
          </a:p>
          <a:p>
            <a:pPr>
              <a:spcAft>
                <a:spcPts val="600"/>
              </a:spcAft>
            </a:pPr>
            <a:r>
              <a:rPr lang="en-US" dirty="0" smtClean="0"/>
              <a:t>Did you check these before Final Security Review?</a:t>
            </a:r>
          </a:p>
          <a:p>
            <a:pPr lvl="1">
              <a:spcAft>
                <a:spcPts val="600"/>
              </a:spcAft>
            </a:pPr>
            <a:r>
              <a:rPr lang="en-US" sz="1400" dirty="0"/>
              <a:t>Shipping will be more predictable</a:t>
            </a:r>
          </a:p>
          <a:p>
            <a:pPr lvl="1">
              <a:spcAft>
                <a:spcPts val="600"/>
              </a:spcAft>
            </a:pPr>
            <a:endParaRPr lang="en-US" dirty="0" smtClean="0"/>
          </a:p>
        </p:txBody>
      </p:sp>
    </p:spTree>
    <p:extLst>
      <p:ext uri="{BB962C8B-B14F-4D97-AF65-F5344CB8AC3E}">
        <p14:creationId xmlns:p14="http://schemas.microsoft.com/office/powerpoint/2010/main" val="35863185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a:latin typeface="Arial" panose="020B0604020202020204" pitchFamily="34" charset="0"/>
                <a:cs typeface="Arial" panose="020B0604020202020204" pitchFamily="34" charset="0"/>
              </a:rPr>
              <a:t>SDL Threat Modeling – Part 2</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1382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53678"/>
            <a:ext cx="6324600" cy="720336"/>
          </a:xfrm>
        </p:spPr>
        <p:txBody>
          <a:bodyPr/>
          <a:lstStyle/>
          <a:p>
            <a:r>
              <a:rPr lang="en-US" dirty="0"/>
              <a:t>Threat: Spoofing</a:t>
            </a:r>
          </a:p>
        </p:txBody>
      </p:sp>
      <p:graphicFrame>
        <p:nvGraphicFramePr>
          <p:cNvPr id="4" name="Table 3"/>
          <p:cNvGraphicFramePr>
            <a:graphicFrameLocks noGrp="1"/>
          </p:cNvGraphicFramePr>
          <p:nvPr>
            <p:extLst>
              <p:ext uri="{D42A27DB-BD31-4B8C-83A1-F6EECF244321}">
                <p14:modId xmlns:p14="http://schemas.microsoft.com/office/powerpoint/2010/main" val="768233491"/>
              </p:ext>
            </p:extLst>
          </p:nvPr>
        </p:nvGraphicFramePr>
        <p:xfrm>
          <a:off x="769356" y="1341786"/>
          <a:ext cx="6847491" cy="2951656"/>
        </p:xfrm>
        <a:graphic>
          <a:graphicData uri="http://schemas.openxmlformats.org/drawingml/2006/table">
            <a:tbl>
              <a:tblPr bandRow="1">
                <a:tableStyleId>{2D5ABB26-0587-4C30-8999-92F81FD0307C}</a:tableStyleId>
              </a:tblPr>
              <a:tblGrid>
                <a:gridCol w="1755273"/>
                <a:gridCol w="5092218"/>
              </a:tblGrid>
              <a:tr h="403700">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S</a:t>
                      </a:r>
                      <a:r>
                        <a:rPr lang="en-US" sz="2400" dirty="0" smtClean="0">
                          <a:solidFill>
                            <a:schemeClr val="tx1"/>
                          </a:solidFill>
                          <a:latin typeface="Segoe UI" pitchFamily="34" charset="0"/>
                          <a:cs typeface="Segoe UI" pitchFamily="34" charset="0"/>
                        </a:rPr>
                        <a:t>poofing</a:t>
                      </a:r>
                    </a:p>
                  </a:txBody>
                  <a:tcPr marT="91440" marB="91440"/>
                </a:tc>
              </a:tr>
              <a:tr h="403700">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Authentication</a:t>
                      </a:r>
                      <a:endParaRPr lang="en-US" sz="2400" dirty="0">
                        <a:solidFill>
                          <a:schemeClr val="tx1"/>
                        </a:solidFill>
                        <a:latin typeface="Segoe UI" pitchFamily="34" charset="0"/>
                        <a:cs typeface="Segoe UI" pitchFamily="34" charset="0"/>
                      </a:endParaRPr>
                    </a:p>
                  </a:txBody>
                  <a:tcPr marT="91440" marB="91440"/>
                </a:tc>
              </a:tr>
              <a:tr h="726659">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Impersonating something or someone else</a:t>
                      </a:r>
                    </a:p>
                  </a:txBody>
                  <a:tcPr marT="91440" marB="91440"/>
                </a:tc>
              </a:tr>
              <a:tr h="939976">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Pretending to be any of </a:t>
                      </a:r>
                      <a:r>
                        <a:rPr lang="en-US" sz="2400" dirty="0" err="1" smtClean="0">
                          <a:solidFill>
                            <a:schemeClr val="tx1"/>
                          </a:solidFill>
                          <a:latin typeface="Segoe UI" pitchFamily="34" charset="0"/>
                          <a:cs typeface="Segoe UI" pitchFamily="34" charset="0"/>
                        </a:rPr>
                        <a:t>billg</a:t>
                      </a:r>
                      <a:r>
                        <a:rPr lang="en-US" sz="2400" dirty="0" smtClean="0">
                          <a:solidFill>
                            <a:schemeClr val="tx1"/>
                          </a:solidFill>
                          <a:latin typeface="Segoe UI" pitchFamily="34" charset="0"/>
                          <a:cs typeface="Segoe UI" pitchFamily="34" charset="0"/>
                        </a:rPr>
                        <a:t>, microsoft.com, or ntdll.dll</a:t>
                      </a:r>
                    </a:p>
                  </a:txBody>
                  <a:tcPr marT="91440" marB="91440"/>
                </a:tc>
              </a:tr>
            </a:tbl>
          </a:graphicData>
        </a:graphic>
      </p:graphicFrame>
    </p:spTree>
    <p:extLst>
      <p:ext uri="{BB962C8B-B14F-4D97-AF65-F5344CB8AC3E}">
        <p14:creationId xmlns:p14="http://schemas.microsoft.com/office/powerpoint/2010/main" val="2478106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65870"/>
            <a:ext cx="6303264" cy="650994"/>
          </a:xfrm>
        </p:spPr>
        <p:txBody>
          <a:bodyPr/>
          <a:lstStyle/>
          <a:p>
            <a:r>
              <a:rPr lang="en-US" dirty="0"/>
              <a:t>Threat: Tampering</a:t>
            </a:r>
          </a:p>
        </p:txBody>
      </p:sp>
      <p:graphicFrame>
        <p:nvGraphicFramePr>
          <p:cNvPr id="4" name="Table 3"/>
          <p:cNvGraphicFramePr>
            <a:graphicFrameLocks noGrp="1"/>
          </p:cNvGraphicFramePr>
          <p:nvPr>
            <p:extLst>
              <p:ext uri="{D42A27DB-BD31-4B8C-83A1-F6EECF244321}">
                <p14:modId xmlns:p14="http://schemas.microsoft.com/office/powerpoint/2010/main" val="3683437627"/>
              </p:ext>
            </p:extLst>
          </p:nvPr>
        </p:nvGraphicFramePr>
        <p:xfrm>
          <a:off x="805932" y="1569583"/>
          <a:ext cx="6847491" cy="2611863"/>
        </p:xfrm>
        <a:graphic>
          <a:graphicData uri="http://schemas.openxmlformats.org/drawingml/2006/table">
            <a:tbl>
              <a:tblPr bandRow="1">
                <a:tableStyleId>{2D5ABB26-0587-4C30-8999-92F81FD0307C}</a:tableStyleId>
              </a:tblPr>
              <a:tblGrid>
                <a:gridCol w="1755273"/>
                <a:gridCol w="5092218"/>
              </a:tblGrid>
              <a:tr h="392445">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T</a:t>
                      </a:r>
                      <a:r>
                        <a:rPr lang="en-US" sz="2400" dirty="0" smtClean="0">
                          <a:solidFill>
                            <a:schemeClr val="tx1"/>
                          </a:solidFill>
                          <a:latin typeface="Segoe UI" pitchFamily="34" charset="0"/>
                          <a:cs typeface="Segoe UI" pitchFamily="34" charset="0"/>
                        </a:rPr>
                        <a:t>ampering</a:t>
                      </a:r>
                    </a:p>
                  </a:txBody>
                  <a:tcPr marT="91440" marB="91440"/>
                </a:tc>
              </a:tr>
              <a:tr h="392445">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Integrity</a:t>
                      </a:r>
                      <a:endParaRPr lang="en-US" sz="2400" dirty="0">
                        <a:solidFill>
                          <a:schemeClr val="tx1"/>
                        </a:solidFill>
                        <a:latin typeface="Segoe UI" pitchFamily="34" charset="0"/>
                        <a:cs typeface="Segoe UI" pitchFamily="34" charset="0"/>
                      </a:endParaRPr>
                    </a:p>
                  </a:txBody>
                  <a:tcPr marT="91440" marB="91440"/>
                </a:tc>
              </a:tr>
              <a:tr h="392445">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Modifying</a:t>
                      </a:r>
                      <a:r>
                        <a:rPr lang="en-US" sz="2400" baseline="0" dirty="0" smtClean="0">
                          <a:solidFill>
                            <a:schemeClr val="tx1"/>
                          </a:solidFill>
                          <a:latin typeface="Segoe UI" pitchFamily="34" charset="0"/>
                          <a:cs typeface="Segoe UI" pitchFamily="34" charset="0"/>
                        </a:rPr>
                        <a:t> data or code</a:t>
                      </a:r>
                      <a:endParaRPr lang="en-US" sz="2400" dirty="0" smtClean="0">
                        <a:solidFill>
                          <a:schemeClr val="tx1"/>
                        </a:solidFill>
                        <a:latin typeface="Segoe UI" pitchFamily="34" charset="0"/>
                        <a:cs typeface="Segoe UI" pitchFamily="34" charset="0"/>
                      </a:endParaRPr>
                    </a:p>
                  </a:txBody>
                  <a:tcPr marT="91440" marB="91440"/>
                </a:tc>
              </a:tr>
              <a:tr h="965943">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Segoe UI" pitchFamily="34" charset="0"/>
                          <a:ea typeface="+mn-ea"/>
                          <a:cs typeface="Segoe UI" pitchFamily="34" charset="0"/>
                        </a:rPr>
                        <a:t>Modifying a DLL on disk or DVD, or a packet as it traverses the LAN </a:t>
                      </a:r>
                    </a:p>
                  </a:txBody>
                  <a:tcPr marT="91440" marB="91440"/>
                </a:tc>
              </a:tr>
            </a:tbl>
          </a:graphicData>
        </a:graphic>
      </p:graphicFrame>
    </p:spTree>
    <p:extLst>
      <p:ext uri="{BB962C8B-B14F-4D97-AF65-F5344CB8AC3E}">
        <p14:creationId xmlns:p14="http://schemas.microsoft.com/office/powerpoint/2010/main" val="12776322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17102"/>
            <a:ext cx="6324600" cy="720336"/>
          </a:xfrm>
        </p:spPr>
        <p:txBody>
          <a:bodyPr/>
          <a:lstStyle/>
          <a:p>
            <a:r>
              <a:rPr lang="en-US" dirty="0"/>
              <a:t>Threat: Repudiation</a:t>
            </a:r>
          </a:p>
        </p:txBody>
      </p:sp>
      <p:graphicFrame>
        <p:nvGraphicFramePr>
          <p:cNvPr id="4" name="Table 3"/>
          <p:cNvGraphicFramePr>
            <a:graphicFrameLocks noGrp="1"/>
          </p:cNvGraphicFramePr>
          <p:nvPr>
            <p:extLst>
              <p:ext uri="{D42A27DB-BD31-4B8C-83A1-F6EECF244321}">
                <p14:modId xmlns:p14="http://schemas.microsoft.com/office/powerpoint/2010/main" val="4024804480"/>
              </p:ext>
            </p:extLst>
          </p:nvPr>
        </p:nvGraphicFramePr>
        <p:xfrm>
          <a:off x="818124" y="1120378"/>
          <a:ext cx="6847491" cy="3459259"/>
        </p:xfrm>
        <a:graphic>
          <a:graphicData uri="http://schemas.openxmlformats.org/drawingml/2006/table">
            <a:tbl>
              <a:tblPr bandRow="1">
                <a:tableStyleId>{2D5ABB26-0587-4C30-8999-92F81FD0307C}</a:tableStyleId>
              </a:tblPr>
              <a:tblGrid>
                <a:gridCol w="1755273"/>
                <a:gridCol w="5092218"/>
              </a:tblGrid>
              <a:tr h="379959">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R</a:t>
                      </a:r>
                      <a:r>
                        <a:rPr lang="en-US" sz="2400" b="0" dirty="0" smtClean="0">
                          <a:solidFill>
                            <a:schemeClr val="tx1"/>
                          </a:solidFill>
                          <a:latin typeface="Segoe UI" pitchFamily="34" charset="0"/>
                          <a:cs typeface="Segoe UI" pitchFamily="34" charset="0"/>
                        </a:rPr>
                        <a:t>epudiation</a:t>
                      </a:r>
                    </a:p>
                  </a:txBody>
                  <a:tcPr marT="91440" marB="91440"/>
                </a:tc>
              </a:tr>
              <a:tr h="379959">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Non-Repudiation</a:t>
                      </a:r>
                      <a:endParaRPr lang="en-US" sz="2400" dirty="0">
                        <a:solidFill>
                          <a:schemeClr val="tx1"/>
                        </a:solidFill>
                        <a:latin typeface="Segoe UI" pitchFamily="34" charset="0"/>
                        <a:cs typeface="Segoe UI" pitchFamily="34" charset="0"/>
                      </a:endParaRPr>
                    </a:p>
                  </a:txBody>
                  <a:tcPr marT="91440" marB="91440"/>
                </a:tc>
              </a:tr>
              <a:tr h="683927">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Claiming to have not performed</a:t>
                      </a:r>
                      <a:br>
                        <a:rPr lang="en-US" sz="2400" dirty="0" smtClean="0">
                          <a:solidFill>
                            <a:schemeClr val="tx1"/>
                          </a:solidFill>
                          <a:latin typeface="Segoe UI" pitchFamily="34" charset="0"/>
                          <a:cs typeface="Segoe UI" pitchFamily="34" charset="0"/>
                        </a:rPr>
                      </a:br>
                      <a:r>
                        <a:rPr lang="en-US" sz="2400" dirty="0" smtClean="0">
                          <a:solidFill>
                            <a:schemeClr val="tx1"/>
                          </a:solidFill>
                          <a:latin typeface="Segoe UI" pitchFamily="34" charset="0"/>
                          <a:cs typeface="Segoe UI" pitchFamily="34" charset="0"/>
                        </a:rPr>
                        <a:t>an action</a:t>
                      </a:r>
                    </a:p>
                  </a:txBody>
                  <a:tcPr marT="91440" marB="91440"/>
                </a:tc>
              </a:tr>
              <a:tr h="1447579">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Segoe UI" pitchFamily="34" charset="0"/>
                          <a:ea typeface="+mn-ea"/>
                          <a:cs typeface="Segoe UI" pitchFamily="34" charset="0"/>
                        </a:rPr>
                        <a:t>“I didn’t send that email,” “I didn’t modify that file,” “I </a:t>
                      </a:r>
                      <a:r>
                        <a:rPr lang="en-US" sz="2400" kern="1200" baseline="0" dirty="0" smtClean="0">
                          <a:solidFill>
                            <a:schemeClr val="tx1"/>
                          </a:solidFill>
                          <a:latin typeface="Segoe UI" pitchFamily="34" charset="0"/>
                          <a:ea typeface="+mn-ea"/>
                          <a:cs typeface="Segoe UI" pitchFamily="34" charset="0"/>
                        </a:rPr>
                        <a:t>didn’t </a:t>
                      </a:r>
                      <a:r>
                        <a:rPr lang="en-US" sz="2400" kern="1200" baseline="0" dirty="0" smtClean="0">
                          <a:solidFill>
                            <a:schemeClr val="tx1"/>
                          </a:solidFill>
                          <a:latin typeface="Segoe UI" pitchFamily="34" charset="0"/>
                          <a:ea typeface="+mn-ea"/>
                          <a:cs typeface="Segoe UI" pitchFamily="34" charset="0"/>
                        </a:rPr>
                        <a:t>visit that </a:t>
                      </a:r>
                      <a:r>
                        <a:rPr lang="en-US" sz="2400" kern="1200" baseline="0" dirty="0" smtClean="0">
                          <a:solidFill>
                            <a:schemeClr val="tx1"/>
                          </a:solidFill>
                          <a:latin typeface="Segoe UI" pitchFamily="34" charset="0"/>
                          <a:ea typeface="+mn-ea"/>
                          <a:cs typeface="Segoe UI" pitchFamily="34" charset="0"/>
                        </a:rPr>
                        <a:t>web site”</a:t>
                      </a:r>
                      <a:endParaRPr lang="en-US" sz="2400" kern="1200" baseline="0" dirty="0" smtClean="0">
                        <a:solidFill>
                          <a:schemeClr val="tx1"/>
                        </a:solidFill>
                        <a:latin typeface="Segoe UI" pitchFamily="34" charset="0"/>
                        <a:ea typeface="+mn-ea"/>
                        <a:cs typeface="Segoe UI" pitchFamily="34" charset="0"/>
                      </a:endParaRPr>
                    </a:p>
                  </a:txBody>
                  <a:tcPr marT="91440" marB="91440"/>
                </a:tc>
              </a:tr>
            </a:tbl>
          </a:graphicData>
        </a:graphic>
      </p:graphicFrame>
    </p:spTree>
    <p:extLst>
      <p:ext uri="{BB962C8B-B14F-4D97-AF65-F5344CB8AC3E}">
        <p14:creationId xmlns:p14="http://schemas.microsoft.com/office/powerpoint/2010/main" val="39444991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41486"/>
            <a:ext cx="6324600" cy="720336"/>
          </a:xfrm>
        </p:spPr>
        <p:txBody>
          <a:bodyPr/>
          <a:lstStyle/>
          <a:p>
            <a:r>
              <a:rPr lang="en-US" dirty="0"/>
              <a:t>Threat: Information Disclosure</a:t>
            </a:r>
          </a:p>
        </p:txBody>
      </p:sp>
      <p:graphicFrame>
        <p:nvGraphicFramePr>
          <p:cNvPr id="4" name="Table 3"/>
          <p:cNvGraphicFramePr>
            <a:graphicFrameLocks noGrp="1"/>
          </p:cNvGraphicFramePr>
          <p:nvPr>
            <p:extLst>
              <p:ext uri="{D42A27DB-BD31-4B8C-83A1-F6EECF244321}">
                <p14:modId xmlns:p14="http://schemas.microsoft.com/office/powerpoint/2010/main" val="2827304118"/>
              </p:ext>
            </p:extLst>
          </p:nvPr>
        </p:nvGraphicFramePr>
        <p:xfrm>
          <a:off x="891276" y="974074"/>
          <a:ext cx="6847491" cy="3873574"/>
        </p:xfrm>
        <a:graphic>
          <a:graphicData uri="http://schemas.openxmlformats.org/drawingml/2006/table">
            <a:tbl>
              <a:tblPr bandRow="1">
                <a:tableStyleId>{2D5ABB26-0587-4C30-8999-92F81FD0307C}</a:tableStyleId>
              </a:tblPr>
              <a:tblGrid>
                <a:gridCol w="1755273"/>
                <a:gridCol w="5092218"/>
              </a:tblGrid>
              <a:tr h="547200">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I</a:t>
                      </a:r>
                      <a:r>
                        <a:rPr lang="en-US" sz="2400" dirty="0" smtClean="0">
                          <a:solidFill>
                            <a:schemeClr val="tx1"/>
                          </a:solidFill>
                          <a:latin typeface="Segoe UI" pitchFamily="34" charset="0"/>
                          <a:cs typeface="Segoe UI" pitchFamily="34" charset="0"/>
                        </a:rPr>
                        <a:t>nformation</a:t>
                      </a:r>
                      <a:r>
                        <a:rPr lang="en-US" sz="2400" baseline="0" dirty="0" smtClean="0">
                          <a:solidFill>
                            <a:schemeClr val="tx1"/>
                          </a:solidFill>
                          <a:latin typeface="Segoe UI" pitchFamily="34" charset="0"/>
                          <a:cs typeface="Segoe UI" pitchFamily="34" charset="0"/>
                        </a:rPr>
                        <a:t> Disclosure</a:t>
                      </a:r>
                      <a:endParaRPr lang="en-US" sz="2400" dirty="0" smtClean="0">
                        <a:solidFill>
                          <a:schemeClr val="tx1"/>
                        </a:solidFill>
                        <a:latin typeface="Segoe UI" pitchFamily="34" charset="0"/>
                        <a:cs typeface="Segoe UI" pitchFamily="34" charset="0"/>
                      </a:endParaRPr>
                    </a:p>
                  </a:txBody>
                  <a:tcPr/>
                </a:tc>
              </a:tr>
              <a:tr h="547200">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a:tc>
                <a:tc>
                  <a:txBody>
                    <a:bodyPr/>
                    <a:lstStyle/>
                    <a:p>
                      <a:r>
                        <a:rPr lang="en-US" sz="2400" dirty="0" smtClean="0">
                          <a:solidFill>
                            <a:schemeClr val="tx1"/>
                          </a:solidFill>
                          <a:latin typeface="Segoe UI" pitchFamily="34" charset="0"/>
                          <a:cs typeface="Segoe UI" pitchFamily="34" charset="0"/>
                        </a:rPr>
                        <a:t>Confidentiality</a:t>
                      </a:r>
                      <a:endParaRPr lang="en-US" sz="2400" dirty="0">
                        <a:solidFill>
                          <a:schemeClr val="tx1"/>
                        </a:solidFill>
                        <a:latin typeface="Segoe UI" pitchFamily="34" charset="0"/>
                        <a:cs typeface="Segoe UI" pitchFamily="34" charset="0"/>
                      </a:endParaRPr>
                    </a:p>
                  </a:txBody>
                  <a:tcPr/>
                </a:tc>
              </a:tr>
              <a:tr h="1025129">
                <a:tc>
                  <a:txBody>
                    <a:bodyPr/>
                    <a:lstStyle/>
                    <a:p>
                      <a:r>
                        <a:rPr lang="en-US" sz="2400" dirty="0" smtClean="0">
                          <a:solidFill>
                            <a:schemeClr val="tx1"/>
                          </a:solidFill>
                          <a:latin typeface="Segoe UI" pitchFamily="34" charset="0"/>
                          <a:cs typeface="Segoe UI" pitchFamily="34" charset="0"/>
                        </a:rPr>
                        <a:t>Definition</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Exposing information</a:t>
                      </a:r>
                      <a:r>
                        <a:rPr lang="en-US" sz="2400" baseline="0" dirty="0" smtClean="0">
                          <a:solidFill>
                            <a:schemeClr val="tx1"/>
                          </a:solidFill>
                          <a:latin typeface="Segoe UI" pitchFamily="34" charset="0"/>
                          <a:cs typeface="Segoe UI" pitchFamily="34" charset="0"/>
                        </a:rPr>
                        <a:t> to someone not authorized to see it</a:t>
                      </a:r>
                      <a:endParaRPr lang="en-US" sz="2400" dirty="0" smtClean="0">
                        <a:solidFill>
                          <a:schemeClr val="tx1"/>
                        </a:solidFill>
                        <a:latin typeface="Segoe UI" pitchFamily="34" charset="0"/>
                        <a:cs typeface="Segoe UI" pitchFamily="34" charset="0"/>
                      </a:endParaRPr>
                    </a:p>
                  </a:txBody>
                  <a:tcPr/>
                </a:tc>
              </a:tr>
              <a:tr h="1754045">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Allowing</a:t>
                      </a:r>
                      <a:r>
                        <a:rPr lang="en-US" sz="2400" baseline="0" dirty="0" smtClean="0">
                          <a:solidFill>
                            <a:schemeClr val="tx1"/>
                          </a:solidFill>
                          <a:latin typeface="Segoe UI" pitchFamily="34" charset="0"/>
                          <a:cs typeface="Segoe UI" pitchFamily="34" charset="0"/>
                        </a:rPr>
                        <a:t> someone to read the Windows source code; publishing a list of customers to a Web site</a:t>
                      </a:r>
                      <a:endParaRPr lang="en-US" sz="2400" dirty="0" smtClean="0">
                        <a:solidFill>
                          <a:schemeClr val="tx1"/>
                        </a:solidFill>
                        <a:latin typeface="Segoe UI" pitchFamily="34" charset="0"/>
                        <a:cs typeface="Segoe UI" pitchFamily="34" charset="0"/>
                      </a:endParaRPr>
                    </a:p>
                    <a:p>
                      <a:endParaRPr lang="en-US" sz="2400" dirty="0">
                        <a:solidFill>
                          <a:schemeClr val="tx1"/>
                        </a:solidFill>
                        <a:latin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2101349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fontAlgn="base">
              <a:spcAft>
                <a:spcPts val="600"/>
              </a:spcAft>
            </a:pPr>
            <a:r>
              <a:rPr lang="en-US" dirty="0"/>
              <a:t>When designing a system, we need to state the threat model</a:t>
            </a:r>
          </a:p>
          <a:p>
            <a:pPr lvl="0" fontAlgn="base">
              <a:spcAft>
                <a:spcPts val="600"/>
              </a:spcAft>
            </a:pPr>
            <a:r>
              <a:rPr lang="en-US" dirty="0"/>
              <a:t>Threat Model</a:t>
            </a:r>
          </a:p>
          <a:p>
            <a:pPr lvl="1" fontAlgn="base">
              <a:spcAft>
                <a:spcPts val="600"/>
              </a:spcAft>
            </a:pPr>
            <a:r>
              <a:rPr lang="en-US" sz="1600" dirty="0"/>
              <a:t>Set of threats we are undertaking to defend against</a:t>
            </a:r>
          </a:p>
          <a:p>
            <a:pPr lvl="1" fontAlgn="base">
              <a:spcAft>
                <a:spcPts val="600"/>
              </a:spcAft>
            </a:pPr>
            <a:r>
              <a:rPr lang="en-US" sz="1600" dirty="0"/>
              <a:t>Whom do we want to prevent from doing what?</a:t>
            </a:r>
          </a:p>
          <a:p>
            <a:pPr lvl="0" fontAlgn="base">
              <a:spcAft>
                <a:spcPts val="600"/>
              </a:spcAft>
            </a:pPr>
            <a:r>
              <a:rPr lang="en-US" dirty="0"/>
              <a:t>Attack</a:t>
            </a:r>
          </a:p>
          <a:p>
            <a:pPr lvl="1" fontAlgn="base">
              <a:spcAft>
                <a:spcPts val="600"/>
              </a:spcAft>
            </a:pPr>
            <a:r>
              <a:rPr lang="en-US" sz="1600" dirty="0"/>
              <a:t>An action which exploits a vulnerability to execute a threat</a:t>
            </a:r>
          </a:p>
          <a:p>
            <a:pPr lvl="1">
              <a:spcBef>
                <a:spcPts val="0"/>
              </a:spcBef>
              <a:spcAft>
                <a:spcPts val="600"/>
              </a:spcAft>
            </a:pPr>
            <a:r>
              <a:rPr lang="en-US" sz="1600" dirty="0"/>
              <a:t>e.g., telling the file server you are a different user in an attempt to read or modify their files</a:t>
            </a:r>
          </a:p>
          <a:p>
            <a:pPr>
              <a:spcAft>
                <a:spcPts val="600"/>
              </a:spcAft>
            </a:pPr>
            <a:endParaRPr lang="en-US" sz="2400" dirty="0"/>
          </a:p>
        </p:txBody>
      </p:sp>
      <p:sp>
        <p:nvSpPr>
          <p:cNvPr id="3" name="Content Placeholder 2"/>
          <p:cNvSpPr>
            <a:spLocks noGrp="1"/>
          </p:cNvSpPr>
          <p:nvPr>
            <p:ph sz="quarter" idx="10"/>
          </p:nvPr>
        </p:nvSpPr>
        <p:spPr>
          <a:xfrm>
            <a:off x="304800" y="190254"/>
            <a:ext cx="6324600" cy="720336"/>
          </a:xfrm>
        </p:spPr>
        <p:txBody>
          <a:bodyPr/>
          <a:lstStyle/>
          <a:p>
            <a:r>
              <a:rPr lang="en-US" dirty="0"/>
              <a:t>Threat Model</a:t>
            </a:r>
          </a:p>
        </p:txBody>
      </p:sp>
    </p:spTree>
    <p:extLst>
      <p:ext uri="{BB962C8B-B14F-4D97-AF65-F5344CB8AC3E}">
        <p14:creationId xmlns:p14="http://schemas.microsoft.com/office/powerpoint/2010/main" val="41644430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41486"/>
            <a:ext cx="6324600" cy="720336"/>
          </a:xfrm>
        </p:spPr>
        <p:txBody>
          <a:bodyPr/>
          <a:lstStyle/>
          <a:p>
            <a:r>
              <a:rPr lang="en-US" dirty="0"/>
              <a:t>Threat: Denial of Service</a:t>
            </a:r>
          </a:p>
        </p:txBody>
      </p:sp>
      <p:graphicFrame>
        <p:nvGraphicFramePr>
          <p:cNvPr id="4" name="Table 3"/>
          <p:cNvGraphicFramePr>
            <a:graphicFrameLocks noGrp="1"/>
          </p:cNvGraphicFramePr>
          <p:nvPr>
            <p:extLst>
              <p:ext uri="{D42A27DB-BD31-4B8C-83A1-F6EECF244321}">
                <p14:modId xmlns:p14="http://schemas.microsoft.com/office/powerpoint/2010/main" val="2370425055"/>
              </p:ext>
            </p:extLst>
          </p:nvPr>
        </p:nvGraphicFramePr>
        <p:xfrm>
          <a:off x="879084" y="1171694"/>
          <a:ext cx="6847491" cy="3291840"/>
        </p:xfrm>
        <a:graphic>
          <a:graphicData uri="http://schemas.openxmlformats.org/drawingml/2006/table">
            <a:tbl>
              <a:tblPr bandRow="1">
                <a:tableStyleId>{2D5ABB26-0587-4C30-8999-92F81FD0307C}</a:tableStyleId>
              </a:tblPr>
              <a:tblGrid>
                <a:gridCol w="1755273"/>
                <a:gridCol w="5092218"/>
              </a:tblGrid>
              <a:tr h="326354">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D</a:t>
                      </a:r>
                      <a:r>
                        <a:rPr lang="en-US" sz="2400" dirty="0" smtClean="0">
                          <a:solidFill>
                            <a:schemeClr val="tx1"/>
                          </a:solidFill>
                          <a:latin typeface="Segoe UI" pitchFamily="34" charset="0"/>
                          <a:cs typeface="Segoe UI" pitchFamily="34" charset="0"/>
                        </a:rPr>
                        <a:t>enial of Service</a:t>
                      </a:r>
                    </a:p>
                  </a:txBody>
                  <a:tcPr marT="91440" marB="91440"/>
                </a:tc>
              </a:tr>
              <a:tr h="0">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Availability</a:t>
                      </a:r>
                      <a:endParaRPr lang="en-US" sz="2400" dirty="0">
                        <a:solidFill>
                          <a:schemeClr val="tx1"/>
                        </a:solidFill>
                        <a:latin typeface="Segoe UI" pitchFamily="34" charset="0"/>
                        <a:cs typeface="Segoe UI" pitchFamily="34" charset="0"/>
                      </a:endParaRPr>
                    </a:p>
                  </a:txBody>
                  <a:tcPr marT="91440" marB="91440"/>
                </a:tc>
              </a:tr>
              <a:tr h="0">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Deny</a:t>
                      </a:r>
                      <a:r>
                        <a:rPr lang="en-US" sz="2400" baseline="0" dirty="0" smtClean="0">
                          <a:solidFill>
                            <a:schemeClr val="tx1"/>
                          </a:solidFill>
                          <a:latin typeface="Segoe UI" pitchFamily="34" charset="0"/>
                          <a:cs typeface="Segoe UI" pitchFamily="34" charset="0"/>
                        </a:rPr>
                        <a:t> or degrade service to users</a:t>
                      </a:r>
                      <a:endParaRPr lang="en-US" sz="2400" dirty="0" smtClean="0">
                        <a:solidFill>
                          <a:schemeClr val="tx1"/>
                        </a:solidFill>
                        <a:latin typeface="Segoe UI" pitchFamily="34" charset="0"/>
                        <a:cs typeface="Segoe UI" pitchFamily="34" charset="0"/>
                      </a:endParaRPr>
                    </a:p>
                  </a:txBody>
                  <a:tcPr marT="91440" marB="91440"/>
                </a:tc>
              </a:tr>
              <a:tr h="1623144">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Crashing Windows or a Web site, sending a packet and absorbing seconds of CPU time, or routing packets into a black hole</a:t>
                      </a:r>
                      <a:endParaRPr lang="en-US" sz="2400" dirty="0">
                        <a:solidFill>
                          <a:schemeClr val="tx1"/>
                        </a:solidFill>
                        <a:latin typeface="Segoe UI" pitchFamily="34" charset="0"/>
                        <a:cs typeface="Segoe UI" pitchFamily="34" charset="0"/>
                      </a:endParaRPr>
                    </a:p>
                  </a:txBody>
                  <a:tcPr marT="91440" marB="91440"/>
                </a:tc>
              </a:tr>
            </a:tbl>
          </a:graphicData>
        </a:graphic>
      </p:graphicFrame>
    </p:spTree>
    <p:extLst>
      <p:ext uri="{BB962C8B-B14F-4D97-AF65-F5344CB8AC3E}">
        <p14:creationId xmlns:p14="http://schemas.microsoft.com/office/powerpoint/2010/main" val="35736270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41486"/>
            <a:ext cx="6324600" cy="720336"/>
          </a:xfrm>
        </p:spPr>
        <p:txBody>
          <a:bodyPr/>
          <a:lstStyle/>
          <a:p>
            <a:r>
              <a:rPr lang="en-US" dirty="0"/>
              <a:t>Threat: Elevation of Privilege</a:t>
            </a:r>
          </a:p>
        </p:txBody>
      </p:sp>
      <p:graphicFrame>
        <p:nvGraphicFramePr>
          <p:cNvPr id="4" name="Table 3"/>
          <p:cNvGraphicFramePr>
            <a:graphicFrameLocks noGrp="1"/>
          </p:cNvGraphicFramePr>
          <p:nvPr>
            <p:extLst>
              <p:ext uri="{D42A27DB-BD31-4B8C-83A1-F6EECF244321}">
                <p14:modId xmlns:p14="http://schemas.microsoft.com/office/powerpoint/2010/main" val="2447060073"/>
              </p:ext>
            </p:extLst>
          </p:nvPr>
        </p:nvGraphicFramePr>
        <p:xfrm>
          <a:off x="1093390" y="988814"/>
          <a:ext cx="6847491" cy="3657600"/>
        </p:xfrm>
        <a:graphic>
          <a:graphicData uri="http://schemas.openxmlformats.org/drawingml/2006/table">
            <a:tbl>
              <a:tblPr bandRow="1">
                <a:tableStyleId>{2D5ABB26-0587-4C30-8999-92F81FD0307C}</a:tableStyleId>
              </a:tblPr>
              <a:tblGrid>
                <a:gridCol w="1755273"/>
                <a:gridCol w="5092218"/>
              </a:tblGrid>
              <a:tr h="350105">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E</a:t>
                      </a:r>
                      <a:r>
                        <a:rPr lang="en-US" sz="2400" dirty="0" smtClean="0">
                          <a:solidFill>
                            <a:schemeClr val="tx1"/>
                          </a:solidFill>
                          <a:latin typeface="Segoe UI" pitchFamily="34" charset="0"/>
                          <a:cs typeface="Segoe UI" pitchFamily="34" charset="0"/>
                        </a:rPr>
                        <a:t>levation of Privilege (</a:t>
                      </a:r>
                      <a:r>
                        <a:rPr lang="en-US" sz="2400" dirty="0" err="1" smtClean="0">
                          <a:solidFill>
                            <a:schemeClr val="tx1"/>
                          </a:solidFill>
                          <a:latin typeface="Segoe UI" pitchFamily="34" charset="0"/>
                          <a:cs typeface="Segoe UI" pitchFamily="34" charset="0"/>
                        </a:rPr>
                        <a:t>EoP</a:t>
                      </a:r>
                      <a:r>
                        <a:rPr lang="en-US" sz="2400" dirty="0" smtClean="0">
                          <a:solidFill>
                            <a:schemeClr val="tx1"/>
                          </a:solidFill>
                          <a:latin typeface="Segoe UI" pitchFamily="34" charset="0"/>
                          <a:cs typeface="Segoe UI" pitchFamily="34" charset="0"/>
                        </a:rPr>
                        <a:t>)</a:t>
                      </a:r>
                    </a:p>
                  </a:txBody>
                  <a:tcPr marT="91440" marB="91440"/>
                </a:tc>
              </a:tr>
              <a:tr h="284791">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Authorization</a:t>
                      </a:r>
                      <a:endParaRPr lang="en-US" sz="2400" dirty="0">
                        <a:solidFill>
                          <a:schemeClr val="tx1"/>
                        </a:solidFill>
                        <a:latin typeface="Segoe UI" pitchFamily="34" charset="0"/>
                        <a:cs typeface="Segoe UI" pitchFamily="34" charset="0"/>
                      </a:endParaRPr>
                    </a:p>
                  </a:txBody>
                  <a:tcPr marT="91440" marB="91440"/>
                </a:tc>
              </a:tr>
              <a:tr h="765741">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Gain capabilities</a:t>
                      </a:r>
                      <a:r>
                        <a:rPr lang="en-US" sz="2400" baseline="0" dirty="0" smtClean="0">
                          <a:solidFill>
                            <a:schemeClr val="tx1"/>
                          </a:solidFill>
                          <a:latin typeface="Segoe UI" pitchFamily="34" charset="0"/>
                          <a:cs typeface="Segoe UI" pitchFamily="34" charset="0"/>
                        </a:rPr>
                        <a:t> without proper authorization</a:t>
                      </a:r>
                      <a:endParaRPr lang="en-US" sz="2400" dirty="0" smtClean="0">
                        <a:solidFill>
                          <a:schemeClr val="tx1"/>
                        </a:solidFill>
                        <a:latin typeface="Segoe UI" pitchFamily="34" charset="0"/>
                        <a:cs typeface="Segoe UI" pitchFamily="34" charset="0"/>
                      </a:endParaRPr>
                    </a:p>
                  </a:txBody>
                  <a:tcPr marT="91440" marB="91440"/>
                </a:tc>
              </a:tr>
              <a:tr h="1623144">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Segoe UI" pitchFamily="34" charset="0"/>
                          <a:ea typeface="+mn-ea"/>
                          <a:cs typeface="Segoe UI" pitchFamily="34" charset="0"/>
                        </a:rPr>
                        <a:t>Allowing a remote Internet user to run commands is the classic example, but going from a “Limited User” to “Admin” is also </a:t>
                      </a:r>
                      <a:r>
                        <a:rPr lang="en-US" sz="2400" kern="1200" dirty="0" err="1" smtClean="0">
                          <a:solidFill>
                            <a:schemeClr val="tx1"/>
                          </a:solidFill>
                          <a:latin typeface="Segoe UI" pitchFamily="34" charset="0"/>
                          <a:ea typeface="+mn-ea"/>
                          <a:cs typeface="Segoe UI" pitchFamily="34" charset="0"/>
                        </a:rPr>
                        <a:t>EoP</a:t>
                      </a:r>
                      <a:endParaRPr lang="en-US" sz="2400" dirty="0">
                        <a:solidFill>
                          <a:schemeClr val="tx1"/>
                        </a:solidFill>
                        <a:latin typeface="Segoe UI" pitchFamily="34" charset="0"/>
                        <a:cs typeface="Segoe UI" pitchFamily="34" charset="0"/>
                      </a:endParaRPr>
                    </a:p>
                  </a:txBody>
                  <a:tcPr marT="91440" marB="91440"/>
                </a:tc>
              </a:tr>
            </a:tbl>
          </a:graphicData>
        </a:graphic>
      </p:graphicFrame>
    </p:spTree>
    <p:extLst>
      <p:ext uri="{BB962C8B-B14F-4D97-AF65-F5344CB8AC3E}">
        <p14:creationId xmlns:p14="http://schemas.microsoft.com/office/powerpoint/2010/main" val="2280770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8431" y="1120775"/>
            <a:ext cx="6824802" cy="3394075"/>
          </a:xfrm>
          <a:prstGeom prst="rect">
            <a:avLst/>
          </a:prstGeom>
        </p:spPr>
      </p:pic>
      <p:sp>
        <p:nvSpPr>
          <p:cNvPr id="3" name="Content Placeholder 2"/>
          <p:cNvSpPr>
            <a:spLocks noGrp="1"/>
          </p:cNvSpPr>
          <p:nvPr>
            <p:ph sz="quarter" idx="10"/>
          </p:nvPr>
        </p:nvSpPr>
        <p:spPr>
          <a:xfrm>
            <a:off x="121920" y="141486"/>
            <a:ext cx="6324600" cy="720336"/>
          </a:xfrm>
        </p:spPr>
        <p:txBody>
          <a:bodyPr/>
          <a:lstStyle/>
          <a:p>
            <a:r>
              <a:rPr lang="en-US" dirty="0" smtClean="0"/>
              <a:t>Threat Tree (Spoofing data flow)</a:t>
            </a:r>
            <a:endParaRPr lang="en-US" dirty="0"/>
          </a:p>
        </p:txBody>
      </p:sp>
    </p:spTree>
    <p:extLst>
      <p:ext uri="{BB962C8B-B14F-4D97-AF65-F5344CB8AC3E}">
        <p14:creationId xmlns:p14="http://schemas.microsoft.com/office/powerpoint/2010/main" val="12079158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41486"/>
            <a:ext cx="6324600" cy="720336"/>
          </a:xfrm>
        </p:spPr>
        <p:txBody>
          <a:bodyPr/>
          <a:lstStyle/>
          <a:p>
            <a:r>
              <a:rPr lang="en-US" dirty="0" smtClean="0"/>
              <a:t>How to </a:t>
            </a:r>
            <a:r>
              <a:rPr lang="en-US" dirty="0"/>
              <a:t>Mitigate</a:t>
            </a:r>
          </a:p>
        </p:txBody>
      </p:sp>
      <p:sp>
        <p:nvSpPr>
          <p:cNvPr id="4" name="Content Placeholder 2"/>
          <p:cNvSpPr>
            <a:spLocks noGrp="1"/>
          </p:cNvSpPr>
          <p:nvPr>
            <p:ph idx="1"/>
          </p:nvPr>
        </p:nvSpPr>
        <p:spPr>
          <a:xfrm>
            <a:off x="682751" y="964728"/>
            <a:ext cx="6317655" cy="3375624"/>
          </a:xfrm>
        </p:spPr>
        <p:txBody>
          <a:bodyPr/>
          <a:lstStyle/>
          <a:p>
            <a:pPr>
              <a:spcAft>
                <a:spcPts val="600"/>
              </a:spcAft>
            </a:pPr>
            <a:r>
              <a:rPr lang="en-US" dirty="0" smtClean="0"/>
              <a:t>Address each threat</a:t>
            </a:r>
          </a:p>
          <a:p>
            <a:pPr>
              <a:spcAft>
                <a:spcPts val="600"/>
              </a:spcAft>
            </a:pPr>
            <a:r>
              <a:rPr lang="en-US" dirty="0" smtClean="0"/>
              <a:t>Four ways to address threats</a:t>
            </a:r>
          </a:p>
          <a:p>
            <a:pPr marL="914400" lvl="1" indent="-457200">
              <a:spcAft>
                <a:spcPts val="600"/>
              </a:spcAft>
              <a:buFont typeface="+mj-lt"/>
              <a:buAutoNum type="arabicPeriod"/>
            </a:pPr>
            <a:r>
              <a:rPr lang="en-US" sz="1400" dirty="0" smtClean="0"/>
              <a:t>Redesign to eliminate</a:t>
            </a:r>
          </a:p>
          <a:p>
            <a:pPr marL="914400" lvl="1" indent="-457200">
              <a:spcAft>
                <a:spcPts val="600"/>
              </a:spcAft>
              <a:buFont typeface="+mj-lt"/>
              <a:buAutoNum type="arabicPeriod"/>
            </a:pPr>
            <a:r>
              <a:rPr lang="en-US" sz="1400" dirty="0" smtClean="0"/>
              <a:t>Apply standard mitigations</a:t>
            </a:r>
          </a:p>
          <a:p>
            <a:pPr marL="1371600" lvl="2" indent="-457200">
              <a:spcAft>
                <a:spcPts val="600"/>
              </a:spcAft>
            </a:pPr>
            <a:r>
              <a:rPr lang="en-US" sz="1400" dirty="0">
                <a:latin typeface="Arial" pitchFamily="34" charset="0"/>
                <a:cs typeface="Arial" pitchFamily="34" charset="0"/>
              </a:rPr>
              <a:t>What have similar software packages done and how has that worked out for them?</a:t>
            </a:r>
          </a:p>
          <a:p>
            <a:pPr marL="914400" lvl="1" indent="-457200">
              <a:spcAft>
                <a:spcPts val="600"/>
              </a:spcAft>
              <a:buFont typeface="+mj-lt"/>
              <a:buAutoNum type="arabicPeriod"/>
            </a:pPr>
            <a:r>
              <a:rPr lang="en-US" sz="1400" dirty="0" smtClean="0"/>
              <a:t>Invent new mitigations (riskier)</a:t>
            </a:r>
          </a:p>
          <a:p>
            <a:pPr marL="914400" lvl="1" indent="-457200">
              <a:spcAft>
                <a:spcPts val="600"/>
              </a:spcAft>
              <a:buFont typeface="+mj-lt"/>
              <a:buAutoNum type="arabicPeriod"/>
            </a:pPr>
            <a:r>
              <a:rPr lang="en-US" sz="1400" dirty="0" smtClean="0"/>
              <a:t>Accept vulnerability in design</a:t>
            </a:r>
          </a:p>
        </p:txBody>
      </p:sp>
    </p:spTree>
    <p:extLst>
      <p:ext uri="{BB962C8B-B14F-4D97-AF65-F5344CB8AC3E}">
        <p14:creationId xmlns:p14="http://schemas.microsoft.com/office/powerpoint/2010/main" val="26810047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53678"/>
            <a:ext cx="6324600" cy="720336"/>
          </a:xfrm>
        </p:spPr>
        <p:txBody>
          <a:bodyPr/>
          <a:lstStyle/>
          <a:p>
            <a:r>
              <a:rPr lang="en-US" dirty="0"/>
              <a:t>Standard Mitigations</a:t>
            </a:r>
          </a:p>
        </p:txBody>
      </p:sp>
      <p:graphicFrame>
        <p:nvGraphicFramePr>
          <p:cNvPr id="4" name="Table 3"/>
          <p:cNvGraphicFramePr>
            <a:graphicFrameLocks noGrp="1"/>
          </p:cNvGraphicFramePr>
          <p:nvPr>
            <p:extLst>
              <p:ext uri="{D42A27DB-BD31-4B8C-83A1-F6EECF244321}">
                <p14:modId xmlns:p14="http://schemas.microsoft.com/office/powerpoint/2010/main" val="2743933092"/>
              </p:ext>
            </p:extLst>
          </p:nvPr>
        </p:nvGraphicFramePr>
        <p:xfrm>
          <a:off x="556479" y="874014"/>
          <a:ext cx="8175170" cy="3937728"/>
        </p:xfrm>
        <a:graphic>
          <a:graphicData uri="http://schemas.openxmlformats.org/drawingml/2006/table">
            <a:tbl>
              <a:tblPr firstRow="1" bandRow="1">
                <a:tableStyleId>{F5AB1C69-6EDB-4FF4-983F-18BD219EF322}</a:tableStyleId>
              </a:tblPr>
              <a:tblGrid>
                <a:gridCol w="2076993"/>
                <a:gridCol w="1658112"/>
                <a:gridCol w="4440065"/>
              </a:tblGrid>
              <a:tr h="103686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S</a:t>
                      </a:r>
                      <a:r>
                        <a:rPr lang="en-US" sz="1600" b="0" kern="1200" dirty="0" smtClean="0">
                          <a:solidFill>
                            <a:schemeClr val="tx1"/>
                          </a:solidFill>
                          <a:latin typeface="+mn-lt"/>
                          <a:ea typeface="+mn-ea"/>
                          <a:cs typeface="+mn-cs"/>
                        </a:rPr>
                        <a:t>poofing</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b="0" kern="1200" dirty="0" smtClean="0">
                          <a:solidFill>
                            <a:schemeClr val="tx1"/>
                          </a:solidFill>
                          <a:latin typeface="+mn-lt"/>
                          <a:ea typeface="+mn-ea"/>
                          <a:cs typeface="+mn-cs"/>
                        </a:rPr>
                        <a:t>Authentication</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200" b="0" kern="1200" dirty="0" smtClean="0">
                          <a:solidFill>
                            <a:schemeClr val="tx1"/>
                          </a:solidFill>
                          <a:latin typeface="+mn-lt"/>
                          <a:ea typeface="+mn-ea"/>
                          <a:cs typeface="+mn-cs"/>
                        </a:rPr>
                        <a:t>To authenticate principals:</a:t>
                      </a:r>
                    </a:p>
                    <a:p>
                      <a:pPr marL="0" marR="0" lvl="0" algn="l" defTabSz="914400" rtl="0" eaLnBrk="1" latinLnBrk="0" hangingPunct="1">
                        <a:lnSpc>
                          <a:spcPct val="115000"/>
                        </a:lnSpc>
                        <a:spcBef>
                          <a:spcPts val="0"/>
                        </a:spcBef>
                        <a:spcAft>
                          <a:spcPts val="0"/>
                        </a:spcAft>
                        <a:buFont typeface="Arial" pitchFamily="34" charset="0"/>
                        <a:buChar char="•"/>
                      </a:pPr>
                      <a:r>
                        <a:rPr lang="en-US" sz="1200" b="0" kern="1200" dirty="0" smtClean="0">
                          <a:solidFill>
                            <a:schemeClr val="tx1"/>
                          </a:solidFill>
                          <a:latin typeface="+mn-lt"/>
                          <a:ea typeface="+mn-ea"/>
                          <a:cs typeface="+mn-cs"/>
                        </a:rPr>
                        <a:t> Cookie authentication</a:t>
                      </a:r>
                    </a:p>
                    <a:p>
                      <a:pPr lvl="0">
                        <a:buFont typeface="Arial" pitchFamily="34" charset="0"/>
                        <a:buChar char="•"/>
                      </a:pPr>
                      <a:r>
                        <a:rPr lang="en-US" sz="1200" b="0" kern="1200" dirty="0" smtClean="0">
                          <a:solidFill>
                            <a:schemeClr val="tx1"/>
                          </a:solidFill>
                          <a:latin typeface="+mn-lt"/>
                          <a:ea typeface="+mn-ea"/>
                          <a:cs typeface="+mn-cs"/>
                        </a:rPr>
                        <a:t> Kerberos authentication</a:t>
                      </a:r>
                    </a:p>
                    <a:p>
                      <a:r>
                        <a:rPr lang="en-US" sz="1200" b="0" kern="1200" dirty="0" smtClean="0">
                          <a:solidFill>
                            <a:schemeClr val="tx1"/>
                          </a:solidFill>
                          <a:latin typeface="+mn-lt"/>
                          <a:ea typeface="+mn-ea"/>
                          <a:cs typeface="+mn-cs"/>
                        </a:rPr>
                        <a:t>To authenticate code or data:</a:t>
                      </a:r>
                    </a:p>
                    <a:p>
                      <a:pPr>
                        <a:buFont typeface="Arial" pitchFamily="34" charset="0"/>
                        <a:buChar char="•"/>
                      </a:pPr>
                      <a:r>
                        <a:rPr lang="en-US" sz="1200" b="0" kern="1200" dirty="0" smtClean="0">
                          <a:solidFill>
                            <a:schemeClr val="tx1"/>
                          </a:solidFill>
                          <a:latin typeface="+mn-lt"/>
                          <a:ea typeface="+mn-ea"/>
                          <a:cs typeface="+mn-cs"/>
                        </a:rPr>
                        <a:t> Digital signatures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4692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T</a:t>
                      </a:r>
                      <a:r>
                        <a:rPr lang="en-US" sz="1600" kern="1200" dirty="0" smtClean="0">
                          <a:solidFill>
                            <a:schemeClr val="tx1"/>
                          </a:solidFill>
                          <a:latin typeface="+mn-lt"/>
                          <a:ea typeface="+mn-ea"/>
                          <a:cs typeface="+mn-cs"/>
                        </a:rPr>
                        <a:t>ampering</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Integrity</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b="0" kern="1200" dirty="0" smtClean="0">
                          <a:solidFill>
                            <a:schemeClr val="tx1"/>
                          </a:solidFill>
                          <a:latin typeface="+mn-lt"/>
                          <a:ea typeface="+mn-ea"/>
                          <a:cs typeface="+mn-cs"/>
                        </a:rPr>
                        <a:t>ACLs</a:t>
                      </a:r>
                    </a:p>
                    <a:p>
                      <a:pPr marL="0" lvl="0" algn="l" defTabSz="914400" rtl="0" eaLnBrk="1" latinLnBrk="0" hangingPunct="1">
                        <a:buFont typeface="Arial" pitchFamily="34" charset="0"/>
                        <a:buChar char="•"/>
                      </a:pPr>
                      <a:r>
                        <a:rPr lang="en-US" sz="1200" b="0" kern="1200" dirty="0" smtClean="0">
                          <a:solidFill>
                            <a:schemeClr val="tx1"/>
                          </a:solidFill>
                          <a:latin typeface="+mn-lt"/>
                          <a:ea typeface="+mn-ea"/>
                          <a:cs typeface="+mn-cs"/>
                        </a:rPr>
                        <a:t> Digital signatures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4692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R</a:t>
                      </a:r>
                      <a:r>
                        <a:rPr lang="en-US" sz="1600" kern="1200" dirty="0" smtClean="0">
                          <a:solidFill>
                            <a:schemeClr val="tx1"/>
                          </a:solidFill>
                          <a:latin typeface="+mn-lt"/>
                          <a:ea typeface="+mn-ea"/>
                          <a:cs typeface="+mn-cs"/>
                        </a:rPr>
                        <a:t>epudiation</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Non Repudiation</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Secure logging and auditing</a:t>
                      </a:r>
                    </a:p>
                    <a:p>
                      <a:pPr marL="0" lvl="0" algn="l" defTabSz="914400" rtl="0" eaLnBrk="1" latinLnBrk="0" hangingPunct="1">
                        <a:buFont typeface="Arial" pitchFamily="34" charset="0"/>
                        <a:buChar char="•"/>
                      </a:pPr>
                      <a:r>
                        <a:rPr lang="en-US" sz="1200" b="0" kern="1200" dirty="0" smtClean="0">
                          <a:solidFill>
                            <a:schemeClr val="tx1"/>
                          </a:solidFill>
                          <a:latin typeface="+mn-lt"/>
                          <a:ea typeface="+mn-ea"/>
                          <a:cs typeface="+mn-cs"/>
                        </a:rPr>
                        <a:t> Digital Signatures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4692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I</a:t>
                      </a:r>
                      <a:r>
                        <a:rPr lang="en-US" sz="1600" kern="1200" dirty="0" smtClean="0">
                          <a:solidFill>
                            <a:schemeClr val="tx1"/>
                          </a:solidFill>
                          <a:latin typeface="+mn-lt"/>
                          <a:ea typeface="+mn-ea"/>
                          <a:cs typeface="+mn-cs"/>
                        </a:rPr>
                        <a:t>nformation Disclosure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Confidentiality</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tx1"/>
                          </a:solidFill>
                          <a:latin typeface="+mn-lt"/>
                          <a:ea typeface="+mn-ea"/>
                          <a:cs typeface="+mn-cs"/>
                        </a:rPr>
                        <a:t> Encryption</a:t>
                      </a:r>
                    </a:p>
                    <a:p>
                      <a:pPr>
                        <a:buFont typeface="Arial" pitchFamily="34" charset="0"/>
                        <a:buChar char="•"/>
                      </a:pPr>
                      <a:r>
                        <a:rPr lang="en-US" sz="1200" kern="1200" dirty="0" smtClean="0">
                          <a:solidFill>
                            <a:schemeClr val="tx1"/>
                          </a:solidFill>
                          <a:latin typeface="+mn-lt"/>
                          <a:ea typeface="+mn-ea"/>
                          <a:cs typeface="+mn-cs"/>
                        </a:rPr>
                        <a:t> ACLS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2569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D</a:t>
                      </a:r>
                      <a:r>
                        <a:rPr lang="en-US" sz="1600" kern="1200" dirty="0" smtClean="0">
                          <a:solidFill>
                            <a:schemeClr val="tx1"/>
                          </a:solidFill>
                          <a:latin typeface="+mn-lt"/>
                          <a:ea typeface="+mn-ea"/>
                          <a:cs typeface="+mn-cs"/>
                        </a:rPr>
                        <a:t>enial of Service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Availability</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tx1"/>
                          </a:solidFill>
                          <a:latin typeface="+mn-lt"/>
                          <a:ea typeface="+mn-ea"/>
                          <a:cs typeface="+mn-cs"/>
                        </a:rPr>
                        <a:t> ACLs</a:t>
                      </a:r>
                    </a:p>
                    <a:p>
                      <a:pPr lvl="0">
                        <a:buFont typeface="Arial" pitchFamily="34" charset="0"/>
                        <a:buChar char="•"/>
                      </a:pPr>
                      <a:r>
                        <a:rPr lang="en-US" sz="1200" kern="1200" dirty="0" smtClean="0">
                          <a:solidFill>
                            <a:schemeClr val="tx1"/>
                          </a:solidFill>
                          <a:latin typeface="+mn-lt"/>
                          <a:ea typeface="+mn-ea"/>
                          <a:cs typeface="+mn-cs"/>
                        </a:rPr>
                        <a:t> Filtering</a:t>
                      </a:r>
                    </a:p>
                    <a:p>
                      <a:pPr>
                        <a:buFont typeface="Arial" pitchFamily="34" charset="0"/>
                        <a:buChar char="•"/>
                      </a:pPr>
                      <a:r>
                        <a:rPr lang="en-US" sz="1200" kern="1200" dirty="0" smtClean="0">
                          <a:solidFill>
                            <a:schemeClr val="tx1"/>
                          </a:solidFill>
                          <a:latin typeface="+mn-lt"/>
                          <a:ea typeface="+mn-ea"/>
                          <a:cs typeface="+mn-cs"/>
                        </a:rPr>
                        <a:t> Quotas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6534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E</a:t>
                      </a:r>
                      <a:r>
                        <a:rPr lang="en-US" sz="1600" kern="1200" dirty="0" smtClean="0">
                          <a:solidFill>
                            <a:schemeClr val="tx1"/>
                          </a:solidFill>
                          <a:latin typeface="+mn-lt"/>
                          <a:ea typeface="+mn-ea"/>
                          <a:cs typeface="+mn-cs"/>
                        </a:rPr>
                        <a:t>levation of Privilege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Authorization</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tx1"/>
                          </a:solidFill>
                          <a:latin typeface="+mn-lt"/>
                          <a:ea typeface="+mn-ea"/>
                          <a:cs typeface="+mn-cs"/>
                        </a:rPr>
                        <a:t> ACLs</a:t>
                      </a:r>
                    </a:p>
                    <a:p>
                      <a:pPr lvl="0">
                        <a:buFont typeface="Arial" pitchFamily="34" charset="0"/>
                        <a:buChar char="•"/>
                      </a:pPr>
                      <a:r>
                        <a:rPr lang="en-US" sz="1200" kern="1200" dirty="0" smtClean="0">
                          <a:solidFill>
                            <a:schemeClr val="tx1"/>
                          </a:solidFill>
                          <a:latin typeface="+mn-lt"/>
                          <a:ea typeface="+mn-ea"/>
                          <a:cs typeface="+mn-cs"/>
                        </a:rPr>
                        <a:t> Group or role membership</a:t>
                      </a:r>
                    </a:p>
                    <a:p>
                      <a:pPr lvl="0">
                        <a:buFont typeface="Arial" pitchFamily="34" charset="0"/>
                        <a:buChar char="•"/>
                      </a:pPr>
                      <a:r>
                        <a:rPr lang="en-US" sz="1200" kern="1200" dirty="0" smtClean="0">
                          <a:solidFill>
                            <a:schemeClr val="tx1"/>
                          </a:solidFill>
                          <a:latin typeface="+mn-lt"/>
                          <a:ea typeface="+mn-ea"/>
                          <a:cs typeface="+mn-cs"/>
                        </a:rPr>
                        <a:t> Privilege ownership</a:t>
                      </a:r>
                    </a:p>
                    <a:p>
                      <a:pPr>
                        <a:buFont typeface="Arial" pitchFamily="34" charset="0"/>
                        <a:buChar char="•"/>
                      </a:pPr>
                      <a:r>
                        <a:rPr lang="en-US" sz="1200" kern="1200" dirty="0" smtClean="0">
                          <a:solidFill>
                            <a:schemeClr val="tx1"/>
                          </a:solidFill>
                          <a:latin typeface="+mn-lt"/>
                          <a:ea typeface="+mn-ea"/>
                          <a:cs typeface="+mn-cs"/>
                        </a:rPr>
                        <a:t> Input validation</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44537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15578"/>
            <a:ext cx="8229600" cy="3951494"/>
          </a:xfrm>
        </p:spPr>
        <p:txBody>
          <a:bodyPr/>
          <a:lstStyle/>
          <a:p>
            <a:pPr marL="0" indent="0"/>
            <a:r>
              <a:rPr lang="en-US" dirty="0"/>
              <a:t>In the Microsoft DREAD threat-risk ranking model, the technical risk factors for impact are Damage and Affected Users, while the ease of exploitation factors are Reproducibility, Exploitability and Discoverability. This risk factorization allows the assignment of values to the different influencing factors of a threat. To determine the ranking of a threat, the threat analyst has to answer basic questions for each factor of risk</a:t>
            </a:r>
          </a:p>
          <a:p>
            <a:pPr lvl="1">
              <a:spcBef>
                <a:spcPts val="600"/>
              </a:spcBef>
            </a:pPr>
            <a:r>
              <a:rPr lang="en-US" sz="1600" dirty="0"/>
              <a:t>For Damage: How big would the damage be if the attack succeeded? </a:t>
            </a:r>
          </a:p>
          <a:p>
            <a:pPr lvl="1">
              <a:spcBef>
                <a:spcPts val="600"/>
              </a:spcBef>
            </a:pPr>
            <a:r>
              <a:rPr lang="en-US" sz="1600" dirty="0"/>
              <a:t>For Reproducibility: How easy is it to reproduce an attack to work? </a:t>
            </a:r>
          </a:p>
          <a:p>
            <a:pPr lvl="1">
              <a:spcBef>
                <a:spcPts val="600"/>
              </a:spcBef>
            </a:pPr>
            <a:r>
              <a:rPr lang="en-US" sz="1600" dirty="0"/>
              <a:t>For Exploitability: How much time, effort, and expertise is needed to exploit the threat? </a:t>
            </a:r>
          </a:p>
          <a:p>
            <a:pPr lvl="1">
              <a:spcBef>
                <a:spcPts val="600"/>
              </a:spcBef>
            </a:pPr>
            <a:r>
              <a:rPr lang="en-US" sz="1600" dirty="0"/>
              <a:t>For Affected Users: If a threat were exploited, what percentage of users would be affected? </a:t>
            </a:r>
          </a:p>
          <a:p>
            <a:pPr lvl="1">
              <a:spcBef>
                <a:spcPts val="600"/>
              </a:spcBef>
            </a:pPr>
            <a:r>
              <a:rPr lang="en-US" sz="1600" dirty="0"/>
              <a:t>For Discoverability: How easy is it for an attacker to discover this threat?</a:t>
            </a:r>
            <a:r>
              <a:rPr lang="en-US" sz="1400" dirty="0"/>
              <a:t> </a:t>
            </a:r>
          </a:p>
          <a:p>
            <a:endParaRPr lang="en-US" sz="1600" dirty="0"/>
          </a:p>
        </p:txBody>
      </p:sp>
      <p:sp>
        <p:nvSpPr>
          <p:cNvPr id="3" name="Content Placeholder 2"/>
          <p:cNvSpPr>
            <a:spLocks noGrp="1"/>
          </p:cNvSpPr>
          <p:nvPr>
            <p:ph sz="quarter" idx="10"/>
          </p:nvPr>
        </p:nvSpPr>
        <p:spPr>
          <a:xfrm>
            <a:off x="304800" y="190254"/>
            <a:ext cx="6324600" cy="720336"/>
          </a:xfrm>
        </p:spPr>
        <p:txBody>
          <a:bodyPr/>
          <a:lstStyle/>
          <a:p>
            <a:r>
              <a:rPr lang="en-US" dirty="0"/>
              <a:t>DREAD</a:t>
            </a:r>
          </a:p>
        </p:txBody>
      </p:sp>
    </p:spTree>
    <p:extLst>
      <p:ext uri="{BB962C8B-B14F-4D97-AF65-F5344CB8AC3E}">
        <p14:creationId xmlns:p14="http://schemas.microsoft.com/office/powerpoint/2010/main" val="1686932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456" y="998458"/>
            <a:ext cx="8229600" cy="3394472"/>
          </a:xfrm>
        </p:spPr>
        <p:txBody>
          <a:bodyPr/>
          <a:lstStyle/>
          <a:p>
            <a:pPr marL="0" indent="0">
              <a:spcAft>
                <a:spcPts val="600"/>
              </a:spcAft>
            </a:pPr>
            <a:r>
              <a:rPr lang="en-US" sz="2000" dirty="0"/>
              <a:t>The college library website use case:</a:t>
            </a:r>
            <a:r>
              <a:rPr lang="en-US" dirty="0"/>
              <a:t> </a:t>
            </a:r>
          </a:p>
          <a:p>
            <a:pPr marL="0">
              <a:spcAft>
                <a:spcPts val="600"/>
              </a:spcAft>
            </a:pPr>
            <a:r>
              <a:rPr lang="en-US" b="1" i="1" dirty="0"/>
              <a:t>Threat: Malicious user views confidential information of students, faculty members and librarians.</a:t>
            </a:r>
          </a:p>
          <a:p>
            <a:pPr marL="0" lvl="1">
              <a:spcBef>
                <a:spcPts val="600"/>
              </a:spcBef>
              <a:spcAft>
                <a:spcPts val="300"/>
              </a:spcAft>
            </a:pPr>
            <a:r>
              <a:rPr lang="en-US" b="1" dirty="0"/>
              <a:t>Damage potential:</a:t>
            </a:r>
            <a:r>
              <a:rPr lang="en-US" dirty="0"/>
              <a:t> Threat to reputation as well as financial and legal liability:8 </a:t>
            </a:r>
          </a:p>
          <a:p>
            <a:pPr marL="0" lvl="1">
              <a:spcBef>
                <a:spcPts val="600"/>
              </a:spcBef>
              <a:spcAft>
                <a:spcPts val="300"/>
              </a:spcAft>
            </a:pPr>
            <a:r>
              <a:rPr lang="en-US" b="1" dirty="0"/>
              <a:t>Reproducibility:</a:t>
            </a:r>
            <a:r>
              <a:rPr lang="en-US" dirty="0"/>
              <a:t> Fully reproducible:10 </a:t>
            </a:r>
          </a:p>
          <a:p>
            <a:pPr marL="0" lvl="1">
              <a:spcBef>
                <a:spcPts val="600"/>
              </a:spcBef>
              <a:spcAft>
                <a:spcPts val="300"/>
              </a:spcAft>
            </a:pPr>
            <a:r>
              <a:rPr lang="en-US" b="1" dirty="0"/>
              <a:t>Exploitability:</a:t>
            </a:r>
            <a:r>
              <a:rPr lang="en-US" dirty="0"/>
              <a:t> Require to be on the same subnet or have compromised a router:7 </a:t>
            </a:r>
          </a:p>
          <a:p>
            <a:pPr marL="0" lvl="1">
              <a:spcBef>
                <a:spcPts val="600"/>
              </a:spcBef>
              <a:spcAft>
                <a:spcPts val="300"/>
              </a:spcAft>
            </a:pPr>
            <a:r>
              <a:rPr lang="en-US" b="1" dirty="0"/>
              <a:t>Affected users:</a:t>
            </a:r>
            <a:r>
              <a:rPr lang="en-US" dirty="0"/>
              <a:t> Affects all users:10 </a:t>
            </a:r>
          </a:p>
          <a:p>
            <a:pPr marL="0" lvl="1">
              <a:spcBef>
                <a:spcPts val="600"/>
              </a:spcBef>
              <a:spcAft>
                <a:spcPts val="300"/>
              </a:spcAft>
            </a:pPr>
            <a:r>
              <a:rPr lang="en-US" b="1" dirty="0"/>
              <a:t>Discoverability:</a:t>
            </a:r>
            <a:r>
              <a:rPr lang="en-US" dirty="0"/>
              <a:t> Can be found out easily:10 </a:t>
            </a:r>
          </a:p>
          <a:p>
            <a:pPr marL="0" indent="0">
              <a:spcAft>
                <a:spcPts val="600"/>
              </a:spcAft>
            </a:pPr>
            <a:r>
              <a:rPr lang="en-US" dirty="0"/>
              <a:t>Overall DREAD score: (8+10+7+10+10) / 5 = 9 </a:t>
            </a:r>
          </a:p>
          <a:p>
            <a:pPr marL="0" indent="0">
              <a:spcAft>
                <a:spcPts val="600"/>
              </a:spcAft>
            </a:pPr>
            <a:r>
              <a:rPr lang="en-US" dirty="0"/>
              <a:t>In this case having 9 on a 10 point scale is certainly a high risk threat</a:t>
            </a:r>
          </a:p>
        </p:txBody>
      </p:sp>
      <p:sp>
        <p:nvSpPr>
          <p:cNvPr id="3" name="Content Placeholder 2"/>
          <p:cNvSpPr>
            <a:spLocks noGrp="1"/>
          </p:cNvSpPr>
          <p:nvPr>
            <p:ph sz="quarter" idx="10"/>
          </p:nvPr>
        </p:nvSpPr>
        <p:spPr>
          <a:xfrm>
            <a:off x="304800" y="129294"/>
            <a:ext cx="6324600" cy="720336"/>
          </a:xfrm>
        </p:spPr>
        <p:txBody>
          <a:bodyPr/>
          <a:lstStyle/>
          <a:p>
            <a:r>
              <a:rPr lang="en-US" dirty="0"/>
              <a:t>DREAD Example</a:t>
            </a:r>
          </a:p>
        </p:txBody>
      </p:sp>
    </p:spTree>
    <p:extLst>
      <p:ext uri="{BB962C8B-B14F-4D97-AF65-F5344CB8AC3E}">
        <p14:creationId xmlns:p14="http://schemas.microsoft.com/office/powerpoint/2010/main" val="2610421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31004"/>
              </p:ext>
            </p:extLst>
          </p:nvPr>
        </p:nvGraphicFramePr>
        <p:xfrm>
          <a:off x="1185424" y="1434653"/>
          <a:ext cx="6598509" cy="2244845"/>
        </p:xfrm>
        <a:graphic>
          <a:graphicData uri="http://schemas.openxmlformats.org/drawingml/2006/table">
            <a:tbl>
              <a:tblPr>
                <a:tableStyleId>{5C22544A-7EE6-4342-B048-85BDC9FD1C3A}</a:tableStyleId>
              </a:tblPr>
              <a:tblGrid>
                <a:gridCol w="6598509"/>
              </a:tblGrid>
              <a:tr h="35362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kern="0" dirty="0" smtClean="0">
                          <a:effectLst/>
                          <a:latin typeface="Arial" panose="020B0604020202020204" pitchFamily="34" charset="0"/>
                          <a:cs typeface="Arial" panose="020B0604020202020204" pitchFamily="34" charset="0"/>
                        </a:rPr>
                        <a:t>Threat Modelling by Adam </a:t>
                      </a:r>
                      <a:r>
                        <a:rPr lang="en-IN" sz="1400" kern="0" dirty="0" err="1" smtClean="0">
                          <a:effectLst/>
                          <a:latin typeface="Arial" panose="020B0604020202020204" pitchFamily="34" charset="0"/>
                          <a:cs typeface="Arial" panose="020B0604020202020204" pitchFamily="34" charset="0"/>
                        </a:rPr>
                        <a:t>Shostack</a:t>
                      </a:r>
                      <a:r>
                        <a:rPr lang="en-IN" sz="1400" kern="0" dirty="0" smtClean="0">
                          <a:effectLst/>
                          <a:latin typeface="Arial" panose="020B0604020202020204" pitchFamily="34" charset="0"/>
                          <a:cs typeface="Arial" panose="020B0604020202020204" pitchFamily="34" charset="0"/>
                        </a:rPr>
                        <a:t>, John Wiley 2014</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64607">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Arial" panose="020B0604020202020204" pitchFamily="34" charset="0"/>
                          <a:cs typeface="Arial" panose="020B0604020202020204" pitchFamily="34" charset="0"/>
                        </a:rPr>
                        <a:t>Security in Computing by Charles P.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Shari L.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and </a:t>
                      </a:r>
                      <a:r>
                        <a:rPr lang="en-IN" sz="1400" dirty="0" err="1" smtClean="0">
                          <a:effectLst/>
                          <a:latin typeface="Arial" panose="020B0604020202020204" pitchFamily="34" charset="0"/>
                          <a:cs typeface="Arial" panose="020B0604020202020204" pitchFamily="34" charset="0"/>
                        </a:rPr>
                        <a:t>Deven</a:t>
                      </a:r>
                      <a:r>
                        <a:rPr lang="en-IN" sz="1400" dirty="0" smtClean="0">
                          <a:effectLst/>
                          <a:latin typeface="Arial" panose="020B0604020202020204" pitchFamily="34" charset="0"/>
                          <a:cs typeface="Arial" panose="020B0604020202020204" pitchFamily="34" charset="0"/>
                        </a:rPr>
                        <a:t> Shah Pearson Education 2009</a:t>
                      </a:r>
                      <a:endParaRPr lang="en-US" sz="140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625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Computer Security: Principles and Practice by William Stallings, and Lawrie Brown  Pearson, 2008.</a:t>
                      </a:r>
                    </a:p>
                  </a:txBody>
                  <a:tcPr marL="21431" marR="26194" marT="26194" marB="26194"/>
                </a:tc>
              </a:tr>
              <a:tr h="385986">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483010">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www.microsoft.com</a:t>
                      </a: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Aft>
                <a:spcPts val="600"/>
              </a:spcAft>
            </a:pPr>
            <a:r>
              <a:rPr lang="en-US" sz="2000" dirty="0"/>
              <a:t>According to </a:t>
            </a:r>
            <a:r>
              <a:rPr lang="en-US" sz="2000" dirty="0" err="1"/>
              <a:t>Pfleeger</a:t>
            </a:r>
            <a:r>
              <a:rPr lang="en-US" sz="2000" dirty="0"/>
              <a:t>, the threats are</a:t>
            </a:r>
          </a:p>
          <a:p>
            <a:pPr lvl="1">
              <a:spcAft>
                <a:spcPts val="600"/>
              </a:spcAft>
              <a:buSzPct val="120000"/>
            </a:pPr>
            <a:r>
              <a:rPr lang="en-US" altLang="en-US" sz="1800" b="1" dirty="0"/>
              <a:t>Interruption</a:t>
            </a:r>
            <a:r>
              <a:rPr lang="en-US" altLang="en-US" sz="1800" dirty="0"/>
              <a:t> – an asset is destroyed, unavailable or unusable (</a:t>
            </a:r>
            <a:r>
              <a:rPr lang="en-US" altLang="en-US" sz="1800" i="1" dirty="0"/>
              <a:t>availability</a:t>
            </a:r>
            <a:r>
              <a:rPr lang="en-US" altLang="en-US" sz="1800" dirty="0"/>
              <a:t>)</a:t>
            </a:r>
          </a:p>
          <a:p>
            <a:pPr lvl="1">
              <a:spcAft>
                <a:spcPts val="600"/>
              </a:spcAft>
              <a:buSzPct val="120000"/>
            </a:pPr>
            <a:r>
              <a:rPr lang="en-US" altLang="en-US" sz="1800" b="1" dirty="0"/>
              <a:t>Interception</a:t>
            </a:r>
            <a:r>
              <a:rPr lang="en-US" altLang="en-US" sz="1800" dirty="0"/>
              <a:t> – unauthorized party gains access to an asset (</a:t>
            </a:r>
            <a:r>
              <a:rPr lang="en-US" altLang="en-US" sz="1800" i="1" dirty="0"/>
              <a:t>confidentiality</a:t>
            </a:r>
            <a:r>
              <a:rPr lang="en-US" altLang="en-US" sz="1800" dirty="0"/>
              <a:t>)</a:t>
            </a:r>
          </a:p>
          <a:p>
            <a:pPr lvl="1">
              <a:spcAft>
                <a:spcPts val="600"/>
              </a:spcAft>
              <a:buSzPct val="120000"/>
            </a:pPr>
            <a:r>
              <a:rPr lang="en-US" altLang="en-US" sz="1800" b="1" dirty="0"/>
              <a:t>Modification</a:t>
            </a:r>
            <a:r>
              <a:rPr lang="en-US" altLang="en-US" sz="1800" dirty="0"/>
              <a:t> – unauthorized party tampers with asset (</a:t>
            </a:r>
            <a:r>
              <a:rPr lang="en-US" altLang="en-US" sz="1800" i="1" dirty="0"/>
              <a:t>integrity</a:t>
            </a:r>
            <a:r>
              <a:rPr lang="en-US" altLang="en-US" sz="1800" dirty="0"/>
              <a:t>)</a:t>
            </a:r>
          </a:p>
          <a:p>
            <a:pPr lvl="1">
              <a:spcAft>
                <a:spcPts val="600"/>
              </a:spcAft>
              <a:buSzPct val="120000"/>
            </a:pPr>
            <a:r>
              <a:rPr lang="en-US" altLang="en-US" sz="1800" b="1" dirty="0"/>
              <a:t>Fabrication</a:t>
            </a:r>
            <a:r>
              <a:rPr lang="en-US" altLang="en-US" sz="1800" dirty="0"/>
              <a:t> – unauthorized party inserts counterfeit object into the system (</a:t>
            </a:r>
            <a:r>
              <a:rPr lang="en-US" altLang="en-US" sz="1800" i="1" dirty="0"/>
              <a:t>authenticity</a:t>
            </a:r>
            <a:r>
              <a:rPr lang="en-US" altLang="en-US" sz="1800" dirty="0"/>
              <a:t>)</a:t>
            </a:r>
          </a:p>
          <a:p>
            <a:pPr>
              <a:spcAft>
                <a:spcPts val="600"/>
              </a:spcAft>
            </a:pPr>
            <a:endParaRPr lang="en-US" sz="1200" dirty="0"/>
          </a:p>
        </p:txBody>
      </p:sp>
      <p:sp>
        <p:nvSpPr>
          <p:cNvPr id="3" name="Content Placeholder 2"/>
          <p:cNvSpPr>
            <a:spLocks noGrp="1"/>
          </p:cNvSpPr>
          <p:nvPr>
            <p:ph sz="quarter" idx="10"/>
          </p:nvPr>
        </p:nvSpPr>
        <p:spPr>
          <a:xfrm>
            <a:off x="304800" y="202446"/>
            <a:ext cx="6324600" cy="720336"/>
          </a:xfrm>
        </p:spPr>
        <p:txBody>
          <a:bodyPr/>
          <a:lstStyle/>
          <a:p>
            <a:r>
              <a:rPr lang="en-US" dirty="0"/>
              <a:t>Threats to Assets</a:t>
            </a:r>
          </a:p>
        </p:txBody>
      </p:sp>
    </p:spTree>
    <p:extLst>
      <p:ext uri="{BB962C8B-B14F-4D97-AF65-F5344CB8AC3E}">
        <p14:creationId xmlns:p14="http://schemas.microsoft.com/office/powerpoint/2010/main" val="3919702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98340301"/>
              </p:ext>
            </p:extLst>
          </p:nvPr>
        </p:nvGraphicFramePr>
        <p:xfrm>
          <a:off x="134112" y="926592"/>
          <a:ext cx="8912352" cy="3619193"/>
        </p:xfrm>
        <a:graphic>
          <a:graphicData uri="http://schemas.openxmlformats.org/drawingml/2006/table">
            <a:tbl>
              <a:tblPr firstRow="1" bandRow="1">
                <a:tableStyleId>{5C22544A-7EE6-4342-B048-85BDC9FD1C3A}</a:tableStyleId>
              </a:tblPr>
              <a:tblGrid>
                <a:gridCol w="2377440"/>
                <a:gridCol w="6534912"/>
              </a:tblGrid>
              <a:tr h="292608">
                <a:tc>
                  <a:txBody>
                    <a:bodyPr/>
                    <a:lstStyle/>
                    <a:p>
                      <a:r>
                        <a:rPr lang="en-US" sz="1400" kern="1200" dirty="0" smtClean="0">
                          <a:solidFill>
                            <a:schemeClr val="tx1"/>
                          </a:solidFill>
                          <a:latin typeface="Arial" pitchFamily="34" charset="0"/>
                          <a:ea typeface="+mn-ea"/>
                          <a:cs typeface="Arial" pitchFamily="34" charset="0"/>
                        </a:rPr>
                        <a:t>Threat Consequence</a:t>
                      </a:r>
                      <a:endParaRPr lang="en-US" sz="1400"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kern="1200" dirty="0" smtClean="0">
                          <a:solidFill>
                            <a:schemeClr val="tx1"/>
                          </a:solidFill>
                          <a:latin typeface="Arial" pitchFamily="34" charset="0"/>
                          <a:ea typeface="+mn-ea"/>
                          <a:cs typeface="Arial" pitchFamily="34" charset="0"/>
                        </a:rPr>
                        <a:t>Threat Action (Attack)</a:t>
                      </a:r>
                      <a:endParaRPr lang="en-US" sz="1400"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1277">
                <a:tc>
                  <a:txBody>
                    <a:bodyPr/>
                    <a:lstStyle/>
                    <a:p>
                      <a:r>
                        <a:rPr lang="en-US" sz="1000" b="1" dirty="0" smtClean="0">
                          <a:solidFill>
                            <a:schemeClr val="tx1"/>
                          </a:solidFill>
                          <a:latin typeface="Arial" panose="020B0604020202020204" pitchFamily="34" charset="0"/>
                          <a:cs typeface="Arial" panose="020B0604020202020204" pitchFamily="34" charset="0"/>
                        </a:rPr>
                        <a:t>Unauthorized Disclosure</a:t>
                      </a:r>
                    </a:p>
                    <a:p>
                      <a:r>
                        <a:rPr lang="en-US" sz="1000" dirty="0" smtClean="0">
                          <a:solidFill>
                            <a:schemeClr val="tx1"/>
                          </a:solidFill>
                          <a:latin typeface="Arial" panose="020B0604020202020204" pitchFamily="34" charset="0"/>
                          <a:cs typeface="Arial" panose="020B0604020202020204" pitchFamily="34" charset="0"/>
                        </a:rPr>
                        <a:t>A circumstance or event whereby an entity gains access to data for which the entity is not authorized</a:t>
                      </a: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Exposure: </a:t>
                      </a:r>
                      <a:r>
                        <a:rPr lang="en-US" sz="1000" b="0" i="0" dirty="0">
                          <a:solidFill>
                            <a:srgbClr val="231F20"/>
                          </a:solidFill>
                          <a:effectLst/>
                          <a:latin typeface="Arial" panose="020B0604020202020204" pitchFamily="34" charset="0"/>
                          <a:cs typeface="Arial" panose="020B0604020202020204" pitchFamily="34" charset="0"/>
                        </a:rPr>
                        <a:t>Sensitive data are directly released to an </a:t>
                      </a:r>
                      <a:r>
                        <a:rPr lang="en-US" sz="1000" b="0" i="0" dirty="0" smtClean="0">
                          <a:solidFill>
                            <a:srgbClr val="231F20"/>
                          </a:solidFill>
                          <a:effectLst/>
                          <a:latin typeface="Arial" panose="020B0604020202020204" pitchFamily="34" charset="0"/>
                          <a:cs typeface="Arial" panose="020B0604020202020204" pitchFamily="34" charset="0"/>
                        </a:rPr>
                        <a:t>unauthorized entity</a:t>
                      </a:r>
                      <a:r>
                        <a:rPr lang="en-US" sz="1000" b="0" i="0" dirty="0">
                          <a:solidFill>
                            <a:srgbClr val="231F20"/>
                          </a:solidFill>
                          <a:effectLst/>
                          <a:latin typeface="Arial" panose="020B0604020202020204" pitchFamily="34" charset="0"/>
                          <a:cs typeface="Arial" panose="020B0604020202020204" pitchFamily="34" charset="0"/>
                        </a:rPr>
                        <a:t>.</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Interception: </a:t>
                      </a:r>
                      <a:r>
                        <a:rPr lang="en-US" sz="1000" b="0" i="0" dirty="0">
                          <a:solidFill>
                            <a:srgbClr val="231F20"/>
                          </a:solidFill>
                          <a:effectLst/>
                          <a:latin typeface="Arial" panose="020B0604020202020204" pitchFamily="34" charset="0"/>
                          <a:cs typeface="Arial" panose="020B0604020202020204" pitchFamily="34" charset="0"/>
                        </a:rPr>
                        <a:t>An unauthorized entity directly accesses </a:t>
                      </a:r>
                      <a:r>
                        <a:rPr lang="en-US" sz="1000" b="0" i="0" dirty="0" smtClean="0">
                          <a:solidFill>
                            <a:srgbClr val="231F20"/>
                          </a:solidFill>
                          <a:effectLst/>
                          <a:latin typeface="Arial" panose="020B0604020202020204" pitchFamily="34" charset="0"/>
                          <a:cs typeface="Arial" panose="020B0604020202020204" pitchFamily="34" charset="0"/>
                        </a:rPr>
                        <a:t>sensitive data </a:t>
                      </a:r>
                      <a:r>
                        <a:rPr lang="en-US" sz="1000" b="0" i="0" dirty="0">
                          <a:solidFill>
                            <a:srgbClr val="231F20"/>
                          </a:solidFill>
                          <a:effectLst/>
                          <a:latin typeface="Arial" panose="020B0604020202020204" pitchFamily="34" charset="0"/>
                          <a:cs typeface="Arial" panose="020B0604020202020204" pitchFamily="34" charset="0"/>
                        </a:rPr>
                        <a:t>traveling between authorized sources and destinations.</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Inference: </a:t>
                      </a:r>
                      <a:r>
                        <a:rPr lang="en-US" sz="1000" b="0" i="0" dirty="0">
                          <a:solidFill>
                            <a:srgbClr val="231F20"/>
                          </a:solidFill>
                          <a:effectLst/>
                          <a:latin typeface="Arial" panose="020B0604020202020204" pitchFamily="34" charset="0"/>
                          <a:cs typeface="Arial" panose="020B0604020202020204" pitchFamily="34" charset="0"/>
                        </a:rPr>
                        <a:t>A threat action whereby an unauthorized </a:t>
                      </a:r>
                      <a:r>
                        <a:rPr lang="en-US" sz="1000" b="0" i="0" dirty="0" smtClean="0">
                          <a:solidFill>
                            <a:srgbClr val="231F20"/>
                          </a:solidFill>
                          <a:effectLst/>
                          <a:latin typeface="Arial" panose="020B0604020202020204" pitchFamily="34" charset="0"/>
                          <a:cs typeface="Arial" panose="020B0604020202020204" pitchFamily="34" charset="0"/>
                        </a:rPr>
                        <a:t>entity indirectly </a:t>
                      </a:r>
                      <a:r>
                        <a:rPr lang="en-US" sz="1000" b="0" i="0" dirty="0">
                          <a:solidFill>
                            <a:srgbClr val="231F20"/>
                          </a:solidFill>
                          <a:effectLst/>
                          <a:latin typeface="Arial" panose="020B0604020202020204" pitchFamily="34" charset="0"/>
                          <a:cs typeface="Arial" panose="020B0604020202020204" pitchFamily="34" charset="0"/>
                        </a:rPr>
                        <a:t>accesses sensitive data (but not necessarily </a:t>
                      </a:r>
                      <a:r>
                        <a:rPr lang="en-US" sz="1000" b="0" i="0" dirty="0" smtClean="0">
                          <a:solidFill>
                            <a:srgbClr val="231F20"/>
                          </a:solidFill>
                          <a:effectLst/>
                          <a:latin typeface="Arial" panose="020B0604020202020204" pitchFamily="34" charset="0"/>
                          <a:cs typeface="Arial" panose="020B0604020202020204" pitchFamily="34" charset="0"/>
                        </a:rPr>
                        <a:t>the data </a:t>
                      </a:r>
                      <a:r>
                        <a:rPr lang="en-US" sz="1000" b="0" i="0" dirty="0">
                          <a:solidFill>
                            <a:srgbClr val="231F20"/>
                          </a:solidFill>
                          <a:effectLst/>
                          <a:latin typeface="Arial" panose="020B0604020202020204" pitchFamily="34" charset="0"/>
                          <a:cs typeface="Arial" panose="020B0604020202020204" pitchFamily="34" charset="0"/>
                        </a:rPr>
                        <a:t>contained in the communication) by reasoning </a:t>
                      </a:r>
                      <a:r>
                        <a:rPr lang="en-US" sz="1000" b="0" i="0" dirty="0" smtClean="0">
                          <a:solidFill>
                            <a:srgbClr val="231F20"/>
                          </a:solidFill>
                          <a:effectLst/>
                          <a:latin typeface="Arial" panose="020B0604020202020204" pitchFamily="34" charset="0"/>
                          <a:cs typeface="Arial" panose="020B0604020202020204" pitchFamily="34" charset="0"/>
                        </a:rPr>
                        <a:t>from characteristics </a:t>
                      </a:r>
                      <a:r>
                        <a:rPr lang="en-US" sz="1000" b="0" i="0" dirty="0">
                          <a:solidFill>
                            <a:srgbClr val="231F20"/>
                          </a:solidFill>
                          <a:effectLst/>
                          <a:latin typeface="Arial" panose="020B0604020202020204" pitchFamily="34" charset="0"/>
                          <a:cs typeface="Arial" panose="020B0604020202020204" pitchFamily="34" charset="0"/>
                        </a:rPr>
                        <a:t>or by-products of communications.</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Intrusion: </a:t>
                      </a:r>
                      <a:r>
                        <a:rPr lang="en-US" sz="1000" b="0" i="0" dirty="0">
                          <a:solidFill>
                            <a:srgbClr val="231F20"/>
                          </a:solidFill>
                          <a:effectLst/>
                          <a:latin typeface="Arial" panose="020B0604020202020204" pitchFamily="34" charset="0"/>
                          <a:cs typeface="Arial" panose="020B0604020202020204" pitchFamily="34" charset="0"/>
                        </a:rPr>
                        <a:t>An unauthorized entity gains access to sensitive </a:t>
                      </a:r>
                      <a:r>
                        <a:rPr lang="en-US" sz="1000" b="0" i="0" dirty="0" smtClean="0">
                          <a:solidFill>
                            <a:srgbClr val="231F20"/>
                          </a:solidFill>
                          <a:effectLst/>
                          <a:latin typeface="Arial" panose="020B0604020202020204" pitchFamily="34" charset="0"/>
                          <a:cs typeface="Arial" panose="020B0604020202020204" pitchFamily="34" charset="0"/>
                        </a:rPr>
                        <a:t>data by </a:t>
                      </a:r>
                      <a:r>
                        <a:rPr lang="en-US" sz="1000" b="0" i="0" dirty="0">
                          <a:solidFill>
                            <a:srgbClr val="231F20"/>
                          </a:solidFill>
                          <a:effectLst/>
                          <a:latin typeface="Arial" panose="020B0604020202020204" pitchFamily="34" charset="0"/>
                          <a:cs typeface="Arial" panose="020B0604020202020204" pitchFamily="34" charset="0"/>
                        </a:rPr>
                        <a:t>circumventing a system’s security protections.</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1036">
                <a:tc>
                  <a:txBody>
                    <a:bodyPr/>
                    <a:lstStyle/>
                    <a:p>
                      <a:r>
                        <a:rPr lang="en-US" sz="1000" b="1" i="0" dirty="0">
                          <a:solidFill>
                            <a:srgbClr val="231F20"/>
                          </a:solidFill>
                          <a:effectLst/>
                          <a:latin typeface="Arial" panose="020B0604020202020204" pitchFamily="34" charset="0"/>
                          <a:cs typeface="Arial" panose="020B0604020202020204" pitchFamily="34" charset="0"/>
                        </a:rPr>
                        <a:t>Deception</a:t>
                      </a:r>
                      <a:br>
                        <a:rPr lang="en-US" sz="1000" b="1" i="0" dirty="0">
                          <a:solidFill>
                            <a:srgbClr val="231F20"/>
                          </a:solidFill>
                          <a:effectLst/>
                          <a:latin typeface="Arial" panose="020B0604020202020204" pitchFamily="34" charset="0"/>
                          <a:cs typeface="Arial" panose="020B0604020202020204" pitchFamily="34" charset="0"/>
                        </a:rPr>
                      </a:br>
                      <a:r>
                        <a:rPr lang="en-US" sz="1000" b="0" i="0" dirty="0">
                          <a:solidFill>
                            <a:srgbClr val="231F20"/>
                          </a:solidFill>
                          <a:effectLst/>
                          <a:latin typeface="Arial" panose="020B0604020202020204" pitchFamily="34" charset="0"/>
                          <a:cs typeface="Arial" panose="020B0604020202020204" pitchFamily="34" charset="0"/>
                        </a:rPr>
                        <a:t>A circumstance or event </a:t>
                      </a:r>
                      <a:r>
                        <a:rPr lang="en-US" sz="1000" b="0" i="0" dirty="0" smtClean="0">
                          <a:solidFill>
                            <a:srgbClr val="231F20"/>
                          </a:solidFill>
                          <a:effectLst/>
                          <a:latin typeface="Arial" panose="020B0604020202020204" pitchFamily="34" charset="0"/>
                          <a:cs typeface="Arial" panose="020B0604020202020204" pitchFamily="34" charset="0"/>
                        </a:rPr>
                        <a:t>that may </a:t>
                      </a:r>
                      <a:r>
                        <a:rPr lang="en-US" sz="1000" b="0" i="0" dirty="0">
                          <a:solidFill>
                            <a:srgbClr val="231F20"/>
                          </a:solidFill>
                          <a:effectLst/>
                          <a:latin typeface="Arial" panose="020B0604020202020204" pitchFamily="34" charset="0"/>
                          <a:cs typeface="Arial" panose="020B0604020202020204" pitchFamily="34" charset="0"/>
                        </a:rPr>
                        <a:t>result in an authorized </a:t>
                      </a:r>
                      <a:r>
                        <a:rPr lang="en-US" sz="1000" b="0" i="0" dirty="0" smtClean="0">
                          <a:solidFill>
                            <a:srgbClr val="231F20"/>
                          </a:solidFill>
                          <a:effectLst/>
                          <a:latin typeface="Arial" panose="020B0604020202020204" pitchFamily="34" charset="0"/>
                          <a:cs typeface="Arial" panose="020B0604020202020204" pitchFamily="34" charset="0"/>
                        </a:rPr>
                        <a:t>entity receiving </a:t>
                      </a:r>
                      <a:r>
                        <a:rPr lang="en-US" sz="1000" b="0" i="0" dirty="0">
                          <a:solidFill>
                            <a:srgbClr val="231F20"/>
                          </a:solidFill>
                          <a:effectLst/>
                          <a:latin typeface="Arial" panose="020B0604020202020204" pitchFamily="34" charset="0"/>
                          <a:cs typeface="Arial" panose="020B0604020202020204" pitchFamily="34" charset="0"/>
                        </a:rPr>
                        <a:t>false data and believing </a:t>
                      </a:r>
                      <a:r>
                        <a:rPr lang="en-US" sz="1000" b="0" i="0" dirty="0" smtClean="0">
                          <a:solidFill>
                            <a:srgbClr val="231F20"/>
                          </a:solidFill>
                          <a:effectLst/>
                          <a:latin typeface="Arial" panose="020B0604020202020204" pitchFamily="34" charset="0"/>
                          <a:cs typeface="Arial" panose="020B0604020202020204" pitchFamily="34" charset="0"/>
                        </a:rPr>
                        <a:t>it to </a:t>
                      </a:r>
                      <a:r>
                        <a:rPr lang="en-US" sz="1000" b="0" i="0" dirty="0">
                          <a:solidFill>
                            <a:srgbClr val="231F20"/>
                          </a:solidFill>
                          <a:effectLst/>
                          <a:latin typeface="Arial" panose="020B0604020202020204" pitchFamily="34" charset="0"/>
                          <a:cs typeface="Arial" panose="020B0604020202020204" pitchFamily="34" charset="0"/>
                        </a:rPr>
                        <a:t>be true</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Masquerade: </a:t>
                      </a:r>
                      <a:r>
                        <a:rPr lang="en-US" sz="1000" b="0" i="0" dirty="0">
                          <a:solidFill>
                            <a:srgbClr val="231F20"/>
                          </a:solidFill>
                          <a:effectLst/>
                          <a:latin typeface="Arial" panose="020B0604020202020204" pitchFamily="34" charset="0"/>
                          <a:cs typeface="Arial" panose="020B0604020202020204" pitchFamily="34" charset="0"/>
                        </a:rPr>
                        <a:t>An unauthorized entity gains access to a system </a:t>
                      </a:r>
                      <a:r>
                        <a:rPr lang="en-US" sz="1000" b="0" i="0" dirty="0" smtClean="0">
                          <a:solidFill>
                            <a:srgbClr val="231F20"/>
                          </a:solidFill>
                          <a:effectLst/>
                          <a:latin typeface="Arial" panose="020B0604020202020204" pitchFamily="34" charset="0"/>
                          <a:cs typeface="Arial" panose="020B0604020202020204" pitchFamily="34" charset="0"/>
                        </a:rPr>
                        <a:t>or performs </a:t>
                      </a:r>
                      <a:r>
                        <a:rPr lang="en-US" sz="1000" b="0" i="0" dirty="0">
                          <a:solidFill>
                            <a:srgbClr val="231F20"/>
                          </a:solidFill>
                          <a:effectLst/>
                          <a:latin typeface="Arial" panose="020B0604020202020204" pitchFamily="34" charset="0"/>
                          <a:cs typeface="Arial" panose="020B0604020202020204" pitchFamily="34" charset="0"/>
                        </a:rPr>
                        <a:t>a malicious act by posing as an authorized entity.</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Falsification: </a:t>
                      </a:r>
                      <a:r>
                        <a:rPr lang="en-US" sz="1000" b="0" i="0" dirty="0">
                          <a:solidFill>
                            <a:srgbClr val="231F20"/>
                          </a:solidFill>
                          <a:effectLst/>
                          <a:latin typeface="Arial" panose="020B0604020202020204" pitchFamily="34" charset="0"/>
                          <a:cs typeface="Arial" panose="020B0604020202020204" pitchFamily="34" charset="0"/>
                        </a:rPr>
                        <a:t>False data deceive an authorized entity.</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Repudiation: </a:t>
                      </a:r>
                      <a:r>
                        <a:rPr lang="en-US" sz="1000" b="0" i="0" dirty="0">
                          <a:solidFill>
                            <a:srgbClr val="231F20"/>
                          </a:solidFill>
                          <a:effectLst/>
                          <a:latin typeface="Arial" panose="020B0604020202020204" pitchFamily="34" charset="0"/>
                          <a:cs typeface="Arial" panose="020B0604020202020204" pitchFamily="34" charset="0"/>
                        </a:rPr>
                        <a:t>An entity deceives another by falsely </a:t>
                      </a:r>
                      <a:r>
                        <a:rPr lang="en-US" sz="1000" b="0" i="0" dirty="0" smtClean="0">
                          <a:solidFill>
                            <a:srgbClr val="231F20"/>
                          </a:solidFill>
                          <a:effectLst/>
                          <a:latin typeface="Arial" panose="020B0604020202020204" pitchFamily="34" charset="0"/>
                          <a:cs typeface="Arial" panose="020B0604020202020204" pitchFamily="34" charset="0"/>
                        </a:rPr>
                        <a:t>denying responsibility </a:t>
                      </a:r>
                      <a:r>
                        <a:rPr lang="en-US" sz="1000" b="0" i="0" dirty="0">
                          <a:solidFill>
                            <a:srgbClr val="231F20"/>
                          </a:solidFill>
                          <a:effectLst/>
                          <a:latin typeface="Arial" panose="020B0604020202020204" pitchFamily="34" charset="0"/>
                          <a:cs typeface="Arial" panose="020B0604020202020204" pitchFamily="34" charset="0"/>
                        </a:rPr>
                        <a:t>for an act</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5638">
                <a:tc>
                  <a:txBody>
                    <a:bodyPr/>
                    <a:lstStyle/>
                    <a:p>
                      <a:r>
                        <a:rPr lang="en-US" sz="1000" b="1" i="0" dirty="0">
                          <a:solidFill>
                            <a:srgbClr val="231F20"/>
                          </a:solidFill>
                          <a:effectLst/>
                          <a:latin typeface="Arial" panose="020B0604020202020204" pitchFamily="34" charset="0"/>
                          <a:cs typeface="Arial" panose="020B0604020202020204" pitchFamily="34" charset="0"/>
                        </a:rPr>
                        <a:t>Disruption</a:t>
                      </a:r>
                      <a:br>
                        <a:rPr lang="en-US" sz="1000" b="1" i="0" dirty="0">
                          <a:solidFill>
                            <a:srgbClr val="231F20"/>
                          </a:solidFill>
                          <a:effectLst/>
                          <a:latin typeface="Arial" panose="020B0604020202020204" pitchFamily="34" charset="0"/>
                          <a:cs typeface="Arial" panose="020B0604020202020204" pitchFamily="34" charset="0"/>
                        </a:rPr>
                      </a:br>
                      <a:r>
                        <a:rPr lang="en-US" sz="1000" b="0" i="0" dirty="0">
                          <a:solidFill>
                            <a:srgbClr val="231F20"/>
                          </a:solidFill>
                          <a:effectLst/>
                          <a:latin typeface="Arial" panose="020B0604020202020204" pitchFamily="34" charset="0"/>
                          <a:cs typeface="Arial" panose="020B0604020202020204" pitchFamily="34" charset="0"/>
                        </a:rPr>
                        <a:t>A circumstance or event </a:t>
                      </a:r>
                      <a:r>
                        <a:rPr lang="en-US" sz="1000" b="0" i="0" dirty="0" smtClean="0">
                          <a:solidFill>
                            <a:srgbClr val="231F20"/>
                          </a:solidFill>
                          <a:effectLst/>
                          <a:latin typeface="Arial" panose="020B0604020202020204" pitchFamily="34" charset="0"/>
                          <a:cs typeface="Arial" panose="020B0604020202020204" pitchFamily="34" charset="0"/>
                        </a:rPr>
                        <a:t>that interrupts </a:t>
                      </a:r>
                      <a:r>
                        <a:rPr lang="en-US" sz="1000" b="0" i="0" dirty="0">
                          <a:solidFill>
                            <a:srgbClr val="231F20"/>
                          </a:solidFill>
                          <a:effectLst/>
                          <a:latin typeface="Arial" panose="020B0604020202020204" pitchFamily="34" charset="0"/>
                          <a:cs typeface="Arial" panose="020B0604020202020204" pitchFamily="34" charset="0"/>
                        </a:rPr>
                        <a:t>or prevents the </a:t>
                      </a:r>
                      <a:r>
                        <a:rPr lang="en-US" sz="1000" b="0" i="0" dirty="0" smtClean="0">
                          <a:solidFill>
                            <a:srgbClr val="231F20"/>
                          </a:solidFill>
                          <a:effectLst/>
                          <a:latin typeface="Arial" panose="020B0604020202020204" pitchFamily="34" charset="0"/>
                          <a:cs typeface="Arial" panose="020B0604020202020204" pitchFamily="34" charset="0"/>
                        </a:rPr>
                        <a:t>correct operation </a:t>
                      </a:r>
                      <a:r>
                        <a:rPr lang="en-US" sz="1000" b="0" i="0" dirty="0">
                          <a:solidFill>
                            <a:srgbClr val="231F20"/>
                          </a:solidFill>
                          <a:effectLst/>
                          <a:latin typeface="Arial" panose="020B0604020202020204" pitchFamily="34" charset="0"/>
                          <a:cs typeface="Arial" panose="020B0604020202020204" pitchFamily="34" charset="0"/>
                        </a:rPr>
                        <a:t>of system services </a:t>
                      </a:r>
                      <a:r>
                        <a:rPr lang="en-US" sz="1000" b="0" i="0" dirty="0" smtClean="0">
                          <a:solidFill>
                            <a:srgbClr val="231F20"/>
                          </a:solidFill>
                          <a:effectLst/>
                          <a:latin typeface="Arial" panose="020B0604020202020204" pitchFamily="34" charset="0"/>
                          <a:cs typeface="Arial" panose="020B0604020202020204" pitchFamily="34" charset="0"/>
                        </a:rPr>
                        <a:t>and functions</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Incapacitation: </a:t>
                      </a:r>
                      <a:r>
                        <a:rPr lang="en-US" sz="1000" b="0" i="0" dirty="0">
                          <a:solidFill>
                            <a:srgbClr val="231F20"/>
                          </a:solidFill>
                          <a:effectLst/>
                          <a:latin typeface="Arial" panose="020B0604020202020204" pitchFamily="34" charset="0"/>
                          <a:cs typeface="Arial" panose="020B0604020202020204" pitchFamily="34" charset="0"/>
                        </a:rPr>
                        <a:t>Prevents or interrupts system operation </a:t>
                      </a:r>
                      <a:r>
                        <a:rPr lang="en-US" sz="1000" b="0" i="0" dirty="0" smtClean="0">
                          <a:solidFill>
                            <a:srgbClr val="231F20"/>
                          </a:solidFill>
                          <a:effectLst/>
                          <a:latin typeface="Arial" panose="020B0604020202020204" pitchFamily="34" charset="0"/>
                          <a:cs typeface="Arial" panose="020B0604020202020204" pitchFamily="34" charset="0"/>
                        </a:rPr>
                        <a:t>by disabling </a:t>
                      </a:r>
                      <a:r>
                        <a:rPr lang="en-US" sz="1000" b="0" i="0" dirty="0">
                          <a:solidFill>
                            <a:srgbClr val="231F20"/>
                          </a:solidFill>
                          <a:effectLst/>
                          <a:latin typeface="Arial" panose="020B0604020202020204" pitchFamily="34" charset="0"/>
                          <a:cs typeface="Arial" panose="020B0604020202020204" pitchFamily="34" charset="0"/>
                        </a:rPr>
                        <a:t>a system component.</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Corruption: </a:t>
                      </a:r>
                      <a:r>
                        <a:rPr lang="en-US" sz="1000" b="0" i="0" dirty="0">
                          <a:solidFill>
                            <a:srgbClr val="231F20"/>
                          </a:solidFill>
                          <a:effectLst/>
                          <a:latin typeface="Arial" panose="020B0604020202020204" pitchFamily="34" charset="0"/>
                          <a:cs typeface="Arial" panose="020B0604020202020204" pitchFamily="34" charset="0"/>
                        </a:rPr>
                        <a:t>Undesirably alters system operation by </a:t>
                      </a:r>
                      <a:r>
                        <a:rPr lang="en-US" sz="1000" b="0" i="0" dirty="0" smtClean="0">
                          <a:solidFill>
                            <a:srgbClr val="231F20"/>
                          </a:solidFill>
                          <a:effectLst/>
                          <a:latin typeface="Arial" panose="020B0604020202020204" pitchFamily="34" charset="0"/>
                          <a:cs typeface="Arial" panose="020B0604020202020204" pitchFamily="34" charset="0"/>
                        </a:rPr>
                        <a:t>adversely modifying </a:t>
                      </a:r>
                      <a:r>
                        <a:rPr lang="en-US" sz="1000" b="0" i="0" dirty="0">
                          <a:solidFill>
                            <a:srgbClr val="231F20"/>
                          </a:solidFill>
                          <a:effectLst/>
                          <a:latin typeface="Arial" panose="020B0604020202020204" pitchFamily="34" charset="0"/>
                          <a:cs typeface="Arial" panose="020B0604020202020204" pitchFamily="34" charset="0"/>
                        </a:rPr>
                        <a:t>system functions or data.</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Obstruction: </a:t>
                      </a:r>
                      <a:r>
                        <a:rPr lang="en-US" sz="1000" b="0" i="0" dirty="0">
                          <a:solidFill>
                            <a:srgbClr val="231F20"/>
                          </a:solidFill>
                          <a:effectLst/>
                          <a:latin typeface="Arial" panose="020B0604020202020204" pitchFamily="34" charset="0"/>
                          <a:cs typeface="Arial" panose="020B0604020202020204" pitchFamily="34" charset="0"/>
                        </a:rPr>
                        <a:t>A threat action that interrupts delivery of </a:t>
                      </a:r>
                      <a:r>
                        <a:rPr lang="en-US" sz="1000" b="0" i="0" dirty="0" smtClean="0">
                          <a:solidFill>
                            <a:srgbClr val="231F20"/>
                          </a:solidFill>
                          <a:effectLst/>
                          <a:latin typeface="Arial" panose="020B0604020202020204" pitchFamily="34" charset="0"/>
                          <a:cs typeface="Arial" panose="020B0604020202020204" pitchFamily="34" charset="0"/>
                        </a:rPr>
                        <a:t>system services </a:t>
                      </a:r>
                      <a:r>
                        <a:rPr lang="en-US" sz="1000" b="0" i="0" dirty="0">
                          <a:solidFill>
                            <a:srgbClr val="231F20"/>
                          </a:solidFill>
                          <a:effectLst/>
                          <a:latin typeface="Arial" panose="020B0604020202020204" pitchFamily="34" charset="0"/>
                          <a:cs typeface="Arial" panose="020B0604020202020204" pitchFamily="34" charset="0"/>
                        </a:rPr>
                        <a:t>by hindering system operation</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95638">
                <a:tc>
                  <a:txBody>
                    <a:bodyPr/>
                    <a:lstStyle/>
                    <a:p>
                      <a:r>
                        <a:rPr lang="en-US" sz="1000" b="1" i="0" dirty="0">
                          <a:solidFill>
                            <a:srgbClr val="231F20"/>
                          </a:solidFill>
                          <a:effectLst/>
                          <a:latin typeface="Arial" panose="020B0604020202020204" pitchFamily="34" charset="0"/>
                          <a:cs typeface="Arial" panose="020B0604020202020204" pitchFamily="34" charset="0"/>
                        </a:rPr>
                        <a:t>Usurpation</a:t>
                      </a:r>
                      <a:br>
                        <a:rPr lang="en-US" sz="1000" b="1" i="0" dirty="0">
                          <a:solidFill>
                            <a:srgbClr val="231F20"/>
                          </a:solidFill>
                          <a:effectLst/>
                          <a:latin typeface="Arial" panose="020B0604020202020204" pitchFamily="34" charset="0"/>
                          <a:cs typeface="Arial" panose="020B0604020202020204" pitchFamily="34" charset="0"/>
                        </a:rPr>
                      </a:br>
                      <a:r>
                        <a:rPr lang="en-US" sz="1000" b="0" i="0" dirty="0">
                          <a:solidFill>
                            <a:srgbClr val="231F20"/>
                          </a:solidFill>
                          <a:effectLst/>
                          <a:latin typeface="Arial" panose="020B0604020202020204" pitchFamily="34" charset="0"/>
                          <a:cs typeface="Arial" panose="020B0604020202020204" pitchFamily="34" charset="0"/>
                        </a:rPr>
                        <a:t>A circumstance or event that </a:t>
                      </a:r>
                      <a:r>
                        <a:rPr lang="en-US" sz="1000" b="0" i="0" dirty="0" smtClean="0">
                          <a:solidFill>
                            <a:srgbClr val="231F20"/>
                          </a:solidFill>
                          <a:effectLst/>
                          <a:latin typeface="Arial" panose="020B0604020202020204" pitchFamily="34" charset="0"/>
                          <a:cs typeface="Arial" panose="020B0604020202020204" pitchFamily="34" charset="0"/>
                        </a:rPr>
                        <a:t>results in </a:t>
                      </a:r>
                      <a:r>
                        <a:rPr lang="en-US" sz="1000" b="0" i="0" dirty="0">
                          <a:solidFill>
                            <a:srgbClr val="231F20"/>
                          </a:solidFill>
                          <a:effectLst/>
                          <a:latin typeface="Arial" panose="020B0604020202020204" pitchFamily="34" charset="0"/>
                          <a:cs typeface="Arial" panose="020B0604020202020204" pitchFamily="34" charset="0"/>
                        </a:rPr>
                        <a:t>control of system services </a:t>
                      </a:r>
                      <a:r>
                        <a:rPr lang="en-US" sz="1000" b="0" i="0" dirty="0" smtClean="0">
                          <a:solidFill>
                            <a:srgbClr val="231F20"/>
                          </a:solidFill>
                          <a:effectLst/>
                          <a:latin typeface="Arial" panose="020B0604020202020204" pitchFamily="34" charset="0"/>
                          <a:cs typeface="Arial" panose="020B0604020202020204" pitchFamily="34" charset="0"/>
                        </a:rPr>
                        <a:t>or functions </a:t>
                      </a:r>
                      <a:r>
                        <a:rPr lang="en-US" sz="1000" b="0" i="0" dirty="0">
                          <a:solidFill>
                            <a:srgbClr val="231F20"/>
                          </a:solidFill>
                          <a:effectLst/>
                          <a:latin typeface="Arial" panose="020B0604020202020204" pitchFamily="34" charset="0"/>
                          <a:cs typeface="Arial" panose="020B0604020202020204" pitchFamily="34" charset="0"/>
                        </a:rPr>
                        <a:t>by an unauthorized entity</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Misappropriation: </a:t>
                      </a:r>
                      <a:r>
                        <a:rPr lang="en-US" sz="1000" b="0" i="0" dirty="0">
                          <a:solidFill>
                            <a:srgbClr val="231F20"/>
                          </a:solidFill>
                          <a:effectLst/>
                          <a:latin typeface="Arial" panose="020B0604020202020204" pitchFamily="34" charset="0"/>
                          <a:cs typeface="Arial" panose="020B0604020202020204" pitchFamily="34" charset="0"/>
                        </a:rPr>
                        <a:t>An entity assumes unauthorized logical </a:t>
                      </a:r>
                      <a:r>
                        <a:rPr lang="en-US" sz="1000" b="0" i="0" dirty="0" smtClean="0">
                          <a:solidFill>
                            <a:srgbClr val="231F20"/>
                          </a:solidFill>
                          <a:effectLst/>
                          <a:latin typeface="Arial" panose="020B0604020202020204" pitchFamily="34" charset="0"/>
                          <a:cs typeface="Arial" panose="020B0604020202020204" pitchFamily="34" charset="0"/>
                        </a:rPr>
                        <a:t>or physical </a:t>
                      </a:r>
                      <a:r>
                        <a:rPr lang="en-US" sz="1000" b="0" i="0" dirty="0">
                          <a:solidFill>
                            <a:srgbClr val="231F20"/>
                          </a:solidFill>
                          <a:effectLst/>
                          <a:latin typeface="Arial" panose="020B0604020202020204" pitchFamily="34" charset="0"/>
                          <a:cs typeface="Arial" panose="020B0604020202020204" pitchFamily="34" charset="0"/>
                        </a:rPr>
                        <a:t>control of a system resource.</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Misuse: </a:t>
                      </a:r>
                      <a:r>
                        <a:rPr lang="en-US" sz="1000" b="0" i="0" dirty="0">
                          <a:solidFill>
                            <a:srgbClr val="231F20"/>
                          </a:solidFill>
                          <a:effectLst/>
                          <a:latin typeface="Arial" panose="020B0604020202020204" pitchFamily="34" charset="0"/>
                          <a:cs typeface="Arial" panose="020B0604020202020204" pitchFamily="34" charset="0"/>
                        </a:rPr>
                        <a:t>Causes a system component to perform a function </a:t>
                      </a:r>
                      <a:r>
                        <a:rPr lang="en-US" sz="1000" b="0" i="0" dirty="0" smtClean="0">
                          <a:solidFill>
                            <a:srgbClr val="231F20"/>
                          </a:solidFill>
                          <a:effectLst/>
                          <a:latin typeface="Arial" panose="020B0604020202020204" pitchFamily="34" charset="0"/>
                          <a:cs typeface="Arial" panose="020B0604020202020204" pitchFamily="34" charset="0"/>
                        </a:rPr>
                        <a:t>or service </a:t>
                      </a:r>
                      <a:r>
                        <a:rPr lang="en-US" sz="1000" b="0" i="0" dirty="0">
                          <a:solidFill>
                            <a:srgbClr val="231F20"/>
                          </a:solidFill>
                          <a:effectLst/>
                          <a:latin typeface="Arial" panose="020B0604020202020204" pitchFamily="34" charset="0"/>
                          <a:cs typeface="Arial" panose="020B0604020202020204" pitchFamily="34" charset="0"/>
                        </a:rPr>
                        <a:t>that is detrimental to system security</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Content Placeholder 2"/>
          <p:cNvSpPr>
            <a:spLocks noGrp="1"/>
          </p:cNvSpPr>
          <p:nvPr>
            <p:ph sz="quarter" idx="10"/>
          </p:nvPr>
        </p:nvSpPr>
        <p:spPr>
          <a:xfrm>
            <a:off x="304800" y="190254"/>
            <a:ext cx="6324600" cy="590034"/>
          </a:xfrm>
        </p:spPr>
        <p:txBody>
          <a:bodyPr>
            <a:normAutofit fontScale="92500"/>
          </a:bodyPr>
          <a:lstStyle/>
          <a:p>
            <a:r>
              <a:rPr lang="en-US" dirty="0"/>
              <a:t>Threat </a:t>
            </a:r>
            <a:r>
              <a:rPr lang="en-US" dirty="0" smtClean="0"/>
              <a:t> Consequences (IETF RFC 4949)</a:t>
            </a:r>
            <a:endParaRPr lang="en-US" dirty="0"/>
          </a:p>
        </p:txBody>
      </p:sp>
    </p:spTree>
    <p:extLst>
      <p:ext uri="{BB962C8B-B14F-4D97-AF65-F5344CB8AC3E}">
        <p14:creationId xmlns:p14="http://schemas.microsoft.com/office/powerpoint/2010/main" val="7701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6176" y="1035034"/>
            <a:ext cx="7790688" cy="3394472"/>
          </a:xfrm>
        </p:spPr>
        <p:txBody>
          <a:bodyPr/>
          <a:lstStyle/>
          <a:p>
            <a:pPr marL="0"/>
            <a:r>
              <a:rPr lang="en-US" dirty="0"/>
              <a:t>One approach to prevention is to understand who carries out attacks and </a:t>
            </a:r>
            <a:r>
              <a:rPr lang="en-US" dirty="0" smtClean="0"/>
              <a:t>why</a:t>
            </a:r>
          </a:p>
          <a:p>
            <a:endParaRPr lang="en-US" dirty="0"/>
          </a:p>
          <a:p>
            <a:pPr marL="365760"/>
            <a:r>
              <a:rPr lang="en-US" dirty="0"/>
              <a:t>Amateurs</a:t>
            </a:r>
          </a:p>
          <a:p>
            <a:pPr lvl="1"/>
            <a:r>
              <a:rPr lang="en-US" sz="1400" dirty="0"/>
              <a:t>Ordinary computer professionals or users who, while doing their jobs, discover they have access to something valuable. Amateurs may be disgruntled employees who vow to get even with </a:t>
            </a:r>
            <a:r>
              <a:rPr lang="en-US" sz="1400" dirty="0" smtClean="0"/>
              <a:t>management</a:t>
            </a:r>
          </a:p>
          <a:p>
            <a:pPr lvl="1"/>
            <a:endParaRPr lang="en-US" sz="1400" dirty="0"/>
          </a:p>
          <a:p>
            <a:pPr marL="365760"/>
            <a:r>
              <a:rPr lang="en-US" dirty="0"/>
              <a:t>Crackers or Malicious Hackers</a:t>
            </a:r>
          </a:p>
          <a:p>
            <a:pPr lvl="1"/>
            <a:r>
              <a:rPr lang="en-US" sz="1400" dirty="0"/>
              <a:t>Attempt to access computing facilities for which they have not been authorized (often students who see it as victimless crime). Some carry out for curiosity, personal gain or self-satisfaction</a:t>
            </a:r>
          </a:p>
        </p:txBody>
      </p:sp>
      <p:sp>
        <p:nvSpPr>
          <p:cNvPr id="3" name="Content Placeholder 2"/>
          <p:cNvSpPr>
            <a:spLocks noGrp="1"/>
          </p:cNvSpPr>
          <p:nvPr>
            <p:ph sz="quarter" idx="10"/>
          </p:nvPr>
        </p:nvSpPr>
        <p:spPr>
          <a:xfrm>
            <a:off x="304800" y="178062"/>
            <a:ext cx="6324600" cy="720336"/>
          </a:xfrm>
        </p:spPr>
        <p:txBody>
          <a:bodyPr/>
          <a:lstStyle/>
          <a:p>
            <a:r>
              <a:rPr lang="en-US" dirty="0"/>
              <a:t>Who are Attackers</a:t>
            </a:r>
          </a:p>
        </p:txBody>
      </p:sp>
    </p:spTree>
    <p:extLst>
      <p:ext uri="{BB962C8B-B14F-4D97-AF65-F5344CB8AC3E}">
        <p14:creationId xmlns:p14="http://schemas.microsoft.com/office/powerpoint/2010/main" val="42410233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5464</TotalTime>
  <Words>3848</Words>
  <Application>Microsoft Office PowerPoint</Application>
  <PresentationFormat>On-screen Show (16:9)</PresentationFormat>
  <Paragraphs>534</Paragraphs>
  <Slides>68</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68</vt:i4>
      </vt:variant>
    </vt:vector>
  </HeadingPairs>
  <TitlesOfParts>
    <vt:vector size="74" baseType="lpstr">
      <vt:lpstr>Arial</vt:lpstr>
      <vt:lpstr>Calibri</vt:lpstr>
      <vt:lpstr>Liberation Serif</vt:lpstr>
      <vt:lpstr>Segoe UI</vt:lpstr>
      <vt:lpstr>BITS_PPT_template</vt:lpstr>
      <vt:lpstr>PG Template</vt:lpstr>
      <vt:lpstr>SS ZG 566 Secure Software Engineering</vt:lpstr>
      <vt:lpstr>Threat Modelling Concepts RL 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OWASP Threat Modelling Process – Part 2 RL 3.2.2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SDL Threat Modeling – Part 1 RL 3.3.1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SDL Threat Modeling – Part 2 RL 3.3.2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T V Rao</cp:lastModifiedBy>
  <cp:revision>326</cp:revision>
  <dcterms:created xsi:type="dcterms:W3CDTF">2015-06-09T08:31:04Z</dcterms:created>
  <dcterms:modified xsi:type="dcterms:W3CDTF">2017-08-16T07:00:37Z</dcterms:modified>
</cp:coreProperties>
</file>