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 id="2147483679" r:id="rId2"/>
  </p:sldMasterIdLst>
  <p:notesMasterIdLst>
    <p:notesMasterId r:id="rId67"/>
  </p:notesMasterIdLst>
  <p:handoutMasterIdLst>
    <p:handoutMasterId r:id="rId68"/>
  </p:handoutMasterIdLst>
  <p:sldIdLst>
    <p:sldId id="381" r:id="rId3"/>
    <p:sldId id="389" r:id="rId4"/>
    <p:sldId id="775" r:id="rId5"/>
    <p:sldId id="582" r:id="rId6"/>
    <p:sldId id="770" r:id="rId7"/>
    <p:sldId id="771" r:id="rId8"/>
    <p:sldId id="772" r:id="rId9"/>
    <p:sldId id="774" r:id="rId10"/>
    <p:sldId id="773" r:id="rId11"/>
    <p:sldId id="791" r:id="rId12"/>
    <p:sldId id="792" r:id="rId13"/>
    <p:sldId id="790" r:id="rId14"/>
    <p:sldId id="793" r:id="rId15"/>
    <p:sldId id="795" r:id="rId16"/>
    <p:sldId id="796" r:id="rId17"/>
    <p:sldId id="797" r:id="rId18"/>
    <p:sldId id="798" r:id="rId19"/>
    <p:sldId id="799" r:id="rId20"/>
    <p:sldId id="665" r:id="rId21"/>
    <p:sldId id="666" r:id="rId22"/>
    <p:sldId id="667" r:id="rId23"/>
    <p:sldId id="776" r:id="rId24"/>
    <p:sldId id="685" r:id="rId25"/>
    <p:sldId id="777" r:id="rId26"/>
    <p:sldId id="778" r:id="rId27"/>
    <p:sldId id="779" r:id="rId28"/>
    <p:sldId id="780" r:id="rId29"/>
    <p:sldId id="781" r:id="rId30"/>
    <p:sldId id="782" r:id="rId31"/>
    <p:sldId id="783" r:id="rId32"/>
    <p:sldId id="784" r:id="rId33"/>
    <p:sldId id="785" r:id="rId34"/>
    <p:sldId id="786" r:id="rId35"/>
    <p:sldId id="787" r:id="rId36"/>
    <p:sldId id="788" r:id="rId37"/>
    <p:sldId id="789" r:id="rId38"/>
    <p:sldId id="659" r:id="rId39"/>
    <p:sldId id="634" r:id="rId40"/>
    <p:sldId id="635" r:id="rId41"/>
    <p:sldId id="662" r:id="rId42"/>
    <p:sldId id="743" r:id="rId43"/>
    <p:sldId id="801" r:id="rId44"/>
    <p:sldId id="812" r:id="rId45"/>
    <p:sldId id="802" r:id="rId46"/>
    <p:sldId id="814" r:id="rId47"/>
    <p:sldId id="813" r:id="rId48"/>
    <p:sldId id="800" r:id="rId49"/>
    <p:sldId id="668" r:id="rId50"/>
    <p:sldId id="672" r:id="rId51"/>
    <p:sldId id="673" r:id="rId52"/>
    <p:sldId id="760" r:id="rId53"/>
    <p:sldId id="803" r:id="rId54"/>
    <p:sldId id="804" r:id="rId55"/>
    <p:sldId id="806" r:id="rId56"/>
    <p:sldId id="807" r:id="rId57"/>
    <p:sldId id="815" r:id="rId58"/>
    <p:sldId id="816" r:id="rId59"/>
    <p:sldId id="817" r:id="rId60"/>
    <p:sldId id="809" r:id="rId61"/>
    <p:sldId id="810" r:id="rId62"/>
    <p:sldId id="811" r:id="rId63"/>
    <p:sldId id="818" r:id="rId64"/>
    <p:sldId id="601" r:id="rId65"/>
    <p:sldId id="664" r:id="rId66"/>
  </p:sldIdLst>
  <p:sldSz cx="9144000" cy="5143500" type="screen16x9"/>
  <p:notesSz cx="6858000" cy="9144000"/>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9" autoAdjust="0"/>
    <p:restoredTop sz="93474" autoAdjust="0"/>
  </p:normalViewPr>
  <p:slideViewPr>
    <p:cSldViewPr snapToGrid="0">
      <p:cViewPr varScale="1">
        <p:scale>
          <a:sx n="84" d="100"/>
          <a:sy n="84" d="100"/>
        </p:scale>
        <p:origin x="216" y="84"/>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6734"/>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t>9/19/2017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t>9/19/2017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5255C-BCCE-4062-AC53-FF5495AD3B7B}" type="slidenum">
              <a:rPr lang="en-US" smtClean="0"/>
              <a:t>4</a:t>
            </a:fld>
            <a:endParaRPr lang="en-US" dirty="0"/>
          </a:p>
        </p:txBody>
      </p:sp>
    </p:spTree>
    <p:extLst>
      <p:ext uri="{BB962C8B-B14F-4D97-AF65-F5344CB8AC3E}">
        <p14:creationId xmlns:p14="http://schemas.microsoft.com/office/powerpoint/2010/main" val="20622538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514600"/>
            <a:ext cx="8686800" cy="20574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4572000"/>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4572000"/>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4572000"/>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423909" y="2514603"/>
            <a:ext cx="1627314" cy="1484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94567" y="3943354"/>
            <a:ext cx="2209800" cy="647241"/>
            <a:chOff x="246967" y="2209800"/>
            <a:chExt cx="2209800" cy="862986"/>
          </a:xfrm>
        </p:grpSpPr>
        <p:sp>
          <p:nvSpPr>
            <p:cNvPr id="11" name="TextBox 10"/>
            <p:cNvSpPr txBox="1"/>
            <p:nvPr userDrawn="1"/>
          </p:nvSpPr>
          <p:spPr>
            <a:xfrm>
              <a:off x="246967" y="2209800"/>
              <a:ext cx="2209800" cy="718145"/>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410039" y="2765011"/>
              <a:ext cx="1920240" cy="307775"/>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4057650"/>
            <a:ext cx="6019800" cy="400050"/>
          </a:xfrm>
        </p:spPr>
        <p:txBody>
          <a:bodyPr anchor="b">
            <a:noAutofit/>
          </a:bodyPr>
          <a:lstStyle>
            <a:lvl1pPr marL="0" indent="0" algn="r">
              <a:lnSpc>
                <a:spcPts val="1800"/>
              </a:lnSpc>
              <a:spcBef>
                <a:spcPts val="0"/>
              </a:spcBef>
              <a:buNone/>
              <a:defRPr sz="1800" baseline="0">
                <a:solidFill>
                  <a:schemeClr val="bg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
        <p:nvSpPr>
          <p:cNvPr id="2" name="Title 1"/>
          <p:cNvSpPr>
            <a:spLocks noGrp="1"/>
          </p:cNvSpPr>
          <p:nvPr>
            <p:ph type="title" hasCustomPrompt="1"/>
          </p:nvPr>
        </p:nvSpPr>
        <p:spPr>
          <a:xfrm>
            <a:off x="2514600" y="2857500"/>
            <a:ext cx="6019800" cy="1143000"/>
          </a:xfrm>
          <a:prstGeom prst="rect">
            <a:avLst/>
          </a:prstGeom>
        </p:spPr>
        <p:txBody>
          <a:bodyPr>
            <a:noAutofit/>
          </a:bodyPr>
          <a:lstStyle>
            <a:lvl1pPr algn="l">
              <a:lnSpc>
                <a:spcPts val="4000"/>
              </a:lnSpc>
              <a:defRPr sz="3600" baseline="0">
                <a:solidFill>
                  <a:schemeClr val="bg1"/>
                </a:solidFill>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87250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5"/>
          <p:cNvSpPr/>
          <p:nvPr userDrawn="1"/>
        </p:nvSpPr>
        <p:spPr>
          <a:xfrm>
            <a:off x="2882900" y="508158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6"/>
          <p:cNvSpPr/>
          <p:nvPr userDrawn="1"/>
        </p:nvSpPr>
        <p:spPr>
          <a:xfrm>
            <a:off x="-12700" y="508158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7"/>
          <p:cNvSpPr/>
          <p:nvPr userDrawn="1"/>
        </p:nvSpPr>
        <p:spPr>
          <a:xfrm>
            <a:off x="5778500" y="508158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p:cNvSpPr txBox="1"/>
          <p:nvPr userDrawn="1"/>
        </p:nvSpPr>
        <p:spPr>
          <a:xfrm>
            <a:off x="6858000" y="571500"/>
            <a:ext cx="2209800" cy="427040"/>
          </a:xfrm>
          <a:prstGeom prst="rect">
            <a:avLst/>
          </a:prstGeom>
          <a:noFill/>
        </p:spPr>
        <p:txBody>
          <a:bodyPr>
            <a:spAutoFit/>
          </a:bodyPr>
          <a:lstStyle/>
          <a:p>
            <a:pPr algn="ctr" fontAlgn="auto">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0" name="TextBox 9"/>
          <p:cNvSpPr txBox="1"/>
          <p:nvPr userDrawn="1"/>
        </p:nvSpPr>
        <p:spPr>
          <a:xfrm>
            <a:off x="7237155" y="878681"/>
            <a:ext cx="1525845" cy="200055"/>
          </a:xfrm>
          <a:prstGeom prst="rect">
            <a:avLst/>
          </a:prstGeom>
          <a:noFill/>
        </p:spPr>
        <p:txBody>
          <a:bodyPr wrap="square">
            <a:spAutoFit/>
          </a:bodyPr>
          <a:lstStyle/>
          <a:p>
            <a:pPr algn="ctr" fontAlgn="auto">
              <a:spcBef>
                <a:spcPts val="0"/>
              </a:spcBef>
              <a:spcAft>
                <a:spcPts val="0"/>
              </a:spcAft>
              <a:defRPr/>
            </a:pPr>
            <a:r>
              <a:rPr lang="en-US" sz="700" spc="0" dirty="0" smtClean="0">
                <a:solidFill>
                  <a:srgbClr val="FFFFFF"/>
                </a:solidFill>
                <a:latin typeface="Arial"/>
                <a:cs typeface="Arial"/>
              </a:rPr>
              <a:t>Pilani | Dubai | Goa | Hyderabad</a:t>
            </a:r>
            <a:endParaRPr lang="en-US" sz="700" spc="0" dirty="0">
              <a:solidFill>
                <a:srgbClr val="FFFFFF"/>
              </a:solidFill>
              <a:latin typeface="Arial"/>
              <a:cs typeface="Arial"/>
            </a:endParaRPr>
          </a:p>
        </p:txBody>
      </p:sp>
      <p:sp>
        <p:nvSpPr>
          <p:cNvPr id="17" name="Content Placeholder 16"/>
          <p:cNvSpPr>
            <a:spLocks noGrp="1"/>
          </p:cNvSpPr>
          <p:nvPr>
            <p:ph sz="quarter" idx="10"/>
          </p:nvPr>
        </p:nvSpPr>
        <p:spPr>
          <a:xfrm>
            <a:off x="304800" y="3486150"/>
            <a:ext cx="8458200" cy="120015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998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20378"/>
            <a:ext cx="8229600" cy="3394472"/>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83839"/>
            <a:ext cx="6324600" cy="720336"/>
          </a:xfrm>
        </p:spPr>
        <p:txBody>
          <a:bodyPr anchor="ctr">
            <a:normAutofit/>
          </a:bodyPr>
          <a:lstStyle>
            <a:lvl1pPr marL="0">
              <a:lnSpc>
                <a:spcPts val="2700"/>
              </a:lnSpc>
              <a:spcBef>
                <a:spcPts val="0"/>
              </a:spcBef>
              <a:buNone/>
              <a:defRPr sz="2700" b="0" spc="0" baseline="0">
                <a:solidFill>
                  <a:srgbClr val="FF0000"/>
                </a:solidFill>
                <a:effectLst>
                  <a:outerShdw blurRad="50800" dist="38100" dir="2700000" algn="tl" rotWithShape="0">
                    <a:prstClr val="black">
                      <a:alpha val="40000"/>
                    </a:prstClr>
                  </a:outerShdw>
                </a:effectLst>
                <a:latin typeface="Arial" pitchFamily="34" charset="0"/>
                <a:cs typeface="Arial" pitchFamily="34" charset="0"/>
              </a:defRPr>
            </a:lvl1pPr>
          </a:lstStyle>
          <a:p>
            <a:pPr lvl="0"/>
            <a:r>
              <a:rPr lang="en-US" dirty="0" smtClean="0"/>
              <a:t>Click to edit Master text styles</a:t>
            </a:r>
          </a:p>
        </p:txBody>
      </p:sp>
      <p:sp>
        <p:nvSpPr>
          <p:cNvPr id="20" name="TextBox 19"/>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latin typeface="Arial" panose="020B0604020202020204" pitchFamily="34" charset="0"/>
                <a:cs typeface="Arial" panose="020B0604020202020204" pitchFamily="34" charset="0"/>
              </a:rPr>
              <a:t>BITS-Pilani</a:t>
            </a:r>
            <a:endParaRPr lang="en-US" sz="825" b="1" dirty="0">
              <a:solidFill>
                <a:srgbClr val="3333CC"/>
              </a:solidFill>
              <a:latin typeface="Arial" panose="020B0604020202020204" pitchFamily="34" charset="0"/>
              <a:cs typeface="Arial" panose="020B0604020202020204" pitchFamily="34" charset="0"/>
            </a:endParaRPr>
          </a:p>
        </p:txBody>
      </p:sp>
      <p:sp>
        <p:nvSpPr>
          <p:cNvPr id="21" name="TextBox 20"/>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latin typeface="Arial" panose="020B0604020202020204" pitchFamily="34" charset="0"/>
                <a:cs typeface="Arial" panose="020B0604020202020204" pitchFamily="34" charset="0"/>
              </a:rPr>
              <a:pPr algn="ctr" eaLnBrk="0" fontAlgn="base" hangingPunct="0">
                <a:spcBef>
                  <a:spcPct val="0"/>
                </a:spcBef>
                <a:spcAft>
                  <a:spcPct val="0"/>
                </a:spcAft>
                <a:defRPr/>
              </a:pPr>
              <a:t>‹#›</a:t>
            </a:fld>
            <a:endParaRPr lang="en-US" sz="750" b="1" cap="small" spc="150" dirty="0">
              <a:solidFill>
                <a:srgbClr val="00B0F0"/>
              </a:solidFill>
              <a:latin typeface="Arial" panose="020B0604020202020204" pitchFamily="34" charset="0"/>
              <a:cs typeface="Arial" panose="020B0604020202020204" pitchFamily="34" charset="0"/>
            </a:endParaRPr>
          </a:p>
        </p:txBody>
      </p:sp>
      <p:grpSp>
        <p:nvGrpSpPr>
          <p:cNvPr id="22" name="Group 21"/>
          <p:cNvGrpSpPr/>
          <p:nvPr userDrawn="1"/>
        </p:nvGrpSpPr>
        <p:grpSpPr>
          <a:xfrm>
            <a:off x="0" y="685801"/>
            <a:ext cx="7010400" cy="34289"/>
            <a:chOff x="1905000" y="6553200"/>
            <a:chExt cx="7010400" cy="45719"/>
          </a:xfrm>
        </p:grpSpPr>
        <p:sp>
          <p:nvSpPr>
            <p:cNvPr id="23" name="Rectangle 2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8" name="Rectangle 2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30" name="Rectangle 2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31"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78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4A38A739-ECC9-4956-8F2F-2B2289F83DB1}" type="datetime1">
              <a:rPr lang="en-US" smtClean="0"/>
              <a:t>9/19/2017</a:t>
            </a:fld>
            <a:endParaRPr 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7F2C1A0D-040B-4E89-A306-DD148659D927}" type="slidenum">
              <a:rPr lang="en-US" smtClean="0"/>
              <a:t>‹#›</a:t>
            </a:fld>
            <a:endParaRPr lang="en-US"/>
          </a:p>
        </p:txBody>
      </p:sp>
    </p:spTree>
    <p:extLst>
      <p:ext uri="{BB962C8B-B14F-4D97-AF65-F5344CB8AC3E}">
        <p14:creationId xmlns:p14="http://schemas.microsoft.com/office/powerpoint/2010/main" val="104179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274320" y="68580"/>
            <a:ext cx="6537960" cy="582930"/>
          </a:xfrm>
          <a:prstGeom prst="rect">
            <a:avLst/>
          </a:prstGeom>
        </p:spPr>
        <p:txBody>
          <a:bodyPr lIns="0" tIns="0" rIns="0" bIns="0" anchor="ctr">
            <a:noAutofit/>
          </a:bodyPr>
          <a:lstStyle>
            <a:lvl1pPr marL="0" indent="0" algn="ctr">
              <a:lnSpc>
                <a:spcPct val="100000"/>
              </a:lnSpc>
              <a:spcBef>
                <a:spcPts val="0"/>
              </a:spcBef>
              <a:buNone/>
              <a:defRPr sz="2250" b="0" spc="225"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smtClean="0"/>
              <a:t>Click to edit Master text styles</a:t>
            </a:r>
          </a:p>
        </p:txBody>
      </p:sp>
      <p:sp>
        <p:nvSpPr>
          <p:cNvPr id="3"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650">
                <a:latin typeface="Calibri"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spTree>
    <p:extLst>
      <p:ext uri="{BB962C8B-B14F-4D97-AF65-F5344CB8AC3E}">
        <p14:creationId xmlns:p14="http://schemas.microsoft.com/office/powerpoint/2010/main" val="1000765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77" r:id="rId1"/>
    <p:sldLayoutId id="2147483682" r:id="rId2"/>
    <p:sldLayoutId id="2147483683" r:id="rId3"/>
    <p:sldLayoutId id="2147483690" r:id="rId4"/>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685801"/>
            <a:ext cx="7010400" cy="3428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24" name="Rectangle 4"/>
          <p:cNvSpPr txBox="1">
            <a:spLocks noChangeArrowheads="1"/>
          </p:cNvSpPr>
          <p:nvPr userDrawn="1"/>
        </p:nvSpPr>
        <p:spPr bwMode="auto">
          <a:xfrm>
            <a:off x="2011680" y="4942561"/>
            <a:ext cx="2834640"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just" eaLnBrk="0" fontAlgn="base" hangingPunct="0">
              <a:spcBef>
                <a:spcPct val="0"/>
              </a:spcBef>
              <a:spcAft>
                <a:spcPct val="0"/>
              </a:spcAft>
              <a:defRPr/>
            </a:pPr>
            <a:endParaRPr lang="en-US" sz="825" b="1" cap="small" spc="83" dirty="0">
              <a:solidFill>
                <a:srgbClr val="FF0000"/>
              </a:solidFill>
              <a:latin typeface="Arial"/>
              <a:cs typeface="Arial"/>
            </a:endParaRPr>
          </a:p>
        </p:txBody>
      </p:sp>
      <p:sp>
        <p:nvSpPr>
          <p:cNvPr id="25" name="TextBox 24"/>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cs typeface="Arial"/>
              </a:rPr>
              <a:t>BITS-Pilani</a:t>
            </a:r>
            <a:endParaRPr lang="en-US" sz="825" b="1" dirty="0">
              <a:solidFill>
                <a:srgbClr val="3333CC"/>
              </a:solidFill>
              <a:cs typeface="Arial"/>
            </a:endParaRPr>
          </a:p>
        </p:txBody>
      </p:sp>
      <p:sp>
        <p:nvSpPr>
          <p:cNvPr id="30" name="TextBox 29"/>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rPr>
              <a:pPr algn="ctr" eaLnBrk="0" fontAlgn="base" hangingPunct="0">
                <a:spcBef>
                  <a:spcPct val="0"/>
                </a:spcBef>
                <a:spcAft>
                  <a:spcPct val="0"/>
                </a:spcAft>
                <a:defRPr/>
              </a:pPr>
              <a:t>‹#›</a:t>
            </a:fld>
            <a:endParaRPr lang="en-US" sz="750" b="1" cap="small" spc="150" dirty="0">
              <a:solidFill>
                <a:srgbClr val="00B0F0"/>
              </a:solidFill>
            </a:endParaRPr>
          </a:p>
        </p:txBody>
      </p:sp>
      <p:sp>
        <p:nvSpPr>
          <p:cNvPr id="15"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338548"/>
      </p:ext>
    </p:extLst>
  </p:cSld>
  <p:clrMap bg1="lt1" tx1="dk1" bg2="lt2" tx2="dk2" accent1="accent1" accent2="accent2" accent3="accent3" accent4="accent4" accent5="accent5" accent6="accent6" hlink="hlink" folHlink="folHlink"/>
  <p:sldLayoutIdLst>
    <p:sldLayoutId id="2147483680" r:id="rId1"/>
  </p:sldLayoutIdLst>
  <p:hf sldNum="0" hdr="0" ftr="0"/>
  <p:txStyles>
    <p:titleStyle>
      <a:lvl1pPr algn="l" rtl="0" eaLnBrk="1" fontAlgn="base" hangingPunct="1">
        <a:spcBef>
          <a:spcPct val="0"/>
        </a:spcBef>
        <a:spcAft>
          <a:spcPct val="0"/>
        </a:spcAft>
        <a:defRPr sz="2100">
          <a:solidFill>
            <a:schemeClr val="tx2"/>
          </a:solidFill>
          <a:latin typeface="+mj-lt"/>
          <a:ea typeface="+mj-ea"/>
          <a:cs typeface="+mj-cs"/>
        </a:defRPr>
      </a:lvl1pPr>
      <a:lvl2pPr algn="l" rtl="0" eaLnBrk="1" fontAlgn="base" hangingPunct="1">
        <a:spcBef>
          <a:spcPct val="0"/>
        </a:spcBef>
        <a:spcAft>
          <a:spcPct val="0"/>
        </a:spcAft>
        <a:defRPr sz="2100">
          <a:solidFill>
            <a:schemeClr val="tx2"/>
          </a:solidFill>
          <a:latin typeface="Arial" charset="0"/>
        </a:defRPr>
      </a:lvl2pPr>
      <a:lvl3pPr algn="l" rtl="0" eaLnBrk="1" fontAlgn="base" hangingPunct="1">
        <a:spcBef>
          <a:spcPct val="0"/>
        </a:spcBef>
        <a:spcAft>
          <a:spcPct val="0"/>
        </a:spcAft>
        <a:defRPr sz="2100">
          <a:solidFill>
            <a:schemeClr val="tx2"/>
          </a:solidFill>
          <a:latin typeface="Arial" charset="0"/>
        </a:defRPr>
      </a:lvl3pPr>
      <a:lvl4pPr algn="l" rtl="0" eaLnBrk="1" fontAlgn="base" hangingPunct="1">
        <a:spcBef>
          <a:spcPct val="0"/>
        </a:spcBef>
        <a:spcAft>
          <a:spcPct val="0"/>
        </a:spcAft>
        <a:defRPr sz="2100">
          <a:solidFill>
            <a:schemeClr val="tx2"/>
          </a:solidFill>
          <a:latin typeface="Arial" charset="0"/>
        </a:defRPr>
      </a:lvl4pPr>
      <a:lvl5pPr algn="l" rtl="0" eaLnBrk="1" fontAlgn="base" hangingPunct="1">
        <a:spcBef>
          <a:spcPct val="0"/>
        </a:spcBef>
        <a:spcAft>
          <a:spcPct val="0"/>
        </a:spcAft>
        <a:defRPr sz="2100">
          <a:solidFill>
            <a:schemeClr val="tx2"/>
          </a:solidFill>
          <a:latin typeface="Arial" charset="0"/>
        </a:defRPr>
      </a:lvl5pPr>
      <a:lvl6pPr marL="342900" algn="l" rtl="0" eaLnBrk="1" fontAlgn="base" hangingPunct="1">
        <a:spcBef>
          <a:spcPct val="0"/>
        </a:spcBef>
        <a:spcAft>
          <a:spcPct val="0"/>
        </a:spcAft>
        <a:defRPr sz="2100">
          <a:solidFill>
            <a:schemeClr val="tx2"/>
          </a:solidFill>
          <a:latin typeface="Arial" charset="0"/>
        </a:defRPr>
      </a:lvl6pPr>
      <a:lvl7pPr marL="685800" algn="l" rtl="0" eaLnBrk="1" fontAlgn="base" hangingPunct="1">
        <a:spcBef>
          <a:spcPct val="0"/>
        </a:spcBef>
        <a:spcAft>
          <a:spcPct val="0"/>
        </a:spcAft>
        <a:defRPr sz="2100">
          <a:solidFill>
            <a:schemeClr val="tx2"/>
          </a:solidFill>
          <a:latin typeface="Arial" charset="0"/>
        </a:defRPr>
      </a:lvl7pPr>
      <a:lvl8pPr marL="1028700" algn="l" rtl="0" eaLnBrk="1" fontAlgn="base" hangingPunct="1">
        <a:spcBef>
          <a:spcPct val="0"/>
        </a:spcBef>
        <a:spcAft>
          <a:spcPct val="0"/>
        </a:spcAft>
        <a:defRPr sz="2100">
          <a:solidFill>
            <a:schemeClr val="tx2"/>
          </a:solidFill>
          <a:latin typeface="Arial" charset="0"/>
        </a:defRPr>
      </a:lvl8pPr>
      <a:lvl9pPr marL="1371600" algn="l" rtl="0" eaLnBrk="1" fontAlgn="base" hangingPunct="1">
        <a:spcBef>
          <a:spcPct val="0"/>
        </a:spcBef>
        <a:spcAft>
          <a:spcPct val="0"/>
        </a:spcAft>
        <a:defRPr sz="2100">
          <a:solidFill>
            <a:schemeClr val="tx2"/>
          </a:solidFill>
          <a:latin typeface="Arial" charset="0"/>
        </a:defRPr>
      </a:lvl9pPr>
    </p:titleStyle>
    <p:bodyStyle>
      <a:lvl1pPr indent="142875" algn="l" rtl="0" eaLnBrk="1" fontAlgn="base" hangingPunct="1">
        <a:spcBef>
          <a:spcPct val="20000"/>
        </a:spcBef>
        <a:spcAft>
          <a:spcPct val="0"/>
        </a:spcAft>
        <a:buNone/>
        <a:defRPr>
          <a:solidFill>
            <a:schemeClr val="tx1"/>
          </a:solidFill>
          <a:latin typeface="+mn-lt"/>
          <a:ea typeface="+mn-ea"/>
          <a:cs typeface="+mn-cs"/>
        </a:defRPr>
      </a:lvl1pPr>
      <a:lvl2pPr marL="571500" indent="-214313" algn="l" rtl="0" eaLnBrk="1" fontAlgn="base" hangingPunct="1">
        <a:spcBef>
          <a:spcPct val="20000"/>
        </a:spcBef>
        <a:spcAft>
          <a:spcPct val="0"/>
        </a:spcAft>
        <a:buChar char="–"/>
        <a:defRPr>
          <a:solidFill>
            <a:schemeClr val="tx1"/>
          </a:solidFill>
          <a:latin typeface="+mn-lt"/>
        </a:defRPr>
      </a:lvl2pPr>
      <a:lvl3pPr marL="885825" indent="-171450" algn="l" rtl="0" eaLnBrk="1" fontAlgn="base" hangingPunct="1">
        <a:spcBef>
          <a:spcPct val="20000"/>
        </a:spcBef>
        <a:spcAft>
          <a:spcPct val="0"/>
        </a:spcAft>
        <a:buChar char="•"/>
        <a:defRPr>
          <a:solidFill>
            <a:schemeClr val="tx1"/>
          </a:solidFill>
          <a:latin typeface="+mn-lt"/>
        </a:defRPr>
      </a:lvl3pPr>
      <a:lvl4pPr marL="1200150" indent="-171450" algn="l" rtl="0" eaLnBrk="1" fontAlgn="base" hangingPunct="1">
        <a:spcBef>
          <a:spcPct val="20000"/>
        </a:spcBef>
        <a:spcAft>
          <a:spcPct val="0"/>
        </a:spcAft>
        <a:buChar char="–"/>
        <a:defRPr>
          <a:solidFill>
            <a:schemeClr val="tx1"/>
          </a:solidFill>
          <a:latin typeface="+mn-lt"/>
        </a:defRPr>
      </a:lvl4pPr>
      <a:lvl5pPr marL="1543050" indent="-171450" algn="l" rtl="0" eaLnBrk="1" fontAlgn="base" hangingPunct="1">
        <a:spcBef>
          <a:spcPct val="20000"/>
        </a:spcBef>
        <a:spcAft>
          <a:spcPct val="0"/>
        </a:spcAft>
        <a:buChar char="»"/>
        <a:defRPr>
          <a:solidFill>
            <a:schemeClr val="tx1"/>
          </a:solidFill>
          <a:latin typeface="+mn-lt"/>
        </a:defRPr>
      </a:lvl5pPr>
      <a:lvl6pPr marL="1885950" indent="-171450" algn="l" rtl="0" eaLnBrk="1" fontAlgn="base" hangingPunct="1">
        <a:spcBef>
          <a:spcPct val="20000"/>
        </a:spcBef>
        <a:spcAft>
          <a:spcPct val="0"/>
        </a:spcAft>
        <a:buChar char="»"/>
        <a:defRPr>
          <a:solidFill>
            <a:schemeClr val="tx1"/>
          </a:solidFill>
          <a:latin typeface="+mn-lt"/>
        </a:defRPr>
      </a:lvl6pPr>
      <a:lvl7pPr marL="2228850" indent="-171450" algn="l" rtl="0" eaLnBrk="1" fontAlgn="base" hangingPunct="1">
        <a:spcBef>
          <a:spcPct val="20000"/>
        </a:spcBef>
        <a:spcAft>
          <a:spcPct val="0"/>
        </a:spcAft>
        <a:buChar char="»"/>
        <a:defRPr>
          <a:solidFill>
            <a:schemeClr val="tx1"/>
          </a:solidFill>
          <a:latin typeface="+mn-lt"/>
        </a:defRPr>
      </a:lvl7pPr>
      <a:lvl8pPr marL="2571750" indent="-171450" algn="l" rtl="0" eaLnBrk="1" fontAlgn="base" hangingPunct="1">
        <a:spcBef>
          <a:spcPct val="20000"/>
        </a:spcBef>
        <a:spcAft>
          <a:spcPct val="0"/>
        </a:spcAft>
        <a:buChar char="»"/>
        <a:defRPr>
          <a:solidFill>
            <a:schemeClr val="tx1"/>
          </a:solidFill>
          <a:latin typeface="+mn-lt"/>
        </a:defRPr>
      </a:lvl8pPr>
      <a:lvl9pPr marL="2914650" indent="-17145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699579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1818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a:bodyPr>
          <a:lstStyle/>
          <a:p>
            <a:r>
              <a:rPr lang="en-US" b="1" dirty="0">
                <a:latin typeface="Arial" panose="020B0604020202020204" pitchFamily="34" charset="0"/>
                <a:cs typeface="Arial" panose="020B0604020202020204" pitchFamily="34" charset="0"/>
              </a:rPr>
              <a:t>Secure Architecture </a:t>
            </a:r>
            <a:r>
              <a:rPr lang="en-US" b="1" dirty="0" smtClean="0">
                <a:latin typeface="Arial" panose="020B0604020202020204" pitchFamily="34" charset="0"/>
                <a:cs typeface="Arial" panose="020B0604020202020204" pitchFamily="34" charset="0"/>
              </a:rPr>
              <a:t>Risk Analysis</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5.1.2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6403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Security architecture (the architecture of security components, e.g. firewall, encryption mechanism) is not same as secure architecture (i.e. resilient and resistant to attacks)</a:t>
            </a:r>
          </a:p>
          <a:p>
            <a:endParaRPr lang="en-US" dirty="0"/>
          </a:p>
          <a:p>
            <a:r>
              <a:rPr lang="en-US" dirty="0" smtClean="0"/>
              <a:t>Secure architecture not only must address known weaknesses and attacks, but must be flexible and resilient under changing security conditions</a:t>
            </a:r>
          </a:p>
          <a:p>
            <a:endParaRPr lang="en-US" dirty="0"/>
          </a:p>
          <a:p>
            <a:r>
              <a:rPr lang="en-US" dirty="0" smtClean="0"/>
              <a:t>Architects (and designers) must focus on minimizing the risk profile. It requires complex and diverse knowledge (both on threats and technologies).</a:t>
            </a:r>
            <a:endParaRPr lang="en-US" dirty="0"/>
          </a:p>
        </p:txBody>
      </p:sp>
      <p:sp>
        <p:nvSpPr>
          <p:cNvPr id="3" name="Content Placeholder 2"/>
          <p:cNvSpPr>
            <a:spLocks noGrp="1"/>
          </p:cNvSpPr>
          <p:nvPr>
            <p:ph sz="quarter" idx="10"/>
          </p:nvPr>
        </p:nvSpPr>
        <p:spPr/>
        <p:txBody>
          <a:bodyPr/>
          <a:lstStyle/>
          <a:p>
            <a:r>
              <a:rPr lang="en-US" dirty="0" smtClean="0"/>
              <a:t>Architectural Issues</a:t>
            </a:r>
            <a:endParaRPr lang="en-US" dirty="0"/>
          </a:p>
        </p:txBody>
      </p:sp>
    </p:spTree>
    <p:extLst>
      <p:ext uri="{BB962C8B-B14F-4D97-AF65-F5344CB8AC3E}">
        <p14:creationId xmlns:p14="http://schemas.microsoft.com/office/powerpoint/2010/main" val="59328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spcAft>
                <a:spcPts val="1200"/>
              </a:spcAft>
              <a:buFont typeface="Arial" panose="020B0604020202020204" pitchFamily="34" charset="0"/>
              <a:buChar char="•"/>
            </a:pPr>
            <a:r>
              <a:rPr lang="en-US" dirty="0"/>
              <a:t>The risk assessment methodology (Build Security In) encompasses six fundamental activity stages:</a:t>
            </a:r>
          </a:p>
          <a:p>
            <a:pPr lvl="1">
              <a:spcAft>
                <a:spcPts val="600"/>
              </a:spcAft>
            </a:pPr>
            <a:r>
              <a:rPr lang="en-US" sz="1600" dirty="0"/>
              <a:t>application characterization</a:t>
            </a:r>
          </a:p>
          <a:p>
            <a:pPr lvl="1">
              <a:spcAft>
                <a:spcPts val="600"/>
              </a:spcAft>
            </a:pPr>
            <a:r>
              <a:rPr lang="en-US" sz="1600" dirty="0"/>
              <a:t>architectural vulnerability assessment</a:t>
            </a:r>
          </a:p>
          <a:p>
            <a:pPr lvl="1">
              <a:spcAft>
                <a:spcPts val="600"/>
              </a:spcAft>
            </a:pPr>
            <a:r>
              <a:rPr lang="en-US" sz="1600" dirty="0"/>
              <a:t>threat analysis</a:t>
            </a:r>
          </a:p>
          <a:p>
            <a:pPr lvl="1">
              <a:spcAft>
                <a:spcPts val="600"/>
              </a:spcAft>
            </a:pPr>
            <a:r>
              <a:rPr lang="en-US" sz="1600" dirty="0"/>
              <a:t>risk likelihood determination</a:t>
            </a:r>
          </a:p>
          <a:p>
            <a:pPr lvl="1">
              <a:spcAft>
                <a:spcPts val="600"/>
              </a:spcAft>
            </a:pPr>
            <a:r>
              <a:rPr lang="en-US" sz="1600" dirty="0"/>
              <a:t>risk impact determination</a:t>
            </a:r>
          </a:p>
          <a:p>
            <a:pPr lvl="1">
              <a:spcAft>
                <a:spcPts val="600"/>
              </a:spcAft>
            </a:pPr>
            <a:r>
              <a:rPr lang="en-US" sz="1600" dirty="0"/>
              <a:t>risk mitigation</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183839"/>
            <a:ext cx="6324600" cy="681134"/>
          </a:xfrm>
        </p:spPr>
        <p:txBody>
          <a:bodyPr/>
          <a:lstStyle/>
          <a:p>
            <a:r>
              <a:rPr lang="en-US" dirty="0"/>
              <a:t>Architectural Risk Analysis</a:t>
            </a:r>
          </a:p>
        </p:txBody>
      </p:sp>
      <p:sp>
        <p:nvSpPr>
          <p:cNvPr id="4" name="Rectangle 3"/>
          <p:cNvSpPr/>
          <p:nvPr/>
        </p:nvSpPr>
        <p:spPr>
          <a:xfrm>
            <a:off x="267923" y="4392428"/>
            <a:ext cx="8505371" cy="261610"/>
          </a:xfrm>
          <a:prstGeom prst="rect">
            <a:avLst/>
          </a:prstGeom>
        </p:spPr>
        <p:txBody>
          <a:bodyPr wrap="square">
            <a:spAutoFit/>
          </a:bodyPr>
          <a:lstStyle/>
          <a:p>
            <a:pPr algn="ctr"/>
            <a:r>
              <a:rPr lang="en-US" sz="1050" dirty="0"/>
              <a:t>https://buildsecurityin.us-cert.gov/articles/best-practices/architectural-risk-analysis/architectural-risk-analysis</a:t>
            </a:r>
          </a:p>
        </p:txBody>
      </p:sp>
    </p:spTree>
    <p:extLst>
      <p:ext uri="{BB962C8B-B14F-4D97-AF65-F5344CB8AC3E}">
        <p14:creationId xmlns:p14="http://schemas.microsoft.com/office/powerpoint/2010/main" val="2583052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04175"/>
            <a:ext cx="8229600" cy="1270614"/>
          </a:xfrm>
        </p:spPr>
        <p:txBody>
          <a:bodyPr/>
          <a:lstStyle/>
          <a:p>
            <a:pPr marL="285750" indent="-285750">
              <a:buFont typeface="Arial" panose="020B0604020202020204" pitchFamily="34" charset="0"/>
              <a:buChar char="•"/>
            </a:pPr>
            <a:r>
              <a:rPr lang="en-US" dirty="0"/>
              <a:t>Assessing the architectural risks for a software system is easier when the boundaries of the software system are identified, along with the resources, integration points, and information that constitute the system</a:t>
            </a:r>
          </a:p>
          <a:p>
            <a:pPr marL="285750" indent="-285750">
              <a:buFont typeface="Arial" panose="020B0604020202020204" pitchFamily="34" charset="0"/>
              <a:buChar char="•"/>
            </a:pPr>
            <a:r>
              <a:rPr lang="en-US" dirty="0"/>
              <a:t>The artifacts required for review:</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Application Characterization</a:t>
            </a:r>
          </a:p>
        </p:txBody>
      </p:sp>
      <p:sp>
        <p:nvSpPr>
          <p:cNvPr id="4" name="Rectangle 3"/>
          <p:cNvSpPr/>
          <p:nvPr/>
        </p:nvSpPr>
        <p:spPr>
          <a:xfrm>
            <a:off x="135140" y="2168129"/>
            <a:ext cx="2793412" cy="2677656"/>
          </a:xfrm>
          <a:prstGeom prst="rect">
            <a:avLst/>
          </a:prstGeom>
        </p:spPr>
        <p:txBody>
          <a:bodyPr wrap="square">
            <a:spAutoFit/>
          </a:bodyPr>
          <a:lstStyle/>
          <a:p>
            <a:pPr marL="285750" indent="-285750">
              <a:buFont typeface="Arial" panose="020B0604020202020204" pitchFamily="34" charset="0"/>
              <a:buChar char="•"/>
            </a:pPr>
            <a:r>
              <a:rPr lang="en-US" sz="1400" dirty="0"/>
              <a:t>software business case</a:t>
            </a:r>
          </a:p>
          <a:p>
            <a:pPr marL="285750" indent="-285750">
              <a:buFont typeface="Arial" panose="020B0604020202020204" pitchFamily="34" charset="0"/>
              <a:buChar char="•"/>
            </a:pPr>
            <a:r>
              <a:rPr lang="en-US" sz="1400" dirty="0"/>
              <a:t>functional and non-functional requirements</a:t>
            </a:r>
          </a:p>
          <a:p>
            <a:pPr marL="285750" indent="-285750">
              <a:buFont typeface="Arial" panose="020B0604020202020204" pitchFamily="34" charset="0"/>
              <a:buChar char="•"/>
            </a:pPr>
            <a:r>
              <a:rPr lang="en-US" sz="1400" dirty="0"/>
              <a:t>enterprise architecture requirements</a:t>
            </a:r>
          </a:p>
          <a:p>
            <a:pPr marL="285750" indent="-285750">
              <a:buFont typeface="Arial" panose="020B0604020202020204" pitchFamily="34" charset="0"/>
              <a:buChar char="•"/>
            </a:pPr>
            <a:r>
              <a:rPr lang="en-US" sz="1400" dirty="0"/>
              <a:t>use case documents</a:t>
            </a:r>
          </a:p>
          <a:p>
            <a:pPr marL="285750" indent="-285750">
              <a:buFont typeface="Arial" panose="020B0604020202020204" pitchFamily="34" charset="0"/>
              <a:buChar char="•"/>
            </a:pPr>
            <a:r>
              <a:rPr lang="en-US" sz="1400" dirty="0"/>
              <a:t>misuse and abuse case documents</a:t>
            </a:r>
          </a:p>
          <a:p>
            <a:pPr marL="285750" indent="-285750">
              <a:buFont typeface="Arial" panose="020B0604020202020204" pitchFamily="34" charset="0"/>
              <a:buChar char="•"/>
            </a:pPr>
            <a:r>
              <a:rPr lang="en-US" sz="1400" dirty="0"/>
              <a:t>software architecture documents describing logical, physical, and process views</a:t>
            </a:r>
          </a:p>
          <a:p>
            <a:pPr marL="285750" indent="-285750">
              <a:buFont typeface="Arial" panose="020B0604020202020204" pitchFamily="34" charset="0"/>
              <a:buChar char="•"/>
            </a:pPr>
            <a:r>
              <a:rPr lang="en-US" sz="1400" dirty="0"/>
              <a:t>data architecture </a:t>
            </a:r>
            <a:r>
              <a:rPr lang="en-US" sz="1400" dirty="0" smtClean="0"/>
              <a:t>documents</a:t>
            </a:r>
            <a:endParaRPr lang="en-US" sz="1400" dirty="0"/>
          </a:p>
        </p:txBody>
      </p:sp>
      <p:sp>
        <p:nvSpPr>
          <p:cNvPr id="5" name="Rectangle 4"/>
          <p:cNvSpPr/>
          <p:nvPr/>
        </p:nvSpPr>
        <p:spPr>
          <a:xfrm>
            <a:off x="3026427" y="2168129"/>
            <a:ext cx="3039762" cy="2677656"/>
          </a:xfrm>
          <a:prstGeom prst="rect">
            <a:avLst/>
          </a:prstGeom>
        </p:spPr>
        <p:txBody>
          <a:bodyPr wrap="square">
            <a:spAutoFit/>
          </a:bodyPr>
          <a:lstStyle/>
          <a:p>
            <a:pPr marL="285750" indent="-285750">
              <a:buFont typeface="Arial" panose="020B0604020202020204" pitchFamily="34" charset="0"/>
              <a:buChar char="•"/>
            </a:pPr>
            <a:r>
              <a:rPr lang="en-US" sz="1400" dirty="0"/>
              <a:t>detailed design documents such as UML diagrams that show behavioral and structural aspects of the system</a:t>
            </a:r>
          </a:p>
          <a:p>
            <a:pPr marL="285750" indent="-285750">
              <a:buFont typeface="Arial" panose="020B0604020202020204" pitchFamily="34" charset="0"/>
              <a:buChar char="•"/>
            </a:pPr>
            <a:r>
              <a:rPr lang="en-US" sz="1400" dirty="0"/>
              <a:t>software development plan</a:t>
            </a:r>
          </a:p>
          <a:p>
            <a:pPr marL="285750" indent="-285750">
              <a:buFont typeface="Arial" panose="020B0604020202020204" pitchFamily="34" charset="0"/>
              <a:buChar char="•"/>
            </a:pPr>
            <a:r>
              <a:rPr lang="en-US" sz="1400" dirty="0"/>
              <a:t>transactions</a:t>
            </a:r>
          </a:p>
          <a:p>
            <a:pPr marL="285750" indent="-285750">
              <a:buFont typeface="Arial" panose="020B0604020202020204" pitchFamily="34" charset="0"/>
              <a:buChar char="•"/>
            </a:pPr>
            <a:r>
              <a:rPr lang="en-US" sz="1400" dirty="0" smtClean="0"/>
              <a:t>security </a:t>
            </a:r>
            <a:r>
              <a:rPr lang="en-US" sz="1400" dirty="0"/>
              <a:t>architecture documents</a:t>
            </a:r>
          </a:p>
          <a:p>
            <a:pPr marL="285750" indent="-285750">
              <a:buFont typeface="Arial" panose="020B0604020202020204" pitchFamily="34" charset="0"/>
              <a:buChar char="•"/>
            </a:pPr>
            <a:r>
              <a:rPr lang="en-US" sz="1400" dirty="0"/>
              <a:t>identity services and management architecture documents</a:t>
            </a:r>
          </a:p>
          <a:p>
            <a:pPr marL="285750" indent="-285750">
              <a:buFont typeface="Arial" panose="020B0604020202020204" pitchFamily="34" charset="0"/>
              <a:buChar char="•"/>
            </a:pPr>
            <a:r>
              <a:rPr lang="en-US" sz="1400" dirty="0"/>
              <a:t>quality assurance plan</a:t>
            </a:r>
          </a:p>
          <a:p>
            <a:pPr marL="285750" indent="-285750">
              <a:buFont typeface="Arial" panose="020B0604020202020204" pitchFamily="34" charset="0"/>
              <a:buChar char="•"/>
            </a:pPr>
            <a:r>
              <a:rPr lang="en-US" sz="1400" dirty="0"/>
              <a:t>test </a:t>
            </a:r>
            <a:r>
              <a:rPr lang="en-US" sz="1400" dirty="0" smtClean="0"/>
              <a:t>plan/acceptance </a:t>
            </a:r>
            <a:r>
              <a:rPr lang="en-US" sz="1400" dirty="0"/>
              <a:t>plan</a:t>
            </a:r>
          </a:p>
          <a:p>
            <a:pPr marL="285750" indent="-285750">
              <a:buFont typeface="Arial" panose="020B0604020202020204" pitchFamily="34" charset="0"/>
              <a:buChar char="•"/>
            </a:pPr>
            <a:r>
              <a:rPr lang="en-US" sz="1400" dirty="0"/>
              <a:t>risk </a:t>
            </a:r>
            <a:r>
              <a:rPr lang="en-US" sz="1400" dirty="0" smtClean="0"/>
              <a:t>list / risk </a:t>
            </a:r>
            <a:r>
              <a:rPr lang="en-US" sz="1400" dirty="0"/>
              <a:t>management </a:t>
            </a:r>
            <a:r>
              <a:rPr lang="en-US" sz="1400" dirty="0" smtClean="0"/>
              <a:t>plan</a:t>
            </a:r>
            <a:endParaRPr lang="en-US" sz="1400" dirty="0"/>
          </a:p>
        </p:txBody>
      </p:sp>
      <p:sp>
        <p:nvSpPr>
          <p:cNvPr id="6" name="Rectangle 5"/>
          <p:cNvSpPr/>
          <p:nvPr/>
        </p:nvSpPr>
        <p:spPr>
          <a:xfrm>
            <a:off x="6416297" y="2174789"/>
            <a:ext cx="2468211" cy="2246769"/>
          </a:xfrm>
          <a:prstGeom prst="rect">
            <a:avLst/>
          </a:prstGeom>
        </p:spPr>
        <p:txBody>
          <a:bodyPr wrap="square">
            <a:spAutoFit/>
          </a:bodyPr>
          <a:lstStyle/>
          <a:p>
            <a:pPr marL="285750" indent="-285750">
              <a:buFont typeface="Arial" panose="020B0604020202020204" pitchFamily="34" charset="0"/>
              <a:buChar char="•"/>
            </a:pPr>
            <a:r>
              <a:rPr lang="en-US" sz="1400" dirty="0" smtClean="0"/>
              <a:t>problem </a:t>
            </a:r>
            <a:r>
              <a:rPr lang="en-US" sz="1400" dirty="0"/>
              <a:t>resolution plan</a:t>
            </a:r>
          </a:p>
          <a:p>
            <a:pPr marL="285750" indent="-285750">
              <a:buFont typeface="Arial" panose="020B0604020202020204" pitchFamily="34" charset="0"/>
              <a:buChar char="•"/>
            </a:pPr>
            <a:r>
              <a:rPr lang="en-US" sz="1400" dirty="0" smtClean="0"/>
              <a:t>issues </a:t>
            </a:r>
            <a:r>
              <a:rPr lang="en-US" sz="1400" dirty="0"/>
              <a:t>list</a:t>
            </a:r>
          </a:p>
          <a:p>
            <a:pPr marL="285750" indent="-285750">
              <a:buFont typeface="Arial" panose="020B0604020202020204" pitchFamily="34" charset="0"/>
              <a:buChar char="•"/>
            </a:pPr>
            <a:r>
              <a:rPr lang="en-US" sz="1400" dirty="0"/>
              <a:t>project metrics</a:t>
            </a:r>
          </a:p>
          <a:p>
            <a:pPr marL="285750" indent="-285750">
              <a:buFont typeface="Arial" panose="020B0604020202020204" pitchFamily="34" charset="0"/>
              <a:buChar char="•"/>
            </a:pPr>
            <a:r>
              <a:rPr lang="en-US" sz="1400" dirty="0"/>
              <a:t>programming guidelines</a:t>
            </a:r>
          </a:p>
          <a:p>
            <a:pPr marL="285750" indent="-285750">
              <a:buFont typeface="Arial" panose="020B0604020202020204" pitchFamily="34" charset="0"/>
              <a:buChar char="•"/>
            </a:pPr>
            <a:r>
              <a:rPr lang="en-US" sz="1400" dirty="0"/>
              <a:t>configuration and change management plan</a:t>
            </a:r>
          </a:p>
          <a:p>
            <a:pPr marL="285750" indent="-285750">
              <a:buFont typeface="Arial" panose="020B0604020202020204" pitchFamily="34" charset="0"/>
              <a:buChar char="•"/>
            </a:pPr>
            <a:r>
              <a:rPr lang="en-US" sz="1400" dirty="0"/>
              <a:t>project management plan</a:t>
            </a:r>
          </a:p>
          <a:p>
            <a:pPr marL="285750" indent="-285750">
              <a:buFont typeface="Arial" panose="020B0604020202020204" pitchFamily="34" charset="0"/>
              <a:buChar char="•"/>
            </a:pPr>
            <a:r>
              <a:rPr lang="en-US" sz="1400" dirty="0"/>
              <a:t>disaster recovery plan</a:t>
            </a:r>
          </a:p>
          <a:p>
            <a:pPr marL="285750" indent="-285750">
              <a:buFont typeface="Arial" panose="020B0604020202020204" pitchFamily="34" charset="0"/>
              <a:buChar char="•"/>
            </a:pPr>
            <a:r>
              <a:rPr lang="en-US" sz="1400" dirty="0"/>
              <a:t>system logs</a:t>
            </a:r>
          </a:p>
          <a:p>
            <a:pPr marL="285750" indent="-285750">
              <a:buFont typeface="Arial" panose="020B0604020202020204" pitchFamily="34" charset="0"/>
              <a:buChar char="•"/>
            </a:pPr>
            <a:r>
              <a:rPr lang="en-US" sz="1400" dirty="0"/>
              <a:t>operational guides</a:t>
            </a:r>
          </a:p>
        </p:txBody>
      </p:sp>
    </p:spTree>
    <p:extLst>
      <p:ext uri="{BB962C8B-B14F-4D97-AF65-F5344CB8AC3E}">
        <p14:creationId xmlns:p14="http://schemas.microsoft.com/office/powerpoint/2010/main" val="2935265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panose="020B0604020202020204" pitchFamily="34" charset="0"/>
              <a:buChar char="•"/>
            </a:pPr>
            <a:r>
              <a:rPr lang="en-US" dirty="0"/>
              <a:t>Architectural risk analysis examines the preconditions that must be present for vulnerabilities to be exploited and assesses the states that the system may enter upon exploitation.</a:t>
            </a:r>
          </a:p>
          <a:p>
            <a:pPr lvl="1"/>
            <a:r>
              <a:rPr lang="en-US" sz="1600" dirty="0"/>
              <a:t>assess vulnerabilities not just at a component or function level, but also at interaction points</a:t>
            </a:r>
          </a:p>
          <a:p>
            <a:pPr lvl="1"/>
            <a:r>
              <a:rPr lang="en-US" sz="1600" dirty="0"/>
              <a:t>risk analysis testing can only prove the presence, not the absence, of </a:t>
            </a:r>
            <a:r>
              <a:rPr lang="en-US" sz="1600" dirty="0" smtClean="0"/>
              <a:t>flaws</a:t>
            </a:r>
          </a:p>
          <a:p>
            <a:pPr lvl="1"/>
            <a:endParaRPr lang="en-US" sz="1600" dirty="0"/>
          </a:p>
          <a:p>
            <a:pPr marL="285750" indent="-285750">
              <a:buFont typeface="Arial" panose="020B0604020202020204" pitchFamily="34" charset="0"/>
              <a:buChar char="•"/>
            </a:pPr>
            <a:r>
              <a:rPr lang="en-US" dirty="0"/>
              <a:t>Three activities can guide architectural risk analysis: </a:t>
            </a:r>
          </a:p>
          <a:p>
            <a:pPr lvl="1"/>
            <a:r>
              <a:rPr lang="en-US" sz="1600" dirty="0"/>
              <a:t>known vulnerability analysis, </a:t>
            </a:r>
          </a:p>
          <a:p>
            <a:pPr lvl="1"/>
            <a:r>
              <a:rPr lang="en-US" sz="1600" dirty="0"/>
              <a:t>ambiguity analysis, and </a:t>
            </a:r>
          </a:p>
          <a:p>
            <a:pPr lvl="1"/>
            <a:r>
              <a:rPr lang="en-US" sz="1600" dirty="0"/>
              <a:t>underlying platform vulnerability analysis</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Architectural Risk Analysis</a:t>
            </a:r>
          </a:p>
        </p:txBody>
      </p:sp>
    </p:spTree>
    <p:extLst>
      <p:ext uri="{BB962C8B-B14F-4D97-AF65-F5344CB8AC3E}">
        <p14:creationId xmlns:p14="http://schemas.microsoft.com/office/powerpoint/2010/main" val="408868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74320" indent="-285750">
              <a:spcAft>
                <a:spcPts val="1200"/>
              </a:spcAft>
              <a:buFont typeface="Arial" panose="020B0604020202020204" pitchFamily="34" charset="0"/>
              <a:buChar char="•"/>
            </a:pPr>
            <a:r>
              <a:rPr lang="en-US" sz="2000" dirty="0" smtClean="0"/>
              <a:t>Consider </a:t>
            </a:r>
            <a:r>
              <a:rPr lang="en-US" sz="2000" dirty="0"/>
              <a:t>the architecture against a body of known bad practices or known good principles for confidentiality, integrity, and availability</a:t>
            </a:r>
          </a:p>
          <a:p>
            <a:pPr marL="757237" lvl="3" indent="-285750">
              <a:spcBef>
                <a:spcPts val="0"/>
              </a:spcBef>
              <a:spcAft>
                <a:spcPts val="1200"/>
              </a:spcAft>
              <a:buFont typeface="Arial" panose="020B0604020202020204" pitchFamily="34" charset="0"/>
              <a:buChar char="•"/>
            </a:pPr>
            <a:r>
              <a:rPr lang="en-US" sz="1800" dirty="0">
                <a:latin typeface="Arial" panose="020B0604020202020204" pitchFamily="34" charset="0"/>
                <a:cs typeface="Arial" panose="020B0604020202020204" pitchFamily="34" charset="0"/>
              </a:rPr>
              <a:t>e.g., the good principle of "</a:t>
            </a:r>
            <a:r>
              <a:rPr lang="en-US" sz="1800" i="1" dirty="0">
                <a:latin typeface="Arial" panose="020B0604020202020204" pitchFamily="34" charset="0"/>
                <a:cs typeface="Arial" panose="020B0604020202020204" pitchFamily="34" charset="0"/>
              </a:rPr>
              <a:t>least privilege</a:t>
            </a:r>
            <a:r>
              <a:rPr lang="en-US" sz="1800" dirty="0">
                <a:latin typeface="Arial" panose="020B0604020202020204" pitchFamily="34" charset="0"/>
                <a:cs typeface="Arial" panose="020B0604020202020204" pitchFamily="34" charset="0"/>
              </a:rPr>
              <a:t>" prescribes that all software operations should be performed with the least possible privilege. </a:t>
            </a:r>
          </a:p>
          <a:p>
            <a:pPr marL="757237" lvl="3" indent="-285750">
              <a:spcBef>
                <a:spcPts val="0"/>
              </a:spcBef>
              <a:spcAft>
                <a:spcPts val="1200"/>
              </a:spcAft>
              <a:buFont typeface="Arial" panose="020B0604020202020204" pitchFamily="34" charset="0"/>
              <a:buChar char="•"/>
            </a:pPr>
            <a:r>
              <a:rPr lang="en-US" sz="1800" dirty="0">
                <a:latin typeface="Arial" panose="020B0604020202020204" pitchFamily="34" charset="0"/>
                <a:cs typeface="Arial" panose="020B0604020202020204" pitchFamily="34" charset="0"/>
              </a:rPr>
              <a:t>Diagram the system's major modules, classes, or subsystems and circle areas of high privilege versus areas of low privilege. Consider the boundaries between these areas and the kinds of communications across those boundaries.</a:t>
            </a:r>
          </a:p>
          <a:p>
            <a:pPr marL="257175" lvl="1" indent="-171450">
              <a:spcAft>
                <a:spcPts val="1200"/>
              </a:spcAft>
              <a:buFont typeface="Arial" panose="020B0604020202020204" pitchFamily="34" charset="0"/>
              <a:buChar char="•"/>
            </a:pPr>
            <a:endParaRPr lang="en-US" sz="1600" dirty="0"/>
          </a:p>
        </p:txBody>
      </p:sp>
      <p:sp>
        <p:nvSpPr>
          <p:cNvPr id="3" name="Content Placeholder 2"/>
          <p:cNvSpPr>
            <a:spLocks noGrp="1"/>
          </p:cNvSpPr>
          <p:nvPr>
            <p:ph sz="quarter" idx="10"/>
          </p:nvPr>
        </p:nvSpPr>
        <p:spPr/>
        <p:txBody>
          <a:bodyPr/>
          <a:lstStyle/>
          <a:p>
            <a:r>
              <a:rPr lang="en-US" dirty="0"/>
              <a:t>Known Vulnerability Analysis</a:t>
            </a:r>
          </a:p>
        </p:txBody>
      </p:sp>
    </p:spTree>
    <p:extLst>
      <p:ext uri="{BB962C8B-B14F-4D97-AF65-F5344CB8AC3E}">
        <p14:creationId xmlns:p14="http://schemas.microsoft.com/office/powerpoint/2010/main" val="2806231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spcAft>
                <a:spcPts val="600"/>
              </a:spcAft>
              <a:buFont typeface="Arial" panose="020B0604020202020204" pitchFamily="34" charset="0"/>
              <a:buChar char="•"/>
            </a:pPr>
            <a:r>
              <a:rPr lang="en-US" dirty="0"/>
              <a:t>Ambiguity can be a source of vulnerabilities when it exists between requirements or specifications and development. </a:t>
            </a:r>
          </a:p>
          <a:p>
            <a:pPr lvl="1">
              <a:spcAft>
                <a:spcPts val="600"/>
              </a:spcAft>
            </a:pPr>
            <a:r>
              <a:rPr lang="en-US" sz="1600" dirty="0"/>
              <a:t>Note places where the requirements are ambiguously stated and the implementation and architecture either disagree or fail to resolve the ambiguity.</a:t>
            </a:r>
          </a:p>
          <a:p>
            <a:pPr lvl="2">
              <a:lnSpc>
                <a:spcPct val="100000"/>
              </a:lnSpc>
              <a:spcAft>
                <a:spcPts val="600"/>
              </a:spcAft>
            </a:pPr>
            <a:r>
              <a:rPr lang="en-US" sz="1400" dirty="0">
                <a:latin typeface="Arial" panose="020B0604020202020204" pitchFamily="34" charset="0"/>
                <a:cs typeface="Arial" panose="020B0604020202020204" pitchFamily="34" charset="0"/>
              </a:rPr>
              <a:t>e.g. , a requirement for a web application might state that an administrator can lock an account and the user can no longer log in while the account remains locked. What about sessions for that user that are actively in use at the time the administrator locks the account? Is the user suddenly and forcibly logged out, or is the active session still valid until the user logs out?</a:t>
            </a:r>
          </a:p>
          <a:p>
            <a:pPr>
              <a:spcAft>
                <a:spcPts val="600"/>
              </a:spcAft>
            </a:pPr>
            <a:endParaRPr lang="en-US" dirty="0"/>
          </a:p>
        </p:txBody>
      </p:sp>
      <p:sp>
        <p:nvSpPr>
          <p:cNvPr id="3" name="Content Placeholder 2"/>
          <p:cNvSpPr>
            <a:spLocks noGrp="1"/>
          </p:cNvSpPr>
          <p:nvPr>
            <p:ph sz="quarter" idx="10"/>
          </p:nvPr>
        </p:nvSpPr>
        <p:spPr>
          <a:xfrm>
            <a:off x="304800" y="183839"/>
            <a:ext cx="6355492" cy="693491"/>
          </a:xfrm>
        </p:spPr>
        <p:txBody>
          <a:bodyPr/>
          <a:lstStyle/>
          <a:p>
            <a:r>
              <a:rPr lang="en-US" dirty="0"/>
              <a:t>Ambiguity Analysis</a:t>
            </a:r>
          </a:p>
        </p:txBody>
      </p:sp>
    </p:spTree>
    <p:extLst>
      <p:ext uri="{BB962C8B-B14F-4D97-AF65-F5344CB8AC3E}">
        <p14:creationId xmlns:p14="http://schemas.microsoft.com/office/powerpoint/2010/main" val="3729701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spcAft>
                <a:spcPts val="1200"/>
              </a:spcAft>
              <a:buFont typeface="Arial" panose="020B0604020202020204" pitchFamily="34" charset="0"/>
              <a:buChar char="•"/>
            </a:pPr>
            <a:r>
              <a:rPr lang="en-US" dirty="0"/>
              <a:t>Carry out analysis of the vulnerabilities associated with the application's execution environment  including operating system vulnerabilities, network vulnerabilities, platform vulnerabilities, and interaction vulnerabilities resulting from the interaction of components.</a:t>
            </a:r>
          </a:p>
          <a:p>
            <a:pPr marL="285750" indent="-285750">
              <a:spcAft>
                <a:spcPts val="1200"/>
              </a:spcAft>
              <a:buFont typeface="Arial" panose="020B0604020202020204" pitchFamily="34" charset="0"/>
              <a:buChar char="•"/>
            </a:pPr>
            <a:r>
              <a:rPr lang="en-US" dirty="0"/>
              <a:t>There are web sites that aggregate vulnerability information. These sites and lists should be consulted regularly to keep the vulnerability list current for a given architecture.</a:t>
            </a:r>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183839"/>
            <a:ext cx="6614984" cy="681134"/>
          </a:xfrm>
        </p:spPr>
        <p:txBody>
          <a:bodyPr>
            <a:normAutofit/>
          </a:bodyPr>
          <a:lstStyle/>
          <a:p>
            <a:r>
              <a:rPr lang="en-US" sz="2600" dirty="0"/>
              <a:t>Underlying Platform Vulnerability Analysis</a:t>
            </a:r>
          </a:p>
        </p:txBody>
      </p:sp>
    </p:spTree>
    <p:extLst>
      <p:ext uri="{BB962C8B-B14F-4D97-AF65-F5344CB8AC3E}">
        <p14:creationId xmlns:p14="http://schemas.microsoft.com/office/powerpoint/2010/main" val="3973858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273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fontScale="90000"/>
          </a:bodyPr>
          <a:lstStyle/>
          <a:p>
            <a:r>
              <a:rPr lang="en-US" b="1" dirty="0">
                <a:latin typeface="Arial" panose="020B0604020202020204" pitchFamily="34" charset="0"/>
                <a:cs typeface="Arial" panose="020B0604020202020204" pitchFamily="34" charset="0"/>
              </a:rPr>
              <a:t>Secure Architecture &amp; </a:t>
            </a:r>
            <a:r>
              <a:rPr lang="en-US" b="1" dirty="0" smtClean="0">
                <a:latin typeface="Arial" panose="020B0604020202020204" pitchFamily="34" charset="0"/>
                <a:cs typeface="Arial" panose="020B0604020202020204" pitchFamily="34" charset="0"/>
              </a:rPr>
              <a:t>Design - Introduction</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5.1.1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8248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86313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3521" y="3612863"/>
            <a:ext cx="8585926" cy="1102519"/>
          </a:xfrm>
          <a:prstGeom prst="rect">
            <a:avLst/>
          </a:prstGeom>
        </p:spPr>
        <p:txBody>
          <a:bodyPr vert="horz" lIns="91440" tIns="45720" rIns="91440" bIns="45720" rtlCol="0" anchor="ctr">
            <a:normAutofit fontScale="975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IN" b="1" dirty="0">
                <a:latin typeface="Arial" panose="020B0604020202020204" pitchFamily="34" charset="0"/>
                <a:cs typeface="Arial" panose="020B0604020202020204" pitchFamily="34" charset="0"/>
              </a:rPr>
              <a:t>Principles for </a:t>
            </a:r>
            <a:r>
              <a:rPr lang="en-IN" b="1" dirty="0" smtClean="0">
                <a:latin typeface="Arial" panose="020B0604020202020204" pitchFamily="34" charset="0"/>
                <a:cs typeface="Arial" panose="020B0604020202020204" pitchFamily="34" charset="0"/>
              </a:rPr>
              <a:t>Secure Design </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5.2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084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04175"/>
            <a:ext cx="8229600" cy="3770695"/>
          </a:xfrm>
        </p:spPr>
        <p:txBody>
          <a:bodyPr/>
          <a:lstStyle/>
          <a:p>
            <a:pPr marL="0">
              <a:lnSpc>
                <a:spcPct val="90000"/>
              </a:lnSpc>
              <a:spcBef>
                <a:spcPts val="300"/>
              </a:spcBef>
              <a:spcAft>
                <a:spcPts val="200"/>
              </a:spcAft>
            </a:pPr>
            <a:r>
              <a:rPr lang="en-US" dirty="0"/>
              <a:t>Abstraction—data, procedure, control</a:t>
            </a:r>
          </a:p>
          <a:p>
            <a:pPr marL="0">
              <a:lnSpc>
                <a:spcPct val="90000"/>
              </a:lnSpc>
              <a:spcBef>
                <a:spcPts val="300"/>
              </a:spcBef>
              <a:spcAft>
                <a:spcPts val="200"/>
              </a:spcAft>
            </a:pPr>
            <a:r>
              <a:rPr lang="en-US" dirty="0" smtClean="0"/>
              <a:t>Patterns</a:t>
            </a:r>
            <a:r>
              <a:rPr lang="en-US" dirty="0"/>
              <a:t>—”conveys the essence” of a proven design solution</a:t>
            </a:r>
          </a:p>
          <a:p>
            <a:pPr marL="0">
              <a:lnSpc>
                <a:spcPct val="90000"/>
              </a:lnSpc>
              <a:spcBef>
                <a:spcPts val="300"/>
              </a:spcBef>
              <a:spcAft>
                <a:spcPts val="200"/>
              </a:spcAft>
            </a:pPr>
            <a:r>
              <a:rPr lang="en-US" dirty="0"/>
              <a:t>Separation of concerns—any complex problem can be more easily handled if it is subdivided into pieces</a:t>
            </a:r>
          </a:p>
          <a:p>
            <a:pPr marL="0">
              <a:lnSpc>
                <a:spcPct val="90000"/>
              </a:lnSpc>
              <a:spcBef>
                <a:spcPts val="300"/>
              </a:spcBef>
              <a:spcAft>
                <a:spcPts val="200"/>
              </a:spcAft>
            </a:pPr>
            <a:r>
              <a:rPr lang="en-US" dirty="0"/>
              <a:t>Modularity—compartmentalization of data and function</a:t>
            </a:r>
          </a:p>
          <a:p>
            <a:pPr marL="0">
              <a:lnSpc>
                <a:spcPct val="90000"/>
              </a:lnSpc>
              <a:spcBef>
                <a:spcPts val="300"/>
              </a:spcBef>
              <a:spcAft>
                <a:spcPts val="200"/>
              </a:spcAft>
            </a:pPr>
            <a:r>
              <a:rPr lang="en-US" dirty="0"/>
              <a:t>Information Hiding—controlled interfaces</a:t>
            </a:r>
          </a:p>
          <a:p>
            <a:pPr marL="0">
              <a:lnSpc>
                <a:spcPct val="90000"/>
              </a:lnSpc>
              <a:spcBef>
                <a:spcPts val="300"/>
              </a:spcBef>
              <a:spcAft>
                <a:spcPts val="200"/>
              </a:spcAft>
            </a:pPr>
            <a:r>
              <a:rPr lang="en-US" dirty="0"/>
              <a:t>Functional independence—single-minded function and low coupling</a:t>
            </a:r>
          </a:p>
          <a:p>
            <a:pPr marL="0">
              <a:lnSpc>
                <a:spcPct val="90000"/>
              </a:lnSpc>
              <a:spcBef>
                <a:spcPts val="300"/>
              </a:spcBef>
              <a:spcAft>
                <a:spcPts val="200"/>
              </a:spcAft>
            </a:pPr>
            <a:r>
              <a:rPr lang="en-US" dirty="0"/>
              <a:t>Refinement—elaboration of detail for all abstractions</a:t>
            </a:r>
          </a:p>
          <a:p>
            <a:pPr marL="0">
              <a:lnSpc>
                <a:spcPct val="90000"/>
              </a:lnSpc>
              <a:spcBef>
                <a:spcPts val="300"/>
              </a:spcBef>
              <a:spcAft>
                <a:spcPts val="200"/>
              </a:spcAft>
            </a:pPr>
            <a:r>
              <a:rPr lang="en-US" dirty="0"/>
              <a:t>Aspects—a mechanism for understanding how global requirements affect design</a:t>
            </a:r>
          </a:p>
          <a:p>
            <a:pPr marL="0">
              <a:spcBef>
                <a:spcPts val="300"/>
              </a:spcBef>
              <a:spcAft>
                <a:spcPts val="200"/>
              </a:spcAft>
            </a:pPr>
            <a:r>
              <a:rPr lang="en-US" dirty="0"/>
              <a:t>Refactoring—a reorganization technique that simplifies the design</a:t>
            </a:r>
            <a:endParaRPr lang="en-US" sz="1600" dirty="0"/>
          </a:p>
          <a:p>
            <a:pPr marL="0" indent="0" algn="ctr">
              <a:spcBef>
                <a:spcPts val="300"/>
              </a:spcBef>
              <a:spcAft>
                <a:spcPts val="200"/>
              </a:spcAft>
            </a:pPr>
            <a:r>
              <a:rPr lang="en-US" sz="1100" i="1" dirty="0"/>
              <a:t>The beginning of wisdom (for a software engineer) is to recognize the difference between getting program to work, and getting it right                                                                                                                            – M A Jackson</a:t>
            </a:r>
          </a:p>
          <a:p>
            <a:pPr marL="0">
              <a:spcBef>
                <a:spcPts val="300"/>
              </a:spcBef>
              <a:spcAft>
                <a:spcPts val="200"/>
              </a:spcAft>
            </a:pPr>
            <a:endParaRPr lang="en-US" dirty="0"/>
          </a:p>
        </p:txBody>
      </p:sp>
      <p:sp>
        <p:nvSpPr>
          <p:cNvPr id="3" name="Content Placeholder 2"/>
          <p:cNvSpPr>
            <a:spLocks noGrp="1"/>
          </p:cNvSpPr>
          <p:nvPr>
            <p:ph sz="quarter" idx="10"/>
          </p:nvPr>
        </p:nvSpPr>
        <p:spPr/>
        <p:txBody>
          <a:bodyPr/>
          <a:lstStyle/>
          <a:p>
            <a:r>
              <a:rPr lang="en-US" dirty="0"/>
              <a:t>Fundamental Design </a:t>
            </a:r>
            <a:r>
              <a:rPr lang="en-US" dirty="0" smtClean="0"/>
              <a:t>Concepts</a:t>
            </a:r>
            <a:endParaRPr lang="en-US" dirty="0"/>
          </a:p>
        </p:txBody>
      </p:sp>
    </p:spTree>
    <p:extLst>
      <p:ext uri="{BB962C8B-B14F-4D97-AF65-F5344CB8AC3E}">
        <p14:creationId xmlns:p14="http://schemas.microsoft.com/office/powerpoint/2010/main" val="537347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017270"/>
            <a:ext cx="7339584" cy="3326130"/>
          </a:xfrm>
        </p:spPr>
        <p:txBody>
          <a:bodyPr numCol="2"/>
          <a:lstStyle/>
          <a:p>
            <a:pPr marL="285750" indent="-285750">
              <a:spcAft>
                <a:spcPts val="600"/>
              </a:spcAft>
              <a:buFont typeface="Arial" panose="020B0604020202020204" pitchFamily="34" charset="0"/>
              <a:buChar char="•"/>
            </a:pPr>
            <a:r>
              <a:rPr lang="en-US" dirty="0"/>
              <a:t>Securing the Weakest Link</a:t>
            </a:r>
          </a:p>
          <a:p>
            <a:pPr marL="285750" indent="-285750">
              <a:spcAft>
                <a:spcPts val="600"/>
              </a:spcAft>
              <a:buFont typeface="Arial" panose="020B0604020202020204" pitchFamily="34" charset="0"/>
              <a:buChar char="•"/>
            </a:pPr>
            <a:r>
              <a:rPr lang="en-US" dirty="0"/>
              <a:t>Defense in Depth</a:t>
            </a:r>
          </a:p>
          <a:p>
            <a:pPr marL="285750" indent="-285750">
              <a:spcAft>
                <a:spcPts val="600"/>
              </a:spcAft>
              <a:buFont typeface="Arial" panose="020B0604020202020204" pitchFamily="34" charset="0"/>
              <a:buChar char="•"/>
            </a:pPr>
            <a:r>
              <a:rPr lang="en-US" dirty="0"/>
              <a:t>Failing Securely</a:t>
            </a:r>
          </a:p>
          <a:p>
            <a:pPr marL="285750" indent="-285750">
              <a:spcAft>
                <a:spcPts val="600"/>
              </a:spcAft>
              <a:buFont typeface="Arial" panose="020B0604020202020204" pitchFamily="34" charset="0"/>
              <a:buChar char="•"/>
            </a:pPr>
            <a:r>
              <a:rPr lang="en-US" dirty="0"/>
              <a:t>Least Privilege</a:t>
            </a:r>
          </a:p>
          <a:p>
            <a:pPr marL="285750" indent="-285750">
              <a:spcAft>
                <a:spcPts val="600"/>
              </a:spcAft>
              <a:buFont typeface="Arial" panose="020B0604020202020204" pitchFamily="34" charset="0"/>
              <a:buChar char="•"/>
            </a:pPr>
            <a:r>
              <a:rPr lang="en-US" dirty="0"/>
              <a:t>Separation of Privilege</a:t>
            </a:r>
          </a:p>
          <a:p>
            <a:pPr marL="285750" indent="-285750">
              <a:spcAft>
                <a:spcPts val="600"/>
              </a:spcAft>
              <a:buFont typeface="Arial" panose="020B0604020202020204" pitchFamily="34" charset="0"/>
              <a:buChar char="•"/>
            </a:pPr>
            <a:r>
              <a:rPr lang="en-US" dirty="0"/>
              <a:t>Economy of Mechanism</a:t>
            </a:r>
          </a:p>
          <a:p>
            <a:pPr marL="285750" indent="-285750">
              <a:spcAft>
                <a:spcPts val="600"/>
              </a:spcAft>
              <a:buFont typeface="Arial" panose="020B0604020202020204" pitchFamily="34" charset="0"/>
              <a:buChar char="•"/>
            </a:pPr>
            <a:r>
              <a:rPr lang="en-US" dirty="0"/>
              <a:t>Least Common Mechanism</a:t>
            </a:r>
          </a:p>
          <a:p>
            <a:pPr marL="285750" indent="-285750">
              <a:spcAft>
                <a:spcPts val="600"/>
              </a:spcAft>
              <a:buFont typeface="Arial" panose="020B0604020202020204" pitchFamily="34" charset="0"/>
              <a:buChar char="•"/>
            </a:pPr>
            <a:r>
              <a:rPr lang="en-US" dirty="0"/>
              <a:t>Reluctance to Trust</a:t>
            </a:r>
          </a:p>
          <a:p>
            <a:pPr marL="285750" indent="-285750">
              <a:spcAft>
                <a:spcPts val="600"/>
              </a:spcAft>
              <a:buFont typeface="Arial" panose="020B0604020202020204" pitchFamily="34" charset="0"/>
              <a:buChar char="•"/>
            </a:pPr>
            <a:r>
              <a:rPr lang="en-US" dirty="0"/>
              <a:t>Never Assuming that your Secrets are Safe</a:t>
            </a:r>
          </a:p>
          <a:p>
            <a:pPr marL="285750" indent="-285750">
              <a:spcAft>
                <a:spcPts val="600"/>
              </a:spcAft>
              <a:buFont typeface="Arial" panose="020B0604020202020204" pitchFamily="34" charset="0"/>
              <a:buChar char="•"/>
            </a:pPr>
            <a:r>
              <a:rPr lang="en-US" dirty="0"/>
              <a:t>Complete Mediation</a:t>
            </a:r>
          </a:p>
          <a:p>
            <a:pPr marL="285750" indent="-285750">
              <a:spcAft>
                <a:spcPts val="600"/>
              </a:spcAft>
              <a:buFont typeface="Arial" panose="020B0604020202020204" pitchFamily="34" charset="0"/>
              <a:buChar char="•"/>
            </a:pPr>
            <a:r>
              <a:rPr lang="en-US" dirty="0"/>
              <a:t>Psychological Acceptability</a:t>
            </a:r>
          </a:p>
          <a:p>
            <a:pPr marL="285750" indent="-285750">
              <a:spcAft>
                <a:spcPts val="600"/>
              </a:spcAft>
              <a:buFont typeface="Arial" panose="020B0604020202020204" pitchFamily="34" charset="0"/>
              <a:buChar char="•"/>
            </a:pPr>
            <a:r>
              <a:rPr lang="en-US" dirty="0"/>
              <a:t>Promoting Privacy</a:t>
            </a:r>
          </a:p>
          <a:p>
            <a:pPr marL="585788" lvl="1" indent="-285750">
              <a:spcAft>
                <a:spcPts val="600"/>
              </a:spcAft>
            </a:pPr>
            <a:endParaRPr lang="en-US" sz="1800" dirty="0" smtClean="0"/>
          </a:p>
          <a:p>
            <a:pPr marL="285750" indent="-285750">
              <a:spcAft>
                <a:spcPts val="600"/>
              </a:spcAft>
              <a:buFont typeface="Arial" panose="020B0604020202020204" pitchFamily="34" charset="0"/>
              <a:buChar char="•"/>
            </a:pPr>
            <a:endParaRPr lang="en-US" dirty="0" smtClean="0"/>
          </a:p>
        </p:txBody>
      </p:sp>
      <p:sp>
        <p:nvSpPr>
          <p:cNvPr id="3" name="Content Placeholder 2"/>
          <p:cNvSpPr>
            <a:spLocks noGrp="1"/>
          </p:cNvSpPr>
          <p:nvPr>
            <p:ph sz="quarter" idx="10"/>
          </p:nvPr>
        </p:nvSpPr>
        <p:spPr>
          <a:xfrm>
            <a:off x="304800" y="102933"/>
            <a:ext cx="6324600" cy="720336"/>
          </a:xfrm>
        </p:spPr>
        <p:txBody>
          <a:bodyPr/>
          <a:lstStyle/>
          <a:p>
            <a:r>
              <a:rPr lang="en-US" dirty="0" smtClean="0"/>
              <a:t>Design Principles for Software Security </a:t>
            </a:r>
            <a:endParaRPr lang="en-US" dirty="0"/>
          </a:p>
        </p:txBody>
      </p:sp>
      <p:sp>
        <p:nvSpPr>
          <p:cNvPr id="4" name="Rectangle 3"/>
          <p:cNvSpPr/>
          <p:nvPr/>
        </p:nvSpPr>
        <p:spPr>
          <a:xfrm>
            <a:off x="2205990" y="4478465"/>
            <a:ext cx="6459402" cy="276999"/>
          </a:xfrm>
          <a:prstGeom prst="rect">
            <a:avLst/>
          </a:prstGeom>
        </p:spPr>
        <p:txBody>
          <a:bodyPr wrap="square">
            <a:spAutoFit/>
          </a:bodyPr>
          <a:lstStyle/>
          <a:p>
            <a:r>
              <a:rPr lang="en-US" sz="1200" dirty="0"/>
              <a:t>https://buildsecurityin.us-cert.gov/articles/knowledge/principles/design-principles</a:t>
            </a:r>
          </a:p>
        </p:txBody>
      </p:sp>
    </p:spTree>
    <p:extLst>
      <p:ext uri="{BB962C8B-B14F-4D97-AF65-F5344CB8AC3E}">
        <p14:creationId xmlns:p14="http://schemas.microsoft.com/office/powerpoint/2010/main" val="3291046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08948"/>
            <a:ext cx="8229600" cy="3394472"/>
          </a:xfrm>
        </p:spPr>
        <p:txBody>
          <a:bodyPr/>
          <a:lstStyle/>
          <a:p>
            <a:pPr marL="285750" indent="-285750">
              <a:spcAft>
                <a:spcPts val="600"/>
              </a:spcAft>
              <a:buFont typeface="Arial" panose="020B0604020202020204" pitchFamily="34" charset="0"/>
              <a:buChar char="•"/>
            </a:pPr>
            <a:r>
              <a:rPr lang="en-US" dirty="0" smtClean="0"/>
              <a:t>A </a:t>
            </a:r>
            <a:r>
              <a:rPr lang="en-US" dirty="0"/>
              <a:t>software security system is only as secure as its weakest component</a:t>
            </a:r>
          </a:p>
          <a:p>
            <a:pPr marL="285750" indent="-285750">
              <a:spcAft>
                <a:spcPts val="600"/>
              </a:spcAft>
              <a:buFont typeface="Arial" panose="020B0604020202020204" pitchFamily="34" charset="0"/>
              <a:buChar char="•"/>
            </a:pPr>
            <a:r>
              <a:rPr lang="en-US" dirty="0" smtClean="0"/>
              <a:t>Some </a:t>
            </a:r>
            <a:r>
              <a:rPr lang="en-US" dirty="0"/>
              <a:t>cryptographic algorithms can take many years to break, but the endpoints of communication (e.g., servers) may be much easier to attack.</a:t>
            </a:r>
          </a:p>
          <a:p>
            <a:pPr marL="285750" indent="-285750">
              <a:spcAft>
                <a:spcPts val="600"/>
              </a:spcAft>
              <a:buFont typeface="Arial" panose="020B0604020202020204" pitchFamily="34" charset="0"/>
              <a:buChar char="•"/>
            </a:pPr>
            <a:r>
              <a:rPr lang="en-US" dirty="0" smtClean="0"/>
              <a:t>Attackers </a:t>
            </a:r>
            <a:r>
              <a:rPr lang="en-US" dirty="0"/>
              <a:t>don't attack a firewall unless there's a well-known vulnerability in the firewall itself (something all too common, unfortunately). they'll try to break the applications that are visible through the firewall, since these applications tend to be much easier targets</a:t>
            </a:r>
          </a:p>
          <a:p>
            <a:pPr marL="285750" indent="-285750">
              <a:spcAft>
                <a:spcPts val="600"/>
              </a:spcAft>
              <a:buFont typeface="Arial" panose="020B0604020202020204" pitchFamily="34" charset="0"/>
              <a:buChar char="•"/>
            </a:pPr>
            <a:r>
              <a:rPr lang="en-US" dirty="0"/>
              <a:t>Sometimes it's not the software that is the weakest link in your system; e.g., consider social engineering, an attack in which a bad guy uses social manipulation to break into a system</a:t>
            </a:r>
          </a:p>
          <a:p>
            <a:pPr marL="285750" indent="-285750">
              <a:spcAft>
                <a:spcPts val="6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183839"/>
            <a:ext cx="6324600" cy="684841"/>
          </a:xfrm>
        </p:spPr>
        <p:txBody>
          <a:bodyPr/>
          <a:lstStyle/>
          <a:p>
            <a:r>
              <a:rPr lang="en-US" dirty="0"/>
              <a:t>Securing the Weakest Link</a:t>
            </a:r>
          </a:p>
        </p:txBody>
      </p:sp>
    </p:spTree>
    <p:extLst>
      <p:ext uri="{BB962C8B-B14F-4D97-AF65-F5344CB8AC3E}">
        <p14:creationId xmlns:p14="http://schemas.microsoft.com/office/powerpoint/2010/main" val="2548674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spcAft>
                <a:spcPts val="600"/>
              </a:spcAft>
              <a:buFont typeface="Arial" panose="020B0604020202020204" pitchFamily="34" charset="0"/>
              <a:buChar char="•"/>
            </a:pPr>
            <a:r>
              <a:rPr lang="en-US" dirty="0"/>
              <a:t>Layered security mechanisms increase security of the system as a whole</a:t>
            </a:r>
          </a:p>
          <a:p>
            <a:pPr marL="285750" indent="-285750">
              <a:spcAft>
                <a:spcPts val="600"/>
              </a:spcAft>
              <a:buFont typeface="Arial" panose="020B0604020202020204" pitchFamily="34" charset="0"/>
              <a:buChar char="•"/>
            </a:pPr>
            <a:r>
              <a:rPr lang="en-US" dirty="0"/>
              <a:t>If an attack causes one security mechanism to fail, other mechanisms may still provide the necessary security to protect the system</a:t>
            </a:r>
          </a:p>
          <a:p>
            <a:pPr marL="285750" indent="-285750">
              <a:spcAft>
                <a:spcPts val="600"/>
              </a:spcAft>
              <a:buFont typeface="Arial" panose="020B0604020202020204" pitchFamily="34" charset="0"/>
              <a:buChar char="•"/>
            </a:pPr>
            <a:r>
              <a:rPr lang="en-US" dirty="0"/>
              <a:t>Implementing a defense-in-depth strategy can add to the complexity of an application, that might bring new risks with it</a:t>
            </a:r>
          </a:p>
          <a:p>
            <a:pPr marL="642937" lvl="3">
              <a:spcAft>
                <a:spcPts val="600"/>
              </a:spcAft>
            </a:pPr>
            <a:r>
              <a:rPr lang="en-US" sz="1400" dirty="0">
                <a:latin typeface="Arial" panose="020B0604020202020204" pitchFamily="34" charset="0"/>
                <a:cs typeface="Arial" panose="020B0604020202020204" pitchFamily="34" charset="0"/>
              </a:rPr>
              <a:t>e.g., increasing the required password length from eight characters to 15 characters may result in users writing their passwords down, thus decreasing the overall security to the system</a:t>
            </a:r>
          </a:p>
          <a:p>
            <a:pPr marL="642937" lvl="3">
              <a:spcAft>
                <a:spcPts val="600"/>
              </a:spcAft>
            </a:pPr>
            <a:r>
              <a:rPr lang="en-US" sz="1400" dirty="0">
                <a:latin typeface="Arial" panose="020B0604020202020204" pitchFamily="34" charset="0"/>
                <a:cs typeface="Arial" panose="020B0604020202020204" pitchFamily="34" charset="0"/>
              </a:rPr>
              <a:t>however, adding a smart-card requirement to authenticate to the application would add a complementary layer to the authentication process &amp; can be beneficial.</a:t>
            </a:r>
          </a:p>
          <a:p>
            <a:pPr marL="0" indent="-285750">
              <a:spcAft>
                <a:spcPts val="600"/>
              </a:spcAft>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Defense in depth</a:t>
            </a:r>
          </a:p>
        </p:txBody>
      </p:sp>
    </p:spTree>
    <p:extLst>
      <p:ext uri="{BB962C8B-B14F-4D97-AF65-F5344CB8AC3E}">
        <p14:creationId xmlns:p14="http://schemas.microsoft.com/office/powerpoint/2010/main" val="1851295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20378"/>
            <a:ext cx="8229600" cy="1668542"/>
          </a:xfrm>
        </p:spPr>
        <p:txBody>
          <a:bodyPr/>
          <a:lstStyle/>
          <a:p>
            <a:r>
              <a:rPr lang="en-US" dirty="0"/>
              <a:t>When a system fails, it should do so securely. </a:t>
            </a:r>
          </a:p>
          <a:p>
            <a:pPr marL="300038" lvl="1"/>
            <a:r>
              <a:rPr lang="en-US" sz="1600" dirty="0"/>
              <a:t>e.g. on failure undo changes and restore to a secure state; always check return values for failure; and in conditional code/filters make sure that there is a default case that does the right thing. The confidentiality and integrity of a system should remain even though availability has been lost</a:t>
            </a:r>
            <a:r>
              <a:rPr lang="en-US" dirty="0"/>
              <a:t>.</a:t>
            </a:r>
          </a:p>
        </p:txBody>
      </p:sp>
      <p:sp>
        <p:nvSpPr>
          <p:cNvPr id="3" name="Content Placeholder 2"/>
          <p:cNvSpPr>
            <a:spLocks noGrp="1"/>
          </p:cNvSpPr>
          <p:nvPr>
            <p:ph sz="quarter" idx="10"/>
          </p:nvPr>
        </p:nvSpPr>
        <p:spPr/>
        <p:txBody>
          <a:bodyPr/>
          <a:lstStyle/>
          <a:p>
            <a:r>
              <a:rPr lang="en-US" dirty="0"/>
              <a:t>Failing Securely</a:t>
            </a:r>
          </a:p>
        </p:txBody>
      </p:sp>
      <p:sp>
        <p:nvSpPr>
          <p:cNvPr id="4" name="Rectangle 3"/>
          <p:cNvSpPr/>
          <p:nvPr/>
        </p:nvSpPr>
        <p:spPr>
          <a:xfrm>
            <a:off x="886460" y="2697520"/>
            <a:ext cx="3069772" cy="1600438"/>
          </a:xfrm>
          <a:prstGeom prst="rect">
            <a:avLst/>
          </a:prstGeom>
        </p:spPr>
        <p:txBody>
          <a:bodyPr wrap="square">
            <a:spAutoFit/>
          </a:bodyPr>
          <a:lstStyle/>
          <a:p>
            <a:r>
              <a:rPr lang="en-US" sz="1400" dirty="0">
                <a:solidFill>
                  <a:srgbClr val="FF0000"/>
                </a:solidFill>
              </a:rPr>
              <a:t>DWORD </a:t>
            </a:r>
            <a:r>
              <a:rPr lang="en-US" sz="1400" dirty="0" err="1">
                <a:solidFill>
                  <a:srgbClr val="FF0000"/>
                </a:solidFill>
              </a:rPr>
              <a:t>dwRet</a:t>
            </a:r>
            <a:r>
              <a:rPr lang="en-US" sz="1400" dirty="0">
                <a:solidFill>
                  <a:srgbClr val="FF0000"/>
                </a:solidFill>
              </a:rPr>
              <a:t> = </a:t>
            </a:r>
            <a:r>
              <a:rPr lang="en-US" sz="1400" dirty="0" err="1">
                <a:solidFill>
                  <a:srgbClr val="FF0000"/>
                </a:solidFill>
              </a:rPr>
              <a:t>IsAccessAllowed</a:t>
            </a:r>
            <a:r>
              <a:rPr lang="en-US" sz="1400" dirty="0">
                <a:solidFill>
                  <a:srgbClr val="FF0000"/>
                </a:solidFill>
              </a:rPr>
              <a:t>(...);</a:t>
            </a:r>
          </a:p>
          <a:p>
            <a:r>
              <a:rPr lang="en-US" sz="1400" dirty="0">
                <a:solidFill>
                  <a:srgbClr val="FF0000"/>
                </a:solidFill>
              </a:rPr>
              <a:t>if (</a:t>
            </a:r>
            <a:r>
              <a:rPr lang="en-US" sz="1400" dirty="0" err="1">
                <a:solidFill>
                  <a:srgbClr val="FF0000"/>
                </a:solidFill>
              </a:rPr>
              <a:t>dwRet</a:t>
            </a:r>
            <a:r>
              <a:rPr lang="en-US" sz="1400" dirty="0">
                <a:solidFill>
                  <a:srgbClr val="FF0000"/>
                </a:solidFill>
              </a:rPr>
              <a:t> == ERROR_ACCESS_DENIED) {</a:t>
            </a:r>
          </a:p>
          <a:p>
            <a:r>
              <a:rPr lang="en-US" sz="1400" dirty="0">
                <a:solidFill>
                  <a:srgbClr val="FF0000"/>
                </a:solidFill>
              </a:rPr>
              <a:t>  // Security check failed.</a:t>
            </a:r>
          </a:p>
          <a:p>
            <a:r>
              <a:rPr lang="en-US" sz="1400" dirty="0">
                <a:solidFill>
                  <a:srgbClr val="FF0000"/>
                </a:solidFill>
              </a:rPr>
              <a:t>  // Inform user that access is denied.</a:t>
            </a:r>
          </a:p>
          <a:p>
            <a:r>
              <a:rPr lang="en-US" sz="1400" dirty="0">
                <a:solidFill>
                  <a:srgbClr val="FF0000"/>
                </a:solidFill>
              </a:rPr>
              <a:t>} else {</a:t>
            </a:r>
          </a:p>
          <a:p>
            <a:r>
              <a:rPr lang="en-US" sz="1400" dirty="0">
                <a:solidFill>
                  <a:srgbClr val="FF0000"/>
                </a:solidFill>
              </a:rPr>
              <a:t>  // Security check OK.</a:t>
            </a:r>
          </a:p>
          <a:p>
            <a:r>
              <a:rPr lang="en-US" sz="1400" dirty="0">
                <a:solidFill>
                  <a:srgbClr val="FF0000"/>
                </a:solidFill>
              </a:rPr>
              <a:t>}</a:t>
            </a:r>
          </a:p>
        </p:txBody>
      </p:sp>
      <p:sp>
        <p:nvSpPr>
          <p:cNvPr id="5" name="Rectangle 4"/>
          <p:cNvSpPr/>
          <p:nvPr/>
        </p:nvSpPr>
        <p:spPr>
          <a:xfrm>
            <a:off x="4763951" y="2686090"/>
            <a:ext cx="3381829" cy="1815882"/>
          </a:xfrm>
          <a:prstGeom prst="rect">
            <a:avLst/>
          </a:prstGeom>
        </p:spPr>
        <p:txBody>
          <a:bodyPr wrap="square">
            <a:spAutoFit/>
          </a:bodyPr>
          <a:lstStyle/>
          <a:p>
            <a:r>
              <a:rPr lang="en-US" sz="1400" dirty="0">
                <a:solidFill>
                  <a:srgbClr val="00B050"/>
                </a:solidFill>
              </a:rPr>
              <a:t>DWORD </a:t>
            </a:r>
            <a:r>
              <a:rPr lang="en-US" sz="1400" dirty="0" err="1">
                <a:solidFill>
                  <a:srgbClr val="00B050"/>
                </a:solidFill>
              </a:rPr>
              <a:t>dwRet</a:t>
            </a:r>
            <a:r>
              <a:rPr lang="en-US" sz="1400" dirty="0">
                <a:solidFill>
                  <a:srgbClr val="00B050"/>
                </a:solidFill>
              </a:rPr>
              <a:t> = </a:t>
            </a:r>
            <a:r>
              <a:rPr lang="en-US" sz="1400" dirty="0" err="1">
                <a:solidFill>
                  <a:srgbClr val="00B050"/>
                </a:solidFill>
              </a:rPr>
              <a:t>IsAccessAllowed</a:t>
            </a:r>
            <a:r>
              <a:rPr lang="en-US" sz="1400" dirty="0">
                <a:solidFill>
                  <a:srgbClr val="00B050"/>
                </a:solidFill>
              </a:rPr>
              <a:t>(...);</a:t>
            </a:r>
          </a:p>
          <a:p>
            <a:r>
              <a:rPr lang="en-US" sz="1400" dirty="0">
                <a:solidFill>
                  <a:srgbClr val="00B050"/>
                </a:solidFill>
              </a:rPr>
              <a:t>if (</a:t>
            </a:r>
            <a:r>
              <a:rPr lang="en-US" sz="1400" dirty="0" err="1">
                <a:solidFill>
                  <a:srgbClr val="00B050"/>
                </a:solidFill>
              </a:rPr>
              <a:t>dwRet</a:t>
            </a:r>
            <a:r>
              <a:rPr lang="en-US" sz="1400" dirty="0">
                <a:solidFill>
                  <a:srgbClr val="00B050"/>
                </a:solidFill>
              </a:rPr>
              <a:t> == NO_ERROR) {</a:t>
            </a:r>
          </a:p>
          <a:p>
            <a:r>
              <a:rPr lang="en-US" sz="1400" dirty="0">
                <a:solidFill>
                  <a:srgbClr val="00B050"/>
                </a:solidFill>
              </a:rPr>
              <a:t>  // Secure check OK.</a:t>
            </a:r>
          </a:p>
          <a:p>
            <a:r>
              <a:rPr lang="en-US" sz="1400" dirty="0">
                <a:solidFill>
                  <a:srgbClr val="00B050"/>
                </a:solidFill>
              </a:rPr>
              <a:t>  // Perform task. </a:t>
            </a:r>
          </a:p>
          <a:p>
            <a:r>
              <a:rPr lang="en-US" sz="1400" dirty="0">
                <a:solidFill>
                  <a:srgbClr val="00B050"/>
                </a:solidFill>
              </a:rPr>
              <a:t>} else {</a:t>
            </a:r>
          </a:p>
          <a:p>
            <a:r>
              <a:rPr lang="en-US" sz="1400" dirty="0">
                <a:solidFill>
                  <a:srgbClr val="00B050"/>
                </a:solidFill>
              </a:rPr>
              <a:t>  // Security check failed.</a:t>
            </a:r>
          </a:p>
          <a:p>
            <a:r>
              <a:rPr lang="en-US" sz="1400" dirty="0">
                <a:solidFill>
                  <a:srgbClr val="00B050"/>
                </a:solidFill>
              </a:rPr>
              <a:t>  // Inform user that access is denied.</a:t>
            </a:r>
          </a:p>
          <a:p>
            <a:r>
              <a:rPr lang="en-US" sz="1400" dirty="0">
                <a:solidFill>
                  <a:srgbClr val="00B050"/>
                </a:solidFill>
              </a:rPr>
              <a:t>}</a:t>
            </a:r>
          </a:p>
        </p:txBody>
      </p:sp>
    </p:spTree>
    <p:extLst>
      <p:ext uri="{BB962C8B-B14F-4D97-AF65-F5344CB8AC3E}">
        <p14:creationId xmlns:p14="http://schemas.microsoft.com/office/powerpoint/2010/main" val="1182512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spcAft>
                <a:spcPts val="1200"/>
              </a:spcAft>
              <a:buFont typeface="Arial" panose="020B0604020202020204" pitchFamily="34" charset="0"/>
              <a:buChar char="•"/>
            </a:pPr>
            <a:r>
              <a:rPr lang="en-US" dirty="0"/>
              <a:t>Only the minimum necessary rights should be assigned to a subject that requests access to a resource and should be in effect for the shortest duration necessary (remember to relinquish privileges). </a:t>
            </a:r>
          </a:p>
          <a:p>
            <a:pPr marL="285750" indent="-285750">
              <a:spcAft>
                <a:spcPts val="600"/>
              </a:spcAft>
              <a:buFont typeface="Arial" panose="020B0604020202020204" pitchFamily="34" charset="0"/>
              <a:buChar char="•"/>
            </a:pPr>
            <a:r>
              <a:rPr lang="en-US" dirty="0"/>
              <a:t>According to </a:t>
            </a:r>
            <a:r>
              <a:rPr lang="en-US" dirty="0" err="1"/>
              <a:t>Saltzer</a:t>
            </a:r>
            <a:r>
              <a:rPr lang="en-US" dirty="0"/>
              <a:t> and Schroeder [</a:t>
            </a:r>
            <a:r>
              <a:rPr lang="en-US" dirty="0" err="1"/>
              <a:t>Saltzer</a:t>
            </a:r>
            <a:r>
              <a:rPr lang="en-US" dirty="0"/>
              <a:t> 75] in "Basic Principles of Information Protection," Every program and every user of the system should operate using the least set of privileges necessary to complete the job. if a question arises related to misuse of a privilege, the number of things that must be audited is minimized.</a:t>
            </a:r>
          </a:p>
          <a:p>
            <a:pPr lvl="1"/>
            <a:r>
              <a:rPr lang="en-US" dirty="0"/>
              <a:t>a programmer who may need to read some sort of data object, but assigns higher privilege, since "Someday I might need to write to this object, and it would suck to have to go back and change this request."</a:t>
            </a:r>
          </a:p>
        </p:txBody>
      </p:sp>
      <p:sp>
        <p:nvSpPr>
          <p:cNvPr id="3" name="Content Placeholder 2"/>
          <p:cNvSpPr>
            <a:spLocks noGrp="1"/>
          </p:cNvSpPr>
          <p:nvPr>
            <p:ph sz="quarter" idx="10"/>
          </p:nvPr>
        </p:nvSpPr>
        <p:spPr>
          <a:xfrm>
            <a:off x="304800" y="183839"/>
            <a:ext cx="6324600" cy="707701"/>
          </a:xfrm>
        </p:spPr>
        <p:txBody>
          <a:bodyPr/>
          <a:lstStyle/>
          <a:p>
            <a:r>
              <a:rPr lang="en-US" dirty="0"/>
              <a:t>Least Privilege</a:t>
            </a:r>
          </a:p>
        </p:txBody>
      </p:sp>
    </p:spTree>
    <p:extLst>
      <p:ext uri="{BB962C8B-B14F-4D97-AF65-F5344CB8AC3E}">
        <p14:creationId xmlns:p14="http://schemas.microsoft.com/office/powerpoint/2010/main" val="3420773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7210" y="1120378"/>
            <a:ext cx="7997190" cy="3394472"/>
          </a:xfrm>
        </p:spPr>
        <p:txBody>
          <a:bodyPr/>
          <a:lstStyle/>
          <a:p>
            <a:pPr marL="285750" indent="-285750">
              <a:spcAft>
                <a:spcPts val="1200"/>
              </a:spcAft>
              <a:buFont typeface="Arial" panose="020B0604020202020204" pitchFamily="34" charset="0"/>
              <a:buChar char="•"/>
            </a:pPr>
            <a:r>
              <a:rPr lang="en-US" dirty="0"/>
              <a:t>A system should ensure that multiple conditions are met before granting permissions to an object. If an attacker is able to obtain one privilege but not a second, he or she may not be able to launch a successful attack.</a:t>
            </a:r>
          </a:p>
          <a:p>
            <a:pPr marL="285750" indent="-285750">
              <a:spcAft>
                <a:spcPts val="600"/>
              </a:spcAft>
              <a:buFont typeface="Arial" panose="020B0604020202020204" pitchFamily="34" charset="0"/>
              <a:buChar char="•"/>
            </a:pPr>
            <a:r>
              <a:rPr lang="en-US" dirty="0"/>
              <a:t>a protection mechanism that requires two keys to unlock it is more robust and flexible than one that allows access to the presenter of only a single key</a:t>
            </a:r>
          </a:p>
          <a:p>
            <a:pPr lvl="2">
              <a:spcAft>
                <a:spcPts val="600"/>
              </a:spcAft>
            </a:pPr>
            <a:r>
              <a:rPr lang="en-US" dirty="0"/>
              <a:t>This principle is often used in bank safe-deposit boxes. It is also at work in the defense system that fires a nuclear weapon only if two different people both give the correct command.</a:t>
            </a:r>
          </a:p>
        </p:txBody>
      </p:sp>
      <p:sp>
        <p:nvSpPr>
          <p:cNvPr id="3" name="Content Placeholder 2"/>
          <p:cNvSpPr>
            <a:spLocks noGrp="1"/>
          </p:cNvSpPr>
          <p:nvPr>
            <p:ph sz="quarter" idx="10"/>
          </p:nvPr>
        </p:nvSpPr>
        <p:spPr/>
        <p:txBody>
          <a:bodyPr/>
          <a:lstStyle/>
          <a:p>
            <a:r>
              <a:rPr lang="en-US" dirty="0"/>
              <a:t>Separation of Privilege</a:t>
            </a:r>
          </a:p>
        </p:txBody>
      </p:sp>
    </p:spTree>
    <p:extLst>
      <p:ext uri="{BB962C8B-B14F-4D97-AF65-F5344CB8AC3E}">
        <p14:creationId xmlns:p14="http://schemas.microsoft.com/office/powerpoint/2010/main" val="1426818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05840"/>
            <a:ext cx="8229600" cy="3509010"/>
          </a:xfrm>
        </p:spPr>
        <p:txBody>
          <a:bodyPr/>
          <a:lstStyle/>
          <a:p>
            <a:pPr marL="285750" indent="-285750">
              <a:spcAft>
                <a:spcPts val="600"/>
              </a:spcAft>
              <a:buFont typeface="Arial" panose="020B0604020202020204" pitchFamily="34" charset="0"/>
              <a:buChar char="•"/>
            </a:pPr>
            <a:r>
              <a:rPr lang="en-US" dirty="0"/>
              <a:t>If the design, implementation, or security mechanisms are highly complex, then the likelihood of security vulnerabilities increases. Subtle problems in complex systems may be difficult to find, especially in copious amounts of code.</a:t>
            </a:r>
          </a:p>
          <a:p>
            <a:pPr marL="285750" indent="-285750">
              <a:spcAft>
                <a:spcPts val="600"/>
              </a:spcAft>
              <a:buFont typeface="Arial" panose="020B0604020202020204" pitchFamily="34" charset="0"/>
              <a:buChar char="•"/>
            </a:pPr>
            <a:r>
              <a:rPr lang="en-US" dirty="0"/>
              <a:t>Simplifying design or code is not always easy, but developers should strive for implementing simpler systems when possible.</a:t>
            </a:r>
          </a:p>
          <a:p>
            <a:pPr marL="285750" indent="-285750">
              <a:spcAft>
                <a:spcPts val="600"/>
              </a:spcAft>
              <a:buFont typeface="Arial" panose="020B0604020202020204" pitchFamily="34" charset="0"/>
              <a:buChar char="•"/>
            </a:pPr>
            <a:r>
              <a:rPr lang="en-US" dirty="0"/>
              <a:t>The checking and testing process is less complex, because fewer components and cases need to be tested. </a:t>
            </a:r>
          </a:p>
          <a:p>
            <a:pPr marL="285750" indent="-285750">
              <a:spcAft>
                <a:spcPts val="600"/>
              </a:spcAft>
              <a:buFont typeface="Arial" panose="020B0604020202020204" pitchFamily="34" charset="0"/>
              <a:buChar char="•"/>
            </a:pPr>
            <a:r>
              <a:rPr lang="en-US" dirty="0"/>
              <a:t>Complex mechanisms often make assumptions about the system and environment in which they run. If these assumptions are incorrect, security problems may result.</a:t>
            </a:r>
          </a:p>
          <a:p>
            <a:pPr marL="285750" indent="-285750">
              <a:spcAft>
                <a:spcPts val="6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183839"/>
            <a:ext cx="6324600" cy="673411"/>
          </a:xfrm>
        </p:spPr>
        <p:txBody>
          <a:bodyPr/>
          <a:lstStyle/>
          <a:p>
            <a:r>
              <a:rPr lang="en-US" dirty="0"/>
              <a:t>Economy of Mechanism</a:t>
            </a:r>
          </a:p>
        </p:txBody>
      </p:sp>
    </p:spTree>
    <p:extLst>
      <p:ext uri="{BB962C8B-B14F-4D97-AF65-F5344CB8AC3E}">
        <p14:creationId xmlns:p14="http://schemas.microsoft.com/office/powerpoint/2010/main" val="1266067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2920" y="1120378"/>
            <a:ext cx="8031480" cy="3394472"/>
          </a:xfrm>
        </p:spPr>
        <p:txBody>
          <a:bodyPr/>
          <a:lstStyle/>
          <a:p>
            <a:pPr marL="0">
              <a:spcAft>
                <a:spcPts val="1200"/>
              </a:spcAft>
            </a:pPr>
            <a:r>
              <a:rPr lang="en-US" dirty="0" smtClean="0"/>
              <a:t>Software </a:t>
            </a:r>
            <a:r>
              <a:rPr lang="en-US" dirty="0"/>
              <a:t>design is the </a:t>
            </a:r>
            <a:r>
              <a:rPr lang="en-US" dirty="0" smtClean="0"/>
              <a:t>activity that uses software </a:t>
            </a:r>
            <a:r>
              <a:rPr lang="en-US" dirty="0"/>
              <a:t>requirements </a:t>
            </a:r>
            <a:r>
              <a:rPr lang="en-US" dirty="0" smtClean="0"/>
              <a:t>to </a:t>
            </a:r>
            <a:r>
              <a:rPr lang="en-US" dirty="0"/>
              <a:t>produce a description of the software’s internal structure that </a:t>
            </a:r>
            <a:r>
              <a:rPr lang="en-US" dirty="0" smtClean="0"/>
              <a:t>will serve </a:t>
            </a:r>
            <a:r>
              <a:rPr lang="en-US" dirty="0"/>
              <a:t>as the basis for its </a:t>
            </a:r>
            <a:r>
              <a:rPr lang="en-US" dirty="0" smtClean="0"/>
              <a:t>construction</a:t>
            </a:r>
          </a:p>
          <a:p>
            <a:pPr marL="0"/>
            <a:r>
              <a:rPr lang="en-US" dirty="0" smtClean="0"/>
              <a:t>Software design consists </a:t>
            </a:r>
            <a:r>
              <a:rPr lang="en-US" dirty="0"/>
              <a:t>of two activities </a:t>
            </a:r>
            <a:r>
              <a:rPr lang="en-US" dirty="0" smtClean="0"/>
              <a:t>:</a:t>
            </a:r>
            <a:endParaRPr lang="en-US" dirty="0"/>
          </a:p>
          <a:p>
            <a:pPr marL="482917" lvl="2" indent="-182880">
              <a:spcBef>
                <a:spcPts val="600"/>
              </a:spcBef>
              <a:spcAft>
                <a:spcPts val="600"/>
              </a:spcAft>
            </a:pPr>
            <a:r>
              <a:rPr lang="en-US" dirty="0" smtClean="0">
                <a:latin typeface="Arial" panose="020B0604020202020204" pitchFamily="34" charset="0"/>
                <a:cs typeface="Arial" panose="020B0604020202020204" pitchFamily="34" charset="0"/>
              </a:rPr>
              <a:t>Software </a:t>
            </a:r>
            <a:r>
              <a:rPr lang="en-US" dirty="0">
                <a:latin typeface="Arial" panose="020B0604020202020204" pitchFamily="34" charset="0"/>
                <a:cs typeface="Arial" panose="020B0604020202020204" pitchFamily="34" charset="0"/>
              </a:rPr>
              <a:t>architectural design (</a:t>
            </a:r>
            <a:r>
              <a:rPr lang="en-US" dirty="0" smtClean="0">
                <a:latin typeface="Arial" panose="020B0604020202020204" pitchFamily="34" charset="0"/>
                <a:cs typeface="Arial" panose="020B0604020202020204" pitchFamily="34" charset="0"/>
              </a:rPr>
              <a:t>sometimes called </a:t>
            </a:r>
            <a:r>
              <a:rPr lang="en-US" dirty="0">
                <a:latin typeface="Arial" panose="020B0604020202020204" pitchFamily="34" charset="0"/>
                <a:cs typeface="Arial" panose="020B0604020202020204" pitchFamily="34" charset="0"/>
              </a:rPr>
              <a:t>high-level design): develops </a:t>
            </a:r>
            <a:r>
              <a:rPr lang="en-US" dirty="0" smtClean="0">
                <a:latin typeface="Arial" panose="020B0604020202020204" pitchFamily="34" charset="0"/>
                <a:cs typeface="Arial" panose="020B0604020202020204" pitchFamily="34" charset="0"/>
              </a:rPr>
              <a:t>top-level structure </a:t>
            </a:r>
            <a:r>
              <a:rPr lang="en-US" dirty="0">
                <a:latin typeface="Arial" panose="020B0604020202020204" pitchFamily="34" charset="0"/>
                <a:cs typeface="Arial" panose="020B0604020202020204" pitchFamily="34" charset="0"/>
              </a:rPr>
              <a:t>and organization of the </a:t>
            </a:r>
            <a:r>
              <a:rPr lang="en-US" dirty="0" smtClean="0">
                <a:latin typeface="Arial" panose="020B0604020202020204" pitchFamily="34" charset="0"/>
                <a:cs typeface="Arial" panose="020B0604020202020204" pitchFamily="34" charset="0"/>
              </a:rPr>
              <a:t>software and identifies </a:t>
            </a:r>
            <a:r>
              <a:rPr lang="en-US" dirty="0">
                <a:latin typeface="Arial" panose="020B0604020202020204" pitchFamily="34" charset="0"/>
                <a:cs typeface="Arial" panose="020B0604020202020204" pitchFamily="34" charset="0"/>
              </a:rPr>
              <a:t>the various components.</a:t>
            </a:r>
          </a:p>
          <a:p>
            <a:pPr marL="482917" lvl="2" indent="-182880">
              <a:spcBef>
                <a:spcPts val="600"/>
              </a:spcBef>
              <a:spcAft>
                <a:spcPts val="600"/>
              </a:spcAft>
            </a:pPr>
            <a:r>
              <a:rPr lang="en-US" dirty="0" smtClean="0">
                <a:latin typeface="Arial" panose="020B0604020202020204" pitchFamily="34" charset="0"/>
                <a:cs typeface="Arial" panose="020B0604020202020204" pitchFamily="34" charset="0"/>
              </a:rPr>
              <a:t>Software </a:t>
            </a:r>
            <a:r>
              <a:rPr lang="en-US" dirty="0">
                <a:latin typeface="Arial" panose="020B0604020202020204" pitchFamily="34" charset="0"/>
                <a:cs typeface="Arial" panose="020B0604020202020204" pitchFamily="34" charset="0"/>
              </a:rPr>
              <a:t>detailed design: </a:t>
            </a:r>
            <a:r>
              <a:rPr lang="en-US" dirty="0" smtClean="0">
                <a:latin typeface="Arial" panose="020B0604020202020204" pitchFamily="34" charset="0"/>
                <a:cs typeface="Arial" panose="020B0604020202020204" pitchFamily="34" charset="0"/>
              </a:rPr>
              <a:t>specifies each component </a:t>
            </a:r>
            <a:r>
              <a:rPr lang="en-US" dirty="0">
                <a:latin typeface="Arial" panose="020B0604020202020204" pitchFamily="34" charset="0"/>
                <a:cs typeface="Arial" panose="020B0604020202020204" pitchFamily="34" charset="0"/>
              </a:rPr>
              <a:t>in </a:t>
            </a:r>
            <a:r>
              <a:rPr lang="en-US" dirty="0" smtClean="0">
                <a:latin typeface="Arial" panose="020B0604020202020204" pitchFamily="34" charset="0"/>
                <a:cs typeface="Arial" panose="020B0604020202020204" pitchFamily="34" charset="0"/>
              </a:rPr>
              <a:t>sufficient </a:t>
            </a:r>
            <a:r>
              <a:rPr lang="en-US" dirty="0">
                <a:latin typeface="Arial" panose="020B0604020202020204" pitchFamily="34" charset="0"/>
                <a:cs typeface="Arial" panose="020B0604020202020204" pitchFamily="34" charset="0"/>
              </a:rPr>
              <a:t>detail </a:t>
            </a:r>
            <a:r>
              <a:rPr lang="en-US" dirty="0" smtClean="0">
                <a:latin typeface="Arial" panose="020B0604020202020204" pitchFamily="34" charset="0"/>
                <a:cs typeface="Arial" panose="020B0604020202020204" pitchFamily="34" charset="0"/>
              </a:rPr>
              <a:t>to facilitate its construction</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sz="quarter" idx="10"/>
          </p:nvPr>
        </p:nvSpPr>
        <p:spPr/>
        <p:txBody>
          <a:bodyPr/>
          <a:lstStyle/>
          <a:p>
            <a:r>
              <a:rPr lang="en-US" dirty="0" smtClean="0"/>
              <a:t>Nomenclature (SWEBOK)</a:t>
            </a:r>
            <a:endParaRPr lang="en-US" dirty="0"/>
          </a:p>
        </p:txBody>
      </p:sp>
    </p:spTree>
    <p:extLst>
      <p:ext uri="{BB962C8B-B14F-4D97-AF65-F5344CB8AC3E}">
        <p14:creationId xmlns:p14="http://schemas.microsoft.com/office/powerpoint/2010/main" val="34612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68680"/>
            <a:ext cx="8229600" cy="3646170"/>
          </a:xfrm>
        </p:spPr>
        <p:txBody>
          <a:bodyPr/>
          <a:lstStyle/>
          <a:p>
            <a:pPr marL="285750" indent="-285750">
              <a:spcAft>
                <a:spcPts val="600"/>
              </a:spcAft>
              <a:buFont typeface="Arial" panose="020B0604020202020204" pitchFamily="34" charset="0"/>
              <a:buChar char="•"/>
            </a:pPr>
            <a:r>
              <a:rPr lang="en-US" dirty="0"/>
              <a:t>Avoid having multiple subjects sharing mechanisms to grant access to a resource. For e.g., serving an application on the Internet allows both attackers and users to gain access to the application.</a:t>
            </a:r>
          </a:p>
          <a:p>
            <a:pPr marL="285750" indent="-285750">
              <a:spcAft>
                <a:spcPts val="600"/>
              </a:spcAft>
              <a:buFont typeface="Arial" panose="020B0604020202020204" pitchFamily="34" charset="0"/>
              <a:buChar char="•"/>
            </a:pPr>
            <a:r>
              <a:rPr lang="en-US" dirty="0"/>
              <a:t>Every shared mechanism (especially one involving shared variables) represents a potential information path between users and must be designed with great care to be sure it does not unintentionally compromise security.</a:t>
            </a:r>
          </a:p>
          <a:p>
            <a:pPr marL="285750" indent="-285750">
              <a:spcAft>
                <a:spcPts val="600"/>
              </a:spcAft>
              <a:buFont typeface="Arial" panose="020B0604020202020204" pitchFamily="34" charset="0"/>
              <a:buChar char="•"/>
            </a:pPr>
            <a:r>
              <a:rPr lang="en-US" dirty="0"/>
              <a:t>Example : A web site provides electronic commerce services for a major company. Attackers flood the site with messages, and tie up the electronic commerce services. Legitimate customers are unable to access the web site and, as a result, take their business elsewhere.</a:t>
            </a:r>
          </a:p>
          <a:p>
            <a:pPr lvl="1">
              <a:spcAft>
                <a:spcPts val="600"/>
              </a:spcAft>
            </a:pPr>
            <a:r>
              <a:rPr lang="en-US" dirty="0"/>
              <a:t>Here, the sharing of the Internet with the attackers' sites caused the attack to succeed. The appropriate countermeasure would be include proxy servers </a:t>
            </a:r>
            <a:r>
              <a:rPr lang="en-US" dirty="0" smtClean="0"/>
              <a:t>or </a:t>
            </a:r>
            <a:r>
              <a:rPr lang="en-US" dirty="0"/>
              <a:t>traffic throttling. The former targets suspect connections; the latter reduces load on the relevant segment of the network indiscriminately.</a:t>
            </a:r>
          </a:p>
          <a:p>
            <a:pPr>
              <a:spcAft>
                <a:spcPts val="600"/>
              </a:spcAft>
            </a:pPr>
            <a:endParaRPr lang="en-US" dirty="0"/>
          </a:p>
        </p:txBody>
      </p:sp>
      <p:sp>
        <p:nvSpPr>
          <p:cNvPr id="3" name="Content Placeholder 2"/>
          <p:cNvSpPr>
            <a:spLocks noGrp="1"/>
          </p:cNvSpPr>
          <p:nvPr>
            <p:ph sz="quarter" idx="10"/>
          </p:nvPr>
        </p:nvSpPr>
        <p:spPr>
          <a:xfrm>
            <a:off x="304800" y="183839"/>
            <a:ext cx="6324600" cy="684841"/>
          </a:xfrm>
        </p:spPr>
        <p:txBody>
          <a:bodyPr/>
          <a:lstStyle/>
          <a:p>
            <a:r>
              <a:rPr lang="en-US" dirty="0"/>
              <a:t>Least Common Mechanism</a:t>
            </a:r>
          </a:p>
        </p:txBody>
      </p:sp>
    </p:spTree>
    <p:extLst>
      <p:ext uri="{BB962C8B-B14F-4D97-AF65-F5344CB8AC3E}">
        <p14:creationId xmlns:p14="http://schemas.microsoft.com/office/powerpoint/2010/main" val="3372306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00150"/>
            <a:ext cx="8077200" cy="3314700"/>
          </a:xfrm>
        </p:spPr>
        <p:txBody>
          <a:bodyPr/>
          <a:lstStyle/>
          <a:p>
            <a:pPr marL="285750" indent="-285750">
              <a:buFont typeface="Arial" panose="020B0604020202020204" pitchFamily="34" charset="0"/>
              <a:buChar char="•"/>
            </a:pPr>
            <a:r>
              <a:rPr lang="en-US" dirty="0"/>
              <a:t>Developers should assume that the environment in which their system resides is insecure</a:t>
            </a:r>
          </a:p>
          <a:p>
            <a:pPr marL="285750" indent="-285750">
              <a:buFont typeface="Arial" panose="020B0604020202020204" pitchFamily="34" charset="0"/>
              <a:buChar char="•"/>
            </a:pPr>
            <a:r>
              <a:rPr lang="en-US" dirty="0"/>
              <a:t>Trust in external systems, code, people, etc., should always be closely held and never loosely given.</a:t>
            </a:r>
          </a:p>
          <a:p>
            <a:pPr marL="285750" indent="-285750">
              <a:buFont typeface="Arial" panose="020B0604020202020204" pitchFamily="34" charset="0"/>
              <a:buChar char="•"/>
            </a:pPr>
            <a:r>
              <a:rPr lang="en-US" dirty="0"/>
              <a:t>software engineers should anticipate malformed input from unknown users</a:t>
            </a:r>
          </a:p>
          <a:p>
            <a:pPr marL="285750" indent="-285750">
              <a:buFont typeface="Arial" panose="020B0604020202020204" pitchFamily="34" charset="0"/>
              <a:buChar char="•"/>
            </a:pPr>
            <a:r>
              <a:rPr lang="en-US" dirty="0"/>
              <a:t>users are susceptible to social engineering attacks, making them potential threats to a system</a:t>
            </a:r>
          </a:p>
          <a:p>
            <a:pPr marL="285750" indent="-285750">
              <a:buFont typeface="Arial" panose="020B0604020202020204" pitchFamily="34" charset="0"/>
              <a:buChar char="•"/>
            </a:pPr>
            <a:r>
              <a:rPr lang="en-US" dirty="0"/>
              <a:t>no system is one hundred percent secure, so the interface between two systems should be secured.</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183839"/>
            <a:ext cx="6347460" cy="650551"/>
          </a:xfrm>
        </p:spPr>
        <p:txBody>
          <a:bodyPr/>
          <a:lstStyle/>
          <a:p>
            <a:r>
              <a:rPr lang="en-US" dirty="0"/>
              <a:t>Reluctance to Trust</a:t>
            </a:r>
          </a:p>
        </p:txBody>
      </p:sp>
    </p:spTree>
    <p:extLst>
      <p:ext uri="{BB962C8B-B14F-4D97-AF65-F5344CB8AC3E}">
        <p14:creationId xmlns:p14="http://schemas.microsoft.com/office/powerpoint/2010/main" val="111844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4410"/>
            <a:ext cx="8077200" cy="3611880"/>
          </a:xfrm>
        </p:spPr>
        <p:txBody>
          <a:bodyPr/>
          <a:lstStyle/>
          <a:p>
            <a:pPr marL="285750" indent="-285750">
              <a:buFont typeface="Arial" panose="020B0604020202020204" pitchFamily="34" charset="0"/>
              <a:buChar char="•"/>
            </a:pPr>
            <a:r>
              <a:rPr lang="en-US" sz="1500" dirty="0" smtClean="0"/>
              <a:t>Point </a:t>
            </a:r>
            <a:r>
              <a:rPr lang="en-US" sz="1500" dirty="0"/>
              <a:t>to remember is that trust is transitive. Once you dole out some trust, you often implicitly extend it to anyone the trusted entity may trust</a:t>
            </a:r>
          </a:p>
          <a:p>
            <a:pPr marL="285750" indent="-285750">
              <a:buFont typeface="Arial" panose="020B0604020202020204" pitchFamily="34" charset="0"/>
              <a:buChar char="•"/>
            </a:pPr>
            <a:r>
              <a:rPr lang="en-US" sz="1500" dirty="0" smtClean="0"/>
              <a:t>Hiding </a:t>
            </a:r>
            <a:r>
              <a:rPr lang="en-US" sz="1500" dirty="0"/>
              <a:t>secrets in client code is risky. talented end users will be able to abuse the client and steal all its secrets</a:t>
            </a:r>
          </a:p>
          <a:p>
            <a:pPr marL="285750" indent="-285750">
              <a:buFont typeface="Arial" panose="020B0604020202020204" pitchFamily="34" charset="0"/>
              <a:buChar char="•"/>
            </a:pPr>
            <a:r>
              <a:rPr lang="en-US" sz="1500" dirty="0"/>
              <a:t>According to </a:t>
            </a:r>
            <a:r>
              <a:rPr lang="en-US" sz="1500" dirty="0" err="1"/>
              <a:t>Viega</a:t>
            </a:r>
            <a:r>
              <a:rPr lang="en-US" sz="1500" dirty="0"/>
              <a:t> and McGraw, there are hundreds of products from security vendors with gaping security holes; Many security products introduce more risk than they address</a:t>
            </a:r>
          </a:p>
          <a:p>
            <a:pPr lvl="1"/>
            <a:r>
              <a:rPr lang="en-US" sz="1300" dirty="0"/>
              <a:t>Beware of vendors who resort to technobabble using newly invented terms or trademarked terms without actually explaining how the system works</a:t>
            </a:r>
          </a:p>
          <a:p>
            <a:pPr lvl="1">
              <a:spcAft>
                <a:spcPts val="600"/>
              </a:spcAft>
            </a:pPr>
            <a:r>
              <a:rPr lang="en-US" sz="1300" dirty="0"/>
              <a:t>Avoid software which uses secret algorithms. ``hackers'' can reverse-engineer the program to see how it works anyway</a:t>
            </a:r>
          </a:p>
          <a:p>
            <a:pPr marL="285750" indent="-285750">
              <a:buFont typeface="Arial" panose="020B0604020202020204" pitchFamily="34" charset="0"/>
              <a:buChar char="•"/>
            </a:pPr>
            <a:r>
              <a:rPr lang="en-US" sz="1500" dirty="0"/>
              <a:t>According to Bishop, an entity is trustworthy if there is sufficient credible evidence leading one to believe that the system will meet a set of given requirements. Trust is a measure of trustworthiness, relying on the evidence provided. These definitions emphasize that calling something "trusted" or "trustworthy" does not make it so</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183839"/>
            <a:ext cx="6347460" cy="650551"/>
          </a:xfrm>
        </p:spPr>
        <p:txBody>
          <a:bodyPr/>
          <a:lstStyle/>
          <a:p>
            <a:r>
              <a:rPr lang="en-US" dirty="0"/>
              <a:t>Reluctance to Trust</a:t>
            </a:r>
          </a:p>
        </p:txBody>
      </p:sp>
    </p:spTree>
    <p:extLst>
      <p:ext uri="{BB962C8B-B14F-4D97-AF65-F5344CB8AC3E}">
        <p14:creationId xmlns:p14="http://schemas.microsoft.com/office/powerpoint/2010/main" val="2580921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34390"/>
            <a:ext cx="8229600" cy="3806190"/>
          </a:xfrm>
        </p:spPr>
        <p:txBody>
          <a:bodyPr/>
          <a:lstStyle/>
          <a:p>
            <a:pPr marL="0" indent="0">
              <a:lnSpc>
                <a:spcPct val="110000"/>
              </a:lnSpc>
            </a:pPr>
            <a:r>
              <a:rPr lang="en-US" dirty="0"/>
              <a:t>Relying on an obscure design or implementation does not guarantee that a system is secured. You should always assume that an attacker can obtain enough information about your system to launch an attack. </a:t>
            </a:r>
          </a:p>
          <a:p>
            <a:pPr marL="285750" indent="-285750">
              <a:lnSpc>
                <a:spcPct val="110000"/>
              </a:lnSpc>
              <a:buFont typeface="Arial" panose="020B0604020202020204" pitchFamily="34" charset="0"/>
              <a:buChar char="•"/>
            </a:pPr>
            <a:r>
              <a:rPr lang="en-US" sz="1600" dirty="0"/>
              <a:t>Tools such as </a:t>
            </a:r>
            <a:r>
              <a:rPr lang="en-US" sz="1600" dirty="0" err="1"/>
              <a:t>decompilers</a:t>
            </a:r>
            <a:r>
              <a:rPr lang="en-US" sz="1600" dirty="0"/>
              <a:t> and disassemblers allow attackers to obtain sensitive information that may be stored in binary files.</a:t>
            </a:r>
          </a:p>
          <a:p>
            <a:pPr marL="285750" indent="-285750">
              <a:lnSpc>
                <a:spcPct val="110000"/>
              </a:lnSpc>
              <a:buFont typeface="Arial" panose="020B0604020202020204" pitchFamily="34" charset="0"/>
              <a:buChar char="•"/>
            </a:pPr>
            <a:r>
              <a:rPr lang="en-US" sz="1600" dirty="0"/>
              <a:t>According to </a:t>
            </a:r>
            <a:r>
              <a:rPr lang="en-US" sz="1600" dirty="0" err="1"/>
              <a:t>Viega</a:t>
            </a:r>
            <a:r>
              <a:rPr lang="en-US" sz="1600" dirty="0"/>
              <a:t> and McGraw, for years, there was an arms race and an associated escalation in techniques of vendors and hackers; vendors would try harder to keep people from finding the secrets to "unlock" software, and the software crackers would try harder to break the software. For the most part, the crackers won. </a:t>
            </a:r>
          </a:p>
          <a:p>
            <a:pPr marL="285750" indent="-285750">
              <a:lnSpc>
                <a:spcPct val="110000"/>
              </a:lnSpc>
              <a:buFont typeface="Arial" panose="020B0604020202020204" pitchFamily="34" charset="0"/>
              <a:buChar char="•"/>
            </a:pPr>
            <a:r>
              <a:rPr lang="en-US" sz="1600" dirty="0"/>
              <a:t>According to </a:t>
            </a:r>
            <a:r>
              <a:rPr lang="en-US" sz="1600" dirty="0" err="1"/>
              <a:t>Viega</a:t>
            </a:r>
            <a:r>
              <a:rPr lang="en-US" sz="1600" dirty="0"/>
              <a:t> and McGraw, the most common threat to companies is the insider attack; but many companies say "That won't happen to us; we trust our employees.” The infamous FBI spy Richard P. Hanssen carried out the ultimate insider attack against U.S. classified networks for over 15 years.</a:t>
            </a:r>
          </a:p>
          <a:p>
            <a:endParaRPr lang="en-US" dirty="0"/>
          </a:p>
        </p:txBody>
      </p:sp>
      <p:sp>
        <p:nvSpPr>
          <p:cNvPr id="3" name="Content Placeholder 2"/>
          <p:cNvSpPr>
            <a:spLocks noGrp="1"/>
          </p:cNvSpPr>
          <p:nvPr>
            <p:ph sz="quarter" idx="10"/>
          </p:nvPr>
        </p:nvSpPr>
        <p:spPr>
          <a:xfrm>
            <a:off x="304800" y="183839"/>
            <a:ext cx="6793230" cy="650551"/>
          </a:xfrm>
        </p:spPr>
        <p:txBody>
          <a:bodyPr>
            <a:normAutofit fontScale="92500"/>
          </a:bodyPr>
          <a:lstStyle/>
          <a:p>
            <a:r>
              <a:rPr lang="en-US" dirty="0"/>
              <a:t>Never Assuming That Your Secrets Are Safe</a:t>
            </a:r>
          </a:p>
        </p:txBody>
      </p:sp>
    </p:spTree>
    <p:extLst>
      <p:ext uri="{BB962C8B-B14F-4D97-AF65-F5344CB8AC3E}">
        <p14:creationId xmlns:p14="http://schemas.microsoft.com/office/powerpoint/2010/main" val="2773544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spcAft>
                <a:spcPts val="600"/>
              </a:spcAft>
            </a:pPr>
            <a:r>
              <a:rPr lang="en-US" dirty="0"/>
              <a:t>A software system that requires access checks to an object each time a subject requests access, especially for security-critical objects, decreases the chances of mistakenly giving elevated permissions to that subject. </a:t>
            </a:r>
          </a:p>
          <a:p>
            <a:pPr lvl="1">
              <a:spcAft>
                <a:spcPts val="600"/>
              </a:spcAft>
            </a:pPr>
            <a:r>
              <a:rPr lang="en-US" sz="1400" dirty="0"/>
              <a:t>A system that checks the subject's permissions to an object only once can invite attackers to exploit that system.</a:t>
            </a:r>
          </a:p>
          <a:p>
            <a:pPr lvl="1">
              <a:spcAft>
                <a:spcPts val="600"/>
              </a:spcAft>
            </a:pPr>
            <a:r>
              <a:rPr lang="en-US" sz="1400" dirty="0"/>
              <a:t>According to Bishop, When a UNIX process tries to read a file, the operating system determines if the process is allowed to read the file. If so, the process receives a file descriptor encoding the allowed access. Whenever the process wants to read the file, it presents the file descriptor to the kernel. The kernel then allows the access. If the owner of the file disallows the process permission to read the file after the file descriptor is issued, the kernel still allows access. This scheme violates the principle of complete mediation, because the second access is not checked. The cached value is used, resulting in the denial of access being ineffective.</a:t>
            </a:r>
          </a:p>
          <a:p>
            <a:pPr>
              <a:spcAft>
                <a:spcPts val="600"/>
              </a:spcAft>
            </a:pPr>
            <a:endParaRPr lang="en-US" dirty="0"/>
          </a:p>
        </p:txBody>
      </p:sp>
      <p:sp>
        <p:nvSpPr>
          <p:cNvPr id="3" name="Content Placeholder 2"/>
          <p:cNvSpPr>
            <a:spLocks noGrp="1"/>
          </p:cNvSpPr>
          <p:nvPr>
            <p:ph sz="quarter" idx="10"/>
          </p:nvPr>
        </p:nvSpPr>
        <p:spPr>
          <a:xfrm>
            <a:off x="304800" y="183839"/>
            <a:ext cx="6324600" cy="661981"/>
          </a:xfrm>
        </p:spPr>
        <p:txBody>
          <a:bodyPr/>
          <a:lstStyle/>
          <a:p>
            <a:r>
              <a:rPr lang="en-US" dirty="0"/>
              <a:t>Complete Mediation</a:t>
            </a:r>
          </a:p>
        </p:txBody>
      </p:sp>
    </p:spTree>
    <p:extLst>
      <p:ext uri="{BB962C8B-B14F-4D97-AF65-F5344CB8AC3E}">
        <p14:creationId xmlns:p14="http://schemas.microsoft.com/office/powerpoint/2010/main" val="4166898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17270"/>
            <a:ext cx="8229600" cy="3577590"/>
          </a:xfrm>
        </p:spPr>
        <p:txBody>
          <a:bodyPr/>
          <a:lstStyle/>
          <a:p>
            <a:pPr marL="285750" indent="-285750">
              <a:spcAft>
                <a:spcPts val="300"/>
              </a:spcAft>
              <a:buFont typeface="Arial" panose="020B0604020202020204" pitchFamily="34" charset="0"/>
              <a:buChar char="•"/>
            </a:pPr>
            <a:r>
              <a:rPr lang="en-US" dirty="0"/>
              <a:t>Accessibility to resources should not be inhibited by security mechanisms. If security mechanisms hinder the usability or accessibility of resources, then users may opt to turn off those mechanisms. </a:t>
            </a:r>
            <a:endParaRPr lang="en-US" dirty="0" smtClean="0"/>
          </a:p>
          <a:p>
            <a:pPr marL="585788" lvl="1" indent="-285750">
              <a:spcAft>
                <a:spcPts val="300"/>
              </a:spcAft>
              <a:buFont typeface="Arial" panose="020B0604020202020204" pitchFamily="34" charset="0"/>
              <a:buChar char="•"/>
            </a:pPr>
            <a:r>
              <a:rPr lang="en-US" sz="1400" dirty="0" smtClean="0"/>
              <a:t>Where </a:t>
            </a:r>
            <a:r>
              <a:rPr lang="en-US" sz="1400" dirty="0"/>
              <a:t>possible, security mechanisms should be transparent to the users of the system or at most introduce minimal obstruction. Security mechanisms should be user friendly to facilitate their use and understanding in a software application.</a:t>
            </a:r>
          </a:p>
          <a:p>
            <a:pPr marL="285750" indent="-285750">
              <a:spcAft>
                <a:spcPts val="300"/>
              </a:spcAft>
              <a:buFont typeface="Arial" panose="020B0604020202020204" pitchFamily="34" charset="0"/>
              <a:buChar char="•"/>
            </a:pPr>
            <a:r>
              <a:rPr lang="en-US" dirty="0"/>
              <a:t>Configuring and executing a program should be as easy and as intuitive as possible, and any output should be clear, direct, and useful. </a:t>
            </a:r>
            <a:endParaRPr lang="en-US" dirty="0" smtClean="0"/>
          </a:p>
          <a:p>
            <a:pPr marL="585788" lvl="1" indent="-285750">
              <a:spcAft>
                <a:spcPts val="300"/>
              </a:spcAft>
              <a:buFont typeface="Arial" panose="020B0604020202020204" pitchFamily="34" charset="0"/>
              <a:buChar char="•"/>
            </a:pPr>
            <a:r>
              <a:rPr lang="en-US" sz="1400" dirty="0" smtClean="0"/>
              <a:t>If </a:t>
            </a:r>
            <a:r>
              <a:rPr lang="en-US" sz="1400" dirty="0"/>
              <a:t>security-related software is too complicated to configure, system administrators may unintentionally set up the software in a non-secure manner. </a:t>
            </a:r>
          </a:p>
          <a:p>
            <a:pPr marL="285750" indent="-285750">
              <a:spcAft>
                <a:spcPts val="300"/>
              </a:spcAft>
              <a:buFont typeface="Arial" panose="020B0604020202020204" pitchFamily="34" charset="0"/>
              <a:buChar char="•"/>
            </a:pPr>
            <a:r>
              <a:rPr lang="en-US" dirty="0"/>
              <a:t> Similarly, security-related user programs must be easy to use and output understandable messages.</a:t>
            </a:r>
          </a:p>
          <a:p>
            <a:pPr marL="285750" indent="-285750">
              <a:spcAft>
                <a:spcPts val="3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183839"/>
            <a:ext cx="6324600" cy="604831"/>
          </a:xfrm>
        </p:spPr>
        <p:txBody>
          <a:bodyPr/>
          <a:lstStyle/>
          <a:p>
            <a:r>
              <a:rPr lang="en-US" dirty="0"/>
              <a:t>Psychological Acceptability</a:t>
            </a:r>
          </a:p>
        </p:txBody>
      </p:sp>
    </p:spTree>
    <p:extLst>
      <p:ext uri="{BB962C8B-B14F-4D97-AF65-F5344CB8AC3E}">
        <p14:creationId xmlns:p14="http://schemas.microsoft.com/office/powerpoint/2010/main" val="1969268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1520" y="1303020"/>
            <a:ext cx="7802880" cy="3211830"/>
          </a:xfrm>
        </p:spPr>
        <p:txBody>
          <a:bodyPr/>
          <a:lstStyle/>
          <a:p>
            <a:pPr marL="285750" indent="-285750">
              <a:spcAft>
                <a:spcPts val="600"/>
              </a:spcAft>
              <a:buFont typeface="Arial" panose="020B0604020202020204" pitchFamily="34" charset="0"/>
              <a:buChar char="•"/>
            </a:pPr>
            <a:r>
              <a:rPr lang="en-US" dirty="0"/>
              <a:t>Protecting software systems from attackers that may obtain private information is an important part of software security.</a:t>
            </a:r>
          </a:p>
          <a:p>
            <a:pPr marL="285750" indent="-285750">
              <a:spcAft>
                <a:spcPts val="600"/>
              </a:spcAft>
              <a:buFont typeface="Arial" panose="020B0604020202020204" pitchFamily="34" charset="0"/>
              <a:buChar char="•"/>
            </a:pPr>
            <a:r>
              <a:rPr lang="en-US" dirty="0"/>
              <a:t>Many users consider privacy a security concern. Try not to do anything that might compromise the privacy of the user.</a:t>
            </a:r>
          </a:p>
          <a:p>
            <a:pPr marL="285750" indent="-285750">
              <a:spcAft>
                <a:spcPts val="6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183839"/>
            <a:ext cx="6313170" cy="684841"/>
          </a:xfrm>
        </p:spPr>
        <p:txBody>
          <a:bodyPr/>
          <a:lstStyle/>
          <a:p>
            <a:r>
              <a:rPr lang="en-US" dirty="0"/>
              <a:t>Promoting Privacy</a:t>
            </a:r>
          </a:p>
        </p:txBody>
      </p:sp>
    </p:spTree>
    <p:extLst>
      <p:ext uri="{BB962C8B-B14F-4D97-AF65-F5344CB8AC3E}">
        <p14:creationId xmlns:p14="http://schemas.microsoft.com/office/powerpoint/2010/main" val="3474923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38010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20500032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Secure Architectural Patterns</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5.3.1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3857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63168"/>
            <a:ext cx="8229600" cy="3681984"/>
          </a:xfrm>
        </p:spPr>
        <p:txBody>
          <a:bodyPr/>
          <a:lstStyle/>
          <a:p>
            <a:pPr marL="0">
              <a:lnSpc>
                <a:spcPct val="90000"/>
              </a:lnSpc>
            </a:pPr>
            <a:r>
              <a:rPr lang="en-US" dirty="0"/>
              <a:t>The </a:t>
            </a:r>
            <a:r>
              <a:rPr lang="en-US" u="sng" dirty="0"/>
              <a:t>software architecture</a:t>
            </a:r>
            <a:r>
              <a:rPr lang="en-US" dirty="0"/>
              <a:t> of a program or computing system is the structure or structures of the system which </a:t>
            </a:r>
            <a:r>
              <a:rPr lang="en-US" u="sng" dirty="0"/>
              <a:t>comprise</a:t>
            </a:r>
          </a:p>
          <a:p>
            <a:pPr marL="0" lvl="1">
              <a:lnSpc>
                <a:spcPct val="90000"/>
              </a:lnSpc>
            </a:pPr>
            <a:r>
              <a:rPr lang="en-US" sz="1600" dirty="0"/>
              <a:t>The software </a:t>
            </a:r>
            <a:r>
              <a:rPr lang="en-US" sz="1600" u="sng" dirty="0"/>
              <a:t>components</a:t>
            </a:r>
          </a:p>
          <a:p>
            <a:pPr marL="0" lvl="1">
              <a:lnSpc>
                <a:spcPct val="90000"/>
              </a:lnSpc>
            </a:pPr>
            <a:r>
              <a:rPr lang="en-US" sz="1600" dirty="0"/>
              <a:t>The externally visible </a:t>
            </a:r>
            <a:r>
              <a:rPr lang="en-US" sz="1600" u="sng" dirty="0"/>
              <a:t>properties</a:t>
            </a:r>
            <a:r>
              <a:rPr lang="en-US" sz="1600" dirty="0"/>
              <a:t> of those components</a:t>
            </a:r>
          </a:p>
          <a:p>
            <a:pPr marL="0" lvl="1">
              <a:lnSpc>
                <a:spcPct val="90000"/>
              </a:lnSpc>
              <a:spcAft>
                <a:spcPts val="1800"/>
              </a:spcAft>
            </a:pPr>
            <a:r>
              <a:rPr lang="en-US" sz="1600" dirty="0"/>
              <a:t>The </a:t>
            </a:r>
            <a:r>
              <a:rPr lang="en-US" sz="1600" u="sng" dirty="0"/>
              <a:t>relationships</a:t>
            </a:r>
            <a:r>
              <a:rPr lang="en-US" sz="1600" dirty="0"/>
              <a:t> among the components</a:t>
            </a:r>
          </a:p>
          <a:p>
            <a:pPr marL="0">
              <a:lnSpc>
                <a:spcPct val="90000"/>
              </a:lnSpc>
              <a:spcAft>
                <a:spcPts val="1800"/>
              </a:spcAft>
            </a:pPr>
            <a:r>
              <a:rPr lang="en-US" u="sng" dirty="0"/>
              <a:t>Software architectural design</a:t>
            </a:r>
            <a:r>
              <a:rPr lang="en-US" dirty="0"/>
              <a:t> represents the </a:t>
            </a:r>
            <a:r>
              <a:rPr lang="en-US" u="sng" dirty="0"/>
              <a:t>structure</a:t>
            </a:r>
            <a:r>
              <a:rPr lang="en-US" dirty="0"/>
              <a:t> of the data and program </a:t>
            </a:r>
            <a:r>
              <a:rPr lang="en-US" u="sng" dirty="0"/>
              <a:t>components</a:t>
            </a:r>
            <a:r>
              <a:rPr lang="en-US" dirty="0"/>
              <a:t> that are required to build a computer-based system</a:t>
            </a:r>
          </a:p>
          <a:p>
            <a:pPr marL="0">
              <a:lnSpc>
                <a:spcPct val="90000"/>
              </a:lnSpc>
            </a:pPr>
            <a:r>
              <a:rPr lang="en-US" dirty="0"/>
              <a:t>An architectural design model is </a:t>
            </a:r>
            <a:r>
              <a:rPr lang="en-US" u="sng" dirty="0"/>
              <a:t>transferable</a:t>
            </a:r>
          </a:p>
          <a:p>
            <a:pPr marL="0" lvl="1">
              <a:lnSpc>
                <a:spcPct val="90000"/>
              </a:lnSpc>
            </a:pPr>
            <a:r>
              <a:rPr lang="en-US" sz="1600" dirty="0"/>
              <a:t>It can be </a:t>
            </a:r>
            <a:r>
              <a:rPr lang="en-US" sz="1600" u="sng" dirty="0"/>
              <a:t>applied</a:t>
            </a:r>
            <a:r>
              <a:rPr lang="en-US" sz="1600" dirty="0"/>
              <a:t> to the design of other systems</a:t>
            </a:r>
          </a:p>
          <a:p>
            <a:pPr marL="0" lvl="1">
              <a:lnSpc>
                <a:spcPct val="90000"/>
              </a:lnSpc>
            </a:pPr>
            <a:r>
              <a:rPr lang="en-US" sz="1600" dirty="0"/>
              <a:t>It </a:t>
            </a:r>
            <a:r>
              <a:rPr lang="en-US" sz="1600" u="sng" dirty="0"/>
              <a:t>represents</a:t>
            </a:r>
            <a:r>
              <a:rPr lang="en-US" sz="1600" dirty="0"/>
              <a:t> a set of </a:t>
            </a:r>
            <a:r>
              <a:rPr lang="en-US" sz="1600" u="sng" dirty="0"/>
              <a:t>abstractions</a:t>
            </a:r>
            <a:r>
              <a:rPr lang="en-US" sz="1600" dirty="0"/>
              <a:t> that enable software engineers to describe architecture in </a:t>
            </a:r>
            <a:r>
              <a:rPr lang="en-US" sz="1600" u="sng" dirty="0"/>
              <a:t>predictable</a:t>
            </a:r>
            <a:r>
              <a:rPr lang="en-US" sz="1600" dirty="0"/>
              <a:t> ways</a:t>
            </a:r>
            <a:endParaRPr lang="en-US" sz="1100" dirty="0"/>
          </a:p>
          <a:p>
            <a:pPr marL="0">
              <a:spcAft>
                <a:spcPts val="600"/>
              </a:spcAft>
            </a:pPr>
            <a:endParaRPr lang="en-US" sz="1400" dirty="0"/>
          </a:p>
        </p:txBody>
      </p:sp>
      <p:sp>
        <p:nvSpPr>
          <p:cNvPr id="7" name="Content Placeholder 5"/>
          <p:cNvSpPr>
            <a:spLocks noGrp="1"/>
          </p:cNvSpPr>
          <p:nvPr>
            <p:ph sz="quarter" idx="10"/>
          </p:nvPr>
        </p:nvSpPr>
        <p:spPr>
          <a:xfrm>
            <a:off x="304800" y="251214"/>
            <a:ext cx="6324600" cy="526708"/>
          </a:xfrm>
        </p:spPr>
        <p:txBody>
          <a:bodyPr>
            <a:normAutofit/>
          </a:bodyPr>
          <a:lstStyle/>
          <a:p>
            <a:r>
              <a:rPr lang="en-US" sz="2800" dirty="0" smtClean="0"/>
              <a:t>Understanding Software Architecture</a:t>
            </a:r>
            <a:endParaRPr lang="en-US" sz="2400" dirty="0"/>
          </a:p>
        </p:txBody>
      </p:sp>
    </p:spTree>
    <p:extLst>
      <p:ext uri="{BB962C8B-B14F-4D97-AF65-F5344CB8AC3E}">
        <p14:creationId xmlns:p14="http://schemas.microsoft.com/office/powerpoint/2010/main" val="14726163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1340" y="1120378"/>
            <a:ext cx="8003059" cy="3561350"/>
          </a:xfrm>
        </p:spPr>
        <p:txBody>
          <a:bodyPr/>
          <a:lstStyle/>
          <a:p>
            <a:pPr marL="285750" indent="-285750">
              <a:spcAft>
                <a:spcPts val="1200"/>
              </a:spcAft>
              <a:buFont typeface="Arial" panose="020B0604020202020204" pitchFamily="34" charset="0"/>
              <a:buChar char="•"/>
            </a:pPr>
            <a:r>
              <a:rPr lang="en-US" dirty="0" smtClean="0"/>
              <a:t>A </a:t>
            </a:r>
            <a:r>
              <a:rPr lang="en-US" dirty="0"/>
              <a:t>software design pattern is a general repeatable solution to a recurring software engineering problem.  </a:t>
            </a:r>
          </a:p>
          <a:p>
            <a:pPr marL="285750" indent="-285750">
              <a:spcAft>
                <a:spcPts val="1200"/>
              </a:spcAft>
              <a:buFont typeface="Arial" panose="020B0604020202020204" pitchFamily="34" charset="0"/>
              <a:buChar char="•"/>
            </a:pPr>
            <a:r>
              <a:rPr lang="en-US" dirty="0"/>
              <a:t>Secure design patterns a general solution to a security problem that can be applied in many different situations.</a:t>
            </a:r>
          </a:p>
          <a:p>
            <a:pPr marL="285750" indent="-285750">
              <a:spcAft>
                <a:spcPts val="1200"/>
              </a:spcAft>
              <a:buFont typeface="Arial" panose="020B0604020202020204" pitchFamily="34" charset="0"/>
              <a:buChar char="•"/>
            </a:pPr>
            <a:r>
              <a:rPr lang="en-US" dirty="0"/>
              <a:t>Secure design patterns are not restricted to object-oriented design approaches but may also be applied, in many cases, to procedural languages</a:t>
            </a:r>
            <a:r>
              <a:rPr lang="en-US" dirty="0" smtClean="0"/>
              <a:t>.</a:t>
            </a:r>
          </a:p>
          <a:p>
            <a:pPr marL="0" indent="0">
              <a:spcAft>
                <a:spcPts val="1200"/>
              </a:spcAft>
            </a:pPr>
            <a:r>
              <a:rPr lang="en-US" dirty="0" smtClean="0"/>
              <a:t/>
            </a:r>
            <a:br>
              <a:rPr lang="en-US" dirty="0" smtClean="0"/>
            </a:br>
            <a:endParaRPr lang="en-US" dirty="0"/>
          </a:p>
          <a:p>
            <a:pPr marL="0" lvl="1" indent="0" algn="r">
              <a:spcAft>
                <a:spcPts val="1200"/>
              </a:spcAft>
              <a:buNone/>
            </a:pPr>
            <a:endParaRPr lang="en-US" dirty="0"/>
          </a:p>
        </p:txBody>
      </p:sp>
      <p:sp>
        <p:nvSpPr>
          <p:cNvPr id="4" name="Title 1"/>
          <p:cNvSpPr txBox="1">
            <a:spLocks/>
          </p:cNvSpPr>
          <p:nvPr/>
        </p:nvSpPr>
        <p:spPr>
          <a:xfrm>
            <a:off x="1621312" y="708422"/>
            <a:ext cx="5915025" cy="411956"/>
          </a:xfrm>
          <a:prstGeom prst="rect">
            <a:avLst/>
          </a:prstGeom>
        </p:spPr>
        <p:txBody>
          <a:bodyPr>
            <a:normAutofit fontScale="75000" lnSpcReduction="200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endParaRPr lang="en-US" b="1"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Secure Patterns</a:t>
            </a:r>
          </a:p>
        </p:txBody>
      </p:sp>
    </p:spTree>
    <p:extLst>
      <p:ext uri="{BB962C8B-B14F-4D97-AF65-F5344CB8AC3E}">
        <p14:creationId xmlns:p14="http://schemas.microsoft.com/office/powerpoint/2010/main" val="40845836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8368" y="1087394"/>
            <a:ext cx="7876032" cy="3557757"/>
          </a:xfrm>
        </p:spPr>
        <p:txBody>
          <a:bodyPr/>
          <a:lstStyle/>
          <a:p>
            <a:pPr marL="0" indent="0"/>
            <a:r>
              <a:rPr lang="en-US" dirty="0"/>
              <a:t>Architectural-level patterns focus on the high-level allocation of responsibilities between different components of the system and define the interaction between those high-level components</a:t>
            </a:r>
            <a:r>
              <a:rPr lang="en-US" dirty="0" smtClean="0"/>
              <a:t>.</a:t>
            </a:r>
          </a:p>
          <a:p>
            <a:endParaRPr lang="en-US" dirty="0"/>
          </a:p>
          <a:p>
            <a:pPr marL="285750" indent="-285750">
              <a:buFont typeface="Arial" panose="020B0604020202020204" pitchFamily="34" charset="0"/>
              <a:buChar char="•"/>
            </a:pPr>
            <a:r>
              <a:rPr lang="en-US" dirty="0"/>
              <a:t>Architectural-level Patterns</a:t>
            </a:r>
          </a:p>
          <a:p>
            <a:pPr lvl="1"/>
            <a:r>
              <a:rPr lang="en-US" sz="1600" dirty="0"/>
              <a:t>Distrustful Decomposition</a:t>
            </a:r>
          </a:p>
          <a:p>
            <a:pPr lvl="1"/>
            <a:r>
              <a:rPr lang="en-US" sz="1600" dirty="0"/>
              <a:t>Privilege Separation (</a:t>
            </a:r>
            <a:r>
              <a:rPr lang="en-US" sz="1600" dirty="0" err="1"/>
              <a:t>PrivSep</a:t>
            </a:r>
            <a:r>
              <a:rPr lang="en-US" sz="1600" dirty="0"/>
              <a:t>) </a:t>
            </a:r>
          </a:p>
          <a:p>
            <a:pPr lvl="1"/>
            <a:r>
              <a:rPr lang="en-US" sz="1600" dirty="0"/>
              <a:t>Defer to </a:t>
            </a:r>
            <a:r>
              <a:rPr lang="en-US" sz="1600" dirty="0" smtClean="0"/>
              <a:t>Kernel</a:t>
            </a:r>
            <a:endParaRPr lang="en-US" sz="1400" dirty="0"/>
          </a:p>
        </p:txBody>
      </p:sp>
      <p:sp>
        <p:nvSpPr>
          <p:cNvPr id="3" name="Content Placeholder 2"/>
          <p:cNvSpPr>
            <a:spLocks noGrp="1"/>
          </p:cNvSpPr>
          <p:nvPr>
            <p:ph sz="quarter" idx="10"/>
          </p:nvPr>
        </p:nvSpPr>
        <p:spPr>
          <a:xfrm>
            <a:off x="304800" y="251214"/>
            <a:ext cx="6324600" cy="577842"/>
          </a:xfrm>
        </p:spPr>
        <p:txBody>
          <a:bodyPr/>
          <a:lstStyle/>
          <a:p>
            <a:r>
              <a:rPr lang="en-US" dirty="0"/>
              <a:t>Secure Architectural-level </a:t>
            </a:r>
            <a:r>
              <a:rPr lang="en-US" dirty="0" smtClean="0"/>
              <a:t>Patterns</a:t>
            </a:r>
            <a:endParaRPr lang="en-US" dirty="0"/>
          </a:p>
        </p:txBody>
      </p:sp>
    </p:spTree>
    <p:extLst>
      <p:ext uri="{BB962C8B-B14F-4D97-AF65-F5344CB8AC3E}">
        <p14:creationId xmlns:p14="http://schemas.microsoft.com/office/powerpoint/2010/main" val="1709535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20378"/>
            <a:ext cx="7978346" cy="3394472"/>
          </a:xfrm>
        </p:spPr>
        <p:txBody>
          <a:bodyPr/>
          <a:lstStyle/>
          <a:p>
            <a:pPr marL="0" indent="0"/>
            <a:r>
              <a:rPr lang="en-US" dirty="0"/>
              <a:t>Separate the functionality of your software into </a:t>
            </a:r>
            <a:r>
              <a:rPr lang="en-US" i="1" dirty="0"/>
              <a:t>mutually untrusting chunks</a:t>
            </a:r>
            <a:r>
              <a:rPr lang="en-US" dirty="0"/>
              <a:t>, so as to shrink the attack windows into each chunk</a:t>
            </a:r>
          </a:p>
          <a:p>
            <a:pPr marL="285750" indent="-285750">
              <a:buFont typeface="Arial" panose="020B0604020202020204" pitchFamily="34" charset="0"/>
              <a:buChar char="•"/>
            </a:pPr>
            <a:r>
              <a:rPr lang="en-US" dirty="0"/>
              <a:t>Design each chunk under the assumption that other software chunks with which it interacts have been attacked, and it is attacker software rather than normal application software that is running in those interacting chunks.</a:t>
            </a:r>
          </a:p>
          <a:p>
            <a:pPr marL="285750" indent="-285750">
              <a:spcAft>
                <a:spcPts val="1200"/>
              </a:spcAft>
              <a:buFont typeface="Arial" panose="020B0604020202020204" pitchFamily="34" charset="0"/>
              <a:buChar char="•"/>
            </a:pPr>
            <a:r>
              <a:rPr lang="en-US" dirty="0"/>
              <a:t>Do not expose your data to other chunks via shared memory.</a:t>
            </a:r>
          </a:p>
          <a:p>
            <a:pPr marL="0" indent="0"/>
            <a:r>
              <a:rPr lang="en-US" dirty="0"/>
              <a:t>As a result of mutually untrusting chunking, your entire system will not be given into the hands of an attacker if any one of its chunks has been compromised</a:t>
            </a:r>
          </a:p>
          <a:p>
            <a:pPr marL="0" indent="0"/>
            <a:endParaRPr lang="en-US" dirty="0"/>
          </a:p>
        </p:txBody>
      </p:sp>
      <p:sp>
        <p:nvSpPr>
          <p:cNvPr id="3" name="Content Placeholder 2"/>
          <p:cNvSpPr>
            <a:spLocks noGrp="1"/>
          </p:cNvSpPr>
          <p:nvPr>
            <p:ph sz="quarter" idx="10"/>
          </p:nvPr>
        </p:nvSpPr>
        <p:spPr>
          <a:xfrm>
            <a:off x="304800" y="183839"/>
            <a:ext cx="6324600" cy="681134"/>
          </a:xfrm>
        </p:spPr>
        <p:txBody>
          <a:bodyPr/>
          <a:lstStyle/>
          <a:p>
            <a:r>
              <a:rPr lang="en-US" dirty="0"/>
              <a:t>Distrustful Decomposition</a:t>
            </a:r>
          </a:p>
        </p:txBody>
      </p:sp>
    </p:spTree>
    <p:extLst>
      <p:ext uri="{BB962C8B-B14F-4D97-AF65-F5344CB8AC3E}">
        <p14:creationId xmlns:p14="http://schemas.microsoft.com/office/powerpoint/2010/main" val="1442780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04175"/>
            <a:ext cx="8229600" cy="3779036"/>
          </a:xfrm>
        </p:spPr>
        <p:txBody>
          <a:bodyPr/>
          <a:lstStyle/>
          <a:p>
            <a:r>
              <a:rPr lang="en-US" b="1" dirty="0"/>
              <a:t>Motivation</a:t>
            </a:r>
            <a:r>
              <a:rPr lang="en-US" dirty="0"/>
              <a:t> </a:t>
            </a:r>
            <a:r>
              <a:rPr lang="en-US" dirty="0" smtClean="0"/>
              <a:t>: </a:t>
            </a:r>
            <a:r>
              <a:rPr lang="en-US" dirty="0"/>
              <a:t>Many attacks target vulnerable applications running with elevated permissions </a:t>
            </a:r>
            <a:endParaRPr lang="en-US" dirty="0" smtClean="0"/>
          </a:p>
          <a:p>
            <a:r>
              <a:rPr lang="en-US" dirty="0"/>
              <a:t>Some examples of this class of attack </a:t>
            </a:r>
            <a:r>
              <a:rPr lang="en-US" dirty="0" smtClean="0"/>
              <a:t>are</a:t>
            </a:r>
          </a:p>
          <a:p>
            <a:pPr marL="585788" lvl="1" indent="-285750">
              <a:buFont typeface="Arial" panose="020B0604020202020204" pitchFamily="34" charset="0"/>
              <a:buChar char="•"/>
            </a:pPr>
            <a:r>
              <a:rPr lang="en-US" sz="1600" dirty="0" smtClean="0"/>
              <a:t>Attacks </a:t>
            </a:r>
            <a:r>
              <a:rPr lang="en-US" sz="1600" dirty="0"/>
              <a:t>in which </a:t>
            </a:r>
            <a:r>
              <a:rPr lang="en-US" sz="1600" dirty="0" smtClean="0"/>
              <a:t>versions of IE browser </a:t>
            </a:r>
            <a:r>
              <a:rPr lang="en-US" sz="1600" dirty="0"/>
              <a:t>running in an account with administrator privileges is </a:t>
            </a:r>
            <a:r>
              <a:rPr lang="en-US" sz="1600" dirty="0" smtClean="0"/>
              <a:t>compromised</a:t>
            </a:r>
          </a:p>
          <a:p>
            <a:pPr marL="585788" lvl="1" indent="-285750">
              <a:buFont typeface="Arial" panose="020B0604020202020204" pitchFamily="34" charset="0"/>
              <a:buChar char="•"/>
            </a:pPr>
            <a:r>
              <a:rPr lang="en-US" sz="1600" dirty="0" smtClean="0"/>
              <a:t>Security </a:t>
            </a:r>
            <a:r>
              <a:rPr lang="en-US" sz="1600" dirty="0"/>
              <a:t>flaws in Norton </a:t>
            </a:r>
            <a:r>
              <a:rPr lang="en-US" sz="1600" dirty="0" err="1"/>
              <a:t>AntiVirus</a:t>
            </a:r>
            <a:r>
              <a:rPr lang="en-US" sz="1600" dirty="0"/>
              <a:t> 2005 that </a:t>
            </a:r>
            <a:r>
              <a:rPr lang="en-US" sz="1600" dirty="0" smtClean="0"/>
              <a:t>allowed </a:t>
            </a:r>
            <a:r>
              <a:rPr lang="en-US" sz="1600" dirty="0"/>
              <a:t>attackers to run arbitrary VBS </a:t>
            </a:r>
            <a:r>
              <a:rPr lang="en-US" sz="1600" dirty="0" smtClean="0"/>
              <a:t>scripts when </a:t>
            </a:r>
            <a:r>
              <a:rPr lang="en-US" sz="1600" dirty="0"/>
              <a:t>running with administrator </a:t>
            </a:r>
            <a:r>
              <a:rPr lang="en-US" sz="1600" dirty="0" smtClean="0"/>
              <a:t>privileges</a:t>
            </a:r>
          </a:p>
          <a:p>
            <a:pPr marL="585788" lvl="1" indent="-285750">
              <a:buFont typeface="Arial" panose="020B0604020202020204" pitchFamily="34" charset="0"/>
              <a:buChar char="•"/>
            </a:pPr>
            <a:r>
              <a:rPr lang="en-US" sz="1600" dirty="0" smtClean="0"/>
              <a:t>A </a:t>
            </a:r>
            <a:r>
              <a:rPr lang="en-US" sz="1600" dirty="0"/>
              <a:t>buffer overflow vulnerability in BSD-derived telnet daemons that allows an attacker to </a:t>
            </a:r>
            <a:r>
              <a:rPr lang="en-US" sz="1600" dirty="0" smtClean="0"/>
              <a:t>run arbitrary </a:t>
            </a:r>
            <a:r>
              <a:rPr lang="en-US" sz="1600" dirty="0"/>
              <a:t>code as root </a:t>
            </a:r>
            <a:endParaRPr lang="en-US" sz="1600" dirty="0" smtClean="0"/>
          </a:p>
          <a:p>
            <a:r>
              <a:rPr lang="en-US" b="1" dirty="0" smtClean="0"/>
              <a:t>Consequences : </a:t>
            </a:r>
            <a:r>
              <a:rPr lang="en-US" dirty="0"/>
              <a:t>P</a:t>
            </a:r>
            <a:r>
              <a:rPr lang="en-US" dirty="0" smtClean="0"/>
              <a:t>revents </a:t>
            </a:r>
            <a:r>
              <a:rPr lang="en-US" dirty="0"/>
              <a:t>an attacker from compromising an entire system in the </a:t>
            </a:r>
            <a:r>
              <a:rPr lang="en-US" dirty="0" smtClean="0"/>
              <a:t>event that </a:t>
            </a:r>
            <a:r>
              <a:rPr lang="en-US" dirty="0"/>
              <a:t>a single component program is successfully exploited because no other program trusts </a:t>
            </a:r>
            <a:r>
              <a:rPr lang="en-US" dirty="0" smtClean="0"/>
              <a:t>the results </a:t>
            </a:r>
            <a:r>
              <a:rPr lang="en-US" dirty="0"/>
              <a:t>from the compromised one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sz="quarter" idx="10"/>
          </p:nvPr>
        </p:nvSpPr>
        <p:spPr/>
        <p:txBody>
          <a:bodyPr/>
          <a:lstStyle/>
          <a:p>
            <a:r>
              <a:rPr lang="en-US" dirty="0"/>
              <a:t>Distrustful </a:t>
            </a:r>
            <a:r>
              <a:rPr lang="en-US" dirty="0" smtClean="0"/>
              <a:t>Decomposition (cont..)</a:t>
            </a:r>
            <a:endParaRPr lang="en-US" dirty="0"/>
          </a:p>
        </p:txBody>
      </p:sp>
    </p:spTree>
    <p:extLst>
      <p:ext uri="{BB962C8B-B14F-4D97-AF65-F5344CB8AC3E}">
        <p14:creationId xmlns:p14="http://schemas.microsoft.com/office/powerpoint/2010/main" val="2562875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00897"/>
            <a:ext cx="8077200" cy="3496962"/>
          </a:xfrm>
        </p:spPr>
        <p:txBody>
          <a:bodyPr/>
          <a:lstStyle/>
          <a:p>
            <a:pPr marL="285750" indent="-285750">
              <a:spcAft>
                <a:spcPts val="1200"/>
              </a:spcAft>
              <a:buFont typeface="Arial" panose="020B0604020202020204" pitchFamily="34" charset="0"/>
              <a:buChar char="•"/>
            </a:pPr>
            <a:r>
              <a:rPr lang="en-US" dirty="0"/>
              <a:t>The </a:t>
            </a:r>
            <a:r>
              <a:rPr lang="en-US" dirty="0" err="1"/>
              <a:t>PrivSep</a:t>
            </a:r>
            <a:r>
              <a:rPr lang="en-US" dirty="0"/>
              <a:t> pattern is a more specific instance of the Distrustful Decomposition pattern.</a:t>
            </a:r>
          </a:p>
          <a:p>
            <a:pPr marL="285750" indent="-285750">
              <a:spcAft>
                <a:spcPts val="1200"/>
              </a:spcAft>
              <a:buFont typeface="Arial" panose="020B0604020202020204" pitchFamily="34" charset="0"/>
              <a:buChar char="•"/>
            </a:pPr>
            <a:r>
              <a:rPr lang="en-US" dirty="0"/>
              <a:t>Keep to a minimum the part of your code that executes with special privilege.</a:t>
            </a:r>
          </a:p>
          <a:p>
            <a:pPr marL="285750" indent="-285750">
              <a:spcAft>
                <a:spcPts val="1200"/>
              </a:spcAft>
              <a:buFont typeface="Arial" panose="020B0604020202020204" pitchFamily="34" charset="0"/>
              <a:buChar char="•"/>
            </a:pPr>
            <a:r>
              <a:rPr lang="en-US" dirty="0"/>
              <a:t>If an attacker succeeds in breaking into software that's running at a high level of privilege, the attacker will be operating at a high level of privilege too. That'll give him an extra-wide open "attack window" into your </a:t>
            </a:r>
            <a:r>
              <a:rPr lang="en-US" dirty="0" smtClean="0"/>
              <a:t>system</a:t>
            </a:r>
          </a:p>
          <a:p>
            <a:pPr marL="285750" indent="-285750">
              <a:spcAft>
                <a:spcPts val="1200"/>
              </a:spcAft>
              <a:buFont typeface="Arial" panose="020B0604020202020204" pitchFamily="34" charset="0"/>
              <a:buChar char="•"/>
            </a:pPr>
            <a:r>
              <a:rPr lang="en-US" dirty="0" smtClean="0"/>
              <a:t>The </a:t>
            </a:r>
            <a:r>
              <a:rPr lang="en-US" dirty="0"/>
              <a:t>pattern is applicable if the system performs a set of </a:t>
            </a:r>
            <a:r>
              <a:rPr lang="en-US" dirty="0" smtClean="0"/>
              <a:t>functions </a:t>
            </a:r>
            <a:r>
              <a:rPr lang="en-US" dirty="0"/>
              <a:t>do </a:t>
            </a:r>
            <a:r>
              <a:rPr lang="en-US" i="1" dirty="0"/>
              <a:t>not </a:t>
            </a:r>
            <a:r>
              <a:rPr lang="en-US" dirty="0"/>
              <a:t>require elevated </a:t>
            </a:r>
            <a:r>
              <a:rPr lang="en-US" dirty="0" smtClean="0"/>
              <a:t>privileges, but </a:t>
            </a:r>
            <a:r>
              <a:rPr lang="en-US" dirty="0"/>
              <a:t>have relatively large attack surfaces </a:t>
            </a:r>
            <a:r>
              <a:rPr lang="en-US" dirty="0" smtClean="0"/>
              <a:t>(e.g. </a:t>
            </a:r>
            <a:r>
              <a:rPr lang="en-US" dirty="0"/>
              <a:t>communication with untrusted </a:t>
            </a:r>
            <a:r>
              <a:rPr lang="en-US" dirty="0" smtClean="0"/>
              <a:t>sources, </a:t>
            </a:r>
            <a:r>
              <a:rPr lang="en-US" dirty="0"/>
              <a:t>potentially error-prone </a:t>
            </a:r>
            <a:r>
              <a:rPr lang="en-US" dirty="0" smtClean="0"/>
              <a:t>algorithms) </a:t>
            </a:r>
            <a:r>
              <a:rPr lang="en-US" dirty="0"/>
              <a:t/>
            </a:r>
            <a:br>
              <a:rPr lang="en-US" dirty="0"/>
            </a:br>
            <a:endParaRPr lang="en-US" dirty="0"/>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Privilege Separation (</a:t>
            </a:r>
            <a:r>
              <a:rPr lang="en-US" dirty="0" err="1"/>
              <a:t>PrivSep</a:t>
            </a:r>
            <a:r>
              <a:rPr lang="en-US" dirty="0"/>
              <a:t>)</a:t>
            </a:r>
          </a:p>
        </p:txBody>
      </p:sp>
    </p:spTree>
    <p:extLst>
      <p:ext uri="{BB962C8B-B14F-4D97-AF65-F5344CB8AC3E}">
        <p14:creationId xmlns:p14="http://schemas.microsoft.com/office/powerpoint/2010/main" val="329056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74941" y="1046238"/>
            <a:ext cx="2380734" cy="3394472"/>
          </a:xfrm>
        </p:spPr>
        <p:txBody>
          <a:bodyPr/>
          <a:lstStyle/>
          <a:p>
            <a:pPr marL="0" indent="0"/>
            <a:r>
              <a:rPr lang="en-US" dirty="0" smtClean="0"/>
              <a:t>Here is a vulnerable implementation where a privileged process is trying to authenticate an unauthenticated user</a:t>
            </a:r>
            <a:endParaRPr lang="en-US" dirty="0"/>
          </a:p>
        </p:txBody>
      </p:sp>
      <p:sp>
        <p:nvSpPr>
          <p:cNvPr id="3" name="Content Placeholder 2"/>
          <p:cNvSpPr>
            <a:spLocks noGrp="1"/>
          </p:cNvSpPr>
          <p:nvPr>
            <p:ph sz="quarter" idx="10"/>
          </p:nvPr>
        </p:nvSpPr>
        <p:spPr/>
        <p:txBody>
          <a:bodyPr/>
          <a:lstStyle/>
          <a:p>
            <a:r>
              <a:rPr lang="en-US" dirty="0"/>
              <a:t>Privilege Separation (cont..)</a:t>
            </a:r>
            <a:endParaRPr lang="en-US" dirty="0"/>
          </a:p>
        </p:txBody>
      </p:sp>
      <p:pic>
        <p:nvPicPr>
          <p:cNvPr id="4" name="Picture 3"/>
          <p:cNvPicPr>
            <a:picLocks noChangeAspect="1"/>
          </p:cNvPicPr>
          <p:nvPr/>
        </p:nvPicPr>
        <p:blipFill>
          <a:blip r:embed="rId2"/>
          <a:stretch>
            <a:fillRect/>
          </a:stretch>
        </p:blipFill>
        <p:spPr>
          <a:xfrm>
            <a:off x="720682" y="1354610"/>
            <a:ext cx="5305425" cy="3086100"/>
          </a:xfrm>
          <a:prstGeom prst="rect">
            <a:avLst/>
          </a:prstGeom>
        </p:spPr>
      </p:pic>
    </p:spTree>
    <p:extLst>
      <p:ext uri="{BB962C8B-B14F-4D97-AF65-F5344CB8AC3E}">
        <p14:creationId xmlns:p14="http://schemas.microsoft.com/office/powerpoint/2010/main" val="24035513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29400" y="1046237"/>
            <a:ext cx="2467232" cy="3394472"/>
          </a:xfrm>
        </p:spPr>
        <p:txBody>
          <a:bodyPr/>
          <a:lstStyle/>
          <a:p>
            <a:pPr marL="285750" indent="-285750">
              <a:spcAft>
                <a:spcPts val="1200"/>
              </a:spcAft>
              <a:buFont typeface="Arial" panose="020B0604020202020204" pitchFamily="34" charset="0"/>
              <a:buChar char="•"/>
            </a:pPr>
            <a:r>
              <a:rPr lang="en-US" sz="1600" dirty="0" smtClean="0"/>
              <a:t>The implementation as per </a:t>
            </a:r>
            <a:r>
              <a:rPr lang="en-US" sz="1600" dirty="0" err="1" smtClean="0"/>
              <a:t>PrivSep</a:t>
            </a:r>
            <a:r>
              <a:rPr lang="en-US" sz="1600" dirty="0" smtClean="0"/>
              <a:t> pattern. </a:t>
            </a:r>
          </a:p>
          <a:p>
            <a:pPr marL="285750" indent="-285750">
              <a:spcAft>
                <a:spcPts val="1200"/>
              </a:spcAft>
              <a:buFont typeface="Arial" panose="020B0604020202020204" pitchFamily="34" charset="0"/>
              <a:buChar char="•"/>
            </a:pPr>
            <a:r>
              <a:rPr lang="en-US" sz="1600" dirty="0" smtClean="0"/>
              <a:t>The interactions with user and authentication are moved into an unprivileged process.</a:t>
            </a:r>
            <a:endParaRPr lang="en-US" sz="1600" dirty="0"/>
          </a:p>
        </p:txBody>
      </p:sp>
      <p:sp>
        <p:nvSpPr>
          <p:cNvPr id="3" name="Content Placeholder 2"/>
          <p:cNvSpPr>
            <a:spLocks noGrp="1"/>
          </p:cNvSpPr>
          <p:nvPr>
            <p:ph sz="quarter" idx="10"/>
          </p:nvPr>
        </p:nvSpPr>
        <p:spPr/>
        <p:txBody>
          <a:bodyPr/>
          <a:lstStyle/>
          <a:p>
            <a:r>
              <a:rPr lang="en-US" dirty="0"/>
              <a:t>Privilege Separation </a:t>
            </a:r>
            <a:r>
              <a:rPr lang="en-US" dirty="0" smtClean="0"/>
              <a:t>(cont..)</a:t>
            </a:r>
            <a:endParaRPr lang="en-US" dirty="0"/>
          </a:p>
        </p:txBody>
      </p:sp>
      <p:pic>
        <p:nvPicPr>
          <p:cNvPr id="4" name="Picture 3"/>
          <p:cNvPicPr>
            <a:picLocks noChangeAspect="1"/>
          </p:cNvPicPr>
          <p:nvPr/>
        </p:nvPicPr>
        <p:blipFill>
          <a:blip r:embed="rId2"/>
          <a:stretch>
            <a:fillRect/>
          </a:stretch>
        </p:blipFill>
        <p:spPr>
          <a:xfrm>
            <a:off x="403654" y="1046237"/>
            <a:ext cx="5695950" cy="3429000"/>
          </a:xfrm>
          <a:prstGeom prst="rect">
            <a:avLst/>
          </a:prstGeom>
        </p:spPr>
      </p:pic>
    </p:spTree>
    <p:extLst>
      <p:ext uri="{BB962C8B-B14F-4D97-AF65-F5344CB8AC3E}">
        <p14:creationId xmlns:p14="http://schemas.microsoft.com/office/powerpoint/2010/main" val="172095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555" y="877327"/>
            <a:ext cx="7891849" cy="3867668"/>
          </a:xfrm>
        </p:spPr>
        <p:txBody>
          <a:bodyPr/>
          <a:lstStyle/>
          <a:p>
            <a:pPr marL="0" indent="0">
              <a:spcAft>
                <a:spcPts val="600"/>
              </a:spcAft>
            </a:pPr>
            <a:r>
              <a:rPr lang="en-US" dirty="0"/>
              <a:t>The intent of this pattern is to clearly separate “functionality that requires elevated privileges” from “functionality that does not require elevated </a:t>
            </a:r>
            <a:r>
              <a:rPr lang="en-US" dirty="0" smtClean="0"/>
              <a:t>privileges </a:t>
            </a:r>
            <a:r>
              <a:rPr lang="en-US" dirty="0"/>
              <a:t>and to take advantage of existing user verification functionality available at the kernel </a:t>
            </a:r>
            <a:r>
              <a:rPr lang="en-US" dirty="0" smtClean="0"/>
              <a:t>level.</a:t>
            </a:r>
          </a:p>
          <a:p>
            <a:pPr marL="0" indent="0">
              <a:spcAft>
                <a:spcPts val="600"/>
              </a:spcAft>
            </a:pPr>
            <a:r>
              <a:rPr lang="en-US" dirty="0" smtClean="0"/>
              <a:t>Designers tend to take control of authorization functionality into their hands. The pattern discourages the tendency</a:t>
            </a:r>
            <a:endParaRPr lang="en-US" dirty="0"/>
          </a:p>
          <a:p>
            <a:pPr>
              <a:spcAft>
                <a:spcPts val="600"/>
              </a:spcAft>
            </a:pPr>
            <a:r>
              <a:rPr lang="en-US" dirty="0"/>
              <a:t>The pattern is applicable to systems:  </a:t>
            </a:r>
            <a:r>
              <a:rPr lang="en-US" b="1" dirty="0"/>
              <a:t> </a:t>
            </a:r>
            <a:endParaRPr lang="en-US" dirty="0"/>
          </a:p>
          <a:p>
            <a:pPr lvl="1">
              <a:spcAft>
                <a:spcPts val="600"/>
              </a:spcAft>
            </a:pPr>
            <a:r>
              <a:rPr lang="en-US" sz="1600" dirty="0"/>
              <a:t>That run by users who do not have elevated privileges;  </a:t>
            </a:r>
          </a:p>
          <a:p>
            <a:pPr lvl="1">
              <a:spcAft>
                <a:spcPts val="600"/>
              </a:spcAft>
            </a:pPr>
            <a:r>
              <a:rPr lang="en-US" sz="1600" dirty="0"/>
              <a:t>Where some (possibly all) of the functionality of the system requires elevated privileges; or  </a:t>
            </a:r>
          </a:p>
          <a:p>
            <a:pPr lvl="1">
              <a:spcAft>
                <a:spcPts val="600"/>
              </a:spcAft>
            </a:pPr>
            <a:r>
              <a:rPr lang="en-US" sz="1600" dirty="0"/>
              <a:t>Where the system must verify that the current user is authorized to execute any functionality that requires elevated privileges</a:t>
            </a:r>
          </a:p>
          <a:p>
            <a:pPr>
              <a:spcAft>
                <a:spcPts val="600"/>
              </a:spcAft>
            </a:pPr>
            <a:endParaRPr lang="en-US" dirty="0"/>
          </a:p>
        </p:txBody>
      </p:sp>
      <p:sp>
        <p:nvSpPr>
          <p:cNvPr id="3" name="Content Placeholder 2"/>
          <p:cNvSpPr>
            <a:spLocks noGrp="1"/>
          </p:cNvSpPr>
          <p:nvPr>
            <p:ph sz="quarter" idx="10"/>
          </p:nvPr>
        </p:nvSpPr>
        <p:spPr>
          <a:xfrm>
            <a:off x="304800" y="172409"/>
            <a:ext cx="6324600" cy="720336"/>
          </a:xfrm>
        </p:spPr>
        <p:txBody>
          <a:bodyPr/>
          <a:lstStyle/>
          <a:p>
            <a:r>
              <a:rPr lang="en-US" dirty="0"/>
              <a:t>Defer to </a:t>
            </a:r>
            <a:r>
              <a:rPr lang="en-US" dirty="0" smtClean="0"/>
              <a:t>Kernel</a:t>
            </a:r>
            <a:endParaRPr lang="en-US" dirty="0"/>
          </a:p>
        </p:txBody>
      </p:sp>
    </p:spTree>
    <p:extLst>
      <p:ext uri="{BB962C8B-B14F-4D97-AF65-F5344CB8AC3E}">
        <p14:creationId xmlns:p14="http://schemas.microsoft.com/office/powerpoint/2010/main" val="30479157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6009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718132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8372" y="1120378"/>
            <a:ext cx="8046027" cy="3394472"/>
          </a:xfrm>
        </p:spPr>
        <p:txBody>
          <a:bodyPr/>
          <a:lstStyle/>
          <a:p>
            <a:pPr marL="0">
              <a:spcAft>
                <a:spcPts val="1200"/>
              </a:spcAft>
            </a:pPr>
            <a:r>
              <a:rPr lang="en-US" dirty="0"/>
              <a:t>Representations of software architecture are an </a:t>
            </a:r>
            <a:r>
              <a:rPr lang="en-US" u="sng" dirty="0"/>
              <a:t>enabler</a:t>
            </a:r>
            <a:r>
              <a:rPr lang="en-US" dirty="0"/>
              <a:t> for communication between all stakeholders interested in the development of a computer-based system</a:t>
            </a:r>
          </a:p>
          <a:p>
            <a:pPr marL="0">
              <a:spcAft>
                <a:spcPts val="1200"/>
              </a:spcAft>
            </a:pPr>
            <a:r>
              <a:rPr lang="en-US" dirty="0"/>
              <a:t>The software architecture highlights </a:t>
            </a:r>
            <a:r>
              <a:rPr lang="en-US" u="sng" dirty="0"/>
              <a:t>early design decisions</a:t>
            </a:r>
            <a:r>
              <a:rPr lang="en-US" dirty="0"/>
              <a:t> that will have a profound impact on all software engineering work that follows and, as important, on the ultimate success of the system as an operational entity</a:t>
            </a:r>
          </a:p>
          <a:p>
            <a:pPr marL="0">
              <a:spcAft>
                <a:spcPts val="1200"/>
              </a:spcAft>
            </a:pPr>
            <a:r>
              <a:rPr lang="en-US" dirty="0"/>
              <a:t>The software architecture constitutes a relatively small, intellectually </a:t>
            </a:r>
            <a:r>
              <a:rPr lang="en-US" u="sng" dirty="0"/>
              <a:t>graspable model</a:t>
            </a:r>
            <a:r>
              <a:rPr lang="en-US" dirty="0"/>
              <a:t> of how the system is structured and how its components work together</a:t>
            </a:r>
          </a:p>
          <a:p>
            <a:pPr marL="0">
              <a:spcAft>
                <a:spcPts val="1200"/>
              </a:spcAft>
            </a:pPr>
            <a:endParaRPr lang="en-US" dirty="0"/>
          </a:p>
        </p:txBody>
      </p:sp>
      <p:sp>
        <p:nvSpPr>
          <p:cNvPr id="3" name="Content Placeholder 2"/>
          <p:cNvSpPr>
            <a:spLocks noGrp="1"/>
          </p:cNvSpPr>
          <p:nvPr>
            <p:ph sz="quarter" idx="10"/>
          </p:nvPr>
        </p:nvSpPr>
        <p:spPr/>
        <p:txBody>
          <a:bodyPr/>
          <a:lstStyle/>
          <a:p>
            <a:r>
              <a:rPr lang="en-US" dirty="0"/>
              <a:t>Importance of Software </a:t>
            </a:r>
            <a:r>
              <a:rPr lang="en-US" dirty="0" smtClean="0"/>
              <a:t>Architecture</a:t>
            </a:r>
            <a:endParaRPr lang="en-US" dirty="0"/>
          </a:p>
        </p:txBody>
      </p:sp>
    </p:spTree>
    <p:extLst>
      <p:ext uri="{BB962C8B-B14F-4D97-AF65-F5344CB8AC3E}">
        <p14:creationId xmlns:p14="http://schemas.microsoft.com/office/powerpoint/2010/main" val="5048681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Secure Design Patterns</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5.3.2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81382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17508"/>
            <a:ext cx="8229600" cy="3394472"/>
          </a:xfrm>
        </p:spPr>
        <p:txBody>
          <a:bodyPr/>
          <a:lstStyle/>
          <a:p>
            <a:pPr marL="0" lvl="0" indent="0" fontAlgn="base">
              <a:spcAft>
                <a:spcPts val="600"/>
              </a:spcAft>
            </a:pPr>
            <a:r>
              <a:rPr lang="en-US" b="1" dirty="0"/>
              <a:t>Design-level patterns</a:t>
            </a:r>
            <a:r>
              <a:rPr lang="en-US" dirty="0"/>
              <a:t>. Design-level patterns describe how to design and implement pieces of a high-level system component, that is, they address problems in the internal design of a single high-level component, not the definition and interaction of high-level components themselves. </a:t>
            </a:r>
          </a:p>
          <a:p>
            <a:pPr marL="0" indent="0">
              <a:spcBef>
                <a:spcPts val="0"/>
              </a:spcBef>
              <a:spcAft>
                <a:spcPts val="600"/>
              </a:spcAft>
            </a:pPr>
            <a:r>
              <a:rPr lang="en-US" dirty="0"/>
              <a:t>	− 	Secure Factory </a:t>
            </a:r>
          </a:p>
          <a:p>
            <a:pPr marL="0" indent="0">
              <a:spcBef>
                <a:spcPts val="0"/>
              </a:spcBef>
              <a:spcAft>
                <a:spcPts val="600"/>
              </a:spcAft>
            </a:pPr>
            <a:r>
              <a:rPr lang="en-US" dirty="0"/>
              <a:t>	− 	Secure Strategy Factory </a:t>
            </a:r>
          </a:p>
          <a:p>
            <a:pPr marL="0" indent="0">
              <a:spcBef>
                <a:spcPts val="0"/>
              </a:spcBef>
              <a:spcAft>
                <a:spcPts val="600"/>
              </a:spcAft>
            </a:pPr>
            <a:r>
              <a:rPr lang="en-US" dirty="0"/>
              <a:t>	− 	Secure Builder Factory </a:t>
            </a:r>
          </a:p>
          <a:p>
            <a:pPr marL="0" indent="0">
              <a:spcBef>
                <a:spcPts val="0"/>
              </a:spcBef>
              <a:spcAft>
                <a:spcPts val="600"/>
              </a:spcAft>
            </a:pPr>
            <a:r>
              <a:rPr lang="en-US" dirty="0"/>
              <a:t>	− 	Secure Chain of Responsibility </a:t>
            </a:r>
          </a:p>
          <a:p>
            <a:pPr marL="0" indent="0">
              <a:spcBef>
                <a:spcPts val="0"/>
              </a:spcBef>
              <a:spcAft>
                <a:spcPts val="600"/>
              </a:spcAft>
            </a:pPr>
            <a:r>
              <a:rPr lang="en-US" dirty="0"/>
              <a:t>	− 	Secure State Machine </a:t>
            </a:r>
          </a:p>
          <a:p>
            <a:pPr marL="0" indent="0">
              <a:spcBef>
                <a:spcPts val="0"/>
              </a:spcBef>
              <a:spcAft>
                <a:spcPts val="600"/>
              </a:spcAft>
            </a:pPr>
            <a:r>
              <a:rPr lang="en-US" dirty="0"/>
              <a:t>	− 	Secure Visitor</a:t>
            </a:r>
          </a:p>
          <a:p>
            <a:pPr marL="0" lvl="0" indent="0" fontAlgn="base">
              <a:spcAft>
                <a:spcPts val="600"/>
              </a:spcAft>
            </a:pPr>
            <a:endParaRPr lang="en-US" dirty="0"/>
          </a:p>
          <a:p>
            <a:pPr>
              <a:spcAft>
                <a:spcPts val="600"/>
              </a:spcAft>
            </a:pPr>
            <a:endParaRPr lang="en-US" dirty="0"/>
          </a:p>
        </p:txBody>
      </p:sp>
      <p:sp>
        <p:nvSpPr>
          <p:cNvPr id="3" name="Content Placeholder 2"/>
          <p:cNvSpPr>
            <a:spLocks noGrp="1"/>
          </p:cNvSpPr>
          <p:nvPr>
            <p:ph sz="quarter" idx="10"/>
          </p:nvPr>
        </p:nvSpPr>
        <p:spPr>
          <a:xfrm>
            <a:off x="304800" y="153678"/>
            <a:ext cx="6324600" cy="720336"/>
          </a:xfrm>
        </p:spPr>
        <p:txBody>
          <a:bodyPr/>
          <a:lstStyle/>
          <a:p>
            <a:r>
              <a:rPr lang="en-US" dirty="0"/>
              <a:t>Classes of Patterns</a:t>
            </a:r>
          </a:p>
        </p:txBody>
      </p:sp>
    </p:spTree>
    <p:extLst>
      <p:ext uri="{BB962C8B-B14F-4D97-AF65-F5344CB8AC3E}">
        <p14:creationId xmlns:p14="http://schemas.microsoft.com/office/powerpoint/2010/main" val="24781065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40368"/>
            <a:ext cx="8229600" cy="3394472"/>
          </a:xfrm>
        </p:spPr>
        <p:txBody>
          <a:bodyPr/>
          <a:lstStyle/>
          <a:p>
            <a:pPr marL="0" lvl="0" indent="0" fontAlgn="base">
              <a:spcAft>
                <a:spcPts val="600"/>
              </a:spcAft>
            </a:pPr>
            <a:r>
              <a:rPr lang="en-US" b="1" dirty="0" smtClean="0"/>
              <a:t>Implementation-level </a:t>
            </a:r>
            <a:r>
              <a:rPr lang="en-US" b="1" dirty="0"/>
              <a:t>patterns</a:t>
            </a:r>
            <a:r>
              <a:rPr lang="en-US" dirty="0"/>
              <a:t>. Implementation-level patterns address low-level security issues. Patterns in this class are usually applicable to the implementation of specific functions or methods in the system. Implementation-level patterns address the same problem set addressed by the CERT Secure Coding Standards  </a:t>
            </a:r>
          </a:p>
          <a:p>
            <a:pPr marL="0" indent="0">
              <a:spcBef>
                <a:spcPts val="0"/>
              </a:spcBef>
              <a:spcAft>
                <a:spcPts val="600"/>
              </a:spcAft>
            </a:pPr>
            <a:r>
              <a:rPr lang="en-US" dirty="0"/>
              <a:t>	− 	Secure Logger </a:t>
            </a:r>
          </a:p>
          <a:p>
            <a:pPr marL="0" indent="0">
              <a:spcBef>
                <a:spcPts val="0"/>
              </a:spcBef>
              <a:spcAft>
                <a:spcPts val="600"/>
              </a:spcAft>
            </a:pPr>
            <a:r>
              <a:rPr lang="en-US" dirty="0"/>
              <a:t>	− 	Clear Sensitive Information </a:t>
            </a:r>
          </a:p>
          <a:p>
            <a:pPr marL="0" indent="0">
              <a:spcBef>
                <a:spcPts val="0"/>
              </a:spcBef>
              <a:spcAft>
                <a:spcPts val="600"/>
              </a:spcAft>
            </a:pPr>
            <a:r>
              <a:rPr lang="en-US" dirty="0"/>
              <a:t>	− 	Secure Directory </a:t>
            </a:r>
          </a:p>
          <a:p>
            <a:pPr marL="0" indent="0">
              <a:spcBef>
                <a:spcPts val="0"/>
              </a:spcBef>
              <a:spcAft>
                <a:spcPts val="600"/>
              </a:spcAft>
            </a:pPr>
            <a:r>
              <a:rPr lang="en-US" dirty="0"/>
              <a:t>	− 	Input Validation </a:t>
            </a:r>
          </a:p>
          <a:p>
            <a:pPr>
              <a:spcAft>
                <a:spcPts val="600"/>
              </a:spcAft>
            </a:pPr>
            <a:endParaRPr lang="en-US" dirty="0"/>
          </a:p>
        </p:txBody>
      </p:sp>
      <p:sp>
        <p:nvSpPr>
          <p:cNvPr id="3" name="Content Placeholder 2"/>
          <p:cNvSpPr>
            <a:spLocks noGrp="1"/>
          </p:cNvSpPr>
          <p:nvPr>
            <p:ph sz="quarter" idx="10"/>
          </p:nvPr>
        </p:nvSpPr>
        <p:spPr>
          <a:xfrm>
            <a:off x="304800" y="153678"/>
            <a:ext cx="6324600" cy="720336"/>
          </a:xfrm>
        </p:spPr>
        <p:txBody>
          <a:bodyPr/>
          <a:lstStyle/>
          <a:p>
            <a:r>
              <a:rPr lang="en-US" dirty="0"/>
              <a:t>Classes of Patterns</a:t>
            </a:r>
          </a:p>
        </p:txBody>
      </p:sp>
    </p:spTree>
    <p:extLst>
      <p:ext uri="{BB962C8B-B14F-4D97-AF65-F5344CB8AC3E}">
        <p14:creationId xmlns:p14="http://schemas.microsoft.com/office/powerpoint/2010/main" val="1326450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6692" y="1322172"/>
            <a:ext cx="7817708" cy="3192677"/>
          </a:xfrm>
        </p:spPr>
        <p:txBody>
          <a:bodyPr/>
          <a:lstStyle/>
          <a:p>
            <a:pPr marL="285750" indent="-285750">
              <a:spcAft>
                <a:spcPts val="600"/>
              </a:spcAft>
              <a:buFont typeface="Arial" panose="020B0604020202020204" pitchFamily="34" charset="0"/>
              <a:buChar char="•"/>
            </a:pPr>
            <a:r>
              <a:rPr lang="en-US" dirty="0"/>
              <a:t>Secure Factory secure design pattern is a security specific extension of the Abstract Factory pattern </a:t>
            </a:r>
          </a:p>
          <a:p>
            <a:pPr marL="285750" indent="-285750">
              <a:spcAft>
                <a:spcPts val="600"/>
              </a:spcAft>
              <a:buFont typeface="Arial" panose="020B0604020202020204" pitchFamily="34" charset="0"/>
              <a:buChar char="•"/>
            </a:pPr>
            <a:r>
              <a:rPr lang="en-US" dirty="0"/>
              <a:t>The Secure Factory secure design pattern is applicable if </a:t>
            </a:r>
          </a:p>
          <a:p>
            <a:pPr lvl="1" fontAlgn="base">
              <a:spcAft>
                <a:spcPts val="600"/>
              </a:spcAft>
            </a:pPr>
            <a:r>
              <a:rPr lang="en-US" sz="1600" dirty="0"/>
              <a:t>The system constructs different versions of an object based on the security credentials of a user/operating environment. </a:t>
            </a:r>
          </a:p>
          <a:p>
            <a:pPr lvl="1">
              <a:spcAft>
                <a:spcPts val="600"/>
              </a:spcAft>
            </a:pPr>
            <a:r>
              <a:rPr lang="en-US" sz="1600" dirty="0"/>
              <a:t>The available security credentials contain all of the information needed to select and construct the correct object.</a:t>
            </a:r>
          </a:p>
        </p:txBody>
      </p:sp>
      <p:sp>
        <p:nvSpPr>
          <p:cNvPr id="3" name="Content Placeholder 2"/>
          <p:cNvSpPr>
            <a:spLocks noGrp="1"/>
          </p:cNvSpPr>
          <p:nvPr>
            <p:ph sz="quarter" idx="10"/>
          </p:nvPr>
        </p:nvSpPr>
        <p:spPr/>
        <p:txBody>
          <a:bodyPr/>
          <a:lstStyle/>
          <a:p>
            <a:r>
              <a:rPr lang="en-US" dirty="0"/>
              <a:t>Secure Factory</a:t>
            </a:r>
          </a:p>
        </p:txBody>
      </p:sp>
    </p:spTree>
    <p:extLst>
      <p:ext uri="{BB962C8B-B14F-4D97-AF65-F5344CB8AC3E}">
        <p14:creationId xmlns:p14="http://schemas.microsoft.com/office/powerpoint/2010/main" val="2480858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842" y="1210961"/>
            <a:ext cx="8089557" cy="3266818"/>
          </a:xfrm>
        </p:spPr>
        <p:txBody>
          <a:bodyPr/>
          <a:lstStyle/>
          <a:p>
            <a:pPr marL="285750" indent="-285750">
              <a:buFont typeface="Arial" panose="020B0604020202020204" pitchFamily="34" charset="0"/>
              <a:buChar char="•"/>
            </a:pPr>
            <a:r>
              <a:rPr lang="en-US" dirty="0" smtClean="0"/>
              <a:t>The </a:t>
            </a:r>
            <a:r>
              <a:rPr lang="en-US" dirty="0"/>
              <a:t>strategy pattern enables an algorithm's behavior to be selected at runtime</a:t>
            </a:r>
          </a:p>
          <a:p>
            <a:pPr marL="285750" indent="-285750">
              <a:buFont typeface="Arial" panose="020B0604020202020204" pitchFamily="34" charset="0"/>
              <a:buChar char="•"/>
            </a:pPr>
            <a:r>
              <a:rPr lang="en-US" dirty="0"/>
              <a:t>Strategy pattern provides a means to define a family of algorithms, encapsulate each one as an object, and make them interchangeable during runtime</a:t>
            </a:r>
          </a:p>
          <a:p>
            <a:pPr marL="285750" indent="-285750">
              <a:buFont typeface="Arial" panose="020B0604020202020204" pitchFamily="34" charset="0"/>
              <a:buChar char="•"/>
            </a:pPr>
            <a:r>
              <a:rPr lang="en-US" dirty="0"/>
              <a:t>a class that performs validation on incoming data may use a strategy pattern to select a validation algorithm based on the type of data, the source of the data, user choice, or other discriminating factors</a:t>
            </a:r>
          </a:p>
          <a:p>
            <a:pPr marL="285750" indent="-285750">
              <a:buFont typeface="Arial" panose="020B0604020202020204" pitchFamily="34" charset="0"/>
              <a:buChar char="•"/>
            </a:pPr>
            <a:r>
              <a:rPr lang="en-US" dirty="0"/>
              <a:t>The secure strategy object performs a task based on the security credentials of a user or environment</a:t>
            </a:r>
          </a:p>
        </p:txBody>
      </p:sp>
      <p:sp>
        <p:nvSpPr>
          <p:cNvPr id="3" name="Content Placeholder 2"/>
          <p:cNvSpPr>
            <a:spLocks noGrp="1"/>
          </p:cNvSpPr>
          <p:nvPr>
            <p:ph sz="quarter" idx="10"/>
          </p:nvPr>
        </p:nvSpPr>
        <p:spPr/>
        <p:txBody>
          <a:bodyPr/>
          <a:lstStyle/>
          <a:p>
            <a:r>
              <a:rPr lang="en-US" dirty="0"/>
              <a:t>Secure Strategy Pattern</a:t>
            </a:r>
          </a:p>
        </p:txBody>
      </p:sp>
    </p:spTree>
    <p:extLst>
      <p:ext uri="{BB962C8B-B14F-4D97-AF65-F5344CB8AC3E}">
        <p14:creationId xmlns:p14="http://schemas.microsoft.com/office/powerpoint/2010/main" val="26508338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0768" y="1359242"/>
            <a:ext cx="7953632" cy="3155607"/>
          </a:xfrm>
        </p:spPr>
        <p:txBody>
          <a:bodyPr/>
          <a:lstStyle/>
          <a:p>
            <a:pPr marL="285750" indent="-285750">
              <a:spcAft>
                <a:spcPts val="600"/>
              </a:spcAft>
              <a:buFont typeface="Arial" panose="020B0604020202020204" pitchFamily="34" charset="0"/>
              <a:buChar char="•"/>
            </a:pPr>
            <a:r>
              <a:rPr lang="en-US" dirty="0"/>
              <a:t>Secure Builder Factory design pattern is to separate the security dependent rules, involved in creating a complex object, from the basic steps involved in the actual creation of the object.</a:t>
            </a:r>
          </a:p>
          <a:p>
            <a:pPr lvl="1" fontAlgn="base">
              <a:spcAft>
                <a:spcPts val="600"/>
              </a:spcAft>
            </a:pPr>
            <a:r>
              <a:rPr lang="en-US" sz="1600" dirty="0"/>
              <a:t>Identify a complex object whose construction depends on the level of trust associated with a user or operating environment. Define the general builder interface using the Builder pattern for building complex objects of this type. </a:t>
            </a:r>
          </a:p>
          <a:p>
            <a:pPr lvl="1">
              <a:spcAft>
                <a:spcPts val="600"/>
              </a:spcAft>
            </a:pPr>
            <a:r>
              <a:rPr lang="en-US" sz="1600" dirty="0"/>
              <a:t>Implement the concrete builder classes that implement the various trust level specific construction rules for the complex object.</a:t>
            </a:r>
          </a:p>
          <a:p>
            <a:pPr marL="285750" indent="-285750">
              <a:spcAft>
                <a:spcPts val="600"/>
              </a:spcAft>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Secure Builder Factory</a:t>
            </a:r>
          </a:p>
        </p:txBody>
      </p:sp>
    </p:spTree>
    <p:extLst>
      <p:ext uri="{BB962C8B-B14F-4D97-AF65-F5344CB8AC3E}">
        <p14:creationId xmlns:p14="http://schemas.microsoft.com/office/powerpoint/2010/main" val="11200704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04175"/>
            <a:ext cx="8229600" cy="3692539"/>
          </a:xfrm>
        </p:spPr>
        <p:txBody>
          <a:bodyPr/>
          <a:lstStyle/>
          <a:p>
            <a:pPr>
              <a:spcAft>
                <a:spcPts val="600"/>
              </a:spcAft>
            </a:pPr>
            <a:r>
              <a:rPr lang="en-US" dirty="0"/>
              <a:t>The intent of the Secure Chain of Responsibility pattern is to decouple the logic that </a:t>
            </a:r>
            <a:r>
              <a:rPr lang="en-US" dirty="0" smtClean="0"/>
              <a:t>determines user/environment-trust </a:t>
            </a:r>
            <a:r>
              <a:rPr lang="en-US" dirty="0"/>
              <a:t>dependent functionality from the portion of the application  make it relatively easy to dynamically change the user/environment-trust dependent functionality.</a:t>
            </a:r>
          </a:p>
          <a:p>
            <a:pPr>
              <a:spcAft>
                <a:spcPts val="600"/>
              </a:spcAft>
            </a:pPr>
            <a:r>
              <a:rPr lang="en-US" b="1" dirty="0"/>
              <a:t>Motivation</a:t>
            </a:r>
            <a:r>
              <a:rPr lang="en-US" dirty="0"/>
              <a:t> </a:t>
            </a:r>
            <a:br>
              <a:rPr lang="en-US" dirty="0"/>
            </a:br>
            <a:r>
              <a:rPr lang="en-US" dirty="0"/>
              <a:t>In an application using a role-based access control mechanism, the behavior of various </a:t>
            </a:r>
            <a:r>
              <a:rPr lang="en-US" dirty="0" smtClean="0"/>
              <a:t>system functions </a:t>
            </a:r>
            <a:r>
              <a:rPr lang="en-US" dirty="0"/>
              <a:t>depends on the role of the current </a:t>
            </a:r>
            <a:r>
              <a:rPr lang="en-US" dirty="0" smtClean="0"/>
              <a:t>user</a:t>
            </a:r>
          </a:p>
          <a:p>
            <a:pPr>
              <a:spcAft>
                <a:spcPts val="600"/>
              </a:spcAft>
            </a:pPr>
            <a:r>
              <a:rPr lang="en-US" b="1" dirty="0"/>
              <a:t>Consequence</a:t>
            </a:r>
            <a:r>
              <a:rPr lang="en-US" dirty="0"/>
              <a:t> </a:t>
            </a:r>
            <a:br>
              <a:rPr lang="en-US" dirty="0"/>
            </a:br>
            <a:r>
              <a:rPr lang="en-US" dirty="0"/>
              <a:t>The security-credential dependent selection of the appropriate specific behavior for a </a:t>
            </a:r>
            <a:r>
              <a:rPr lang="en-US" dirty="0" smtClean="0"/>
              <a:t>general system </a:t>
            </a:r>
            <a:r>
              <a:rPr lang="en-US" dirty="0"/>
              <a:t>function logic is hidden from the portions of the system that make use of the </a:t>
            </a:r>
            <a:r>
              <a:rPr lang="en-US" dirty="0" smtClean="0"/>
              <a:t>general system </a:t>
            </a:r>
            <a:r>
              <a:rPr lang="en-US" dirty="0"/>
              <a:t>function.</a:t>
            </a:r>
          </a:p>
        </p:txBody>
      </p:sp>
      <p:sp>
        <p:nvSpPr>
          <p:cNvPr id="3" name="Content Placeholder 2"/>
          <p:cNvSpPr>
            <a:spLocks noGrp="1"/>
          </p:cNvSpPr>
          <p:nvPr>
            <p:ph sz="quarter" idx="10"/>
          </p:nvPr>
        </p:nvSpPr>
        <p:spPr/>
        <p:txBody>
          <a:bodyPr/>
          <a:lstStyle/>
          <a:p>
            <a:r>
              <a:rPr lang="en-US" dirty="0"/>
              <a:t>Secure Chain of Responsibility</a:t>
            </a:r>
          </a:p>
        </p:txBody>
      </p:sp>
    </p:spTree>
    <p:extLst>
      <p:ext uri="{BB962C8B-B14F-4D97-AF65-F5344CB8AC3E}">
        <p14:creationId xmlns:p14="http://schemas.microsoft.com/office/powerpoint/2010/main" val="2910898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00897"/>
            <a:ext cx="8229600" cy="3756453"/>
          </a:xfrm>
        </p:spPr>
        <p:txBody>
          <a:bodyPr/>
          <a:lstStyle/>
          <a:p>
            <a:pPr>
              <a:spcAft>
                <a:spcPts val="300"/>
              </a:spcAft>
            </a:pPr>
            <a:r>
              <a:rPr lang="en-US" dirty="0"/>
              <a:t>The intent of the Secure State Machine pattern is to allow a clear separation between security mechanisms and user-level functionality by implementing the security and user-level functionality </a:t>
            </a:r>
            <a:r>
              <a:rPr lang="en-US" dirty="0" smtClean="0"/>
              <a:t>as two </a:t>
            </a:r>
            <a:r>
              <a:rPr lang="en-US" dirty="0"/>
              <a:t>separate state machines</a:t>
            </a:r>
            <a:r>
              <a:rPr lang="en-US" dirty="0" smtClean="0"/>
              <a:t>.</a:t>
            </a:r>
          </a:p>
          <a:p>
            <a:pPr>
              <a:spcAft>
                <a:spcPts val="300"/>
              </a:spcAft>
            </a:pPr>
            <a:r>
              <a:rPr lang="en-US" b="1" dirty="0"/>
              <a:t>Motivation</a:t>
            </a:r>
            <a:r>
              <a:rPr lang="en-US" dirty="0"/>
              <a:t> </a:t>
            </a:r>
            <a:br>
              <a:rPr lang="en-US" dirty="0"/>
            </a:br>
            <a:r>
              <a:rPr lang="en-US" dirty="0"/>
              <a:t>Intermixing security functionality and typical user-level functionality in the implementation of </a:t>
            </a:r>
            <a:r>
              <a:rPr lang="en-US" dirty="0" smtClean="0"/>
              <a:t>a secure </a:t>
            </a:r>
            <a:r>
              <a:rPr lang="en-US" dirty="0"/>
              <a:t>system can increase the complexity of both. The increased complexity makes it more difficult to test, review, and verify the security properties of the </a:t>
            </a:r>
            <a:r>
              <a:rPr lang="en-US" dirty="0" smtClean="0"/>
              <a:t>implementation.</a:t>
            </a:r>
          </a:p>
          <a:p>
            <a:pPr marL="0" indent="0">
              <a:spcAft>
                <a:spcPts val="300"/>
              </a:spcAft>
            </a:pPr>
            <a:r>
              <a:rPr lang="en-US" b="1" dirty="0"/>
              <a:t>Consequences</a:t>
            </a:r>
            <a:r>
              <a:rPr lang="en-US" dirty="0"/>
              <a:t> </a:t>
            </a:r>
            <a:endParaRPr lang="en-US" dirty="0" smtClean="0"/>
          </a:p>
          <a:p>
            <a:pPr marL="285750" indent="-285750">
              <a:spcAft>
                <a:spcPts val="300"/>
              </a:spcAft>
              <a:buFont typeface="Arial" panose="020B0604020202020204" pitchFamily="34" charset="0"/>
              <a:buChar char="•"/>
            </a:pPr>
            <a:r>
              <a:rPr lang="en-US" dirty="0" smtClean="0"/>
              <a:t>Can test </a:t>
            </a:r>
            <a:r>
              <a:rPr lang="en-US" dirty="0"/>
              <a:t>and verify the security mechanisms separately from the user-level </a:t>
            </a:r>
            <a:r>
              <a:rPr lang="en-US" dirty="0" smtClean="0"/>
              <a:t>functionality</a:t>
            </a:r>
          </a:p>
          <a:p>
            <a:pPr marL="285750" indent="-285750">
              <a:spcAft>
                <a:spcPts val="300"/>
              </a:spcAft>
              <a:buFont typeface="Arial" panose="020B0604020202020204" pitchFamily="34" charset="0"/>
              <a:buChar char="•"/>
            </a:pPr>
            <a:r>
              <a:rPr lang="en-US" dirty="0" smtClean="0"/>
              <a:t>New </a:t>
            </a:r>
            <a:r>
              <a:rPr lang="en-US" dirty="0"/>
              <a:t>security implementation could be implemented with lesser effort</a:t>
            </a:r>
          </a:p>
        </p:txBody>
      </p:sp>
      <p:sp>
        <p:nvSpPr>
          <p:cNvPr id="3" name="Content Placeholder 2"/>
          <p:cNvSpPr>
            <a:spLocks noGrp="1"/>
          </p:cNvSpPr>
          <p:nvPr>
            <p:ph sz="quarter" idx="10"/>
          </p:nvPr>
        </p:nvSpPr>
        <p:spPr/>
        <p:txBody>
          <a:bodyPr/>
          <a:lstStyle/>
          <a:p>
            <a:r>
              <a:rPr lang="en-US" dirty="0"/>
              <a:t>Secure State Machine</a:t>
            </a:r>
          </a:p>
        </p:txBody>
      </p:sp>
    </p:spTree>
    <p:extLst>
      <p:ext uri="{BB962C8B-B14F-4D97-AF65-F5344CB8AC3E}">
        <p14:creationId xmlns:p14="http://schemas.microsoft.com/office/powerpoint/2010/main" val="13913214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Secure systems may need to perform various operations on hierarchically structured data </a:t>
            </a:r>
            <a:r>
              <a:rPr lang="en-US" dirty="0" smtClean="0"/>
              <a:t>where each </a:t>
            </a:r>
            <a:r>
              <a:rPr lang="en-US" dirty="0"/>
              <a:t>node in the data hierarchy may have different access </a:t>
            </a:r>
            <a:r>
              <a:rPr lang="en-US" dirty="0" smtClean="0"/>
              <a:t>restrictions. The pattern idea is to incorporate security mechanism in data node rather than visitor code.</a:t>
            </a:r>
          </a:p>
          <a:p>
            <a:r>
              <a:rPr lang="en-US" b="1" dirty="0"/>
              <a:t>Motivation</a:t>
            </a:r>
            <a:r>
              <a:rPr lang="en-US" dirty="0"/>
              <a:t> </a:t>
            </a:r>
            <a:br>
              <a:rPr lang="en-US" dirty="0"/>
            </a:br>
            <a:r>
              <a:rPr lang="en-US" dirty="0"/>
              <a:t>Secure Visitor pattern allocates all of the security considerations to the nodes in the data hierarchy, leaving developers free to write visitors that only concern themselves with user-level </a:t>
            </a:r>
            <a:r>
              <a:rPr lang="en-US" dirty="0" smtClean="0"/>
              <a:t>functionality</a:t>
            </a:r>
          </a:p>
          <a:p>
            <a:r>
              <a:rPr lang="en-US" b="1" dirty="0"/>
              <a:t>Consequences</a:t>
            </a:r>
            <a:r>
              <a:rPr lang="en-US" dirty="0"/>
              <a:t> </a:t>
            </a:r>
            <a:br>
              <a:rPr lang="en-US" dirty="0"/>
            </a:br>
            <a:r>
              <a:rPr lang="en-US" dirty="0" smtClean="0"/>
              <a:t>The </a:t>
            </a:r>
            <a:r>
              <a:rPr lang="en-US" dirty="0"/>
              <a:t>use of this </a:t>
            </a:r>
            <a:r>
              <a:rPr lang="en-US" dirty="0" smtClean="0"/>
              <a:t>pattern requires </a:t>
            </a:r>
            <a:r>
              <a:rPr lang="en-US" dirty="0"/>
              <a:t>that the nodes in the data hierarchy, not the visitors themselves, implement security </a:t>
            </a:r>
            <a:br>
              <a:rPr lang="en-US" dirty="0"/>
            </a:br>
            <a:endParaRPr lang="en-US" dirty="0"/>
          </a:p>
        </p:txBody>
      </p:sp>
      <p:sp>
        <p:nvSpPr>
          <p:cNvPr id="3" name="Content Placeholder 2"/>
          <p:cNvSpPr>
            <a:spLocks noGrp="1"/>
          </p:cNvSpPr>
          <p:nvPr>
            <p:ph sz="quarter" idx="10"/>
          </p:nvPr>
        </p:nvSpPr>
        <p:spPr/>
        <p:txBody>
          <a:bodyPr/>
          <a:lstStyle/>
          <a:p>
            <a:r>
              <a:rPr lang="en-US" dirty="0"/>
              <a:t>Secure Visitor</a:t>
            </a:r>
          </a:p>
        </p:txBody>
      </p:sp>
    </p:spTree>
    <p:extLst>
      <p:ext uri="{BB962C8B-B14F-4D97-AF65-F5344CB8AC3E}">
        <p14:creationId xmlns:p14="http://schemas.microsoft.com/office/powerpoint/2010/main" val="16952998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4270" y="1322172"/>
            <a:ext cx="8040130" cy="3192677"/>
          </a:xfrm>
        </p:spPr>
        <p:txBody>
          <a:bodyPr/>
          <a:lstStyle/>
          <a:p>
            <a:pPr marL="285750" indent="-285750">
              <a:spcAft>
                <a:spcPts val="600"/>
              </a:spcAft>
              <a:buFont typeface="Arial" panose="020B0604020202020204" pitchFamily="34" charset="0"/>
              <a:buChar char="•"/>
            </a:pPr>
            <a:r>
              <a:rPr lang="en-US" dirty="0"/>
              <a:t>The intent of the Secure Logger pattern is to prevent an attacker from gathering potentially useful information about the system from system logs and to prevent an attacker from hiding their actions by editing system logs. </a:t>
            </a:r>
          </a:p>
          <a:p>
            <a:pPr marL="285750" indent="-285750">
              <a:spcAft>
                <a:spcPts val="600"/>
              </a:spcAft>
              <a:buFont typeface="Arial" panose="020B0604020202020204" pitchFamily="34" charset="0"/>
              <a:buChar char="•"/>
            </a:pPr>
            <a:r>
              <a:rPr lang="en-US" dirty="0"/>
              <a:t>The Secure Logger pattern is applicable if </a:t>
            </a:r>
          </a:p>
          <a:p>
            <a:pPr lvl="1" fontAlgn="base">
              <a:spcAft>
                <a:spcPts val="600"/>
              </a:spcAft>
            </a:pPr>
            <a:r>
              <a:rPr lang="en-US" sz="1600" dirty="0"/>
              <a:t>The system logs information to a log file or some other form of logging subsystem. </a:t>
            </a:r>
          </a:p>
          <a:p>
            <a:pPr lvl="1" fontAlgn="base">
              <a:spcAft>
                <a:spcPts val="600"/>
              </a:spcAft>
            </a:pPr>
            <a:r>
              <a:rPr lang="en-US" sz="1600" dirty="0"/>
              <a:t>The information contained in the system log could be used by an attacker to devise attacks on the system. </a:t>
            </a:r>
          </a:p>
          <a:p>
            <a:pPr lvl="1">
              <a:spcAft>
                <a:spcPts val="600"/>
              </a:spcAft>
            </a:pPr>
            <a:r>
              <a:rPr lang="en-US" sz="1600" dirty="0"/>
              <a:t>System logs are used to detect and diagnose attacks on the system.</a:t>
            </a:r>
          </a:p>
          <a:p>
            <a:pPr marL="285750" indent="-285750">
              <a:spcAft>
                <a:spcPts val="600"/>
              </a:spcAft>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Secure Logger</a:t>
            </a:r>
          </a:p>
        </p:txBody>
      </p:sp>
    </p:spTree>
    <p:extLst>
      <p:ext uri="{BB962C8B-B14F-4D97-AF65-F5344CB8AC3E}">
        <p14:creationId xmlns:p14="http://schemas.microsoft.com/office/powerpoint/2010/main" val="147677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a:spcAft>
                <a:spcPts val="1200"/>
              </a:spcAft>
            </a:pPr>
            <a:r>
              <a:rPr lang="en-US" sz="1600" b="1" dirty="0"/>
              <a:t>Reuse</a:t>
            </a:r>
            <a:r>
              <a:rPr lang="en-US" sz="1600" dirty="0"/>
              <a:t>: Architecture descriptions can help software reuse. The software engineering world has, for a long time, been working towards a discipline where software can be assembled from parts that are developed by different people and are available for others to use.</a:t>
            </a:r>
          </a:p>
          <a:p>
            <a:pPr marL="0">
              <a:spcAft>
                <a:spcPts val="1200"/>
              </a:spcAft>
            </a:pPr>
            <a:r>
              <a:rPr lang="en-US" sz="1600" b="1" dirty="0"/>
              <a:t>Construction and Evolution</a:t>
            </a:r>
            <a:r>
              <a:rPr lang="en-US" sz="1600" dirty="0"/>
              <a:t>: As architecture partitions the system into parts, some architecture provided partitioning can naturally be used for constructing the system, which also requires that the system be broken into parts such that different teams (or individuals) can separately work on different parts.</a:t>
            </a:r>
          </a:p>
          <a:p>
            <a:pPr marL="0">
              <a:spcAft>
                <a:spcPts val="1200"/>
              </a:spcAft>
            </a:pPr>
            <a:r>
              <a:rPr lang="en-US" sz="1600" b="1" dirty="0"/>
              <a:t>Analysis</a:t>
            </a:r>
            <a:r>
              <a:rPr lang="en-US" sz="1600" dirty="0"/>
              <a:t>: It is highly desirable if some important properties about the </a:t>
            </a:r>
            <a:r>
              <a:rPr lang="en-US" sz="1600" dirty="0" err="1"/>
              <a:t>behaviour</a:t>
            </a:r>
            <a:r>
              <a:rPr lang="en-US" sz="1600" dirty="0"/>
              <a:t> of the system can be determined before the system is actually built. This will allow the designers to consider alternatives and select the one that will best suit the needs.</a:t>
            </a:r>
          </a:p>
        </p:txBody>
      </p:sp>
      <p:sp>
        <p:nvSpPr>
          <p:cNvPr id="3" name="Content Placeholder 2"/>
          <p:cNvSpPr>
            <a:spLocks noGrp="1"/>
          </p:cNvSpPr>
          <p:nvPr>
            <p:ph sz="quarter" idx="10"/>
          </p:nvPr>
        </p:nvSpPr>
        <p:spPr>
          <a:xfrm>
            <a:off x="304800" y="183839"/>
            <a:ext cx="6324600" cy="688997"/>
          </a:xfrm>
        </p:spPr>
        <p:txBody>
          <a:bodyPr>
            <a:normAutofit fontScale="92500"/>
          </a:bodyPr>
          <a:lstStyle/>
          <a:p>
            <a:r>
              <a:rPr lang="en-US" dirty="0"/>
              <a:t>Uses of software architecture descriptions</a:t>
            </a:r>
          </a:p>
        </p:txBody>
      </p:sp>
    </p:spTree>
    <p:extLst>
      <p:ext uri="{BB962C8B-B14F-4D97-AF65-F5344CB8AC3E}">
        <p14:creationId xmlns:p14="http://schemas.microsoft.com/office/powerpoint/2010/main" val="37734184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37968"/>
            <a:ext cx="8229600" cy="3595816"/>
          </a:xfrm>
        </p:spPr>
        <p:txBody>
          <a:bodyPr/>
          <a:lstStyle/>
          <a:p>
            <a:pPr marL="0" indent="0"/>
            <a:r>
              <a:rPr lang="en-US" dirty="0"/>
              <a:t>It is possible that sensitive information stored in a reusable resource may be accessed by an unauthorized user or adversary if the sensitive information is not cleared before freeing the reusable resource. The use of this pattern ensures that sensitive information is cleared from reusable resources before the resource may be reused. </a:t>
            </a:r>
          </a:p>
          <a:p>
            <a:pPr marL="0" indent="0"/>
            <a:r>
              <a:rPr lang="en-US" dirty="0"/>
              <a:t>Reusable resources include things such as the following: </a:t>
            </a:r>
          </a:p>
          <a:p>
            <a:pPr lvl="1" fontAlgn="base"/>
            <a:r>
              <a:rPr lang="en-US" sz="1400" dirty="0"/>
              <a:t>dynamically allocated memory </a:t>
            </a:r>
          </a:p>
          <a:p>
            <a:pPr lvl="1" fontAlgn="base"/>
            <a:r>
              <a:rPr lang="en-US" sz="1400" dirty="0"/>
              <a:t>statically allocated memory </a:t>
            </a:r>
          </a:p>
          <a:p>
            <a:pPr lvl="1" fontAlgn="base"/>
            <a:r>
              <a:rPr lang="en-US" sz="1400" dirty="0"/>
              <a:t>automatically allocated (stack) memory </a:t>
            </a:r>
          </a:p>
          <a:p>
            <a:pPr lvl="1" fontAlgn="base"/>
            <a:r>
              <a:rPr lang="en-US" sz="1400" dirty="0"/>
              <a:t>memory caches </a:t>
            </a:r>
          </a:p>
          <a:p>
            <a:pPr lvl="1" fontAlgn="base"/>
            <a:r>
              <a:rPr lang="en-US" sz="1400" dirty="0"/>
              <a:t>disk </a:t>
            </a:r>
          </a:p>
          <a:p>
            <a:pPr lvl="1"/>
            <a:r>
              <a:rPr lang="en-US" sz="1400" dirty="0"/>
              <a:t>disk caches</a:t>
            </a:r>
          </a:p>
          <a:p>
            <a:endParaRPr lang="en-US" dirty="0"/>
          </a:p>
        </p:txBody>
      </p:sp>
      <p:sp>
        <p:nvSpPr>
          <p:cNvPr id="3" name="Content Placeholder 2"/>
          <p:cNvSpPr>
            <a:spLocks noGrp="1"/>
          </p:cNvSpPr>
          <p:nvPr>
            <p:ph sz="quarter" idx="10"/>
          </p:nvPr>
        </p:nvSpPr>
        <p:spPr/>
        <p:txBody>
          <a:bodyPr/>
          <a:lstStyle/>
          <a:p>
            <a:r>
              <a:rPr lang="en-US" dirty="0"/>
              <a:t>Clear Sensitive Information</a:t>
            </a:r>
          </a:p>
        </p:txBody>
      </p:sp>
    </p:spTree>
    <p:extLst>
      <p:ext uri="{BB962C8B-B14F-4D97-AF65-F5344CB8AC3E}">
        <p14:creationId xmlns:p14="http://schemas.microsoft.com/office/powerpoint/2010/main" val="3863337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8875" y="805320"/>
            <a:ext cx="8554995" cy="4026171"/>
          </a:xfrm>
        </p:spPr>
        <p:txBody>
          <a:bodyPr/>
          <a:lstStyle/>
          <a:p>
            <a:pPr marL="0" indent="0"/>
            <a:r>
              <a:rPr lang="en-US" sz="1600" dirty="0"/>
              <a:t>The intent of the Secure Directory pattern is to ensure that an attacker cannot manipulate the files used by a program </a:t>
            </a:r>
            <a:r>
              <a:rPr lang="en-US" sz="1600" i="1" dirty="0"/>
              <a:t>during</a:t>
            </a:r>
            <a:r>
              <a:rPr lang="en-US" sz="1600" dirty="0"/>
              <a:t> the execution of the program.   </a:t>
            </a:r>
          </a:p>
          <a:p>
            <a:r>
              <a:rPr lang="en-US" sz="1600" dirty="0"/>
              <a:t>The Secure Directory pattern is applicable for use in a program if </a:t>
            </a:r>
          </a:p>
          <a:p>
            <a:pPr marL="285750" indent="-285750">
              <a:buFont typeface="Arial" panose="020B0604020202020204" pitchFamily="34" charset="0"/>
              <a:buChar char="•"/>
            </a:pPr>
            <a:r>
              <a:rPr lang="en-US" sz="1500" dirty="0"/>
              <a:t>The program will be run in an insecure environment; that is, an environment where malicious users could gain access to the file system used by the program. </a:t>
            </a:r>
          </a:p>
          <a:p>
            <a:pPr marL="285750" indent="-285750">
              <a:buFont typeface="Arial" panose="020B0604020202020204" pitchFamily="34" charset="0"/>
              <a:buChar char="•"/>
            </a:pPr>
            <a:r>
              <a:rPr lang="en-US" sz="1500" dirty="0"/>
              <a:t>The program reads and/or writes files. </a:t>
            </a:r>
          </a:p>
          <a:p>
            <a:pPr marL="285750" indent="-285750">
              <a:buFont typeface="Arial" panose="020B0604020202020204" pitchFamily="34" charset="0"/>
              <a:buChar char="•"/>
            </a:pPr>
            <a:r>
              <a:rPr lang="en-US" sz="1500" dirty="0"/>
              <a:t>Program execution could be negatively affected if the files read or written by the program were modified by an outside user while the program was running. </a:t>
            </a:r>
          </a:p>
          <a:p>
            <a:endParaRPr lang="en-US" sz="900" dirty="0"/>
          </a:p>
          <a:p>
            <a:pPr marL="0" indent="0"/>
            <a:r>
              <a:rPr lang="en-US" sz="1600" dirty="0"/>
              <a:t>The program should check that a directory offered to it is secure, and refuse to use it otherwise. Implementation of the Secure Directory pattern involves the following steps: </a:t>
            </a:r>
          </a:p>
          <a:p>
            <a:pPr marL="285750" indent="-285750">
              <a:buFont typeface="Arial" panose="020B0604020202020204" pitchFamily="34" charset="0"/>
              <a:buChar char="•"/>
            </a:pPr>
            <a:r>
              <a:rPr lang="en-US" sz="1500" dirty="0"/>
              <a:t>Find the canonical pathname of the directory of the file to be read or written. </a:t>
            </a:r>
          </a:p>
          <a:p>
            <a:pPr marL="285750" indent="-285750">
              <a:buFont typeface="Arial" panose="020B0604020202020204" pitchFamily="34" charset="0"/>
              <a:buChar char="•"/>
            </a:pPr>
            <a:r>
              <a:rPr lang="en-US" sz="1500" dirty="0"/>
              <a:t>Check to see if the directory, as referenced by the canonical pathname, is secure</a:t>
            </a:r>
            <a:r>
              <a:rPr lang="en-US" sz="1600" dirty="0"/>
              <a:t>.  </a:t>
            </a:r>
          </a:p>
          <a:p>
            <a:r>
              <a:rPr lang="en-US" dirty="0"/>
              <a:t>	</a:t>
            </a:r>
            <a:r>
              <a:rPr lang="en-US" sz="1400" dirty="0"/>
              <a:t>− If the directory is secure, read or write the file. </a:t>
            </a:r>
          </a:p>
          <a:p>
            <a:r>
              <a:rPr lang="en-US" sz="1400" dirty="0"/>
              <a:t>	− If the directory is not secure, issue an error and do not read or write the file.</a:t>
            </a:r>
            <a:r>
              <a:rPr lang="en-US" dirty="0"/>
              <a:t> </a:t>
            </a:r>
          </a:p>
          <a:p>
            <a:endParaRPr lang="en-US" dirty="0"/>
          </a:p>
        </p:txBody>
      </p:sp>
      <p:sp>
        <p:nvSpPr>
          <p:cNvPr id="3" name="Content Placeholder 2"/>
          <p:cNvSpPr>
            <a:spLocks noGrp="1"/>
          </p:cNvSpPr>
          <p:nvPr>
            <p:ph sz="quarter" idx="10"/>
          </p:nvPr>
        </p:nvSpPr>
        <p:spPr/>
        <p:txBody>
          <a:bodyPr/>
          <a:lstStyle/>
          <a:p>
            <a:r>
              <a:rPr lang="en-US" dirty="0"/>
              <a:t>Secure Directory</a:t>
            </a:r>
          </a:p>
        </p:txBody>
      </p:sp>
    </p:spTree>
    <p:extLst>
      <p:ext uri="{BB962C8B-B14F-4D97-AF65-F5344CB8AC3E}">
        <p14:creationId xmlns:p14="http://schemas.microsoft.com/office/powerpoint/2010/main" val="13114204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Aft>
                <a:spcPts val="1200"/>
              </a:spcAft>
            </a:pPr>
            <a:r>
              <a:rPr lang="en-US" dirty="0"/>
              <a:t>Input validation requires that a developer correctly identify and validate all external inputs from </a:t>
            </a:r>
            <a:r>
              <a:rPr lang="en-US" dirty="0" smtClean="0"/>
              <a:t>untrusted data </a:t>
            </a:r>
            <a:r>
              <a:rPr lang="en-US" dirty="0"/>
              <a:t>sources </a:t>
            </a:r>
            <a:endParaRPr lang="en-US" dirty="0" smtClean="0"/>
          </a:p>
          <a:p>
            <a:r>
              <a:rPr lang="en-US" b="1" dirty="0" smtClean="0"/>
              <a:t>Motivation</a:t>
            </a:r>
          </a:p>
          <a:p>
            <a:pPr marL="285750" indent="-285750">
              <a:buFont typeface="Arial" panose="020B0604020202020204" pitchFamily="34" charset="0"/>
              <a:buChar char="•"/>
            </a:pPr>
            <a:r>
              <a:rPr lang="en-US" dirty="0" smtClean="0"/>
              <a:t>The </a:t>
            </a:r>
            <a:r>
              <a:rPr lang="en-US" dirty="0"/>
              <a:t>use of </a:t>
            </a:r>
            <a:r>
              <a:rPr lang="en-US" dirty="0" err="1"/>
              <a:t>unvalidated</a:t>
            </a:r>
            <a:r>
              <a:rPr lang="en-US" dirty="0"/>
              <a:t> user input </a:t>
            </a:r>
            <a:r>
              <a:rPr lang="en-US" dirty="0" smtClean="0"/>
              <a:t>is </a:t>
            </a:r>
            <a:r>
              <a:rPr lang="en-US" dirty="0"/>
              <a:t>the root cause of many serious security exploits, such as buffer overflow attacks, SQL injection attacks, and cross-site scripting </a:t>
            </a:r>
            <a:r>
              <a:rPr lang="en-US" dirty="0" smtClean="0"/>
              <a:t>attacks. </a:t>
            </a:r>
          </a:p>
          <a:p>
            <a:pPr marL="285750" indent="-285750">
              <a:buFont typeface="Arial" panose="020B0604020202020204" pitchFamily="34" charset="0"/>
              <a:buChar char="•"/>
            </a:pPr>
            <a:r>
              <a:rPr lang="en-US" dirty="0" smtClean="0"/>
              <a:t>In a </a:t>
            </a:r>
            <a:r>
              <a:rPr lang="en-US" dirty="0"/>
              <a:t>client-server </a:t>
            </a:r>
            <a:r>
              <a:rPr lang="en-US" dirty="0" smtClean="0"/>
              <a:t>architecture, it is problematic if </a:t>
            </a:r>
            <a:r>
              <a:rPr lang="en-US" dirty="0"/>
              <a:t>only client-side validation is </a:t>
            </a:r>
            <a:r>
              <a:rPr lang="en-US" dirty="0" smtClean="0"/>
              <a:t>performed. It </a:t>
            </a:r>
            <a:r>
              <a:rPr lang="en-US" dirty="0"/>
              <a:t>is easy to spoof a web page submission and bypass any scripting on the original page </a:t>
            </a:r>
            <a:br>
              <a:rPr lang="en-US" dirty="0"/>
            </a:br>
            <a:r>
              <a:rPr lang="en-US" dirty="0"/>
              <a:t/>
            </a:r>
            <a:br>
              <a:rPr lang="en-US" dirty="0"/>
            </a:br>
            <a:r>
              <a:rPr lang="en-US" dirty="0"/>
              <a:t> </a:t>
            </a:r>
            <a:br>
              <a:rPr lang="en-US" dirty="0"/>
            </a:br>
            <a:r>
              <a:rPr lang="en-US" dirty="0"/>
              <a:t/>
            </a:r>
            <a:br>
              <a:rPr lang="en-US" dirty="0"/>
            </a:br>
            <a:endParaRPr lang="en-US" dirty="0"/>
          </a:p>
        </p:txBody>
      </p:sp>
      <p:sp>
        <p:nvSpPr>
          <p:cNvPr id="3" name="Content Placeholder 2"/>
          <p:cNvSpPr>
            <a:spLocks noGrp="1"/>
          </p:cNvSpPr>
          <p:nvPr>
            <p:ph sz="quarter" idx="10"/>
          </p:nvPr>
        </p:nvSpPr>
        <p:spPr>
          <a:xfrm>
            <a:off x="304800" y="183839"/>
            <a:ext cx="6318422" cy="681134"/>
          </a:xfrm>
        </p:spPr>
        <p:txBody>
          <a:bodyPr/>
          <a:lstStyle/>
          <a:p>
            <a:r>
              <a:rPr lang="en-US" dirty="0"/>
              <a:t>Input Validation</a:t>
            </a:r>
          </a:p>
        </p:txBody>
      </p:sp>
    </p:spTree>
    <p:extLst>
      <p:ext uri="{BB962C8B-B14F-4D97-AF65-F5344CB8AC3E}">
        <p14:creationId xmlns:p14="http://schemas.microsoft.com/office/powerpoint/2010/main" val="14572540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978754420"/>
              </p:ext>
            </p:extLst>
          </p:nvPr>
        </p:nvGraphicFramePr>
        <p:xfrm>
          <a:off x="852617" y="1434653"/>
          <a:ext cx="7290486" cy="2299663"/>
        </p:xfrm>
        <a:graphic>
          <a:graphicData uri="http://schemas.openxmlformats.org/drawingml/2006/table">
            <a:tbl>
              <a:tblPr>
                <a:tableStyleId>{5C22544A-7EE6-4342-B048-85BDC9FD1C3A}</a:tableStyleId>
              </a:tblPr>
              <a:tblGrid>
                <a:gridCol w="7290486"/>
              </a:tblGrid>
              <a:tr h="303817">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0" dirty="0" smtClean="0">
                          <a:effectLst/>
                          <a:latin typeface="Arial" panose="020B0604020202020204" pitchFamily="34" charset="0"/>
                          <a:cs typeface="Arial" panose="020B0604020202020204" pitchFamily="34" charset="0"/>
                        </a:rPr>
                        <a:t>Software Security Engineering, Julia H. Allen, et al, Pearson, 2008.</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596957">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1400" dirty="0" smtClean="0">
                          <a:effectLst/>
                          <a:latin typeface="Arial" panose="020B0604020202020204" pitchFamily="34" charset="0"/>
                          <a:cs typeface="Arial" panose="020B0604020202020204" pitchFamily="34" charset="0"/>
                        </a:rPr>
                        <a:t>Secure Design Patterns by Chad Dougherty, Kirk Sayre, Robert C. </a:t>
                      </a:r>
                      <a:r>
                        <a:rPr lang="en-IN" sz="1400" dirty="0" err="1" smtClean="0">
                          <a:effectLst/>
                          <a:latin typeface="Arial" panose="020B0604020202020204" pitchFamily="34" charset="0"/>
                          <a:cs typeface="Arial" panose="020B0604020202020204" pitchFamily="34" charset="0"/>
                        </a:rPr>
                        <a:t>Seacord</a:t>
                      </a:r>
                      <a:r>
                        <a:rPr lang="en-IN" sz="1400" dirty="0" smtClean="0">
                          <a:effectLst/>
                          <a:latin typeface="Arial" panose="020B0604020202020204" pitchFamily="34" charset="0"/>
                          <a:cs typeface="Arial" panose="020B0604020202020204" pitchFamily="34" charset="0"/>
                        </a:rPr>
                        <a:t>, David Svoboda, Kazuya </a:t>
                      </a:r>
                      <a:r>
                        <a:rPr lang="en-IN" sz="1400" dirty="0" err="1" smtClean="0">
                          <a:effectLst/>
                          <a:latin typeface="Arial" panose="020B0604020202020204" pitchFamily="34" charset="0"/>
                          <a:cs typeface="Arial" panose="020B0604020202020204" pitchFamily="34" charset="0"/>
                        </a:rPr>
                        <a:t>Togashi</a:t>
                      </a:r>
                      <a:r>
                        <a:rPr lang="en-IN" sz="1400" dirty="0" smtClean="0">
                          <a:effectLst/>
                          <a:latin typeface="Arial" panose="020B0604020202020204" pitchFamily="34" charset="0"/>
                          <a:cs typeface="Arial" panose="020B0604020202020204" pitchFamily="34" charset="0"/>
                        </a:rPr>
                        <a:t> (JPCERT/CC) https://www.sei.cmu.edu/reports/09tr010.pdf</a:t>
                      </a:r>
                      <a:endParaRPr lang="en-US" sz="140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3390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www.swebok.com</a:t>
                      </a:r>
                      <a:endParaRPr lang="en-US" sz="1400" kern="1200" dirty="0" smtClean="0">
                        <a:solidFill>
                          <a:schemeClr val="dk1"/>
                        </a:solidFill>
                        <a:effectLst/>
                        <a:latin typeface="Arial" panose="020B0604020202020204" pitchFamily="34" charset="0"/>
                        <a:ea typeface="+mn-ea"/>
                        <a:cs typeface="Arial" panose="020B0604020202020204" pitchFamily="34" charset="0"/>
                      </a:endParaRPr>
                    </a:p>
                  </a:txBody>
                  <a:tcPr marL="21431" marR="26194" marT="26194" marB="26194"/>
                </a:tc>
              </a:tr>
              <a:tr h="290345">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www.us-cert.gov/bsi</a:t>
                      </a:r>
                    </a:p>
                  </a:txBody>
                  <a:tcPr marL="21431" marR="26194" marT="26194" marB="26194"/>
                </a:tc>
              </a:tr>
              <a:tr h="290345">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Pressman, R.S., Software Engineering: A Practitioner's Approach, MGHISE, 7th Ed., 2010</a:t>
                      </a:r>
                      <a:endParaRPr lang="en-US" sz="1400" b="0"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290345">
                <a:tc>
                  <a:txBody>
                    <a:bodyPr/>
                    <a:lstStyle/>
                    <a:p>
                      <a:pPr marL="0" marR="0" algn="l">
                        <a:lnSpc>
                          <a:spcPct val="100000"/>
                        </a:lnSpc>
                        <a:spcBef>
                          <a:spcPts val="0"/>
                        </a:spcBef>
                        <a:spcAft>
                          <a:spcPts val="0"/>
                        </a:spcAft>
                      </a:pPr>
                      <a:r>
                        <a:rPr lang="en-US" sz="1400" kern="1200" dirty="0" smtClean="0">
                          <a:solidFill>
                            <a:schemeClr val="dk1"/>
                          </a:solidFill>
                          <a:effectLst/>
                          <a:latin typeface="Arial" panose="020B0604020202020204" pitchFamily="34" charset="0"/>
                          <a:ea typeface="+mn-ea"/>
                          <a:cs typeface="Arial" panose="020B0604020202020204" pitchFamily="34" charset="0"/>
                        </a:rPr>
                        <a:t>Pankaj </a:t>
                      </a:r>
                      <a:r>
                        <a:rPr lang="en-US" sz="1400" kern="1200" dirty="0" err="1" smtClean="0">
                          <a:solidFill>
                            <a:schemeClr val="dk1"/>
                          </a:solidFill>
                          <a:effectLst/>
                          <a:latin typeface="Arial" panose="020B0604020202020204" pitchFamily="34" charset="0"/>
                          <a:ea typeface="+mn-ea"/>
                          <a:cs typeface="Arial" panose="020B0604020202020204" pitchFamily="34" charset="0"/>
                        </a:rPr>
                        <a:t>Jalote</a:t>
                      </a:r>
                      <a:r>
                        <a:rPr lang="en-US" sz="1400" kern="1200" dirty="0" smtClean="0">
                          <a:solidFill>
                            <a:schemeClr val="dk1"/>
                          </a:solidFill>
                          <a:effectLst/>
                          <a:latin typeface="Arial" panose="020B0604020202020204" pitchFamily="34" charset="0"/>
                          <a:ea typeface="+mn-ea"/>
                          <a:cs typeface="Arial" panose="020B0604020202020204" pitchFamily="34" charset="0"/>
                        </a:rPr>
                        <a:t> </a:t>
                      </a:r>
                      <a:r>
                        <a:rPr lang="en-US" sz="1350" kern="1200" dirty="0" smtClean="0">
                          <a:solidFill>
                            <a:schemeClr val="dk1"/>
                          </a:solidFill>
                          <a:effectLst/>
                          <a:latin typeface="+mn-lt"/>
                          <a:ea typeface="+mn-ea"/>
                          <a:cs typeface="+mn-cs"/>
                        </a:rPr>
                        <a:t>, </a:t>
                      </a:r>
                      <a:r>
                        <a:rPr lang="en-US" sz="1400" kern="1200" dirty="0" smtClean="0">
                          <a:solidFill>
                            <a:schemeClr val="dk1"/>
                          </a:solidFill>
                          <a:effectLst/>
                          <a:latin typeface="Arial" panose="020B0604020202020204" pitchFamily="34" charset="0"/>
                          <a:ea typeface="+mn-ea"/>
                          <a:cs typeface="Arial" panose="020B0604020202020204" pitchFamily="34" charset="0"/>
                        </a:rPr>
                        <a:t>An Integrated Approach to Software Engineering, 3rd Edition , Springer, 2005</a:t>
                      </a:r>
                      <a:endParaRPr lang="en-US" sz="1400" kern="1200" dirty="0" smtClean="0">
                        <a:solidFill>
                          <a:schemeClr val="dk1"/>
                        </a:solidFill>
                        <a:effectLst/>
                        <a:latin typeface="Arial" panose="020B0604020202020204" pitchFamily="34" charset="0"/>
                        <a:ea typeface="+mn-ea"/>
                        <a:cs typeface="Arial" panose="020B0604020202020204" pitchFamily="34" charset="0"/>
                      </a:endParaRPr>
                    </a:p>
                  </a:txBody>
                  <a:tcPr marL="21431" marR="26194" marT="26194" marB="26194"/>
                </a:tc>
              </a:tr>
            </a:tbl>
          </a:graphicData>
        </a:graphic>
      </p:graphicFrame>
      <p:sp>
        <p:nvSpPr>
          <p:cNvPr id="2" name="TextBox 1"/>
          <p:cNvSpPr txBox="1"/>
          <p:nvPr/>
        </p:nvSpPr>
        <p:spPr>
          <a:xfrm>
            <a:off x="2854411" y="963827"/>
            <a:ext cx="1878227" cy="307777"/>
          </a:xfrm>
          <a:prstGeom prst="rect">
            <a:avLst/>
          </a:prstGeom>
          <a:noFill/>
        </p:spPr>
        <p:txBody>
          <a:bodyPr wrap="square" rtlCol="0">
            <a:spAutoFit/>
          </a:bodyPr>
          <a:lstStyle/>
          <a:p>
            <a:pPr algn="ctr"/>
            <a:r>
              <a:rPr lang="en-US" sz="1400" b="1" dirty="0" smtClean="0"/>
              <a:t>References</a:t>
            </a:r>
            <a:endParaRPr lang="en-US" sz="1400" b="1" dirty="0"/>
          </a:p>
        </p:txBody>
      </p:sp>
    </p:spTree>
    <p:extLst>
      <p:ext uri="{BB962C8B-B14F-4D97-AF65-F5344CB8AC3E}">
        <p14:creationId xmlns:p14="http://schemas.microsoft.com/office/powerpoint/2010/main" val="29143566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8488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6744" y="922951"/>
            <a:ext cx="7557655" cy="3815303"/>
          </a:xfrm>
        </p:spPr>
        <p:txBody>
          <a:bodyPr/>
          <a:lstStyle/>
          <a:p>
            <a:r>
              <a:rPr lang="en-US" dirty="0"/>
              <a:t>Completeness</a:t>
            </a:r>
          </a:p>
          <a:p>
            <a:pPr lvl="1"/>
            <a:r>
              <a:rPr lang="en-US" sz="1400" dirty="0"/>
              <a:t>Supports the full scope of the defined requirements</a:t>
            </a:r>
          </a:p>
          <a:p>
            <a:r>
              <a:rPr lang="en-US" sz="2000" dirty="0"/>
              <a:t>Stability</a:t>
            </a:r>
          </a:p>
          <a:p>
            <a:pPr lvl="1"/>
            <a:r>
              <a:rPr lang="en-US" sz="1400" dirty="0"/>
              <a:t>Consistently performs as intended within its defined operational context</a:t>
            </a:r>
          </a:p>
          <a:p>
            <a:r>
              <a:rPr lang="en-US" dirty="0"/>
              <a:t>Flexibility</a:t>
            </a:r>
          </a:p>
          <a:p>
            <a:pPr lvl="1"/>
            <a:r>
              <a:rPr lang="en-US" sz="1400" dirty="0"/>
              <a:t>Can adapt to changing conditions</a:t>
            </a:r>
          </a:p>
          <a:p>
            <a:pPr lvl="1"/>
            <a:r>
              <a:rPr lang="en-US" sz="1400" dirty="0"/>
              <a:t>Decompose such that selected components can be replaced going forward with minimal impact to the software</a:t>
            </a:r>
            <a:endParaRPr lang="en-US" dirty="0"/>
          </a:p>
          <a:p>
            <a:r>
              <a:rPr lang="en-US" dirty="0"/>
              <a:t>Extensibility</a:t>
            </a:r>
          </a:p>
          <a:p>
            <a:pPr lvl="1"/>
            <a:r>
              <a:rPr lang="en-US" sz="1400" dirty="0"/>
              <a:t>Leverages industry standards</a:t>
            </a:r>
          </a:p>
          <a:p>
            <a:pPr lvl="1"/>
            <a:r>
              <a:rPr lang="en-US" sz="1400" dirty="0"/>
              <a:t>Long-lived and resistant to obsolescence</a:t>
            </a:r>
          </a:p>
          <a:p>
            <a:r>
              <a:rPr lang="en-US" dirty="0"/>
              <a:t>Scalability</a:t>
            </a:r>
          </a:p>
          <a:p>
            <a:pPr lvl="1"/>
            <a:r>
              <a:rPr lang="en-US" sz="1400" dirty="0"/>
              <a:t>Operates effectively at any size and load</a:t>
            </a:r>
          </a:p>
          <a:p>
            <a:endParaRPr lang="en-US" dirty="0"/>
          </a:p>
        </p:txBody>
      </p:sp>
      <p:sp>
        <p:nvSpPr>
          <p:cNvPr id="3" name="Content Placeholder 2"/>
          <p:cNvSpPr>
            <a:spLocks noGrp="1"/>
          </p:cNvSpPr>
          <p:nvPr>
            <p:ph sz="quarter" idx="10"/>
          </p:nvPr>
        </p:nvSpPr>
        <p:spPr>
          <a:xfrm>
            <a:off x="304800" y="20781"/>
            <a:ext cx="6324600" cy="685801"/>
          </a:xfrm>
        </p:spPr>
        <p:txBody>
          <a:bodyPr>
            <a:noAutofit/>
          </a:bodyPr>
          <a:lstStyle/>
          <a:p>
            <a:pPr>
              <a:lnSpc>
                <a:spcPts val="2800"/>
              </a:lnSpc>
            </a:pPr>
            <a:r>
              <a:rPr lang="en-US" sz="2400" dirty="0"/>
              <a:t>General Objectives of </a:t>
            </a:r>
            <a:endParaRPr lang="en-US" sz="2400" dirty="0" smtClean="0"/>
          </a:p>
          <a:p>
            <a:pPr>
              <a:lnSpc>
                <a:spcPts val="2800"/>
              </a:lnSpc>
            </a:pPr>
            <a:r>
              <a:rPr lang="en-US" sz="2400" dirty="0" smtClean="0"/>
              <a:t>Software </a:t>
            </a:r>
            <a:r>
              <a:rPr lang="en-US" sz="2400" dirty="0"/>
              <a:t>Architecture and Design</a:t>
            </a:r>
          </a:p>
        </p:txBody>
      </p:sp>
    </p:spTree>
    <p:extLst>
      <p:ext uri="{BB962C8B-B14F-4D97-AF65-F5344CB8AC3E}">
        <p14:creationId xmlns:p14="http://schemas.microsoft.com/office/powerpoint/2010/main" val="419823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6744" y="987136"/>
            <a:ext cx="7557655" cy="3751118"/>
          </a:xfrm>
        </p:spPr>
        <p:txBody>
          <a:bodyPr/>
          <a:lstStyle/>
          <a:p>
            <a:pPr>
              <a:spcAft>
                <a:spcPts val="600"/>
              </a:spcAft>
            </a:pPr>
            <a:r>
              <a:rPr lang="en-US" dirty="0"/>
              <a:t>Comprehensive functional security architecture </a:t>
            </a:r>
          </a:p>
          <a:p>
            <a:pPr lvl="1">
              <a:spcAft>
                <a:spcPts val="600"/>
              </a:spcAft>
            </a:pPr>
            <a:r>
              <a:rPr lang="en-US" sz="1400" dirty="0"/>
              <a:t>Security features and capabilities are fully enabled</a:t>
            </a:r>
          </a:p>
          <a:p>
            <a:pPr>
              <a:spcAft>
                <a:spcPts val="600"/>
              </a:spcAft>
            </a:pPr>
            <a:r>
              <a:rPr lang="en-US" dirty="0"/>
              <a:t>Attack resistance</a:t>
            </a:r>
          </a:p>
          <a:p>
            <a:pPr lvl="1">
              <a:spcAft>
                <a:spcPts val="600"/>
              </a:spcAft>
            </a:pPr>
            <a:r>
              <a:rPr lang="en-US" sz="1400" dirty="0"/>
              <a:t>Contains minimal security weaknesses that could be exploited</a:t>
            </a:r>
          </a:p>
          <a:p>
            <a:pPr>
              <a:spcAft>
                <a:spcPts val="600"/>
              </a:spcAft>
            </a:pPr>
            <a:r>
              <a:rPr lang="en-US" dirty="0"/>
              <a:t>Attack tolerance</a:t>
            </a:r>
          </a:p>
          <a:p>
            <a:pPr lvl="1">
              <a:spcAft>
                <a:spcPts val="600"/>
              </a:spcAft>
            </a:pPr>
            <a:r>
              <a:rPr lang="en-US" sz="1400" dirty="0"/>
              <a:t>While resisting attack, software function and capability are not unduly affected</a:t>
            </a:r>
          </a:p>
          <a:p>
            <a:pPr>
              <a:spcAft>
                <a:spcPts val="600"/>
              </a:spcAft>
            </a:pPr>
            <a:r>
              <a:rPr lang="en-US" dirty="0"/>
              <a:t>Attack resilience</a:t>
            </a:r>
          </a:p>
          <a:p>
            <a:pPr lvl="1">
              <a:spcAft>
                <a:spcPts val="600"/>
              </a:spcAft>
            </a:pPr>
            <a:r>
              <a:rPr lang="en-US" sz="1400" dirty="0"/>
              <a:t>In the face of successful attack, the effects on the software are minimized</a:t>
            </a:r>
          </a:p>
          <a:p>
            <a:pPr lvl="1"/>
            <a:r>
              <a:rPr lang="en-US" sz="1400" dirty="0"/>
              <a:t>Operates effectively at any size and load</a:t>
            </a:r>
          </a:p>
          <a:p>
            <a:endParaRPr lang="en-US" dirty="0"/>
          </a:p>
        </p:txBody>
      </p:sp>
      <p:sp>
        <p:nvSpPr>
          <p:cNvPr id="3" name="Content Placeholder 2"/>
          <p:cNvSpPr>
            <a:spLocks noGrp="1"/>
          </p:cNvSpPr>
          <p:nvPr>
            <p:ph sz="quarter" idx="10"/>
          </p:nvPr>
        </p:nvSpPr>
        <p:spPr>
          <a:xfrm>
            <a:off x="304800" y="0"/>
            <a:ext cx="6324600" cy="696191"/>
          </a:xfrm>
        </p:spPr>
        <p:txBody>
          <a:bodyPr>
            <a:noAutofit/>
          </a:bodyPr>
          <a:lstStyle/>
          <a:p>
            <a:pPr>
              <a:lnSpc>
                <a:spcPts val="2800"/>
              </a:lnSpc>
            </a:pPr>
            <a:r>
              <a:rPr lang="en-US" sz="2400" dirty="0"/>
              <a:t>Security-Specific Objectives of </a:t>
            </a:r>
            <a:endParaRPr lang="en-US" sz="2400" dirty="0" smtClean="0"/>
          </a:p>
          <a:p>
            <a:pPr>
              <a:lnSpc>
                <a:spcPts val="2800"/>
              </a:lnSpc>
            </a:pPr>
            <a:r>
              <a:rPr lang="en-US" sz="2400" dirty="0" smtClean="0"/>
              <a:t>Software </a:t>
            </a:r>
            <a:r>
              <a:rPr lang="en-US" sz="2400" dirty="0"/>
              <a:t>Architecture and Design</a:t>
            </a:r>
          </a:p>
        </p:txBody>
      </p:sp>
    </p:spTree>
    <p:extLst>
      <p:ext uri="{BB962C8B-B14F-4D97-AF65-F5344CB8AC3E}">
        <p14:creationId xmlns:p14="http://schemas.microsoft.com/office/powerpoint/2010/main" val="1334791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designer must practice diversification and convergence -[</a:t>
            </a:r>
            <a:r>
              <a:rPr lang="en-US" dirty="0" err="1"/>
              <a:t>Belady</a:t>
            </a:r>
            <a:r>
              <a:rPr lang="en-US" dirty="0"/>
              <a:t>]</a:t>
            </a:r>
          </a:p>
          <a:p>
            <a:pPr lvl="1">
              <a:spcAft>
                <a:spcPts val="600"/>
              </a:spcAft>
              <a:buFont typeface="Arial" panose="020B0604020202020204" pitchFamily="34" charset="0"/>
              <a:buChar char="•"/>
            </a:pPr>
            <a:r>
              <a:rPr lang="en-US" sz="1600" dirty="0"/>
              <a:t>The designer selects from design components, component solutions, and knowledge available through catalogs, textbooks, and experience</a:t>
            </a:r>
          </a:p>
          <a:p>
            <a:pPr lvl="1">
              <a:spcAft>
                <a:spcPts val="600"/>
              </a:spcAft>
              <a:buFont typeface="Arial" panose="020B0604020202020204" pitchFamily="34" charset="0"/>
              <a:buChar char="•"/>
            </a:pPr>
            <a:r>
              <a:rPr lang="en-US" sz="1600" dirty="0"/>
              <a:t>The designer then chooses the elements from this collection that meet the requirements defined by requirements engineering and analysis modeling</a:t>
            </a:r>
          </a:p>
          <a:p>
            <a:pPr lvl="1">
              <a:spcAft>
                <a:spcPts val="600"/>
              </a:spcAft>
              <a:buFont typeface="Arial" panose="020B0604020202020204" pitchFamily="34" charset="0"/>
              <a:buChar char="•"/>
            </a:pPr>
            <a:r>
              <a:rPr lang="en-US" sz="1600" dirty="0"/>
              <a:t>Convergence occurs as alternatives are considered and rejected until one particular configuration of components is </a:t>
            </a:r>
            <a:r>
              <a:rPr lang="en-US" sz="1600" dirty="0" smtClean="0"/>
              <a:t>chosen</a:t>
            </a:r>
          </a:p>
          <a:p>
            <a:pPr marL="257175" lvl="1" indent="-257175">
              <a:buClr>
                <a:srgbClr val="101141"/>
              </a:buClr>
              <a:buNone/>
            </a:pPr>
            <a:r>
              <a:rPr lang="en-US" sz="1800" dirty="0"/>
              <a:t>Software design is an iterative process </a:t>
            </a:r>
          </a:p>
          <a:p>
            <a:pPr lvl="1">
              <a:spcAft>
                <a:spcPts val="600"/>
              </a:spcAft>
              <a:buFont typeface="Arial" panose="020B0604020202020204" pitchFamily="34" charset="0"/>
              <a:buChar char="•"/>
            </a:pPr>
            <a:r>
              <a:rPr lang="en-GB" sz="1600" dirty="0"/>
              <a:t>As design iteration occurs, </a:t>
            </a:r>
            <a:r>
              <a:rPr lang="en-GB" sz="1600" dirty="0" smtClean="0"/>
              <a:t>refinements lead </a:t>
            </a:r>
            <a:r>
              <a:rPr lang="en-GB" sz="1600" dirty="0"/>
              <a:t>to design representations </a:t>
            </a:r>
            <a:r>
              <a:rPr lang="en-GB" sz="1600"/>
              <a:t>at </a:t>
            </a:r>
            <a:r>
              <a:rPr lang="en-GB" sz="1600" smtClean="0"/>
              <a:t>lower </a:t>
            </a:r>
            <a:r>
              <a:rPr lang="en-GB" sz="1600" dirty="0"/>
              <a:t>levels of abstraction</a:t>
            </a:r>
          </a:p>
          <a:p>
            <a:endParaRPr lang="en-US" dirty="0"/>
          </a:p>
        </p:txBody>
      </p:sp>
      <p:sp>
        <p:nvSpPr>
          <p:cNvPr id="3" name="Content Placeholder 2"/>
          <p:cNvSpPr>
            <a:spLocks noGrp="1"/>
          </p:cNvSpPr>
          <p:nvPr>
            <p:ph sz="quarter" idx="10"/>
          </p:nvPr>
        </p:nvSpPr>
        <p:spPr/>
        <p:txBody>
          <a:bodyPr/>
          <a:lstStyle/>
          <a:p>
            <a:r>
              <a:rPr lang="en-US" dirty="0"/>
              <a:t>How to Design</a:t>
            </a:r>
          </a:p>
        </p:txBody>
      </p:sp>
    </p:spTree>
    <p:extLst>
      <p:ext uri="{BB962C8B-B14F-4D97-AF65-F5344CB8AC3E}">
        <p14:creationId xmlns:p14="http://schemas.microsoft.com/office/powerpoint/2010/main" val="2999444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6774</TotalTime>
  <Words>4685</Words>
  <Application>Microsoft Office PowerPoint</Application>
  <PresentationFormat>On-screen Show (16:9)</PresentationFormat>
  <Paragraphs>360</Paragraphs>
  <Slides>64</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64</vt:i4>
      </vt:variant>
    </vt:vector>
  </HeadingPairs>
  <TitlesOfParts>
    <vt:vector size="69" baseType="lpstr">
      <vt:lpstr>Arial</vt:lpstr>
      <vt:lpstr>Calibri</vt:lpstr>
      <vt:lpstr>Liberation Serif</vt:lpstr>
      <vt:lpstr>BITS_PPT_template</vt:lpstr>
      <vt:lpstr>PG Template</vt:lpstr>
      <vt:lpstr>SS ZG 566 Secure Software Engineering</vt:lpstr>
      <vt:lpstr>Secure Architecture &amp; Design - Introduction RL 5.1.1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Secure Architecture Risk Analysis RL 5.1.2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Secure Architectural Patterns RL 5.3.1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Secure Design Patterns RL 5.3.2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T V Rao</cp:lastModifiedBy>
  <cp:revision>368</cp:revision>
  <dcterms:created xsi:type="dcterms:W3CDTF">2015-06-09T08:31:04Z</dcterms:created>
  <dcterms:modified xsi:type="dcterms:W3CDTF">2017-09-19T07:31:16Z</dcterms:modified>
</cp:coreProperties>
</file>