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68"/>
  </p:notesMasterIdLst>
  <p:handoutMasterIdLst>
    <p:handoutMasterId r:id="rId69"/>
  </p:handoutMasterIdLst>
  <p:sldIdLst>
    <p:sldId id="381" r:id="rId3"/>
    <p:sldId id="389" r:id="rId4"/>
    <p:sldId id="945" r:id="rId5"/>
    <p:sldId id="946" r:id="rId6"/>
    <p:sldId id="947" r:id="rId7"/>
    <p:sldId id="950" r:id="rId8"/>
    <p:sldId id="951" r:id="rId9"/>
    <p:sldId id="952" r:id="rId10"/>
    <p:sldId id="948" r:id="rId11"/>
    <p:sldId id="949" r:id="rId12"/>
    <p:sldId id="1003" r:id="rId13"/>
    <p:sldId id="813" r:id="rId14"/>
    <p:sldId id="811" r:id="rId15"/>
    <p:sldId id="812" r:id="rId16"/>
    <p:sldId id="953" r:id="rId17"/>
    <p:sldId id="954" r:id="rId18"/>
    <p:sldId id="955" r:id="rId19"/>
    <p:sldId id="956" r:id="rId20"/>
    <p:sldId id="957" r:id="rId21"/>
    <p:sldId id="958" r:id="rId22"/>
    <p:sldId id="959" r:id="rId23"/>
    <p:sldId id="963" r:id="rId24"/>
    <p:sldId id="965" r:id="rId25"/>
    <p:sldId id="1002" r:id="rId26"/>
    <p:sldId id="665" r:id="rId27"/>
    <p:sldId id="974" r:id="rId28"/>
    <p:sldId id="975" r:id="rId29"/>
    <p:sldId id="964" r:id="rId30"/>
    <p:sldId id="977" r:id="rId31"/>
    <p:sldId id="978" r:id="rId32"/>
    <p:sldId id="979" r:id="rId33"/>
    <p:sldId id="980" r:id="rId34"/>
    <p:sldId id="981" r:id="rId35"/>
    <p:sldId id="1001" r:id="rId36"/>
    <p:sldId id="997" r:id="rId37"/>
    <p:sldId id="666" r:id="rId38"/>
    <p:sldId id="667" r:id="rId39"/>
    <p:sldId id="921" r:id="rId40"/>
    <p:sldId id="970" r:id="rId41"/>
    <p:sldId id="969" r:id="rId42"/>
    <p:sldId id="971" r:id="rId43"/>
    <p:sldId id="972" r:id="rId44"/>
    <p:sldId id="1000" r:id="rId45"/>
    <p:sldId id="668" r:id="rId46"/>
    <p:sldId id="636" r:id="rId47"/>
    <p:sldId id="637" r:id="rId48"/>
    <p:sldId id="973" r:id="rId49"/>
    <p:sldId id="993" r:id="rId50"/>
    <p:sldId id="994" r:id="rId51"/>
    <p:sldId id="995" r:id="rId52"/>
    <p:sldId id="996" r:id="rId53"/>
    <p:sldId id="992" r:id="rId54"/>
    <p:sldId id="999" r:id="rId55"/>
    <p:sldId id="998" r:id="rId56"/>
    <p:sldId id="878" r:id="rId57"/>
    <p:sldId id="879" r:id="rId58"/>
    <p:sldId id="984" r:id="rId59"/>
    <p:sldId id="986" r:id="rId60"/>
    <p:sldId id="987" r:id="rId61"/>
    <p:sldId id="988" r:id="rId62"/>
    <p:sldId id="989" r:id="rId63"/>
    <p:sldId id="990" r:id="rId64"/>
    <p:sldId id="985" r:id="rId65"/>
    <p:sldId id="601" r:id="rId66"/>
    <p:sldId id="888" r:id="rId67"/>
  </p:sldIdLst>
  <p:sldSz cx="9144000" cy="5143500" type="screen16x9"/>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139" d="100"/>
          <a:sy n="139" d="100"/>
        </p:scale>
        <p:origin x="738" y="10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09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11/6/2017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447C6-72B2-4D86-B49E-9EBFC62E4CD2}" type="slidenum">
              <a:rPr lang="en-CA" altLang="en-US"/>
              <a:pPr/>
              <a:t>3</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844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14143"/>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5790" y="957339"/>
            <a:ext cx="7940040" cy="3580371"/>
          </a:xfrm>
        </p:spPr>
        <p:txBody>
          <a:bodyPr/>
          <a:lstStyle/>
          <a:p>
            <a:pPr marL="0" indent="0"/>
            <a:r>
              <a:rPr lang="en-US" altLang="en-US" dirty="0"/>
              <a:t>The database system must also keep </a:t>
            </a:r>
            <a:r>
              <a:rPr lang="en-US" altLang="en-US" b="1" dirty="0"/>
              <a:t>track of all operations</a:t>
            </a:r>
            <a:r>
              <a:rPr lang="en-US" altLang="en-US" dirty="0"/>
              <a:t> on the database that are applied by a certain user throughout </a:t>
            </a:r>
            <a:r>
              <a:rPr lang="en-US" altLang="en-US" b="1" dirty="0"/>
              <a:t>each login session</a:t>
            </a:r>
            <a:r>
              <a:rPr lang="en-US" altLang="en-US" dirty="0"/>
              <a:t>.</a:t>
            </a:r>
          </a:p>
          <a:p>
            <a:pPr lvl="1"/>
            <a:r>
              <a:rPr lang="en-US" altLang="en-US" sz="1600" dirty="0"/>
              <a:t>To keep a record of all updates applied to the database and of the particular user who applied each update, we can modify </a:t>
            </a:r>
            <a:r>
              <a:rPr lang="en-US" altLang="en-US" sz="1600" b="1" dirty="0"/>
              <a:t>system log</a:t>
            </a:r>
            <a:r>
              <a:rPr lang="en-US" altLang="en-US" sz="1600" dirty="0"/>
              <a:t>, which includes an entry for each operation applied to the database that may be required for recovery from a transaction failure or system crash.</a:t>
            </a:r>
          </a:p>
          <a:p>
            <a:pPr>
              <a:spcBef>
                <a:spcPts val="1200"/>
              </a:spcBef>
            </a:pPr>
            <a:r>
              <a:rPr lang="en-US" altLang="en-US" dirty="0"/>
              <a:t>If any tampering with the database is suspected, a database audit is performed</a:t>
            </a:r>
          </a:p>
          <a:p>
            <a:pPr lvl="1"/>
            <a:r>
              <a:rPr lang="en-US" altLang="en-US" sz="1600" dirty="0"/>
              <a:t>A database audit consists of reviewing the log to examine all accesses and operations applied to the database during a certain time period.</a:t>
            </a:r>
          </a:p>
          <a:p>
            <a:pPr marL="0" indent="0">
              <a:spcBef>
                <a:spcPts val="1200"/>
              </a:spcBef>
            </a:pPr>
            <a:r>
              <a:rPr lang="en-US" altLang="en-US" dirty="0"/>
              <a:t>A database log that is used mainly for security purposes is sometimes called an audit trail</a:t>
            </a:r>
            <a:endParaRPr lang="en-US" dirty="0"/>
          </a:p>
        </p:txBody>
      </p:sp>
      <p:sp>
        <p:nvSpPr>
          <p:cNvPr id="3" name="Content Placeholder 2"/>
          <p:cNvSpPr>
            <a:spLocks noGrp="1"/>
          </p:cNvSpPr>
          <p:nvPr>
            <p:ph sz="quarter" idx="10"/>
          </p:nvPr>
        </p:nvSpPr>
        <p:spPr>
          <a:xfrm>
            <a:off x="304800" y="214143"/>
            <a:ext cx="6324600" cy="563097"/>
          </a:xfrm>
        </p:spPr>
        <p:txBody>
          <a:bodyPr/>
          <a:lstStyle/>
          <a:p>
            <a:r>
              <a:rPr lang="en-US" dirty="0" smtClean="0"/>
              <a:t>Database Logs and Database Audit</a:t>
            </a:r>
            <a:endParaRPr lang="en-US" dirty="0"/>
          </a:p>
        </p:txBody>
      </p:sp>
    </p:spTree>
    <p:extLst>
      <p:ext uri="{BB962C8B-B14F-4D97-AF65-F5344CB8AC3E}">
        <p14:creationId xmlns:p14="http://schemas.microsoft.com/office/powerpoint/2010/main" val="2741489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198606" y="1434653"/>
          <a:ext cx="6585328" cy="1969518"/>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algn="l">
                        <a:lnSpc>
                          <a:spcPct val="100000"/>
                        </a:lnSpc>
                        <a:spcBef>
                          <a:spcPts val="0"/>
                        </a:spcBef>
                        <a:spcAft>
                          <a:spcPts val="0"/>
                        </a:spcAft>
                      </a:pP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Ramez</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Elmasri</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&amp;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Shamkant</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B.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Navathe</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Fundamentals of Database Systems, Pearson Education, 6th Edition, 2013</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bl>
          </a:graphicData>
        </a:graphic>
      </p:graphicFrame>
    </p:spTree>
    <p:extLst>
      <p:ext uri="{BB962C8B-B14F-4D97-AF65-F5344CB8AC3E}">
        <p14:creationId xmlns:p14="http://schemas.microsoft.com/office/powerpoint/2010/main" val="1287054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82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4148484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Discretionary &amp; </a:t>
            </a:r>
            <a:r>
              <a:rPr lang="en-US" b="1" dirty="0" smtClean="0">
                <a:latin typeface="Arial" panose="020B0604020202020204" pitchFamily="34" charset="0"/>
                <a:cs typeface="Arial" panose="020B0604020202020204" pitchFamily="34" charset="0"/>
              </a:rPr>
              <a:t>Mandatory </a:t>
            </a:r>
            <a:r>
              <a:rPr lang="en-US" b="1" dirty="0">
                <a:latin typeface="Arial" panose="020B0604020202020204" pitchFamily="34" charset="0"/>
                <a:cs typeface="Arial" panose="020B0604020202020204" pitchFamily="34" charset="0"/>
              </a:rPr>
              <a:t>access control</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8.2.1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572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5830" y="982980"/>
            <a:ext cx="7608570" cy="3531870"/>
          </a:xfrm>
        </p:spPr>
        <p:txBody>
          <a:bodyPr/>
          <a:lstStyle/>
          <a:p>
            <a:pPr marL="285750" indent="-285750">
              <a:spcAft>
                <a:spcPts val="1200"/>
              </a:spcAft>
              <a:buFont typeface="Arial" panose="020B0604020202020204" pitchFamily="34" charset="0"/>
              <a:buChar char="•"/>
            </a:pPr>
            <a:r>
              <a:rPr lang="en-US" dirty="0"/>
              <a:t>A DBMS typically includes a database security and authorization subsystem that is responsible for ensuring the security portions of a database against unauthorized access.</a:t>
            </a:r>
          </a:p>
          <a:p>
            <a:pPr marL="285750" indent="-285750">
              <a:buFont typeface="Arial" panose="020B0604020202020204" pitchFamily="34" charset="0"/>
              <a:buChar char="•"/>
            </a:pPr>
            <a:r>
              <a:rPr lang="en-US" dirty="0"/>
              <a:t>Two types of database security mechanisms:</a:t>
            </a:r>
          </a:p>
          <a:p>
            <a:pPr marL="585788" lvl="1" indent="-285750">
              <a:buFont typeface="Arial" panose="020B0604020202020204" pitchFamily="34" charset="0"/>
              <a:buChar char="•"/>
            </a:pPr>
            <a:r>
              <a:rPr lang="en-US" sz="1600" dirty="0"/>
              <a:t>Discretionary security mechanisms</a:t>
            </a:r>
          </a:p>
          <a:p>
            <a:pPr marL="885825" lvl="2"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used to grant privileges to users, including the capability to access specific data files, records, or fields in a specified mode (such as read, insert, delete, or update)</a:t>
            </a:r>
          </a:p>
          <a:p>
            <a:pPr marL="585788" lvl="1" indent="-285750">
              <a:buFont typeface="Arial" pitchFamily="34" charset="0"/>
              <a:buChar char="•"/>
            </a:pPr>
            <a:r>
              <a:rPr lang="en-US" sz="1600" dirty="0"/>
              <a:t>Mandatory security mechanisms</a:t>
            </a:r>
          </a:p>
          <a:p>
            <a:pPr marL="885825" lvl="2"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used to enforce multilevel security by classifying the data and users into various security classes (or levels) and then implementing the appropriate security policy of the organization</a:t>
            </a:r>
          </a:p>
          <a:p>
            <a:pPr marL="885825" lvl="2" indent="-285750">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304800" y="214143"/>
            <a:ext cx="6336030" cy="505947"/>
          </a:xfrm>
        </p:spPr>
        <p:txBody>
          <a:bodyPr/>
          <a:lstStyle/>
          <a:p>
            <a:r>
              <a:rPr lang="en-US" dirty="0" smtClean="0"/>
              <a:t>Database Security Mechanisms</a:t>
            </a:r>
            <a:endParaRPr lang="en-US" dirty="0"/>
          </a:p>
        </p:txBody>
      </p:sp>
    </p:spTree>
    <p:extLst>
      <p:ext uri="{BB962C8B-B14F-4D97-AF65-F5344CB8AC3E}">
        <p14:creationId xmlns:p14="http://schemas.microsoft.com/office/powerpoint/2010/main" val="1425576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278880" cy="665967"/>
          </a:xfrm>
        </p:spPr>
        <p:txBody>
          <a:bodyPr/>
          <a:lstStyle/>
          <a:p>
            <a:r>
              <a:rPr lang="en-US" dirty="0"/>
              <a:t>Discretionary Access Control</a:t>
            </a:r>
          </a:p>
        </p:txBody>
      </p:sp>
      <p:sp>
        <p:nvSpPr>
          <p:cNvPr id="4" name="Rectangle 7"/>
          <p:cNvSpPr txBox="1">
            <a:spLocks noChangeArrowheads="1"/>
          </p:cNvSpPr>
          <p:nvPr/>
        </p:nvSpPr>
        <p:spPr bwMode="auto">
          <a:xfrm>
            <a:off x="1028700" y="1177290"/>
            <a:ext cx="6880860" cy="3497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chemeClr val="tx1"/>
                </a:solidFill>
                <a:latin typeface="Arial" pitchFamily="34" charset="0"/>
                <a:ea typeface="+mn-ea"/>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kern="1200">
                <a:solidFill>
                  <a:schemeClr val="tx1"/>
                </a:solidFill>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Aft>
                <a:spcPts val="1200"/>
              </a:spcAft>
            </a:pPr>
            <a:r>
              <a:rPr lang="en-US" altLang="en-US" sz="1600" dirty="0" smtClean="0"/>
              <a:t>The typical method of enforcing</a:t>
            </a:r>
            <a:r>
              <a:rPr lang="en-US" altLang="en-US" sz="1600" b="1" dirty="0" smtClean="0"/>
              <a:t> discretionary access control </a:t>
            </a:r>
            <a:r>
              <a:rPr lang="en-US" altLang="en-US" sz="1600" dirty="0" smtClean="0"/>
              <a:t>in a database system is based on the </a:t>
            </a:r>
            <a:r>
              <a:rPr lang="en-US" altLang="en-US" sz="1600" b="1" dirty="0" smtClean="0"/>
              <a:t>granting</a:t>
            </a:r>
            <a:r>
              <a:rPr lang="en-US" altLang="en-US" sz="1600" dirty="0" smtClean="0"/>
              <a:t> and </a:t>
            </a:r>
            <a:r>
              <a:rPr lang="en-US" altLang="en-US" sz="1600" b="1" dirty="0" smtClean="0"/>
              <a:t>revoking</a:t>
            </a:r>
            <a:r>
              <a:rPr lang="en-US" altLang="en-US" sz="1600" dirty="0" smtClean="0"/>
              <a:t> </a:t>
            </a:r>
            <a:r>
              <a:rPr lang="en-US" altLang="en-US" sz="1600" b="1" dirty="0" smtClean="0"/>
              <a:t>privileges</a:t>
            </a:r>
            <a:r>
              <a:rPr lang="en-US" altLang="en-US" sz="1600" dirty="0" smtClean="0"/>
              <a:t>.</a:t>
            </a:r>
          </a:p>
          <a:p>
            <a:pPr>
              <a:spcBef>
                <a:spcPts val="600"/>
              </a:spcBef>
            </a:pPr>
            <a:r>
              <a:rPr lang="en-US" altLang="en-US" sz="1600" dirty="0" smtClean="0"/>
              <a:t>Types of Discretionary Privileges</a:t>
            </a:r>
          </a:p>
          <a:p>
            <a:pPr lvl="1">
              <a:spcBef>
                <a:spcPts val="600"/>
              </a:spcBef>
            </a:pPr>
            <a:r>
              <a:rPr lang="en-US" altLang="en-US" sz="1600" dirty="0" smtClean="0"/>
              <a:t>The account level:</a:t>
            </a:r>
          </a:p>
          <a:p>
            <a:pPr lvl="2">
              <a:spcBef>
                <a:spcPts val="600"/>
              </a:spcBef>
            </a:pPr>
            <a:r>
              <a:rPr lang="en-US" altLang="en-US" sz="1600" dirty="0" smtClean="0">
                <a:latin typeface="Arial" panose="020B0604020202020204" pitchFamily="34" charset="0"/>
                <a:cs typeface="Arial" panose="020B0604020202020204" pitchFamily="34" charset="0"/>
              </a:rPr>
              <a:t>At this level, the DBA specifies the particular privileges that each account holds independently of the relations in the database.</a:t>
            </a:r>
          </a:p>
          <a:p>
            <a:pPr lvl="1">
              <a:spcBef>
                <a:spcPts val="600"/>
              </a:spcBef>
            </a:pPr>
            <a:r>
              <a:rPr lang="en-US" altLang="en-US" sz="1600" dirty="0"/>
              <a:t>The relation level (or table level):</a:t>
            </a:r>
          </a:p>
          <a:p>
            <a:pPr lvl="2">
              <a:spcBef>
                <a:spcPts val="600"/>
              </a:spcBef>
            </a:pPr>
            <a:r>
              <a:rPr lang="en-US" altLang="en-US" sz="1600" dirty="0">
                <a:latin typeface="Arial" panose="020B0604020202020204" pitchFamily="34" charset="0"/>
                <a:cs typeface="Arial" panose="020B0604020202020204" pitchFamily="34" charset="0"/>
              </a:rPr>
              <a:t>At this level, the DBA can control the privilege to access each individual relation or view in the database.</a:t>
            </a:r>
          </a:p>
          <a:p>
            <a:endParaRPr lang="en-US" altLang="en-US" sz="1600" dirty="0"/>
          </a:p>
        </p:txBody>
      </p:sp>
    </p:spTree>
    <p:extLst>
      <p:ext uri="{BB962C8B-B14F-4D97-AF65-F5344CB8AC3E}">
        <p14:creationId xmlns:p14="http://schemas.microsoft.com/office/powerpoint/2010/main" val="460648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630" y="937498"/>
            <a:ext cx="8042910" cy="3394472"/>
          </a:xfrm>
        </p:spPr>
        <p:txBody>
          <a:bodyPr/>
          <a:lstStyle/>
          <a:p>
            <a:pPr marL="342900" indent="-342900">
              <a:spcAft>
                <a:spcPts val="600"/>
              </a:spcAft>
              <a:buFont typeface="Arial" panose="020B0604020202020204" pitchFamily="34" charset="0"/>
              <a:buChar char="•"/>
            </a:pPr>
            <a:r>
              <a:rPr lang="en-US" altLang="en-US" sz="1600" dirty="0"/>
              <a:t>The privileges at the </a:t>
            </a:r>
            <a:r>
              <a:rPr lang="en-US" altLang="en-US" sz="1600" b="1" dirty="0"/>
              <a:t>account level</a:t>
            </a:r>
            <a:r>
              <a:rPr lang="en-US" altLang="en-US" sz="1600" dirty="0"/>
              <a:t> apply to the capabilities provided to the account itself and can include</a:t>
            </a:r>
          </a:p>
          <a:p>
            <a:pPr lvl="1">
              <a:spcAft>
                <a:spcPts val="600"/>
              </a:spcAft>
            </a:pPr>
            <a:r>
              <a:rPr lang="en-US" altLang="en-US" sz="1600" dirty="0"/>
              <a:t>the </a:t>
            </a:r>
            <a:r>
              <a:rPr lang="en-US" altLang="en-US" sz="1600" b="1" dirty="0"/>
              <a:t>CREATE SCHEMA</a:t>
            </a:r>
            <a:r>
              <a:rPr lang="en-US" altLang="en-US" sz="1600" dirty="0"/>
              <a:t> or </a:t>
            </a:r>
            <a:r>
              <a:rPr lang="en-US" altLang="en-US" sz="1600" b="1" dirty="0"/>
              <a:t>CREATE TABLE</a:t>
            </a:r>
            <a:r>
              <a:rPr lang="en-US" altLang="en-US" sz="1600" dirty="0"/>
              <a:t> privilege, to create a schema or base relation;</a:t>
            </a:r>
          </a:p>
          <a:p>
            <a:pPr lvl="1">
              <a:spcAft>
                <a:spcPts val="600"/>
              </a:spcAft>
            </a:pPr>
            <a:r>
              <a:rPr lang="en-US" altLang="en-US" sz="1600" dirty="0"/>
              <a:t>the </a:t>
            </a:r>
            <a:r>
              <a:rPr lang="en-US" altLang="en-US" sz="1600" b="1" dirty="0"/>
              <a:t>CREATE VIEW</a:t>
            </a:r>
            <a:r>
              <a:rPr lang="en-US" altLang="en-US" sz="1600" dirty="0"/>
              <a:t> privilege;</a:t>
            </a:r>
          </a:p>
          <a:p>
            <a:pPr lvl="1">
              <a:spcAft>
                <a:spcPts val="600"/>
              </a:spcAft>
            </a:pPr>
            <a:r>
              <a:rPr lang="en-US" altLang="en-US" sz="1600" dirty="0"/>
              <a:t>the </a:t>
            </a:r>
            <a:r>
              <a:rPr lang="en-US" altLang="en-US" sz="1600" b="1" dirty="0"/>
              <a:t>ALTER</a:t>
            </a:r>
            <a:r>
              <a:rPr lang="en-US" altLang="en-US" sz="1600" dirty="0"/>
              <a:t> privilege, to apply schema changes such adding or removing attributes from relations;</a:t>
            </a:r>
          </a:p>
          <a:p>
            <a:pPr lvl="1">
              <a:spcAft>
                <a:spcPts val="600"/>
              </a:spcAft>
            </a:pPr>
            <a:r>
              <a:rPr lang="en-US" altLang="en-US" sz="1600" dirty="0"/>
              <a:t>the </a:t>
            </a:r>
            <a:r>
              <a:rPr lang="en-US" altLang="en-US" sz="1600" b="1" dirty="0"/>
              <a:t>DROP</a:t>
            </a:r>
            <a:r>
              <a:rPr lang="en-US" altLang="en-US" sz="1600" dirty="0"/>
              <a:t> privilege, to delete relations or views;</a:t>
            </a:r>
          </a:p>
          <a:p>
            <a:pPr lvl="1">
              <a:spcAft>
                <a:spcPts val="600"/>
              </a:spcAft>
            </a:pPr>
            <a:r>
              <a:rPr lang="en-US" altLang="en-US" sz="1600" dirty="0"/>
              <a:t>the </a:t>
            </a:r>
            <a:r>
              <a:rPr lang="en-US" altLang="en-US" sz="1600" b="1" dirty="0"/>
              <a:t>MODIFY</a:t>
            </a:r>
            <a:r>
              <a:rPr lang="en-US" altLang="en-US" sz="1600" dirty="0"/>
              <a:t> privilege, to insert, delete, or update tuples;</a:t>
            </a:r>
          </a:p>
          <a:p>
            <a:pPr lvl="1">
              <a:spcAft>
                <a:spcPts val="600"/>
              </a:spcAft>
            </a:pPr>
            <a:r>
              <a:rPr lang="en-US" altLang="en-US" sz="1600" dirty="0"/>
              <a:t>and the </a:t>
            </a:r>
            <a:r>
              <a:rPr lang="en-US" altLang="en-US" sz="1600" b="1" dirty="0"/>
              <a:t>SELECT</a:t>
            </a:r>
            <a:r>
              <a:rPr lang="en-US" altLang="en-US" sz="1600" dirty="0"/>
              <a:t> privilege, to retrieve information from the database by using a </a:t>
            </a:r>
            <a:r>
              <a:rPr lang="en-US" altLang="en-US" sz="1600" b="1" dirty="0"/>
              <a:t>SELECT</a:t>
            </a:r>
            <a:r>
              <a:rPr lang="en-US" altLang="en-US" sz="1600" dirty="0"/>
              <a:t> query.</a:t>
            </a:r>
          </a:p>
          <a:p>
            <a:pPr marL="285750" indent="-285750">
              <a:spcAft>
                <a:spcPts val="600"/>
              </a:spcAft>
              <a:buFont typeface="Arial" panose="020B0604020202020204" pitchFamily="34" charset="0"/>
              <a:buChar char="•"/>
            </a:pPr>
            <a:endParaRPr lang="en-US" sz="1200" dirty="0"/>
          </a:p>
        </p:txBody>
      </p:sp>
      <p:sp>
        <p:nvSpPr>
          <p:cNvPr id="3" name="Content Placeholder 2"/>
          <p:cNvSpPr>
            <a:spLocks noGrp="1"/>
          </p:cNvSpPr>
          <p:nvPr>
            <p:ph sz="quarter" idx="10"/>
          </p:nvPr>
        </p:nvSpPr>
        <p:spPr>
          <a:xfrm>
            <a:off x="304800" y="214143"/>
            <a:ext cx="6290310" cy="608817"/>
          </a:xfrm>
        </p:spPr>
        <p:txBody>
          <a:bodyPr/>
          <a:lstStyle/>
          <a:p>
            <a:r>
              <a:rPr lang="en-US" dirty="0"/>
              <a:t>Types of Discretionary Privileges</a:t>
            </a:r>
          </a:p>
        </p:txBody>
      </p:sp>
    </p:spTree>
    <p:extLst>
      <p:ext uri="{BB962C8B-B14F-4D97-AF65-F5344CB8AC3E}">
        <p14:creationId xmlns:p14="http://schemas.microsoft.com/office/powerpoint/2010/main" val="1412506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2960" y="960358"/>
            <a:ext cx="7665720" cy="3668792"/>
          </a:xfrm>
        </p:spPr>
        <p:txBody>
          <a:bodyPr/>
          <a:lstStyle/>
          <a:p>
            <a:pPr marL="228600" lvl="0" indent="-228600" defTabSz="914400">
              <a:lnSpc>
                <a:spcPct val="90000"/>
              </a:lnSpc>
              <a:spcBef>
                <a:spcPts val="1000"/>
              </a:spcBef>
              <a:buClrTx/>
              <a:buFont typeface="Arial" panose="020B0604020202020204" pitchFamily="34" charset="0"/>
              <a:buChar char="•"/>
            </a:pPr>
            <a:r>
              <a:rPr lang="en-US" altLang="en-US" dirty="0">
                <a:solidFill>
                  <a:prstClr val="black"/>
                </a:solidFill>
              </a:rPr>
              <a:t>The granting and revoking of privileges generally follow an authorization model for discretionary privileges known as the access matrix model where </a:t>
            </a:r>
          </a:p>
          <a:p>
            <a:pPr marL="685800" lvl="1" indent="-228600" defTabSz="914400">
              <a:lnSpc>
                <a:spcPct val="90000"/>
              </a:lnSpc>
              <a:spcBef>
                <a:spcPts val="500"/>
              </a:spcBef>
              <a:spcAft>
                <a:spcPts val="600"/>
              </a:spcAft>
              <a:buFont typeface="Arial" panose="020B0604020202020204" pitchFamily="34" charset="0"/>
              <a:buChar char="•"/>
            </a:pPr>
            <a:r>
              <a:rPr lang="en-US" altLang="en-US" sz="1800" dirty="0">
                <a:solidFill>
                  <a:prstClr val="black"/>
                </a:solidFill>
              </a:rPr>
              <a:t>The </a:t>
            </a:r>
            <a:r>
              <a:rPr lang="en-US" altLang="en-US" sz="1800" b="1" dirty="0">
                <a:solidFill>
                  <a:prstClr val="black"/>
                </a:solidFill>
              </a:rPr>
              <a:t>rows</a:t>
            </a:r>
            <a:r>
              <a:rPr lang="en-US" altLang="en-US" sz="1800" dirty="0">
                <a:solidFill>
                  <a:prstClr val="black"/>
                </a:solidFill>
              </a:rPr>
              <a:t> of a matrix M represents </a:t>
            </a:r>
            <a:r>
              <a:rPr lang="en-US" altLang="en-US" sz="1800" b="1" dirty="0">
                <a:solidFill>
                  <a:prstClr val="black"/>
                </a:solidFill>
              </a:rPr>
              <a:t>subjects</a:t>
            </a:r>
            <a:r>
              <a:rPr lang="en-US" altLang="en-US" sz="1800" dirty="0">
                <a:solidFill>
                  <a:prstClr val="black"/>
                </a:solidFill>
              </a:rPr>
              <a:t> (users, accounts, </a:t>
            </a:r>
            <a:r>
              <a:rPr lang="en-US" altLang="en-US" sz="1800" dirty="0" smtClean="0">
                <a:solidFill>
                  <a:prstClr val="black"/>
                </a:solidFill>
              </a:rPr>
              <a:t>programs)</a:t>
            </a:r>
          </a:p>
          <a:p>
            <a:pPr marL="685800" lvl="1" indent="-228600" defTabSz="914400">
              <a:lnSpc>
                <a:spcPct val="90000"/>
              </a:lnSpc>
              <a:spcBef>
                <a:spcPts val="500"/>
              </a:spcBef>
              <a:spcAft>
                <a:spcPts val="600"/>
              </a:spcAft>
              <a:buFont typeface="Arial" panose="020B0604020202020204" pitchFamily="34" charset="0"/>
              <a:buChar char="•"/>
            </a:pPr>
            <a:r>
              <a:rPr lang="en-US" altLang="en-US" sz="1800" dirty="0">
                <a:solidFill>
                  <a:prstClr val="black"/>
                </a:solidFill>
              </a:rPr>
              <a:t>The columns represent objects (relations, records, columns, views, operations).</a:t>
            </a:r>
          </a:p>
          <a:p>
            <a:pPr marL="685800" lvl="1" indent="-228600" defTabSz="914400">
              <a:lnSpc>
                <a:spcPct val="90000"/>
              </a:lnSpc>
              <a:spcBef>
                <a:spcPts val="500"/>
              </a:spcBef>
              <a:spcAft>
                <a:spcPts val="600"/>
              </a:spcAft>
              <a:buFont typeface="Arial" panose="020B0604020202020204" pitchFamily="34" charset="0"/>
              <a:buChar char="•"/>
            </a:pPr>
            <a:r>
              <a:rPr lang="en-US" altLang="en-US" sz="1800" dirty="0">
                <a:solidFill>
                  <a:prstClr val="black"/>
                </a:solidFill>
              </a:rPr>
              <a:t>Each position M(</a:t>
            </a:r>
            <a:r>
              <a:rPr lang="en-US" altLang="en-US" sz="1800" dirty="0" err="1">
                <a:solidFill>
                  <a:prstClr val="black"/>
                </a:solidFill>
              </a:rPr>
              <a:t>i,j</a:t>
            </a:r>
            <a:r>
              <a:rPr lang="en-US" altLang="en-US" sz="1800" dirty="0">
                <a:solidFill>
                  <a:prstClr val="black"/>
                </a:solidFill>
              </a:rPr>
              <a:t>) in the matrix represents the types of privileges (read, write, update) that subject </a:t>
            </a:r>
            <a:r>
              <a:rPr lang="en-US" altLang="en-US" sz="1800" dirty="0" err="1">
                <a:solidFill>
                  <a:prstClr val="black"/>
                </a:solidFill>
              </a:rPr>
              <a:t>i</a:t>
            </a:r>
            <a:r>
              <a:rPr lang="en-US" altLang="en-US" sz="1800" dirty="0">
                <a:solidFill>
                  <a:prstClr val="black"/>
                </a:solidFill>
              </a:rPr>
              <a:t> holds on object j</a:t>
            </a:r>
            <a:r>
              <a:rPr lang="en-US" altLang="en-US" sz="1800" dirty="0" smtClean="0">
                <a:solidFill>
                  <a:prstClr val="black"/>
                </a:solidFill>
              </a:rPr>
              <a:t>.</a:t>
            </a:r>
          </a:p>
          <a:p>
            <a:pPr marL="385762" indent="-228600" defTabSz="914400">
              <a:lnSpc>
                <a:spcPct val="90000"/>
              </a:lnSpc>
              <a:spcBef>
                <a:spcPts val="500"/>
              </a:spcBef>
              <a:buFont typeface="Arial" panose="020B0604020202020204" pitchFamily="34" charset="0"/>
              <a:buChar char="•"/>
            </a:pPr>
            <a:r>
              <a:rPr lang="en-US" altLang="en-US" dirty="0">
                <a:solidFill>
                  <a:prstClr val="black"/>
                </a:solidFill>
              </a:rPr>
              <a:t>The discretionary access control has traditionally been the main security mechanism for DBMS</a:t>
            </a:r>
            <a:r>
              <a:rPr lang="en-US" altLang="en-US" sz="2400" dirty="0" smtClean="0">
                <a:solidFill>
                  <a:prstClr val="black"/>
                </a:solidFill>
              </a:rPr>
              <a:t>.</a:t>
            </a:r>
          </a:p>
          <a:p>
            <a:pPr marL="685800" lvl="1" indent="-228600" defTabSz="914400">
              <a:lnSpc>
                <a:spcPct val="90000"/>
              </a:lnSpc>
              <a:spcBef>
                <a:spcPts val="500"/>
              </a:spcBef>
              <a:spcAft>
                <a:spcPts val="600"/>
              </a:spcAft>
              <a:buFont typeface="Arial" panose="020B0604020202020204" pitchFamily="34" charset="0"/>
              <a:buChar char="•"/>
            </a:pPr>
            <a:r>
              <a:rPr lang="en-US" altLang="en-US" sz="1800" dirty="0">
                <a:solidFill>
                  <a:prstClr val="black"/>
                </a:solidFill>
              </a:rPr>
              <a:t>This is an all-or-nothing method</a:t>
            </a:r>
          </a:p>
          <a:p>
            <a:pPr marL="685800" lvl="1" indent="-228600" defTabSz="914400">
              <a:lnSpc>
                <a:spcPct val="90000"/>
              </a:lnSpc>
              <a:spcBef>
                <a:spcPts val="500"/>
              </a:spcBef>
              <a:spcAft>
                <a:spcPts val="600"/>
              </a:spcAft>
              <a:buFont typeface="Arial" panose="020B0604020202020204" pitchFamily="34" charset="0"/>
              <a:buChar char="•"/>
            </a:pPr>
            <a:endParaRPr lang="en-US" altLang="en-US" sz="1800" dirty="0">
              <a:solidFill>
                <a:prstClr val="black"/>
              </a:solidFill>
            </a:endParaRPr>
          </a:p>
          <a:p>
            <a:pPr marL="685800" lvl="1" indent="-228600" defTabSz="914400">
              <a:lnSpc>
                <a:spcPct val="90000"/>
              </a:lnSpc>
              <a:spcBef>
                <a:spcPts val="500"/>
              </a:spcBef>
              <a:buFont typeface="Arial" panose="020B0604020202020204" pitchFamily="34" charset="0"/>
              <a:buChar char="•"/>
            </a:pPr>
            <a:endParaRPr lang="en-US" altLang="en-US" sz="1800" dirty="0" smtClean="0">
              <a:solidFill>
                <a:prstClr val="black"/>
              </a:solidFill>
            </a:endParaRPr>
          </a:p>
        </p:txBody>
      </p:sp>
      <p:sp>
        <p:nvSpPr>
          <p:cNvPr id="3" name="Content Placeholder 2"/>
          <p:cNvSpPr>
            <a:spLocks noGrp="1"/>
          </p:cNvSpPr>
          <p:nvPr>
            <p:ph sz="quarter" idx="10"/>
          </p:nvPr>
        </p:nvSpPr>
        <p:spPr>
          <a:xfrm>
            <a:off x="304800" y="214143"/>
            <a:ext cx="6267450" cy="563097"/>
          </a:xfrm>
        </p:spPr>
        <p:txBody>
          <a:bodyPr/>
          <a:lstStyle/>
          <a:p>
            <a:r>
              <a:rPr lang="en-US" dirty="0"/>
              <a:t>Types of Discretionary Privileges</a:t>
            </a:r>
          </a:p>
        </p:txBody>
      </p:sp>
    </p:spTree>
    <p:extLst>
      <p:ext uri="{BB962C8B-B14F-4D97-AF65-F5344CB8AC3E}">
        <p14:creationId xmlns:p14="http://schemas.microsoft.com/office/powerpoint/2010/main" val="2913725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2970" y="1120378"/>
            <a:ext cx="7631430" cy="3394472"/>
          </a:xfrm>
        </p:spPr>
        <p:txBody>
          <a:bodyPr/>
          <a:lstStyle/>
          <a:p>
            <a:pPr marL="285750" indent="-285750">
              <a:buFont typeface="Arial" panose="020B0604020202020204" pitchFamily="34" charset="0"/>
              <a:buChar char="•"/>
            </a:pPr>
            <a:r>
              <a:rPr lang="en-US" altLang="en-US" dirty="0"/>
              <a:t>The discretionary access control is an all-or-nothing </a:t>
            </a:r>
            <a:r>
              <a:rPr lang="en-US" altLang="en-US" dirty="0" smtClean="0"/>
              <a:t>method, e.g. a user has privilege to access customer data or Not. </a:t>
            </a:r>
          </a:p>
          <a:p>
            <a:pPr marL="585788" lvl="1" indent="-285750">
              <a:buFont typeface="Arial" panose="020B0604020202020204" pitchFamily="34" charset="0"/>
              <a:buChar char="•"/>
            </a:pPr>
            <a:r>
              <a:rPr lang="en-US" altLang="en-US" sz="1600" dirty="0" smtClean="0"/>
              <a:t>Business may not be treating all customers equal. Discretionary access control has no direct mechanism to handle such situation.</a:t>
            </a:r>
          </a:p>
          <a:p>
            <a:pPr marL="585788" lvl="1" indent="-285750">
              <a:buFont typeface="Arial" panose="020B0604020202020204" pitchFamily="34" charset="0"/>
              <a:buChar char="•"/>
            </a:pPr>
            <a:endParaRPr lang="en-US" altLang="en-US" sz="1600" dirty="0" smtClean="0"/>
          </a:p>
          <a:p>
            <a:pPr marL="285750" indent="-285750">
              <a:buFont typeface="Arial" panose="020B0604020202020204" pitchFamily="34" charset="0"/>
              <a:buChar char="•"/>
            </a:pPr>
            <a:r>
              <a:rPr lang="en-US" dirty="0"/>
              <a:t>M</a:t>
            </a:r>
            <a:r>
              <a:rPr lang="en-US" dirty="0" smtClean="0"/>
              <a:t>any applications require additional </a:t>
            </a:r>
            <a:r>
              <a:rPr lang="en-US" dirty="0"/>
              <a:t>security policy </a:t>
            </a:r>
            <a:r>
              <a:rPr lang="en-US" dirty="0" smtClean="0"/>
              <a:t>that </a:t>
            </a:r>
            <a:r>
              <a:rPr lang="en-US" dirty="0"/>
              <a:t>classifies data and users based on security classes</a:t>
            </a:r>
            <a:r>
              <a:rPr lang="en-US" dirty="0" smtClean="0"/>
              <a:t>. This is called Mandatory Access Control.</a:t>
            </a:r>
          </a:p>
          <a:p>
            <a:pPr marL="585788" lvl="1" indent="-285750">
              <a:buFont typeface="Arial" panose="020B0604020202020204" pitchFamily="34" charset="0"/>
              <a:buChar char="•"/>
            </a:pPr>
            <a:r>
              <a:rPr lang="en-US" sz="1600" dirty="0"/>
              <a:t>This approach as mandatory access control, would typically be combined with the discretionary access control mechanisms</a:t>
            </a:r>
          </a:p>
        </p:txBody>
      </p:sp>
      <p:sp>
        <p:nvSpPr>
          <p:cNvPr id="3" name="Content Placeholder 2"/>
          <p:cNvSpPr>
            <a:spLocks noGrp="1"/>
          </p:cNvSpPr>
          <p:nvPr>
            <p:ph sz="quarter" idx="10"/>
          </p:nvPr>
        </p:nvSpPr>
        <p:spPr>
          <a:xfrm>
            <a:off x="304800" y="214143"/>
            <a:ext cx="6324600" cy="563097"/>
          </a:xfrm>
        </p:spPr>
        <p:txBody>
          <a:bodyPr/>
          <a:lstStyle/>
          <a:p>
            <a:r>
              <a:rPr lang="en-US" dirty="0"/>
              <a:t>Mandatory Access Control</a:t>
            </a:r>
          </a:p>
        </p:txBody>
      </p:sp>
    </p:spTree>
    <p:extLst>
      <p:ext uri="{BB962C8B-B14F-4D97-AF65-F5344CB8AC3E}">
        <p14:creationId xmlns:p14="http://schemas.microsoft.com/office/powerpoint/2010/main" val="226527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smtClean="0">
                <a:latin typeface="Arial" panose="020B0604020202020204" pitchFamily="34" charset="0"/>
                <a:cs typeface="Arial" panose="020B0604020202020204" pitchFamily="34" charset="0"/>
              </a:rPr>
              <a:t>Database Security Overview</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8.1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5830" y="891540"/>
            <a:ext cx="7608570" cy="3749040"/>
          </a:xfrm>
        </p:spPr>
        <p:txBody>
          <a:bodyPr/>
          <a:lstStyle/>
          <a:p>
            <a:pPr marL="285750" indent="-285750">
              <a:spcBef>
                <a:spcPts val="300"/>
              </a:spcBef>
              <a:spcAft>
                <a:spcPts val="300"/>
              </a:spcAft>
              <a:buFont typeface="Arial" panose="020B0604020202020204" pitchFamily="34" charset="0"/>
              <a:buChar char="•"/>
            </a:pPr>
            <a:r>
              <a:rPr lang="en-US" sz="1700" dirty="0"/>
              <a:t>To incorporate multilevel security notions into the relational database model, it is common to consider attribute values and tuples as data objects.</a:t>
            </a:r>
          </a:p>
          <a:p>
            <a:pPr marL="285750" indent="-285750">
              <a:spcBef>
                <a:spcPts val="300"/>
              </a:spcBef>
              <a:spcAft>
                <a:spcPts val="300"/>
              </a:spcAft>
              <a:buFont typeface="Arial" panose="020B0604020202020204" pitchFamily="34" charset="0"/>
              <a:buChar char="•"/>
            </a:pPr>
            <a:r>
              <a:rPr lang="en-US" sz="1700" dirty="0"/>
              <a:t>Hence, each attribute A is associated with a classification attribute C in the schema, and each attribute value in a tuple is associated with a corresponding security classification. </a:t>
            </a:r>
          </a:p>
          <a:p>
            <a:pPr marL="285750" indent="-285750">
              <a:spcBef>
                <a:spcPts val="300"/>
              </a:spcBef>
              <a:spcAft>
                <a:spcPts val="300"/>
              </a:spcAft>
              <a:buFont typeface="Arial" panose="020B0604020202020204" pitchFamily="34" charset="0"/>
              <a:buChar char="•"/>
            </a:pPr>
            <a:r>
              <a:rPr lang="en-US" sz="1700" dirty="0"/>
              <a:t>In addition, in some models, a tuple classification attribute TC is added to the relation attributes to provide a classification for each tuple as a whole. </a:t>
            </a:r>
          </a:p>
          <a:p>
            <a:pPr marL="285750" indent="-285750">
              <a:buFont typeface="Arial" panose="020B0604020202020204" pitchFamily="34" charset="0"/>
              <a:buChar char="•"/>
            </a:pPr>
            <a:r>
              <a:rPr lang="en-US" sz="1700" dirty="0"/>
              <a:t>Hence, a multilevel relation schema R with n attributes would be represented as</a:t>
            </a:r>
          </a:p>
          <a:p>
            <a:pPr marL="600075" lvl="2" indent="0">
              <a:buNone/>
            </a:pPr>
            <a:r>
              <a:rPr lang="en-US" sz="1500" dirty="0">
                <a:latin typeface="Arial" panose="020B0604020202020204" pitchFamily="34" charset="0"/>
                <a:cs typeface="Arial" panose="020B0604020202020204" pitchFamily="34" charset="0"/>
              </a:rPr>
              <a:t>R(A1,C1,A2,C2, …, </a:t>
            </a:r>
            <a:r>
              <a:rPr lang="en-US" sz="1500" dirty="0" err="1">
                <a:latin typeface="Arial" panose="020B0604020202020204" pitchFamily="34" charset="0"/>
                <a:cs typeface="Arial" panose="020B0604020202020204" pitchFamily="34" charset="0"/>
              </a:rPr>
              <a:t>An,Cn,TC</a:t>
            </a:r>
            <a:r>
              <a:rPr lang="en-US" sz="1500" dirty="0">
                <a:latin typeface="Arial" panose="020B0604020202020204" pitchFamily="34" charset="0"/>
                <a:cs typeface="Arial" panose="020B0604020202020204" pitchFamily="34" charset="0"/>
              </a:rPr>
              <a:t>)</a:t>
            </a:r>
          </a:p>
          <a:p>
            <a:pPr marL="600075" lvl="2" indent="0">
              <a:buNone/>
            </a:pPr>
            <a:r>
              <a:rPr lang="en-US" sz="1500" dirty="0">
                <a:latin typeface="Arial" panose="020B0604020202020204" pitchFamily="34" charset="0"/>
                <a:cs typeface="Arial" panose="020B0604020202020204" pitchFamily="34" charset="0"/>
              </a:rPr>
              <a:t>where each Ci represents the classification attribute associated with attribute Ai.</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01740" cy="563097"/>
          </a:xfrm>
        </p:spPr>
        <p:txBody>
          <a:bodyPr/>
          <a:lstStyle/>
          <a:p>
            <a:r>
              <a:rPr lang="en-US" dirty="0"/>
              <a:t>Multilevel Security</a:t>
            </a:r>
          </a:p>
        </p:txBody>
      </p:sp>
    </p:spTree>
    <p:extLst>
      <p:ext uri="{BB962C8B-B14F-4D97-AF65-F5344CB8AC3E}">
        <p14:creationId xmlns:p14="http://schemas.microsoft.com/office/powerpoint/2010/main" val="2063767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8670" y="1108948"/>
            <a:ext cx="7745730" cy="3394472"/>
          </a:xfrm>
        </p:spPr>
        <p:txBody>
          <a:bodyPr/>
          <a:lstStyle/>
          <a:p>
            <a:pPr marL="285750" indent="-285750">
              <a:buFont typeface="Arial" panose="020B0604020202020204" pitchFamily="34" charset="0"/>
              <a:buChar char="•"/>
            </a:pPr>
            <a:r>
              <a:rPr lang="en-US" dirty="0"/>
              <a:t>Typical security classes are top secret (TS), secret (S), confidential (C), and unclassified (U), where TS is the highest level and U the lowest: TS ≥ S ≥ C ≥ 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commonly used model for multilevel security, known as the Bell-</a:t>
            </a:r>
            <a:r>
              <a:rPr lang="en-US" dirty="0" err="1"/>
              <a:t>LaPadula</a:t>
            </a:r>
            <a:r>
              <a:rPr lang="en-US" dirty="0"/>
              <a:t> model, classifies each subject (user, account, program) and object (relation, tuple, column, view, operation) into one of the security classifications, T, S, C, or U:</a:t>
            </a:r>
          </a:p>
          <a:p>
            <a:pPr lvl="2"/>
            <a:r>
              <a:rPr lang="en-US" sz="1600" dirty="0" smtClean="0">
                <a:latin typeface="Arial" panose="020B0604020202020204" pitchFamily="34" charset="0"/>
                <a:cs typeface="Arial" panose="020B0604020202020204" pitchFamily="34" charset="0"/>
              </a:rPr>
              <a:t>Represent clearance </a:t>
            </a:r>
            <a:r>
              <a:rPr lang="en-US" sz="1600" dirty="0">
                <a:latin typeface="Arial" panose="020B0604020202020204" pitchFamily="34" charset="0"/>
                <a:cs typeface="Arial" panose="020B0604020202020204" pitchFamily="34" charset="0"/>
              </a:rPr>
              <a:t>(classification) of a subject S as class(S) and to the classification of an object O as class(O).</a:t>
            </a:r>
          </a:p>
          <a:p>
            <a:endParaRPr lang="en-US" dirty="0"/>
          </a:p>
        </p:txBody>
      </p:sp>
      <p:sp>
        <p:nvSpPr>
          <p:cNvPr id="3" name="Content Placeholder 2"/>
          <p:cNvSpPr>
            <a:spLocks noGrp="1"/>
          </p:cNvSpPr>
          <p:nvPr>
            <p:ph sz="quarter" idx="10"/>
          </p:nvPr>
        </p:nvSpPr>
        <p:spPr>
          <a:xfrm>
            <a:off x="304800" y="214143"/>
            <a:ext cx="6313170" cy="597387"/>
          </a:xfrm>
        </p:spPr>
        <p:txBody>
          <a:bodyPr/>
          <a:lstStyle/>
          <a:p>
            <a:r>
              <a:rPr lang="en-US" dirty="0"/>
              <a:t>S</a:t>
            </a:r>
            <a:r>
              <a:rPr lang="en-US" dirty="0" smtClean="0"/>
              <a:t>ecurity </a:t>
            </a:r>
            <a:r>
              <a:rPr lang="en-US" dirty="0"/>
              <a:t>C</a:t>
            </a:r>
            <a:r>
              <a:rPr lang="en-US" dirty="0" smtClean="0"/>
              <a:t>lasses</a:t>
            </a:r>
            <a:endParaRPr lang="en-US" dirty="0"/>
          </a:p>
        </p:txBody>
      </p:sp>
    </p:spTree>
    <p:extLst>
      <p:ext uri="{BB962C8B-B14F-4D97-AF65-F5344CB8AC3E}">
        <p14:creationId xmlns:p14="http://schemas.microsoft.com/office/powerpoint/2010/main" val="3314402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1510" y="948690"/>
            <a:ext cx="7882890" cy="3566160"/>
          </a:xfrm>
        </p:spPr>
        <p:txBody>
          <a:bodyPr/>
          <a:lstStyle/>
          <a:p>
            <a:pPr marL="285750" indent="-285750">
              <a:spcAft>
                <a:spcPts val="600"/>
              </a:spcAft>
              <a:buFont typeface="Arial" panose="020B0604020202020204" pitchFamily="34" charset="0"/>
              <a:buChar char="•"/>
            </a:pPr>
            <a:r>
              <a:rPr lang="en-US" altLang="en-US" dirty="0"/>
              <a:t>A multilevel relation will appear to contain different data to subjects (users) with different clearance levels.</a:t>
            </a:r>
          </a:p>
          <a:p>
            <a:pPr lvl="1">
              <a:spcAft>
                <a:spcPts val="600"/>
              </a:spcAft>
            </a:pPr>
            <a:r>
              <a:rPr lang="en-US" altLang="en-US" sz="1650" dirty="0"/>
              <a:t>In some cases, it is possible to store a single tuple in the relation at a higher classification level and produce the corresponding tuples at a lower-level classification through a process known as </a:t>
            </a:r>
            <a:r>
              <a:rPr lang="en-US" altLang="en-US" sz="1650" b="1" dirty="0"/>
              <a:t>filtering</a:t>
            </a:r>
            <a:r>
              <a:rPr lang="en-US" altLang="en-US" sz="1650" dirty="0"/>
              <a:t>.</a:t>
            </a:r>
          </a:p>
          <a:p>
            <a:pPr lvl="1"/>
            <a:r>
              <a:rPr lang="en-US" altLang="en-US" sz="1650" dirty="0"/>
              <a:t>In other cases, it is necessary to store two or more tuples at different classification levels with the same value for the </a:t>
            </a:r>
            <a:r>
              <a:rPr lang="en-US" altLang="en-US" sz="1650" b="1" dirty="0"/>
              <a:t>apparent key</a:t>
            </a:r>
            <a:r>
              <a:rPr lang="en-US" altLang="en-US" sz="1650" dirty="0" smtClean="0"/>
              <a:t>.</a:t>
            </a:r>
          </a:p>
          <a:p>
            <a:pPr lvl="2">
              <a:spcBef>
                <a:spcPts val="0"/>
              </a:spcBef>
              <a:spcAft>
                <a:spcPts val="600"/>
              </a:spcAft>
            </a:pPr>
            <a:r>
              <a:rPr lang="en-US" altLang="en-US" sz="1200" dirty="0">
                <a:latin typeface="Arial" panose="020B0604020202020204" pitchFamily="34" charset="0"/>
                <a:cs typeface="Arial" panose="020B0604020202020204" pitchFamily="34" charset="0"/>
              </a:rPr>
              <a:t>The apparent key of a multilevel relation is the set of attributes that would </a:t>
            </a:r>
            <a:r>
              <a:rPr lang="en-US" altLang="en-US" sz="1200" dirty="0" smtClean="0">
                <a:latin typeface="Arial" panose="020B0604020202020204" pitchFamily="34" charset="0"/>
                <a:cs typeface="Arial" panose="020B0604020202020204" pitchFamily="34" charset="0"/>
              </a:rPr>
              <a:t>have formed </a:t>
            </a:r>
            <a:r>
              <a:rPr lang="en-US" altLang="en-US" sz="1200" dirty="0">
                <a:latin typeface="Arial" panose="020B0604020202020204" pitchFamily="34" charset="0"/>
                <a:cs typeface="Arial" panose="020B0604020202020204" pitchFamily="34" charset="0"/>
              </a:rPr>
              <a:t>the primary key in a regular (single-level) </a:t>
            </a:r>
            <a:r>
              <a:rPr lang="en-US" altLang="en-US" sz="1200" dirty="0" smtClean="0">
                <a:latin typeface="Arial" panose="020B0604020202020204" pitchFamily="34" charset="0"/>
                <a:cs typeface="Arial" panose="020B0604020202020204" pitchFamily="34" charset="0"/>
              </a:rPr>
              <a:t>relation</a:t>
            </a:r>
            <a:endParaRPr lang="en-US" altLang="en-US" sz="2250" dirty="0"/>
          </a:p>
          <a:p>
            <a:pPr marL="285750" indent="-285750">
              <a:buFont typeface="Arial" panose="020B0604020202020204" pitchFamily="34" charset="0"/>
              <a:buChar char="•"/>
            </a:pPr>
            <a:r>
              <a:rPr lang="en-US" altLang="en-US" dirty="0"/>
              <a:t>This leads to the concept of </a:t>
            </a:r>
            <a:r>
              <a:rPr lang="en-US" altLang="en-US" b="1" dirty="0" err="1"/>
              <a:t>polyinstantiation</a:t>
            </a:r>
            <a:r>
              <a:rPr lang="en-US" altLang="en-US" dirty="0"/>
              <a:t> where several tuples can have the same apparent key value but have different attribute values for users at different classification levels.</a:t>
            </a:r>
          </a:p>
          <a:p>
            <a:endParaRPr lang="en-US" dirty="0"/>
          </a:p>
        </p:txBody>
      </p:sp>
      <p:sp>
        <p:nvSpPr>
          <p:cNvPr id="3" name="Content Placeholder 2"/>
          <p:cNvSpPr>
            <a:spLocks noGrp="1"/>
          </p:cNvSpPr>
          <p:nvPr>
            <p:ph sz="quarter" idx="10"/>
          </p:nvPr>
        </p:nvSpPr>
        <p:spPr>
          <a:xfrm>
            <a:off x="304800" y="214143"/>
            <a:ext cx="6324600" cy="620247"/>
          </a:xfrm>
        </p:spPr>
        <p:txBody>
          <a:bodyPr>
            <a:normAutofit fontScale="77500" lnSpcReduction="20000"/>
          </a:bodyPr>
          <a:lstStyle/>
          <a:p>
            <a:r>
              <a:rPr lang="en-US" dirty="0"/>
              <a:t>Mandatory Access Control and </a:t>
            </a:r>
            <a:r>
              <a:rPr lang="en-US" dirty="0" smtClean="0"/>
              <a:t>Multilevel </a:t>
            </a:r>
            <a:r>
              <a:rPr lang="en-US" dirty="0"/>
              <a:t>Security</a:t>
            </a:r>
          </a:p>
        </p:txBody>
      </p:sp>
    </p:spTree>
    <p:extLst>
      <p:ext uri="{BB962C8B-B14F-4D97-AF65-F5344CB8AC3E}">
        <p14:creationId xmlns:p14="http://schemas.microsoft.com/office/powerpoint/2010/main" val="1762689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4410" y="948690"/>
            <a:ext cx="7539990" cy="3783330"/>
          </a:xfrm>
        </p:spPr>
        <p:txBody>
          <a:bodyPr/>
          <a:lstStyle/>
          <a:p>
            <a:pPr marL="285750" indent="-285750">
              <a:spcAft>
                <a:spcPts val="600"/>
              </a:spcAft>
              <a:buFont typeface="Arial" panose="020B0604020202020204" pitchFamily="34" charset="0"/>
              <a:buChar char="•"/>
            </a:pPr>
            <a:r>
              <a:rPr lang="en-US" altLang="en-US" dirty="0"/>
              <a:t>In general, the </a:t>
            </a:r>
            <a:r>
              <a:rPr lang="en-US" altLang="en-US" b="1" dirty="0"/>
              <a:t>entity integrity</a:t>
            </a:r>
            <a:r>
              <a:rPr lang="en-US" altLang="en-US" dirty="0"/>
              <a:t> rule for multilevel relations states that all attributes that are members of the apparent key must not be null and must have the same security classification within each individual tuple.</a:t>
            </a:r>
          </a:p>
          <a:p>
            <a:pPr marL="285750" indent="-285750">
              <a:spcAft>
                <a:spcPts val="600"/>
              </a:spcAft>
              <a:buFont typeface="Arial" panose="020B0604020202020204" pitchFamily="34" charset="0"/>
              <a:buChar char="•"/>
            </a:pPr>
            <a:r>
              <a:rPr lang="en-US" altLang="en-US" dirty="0"/>
              <a:t>In addition, all other attribute values in the tuple must have a security classification greater than or equal to that of the apparent key.</a:t>
            </a:r>
          </a:p>
          <a:p>
            <a:pPr lvl="1">
              <a:spcAft>
                <a:spcPts val="600"/>
              </a:spcAft>
            </a:pPr>
            <a:r>
              <a:rPr lang="en-US" altLang="en-US" sz="1600" dirty="0"/>
              <a:t>This </a:t>
            </a:r>
            <a:r>
              <a:rPr lang="en-US" altLang="en-US" sz="1600" b="1" dirty="0"/>
              <a:t>constraint</a:t>
            </a:r>
            <a:r>
              <a:rPr lang="en-US" altLang="en-US" sz="1600" dirty="0"/>
              <a:t> ensures that a user can see the key if the user is permitted to see any part of the tuple at all.</a:t>
            </a:r>
          </a:p>
          <a:p>
            <a:pPr marL="285750" indent="-285750">
              <a:spcAft>
                <a:spcPts val="600"/>
              </a:spcAft>
              <a:buFont typeface="Arial" panose="020B0604020202020204" pitchFamily="34" charset="0"/>
              <a:buChar char="•"/>
            </a:pPr>
            <a:r>
              <a:rPr lang="en-US" altLang="en-US" dirty="0"/>
              <a:t>Other integrity rules, called </a:t>
            </a:r>
            <a:r>
              <a:rPr lang="en-US" altLang="en-US" b="1" dirty="0"/>
              <a:t>null integrity</a:t>
            </a:r>
            <a:r>
              <a:rPr lang="en-US" altLang="en-US" dirty="0"/>
              <a:t> and </a:t>
            </a:r>
            <a:r>
              <a:rPr lang="en-US" altLang="en-US" b="1" dirty="0" err="1"/>
              <a:t>interinstance</a:t>
            </a:r>
            <a:r>
              <a:rPr lang="en-US" altLang="en-US" b="1" dirty="0"/>
              <a:t> integrity</a:t>
            </a:r>
            <a:r>
              <a:rPr lang="en-US" altLang="en-US" dirty="0"/>
              <a:t>, informally ensure that if a tuple value at some security level can be filtered (derived) from a higher-classified tuple, then it is sufficient to store the higher-classified tuple in the multilevel relation.</a:t>
            </a:r>
          </a:p>
          <a:p>
            <a:pPr>
              <a:spcAft>
                <a:spcPts val="600"/>
              </a:spcAft>
            </a:pPr>
            <a:endParaRPr lang="en-US" dirty="0"/>
          </a:p>
        </p:txBody>
      </p:sp>
      <p:sp>
        <p:nvSpPr>
          <p:cNvPr id="3" name="Content Placeholder 2"/>
          <p:cNvSpPr>
            <a:spLocks noGrp="1"/>
          </p:cNvSpPr>
          <p:nvPr>
            <p:ph sz="quarter" idx="10"/>
          </p:nvPr>
        </p:nvSpPr>
        <p:spPr>
          <a:xfrm>
            <a:off x="247650" y="214143"/>
            <a:ext cx="6747510" cy="620247"/>
          </a:xfrm>
        </p:spPr>
        <p:txBody>
          <a:bodyPr>
            <a:normAutofit fontScale="85000" lnSpcReduction="10000"/>
          </a:bodyPr>
          <a:lstStyle/>
          <a:p>
            <a:r>
              <a:rPr lang="en-US" dirty="0"/>
              <a:t>Mandatory Access Control and Multilevel Security</a:t>
            </a:r>
          </a:p>
        </p:txBody>
      </p:sp>
    </p:spTree>
    <p:extLst>
      <p:ext uri="{BB962C8B-B14F-4D97-AF65-F5344CB8AC3E}">
        <p14:creationId xmlns:p14="http://schemas.microsoft.com/office/powerpoint/2010/main" val="588158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198606" y="1434653"/>
          <a:ext cx="6585328" cy="1969518"/>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algn="l">
                        <a:lnSpc>
                          <a:spcPct val="100000"/>
                        </a:lnSpc>
                        <a:spcBef>
                          <a:spcPts val="0"/>
                        </a:spcBef>
                        <a:spcAft>
                          <a:spcPts val="0"/>
                        </a:spcAft>
                      </a:pP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Ramez</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Elmasri</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&amp;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Shamkant</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B.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Navathe</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Fundamentals of Database Systems, Pearson Education, 6th Edition, 2013</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bl>
          </a:graphicData>
        </a:graphic>
      </p:graphicFrame>
    </p:spTree>
    <p:extLst>
      <p:ext uri="{BB962C8B-B14F-4D97-AF65-F5344CB8AC3E}">
        <p14:creationId xmlns:p14="http://schemas.microsoft.com/office/powerpoint/2010/main" val="2014213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087832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smtClean="0">
                <a:solidFill>
                  <a:prstClr val="black"/>
                </a:solidFill>
                <a:latin typeface="Arial" panose="020B0604020202020204" pitchFamily="34" charset="0"/>
                <a:cs typeface="Arial" panose="020B0604020202020204" pitchFamily="34" charset="0"/>
              </a:rPr>
              <a:t>Bell </a:t>
            </a:r>
            <a:r>
              <a:rPr lang="en-IN" b="1" dirty="0" err="1" smtClean="0">
                <a:solidFill>
                  <a:prstClr val="black"/>
                </a:solidFill>
                <a:latin typeface="Arial" panose="020B0604020202020204" pitchFamily="34" charset="0"/>
                <a:cs typeface="Arial" panose="020B0604020202020204" pitchFamily="34" charset="0"/>
              </a:rPr>
              <a:t>LaPadula</a:t>
            </a:r>
            <a:r>
              <a:rPr lang="en-IN" b="1" dirty="0" smtClean="0">
                <a:solidFill>
                  <a:prstClr val="black"/>
                </a:solidFill>
                <a:latin typeface="Arial" panose="020B0604020202020204" pitchFamily="34" charset="0"/>
                <a:cs typeface="Arial" panose="020B0604020202020204" pitchFamily="34" charset="0"/>
              </a:rPr>
              <a:t> Model</a:t>
            </a:r>
            <a:r>
              <a:rPr lang="en-US" b="1" dirty="0" smtClean="0">
                <a:solidFill>
                  <a:prstClr val="black"/>
                </a:solidFill>
                <a:latin typeface="Arial" panose="020B0604020202020204" pitchFamily="34" charset="0"/>
                <a:cs typeface="Arial" panose="020B0604020202020204" pitchFamily="34" charset="0"/>
              </a:rPr>
              <a:t/>
            </a:r>
            <a:br>
              <a:rPr lang="en-US" b="1" dirty="0" smtClean="0">
                <a:solidFill>
                  <a:prstClr val="black"/>
                </a:solidFill>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RL 8.2.2</a:t>
            </a:r>
            <a:endParaRPr lang="en-IN" b="1"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241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9036" y="1120378"/>
            <a:ext cx="7795364" cy="3394472"/>
          </a:xfrm>
        </p:spPr>
        <p:txBody>
          <a:bodyPr/>
          <a:lstStyle/>
          <a:p>
            <a:pPr marL="285750" indent="-285750">
              <a:buFont typeface="Arial" panose="020B0604020202020204" pitchFamily="34" charset="0"/>
              <a:buChar char="•"/>
            </a:pPr>
            <a:r>
              <a:rPr lang="en-US" dirty="0"/>
              <a:t>A confidentiality </a:t>
            </a:r>
            <a:r>
              <a:rPr lang="en-US" dirty="0" smtClean="0"/>
              <a:t>policy prevents </a:t>
            </a:r>
            <a:r>
              <a:rPr lang="en-US" dirty="0"/>
              <a:t>the unauthorized disclosure of </a:t>
            </a:r>
            <a:r>
              <a:rPr lang="en-US" dirty="0" smtClean="0"/>
              <a:t>information</a:t>
            </a:r>
            <a:r>
              <a:rPr lang="en-US" dirty="0"/>
              <a:t>. </a:t>
            </a:r>
            <a:endParaRPr lang="en-US" dirty="0" smtClean="0"/>
          </a:p>
          <a:p>
            <a:pPr lvl="1"/>
            <a:r>
              <a:rPr lang="en-US" dirty="0" smtClean="0"/>
              <a:t>e.g., </a:t>
            </a:r>
            <a:r>
              <a:rPr lang="en-US" dirty="0"/>
              <a:t>the navy must keep confidential the date on which a troop ship will </a:t>
            </a:r>
            <a:r>
              <a:rPr lang="en-US" dirty="0" smtClean="0"/>
              <a:t>sail. </a:t>
            </a:r>
            <a:endParaRPr lang="en-US" dirty="0"/>
          </a:p>
          <a:p>
            <a:pPr marL="285750" indent="-285750">
              <a:spcBef>
                <a:spcPts val="1200"/>
              </a:spcBef>
              <a:buFont typeface="Arial" panose="020B0604020202020204" pitchFamily="34" charset="0"/>
              <a:buChar char="•"/>
            </a:pPr>
            <a:r>
              <a:rPr lang="en-US" dirty="0" smtClean="0"/>
              <a:t>Bell-</a:t>
            </a:r>
            <a:r>
              <a:rPr lang="en-US" dirty="0" err="1" smtClean="0"/>
              <a:t>LaPadula</a:t>
            </a:r>
            <a:r>
              <a:rPr lang="en-US" dirty="0" smtClean="0"/>
              <a:t> Model is a multi-level </a:t>
            </a:r>
            <a:r>
              <a:rPr lang="en-US" dirty="0"/>
              <a:t>model proposed by Bell and </a:t>
            </a:r>
            <a:r>
              <a:rPr lang="en-US" dirty="0" err="1"/>
              <a:t>LaPadula</a:t>
            </a:r>
            <a:r>
              <a:rPr lang="en-US" dirty="0"/>
              <a:t> of MITRE for enforcing access control in government and military </a:t>
            </a:r>
            <a:r>
              <a:rPr lang="en-US" dirty="0" smtClean="0"/>
              <a:t>applications</a:t>
            </a:r>
          </a:p>
          <a:p>
            <a:pPr marL="285750" indent="-285750">
              <a:spcBef>
                <a:spcPts val="1200"/>
              </a:spcBef>
              <a:buFont typeface="Arial" panose="020B0604020202020204" pitchFamily="34" charset="0"/>
              <a:buChar char="•"/>
            </a:pPr>
            <a:r>
              <a:rPr lang="en-US" dirty="0" smtClean="0"/>
              <a:t>It uses </a:t>
            </a:r>
            <a:r>
              <a:rPr lang="en-US" altLang="en-US" dirty="0"/>
              <a:t>military-style classifications. </a:t>
            </a:r>
            <a:r>
              <a:rPr lang="en-US" altLang="en-US" dirty="0" smtClean="0"/>
              <a:t>Subjects </a:t>
            </a:r>
            <a:r>
              <a:rPr lang="en-US" altLang="en-US" dirty="0"/>
              <a:t>and </a:t>
            </a:r>
            <a:r>
              <a:rPr lang="en-US" altLang="en-US" dirty="0" smtClean="0"/>
              <a:t>Objects </a:t>
            </a:r>
            <a:r>
              <a:rPr lang="en-US" altLang="en-US" dirty="0"/>
              <a:t>are often partitioned into different security </a:t>
            </a:r>
            <a:r>
              <a:rPr lang="en-US" altLang="en-US" dirty="0" smtClean="0"/>
              <a:t>levels</a:t>
            </a:r>
          </a:p>
          <a:p>
            <a:pPr marL="285750" indent="-285750">
              <a:spcBef>
                <a:spcPts val="1200"/>
              </a:spcBef>
              <a:buFont typeface="Arial" panose="020B0604020202020204" pitchFamily="34" charset="0"/>
              <a:buChar char="•"/>
            </a:pPr>
            <a:r>
              <a:rPr lang="en-US" dirty="0"/>
              <a:t>A subject can only access objects at certain levels determined by </a:t>
            </a:r>
            <a:r>
              <a:rPr lang="en-US" dirty="0" smtClean="0"/>
              <a:t>his/her/its </a:t>
            </a:r>
            <a:r>
              <a:rPr lang="en-US" dirty="0"/>
              <a:t>security level</a:t>
            </a:r>
          </a:p>
        </p:txBody>
      </p:sp>
      <p:sp>
        <p:nvSpPr>
          <p:cNvPr id="3" name="Content Placeholder 2"/>
          <p:cNvSpPr>
            <a:spLocks noGrp="1"/>
          </p:cNvSpPr>
          <p:nvPr>
            <p:ph sz="quarter" idx="10"/>
          </p:nvPr>
        </p:nvSpPr>
        <p:spPr/>
        <p:txBody>
          <a:bodyPr/>
          <a:lstStyle/>
          <a:p>
            <a:r>
              <a:rPr lang="en-US" dirty="0" smtClean="0"/>
              <a:t>Confidentiality - Bell-</a:t>
            </a:r>
            <a:r>
              <a:rPr lang="en-US" dirty="0" err="1" smtClean="0"/>
              <a:t>LaPadula</a:t>
            </a:r>
            <a:r>
              <a:rPr lang="en-US" dirty="0" smtClean="0"/>
              <a:t> Model </a:t>
            </a:r>
            <a:endParaRPr lang="en-US" dirty="0"/>
          </a:p>
        </p:txBody>
      </p:sp>
    </p:spTree>
    <p:extLst>
      <p:ext uri="{BB962C8B-B14F-4D97-AF65-F5344CB8AC3E}">
        <p14:creationId xmlns:p14="http://schemas.microsoft.com/office/powerpoint/2010/main" val="2574017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80623"/>
            <a:ext cx="8229600" cy="1471777"/>
          </a:xfrm>
        </p:spPr>
        <p:txBody>
          <a:bodyPr/>
          <a:lstStyle/>
          <a:p>
            <a:pPr marL="285750" indent="-285750">
              <a:spcBef>
                <a:spcPts val="0"/>
              </a:spcBef>
              <a:buFont typeface="Arial" panose="020B0604020202020204" pitchFamily="34" charset="0"/>
              <a:buChar char="•"/>
            </a:pPr>
            <a:r>
              <a:rPr lang="en-US" sz="1600" dirty="0"/>
              <a:t>The confidentiality classification is a set of security clearances arranged in a linear  (total) </a:t>
            </a:r>
            <a:r>
              <a:rPr lang="en-US" sz="1600" dirty="0" smtClean="0"/>
              <a:t>ordering.</a:t>
            </a:r>
          </a:p>
          <a:p>
            <a:pPr marL="285750" indent="-285750">
              <a:spcBef>
                <a:spcPts val="0"/>
              </a:spcBef>
              <a:buFont typeface="Arial" panose="020B0604020202020204" pitchFamily="34" charset="0"/>
              <a:buChar char="•"/>
            </a:pPr>
            <a:r>
              <a:rPr lang="en-US" sz="1600" dirty="0"/>
              <a:t>Clearances represent the security levels. The higher the </a:t>
            </a:r>
            <a:r>
              <a:rPr lang="en-US" sz="1600" dirty="0" smtClean="0"/>
              <a:t>level, </a:t>
            </a:r>
            <a:r>
              <a:rPr lang="en-US" sz="1600" dirty="0"/>
              <a:t>the more sensitive the info</a:t>
            </a:r>
            <a:r>
              <a:rPr lang="en-US" sz="1600" dirty="0" smtClean="0"/>
              <a:t>.</a:t>
            </a:r>
          </a:p>
          <a:p>
            <a:pPr marL="585788" lvl="1" indent="-285750">
              <a:spcBef>
                <a:spcPts val="0"/>
              </a:spcBef>
              <a:buFont typeface="Arial" panose="020B0604020202020204" pitchFamily="34" charset="0"/>
              <a:buChar char="•"/>
            </a:pPr>
            <a:r>
              <a:rPr lang="en-US" sz="1400" dirty="0"/>
              <a:t>A subject has a security clearance. An object has a security classification. </a:t>
            </a:r>
            <a:r>
              <a:rPr lang="en-US" sz="1400" dirty="0" smtClean="0"/>
              <a:t>While referring </a:t>
            </a:r>
            <a:r>
              <a:rPr lang="en-US" sz="1400" dirty="0"/>
              <a:t>to both subject clearances </a:t>
            </a:r>
            <a:r>
              <a:rPr lang="en-US" sz="1400" dirty="0" smtClean="0"/>
              <a:t>and object </a:t>
            </a:r>
            <a:r>
              <a:rPr lang="en-US" sz="1400" dirty="0"/>
              <a:t>classifications, </a:t>
            </a:r>
            <a:r>
              <a:rPr lang="en-US" sz="1400" dirty="0" smtClean="0"/>
              <a:t>the </a:t>
            </a:r>
            <a:r>
              <a:rPr lang="en-US" sz="1400" dirty="0"/>
              <a:t>term “</a:t>
            </a:r>
            <a:r>
              <a:rPr lang="en-US" sz="1400" dirty="0" smtClean="0"/>
              <a:t>classification” is used</a:t>
            </a:r>
            <a:endParaRPr lang="en-US" sz="1400" dirty="0"/>
          </a:p>
          <a:p>
            <a:pPr marL="285750" indent="-285750">
              <a:spcBef>
                <a:spcPts val="0"/>
              </a:spcBef>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799" y="214143"/>
            <a:ext cx="6333995" cy="625101"/>
          </a:xfrm>
        </p:spPr>
        <p:txBody>
          <a:bodyPr/>
          <a:lstStyle/>
          <a:p>
            <a:r>
              <a:rPr lang="en-US" dirty="0" smtClean="0"/>
              <a:t>The Model</a:t>
            </a:r>
            <a:endParaRPr lang="en-US" dirty="0"/>
          </a:p>
        </p:txBody>
      </p:sp>
      <p:sp>
        <p:nvSpPr>
          <p:cNvPr id="4" name="Rectangle 3"/>
          <p:cNvSpPr/>
          <p:nvPr/>
        </p:nvSpPr>
        <p:spPr>
          <a:xfrm>
            <a:off x="1803748" y="4149353"/>
            <a:ext cx="5837129" cy="461665"/>
          </a:xfrm>
          <a:prstGeom prst="rect">
            <a:avLst/>
          </a:prstGeom>
        </p:spPr>
        <p:txBody>
          <a:bodyPr wrap="square">
            <a:spAutoFit/>
          </a:bodyPr>
          <a:lstStyle/>
          <a:p>
            <a:pPr algn="ct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basic confidentiality classification system. </a:t>
            </a:r>
            <a:r>
              <a:rPr lang="en-US" sz="1200" dirty="0" smtClean="0">
                <a:latin typeface="Arial" panose="020B0604020202020204" pitchFamily="34" charset="0"/>
                <a:cs typeface="Arial" panose="020B0604020202020204" pitchFamily="34" charset="0"/>
              </a:rPr>
              <a:t>The four </a:t>
            </a:r>
            <a:r>
              <a:rPr lang="en-US" sz="1200" dirty="0">
                <a:latin typeface="Arial" panose="020B0604020202020204" pitchFamily="34" charset="0"/>
                <a:cs typeface="Arial" panose="020B0604020202020204" pitchFamily="34" charset="0"/>
              </a:rPr>
              <a:t>security levels are arranged with the most sensitive at the top and </a:t>
            </a:r>
            <a:r>
              <a:rPr lang="en-US" sz="1200" dirty="0" smtClean="0">
                <a:latin typeface="Arial" panose="020B0604020202020204" pitchFamily="34" charset="0"/>
                <a:cs typeface="Arial" panose="020B0604020202020204" pitchFamily="34" charset="0"/>
              </a:rPr>
              <a:t>the least </a:t>
            </a:r>
            <a:r>
              <a:rPr lang="en-US" sz="1200" dirty="0">
                <a:latin typeface="Arial" panose="020B0604020202020204" pitchFamily="34" charset="0"/>
                <a:cs typeface="Arial" panose="020B0604020202020204" pitchFamily="34" charset="0"/>
              </a:rPr>
              <a:t>sensitive at the bottom. </a:t>
            </a:r>
          </a:p>
        </p:txBody>
      </p:sp>
      <p:sp>
        <p:nvSpPr>
          <p:cNvPr id="5" name="Rectangle 4"/>
          <p:cNvSpPr/>
          <p:nvPr/>
        </p:nvSpPr>
        <p:spPr>
          <a:xfrm>
            <a:off x="830893" y="2479819"/>
            <a:ext cx="2137775" cy="1569660"/>
          </a:xfrm>
          <a:prstGeom prst="rect">
            <a:avLst/>
          </a:prstGeom>
        </p:spPr>
        <p:txBody>
          <a:bodyPr wrap="square" numCol="1">
            <a:spAutoFit/>
          </a:bodyPr>
          <a:lstStyle/>
          <a:p>
            <a:pPr algn="ctr"/>
            <a:r>
              <a:rPr lang="en-US" sz="1200" dirty="0">
                <a:solidFill>
                  <a:srgbClr val="231F20"/>
                </a:solidFill>
                <a:latin typeface="Times-Roman"/>
              </a:rPr>
              <a:t>TOP SECRET (TS)</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SECRET (S)</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CONFIDENTIAL (C)</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UNCLASSIFIED (UC</a:t>
            </a:r>
            <a:r>
              <a:rPr lang="en-US" sz="1200" dirty="0" smtClean="0">
                <a:solidFill>
                  <a:srgbClr val="231F20"/>
                </a:solidFill>
                <a:latin typeface="Times-Roman"/>
              </a:rPr>
              <a:t>)</a:t>
            </a:r>
          </a:p>
          <a:p>
            <a:pPr algn="ctr"/>
            <a:endParaRPr lang="en-US" sz="1200" dirty="0"/>
          </a:p>
        </p:txBody>
      </p:sp>
      <p:sp>
        <p:nvSpPr>
          <p:cNvPr id="6" name="Rectangle 5"/>
          <p:cNvSpPr/>
          <p:nvPr/>
        </p:nvSpPr>
        <p:spPr>
          <a:xfrm>
            <a:off x="3339231" y="2452274"/>
            <a:ext cx="2085583" cy="1384995"/>
          </a:xfrm>
          <a:prstGeom prst="rect">
            <a:avLst/>
          </a:prstGeom>
        </p:spPr>
        <p:txBody>
          <a:bodyPr wrap="square">
            <a:spAutoFit/>
          </a:bodyPr>
          <a:lstStyle/>
          <a:p>
            <a:pPr algn="ctr"/>
            <a:r>
              <a:rPr lang="en-US" sz="1200" dirty="0">
                <a:solidFill>
                  <a:srgbClr val="231F20"/>
                </a:solidFill>
                <a:latin typeface="Times-Roman"/>
              </a:rPr>
              <a:t>Tamara, Thomas</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Sally, Samuel</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Claire, Clarence</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Ulaley, Ursula</a:t>
            </a:r>
          </a:p>
        </p:txBody>
      </p:sp>
      <p:sp>
        <p:nvSpPr>
          <p:cNvPr id="7" name="Rectangle 6"/>
          <p:cNvSpPr/>
          <p:nvPr/>
        </p:nvSpPr>
        <p:spPr>
          <a:xfrm>
            <a:off x="5795378" y="2412538"/>
            <a:ext cx="2158650" cy="1569660"/>
          </a:xfrm>
          <a:prstGeom prst="rect">
            <a:avLst/>
          </a:prstGeom>
        </p:spPr>
        <p:txBody>
          <a:bodyPr wrap="square">
            <a:spAutoFit/>
          </a:bodyPr>
          <a:lstStyle/>
          <a:p>
            <a:pPr algn="ctr"/>
            <a:r>
              <a:rPr lang="en-US" sz="1200" dirty="0">
                <a:solidFill>
                  <a:srgbClr val="231F20"/>
                </a:solidFill>
                <a:latin typeface="Times-Roman"/>
              </a:rPr>
              <a:t>Personnel Files</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Electronic Mail Files</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Activity Log Files</a:t>
            </a:r>
            <a:br>
              <a:rPr lang="en-US" sz="1200" dirty="0">
                <a:solidFill>
                  <a:srgbClr val="231F20"/>
                </a:solidFill>
                <a:latin typeface="Times-Roman"/>
              </a:rPr>
            </a:br>
            <a:r>
              <a:rPr lang="en-US" sz="1200" dirty="0">
                <a:solidFill>
                  <a:srgbClr val="231F20"/>
                </a:solidFill>
                <a:latin typeface="Times-Roman"/>
              </a:rPr>
              <a:t>|</a:t>
            </a:r>
            <a:br>
              <a:rPr lang="en-US" sz="1200" dirty="0">
                <a:solidFill>
                  <a:srgbClr val="231F20"/>
                </a:solidFill>
                <a:latin typeface="Times-Roman"/>
              </a:rPr>
            </a:br>
            <a:r>
              <a:rPr lang="en-US" sz="1200" dirty="0">
                <a:solidFill>
                  <a:srgbClr val="231F20"/>
                </a:solidFill>
                <a:latin typeface="Times-Roman"/>
              </a:rPr>
              <a:t>Telephone List Files</a:t>
            </a:r>
            <a:r>
              <a:rPr lang="en-US" sz="1200" dirty="0"/>
              <a:t> </a:t>
            </a:r>
            <a:br>
              <a:rPr lang="en-US" sz="1200" dirty="0"/>
            </a:br>
            <a:endParaRPr lang="en-US" sz="1200" dirty="0"/>
          </a:p>
        </p:txBody>
      </p:sp>
    </p:spTree>
    <p:extLst>
      <p:ext uri="{BB962C8B-B14F-4D97-AF65-F5344CB8AC3E}">
        <p14:creationId xmlns:p14="http://schemas.microsoft.com/office/powerpoint/2010/main" val="1983481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p:cNvSpPr>
            <a:spLocks noGrp="1" noChangeArrowheads="1"/>
          </p:cNvSpPr>
          <p:nvPr>
            <p:ph idx="1"/>
          </p:nvPr>
        </p:nvSpPr>
        <p:spPr>
          <a:xfrm>
            <a:off x="651510" y="1013253"/>
            <a:ext cx="7784035" cy="3756455"/>
          </a:xfrm>
        </p:spPr>
        <p:txBody>
          <a:bodyPr>
            <a:noAutofit/>
          </a:bodyPr>
          <a:lstStyle/>
          <a:p>
            <a:r>
              <a:rPr lang="en-US" altLang="en-US" dirty="0"/>
              <a:t>Types of </a:t>
            </a:r>
            <a:r>
              <a:rPr lang="en-US" altLang="en-US" dirty="0" smtClean="0"/>
              <a:t>Data Security issues</a:t>
            </a:r>
            <a:endParaRPr lang="en-US" altLang="en-US" dirty="0"/>
          </a:p>
          <a:p>
            <a:pPr lvl="1">
              <a:spcBef>
                <a:spcPts val="900"/>
              </a:spcBef>
            </a:pPr>
            <a:r>
              <a:rPr lang="en-US" altLang="en-US" sz="1400" dirty="0"/>
              <a:t>Legal and ethical </a:t>
            </a:r>
            <a:r>
              <a:rPr lang="en-US" altLang="en-US" sz="1400" dirty="0" smtClean="0"/>
              <a:t>issues</a:t>
            </a:r>
          </a:p>
          <a:p>
            <a:pPr lvl="2"/>
            <a:r>
              <a:rPr lang="en-US" sz="1200" dirty="0">
                <a:latin typeface="Arial" panose="020B0604020202020204" pitchFamily="34" charset="0"/>
                <a:cs typeface="Arial" panose="020B0604020202020204" pitchFamily="34" charset="0"/>
              </a:rPr>
              <a:t>Some information may be deemed to be private and cannot be accessed legally by unauthorized persons. In the United States, there are numerous laws governing privacy of information</a:t>
            </a:r>
            <a:endParaRPr lang="en-US" altLang="en-US" sz="1200" dirty="0">
              <a:latin typeface="Arial" panose="020B0604020202020204" pitchFamily="34" charset="0"/>
              <a:cs typeface="Arial" panose="020B0604020202020204" pitchFamily="34" charset="0"/>
            </a:endParaRPr>
          </a:p>
          <a:p>
            <a:pPr lvl="1">
              <a:spcBef>
                <a:spcPts val="900"/>
              </a:spcBef>
            </a:pPr>
            <a:r>
              <a:rPr lang="en-US" altLang="en-US" sz="1400" dirty="0"/>
              <a:t>Policy issues</a:t>
            </a:r>
          </a:p>
          <a:p>
            <a:pPr lvl="2"/>
            <a:r>
              <a:rPr lang="en-US" sz="1200" dirty="0">
                <a:latin typeface="Arial" panose="020B0604020202020204" pitchFamily="34" charset="0"/>
                <a:cs typeface="Arial" panose="020B0604020202020204" pitchFamily="34" charset="0"/>
              </a:rPr>
              <a:t>Policy issues at the governmental, institutional, or corporate level as to what kinds of information should not be made publicly available—for example, credit ratings and personal medical records</a:t>
            </a:r>
            <a:endParaRPr lang="en-US" altLang="en-US" sz="1200" dirty="0">
              <a:latin typeface="Arial" panose="020B0604020202020204" pitchFamily="34" charset="0"/>
              <a:cs typeface="Arial" panose="020B0604020202020204" pitchFamily="34" charset="0"/>
            </a:endParaRPr>
          </a:p>
          <a:p>
            <a:pPr lvl="1">
              <a:spcBef>
                <a:spcPts val="900"/>
              </a:spcBef>
            </a:pPr>
            <a:r>
              <a:rPr lang="en-US" altLang="en-US" sz="1400" dirty="0"/>
              <a:t>System-related issues</a:t>
            </a:r>
          </a:p>
          <a:p>
            <a:pPr lvl="2"/>
            <a:r>
              <a:rPr lang="en-US" sz="1200" dirty="0">
                <a:latin typeface="Arial" panose="020B0604020202020204" pitchFamily="34" charset="0"/>
                <a:cs typeface="Arial" panose="020B0604020202020204" pitchFamily="34" charset="0"/>
              </a:rPr>
              <a:t>system levels at which various security functions should be enforced—for example, whether a security function should be handled at the physical hardware level, the operating system level, or the DBMS level</a:t>
            </a:r>
            <a:endParaRPr lang="en-US" altLang="en-US" sz="1200" dirty="0">
              <a:latin typeface="Arial" panose="020B0604020202020204" pitchFamily="34" charset="0"/>
              <a:cs typeface="Arial" panose="020B0604020202020204" pitchFamily="34" charset="0"/>
            </a:endParaRPr>
          </a:p>
          <a:p>
            <a:pPr lvl="1">
              <a:spcBef>
                <a:spcPts val="900"/>
              </a:spcBef>
            </a:pPr>
            <a:r>
              <a:rPr lang="en-US" altLang="en-US" sz="1400" dirty="0"/>
              <a:t>The need to identify multiple security levels</a:t>
            </a:r>
          </a:p>
          <a:p>
            <a:pPr lvl="2"/>
            <a:r>
              <a:rPr lang="en-US" sz="1200" dirty="0">
                <a:latin typeface="Arial" panose="020B0604020202020204" pitchFamily="34" charset="0"/>
                <a:cs typeface="Arial" panose="020B0604020202020204" pitchFamily="34" charset="0"/>
              </a:rPr>
              <a:t>e.g., top secret, secret, confidential, and unclassified. The security policy of the organization with respect to permitting access to various classifications of data must be enforced.</a:t>
            </a:r>
            <a:r>
              <a:rPr lang="en-US" altLang="en-US" sz="1200" dirty="0">
                <a:latin typeface="Arial" panose="020B0604020202020204" pitchFamily="34" charset="0"/>
                <a:cs typeface="Arial" panose="020B0604020202020204" pitchFamily="34" charset="0"/>
              </a:rPr>
              <a:t> </a:t>
            </a:r>
          </a:p>
          <a:p>
            <a:endParaRPr lang="en-US" altLang="en-US" dirty="0"/>
          </a:p>
        </p:txBody>
      </p:sp>
      <p:sp>
        <p:nvSpPr>
          <p:cNvPr id="2" name="Content Placeholder 1"/>
          <p:cNvSpPr>
            <a:spLocks noGrp="1"/>
          </p:cNvSpPr>
          <p:nvPr>
            <p:ph sz="quarter" idx="10"/>
          </p:nvPr>
        </p:nvSpPr>
        <p:spPr>
          <a:xfrm>
            <a:off x="304800" y="214143"/>
            <a:ext cx="6324600" cy="540237"/>
          </a:xfrm>
        </p:spPr>
        <p:txBody>
          <a:bodyPr>
            <a:normAutofit/>
          </a:bodyPr>
          <a:lstStyle/>
          <a:p>
            <a:r>
              <a:rPr lang="en-US" dirty="0" smtClean="0"/>
              <a:t>Database </a:t>
            </a:r>
            <a:r>
              <a:rPr lang="en-US" dirty="0"/>
              <a:t>Security Issues</a:t>
            </a:r>
          </a:p>
        </p:txBody>
      </p:sp>
      <p:sp>
        <p:nvSpPr>
          <p:cNvPr id="4" name="Slide Number Placeholder 3"/>
          <p:cNvSpPr>
            <a:spLocks noGrp="1"/>
          </p:cNvSpPr>
          <p:nvPr>
            <p:ph type="sldNum" sz="quarter" idx="4294967295"/>
          </p:nvPr>
        </p:nvSpPr>
        <p:spPr>
          <a:xfrm>
            <a:off x="7715250" y="4918075"/>
            <a:ext cx="1428750" cy="182563"/>
          </a:xfrm>
          <a:prstGeom prst="rect">
            <a:avLst/>
          </a:prstGeom>
        </p:spPr>
        <p:txBody>
          <a:bodyPr/>
          <a:lstStyle/>
          <a:p>
            <a:endParaRPr lang="en-CA" altLang="en-US" dirty="0"/>
          </a:p>
        </p:txBody>
      </p:sp>
    </p:spTree>
    <p:extLst>
      <p:ext uri="{BB962C8B-B14F-4D97-AF65-F5344CB8AC3E}">
        <p14:creationId xmlns:p14="http://schemas.microsoft.com/office/powerpoint/2010/main" val="1495171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6822" y="1120378"/>
            <a:ext cx="7657578" cy="3589408"/>
          </a:xfrm>
        </p:spPr>
        <p:txBody>
          <a:bodyPr/>
          <a:lstStyle/>
          <a:p>
            <a:pPr>
              <a:lnSpc>
                <a:spcPct val="90000"/>
              </a:lnSpc>
              <a:spcAft>
                <a:spcPts val="600"/>
              </a:spcAft>
            </a:pPr>
            <a:r>
              <a:rPr lang="en-US" altLang="en-US" dirty="0"/>
              <a:t>Let L(S)=ls be the security clearance of subject S.</a:t>
            </a:r>
          </a:p>
          <a:p>
            <a:pPr>
              <a:lnSpc>
                <a:spcPct val="90000"/>
              </a:lnSpc>
              <a:spcAft>
                <a:spcPts val="600"/>
              </a:spcAft>
            </a:pPr>
            <a:r>
              <a:rPr lang="en-US" altLang="en-US" dirty="0"/>
              <a:t>Let L(O)=lo be the security classification of object ).</a:t>
            </a:r>
          </a:p>
          <a:p>
            <a:pPr>
              <a:lnSpc>
                <a:spcPct val="90000"/>
              </a:lnSpc>
              <a:spcAft>
                <a:spcPts val="600"/>
              </a:spcAft>
            </a:pPr>
            <a:r>
              <a:rPr lang="en-US" altLang="en-US" dirty="0"/>
              <a:t>For all security classification l</a:t>
            </a:r>
            <a:r>
              <a:rPr lang="en-US" altLang="en-US" baseline="-25000" dirty="0"/>
              <a:t>i</a:t>
            </a:r>
            <a:r>
              <a:rPr lang="en-US" altLang="en-US" dirty="0"/>
              <a:t>, </a:t>
            </a:r>
            <a:r>
              <a:rPr lang="en-US" altLang="en-US" dirty="0" err="1"/>
              <a:t>i</a:t>
            </a:r>
            <a:r>
              <a:rPr lang="en-US" altLang="en-US" dirty="0"/>
              <a:t>=0,…, k-1, l</a:t>
            </a:r>
            <a:r>
              <a:rPr lang="en-US" altLang="en-US" baseline="-25000" dirty="0"/>
              <a:t>i</a:t>
            </a:r>
            <a:r>
              <a:rPr lang="en-US" altLang="en-US" dirty="0"/>
              <a:t>&lt;l</a:t>
            </a:r>
            <a:r>
              <a:rPr lang="en-US" altLang="en-US" baseline="-25000" dirty="0"/>
              <a:t>i+1</a:t>
            </a:r>
          </a:p>
          <a:p>
            <a:pPr>
              <a:lnSpc>
                <a:spcPct val="90000"/>
              </a:lnSpc>
            </a:pPr>
            <a:r>
              <a:rPr lang="en-US" altLang="en-US" dirty="0"/>
              <a:t>Simple Security Condition: </a:t>
            </a:r>
            <a:br>
              <a:rPr lang="en-US" altLang="en-US" dirty="0"/>
            </a:br>
            <a:r>
              <a:rPr lang="en-US" altLang="en-US" dirty="0"/>
              <a:t>S can read O if and only if l</a:t>
            </a:r>
            <a:r>
              <a:rPr lang="en-US" altLang="en-US" baseline="-25000" dirty="0"/>
              <a:t>o</a:t>
            </a:r>
            <a:r>
              <a:rPr lang="en-US" altLang="en-US" dirty="0"/>
              <a:t>&lt;=l</a:t>
            </a:r>
            <a:r>
              <a:rPr lang="en-US" altLang="en-US" baseline="-25000" dirty="0"/>
              <a:t>s</a:t>
            </a:r>
            <a:r>
              <a:rPr lang="en-US" altLang="en-US" dirty="0"/>
              <a:t> and </a:t>
            </a:r>
            <a:br>
              <a:rPr lang="en-US" altLang="en-US" dirty="0"/>
            </a:br>
            <a:r>
              <a:rPr lang="en-US" altLang="en-US" dirty="0"/>
              <a:t>S has discretionary read access to O.</a:t>
            </a:r>
          </a:p>
          <a:p>
            <a:pPr>
              <a:lnSpc>
                <a:spcPct val="90000"/>
              </a:lnSpc>
              <a:spcBef>
                <a:spcPts val="600"/>
              </a:spcBef>
            </a:pPr>
            <a:r>
              <a:rPr lang="en-US" altLang="en-US" dirty="0"/>
              <a:t>*-Property (Star property): </a:t>
            </a:r>
            <a:br>
              <a:rPr lang="en-US" altLang="en-US" dirty="0"/>
            </a:br>
            <a:r>
              <a:rPr lang="en-US" altLang="en-US" dirty="0"/>
              <a:t>S can write O if and only if l</a:t>
            </a:r>
            <a:r>
              <a:rPr lang="en-US" altLang="en-US" baseline="-25000" dirty="0"/>
              <a:t>s</a:t>
            </a:r>
            <a:r>
              <a:rPr lang="en-US" altLang="en-US" dirty="0"/>
              <a:t>&lt;=l</a:t>
            </a:r>
            <a:r>
              <a:rPr lang="en-US" altLang="en-US" baseline="-25000" dirty="0"/>
              <a:t>o</a:t>
            </a:r>
            <a:r>
              <a:rPr lang="en-US" altLang="en-US" dirty="0"/>
              <a:t> and </a:t>
            </a:r>
            <a:br>
              <a:rPr lang="en-US" altLang="en-US" dirty="0"/>
            </a:br>
            <a:r>
              <a:rPr lang="en-US" altLang="en-US" dirty="0"/>
              <a:t>S has discretionary write access to O.</a:t>
            </a:r>
          </a:p>
          <a:p>
            <a:pPr>
              <a:lnSpc>
                <a:spcPct val="90000"/>
              </a:lnSpc>
              <a:spcBef>
                <a:spcPts val="600"/>
              </a:spcBef>
            </a:pPr>
            <a:r>
              <a:rPr lang="en-US" altLang="en-US" dirty="0"/>
              <a:t>TS </a:t>
            </a:r>
            <a:r>
              <a:rPr lang="en-US" altLang="en-US" dirty="0" smtClean="0"/>
              <a:t>subject </a:t>
            </a:r>
            <a:r>
              <a:rPr lang="en-US" altLang="en-US" dirty="0"/>
              <a:t>can not write documents lower than TS. </a:t>
            </a:r>
            <a:endParaRPr lang="en-US" altLang="en-US" dirty="0" smtClean="0"/>
          </a:p>
          <a:p>
            <a:pPr lvl="1">
              <a:lnSpc>
                <a:spcPct val="90000"/>
              </a:lnSpc>
            </a:pPr>
            <a:r>
              <a:rPr lang="en-US" altLang="en-US" dirty="0" smtClean="0">
                <a:sym typeface="Wingdings" panose="05000000000000000000" pitchFamily="2" charset="2"/>
              </a:rPr>
              <a:t>Prevent </a:t>
            </a:r>
            <a:r>
              <a:rPr lang="en-US" altLang="en-US" dirty="0">
                <a:sym typeface="Wingdings" panose="05000000000000000000" pitchFamily="2" charset="2"/>
              </a:rPr>
              <a:t>classified information leak.</a:t>
            </a:r>
          </a:p>
          <a:p>
            <a:endParaRPr lang="en-US" dirty="0"/>
          </a:p>
        </p:txBody>
      </p:sp>
      <p:sp>
        <p:nvSpPr>
          <p:cNvPr id="3" name="Content Placeholder 2"/>
          <p:cNvSpPr>
            <a:spLocks noGrp="1"/>
          </p:cNvSpPr>
          <p:nvPr>
            <p:ph sz="quarter" idx="10"/>
          </p:nvPr>
        </p:nvSpPr>
        <p:spPr>
          <a:xfrm>
            <a:off x="304799" y="176565"/>
            <a:ext cx="6471781" cy="587523"/>
          </a:xfrm>
        </p:spPr>
        <p:txBody>
          <a:bodyPr>
            <a:normAutofit fontScale="85000" lnSpcReduction="10000"/>
          </a:bodyPr>
          <a:lstStyle/>
          <a:p>
            <a:r>
              <a:rPr lang="en-US" dirty="0"/>
              <a:t>Security </a:t>
            </a:r>
            <a:r>
              <a:rPr lang="en-US" dirty="0" smtClean="0"/>
              <a:t>Requirements - </a:t>
            </a:r>
            <a:r>
              <a:rPr lang="en-US" dirty="0"/>
              <a:t>Bell-</a:t>
            </a:r>
            <a:r>
              <a:rPr lang="en-US" dirty="0" err="1"/>
              <a:t>LaPadula</a:t>
            </a:r>
            <a:r>
              <a:rPr lang="en-US" dirty="0"/>
              <a:t> Model</a:t>
            </a:r>
          </a:p>
        </p:txBody>
      </p:sp>
    </p:spTree>
    <p:extLst>
      <p:ext uri="{BB962C8B-B14F-4D97-AF65-F5344CB8AC3E}">
        <p14:creationId xmlns:p14="http://schemas.microsoft.com/office/powerpoint/2010/main" val="2372269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7342" y="1120378"/>
            <a:ext cx="7407058" cy="3394472"/>
          </a:xfrm>
        </p:spPr>
        <p:txBody>
          <a:bodyPr/>
          <a:lstStyle/>
          <a:p>
            <a:pPr>
              <a:spcAft>
                <a:spcPts val="1200"/>
              </a:spcAft>
            </a:pPr>
            <a:r>
              <a:rPr lang="en-US" altLang="en-US" dirty="0"/>
              <a:t>Let </a:t>
            </a:r>
            <a:r>
              <a:rPr lang="en-US" altLang="en-US" dirty="0">
                <a:sym typeface="Symbol" panose="05050102010706020507" pitchFamily="18" charset="2"/>
              </a:rPr>
              <a:t> </a:t>
            </a:r>
            <a:r>
              <a:rPr lang="en-US" altLang="en-US" dirty="0"/>
              <a:t>be a system with secure initial state </a:t>
            </a:r>
            <a:r>
              <a:rPr lang="en-US" altLang="en-US" dirty="0">
                <a:sym typeface="Symbol" panose="05050102010706020507" pitchFamily="18" charset="2"/>
              </a:rPr>
              <a:t></a:t>
            </a:r>
            <a:r>
              <a:rPr lang="en-US" altLang="en-US" baseline="-25000" dirty="0"/>
              <a:t>0</a:t>
            </a:r>
          </a:p>
          <a:p>
            <a:pPr>
              <a:spcAft>
                <a:spcPts val="1200"/>
              </a:spcAft>
            </a:pPr>
            <a:r>
              <a:rPr lang="en-US" altLang="en-US" dirty="0"/>
              <a:t>Let T be the set of state transformations.</a:t>
            </a:r>
          </a:p>
          <a:p>
            <a:pPr marL="0" indent="0"/>
            <a:r>
              <a:rPr lang="en-US" altLang="en-US" dirty="0"/>
              <a:t>If every element of T preserves the simple security condition, </a:t>
            </a:r>
            <a:r>
              <a:rPr lang="en-US" altLang="en-US" dirty="0" smtClean="0"/>
              <a:t>and </a:t>
            </a:r>
            <a:r>
              <a:rPr lang="en-US" altLang="en-US" dirty="0"/>
              <a:t>the *-</a:t>
            </a:r>
            <a:r>
              <a:rPr lang="en-US" altLang="en-US" dirty="0" smtClean="0"/>
              <a:t>property, </a:t>
            </a:r>
          </a:p>
          <a:p>
            <a:pPr marL="300038" lvl="1" indent="0">
              <a:spcAft>
                <a:spcPts val="1200"/>
              </a:spcAft>
            </a:pPr>
            <a:r>
              <a:rPr lang="en-US" altLang="en-US" sz="1600" dirty="0" smtClean="0"/>
              <a:t>Then </a:t>
            </a:r>
            <a:r>
              <a:rPr lang="en-US" altLang="en-US" sz="1600" dirty="0"/>
              <a:t>every state </a:t>
            </a:r>
            <a:r>
              <a:rPr lang="en-US" altLang="en-US" sz="1600" dirty="0">
                <a:sym typeface="Symbol" panose="05050102010706020507" pitchFamily="18" charset="2"/>
              </a:rPr>
              <a:t></a:t>
            </a:r>
            <a:r>
              <a:rPr lang="en-US" altLang="en-US" sz="1600" baseline="-25000" dirty="0" err="1"/>
              <a:t>i</a:t>
            </a:r>
            <a:r>
              <a:rPr lang="en-US" altLang="en-US" sz="1600" dirty="0"/>
              <a:t>, i≥0, is secure.</a:t>
            </a:r>
          </a:p>
        </p:txBody>
      </p:sp>
      <p:sp>
        <p:nvSpPr>
          <p:cNvPr id="3" name="Content Placeholder 2"/>
          <p:cNvSpPr>
            <a:spLocks noGrp="1"/>
          </p:cNvSpPr>
          <p:nvPr>
            <p:ph sz="quarter" idx="10"/>
          </p:nvPr>
        </p:nvSpPr>
        <p:spPr>
          <a:xfrm>
            <a:off x="304800" y="214143"/>
            <a:ext cx="6324600" cy="625101"/>
          </a:xfrm>
        </p:spPr>
        <p:txBody>
          <a:bodyPr/>
          <a:lstStyle/>
          <a:p>
            <a:r>
              <a:rPr lang="en-US" dirty="0"/>
              <a:t>Basic Security Theorem</a:t>
            </a:r>
          </a:p>
        </p:txBody>
      </p:sp>
    </p:spTree>
    <p:extLst>
      <p:ext uri="{BB962C8B-B14F-4D97-AF65-F5344CB8AC3E}">
        <p14:creationId xmlns:p14="http://schemas.microsoft.com/office/powerpoint/2010/main" val="473090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3984" y="1120378"/>
            <a:ext cx="7820416" cy="3394472"/>
          </a:xfrm>
        </p:spPr>
        <p:txBody>
          <a:bodyPr/>
          <a:lstStyle/>
          <a:p>
            <a:pPr marL="285750" indent="-285750">
              <a:lnSpc>
                <a:spcPct val="90000"/>
              </a:lnSpc>
              <a:spcAft>
                <a:spcPts val="600"/>
              </a:spcAft>
              <a:buFont typeface="Arial" panose="020B0604020202020204" pitchFamily="34" charset="0"/>
              <a:buChar char="•"/>
            </a:pPr>
            <a:r>
              <a:rPr lang="en-US" altLang="en-US" dirty="0" smtClean="0"/>
              <a:t>The model is expanded by </a:t>
            </a:r>
            <a:r>
              <a:rPr lang="en-US" altLang="en-US" dirty="0"/>
              <a:t>adding a set of categories</a:t>
            </a:r>
            <a:r>
              <a:rPr lang="en-US" altLang="en-US" dirty="0" smtClean="0"/>
              <a:t>. Each </a:t>
            </a:r>
            <a:r>
              <a:rPr lang="en-US" altLang="en-US" dirty="0"/>
              <a:t>category </a:t>
            </a:r>
            <a:r>
              <a:rPr lang="en-US" altLang="en-US" dirty="0" smtClean="0"/>
              <a:t>describes </a:t>
            </a:r>
            <a:r>
              <a:rPr lang="en-US" altLang="en-US" dirty="0"/>
              <a:t>a kind of information</a:t>
            </a:r>
            <a:r>
              <a:rPr lang="en-US" altLang="en-US" dirty="0" smtClean="0"/>
              <a:t>.</a:t>
            </a:r>
          </a:p>
          <a:p>
            <a:pPr marL="285750" indent="-285750">
              <a:lnSpc>
                <a:spcPct val="90000"/>
              </a:lnSpc>
              <a:buFont typeface="Arial" panose="020B0604020202020204" pitchFamily="34" charset="0"/>
              <a:buChar char="•"/>
            </a:pPr>
            <a:r>
              <a:rPr lang="en-US" altLang="en-US" dirty="0" smtClean="0"/>
              <a:t>The categories </a:t>
            </a:r>
            <a:r>
              <a:rPr lang="en-US" altLang="en-US" dirty="0"/>
              <a:t>arise from the “need to know” principle </a:t>
            </a:r>
            <a:r>
              <a:rPr lang="en-US" altLang="en-US" dirty="0" smtClean="0"/>
              <a:t> </a:t>
            </a:r>
          </a:p>
          <a:p>
            <a:pPr lvl="1">
              <a:lnSpc>
                <a:spcPct val="90000"/>
              </a:lnSpc>
            </a:pPr>
            <a:r>
              <a:rPr lang="en-US" altLang="en-US" dirty="0" smtClean="0"/>
              <a:t>no </a:t>
            </a:r>
            <a:r>
              <a:rPr lang="en-US" altLang="en-US" dirty="0"/>
              <a:t>subject should be able to read objects unless reading them is necessary for that subject to perform its function.</a:t>
            </a:r>
          </a:p>
          <a:p>
            <a:pPr marL="285750" indent="-285750">
              <a:lnSpc>
                <a:spcPct val="90000"/>
              </a:lnSpc>
              <a:spcAft>
                <a:spcPts val="600"/>
              </a:spcAft>
              <a:buFont typeface="Arial" panose="020B0604020202020204" pitchFamily="34" charset="0"/>
              <a:buChar char="•"/>
            </a:pPr>
            <a:r>
              <a:rPr lang="en-US" altLang="en-US" dirty="0"/>
              <a:t>Say, </a:t>
            </a:r>
            <a:r>
              <a:rPr lang="en-US" altLang="en-US" dirty="0" smtClean="0"/>
              <a:t>the </a:t>
            </a:r>
            <a:r>
              <a:rPr lang="en-US" altLang="en-US" dirty="0"/>
              <a:t>categories are NUC, EUR, and US, </a:t>
            </a:r>
            <a:r>
              <a:rPr lang="en-US" altLang="en-US" dirty="0" smtClean="0"/>
              <a:t>someone can </a:t>
            </a:r>
            <a:r>
              <a:rPr lang="en-US" altLang="en-US" dirty="0"/>
              <a:t>have access to any of the following sets of categories: ∅ (none), { NUC </a:t>
            </a:r>
            <a:r>
              <a:rPr lang="en-US" altLang="en-US" dirty="0" smtClean="0"/>
              <a:t>}, { </a:t>
            </a:r>
            <a:r>
              <a:rPr lang="en-US" altLang="en-US" dirty="0"/>
              <a:t>EUR }, { US }, { NUC, EUR }, {NUC, US }, { EUR, US }, and { NUC, EUR, US </a:t>
            </a:r>
            <a:r>
              <a:rPr lang="en-US" altLang="en-US" dirty="0" smtClean="0"/>
              <a:t>}</a:t>
            </a:r>
          </a:p>
          <a:p>
            <a:pPr marL="285750" indent="-285750">
              <a:lnSpc>
                <a:spcPct val="90000"/>
              </a:lnSpc>
              <a:spcAft>
                <a:spcPts val="600"/>
              </a:spcAft>
              <a:buFont typeface="Arial" panose="020B0604020202020204" pitchFamily="34" charset="0"/>
              <a:buChar char="•"/>
            </a:pPr>
            <a:r>
              <a:rPr lang="en-US" altLang="en-US" dirty="0"/>
              <a:t>Each security level and category form a security level or compartment</a:t>
            </a:r>
            <a:r>
              <a:rPr lang="en-US" altLang="en-US" dirty="0" smtClean="0"/>
              <a:t>.</a:t>
            </a:r>
          </a:p>
          <a:p>
            <a:pPr marL="285750" indent="-285750">
              <a:lnSpc>
                <a:spcPct val="90000"/>
              </a:lnSpc>
              <a:spcAft>
                <a:spcPts val="600"/>
              </a:spcAft>
              <a:buFont typeface="Arial" panose="020B0604020202020204" pitchFamily="34" charset="0"/>
              <a:buChar char="•"/>
            </a:pPr>
            <a:r>
              <a:rPr lang="en-US" altLang="en-US" dirty="0"/>
              <a:t>Subjects have clearance at </a:t>
            </a:r>
            <a:r>
              <a:rPr lang="en-US" altLang="en-US" dirty="0" smtClean="0"/>
              <a:t>a </a:t>
            </a:r>
            <a:r>
              <a:rPr lang="en-US" altLang="en-US" dirty="0"/>
              <a:t>security level</a:t>
            </a:r>
            <a:r>
              <a:rPr lang="en-US" altLang="en-US" dirty="0" smtClean="0"/>
              <a:t>. Objects </a:t>
            </a:r>
            <a:r>
              <a:rPr lang="en-US" altLang="en-US" dirty="0"/>
              <a:t>are at the level of </a:t>
            </a:r>
            <a:r>
              <a:rPr lang="en-US" altLang="en-US" dirty="0" smtClean="0"/>
              <a:t>a </a:t>
            </a:r>
            <a:r>
              <a:rPr lang="en-US" altLang="en-US" dirty="0"/>
              <a:t>security level.</a:t>
            </a:r>
          </a:p>
          <a:p>
            <a:pPr>
              <a:lnSpc>
                <a:spcPct val="90000"/>
              </a:lnSpc>
            </a:pPr>
            <a:endParaRPr lang="en-US" altLang="en-US" dirty="0"/>
          </a:p>
          <a:p>
            <a:pPr>
              <a:lnSpc>
                <a:spcPct val="90000"/>
              </a:lnSpc>
            </a:pPr>
            <a:endParaRPr lang="en-US" altLang="en-US" dirty="0"/>
          </a:p>
          <a:p>
            <a:endParaRPr lang="en-US" dirty="0"/>
          </a:p>
        </p:txBody>
      </p:sp>
      <p:sp>
        <p:nvSpPr>
          <p:cNvPr id="3" name="Content Placeholder 2"/>
          <p:cNvSpPr>
            <a:spLocks noGrp="1"/>
          </p:cNvSpPr>
          <p:nvPr>
            <p:ph sz="quarter" idx="10"/>
          </p:nvPr>
        </p:nvSpPr>
        <p:spPr>
          <a:xfrm>
            <a:off x="304800" y="214143"/>
            <a:ext cx="6324600" cy="562471"/>
          </a:xfrm>
        </p:spPr>
        <p:txBody>
          <a:bodyPr>
            <a:normAutofit fontScale="77500" lnSpcReduction="20000"/>
          </a:bodyPr>
          <a:lstStyle/>
          <a:p>
            <a:r>
              <a:rPr lang="en-US" dirty="0" smtClean="0"/>
              <a:t>Security Categories </a:t>
            </a:r>
            <a:r>
              <a:rPr lang="en-US" dirty="0"/>
              <a:t>and Need to Know Principle</a:t>
            </a:r>
          </a:p>
        </p:txBody>
      </p:sp>
    </p:spTree>
    <p:extLst>
      <p:ext uri="{BB962C8B-B14F-4D97-AF65-F5344CB8AC3E}">
        <p14:creationId xmlns:p14="http://schemas.microsoft.com/office/powerpoint/2010/main" val="3903860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8871" y="1126340"/>
            <a:ext cx="3173871" cy="3394472"/>
          </a:xfrm>
        </p:spPr>
        <p:txBody>
          <a:bodyPr/>
          <a:lstStyle/>
          <a:p>
            <a:pPr marL="285750" indent="-285750">
              <a:buFont typeface="Arial" panose="020B0604020202020204" pitchFamily="34" charset="0"/>
              <a:buChar char="•"/>
            </a:pPr>
            <a:r>
              <a:rPr lang="en-US" dirty="0" smtClean="0"/>
              <a:t>Subject </a:t>
            </a:r>
            <a:r>
              <a:rPr lang="en-US" dirty="0"/>
              <a:t>may be cleared into level (SECRET, {EUR</a:t>
            </a:r>
            <a:r>
              <a:rPr lang="en-US" dirty="0" smtClean="0"/>
              <a:t>}),  </a:t>
            </a:r>
            <a:r>
              <a:rPr lang="en-US" dirty="0"/>
              <a:t>(TS, {NUC, US</a:t>
            </a:r>
            <a:r>
              <a:rPr lang="en-US" dirty="0" smtClean="0"/>
              <a:t>}) etc. </a:t>
            </a:r>
          </a:p>
          <a:p>
            <a:pPr marL="285750" indent="-285750">
              <a:buFont typeface="Arial" panose="020B0604020202020204" pitchFamily="34" charset="0"/>
              <a:buChar char="•"/>
            </a:pPr>
            <a:r>
              <a:rPr lang="en-US" dirty="0" smtClean="0"/>
              <a:t>Say a </a:t>
            </a:r>
            <a:r>
              <a:rPr lang="en-US" dirty="0"/>
              <a:t>document </a:t>
            </a:r>
            <a:r>
              <a:rPr lang="en-US" dirty="0" smtClean="0"/>
              <a:t>is classified </a:t>
            </a:r>
            <a:r>
              <a:rPr lang="en-US" dirty="0"/>
              <a:t>as (C, {EUR</a:t>
            </a:r>
            <a:r>
              <a:rPr lang="en-US" dirty="0" smtClean="0"/>
              <a:t>})</a:t>
            </a:r>
          </a:p>
          <a:p>
            <a:pPr marL="285750" indent="-285750">
              <a:buFont typeface="Arial" panose="020B0604020202020204" pitchFamily="34" charset="0"/>
              <a:buChar char="•"/>
            </a:pPr>
            <a:r>
              <a:rPr lang="en-US" dirty="0" smtClean="0"/>
              <a:t>A subject </a:t>
            </a:r>
            <a:r>
              <a:rPr lang="en-US" dirty="0"/>
              <a:t>with clearance at (TS, {NUC, US}) will be denied access to document</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1468" cy="635198"/>
          </a:xfrm>
        </p:spPr>
        <p:txBody>
          <a:bodyPr/>
          <a:lstStyle/>
          <a:p>
            <a:r>
              <a:rPr lang="en-US" dirty="0" smtClean="0"/>
              <a:t>Security Lattice</a:t>
            </a:r>
            <a:endParaRPr lang="en-US" dirty="0"/>
          </a:p>
        </p:txBody>
      </p:sp>
      <p:sp>
        <p:nvSpPr>
          <p:cNvPr id="4" name="Text Box 5"/>
          <p:cNvSpPr txBox="1">
            <a:spLocks noChangeArrowheads="1"/>
          </p:cNvSpPr>
          <p:nvPr/>
        </p:nvSpPr>
        <p:spPr bwMode="auto">
          <a:xfrm>
            <a:off x="2267214" y="1215438"/>
            <a:ext cx="1721282"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t>{NUC, EUR, US}</a:t>
            </a:r>
          </a:p>
        </p:txBody>
      </p:sp>
      <p:sp>
        <p:nvSpPr>
          <p:cNvPr id="5" name="Text Box 6"/>
          <p:cNvSpPr txBox="1">
            <a:spLocks noChangeArrowheads="1"/>
          </p:cNvSpPr>
          <p:nvPr/>
        </p:nvSpPr>
        <p:spPr bwMode="auto">
          <a:xfrm>
            <a:off x="133615" y="1909176"/>
            <a:ext cx="143214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t>{NUC, EUR}</a:t>
            </a:r>
          </a:p>
        </p:txBody>
      </p:sp>
      <p:sp>
        <p:nvSpPr>
          <p:cNvPr id="6" name="Text Box 7"/>
          <p:cNvSpPr txBox="1">
            <a:spLocks noChangeArrowheads="1"/>
          </p:cNvSpPr>
          <p:nvPr/>
        </p:nvSpPr>
        <p:spPr bwMode="auto">
          <a:xfrm>
            <a:off x="2038614" y="1909176"/>
            <a:ext cx="2111375"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{NUC, US}</a:t>
            </a:r>
          </a:p>
        </p:txBody>
      </p:sp>
      <p:sp>
        <p:nvSpPr>
          <p:cNvPr id="7" name="Text Box 8"/>
          <p:cNvSpPr txBox="1">
            <a:spLocks noChangeArrowheads="1"/>
          </p:cNvSpPr>
          <p:nvPr/>
        </p:nvSpPr>
        <p:spPr bwMode="auto">
          <a:xfrm>
            <a:off x="4553215" y="1909176"/>
            <a:ext cx="1013256"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t>{EUR, US}</a:t>
            </a:r>
          </a:p>
        </p:txBody>
      </p:sp>
      <p:sp>
        <p:nvSpPr>
          <p:cNvPr id="8" name="Text Box 9"/>
          <p:cNvSpPr txBox="1">
            <a:spLocks noChangeArrowheads="1"/>
          </p:cNvSpPr>
          <p:nvPr/>
        </p:nvSpPr>
        <p:spPr bwMode="auto">
          <a:xfrm>
            <a:off x="79641" y="2609265"/>
            <a:ext cx="1505648"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t>{NUC}</a:t>
            </a:r>
          </a:p>
        </p:txBody>
      </p:sp>
      <p:sp>
        <p:nvSpPr>
          <p:cNvPr id="9" name="Text Box 10"/>
          <p:cNvSpPr txBox="1">
            <a:spLocks noChangeArrowheads="1"/>
          </p:cNvSpPr>
          <p:nvPr/>
        </p:nvSpPr>
        <p:spPr bwMode="auto">
          <a:xfrm>
            <a:off x="2038614" y="2533064"/>
            <a:ext cx="2111375"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{EUR}</a:t>
            </a:r>
          </a:p>
        </p:txBody>
      </p:sp>
      <p:sp>
        <p:nvSpPr>
          <p:cNvPr id="10" name="Text Box 11"/>
          <p:cNvSpPr txBox="1">
            <a:spLocks noChangeArrowheads="1"/>
          </p:cNvSpPr>
          <p:nvPr/>
        </p:nvSpPr>
        <p:spPr bwMode="auto">
          <a:xfrm>
            <a:off x="4248415" y="2533064"/>
            <a:ext cx="1241856"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t>{US}</a:t>
            </a:r>
          </a:p>
        </p:txBody>
      </p:sp>
      <p:sp>
        <p:nvSpPr>
          <p:cNvPr id="11" name="Text Box 12"/>
          <p:cNvSpPr txBox="1">
            <a:spLocks noChangeArrowheads="1"/>
          </p:cNvSpPr>
          <p:nvPr/>
        </p:nvSpPr>
        <p:spPr bwMode="auto">
          <a:xfrm>
            <a:off x="2038614" y="3204576"/>
            <a:ext cx="2111375"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sym typeface="Symbol" panose="05050102010706020507" pitchFamily="18" charset="2"/>
              </a:rPr>
              <a:t></a:t>
            </a:r>
          </a:p>
        </p:txBody>
      </p:sp>
      <p:sp>
        <p:nvSpPr>
          <p:cNvPr id="12" name="Line 14"/>
          <p:cNvSpPr>
            <a:spLocks noChangeShapeType="1"/>
          </p:cNvSpPr>
          <p:nvPr/>
        </p:nvSpPr>
        <p:spPr bwMode="auto">
          <a:xfrm flipH="1">
            <a:off x="1429014" y="1528176"/>
            <a:ext cx="838200" cy="3810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3" name="Line 15"/>
          <p:cNvSpPr>
            <a:spLocks noChangeShapeType="1"/>
          </p:cNvSpPr>
          <p:nvPr/>
        </p:nvSpPr>
        <p:spPr bwMode="auto">
          <a:xfrm flipH="1">
            <a:off x="2982236" y="1528176"/>
            <a:ext cx="46978" cy="3810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 name="Line 16"/>
          <p:cNvSpPr>
            <a:spLocks noChangeShapeType="1"/>
          </p:cNvSpPr>
          <p:nvPr/>
        </p:nvSpPr>
        <p:spPr bwMode="auto">
          <a:xfrm>
            <a:off x="4019814" y="1528176"/>
            <a:ext cx="990600" cy="3810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5" name="Line 17"/>
          <p:cNvSpPr>
            <a:spLocks noChangeShapeType="1"/>
          </p:cNvSpPr>
          <p:nvPr/>
        </p:nvSpPr>
        <p:spPr bwMode="auto">
          <a:xfrm>
            <a:off x="1048014" y="2213976"/>
            <a:ext cx="175260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 name="Line 18"/>
          <p:cNvSpPr>
            <a:spLocks noChangeShapeType="1"/>
          </p:cNvSpPr>
          <p:nvPr/>
        </p:nvSpPr>
        <p:spPr bwMode="auto">
          <a:xfrm flipH="1">
            <a:off x="895614" y="2213976"/>
            <a:ext cx="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7" name="Line 19"/>
          <p:cNvSpPr>
            <a:spLocks noChangeShapeType="1"/>
          </p:cNvSpPr>
          <p:nvPr/>
        </p:nvSpPr>
        <p:spPr bwMode="auto">
          <a:xfrm>
            <a:off x="3410214" y="2213976"/>
            <a:ext cx="175260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8" name="Line 20"/>
          <p:cNvSpPr>
            <a:spLocks noChangeShapeType="1"/>
          </p:cNvSpPr>
          <p:nvPr/>
        </p:nvSpPr>
        <p:spPr bwMode="auto">
          <a:xfrm flipH="1">
            <a:off x="1124214" y="2213976"/>
            <a:ext cx="182880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9" name="Line 21"/>
          <p:cNvSpPr>
            <a:spLocks noChangeShapeType="1"/>
          </p:cNvSpPr>
          <p:nvPr/>
        </p:nvSpPr>
        <p:spPr bwMode="auto">
          <a:xfrm flipH="1">
            <a:off x="3334014" y="2213976"/>
            <a:ext cx="182880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0" name="Line 22"/>
          <p:cNvSpPr>
            <a:spLocks noChangeShapeType="1"/>
          </p:cNvSpPr>
          <p:nvPr/>
        </p:nvSpPr>
        <p:spPr bwMode="auto">
          <a:xfrm flipH="1">
            <a:off x="5315214" y="2213976"/>
            <a:ext cx="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1" name="Line 23"/>
          <p:cNvSpPr>
            <a:spLocks noChangeShapeType="1"/>
          </p:cNvSpPr>
          <p:nvPr/>
        </p:nvSpPr>
        <p:spPr bwMode="auto">
          <a:xfrm flipH="1">
            <a:off x="3105414" y="2823576"/>
            <a:ext cx="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2" name="Line 24"/>
          <p:cNvSpPr>
            <a:spLocks noChangeShapeType="1"/>
          </p:cNvSpPr>
          <p:nvPr/>
        </p:nvSpPr>
        <p:spPr bwMode="auto">
          <a:xfrm flipH="1">
            <a:off x="3181614" y="2823576"/>
            <a:ext cx="182880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3" name="Line 25"/>
          <p:cNvSpPr>
            <a:spLocks noChangeShapeType="1"/>
          </p:cNvSpPr>
          <p:nvPr/>
        </p:nvSpPr>
        <p:spPr bwMode="auto">
          <a:xfrm>
            <a:off x="1200414" y="2823576"/>
            <a:ext cx="1752600" cy="457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Tree>
    <p:extLst>
      <p:ext uri="{BB962C8B-B14F-4D97-AF65-F5344CB8AC3E}">
        <p14:creationId xmlns:p14="http://schemas.microsoft.com/office/powerpoint/2010/main" val="1186047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198606" y="1434653"/>
          <a:ext cx="6585328" cy="1969518"/>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algn="l">
                        <a:lnSpc>
                          <a:spcPct val="100000"/>
                        </a:lnSpc>
                        <a:spcBef>
                          <a:spcPts val="0"/>
                        </a:spcBef>
                        <a:spcAft>
                          <a:spcPts val="0"/>
                        </a:spcAft>
                      </a:pP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Ramez</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Elmasri</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&amp;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Shamkant</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B.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Navathe</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Fundamentals of Database Systems, Pearson Education, 6th Edition, 2013</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bl>
          </a:graphicData>
        </a:graphic>
      </p:graphicFrame>
    </p:spTree>
    <p:extLst>
      <p:ext uri="{BB962C8B-B14F-4D97-AF65-F5344CB8AC3E}">
        <p14:creationId xmlns:p14="http://schemas.microsoft.com/office/powerpoint/2010/main" val="42689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532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smtClean="0">
                <a:latin typeface="Arial" panose="020B0604020202020204" pitchFamily="34" charset="0"/>
                <a:cs typeface="Arial" panose="020B0604020202020204" pitchFamily="34" charset="0"/>
              </a:rPr>
              <a:t>Inference Control</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8.3.1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549" y="951470"/>
            <a:ext cx="7612277" cy="3694670"/>
          </a:xfrm>
        </p:spPr>
        <p:txBody>
          <a:bodyPr/>
          <a:lstStyle/>
          <a:p>
            <a:pPr marL="285750" indent="-285750">
              <a:spcAft>
                <a:spcPts val="1200"/>
              </a:spcAft>
              <a:buFont typeface="Arial" panose="020B0604020202020204" pitchFamily="34" charset="0"/>
              <a:buChar char="•"/>
            </a:pPr>
            <a:r>
              <a:rPr lang="en-US" sz="1600" dirty="0"/>
              <a:t>Statistical databases are used mainly to produce statistics on various populations.</a:t>
            </a:r>
          </a:p>
          <a:p>
            <a:pPr marL="285750" indent="-285750">
              <a:spcAft>
                <a:spcPts val="1200"/>
              </a:spcAft>
              <a:buFont typeface="Arial" panose="020B0604020202020204" pitchFamily="34" charset="0"/>
              <a:buChar char="•"/>
            </a:pPr>
            <a:r>
              <a:rPr lang="en-US" sz="1600" dirty="0"/>
              <a:t>The database may contain confidential data on individuals, which should be protected from user access.</a:t>
            </a:r>
          </a:p>
          <a:p>
            <a:pPr marL="285750" indent="-285750">
              <a:spcAft>
                <a:spcPts val="1200"/>
              </a:spcAft>
              <a:buFont typeface="Arial" panose="020B0604020202020204" pitchFamily="34" charset="0"/>
              <a:buChar char="•"/>
            </a:pPr>
            <a:r>
              <a:rPr lang="en-US" sz="1600" dirty="0"/>
              <a:t>Users are permitted to retrieve statistical information on the populations, such as averages, sums, counts, maximums, minimums, and standard deviations.</a:t>
            </a:r>
          </a:p>
          <a:p>
            <a:pPr marL="285750" indent="-285750">
              <a:spcAft>
                <a:spcPts val="1200"/>
              </a:spcAft>
              <a:buFont typeface="Arial" panose="020B0604020202020204" pitchFamily="34" charset="0"/>
              <a:buChar char="•"/>
            </a:pPr>
            <a:r>
              <a:rPr lang="en-US" sz="1600" dirty="0"/>
              <a:t>A population is a set of tuples of a relation (table) that satisfy some selection condition. </a:t>
            </a:r>
          </a:p>
          <a:p>
            <a:pPr marL="285750" indent="-285750">
              <a:spcAft>
                <a:spcPts val="1200"/>
              </a:spcAft>
              <a:buFont typeface="Arial" panose="020B0604020202020204" pitchFamily="34" charset="0"/>
              <a:buChar char="•"/>
            </a:pPr>
            <a:r>
              <a:rPr lang="en-US" sz="1600" dirty="0"/>
              <a:t>Statistical queries involve applying statistical functions to a population of tuples.</a:t>
            </a:r>
          </a:p>
          <a:p>
            <a:pPr marL="0" indent="0">
              <a:spcAft>
                <a:spcPts val="1200"/>
              </a:spcAft>
            </a:pPr>
            <a:endParaRPr lang="en-US" sz="1600" dirty="0"/>
          </a:p>
        </p:txBody>
      </p:sp>
      <p:sp>
        <p:nvSpPr>
          <p:cNvPr id="3" name="Content Placeholder 2"/>
          <p:cNvSpPr>
            <a:spLocks noGrp="1"/>
          </p:cNvSpPr>
          <p:nvPr>
            <p:ph sz="quarter" idx="10"/>
          </p:nvPr>
        </p:nvSpPr>
        <p:spPr>
          <a:xfrm>
            <a:off x="304800" y="214143"/>
            <a:ext cx="6318422" cy="638473"/>
          </a:xfrm>
        </p:spPr>
        <p:txBody>
          <a:bodyPr/>
          <a:lstStyle/>
          <a:p>
            <a:r>
              <a:rPr lang="en-US" dirty="0"/>
              <a:t>Statistical Database </a:t>
            </a:r>
            <a:r>
              <a:rPr lang="en-US" dirty="0" smtClean="0"/>
              <a:t>Security</a:t>
            </a:r>
            <a:endParaRPr lang="en-US" dirty="0"/>
          </a:p>
        </p:txBody>
      </p:sp>
    </p:spTree>
    <p:extLst>
      <p:ext uri="{BB962C8B-B14F-4D97-AF65-F5344CB8AC3E}">
        <p14:creationId xmlns:p14="http://schemas.microsoft.com/office/powerpoint/2010/main" val="3507072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8690" y="1143238"/>
            <a:ext cx="8065770" cy="3394472"/>
          </a:xfrm>
        </p:spPr>
        <p:txBody>
          <a:bodyPr/>
          <a:lstStyle/>
          <a:p>
            <a:pPr marL="285750" indent="-285750">
              <a:spcAft>
                <a:spcPts val="1200"/>
              </a:spcAft>
              <a:buFont typeface="Arial" panose="020B0604020202020204" pitchFamily="34" charset="0"/>
              <a:buChar char="•"/>
            </a:pPr>
            <a:r>
              <a:rPr lang="en-US" dirty="0"/>
              <a:t>Statistical database security techniques must prohibit the retrieval of individual data.</a:t>
            </a:r>
          </a:p>
          <a:p>
            <a:pPr marL="285750" indent="-285750">
              <a:buFont typeface="Arial" panose="020B0604020202020204" pitchFamily="34" charset="0"/>
              <a:buChar char="•"/>
            </a:pPr>
            <a:r>
              <a:rPr lang="en-US" dirty="0"/>
              <a:t>This can be achieved by prohibiting queries that retrieve attribute values and by allowing only queries that involve statistical aggregate functions such as COUNT, SUM, MIN, MAX, AVERAGE, and STANDARD DEVIATION.</a:t>
            </a:r>
          </a:p>
          <a:p>
            <a:pPr lvl="2">
              <a:spcAft>
                <a:spcPts val="1200"/>
              </a:spcAft>
            </a:pPr>
            <a:r>
              <a:rPr lang="en-US" dirty="0"/>
              <a:t>Such queries are sometimes called statistical queries.</a:t>
            </a:r>
          </a:p>
          <a:p>
            <a:pPr>
              <a:spcAft>
                <a:spcPts val="1200"/>
              </a:spcAft>
            </a:pPr>
            <a:endParaRPr lang="en-US" dirty="0"/>
          </a:p>
        </p:txBody>
      </p:sp>
      <p:sp>
        <p:nvSpPr>
          <p:cNvPr id="3" name="Content Placeholder 2"/>
          <p:cNvSpPr>
            <a:spLocks noGrp="1"/>
          </p:cNvSpPr>
          <p:nvPr>
            <p:ph sz="quarter" idx="10"/>
          </p:nvPr>
        </p:nvSpPr>
        <p:spPr>
          <a:xfrm>
            <a:off x="304800" y="214143"/>
            <a:ext cx="6176010" cy="597387"/>
          </a:xfrm>
        </p:spPr>
        <p:txBody>
          <a:bodyPr/>
          <a:lstStyle/>
          <a:p>
            <a:r>
              <a:rPr lang="en-US" dirty="0"/>
              <a:t>Statistical </a:t>
            </a:r>
            <a:r>
              <a:rPr lang="en-US" dirty="0" smtClean="0"/>
              <a:t>Queries</a:t>
            </a:r>
            <a:endParaRPr lang="en-US" dirty="0"/>
          </a:p>
        </p:txBody>
      </p:sp>
    </p:spTree>
    <p:extLst>
      <p:ext uri="{BB962C8B-B14F-4D97-AF65-F5344CB8AC3E}">
        <p14:creationId xmlns:p14="http://schemas.microsoft.com/office/powerpoint/2010/main" val="354326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0090" y="1120378"/>
            <a:ext cx="7814310" cy="3394472"/>
          </a:xfrm>
        </p:spPr>
        <p:txBody>
          <a:bodyPr numCol="2"/>
          <a:lstStyle/>
          <a:p>
            <a:r>
              <a:rPr lang="en-US" altLang="en-US" sz="1600" dirty="0"/>
              <a:t>Threats to databases</a:t>
            </a:r>
          </a:p>
          <a:p>
            <a:pPr lvl="1"/>
            <a:r>
              <a:rPr lang="en-US" altLang="en-US" sz="1600" dirty="0"/>
              <a:t>Loss of </a:t>
            </a:r>
            <a:r>
              <a:rPr lang="en-US" altLang="en-US" sz="1600" b="1" dirty="0"/>
              <a:t>integrity</a:t>
            </a:r>
          </a:p>
          <a:p>
            <a:pPr lvl="2"/>
            <a:r>
              <a:rPr lang="en-US" altLang="en-US" sz="1200" dirty="0">
                <a:latin typeface="Arial" panose="020B0604020202020204" pitchFamily="34" charset="0"/>
                <a:cs typeface="Arial" panose="020B0604020202020204" pitchFamily="34" charset="0"/>
              </a:rPr>
              <a:t>Information be protected from improper modification</a:t>
            </a:r>
          </a:p>
          <a:p>
            <a:pPr lvl="1"/>
            <a:r>
              <a:rPr lang="en-US" altLang="en-US" sz="1600" dirty="0"/>
              <a:t>Loss of </a:t>
            </a:r>
            <a:r>
              <a:rPr lang="en-US" altLang="en-US" sz="1600" b="1" dirty="0"/>
              <a:t>availability</a:t>
            </a:r>
          </a:p>
          <a:p>
            <a:pPr lvl="2"/>
            <a:r>
              <a:rPr lang="en-US" altLang="en-US" sz="1200" dirty="0">
                <a:latin typeface="Arial" panose="020B0604020202020204" pitchFamily="34" charset="0"/>
                <a:cs typeface="Arial" panose="020B0604020202020204" pitchFamily="34" charset="0"/>
              </a:rPr>
              <a:t>Available to user or program with legitimate right</a:t>
            </a:r>
          </a:p>
          <a:p>
            <a:pPr lvl="1"/>
            <a:r>
              <a:rPr lang="en-US" altLang="en-US" sz="1600" dirty="0"/>
              <a:t>Loss of </a:t>
            </a:r>
            <a:r>
              <a:rPr lang="en-US" altLang="en-US" sz="1600" b="1" dirty="0"/>
              <a:t>confidentiality</a:t>
            </a:r>
          </a:p>
          <a:p>
            <a:pPr lvl="2"/>
            <a:r>
              <a:rPr lang="en-US" altLang="en-US" sz="1200" dirty="0">
                <a:latin typeface="Arial" panose="020B0604020202020204" pitchFamily="34" charset="0"/>
                <a:cs typeface="Arial" panose="020B0604020202020204" pitchFamily="34" charset="0"/>
              </a:rPr>
              <a:t>Protection of data from unauthorized disclosure	</a:t>
            </a:r>
            <a:endParaRPr lang="en-US" altLang="en-US" sz="1200" dirty="0" smtClean="0">
              <a:latin typeface="Arial" panose="020B0604020202020204" pitchFamily="34" charset="0"/>
              <a:cs typeface="Arial" panose="020B0604020202020204" pitchFamily="34" charset="0"/>
            </a:endParaRPr>
          </a:p>
          <a:p>
            <a:pPr lvl="2"/>
            <a:endParaRPr lang="en-US" altLang="en-US" sz="1200" dirty="0">
              <a:latin typeface="Arial" panose="020B0604020202020204" pitchFamily="34" charset="0"/>
              <a:cs typeface="Arial" panose="020B0604020202020204" pitchFamily="34" charset="0"/>
            </a:endParaRPr>
          </a:p>
          <a:p>
            <a:pPr lvl="2"/>
            <a:endParaRPr lang="en-US" altLang="en-US" sz="1200" dirty="0" smtClean="0">
              <a:latin typeface="Arial" panose="020B0604020202020204" pitchFamily="34" charset="0"/>
              <a:cs typeface="Arial" panose="020B0604020202020204" pitchFamily="34" charset="0"/>
            </a:endParaRPr>
          </a:p>
          <a:p>
            <a:pPr lvl="2"/>
            <a:endParaRPr lang="en-US" altLang="en-US" sz="1200" dirty="0">
              <a:latin typeface="Arial" panose="020B0604020202020204" pitchFamily="34" charset="0"/>
              <a:cs typeface="Arial" panose="020B0604020202020204" pitchFamily="34" charset="0"/>
            </a:endParaRPr>
          </a:p>
          <a:p>
            <a:pPr lvl="2"/>
            <a:endParaRPr lang="en-US" altLang="en-US" sz="1100" dirty="0">
              <a:latin typeface="Arial" panose="020B0604020202020204" pitchFamily="34" charset="0"/>
              <a:cs typeface="Arial" panose="020B0604020202020204" pitchFamily="34" charset="0"/>
            </a:endParaRPr>
          </a:p>
          <a:p>
            <a:pPr marL="182880" indent="0"/>
            <a:r>
              <a:rPr lang="en-US" altLang="en-US" sz="1600" dirty="0"/>
              <a:t>To protect databases against these types of threats four kinds of countermeasures can be implemented:</a:t>
            </a:r>
          </a:p>
          <a:p>
            <a:pPr lvl="1"/>
            <a:r>
              <a:rPr lang="en-US" altLang="en-US" sz="1600" b="1" dirty="0"/>
              <a:t>Access control</a:t>
            </a:r>
          </a:p>
          <a:p>
            <a:pPr lvl="1"/>
            <a:r>
              <a:rPr lang="en-US" altLang="en-US" sz="1600" b="1" dirty="0"/>
              <a:t>Inference control</a:t>
            </a:r>
          </a:p>
          <a:p>
            <a:pPr lvl="1"/>
            <a:r>
              <a:rPr lang="en-US" altLang="en-US" sz="1600" b="1" dirty="0"/>
              <a:t>Flow control</a:t>
            </a:r>
          </a:p>
          <a:p>
            <a:pPr lvl="1"/>
            <a:r>
              <a:rPr lang="en-US" altLang="en-US" sz="1600" b="1" dirty="0"/>
              <a:t>Encryption</a:t>
            </a:r>
          </a:p>
          <a:p>
            <a:endParaRPr lang="en-US" sz="1200" dirty="0"/>
          </a:p>
        </p:txBody>
      </p:sp>
      <p:sp>
        <p:nvSpPr>
          <p:cNvPr id="3" name="Content Placeholder 2"/>
          <p:cNvSpPr>
            <a:spLocks noGrp="1"/>
          </p:cNvSpPr>
          <p:nvPr>
            <p:ph sz="quarter" idx="10"/>
          </p:nvPr>
        </p:nvSpPr>
        <p:spPr>
          <a:xfrm>
            <a:off x="304800" y="214143"/>
            <a:ext cx="6301740" cy="585957"/>
          </a:xfrm>
        </p:spPr>
        <p:txBody>
          <a:bodyPr/>
          <a:lstStyle/>
          <a:p>
            <a:r>
              <a:rPr lang="en-US" dirty="0"/>
              <a:t>Database Security</a:t>
            </a:r>
          </a:p>
        </p:txBody>
      </p:sp>
    </p:spTree>
    <p:extLst>
      <p:ext uri="{BB962C8B-B14F-4D97-AF65-F5344CB8AC3E}">
        <p14:creationId xmlns:p14="http://schemas.microsoft.com/office/powerpoint/2010/main" val="38579324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8690" y="1120378"/>
            <a:ext cx="7585710" cy="3394472"/>
          </a:xfrm>
        </p:spPr>
        <p:txBody>
          <a:bodyPr/>
          <a:lstStyle/>
          <a:p>
            <a:pPr marL="285750" indent="-285750">
              <a:spcAft>
                <a:spcPts val="1200"/>
              </a:spcAft>
              <a:buFont typeface="Arial" panose="020B0604020202020204" pitchFamily="34" charset="0"/>
              <a:buChar char="•"/>
            </a:pPr>
            <a:r>
              <a:rPr lang="en-US" dirty="0"/>
              <a:t>It is DBMS’s responsibility to ensure confidentiality of information about individuals, while still providing useful statistical summaries of data about those individuals to users. Provision of privacy protection of users in a statistical database is paramount.</a:t>
            </a:r>
          </a:p>
          <a:p>
            <a:pPr marL="285750" indent="-285750">
              <a:spcAft>
                <a:spcPts val="1200"/>
              </a:spcAft>
              <a:buFont typeface="Arial" panose="020B0604020202020204" pitchFamily="34" charset="0"/>
              <a:buChar char="•"/>
            </a:pPr>
            <a:r>
              <a:rPr lang="en-US" dirty="0"/>
              <a:t>In some cases it is possible to infer the values of individual tuples from a sequence statistical queries.</a:t>
            </a:r>
          </a:p>
          <a:p>
            <a:pPr marL="585788" lvl="1" indent="-285750">
              <a:spcAft>
                <a:spcPts val="1200"/>
              </a:spcAft>
              <a:buFont typeface="Arial" panose="020B0604020202020204" pitchFamily="34" charset="0"/>
              <a:buChar char="•"/>
            </a:pPr>
            <a:r>
              <a:rPr lang="en-US" sz="1400" dirty="0"/>
              <a:t>This is particularly true when the conditions result in a population consisting of a small number of tuples.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smtClean="0"/>
              <a:t>Inference Control</a:t>
            </a:r>
            <a:endParaRPr lang="en-US" dirty="0"/>
          </a:p>
        </p:txBody>
      </p:sp>
    </p:spTree>
    <p:extLst>
      <p:ext uri="{BB962C8B-B14F-4D97-AF65-F5344CB8AC3E}">
        <p14:creationId xmlns:p14="http://schemas.microsoft.com/office/powerpoint/2010/main" val="1256146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54430" y="1040130"/>
            <a:ext cx="7379970" cy="3474720"/>
          </a:xfrm>
        </p:spPr>
        <p:txBody>
          <a:bodyPr/>
          <a:lstStyle/>
          <a:p>
            <a:r>
              <a:rPr lang="en-US" dirty="0" smtClean="0"/>
              <a:t>Consider the following </a:t>
            </a:r>
            <a:r>
              <a:rPr lang="en-US" dirty="0"/>
              <a:t>statistical queries:</a:t>
            </a:r>
          </a:p>
          <a:p>
            <a:pPr marL="342900" lvl="1" indent="0">
              <a:buNone/>
            </a:pPr>
            <a:r>
              <a:rPr lang="en-US" sz="1400" dirty="0"/>
              <a:t>Q1: SELECT COUNT (*) FROM </a:t>
            </a:r>
            <a:r>
              <a:rPr lang="en-US" sz="1400" dirty="0" smtClean="0"/>
              <a:t>PERSON </a:t>
            </a:r>
          </a:p>
          <a:p>
            <a:pPr marL="342900" lvl="1" indent="0">
              <a:buNone/>
            </a:pPr>
            <a:r>
              <a:rPr lang="en-US" sz="1400" dirty="0"/>
              <a:t>	</a:t>
            </a:r>
            <a:r>
              <a:rPr lang="en-US" sz="1400" dirty="0" smtClean="0"/>
              <a:t>WHERE </a:t>
            </a:r>
            <a:r>
              <a:rPr lang="en-US" sz="1400" dirty="0"/>
              <a:t>&lt;</a:t>
            </a:r>
            <a:r>
              <a:rPr lang="en-US" sz="1400" i="1" dirty="0"/>
              <a:t>condition</a:t>
            </a:r>
            <a:r>
              <a:rPr lang="en-US" sz="1400" dirty="0"/>
              <a:t>&gt;;</a:t>
            </a:r>
          </a:p>
          <a:p>
            <a:pPr marL="342900" lvl="1" indent="0">
              <a:buNone/>
            </a:pPr>
            <a:r>
              <a:rPr lang="en-US" sz="1400" dirty="0"/>
              <a:t>Q2: SELECT AVG (Income) FROM PERSON</a:t>
            </a:r>
          </a:p>
          <a:p>
            <a:pPr marL="342900" lvl="1" indent="0">
              <a:buNone/>
            </a:pPr>
            <a:r>
              <a:rPr lang="en-US" sz="1400" dirty="0" smtClean="0"/>
              <a:t>	WHERE </a:t>
            </a:r>
            <a:r>
              <a:rPr lang="en-US" sz="1400" dirty="0"/>
              <a:t>&lt;</a:t>
            </a:r>
            <a:r>
              <a:rPr lang="en-US" sz="1400" i="1" dirty="0"/>
              <a:t>condition</a:t>
            </a:r>
            <a:r>
              <a:rPr lang="en-US" sz="1400" dirty="0" smtClean="0"/>
              <a:t>&gt;;</a:t>
            </a:r>
          </a:p>
          <a:p>
            <a:pPr marL="342900" lvl="1" indent="0">
              <a:buNone/>
            </a:pPr>
            <a:r>
              <a:rPr lang="en-US" sz="1400" dirty="0" smtClean="0"/>
              <a:t>Suppose </a:t>
            </a:r>
            <a:r>
              <a:rPr lang="en-US" sz="1400" dirty="0"/>
              <a:t>that we are interested in finding the Salary of Jane Smith, and we </a:t>
            </a:r>
            <a:r>
              <a:rPr lang="en-US" sz="1400" dirty="0" smtClean="0"/>
              <a:t>know that </a:t>
            </a:r>
            <a:r>
              <a:rPr lang="en-US" sz="1400" dirty="0"/>
              <a:t>she has a Ph.D. degree and that she lives in the city of Bellaire, Texas</a:t>
            </a:r>
            <a:r>
              <a:rPr lang="en-US" sz="1400" dirty="0" smtClean="0"/>
              <a:t>.</a:t>
            </a:r>
          </a:p>
          <a:p>
            <a:pPr marL="342900" lvl="1" indent="0">
              <a:buNone/>
            </a:pPr>
            <a:r>
              <a:rPr lang="en-US" sz="1400" dirty="0"/>
              <a:t>We </a:t>
            </a:r>
            <a:r>
              <a:rPr lang="en-US" sz="1400" dirty="0" smtClean="0"/>
              <a:t>issue the </a:t>
            </a:r>
            <a:r>
              <a:rPr lang="en-US" sz="1400" dirty="0"/>
              <a:t>statistical query Q1 with the following condition: </a:t>
            </a:r>
            <a:endParaRPr lang="en-US" sz="1400" dirty="0" smtClean="0"/>
          </a:p>
          <a:p>
            <a:pPr marL="342900" lvl="1" indent="0">
              <a:buNone/>
            </a:pPr>
            <a:r>
              <a:rPr lang="en-US" sz="1400" dirty="0" smtClean="0"/>
              <a:t>	</a:t>
            </a:r>
            <a:r>
              <a:rPr lang="en-US" sz="1400" i="1" dirty="0" smtClean="0"/>
              <a:t>(</a:t>
            </a:r>
            <a:r>
              <a:rPr lang="en-US" sz="1400" i="1" dirty="0" err="1"/>
              <a:t>Last_degree</a:t>
            </a:r>
            <a:r>
              <a:rPr lang="en-US" sz="1400" i="1" dirty="0"/>
              <a:t>=‘Ph.D.’ AND Sex=‘F’ AND City=‘Bellaire’ AND State=‘Texas’) </a:t>
            </a:r>
            <a:endParaRPr lang="en-US" sz="1400" i="1" dirty="0" smtClean="0"/>
          </a:p>
          <a:p>
            <a:pPr marL="42862" indent="0"/>
            <a:r>
              <a:rPr lang="en-US" dirty="0"/>
              <a:t>If we get a result of 1 for this query, we can issue Q2 with the same condition </a:t>
            </a:r>
            <a:r>
              <a:rPr lang="en-US" dirty="0" smtClean="0"/>
              <a:t>and find </a:t>
            </a:r>
            <a:r>
              <a:rPr lang="en-US" dirty="0"/>
              <a:t>the Salary of Jane </a:t>
            </a:r>
            <a:r>
              <a:rPr lang="en-US" dirty="0" smtClean="0"/>
              <a:t>Smith</a:t>
            </a:r>
          </a:p>
          <a:p>
            <a:pPr marL="342900" lvl="1" indent="0">
              <a:buNone/>
            </a:pPr>
            <a:r>
              <a:rPr lang="en-US" sz="1400" dirty="0" smtClean="0"/>
              <a:t>Even if Q1 gives higher than 1, we may be able to infer if the number is small</a:t>
            </a:r>
            <a:r>
              <a:rPr lang="en-US" sz="1400" dirty="0"/>
              <a:t/>
            </a:r>
            <a:br>
              <a:rPr lang="en-US" sz="1400" dirty="0"/>
            </a:br>
            <a:r>
              <a:rPr lang="en-US" sz="1400" dirty="0"/>
              <a:t/>
            </a:r>
            <a:br>
              <a:rPr lang="en-US" sz="1400" dirty="0"/>
            </a:br>
            <a:endParaRPr lang="en-US" sz="1400" dirty="0"/>
          </a:p>
        </p:txBody>
      </p:sp>
      <p:sp>
        <p:nvSpPr>
          <p:cNvPr id="3" name="Content Placeholder 2"/>
          <p:cNvSpPr>
            <a:spLocks noGrp="1"/>
          </p:cNvSpPr>
          <p:nvPr>
            <p:ph sz="quarter" idx="10"/>
          </p:nvPr>
        </p:nvSpPr>
        <p:spPr/>
        <p:txBody>
          <a:bodyPr/>
          <a:lstStyle/>
          <a:p>
            <a:r>
              <a:rPr lang="en-US" dirty="0" smtClean="0"/>
              <a:t>Inference Example</a:t>
            </a:r>
            <a:endParaRPr lang="en-US" dirty="0"/>
          </a:p>
        </p:txBody>
      </p:sp>
    </p:spTree>
    <p:extLst>
      <p:ext uri="{BB962C8B-B14F-4D97-AF65-F5344CB8AC3E}">
        <p14:creationId xmlns:p14="http://schemas.microsoft.com/office/powerpoint/2010/main" val="453935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8670" y="1051798"/>
            <a:ext cx="7711440" cy="3394472"/>
          </a:xfrm>
        </p:spPr>
        <p:txBody>
          <a:bodyPr/>
          <a:lstStyle/>
          <a:p>
            <a:pPr marL="0" indent="0">
              <a:spcAft>
                <a:spcPts val="600"/>
              </a:spcAft>
            </a:pPr>
            <a:r>
              <a:rPr lang="en-US" dirty="0"/>
              <a:t>The </a:t>
            </a:r>
            <a:r>
              <a:rPr lang="en-US" dirty="0" smtClean="0"/>
              <a:t>risk </a:t>
            </a:r>
            <a:r>
              <a:rPr lang="en-US" dirty="0"/>
              <a:t>of inferring individual information from statistical queries </a:t>
            </a:r>
            <a:r>
              <a:rPr lang="en-US" dirty="0" smtClean="0"/>
              <a:t>is reduced </a:t>
            </a:r>
            <a:r>
              <a:rPr lang="en-US" dirty="0"/>
              <a:t>if no statistical queries are permitted </a:t>
            </a:r>
            <a:endParaRPr lang="en-US" dirty="0" smtClean="0"/>
          </a:p>
          <a:p>
            <a:pPr marL="585788" lvl="1" indent="-285750">
              <a:spcAft>
                <a:spcPts val="600"/>
              </a:spcAft>
              <a:buFont typeface="Arial" panose="020B0604020202020204" pitchFamily="34" charset="0"/>
              <a:buChar char="•"/>
            </a:pPr>
            <a:r>
              <a:rPr lang="en-US" sz="1600" dirty="0"/>
              <a:t>W</a:t>
            </a:r>
            <a:r>
              <a:rPr lang="en-US" sz="1600" dirty="0" smtClean="0"/>
              <a:t>henever </a:t>
            </a:r>
            <a:r>
              <a:rPr lang="en-US" sz="1600" dirty="0"/>
              <a:t>the number of tuples in </a:t>
            </a:r>
            <a:r>
              <a:rPr lang="en-US" sz="1600" dirty="0" smtClean="0"/>
              <a:t>the population </a:t>
            </a:r>
            <a:r>
              <a:rPr lang="en-US" sz="1600" dirty="0"/>
              <a:t>specified by the selection condition falls below some threshold. </a:t>
            </a:r>
            <a:endParaRPr lang="en-US" sz="1600" dirty="0" smtClean="0"/>
          </a:p>
          <a:p>
            <a:pPr marL="585788" lvl="1" indent="-285750">
              <a:spcAft>
                <a:spcPts val="600"/>
              </a:spcAft>
              <a:buFont typeface="Arial" panose="020B0604020202020204" pitchFamily="34" charset="0"/>
              <a:buChar char="•"/>
            </a:pPr>
            <a:r>
              <a:rPr lang="en-US" sz="1600" dirty="0" smtClean="0"/>
              <a:t>Another technique </a:t>
            </a:r>
            <a:r>
              <a:rPr lang="en-US" sz="1600" dirty="0"/>
              <a:t>for prohibiting retrieval of individual information is to </a:t>
            </a:r>
            <a:r>
              <a:rPr lang="en-US" sz="1600" dirty="0" smtClean="0"/>
              <a:t>prohibit sequences </a:t>
            </a:r>
            <a:r>
              <a:rPr lang="en-US" sz="1600" dirty="0"/>
              <a:t>of queries that refer repeatedly to the same population of tuples. </a:t>
            </a:r>
            <a:endParaRPr lang="en-US" sz="1600" dirty="0" smtClean="0"/>
          </a:p>
          <a:p>
            <a:pPr marL="585788" lvl="1" indent="-285750">
              <a:spcAft>
                <a:spcPts val="600"/>
              </a:spcAft>
              <a:buFont typeface="Arial" panose="020B0604020202020204" pitchFamily="34" charset="0"/>
              <a:buChar char="•"/>
            </a:pPr>
            <a:r>
              <a:rPr lang="en-US" sz="1600" dirty="0" smtClean="0"/>
              <a:t>Another </a:t>
            </a:r>
            <a:r>
              <a:rPr lang="en-US" sz="1600" dirty="0"/>
              <a:t>technique is partitioning of the database. Partitioning implies that </a:t>
            </a:r>
            <a:r>
              <a:rPr lang="en-US" sz="1600" dirty="0" smtClean="0"/>
              <a:t>records are </a:t>
            </a:r>
            <a:r>
              <a:rPr lang="en-US" sz="1600" dirty="0"/>
              <a:t>stored in groups of some minimum size; queries can refer to any complete </a:t>
            </a:r>
            <a:r>
              <a:rPr lang="en-US" sz="1600" dirty="0" smtClean="0"/>
              <a:t>group or </a:t>
            </a:r>
            <a:r>
              <a:rPr lang="en-US" sz="1600" dirty="0"/>
              <a:t>set of groups, but never to subsets of records within a group.</a:t>
            </a:r>
          </a:p>
        </p:txBody>
      </p:sp>
      <p:sp>
        <p:nvSpPr>
          <p:cNvPr id="3" name="Content Placeholder 2"/>
          <p:cNvSpPr>
            <a:spLocks noGrp="1"/>
          </p:cNvSpPr>
          <p:nvPr>
            <p:ph sz="quarter" idx="10"/>
          </p:nvPr>
        </p:nvSpPr>
        <p:spPr/>
        <p:txBody>
          <a:bodyPr/>
          <a:lstStyle/>
          <a:p>
            <a:r>
              <a:rPr lang="en-US" dirty="0" smtClean="0"/>
              <a:t>Inference Control</a:t>
            </a:r>
            <a:endParaRPr lang="en-US" dirty="0"/>
          </a:p>
        </p:txBody>
      </p:sp>
    </p:spTree>
    <p:extLst>
      <p:ext uri="{BB962C8B-B14F-4D97-AF65-F5344CB8AC3E}">
        <p14:creationId xmlns:p14="http://schemas.microsoft.com/office/powerpoint/2010/main" val="819955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198606" y="1434653"/>
          <a:ext cx="6585328" cy="1969518"/>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algn="l">
                        <a:lnSpc>
                          <a:spcPct val="100000"/>
                        </a:lnSpc>
                        <a:spcBef>
                          <a:spcPts val="0"/>
                        </a:spcBef>
                        <a:spcAft>
                          <a:spcPts val="0"/>
                        </a:spcAft>
                      </a:pP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Ramez</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Elmasri</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&amp;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Shamkant</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B.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Navathe</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Fundamentals of Database Systems, Pearson Education, 6th Edition, 2013</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bl>
          </a:graphicData>
        </a:graphic>
      </p:graphicFrame>
    </p:spTree>
    <p:extLst>
      <p:ext uri="{BB962C8B-B14F-4D97-AF65-F5344CB8AC3E}">
        <p14:creationId xmlns:p14="http://schemas.microsoft.com/office/powerpoint/2010/main" val="1947663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Flow Control</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8.3.2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120378"/>
            <a:ext cx="7620000" cy="3543062"/>
          </a:xfrm>
        </p:spPr>
        <p:txBody>
          <a:bodyPr/>
          <a:lstStyle/>
          <a:p>
            <a:pPr marL="285750" indent="-285750">
              <a:buFont typeface="Arial" panose="020B0604020202020204" pitchFamily="34" charset="0"/>
              <a:buChar char="•"/>
            </a:pPr>
            <a:r>
              <a:rPr lang="en-US" altLang="en-US" b="1" dirty="0"/>
              <a:t>Flow control</a:t>
            </a:r>
            <a:r>
              <a:rPr lang="en-US" altLang="en-US" dirty="0"/>
              <a:t> regulates the distribution or flow of information among accessible objects.</a:t>
            </a:r>
          </a:p>
          <a:p>
            <a:pPr marL="285750" indent="-285750">
              <a:spcBef>
                <a:spcPts val="600"/>
              </a:spcBef>
              <a:buFont typeface="Arial" panose="020B0604020202020204" pitchFamily="34" charset="0"/>
              <a:buChar char="•"/>
            </a:pPr>
            <a:r>
              <a:rPr lang="en-US" altLang="en-US" dirty="0"/>
              <a:t>A </a:t>
            </a:r>
            <a:r>
              <a:rPr lang="en-US" altLang="en-US" b="1" dirty="0"/>
              <a:t>flow</a:t>
            </a:r>
            <a:r>
              <a:rPr lang="en-US" altLang="en-US" dirty="0"/>
              <a:t> between object X and object Y occurs when a program reads values from X and writes values into Y.</a:t>
            </a:r>
          </a:p>
          <a:p>
            <a:pPr lvl="1"/>
            <a:r>
              <a:rPr lang="en-US" altLang="en-US" sz="1650" dirty="0"/>
              <a:t>Flow controls check that information contained in some objects does not flow explicitly or implicitly into less protected objects.</a:t>
            </a:r>
          </a:p>
          <a:p>
            <a:pPr marL="285750" indent="-285750">
              <a:spcBef>
                <a:spcPts val="600"/>
              </a:spcBef>
              <a:buFont typeface="Arial" panose="020B0604020202020204" pitchFamily="34" charset="0"/>
              <a:buChar char="•"/>
            </a:pPr>
            <a:r>
              <a:rPr lang="en-US" altLang="en-US" dirty="0"/>
              <a:t>A </a:t>
            </a:r>
            <a:r>
              <a:rPr lang="en-US" altLang="en-US" b="1" dirty="0"/>
              <a:t>flow policy</a:t>
            </a:r>
            <a:r>
              <a:rPr lang="en-US" altLang="en-US" dirty="0"/>
              <a:t> specifies the channels along which information is allowed to move.</a:t>
            </a:r>
          </a:p>
          <a:p>
            <a:pPr lvl="1"/>
            <a:r>
              <a:rPr lang="en-US" altLang="en-US" sz="1650" dirty="0"/>
              <a:t>The simplest flow policy </a:t>
            </a:r>
            <a:r>
              <a:rPr lang="en-US" altLang="en-US" sz="1650" dirty="0" smtClean="0"/>
              <a:t>with </a:t>
            </a:r>
            <a:r>
              <a:rPr lang="en-US" altLang="en-US" sz="1650" dirty="0"/>
              <a:t>just two classes of information:</a:t>
            </a:r>
          </a:p>
          <a:p>
            <a:pPr lvl="2">
              <a:lnSpc>
                <a:spcPct val="100000"/>
              </a:lnSpc>
            </a:pPr>
            <a:r>
              <a:rPr lang="en-US" altLang="en-US" sz="1500" dirty="0"/>
              <a:t>confidential (C)  and </a:t>
            </a:r>
            <a:r>
              <a:rPr lang="en-US" altLang="en-US" sz="1500" dirty="0" err="1"/>
              <a:t>nonconfidential</a:t>
            </a:r>
            <a:r>
              <a:rPr lang="en-US" altLang="en-US" sz="1500" dirty="0"/>
              <a:t> (N)</a:t>
            </a:r>
          </a:p>
          <a:p>
            <a:pPr lvl="1"/>
            <a:r>
              <a:rPr lang="en-US" altLang="en-US" sz="1650" dirty="0" smtClean="0"/>
              <a:t>allows </a:t>
            </a:r>
            <a:r>
              <a:rPr lang="en-US" altLang="en-US" sz="1650" dirty="0"/>
              <a:t>all flows except those from class C to class N.</a:t>
            </a:r>
          </a:p>
          <a:p>
            <a:endParaRPr lang="en-US" dirty="0"/>
          </a:p>
        </p:txBody>
      </p:sp>
      <p:sp>
        <p:nvSpPr>
          <p:cNvPr id="3" name="Content Placeholder 2"/>
          <p:cNvSpPr>
            <a:spLocks noGrp="1"/>
          </p:cNvSpPr>
          <p:nvPr>
            <p:ph sz="quarter" idx="10"/>
          </p:nvPr>
        </p:nvSpPr>
        <p:spPr>
          <a:xfrm>
            <a:off x="304800" y="214143"/>
            <a:ext cx="6358890" cy="665967"/>
          </a:xfrm>
        </p:spPr>
        <p:txBody>
          <a:bodyPr/>
          <a:lstStyle/>
          <a:p>
            <a:r>
              <a:rPr lang="en-US" dirty="0"/>
              <a:t>Introduction to Flow Control</a:t>
            </a:r>
          </a:p>
        </p:txBody>
      </p:sp>
    </p:spTree>
    <p:extLst>
      <p:ext uri="{BB962C8B-B14F-4D97-AF65-F5344CB8AC3E}">
        <p14:creationId xmlns:p14="http://schemas.microsoft.com/office/powerpoint/2010/main" val="371450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960358"/>
            <a:ext cx="7620000" cy="3394472"/>
          </a:xfrm>
        </p:spPr>
        <p:txBody>
          <a:bodyPr/>
          <a:lstStyle/>
          <a:p>
            <a:pPr marL="285750" indent="-285750">
              <a:buFont typeface="Arial" panose="020B0604020202020204" pitchFamily="34" charset="0"/>
              <a:buChar char="•"/>
            </a:pPr>
            <a:r>
              <a:rPr lang="en-US" dirty="0"/>
              <a:t>Access control mechanisms </a:t>
            </a:r>
            <a:r>
              <a:rPr lang="en-US" dirty="0" smtClean="0"/>
              <a:t>help in Flow control.</a:t>
            </a:r>
          </a:p>
          <a:p>
            <a:pPr marL="285750" indent="-285750">
              <a:spcBef>
                <a:spcPts val="1200"/>
              </a:spcBef>
              <a:buFont typeface="Arial" panose="020B0604020202020204" pitchFamily="34" charset="0"/>
              <a:buChar char="•"/>
            </a:pPr>
            <a:r>
              <a:rPr lang="en-US" dirty="0" smtClean="0"/>
              <a:t>Flow </a:t>
            </a:r>
            <a:r>
              <a:rPr lang="en-US" dirty="0"/>
              <a:t>controls can </a:t>
            </a:r>
            <a:r>
              <a:rPr lang="en-US" dirty="0" smtClean="0"/>
              <a:t>be enforced </a:t>
            </a:r>
            <a:r>
              <a:rPr lang="en-US" dirty="0"/>
              <a:t>by an extended access control mechanism, which involves assigning a security class (usually called the clearance) to each running program. </a:t>
            </a:r>
            <a:endParaRPr lang="en-US" dirty="0" smtClean="0"/>
          </a:p>
          <a:p>
            <a:pPr lvl="1"/>
            <a:r>
              <a:rPr lang="en-US" sz="1400" dirty="0" smtClean="0"/>
              <a:t>The </a:t>
            </a:r>
            <a:r>
              <a:rPr lang="en-US" sz="1400" dirty="0"/>
              <a:t>program </a:t>
            </a:r>
            <a:r>
              <a:rPr lang="en-US" sz="1400" dirty="0" smtClean="0"/>
              <a:t>is allowed </a:t>
            </a:r>
            <a:r>
              <a:rPr lang="en-US" sz="1400" dirty="0"/>
              <a:t>to read a particular memory segment only if its security class is as high </a:t>
            </a:r>
            <a:r>
              <a:rPr lang="en-US" sz="1400" dirty="0" smtClean="0"/>
              <a:t>as that </a:t>
            </a:r>
            <a:r>
              <a:rPr lang="en-US" sz="1400" dirty="0"/>
              <a:t>of the segment. </a:t>
            </a:r>
            <a:endParaRPr lang="en-US" sz="1400" dirty="0" smtClean="0"/>
          </a:p>
          <a:p>
            <a:pPr lvl="1"/>
            <a:r>
              <a:rPr lang="en-US" sz="1400" dirty="0" smtClean="0"/>
              <a:t>It </a:t>
            </a:r>
            <a:r>
              <a:rPr lang="en-US" sz="1400" dirty="0"/>
              <a:t>is allowed to write in a segment only if its class is as low </a:t>
            </a:r>
            <a:r>
              <a:rPr lang="en-US" sz="1400" dirty="0" smtClean="0"/>
              <a:t>as that </a:t>
            </a:r>
            <a:r>
              <a:rPr lang="en-US" sz="1400" dirty="0"/>
              <a:t>of the segment. </a:t>
            </a:r>
            <a:endParaRPr lang="en-US" sz="1400" dirty="0" smtClean="0"/>
          </a:p>
          <a:p>
            <a:pPr marL="285750" indent="-285750">
              <a:spcBef>
                <a:spcPts val="1200"/>
              </a:spcBef>
              <a:buFont typeface="Arial" panose="020B0604020202020204" pitchFamily="34" charset="0"/>
              <a:buChar char="•"/>
            </a:pPr>
            <a:r>
              <a:rPr lang="en-US" dirty="0" smtClean="0"/>
              <a:t>This </a:t>
            </a:r>
            <a:r>
              <a:rPr lang="en-US" dirty="0"/>
              <a:t>automatically ensures that no information transmitted </a:t>
            </a:r>
            <a:r>
              <a:rPr lang="en-US" dirty="0" smtClean="0"/>
              <a:t>by the </a:t>
            </a:r>
            <a:r>
              <a:rPr lang="en-US" dirty="0"/>
              <a:t>person can move from a higher to a lower class. </a:t>
            </a:r>
            <a:endParaRPr lang="en-US" dirty="0" smtClean="0"/>
          </a:p>
          <a:p>
            <a:pPr lvl="1"/>
            <a:r>
              <a:rPr lang="en-US" sz="1400" dirty="0" smtClean="0"/>
              <a:t>For </a:t>
            </a:r>
            <a:r>
              <a:rPr lang="en-US" sz="1400" dirty="0"/>
              <a:t>example, a military </a:t>
            </a:r>
            <a:r>
              <a:rPr lang="en-US" sz="1400" dirty="0" smtClean="0"/>
              <a:t>program with </a:t>
            </a:r>
            <a:r>
              <a:rPr lang="en-US" sz="1400" dirty="0"/>
              <a:t>a secret clearance can only read from objects that are unclassified and confidential and can only write into objects that are secret or top secret.</a:t>
            </a:r>
          </a:p>
        </p:txBody>
      </p:sp>
      <p:sp>
        <p:nvSpPr>
          <p:cNvPr id="3" name="Content Placeholder 2"/>
          <p:cNvSpPr>
            <a:spLocks noGrp="1"/>
          </p:cNvSpPr>
          <p:nvPr>
            <p:ph sz="quarter" idx="10"/>
          </p:nvPr>
        </p:nvSpPr>
        <p:spPr>
          <a:xfrm>
            <a:off x="304800" y="214143"/>
            <a:ext cx="6324600" cy="631677"/>
          </a:xfrm>
        </p:spPr>
        <p:txBody>
          <a:bodyPr/>
          <a:lstStyle/>
          <a:p>
            <a:r>
              <a:rPr lang="en-US" dirty="0" smtClean="0"/>
              <a:t>Flow Control &amp; Access Control</a:t>
            </a:r>
            <a:endParaRPr lang="en-US" dirty="0"/>
          </a:p>
        </p:txBody>
      </p:sp>
    </p:spTree>
    <p:extLst>
      <p:ext uri="{BB962C8B-B14F-4D97-AF65-F5344CB8AC3E}">
        <p14:creationId xmlns:p14="http://schemas.microsoft.com/office/powerpoint/2010/main" val="33950118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0150" y="1017508"/>
            <a:ext cx="7311390" cy="3394472"/>
          </a:xfrm>
        </p:spPr>
        <p:txBody>
          <a:bodyPr/>
          <a:lstStyle/>
          <a:p>
            <a:pPr marL="285750" indent="-285750">
              <a:buFont typeface="Arial" panose="020B0604020202020204" pitchFamily="34" charset="0"/>
              <a:buChar char="•"/>
            </a:pPr>
            <a:r>
              <a:rPr lang="en-US" altLang="en-US" dirty="0"/>
              <a:t>A </a:t>
            </a:r>
            <a:r>
              <a:rPr lang="en-US" altLang="en-US" b="1" dirty="0"/>
              <a:t>covert channel</a:t>
            </a:r>
            <a:r>
              <a:rPr lang="en-US" altLang="en-US" dirty="0"/>
              <a:t> allows a transfer of information that violates the security or the policy.</a:t>
            </a:r>
          </a:p>
          <a:p>
            <a:pPr marL="285750" indent="-285750">
              <a:buFont typeface="Arial" panose="020B0604020202020204" pitchFamily="34" charset="0"/>
              <a:buChar char="•"/>
            </a:pPr>
            <a:r>
              <a:rPr lang="en-US" altLang="en-US" dirty="0"/>
              <a:t>A </a:t>
            </a:r>
            <a:r>
              <a:rPr lang="en-US" altLang="en-US" b="1" dirty="0"/>
              <a:t>covert channel</a:t>
            </a:r>
            <a:r>
              <a:rPr lang="en-US" altLang="en-US" dirty="0"/>
              <a:t> </a:t>
            </a:r>
            <a:r>
              <a:rPr lang="en-US" altLang="en-US" b="1" dirty="0"/>
              <a:t>allows</a:t>
            </a:r>
            <a:r>
              <a:rPr lang="en-US" altLang="en-US" dirty="0"/>
              <a:t> information to pass from a higher classification level to a lower classification level through </a:t>
            </a:r>
            <a:r>
              <a:rPr lang="en-US" altLang="en-US" b="1" dirty="0"/>
              <a:t>improper means</a:t>
            </a:r>
            <a:r>
              <a:rPr lang="en-US" altLang="en-US" dirty="0"/>
              <a:t>.</a:t>
            </a:r>
          </a:p>
          <a:p>
            <a:pPr marL="285750" indent="-285750">
              <a:buFont typeface="Arial" panose="020B0604020202020204" pitchFamily="34" charset="0"/>
              <a:buChar char="•"/>
            </a:pPr>
            <a:r>
              <a:rPr lang="en-US" altLang="en-US" b="1" dirty="0"/>
              <a:t>Covert channels</a:t>
            </a:r>
            <a:r>
              <a:rPr lang="en-US" altLang="en-US" dirty="0"/>
              <a:t> can be classified into two broad categories:</a:t>
            </a:r>
          </a:p>
          <a:p>
            <a:pPr lvl="1"/>
            <a:r>
              <a:rPr lang="en-US" altLang="en-US" sz="1600" b="1" dirty="0"/>
              <a:t>Storage channels</a:t>
            </a:r>
            <a:r>
              <a:rPr lang="en-US" altLang="en-US" sz="1600" dirty="0"/>
              <a:t> do not require any temporal synchronization, in that information is conveyed by accessing system information or what is otherwise inaccessible to the user.</a:t>
            </a:r>
          </a:p>
          <a:p>
            <a:pPr lvl="1"/>
            <a:r>
              <a:rPr lang="en-US" altLang="en-US" sz="1600" b="1" dirty="0"/>
              <a:t>Timing channel</a:t>
            </a:r>
            <a:r>
              <a:rPr lang="en-US" altLang="en-US" sz="1600" dirty="0"/>
              <a:t> allow the information to be conveyed by the timing of events or processes.</a:t>
            </a:r>
          </a:p>
          <a:p>
            <a:endParaRPr lang="en-US" dirty="0"/>
          </a:p>
        </p:txBody>
      </p:sp>
      <p:sp>
        <p:nvSpPr>
          <p:cNvPr id="3" name="Content Placeholder 2"/>
          <p:cNvSpPr>
            <a:spLocks noGrp="1"/>
          </p:cNvSpPr>
          <p:nvPr>
            <p:ph sz="quarter" idx="10"/>
          </p:nvPr>
        </p:nvSpPr>
        <p:spPr>
          <a:xfrm>
            <a:off x="304800" y="214143"/>
            <a:ext cx="6301740" cy="585957"/>
          </a:xfrm>
        </p:spPr>
        <p:txBody>
          <a:bodyPr/>
          <a:lstStyle/>
          <a:p>
            <a:r>
              <a:rPr lang="en-US" dirty="0"/>
              <a:t>Covert Channels</a:t>
            </a:r>
          </a:p>
        </p:txBody>
      </p:sp>
    </p:spTree>
    <p:extLst>
      <p:ext uri="{BB962C8B-B14F-4D97-AF65-F5344CB8AC3E}">
        <p14:creationId xmlns:p14="http://schemas.microsoft.com/office/powerpoint/2010/main" val="2285208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 y="926068"/>
            <a:ext cx="7985760" cy="3394472"/>
          </a:xfrm>
        </p:spPr>
        <p:txBody>
          <a:bodyPr/>
          <a:lstStyle/>
          <a:p>
            <a:pPr marL="428625" indent="-171450">
              <a:buFont typeface="Arial" panose="020B0604020202020204" pitchFamily="34" charset="0"/>
              <a:buChar char="•"/>
            </a:pPr>
            <a:r>
              <a:rPr lang="en-US" altLang="en-US" sz="1200" dirty="0"/>
              <a:t>The security mechanism of a DBMS must include provisions for restricting access to the database as a whole</a:t>
            </a:r>
          </a:p>
          <a:p>
            <a:pPr lvl="1" indent="0"/>
            <a:r>
              <a:rPr lang="en-US" altLang="en-US" sz="1100" dirty="0"/>
              <a:t>This function is called </a:t>
            </a:r>
            <a:r>
              <a:rPr lang="en-US" altLang="en-US" sz="1100" b="1" dirty="0"/>
              <a:t>access control</a:t>
            </a:r>
            <a:r>
              <a:rPr lang="en-US" altLang="en-US" sz="1100" dirty="0"/>
              <a:t> and is handled by creating user accounts and passwords to control login process by the DBMS.</a:t>
            </a:r>
          </a:p>
          <a:p>
            <a:pPr marL="428625" indent="-171450">
              <a:spcBef>
                <a:spcPts val="1200"/>
              </a:spcBef>
              <a:buFont typeface="Arial" panose="020B0604020202020204" pitchFamily="34" charset="0"/>
              <a:buChar char="•"/>
            </a:pPr>
            <a:r>
              <a:rPr lang="en-US" altLang="en-US" sz="1200" dirty="0"/>
              <a:t>The security problem associated with databases is that of controlling the access to a </a:t>
            </a:r>
            <a:r>
              <a:rPr lang="en-US" altLang="en-US" sz="1200" b="1" dirty="0"/>
              <a:t>statistical database</a:t>
            </a:r>
            <a:r>
              <a:rPr lang="en-US" altLang="en-US" sz="1200" dirty="0"/>
              <a:t>, which is used to provide statistical information or summaries of values based on various criteria.</a:t>
            </a:r>
          </a:p>
          <a:p>
            <a:pPr lvl="1" indent="0"/>
            <a:r>
              <a:rPr lang="en-US" altLang="en-US" sz="1100" dirty="0"/>
              <a:t>The countermeasures to </a:t>
            </a:r>
            <a:r>
              <a:rPr lang="en-US" altLang="en-US" sz="1100" b="1" dirty="0"/>
              <a:t>statistical database security</a:t>
            </a:r>
            <a:r>
              <a:rPr lang="en-US" altLang="en-US" sz="1100" dirty="0"/>
              <a:t> problem is called </a:t>
            </a:r>
            <a:r>
              <a:rPr lang="en-US" altLang="en-US" sz="1100" b="1" dirty="0"/>
              <a:t>inference control measures</a:t>
            </a:r>
            <a:r>
              <a:rPr lang="en-US" altLang="en-US" sz="1100" dirty="0"/>
              <a:t>.</a:t>
            </a:r>
          </a:p>
          <a:p>
            <a:pPr marL="428625" indent="-171450">
              <a:spcBef>
                <a:spcPts val="1200"/>
              </a:spcBef>
              <a:buFont typeface="Arial" panose="020B0604020202020204" pitchFamily="34" charset="0"/>
              <a:buChar char="•"/>
            </a:pPr>
            <a:r>
              <a:rPr lang="en-US" altLang="en-US" sz="1200" dirty="0"/>
              <a:t>Another security is that of </a:t>
            </a:r>
            <a:r>
              <a:rPr lang="en-US" altLang="en-US" sz="1200" b="1" dirty="0"/>
              <a:t>flow control</a:t>
            </a:r>
            <a:r>
              <a:rPr lang="en-US" altLang="en-US" sz="1200" dirty="0"/>
              <a:t>, which prevents information from flowing in such a way that it reaches unauthorized users.</a:t>
            </a:r>
          </a:p>
          <a:p>
            <a:pPr lvl="1" indent="0"/>
            <a:r>
              <a:rPr lang="en-US" altLang="en-US" sz="1100" dirty="0"/>
              <a:t>Channels that are pathways for information to flow implicitly in ways that violate the security policy of an organization are called </a:t>
            </a:r>
            <a:r>
              <a:rPr lang="en-US" altLang="en-US" sz="1100" b="1" dirty="0"/>
              <a:t>covert channels</a:t>
            </a:r>
            <a:r>
              <a:rPr lang="en-US" altLang="en-US" sz="1100" dirty="0"/>
              <a:t>.</a:t>
            </a:r>
          </a:p>
          <a:p>
            <a:pPr marL="428625" indent="-171450">
              <a:spcBef>
                <a:spcPts val="1200"/>
              </a:spcBef>
              <a:buFont typeface="Arial" panose="020B0604020202020204" pitchFamily="34" charset="0"/>
              <a:buChar char="•"/>
            </a:pPr>
            <a:r>
              <a:rPr lang="en-US" altLang="en-US" sz="1200" dirty="0"/>
              <a:t>A final security issue is </a:t>
            </a:r>
            <a:r>
              <a:rPr lang="en-US" altLang="en-US" sz="1200" b="1" dirty="0"/>
              <a:t>data encryption</a:t>
            </a:r>
            <a:r>
              <a:rPr lang="en-US" altLang="en-US" sz="1200" dirty="0"/>
              <a:t>, which is used to protect sensitive data (such as credit card numbers) that is being transmitted via some type communication network.</a:t>
            </a:r>
          </a:p>
          <a:p>
            <a:pPr lvl="1" indent="0"/>
            <a:r>
              <a:rPr lang="en-US" altLang="en-US" sz="1100" dirty="0"/>
              <a:t>The data is </a:t>
            </a:r>
            <a:r>
              <a:rPr lang="en-US" altLang="en-US" sz="1100" b="1" dirty="0"/>
              <a:t>encoded</a:t>
            </a:r>
            <a:r>
              <a:rPr lang="en-US" altLang="en-US" sz="1100" dirty="0"/>
              <a:t> using some </a:t>
            </a:r>
            <a:r>
              <a:rPr lang="en-US" altLang="en-US" sz="1100" b="1" dirty="0"/>
              <a:t>encoding algorithm</a:t>
            </a:r>
            <a:r>
              <a:rPr lang="en-US" altLang="en-US" sz="1100" dirty="0"/>
              <a:t>.</a:t>
            </a:r>
          </a:p>
          <a:p>
            <a:pPr lvl="1" indent="0"/>
            <a:r>
              <a:rPr lang="en-US" altLang="en-US" sz="1100" dirty="0"/>
              <a:t>An unauthorized user who access encoded data will have difficulty deciphering it, but authorized users are given decoding or decrypting algorithms (or keys) to decipher data.</a:t>
            </a:r>
          </a:p>
          <a:p>
            <a:pPr indent="0"/>
            <a:endParaRPr lang="en-US" sz="1100" dirty="0"/>
          </a:p>
        </p:txBody>
      </p:sp>
      <p:sp>
        <p:nvSpPr>
          <p:cNvPr id="3" name="Content Placeholder 2"/>
          <p:cNvSpPr>
            <a:spLocks noGrp="1"/>
          </p:cNvSpPr>
          <p:nvPr>
            <p:ph sz="quarter" idx="10"/>
          </p:nvPr>
        </p:nvSpPr>
        <p:spPr>
          <a:xfrm>
            <a:off x="304800" y="214143"/>
            <a:ext cx="6290310" cy="563097"/>
          </a:xfrm>
        </p:spPr>
        <p:txBody>
          <a:bodyPr/>
          <a:lstStyle/>
          <a:p>
            <a:r>
              <a:rPr lang="en-US" dirty="0"/>
              <a:t>Introduction to Database Security</a:t>
            </a:r>
          </a:p>
        </p:txBody>
      </p:sp>
    </p:spTree>
    <p:extLst>
      <p:ext uri="{BB962C8B-B14F-4D97-AF65-F5344CB8AC3E}">
        <p14:creationId xmlns:p14="http://schemas.microsoft.com/office/powerpoint/2010/main" val="29384583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80210" y="1120378"/>
            <a:ext cx="6854190" cy="3394472"/>
          </a:xfrm>
        </p:spPr>
        <p:txBody>
          <a:bodyPr/>
          <a:lstStyle/>
          <a:p>
            <a:pPr marL="285750" indent="-285750">
              <a:buFont typeface="Arial" panose="020B0604020202020204" pitchFamily="34" charset="0"/>
              <a:buChar char="•"/>
            </a:pPr>
            <a:r>
              <a:rPr lang="en-US" dirty="0"/>
              <a:t>Difficult to detect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operate for a long time and leak a substantial amount of classified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compromise an otherwise secure system, including one that has been formally </a:t>
            </a:r>
            <a:r>
              <a:rPr lang="en-US" dirty="0" smtClean="0"/>
              <a:t>verified.</a:t>
            </a:r>
            <a:endParaRPr lang="en-US" dirty="0"/>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67450" cy="608817"/>
          </a:xfrm>
        </p:spPr>
        <p:txBody>
          <a:bodyPr/>
          <a:lstStyle/>
          <a:p>
            <a:r>
              <a:rPr lang="en-US" dirty="0"/>
              <a:t>Covert </a:t>
            </a:r>
            <a:r>
              <a:rPr lang="en-US" dirty="0" smtClean="0"/>
              <a:t>Channels - Challenges</a:t>
            </a:r>
            <a:endParaRPr lang="en-US" dirty="0"/>
          </a:p>
        </p:txBody>
      </p:sp>
    </p:spTree>
    <p:extLst>
      <p:ext uri="{BB962C8B-B14F-4D97-AF65-F5344CB8AC3E}">
        <p14:creationId xmlns:p14="http://schemas.microsoft.com/office/powerpoint/2010/main" val="4173391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4390" y="1120378"/>
            <a:ext cx="7700010" cy="3623072"/>
          </a:xfrm>
        </p:spPr>
        <p:txBody>
          <a:bodyPr/>
          <a:lstStyle/>
          <a:p>
            <a:pPr marL="285750" indent="-285750">
              <a:spcAft>
                <a:spcPts val="600"/>
              </a:spcAft>
              <a:buFont typeface="Arial" panose="020B0604020202020204" pitchFamily="34" charset="0"/>
              <a:buChar char="•"/>
            </a:pPr>
            <a:r>
              <a:rPr lang="en-US" sz="1600" dirty="0" smtClean="0"/>
              <a:t>Two virtual </a:t>
            </a:r>
            <a:r>
              <a:rPr lang="en-US" sz="1600" dirty="0"/>
              <a:t>machines share cylinders 100 through 200 on a disk. The disk uses a </a:t>
            </a:r>
            <a:r>
              <a:rPr lang="en-US" sz="1600" dirty="0" smtClean="0"/>
              <a:t>SCAN algorithm </a:t>
            </a:r>
            <a:r>
              <a:rPr lang="en-US" sz="1600" dirty="0"/>
              <a:t>to schedule disk accesses. One virtual machine has security </a:t>
            </a:r>
            <a:r>
              <a:rPr lang="en-US" sz="1600" dirty="0" smtClean="0"/>
              <a:t>class </a:t>
            </a:r>
            <a:r>
              <a:rPr lang="en-US" sz="1600" i="1" dirty="0" smtClean="0"/>
              <a:t>High</a:t>
            </a:r>
            <a:r>
              <a:rPr lang="en-US" sz="1600" dirty="0"/>
              <a:t>, and the other has class </a:t>
            </a:r>
            <a:r>
              <a:rPr lang="en-US" sz="1600" i="1" dirty="0"/>
              <a:t>Low</a:t>
            </a:r>
            <a:r>
              <a:rPr lang="en-US" sz="1600" dirty="0"/>
              <a:t>. </a:t>
            </a:r>
            <a:endParaRPr lang="en-US" sz="1600" dirty="0" smtClean="0"/>
          </a:p>
          <a:p>
            <a:pPr marL="285750" indent="-285750">
              <a:spcAft>
                <a:spcPts val="600"/>
              </a:spcAft>
              <a:buFont typeface="Arial" panose="020B0604020202020204" pitchFamily="34" charset="0"/>
              <a:buChar char="•"/>
            </a:pPr>
            <a:r>
              <a:rPr lang="en-US" sz="1600" dirty="0" smtClean="0"/>
              <a:t>A </a:t>
            </a:r>
            <a:r>
              <a:rPr lang="en-US" sz="1600" dirty="0"/>
              <a:t>process on the </a:t>
            </a:r>
            <a:r>
              <a:rPr lang="en-US" sz="1600" i="1" dirty="0"/>
              <a:t>High </a:t>
            </a:r>
            <a:r>
              <a:rPr lang="en-US" sz="1600" dirty="0"/>
              <a:t>machine </a:t>
            </a:r>
            <a:r>
              <a:rPr lang="en-US" sz="1600" dirty="0" smtClean="0"/>
              <a:t>should not send information </a:t>
            </a:r>
            <a:r>
              <a:rPr lang="en-US" sz="1600" dirty="0"/>
              <a:t>to a process on the </a:t>
            </a:r>
            <a:r>
              <a:rPr lang="en-US" sz="1600" i="1" dirty="0"/>
              <a:t>Low </a:t>
            </a:r>
            <a:r>
              <a:rPr lang="en-US" sz="1600" dirty="0"/>
              <a:t>machine</a:t>
            </a:r>
            <a:r>
              <a:rPr lang="en-US" sz="1600" dirty="0" smtClean="0"/>
              <a:t>.</a:t>
            </a:r>
          </a:p>
          <a:p>
            <a:pPr marL="285750" indent="-285750">
              <a:spcAft>
                <a:spcPts val="600"/>
              </a:spcAft>
              <a:buFont typeface="Arial" panose="020B0604020202020204" pitchFamily="34" charset="0"/>
              <a:buChar char="•"/>
            </a:pPr>
            <a:r>
              <a:rPr lang="en-US" sz="1600" dirty="0" smtClean="0"/>
              <a:t>The </a:t>
            </a:r>
            <a:r>
              <a:rPr lang="en-US" sz="1600" dirty="0"/>
              <a:t>process on the </a:t>
            </a:r>
            <a:r>
              <a:rPr lang="en-US" sz="1600" i="1" dirty="0"/>
              <a:t>Low </a:t>
            </a:r>
            <a:r>
              <a:rPr lang="en-US" sz="1600" dirty="0"/>
              <a:t>machine </a:t>
            </a:r>
            <a:r>
              <a:rPr lang="en-US" sz="1600" dirty="0" smtClean="0"/>
              <a:t>reads data </a:t>
            </a:r>
            <a:r>
              <a:rPr lang="en-US" sz="1600" dirty="0"/>
              <a:t>on </a:t>
            </a:r>
            <a:r>
              <a:rPr lang="en-US" sz="1600" dirty="0" smtClean="0"/>
              <a:t>cylinder 150</a:t>
            </a:r>
            <a:r>
              <a:rPr lang="en-US" sz="1600" dirty="0"/>
              <a:t>. When that request completes, it relinquishes the CPU. The process on the </a:t>
            </a:r>
            <a:r>
              <a:rPr lang="en-US" sz="1600" i="1" dirty="0" smtClean="0"/>
              <a:t>High </a:t>
            </a:r>
            <a:r>
              <a:rPr lang="en-US" sz="1600" dirty="0" smtClean="0"/>
              <a:t>machine </a:t>
            </a:r>
            <a:r>
              <a:rPr lang="en-US" sz="1600" dirty="0"/>
              <a:t>runs, issues a seek to cylinder 140, and relinquishes the CPU. The </a:t>
            </a:r>
            <a:r>
              <a:rPr lang="en-US" sz="1600" dirty="0" smtClean="0"/>
              <a:t>process on </a:t>
            </a:r>
            <a:r>
              <a:rPr lang="en-US" sz="1600" dirty="0"/>
              <a:t>the </a:t>
            </a:r>
            <a:r>
              <a:rPr lang="en-US" sz="1600" i="1" dirty="0"/>
              <a:t>Low </a:t>
            </a:r>
            <a:r>
              <a:rPr lang="en-US" sz="1600" dirty="0"/>
              <a:t>machine runs and issues seek requests to cylinders 139 and 161. </a:t>
            </a:r>
            <a:endParaRPr lang="en-US" sz="1600" dirty="0" smtClean="0"/>
          </a:p>
          <a:p>
            <a:pPr marL="285750" indent="-285750">
              <a:spcAft>
                <a:spcPts val="600"/>
              </a:spcAft>
              <a:buFont typeface="Arial" panose="020B0604020202020204" pitchFamily="34" charset="0"/>
              <a:buChar char="•"/>
            </a:pPr>
            <a:r>
              <a:rPr lang="en-US" sz="1600" dirty="0" smtClean="0"/>
              <a:t>Because the </a:t>
            </a:r>
            <a:r>
              <a:rPr lang="en-US" sz="1600" dirty="0"/>
              <a:t>disk arm is moving over the cylinders in descending order, the seek issued to cylinder 139 is satisfied first, followed by the seek issued to cylinder 161. This </a:t>
            </a:r>
            <a:r>
              <a:rPr lang="en-US" sz="1600" dirty="0" smtClean="0"/>
              <a:t>knowledge of ordering is a bit of information.</a:t>
            </a:r>
            <a:r>
              <a:rPr lang="en-US" sz="1600" dirty="0"/>
              <a:t/>
            </a:r>
            <a:br>
              <a:rPr lang="en-US" sz="1600" dirty="0"/>
            </a:br>
            <a:r>
              <a:rPr lang="en-US" sz="1600" dirty="0"/>
              <a:t/>
            </a:r>
            <a:br>
              <a:rPr lang="en-US" sz="1600" dirty="0"/>
            </a:br>
            <a:endParaRPr lang="en-US" sz="1600" dirty="0"/>
          </a:p>
        </p:txBody>
      </p:sp>
      <p:sp>
        <p:nvSpPr>
          <p:cNvPr id="3" name="Content Placeholder 2"/>
          <p:cNvSpPr>
            <a:spLocks noGrp="1"/>
          </p:cNvSpPr>
          <p:nvPr>
            <p:ph sz="quarter" idx="10"/>
          </p:nvPr>
        </p:nvSpPr>
        <p:spPr>
          <a:xfrm>
            <a:off x="304800" y="214143"/>
            <a:ext cx="6301740" cy="631677"/>
          </a:xfrm>
        </p:spPr>
        <p:txBody>
          <a:bodyPr/>
          <a:lstStyle/>
          <a:p>
            <a:r>
              <a:rPr lang="en-US" dirty="0" smtClean="0"/>
              <a:t>Covert Channels - Examples</a:t>
            </a:r>
            <a:endParaRPr lang="en-US" dirty="0"/>
          </a:p>
        </p:txBody>
      </p:sp>
    </p:spTree>
    <p:extLst>
      <p:ext uri="{BB962C8B-B14F-4D97-AF65-F5344CB8AC3E}">
        <p14:creationId xmlns:p14="http://schemas.microsoft.com/office/powerpoint/2010/main" val="6177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5830" y="1120378"/>
            <a:ext cx="7608570" cy="3394472"/>
          </a:xfrm>
        </p:spPr>
        <p:txBody>
          <a:bodyPr/>
          <a:lstStyle/>
          <a:p>
            <a:pPr marL="285750" indent="-285750">
              <a:spcAft>
                <a:spcPts val="1200"/>
              </a:spcAft>
              <a:buFont typeface="Arial" panose="020B0604020202020204" pitchFamily="34" charset="0"/>
              <a:buChar char="•"/>
            </a:pPr>
            <a:r>
              <a:rPr lang="en-US" dirty="0" smtClean="0"/>
              <a:t>A </a:t>
            </a:r>
            <a:r>
              <a:rPr lang="en-US" dirty="0"/>
              <a:t>programmer for </a:t>
            </a:r>
            <a:r>
              <a:rPr lang="en-US" dirty="0" smtClean="0"/>
              <a:t>a bank </a:t>
            </a:r>
            <a:r>
              <a:rPr lang="en-US" dirty="0"/>
              <a:t>has no need to access the names or balances in depositors’ accounts.</a:t>
            </a:r>
          </a:p>
          <a:p>
            <a:pPr marL="285750" indent="-285750">
              <a:spcAft>
                <a:spcPts val="1200"/>
              </a:spcAft>
              <a:buFont typeface="Arial" panose="020B0604020202020204" pitchFamily="34" charset="0"/>
              <a:buChar char="•"/>
            </a:pPr>
            <a:r>
              <a:rPr lang="en-US" dirty="0"/>
              <a:t>Programmers for brokerage firms do not need to know what buy and sell </a:t>
            </a:r>
            <a:r>
              <a:rPr lang="en-US" dirty="0" smtClean="0"/>
              <a:t>orders exist </a:t>
            </a:r>
            <a:r>
              <a:rPr lang="en-US" dirty="0"/>
              <a:t>for clients. </a:t>
            </a:r>
            <a:endParaRPr lang="en-US" dirty="0" smtClean="0"/>
          </a:p>
          <a:p>
            <a:pPr marL="285750" indent="-285750">
              <a:spcAft>
                <a:spcPts val="1200"/>
              </a:spcAft>
              <a:buFont typeface="Arial" panose="020B0604020202020204" pitchFamily="34" charset="0"/>
              <a:buChar char="•"/>
            </a:pPr>
            <a:r>
              <a:rPr lang="en-US" dirty="0" smtClean="0"/>
              <a:t>During </a:t>
            </a:r>
            <a:r>
              <a:rPr lang="en-US" dirty="0"/>
              <a:t>program testing, access to a form of real data or some sample test data may be justifiable, but not after the program has been accepted for regular use</a:t>
            </a:r>
            <a:r>
              <a:rPr lang="en-US" dirty="0" smtClean="0"/>
              <a:t>.</a:t>
            </a:r>
          </a:p>
          <a:p>
            <a:pPr marL="285750" indent="-285750">
              <a:spcAft>
                <a:spcPts val="1200"/>
              </a:spcAft>
              <a:buFont typeface="Arial" panose="020B0604020202020204" pitchFamily="34" charset="0"/>
              <a:buChar char="•"/>
            </a:pPr>
            <a:r>
              <a:rPr lang="en-US" dirty="0" smtClean="0"/>
              <a:t>This represents information leakage thru covert channel.</a:t>
            </a:r>
            <a:endParaRPr lang="en-US" dirty="0"/>
          </a:p>
        </p:txBody>
      </p:sp>
      <p:sp>
        <p:nvSpPr>
          <p:cNvPr id="3" name="Content Placeholder 2"/>
          <p:cNvSpPr>
            <a:spLocks noGrp="1"/>
          </p:cNvSpPr>
          <p:nvPr>
            <p:ph sz="quarter" idx="10"/>
          </p:nvPr>
        </p:nvSpPr>
        <p:spPr>
          <a:xfrm>
            <a:off x="304800" y="214143"/>
            <a:ext cx="6244590" cy="563097"/>
          </a:xfrm>
        </p:spPr>
        <p:txBody>
          <a:bodyPr/>
          <a:lstStyle/>
          <a:p>
            <a:r>
              <a:rPr lang="en-US" dirty="0"/>
              <a:t>Covert Channels - </a:t>
            </a:r>
            <a:r>
              <a:rPr lang="en-US" dirty="0" smtClean="0"/>
              <a:t>Examples</a:t>
            </a:r>
            <a:endParaRPr lang="en-US" dirty="0"/>
          </a:p>
        </p:txBody>
      </p:sp>
    </p:spTree>
    <p:extLst>
      <p:ext uri="{BB962C8B-B14F-4D97-AF65-F5344CB8AC3E}">
        <p14:creationId xmlns:p14="http://schemas.microsoft.com/office/powerpoint/2010/main" val="7514155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198606" y="1434653"/>
          <a:ext cx="6585328" cy="1969518"/>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algn="l">
                        <a:lnSpc>
                          <a:spcPct val="100000"/>
                        </a:lnSpc>
                        <a:spcBef>
                          <a:spcPts val="0"/>
                        </a:spcBef>
                        <a:spcAft>
                          <a:spcPts val="0"/>
                        </a:spcAft>
                      </a:pP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Ramez</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Elmasri</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&amp;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Shamkant</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B.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Navathe</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Fundamentals of Database Systems, Pearson Education, 6th Edition, 2013</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bl>
          </a:graphicData>
        </a:graphic>
      </p:graphicFrame>
    </p:spTree>
    <p:extLst>
      <p:ext uri="{BB962C8B-B14F-4D97-AF65-F5344CB8AC3E}">
        <p14:creationId xmlns:p14="http://schemas.microsoft.com/office/powerpoint/2010/main" val="2488493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8158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974691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SQL Injection</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8.4</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1377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a:t>Web </a:t>
            </a:r>
            <a:r>
              <a:rPr lang="en-US" dirty="0" smtClean="0"/>
              <a:t>applications (that </a:t>
            </a:r>
            <a:r>
              <a:rPr lang="en-US" dirty="0"/>
              <a:t>access a </a:t>
            </a:r>
            <a:r>
              <a:rPr lang="en-US" dirty="0" smtClean="0"/>
              <a:t>database) often have 2-way communication with database</a:t>
            </a:r>
          </a:p>
          <a:p>
            <a:pPr lvl="1"/>
            <a:r>
              <a:rPr lang="en-US" sz="1400" dirty="0" smtClean="0"/>
              <a:t>can </a:t>
            </a:r>
            <a:r>
              <a:rPr lang="en-US" sz="1400" dirty="0"/>
              <a:t>send commands and data to the </a:t>
            </a:r>
            <a:r>
              <a:rPr lang="en-US" sz="1400" dirty="0" smtClean="0"/>
              <a:t>database </a:t>
            </a:r>
          </a:p>
          <a:p>
            <a:pPr lvl="1"/>
            <a:r>
              <a:rPr lang="en-US" sz="1400" dirty="0" smtClean="0"/>
              <a:t>display </a:t>
            </a:r>
            <a:r>
              <a:rPr lang="en-US" sz="1400" dirty="0"/>
              <a:t>data </a:t>
            </a:r>
            <a:r>
              <a:rPr lang="en-US" sz="1400" dirty="0" smtClean="0"/>
              <a:t>retrieved from </a:t>
            </a:r>
            <a:r>
              <a:rPr lang="en-US" sz="1400" dirty="0"/>
              <a:t>the database through the Web browser. </a:t>
            </a:r>
            <a:endParaRPr lang="en-US" sz="1400" dirty="0" smtClean="0"/>
          </a:p>
          <a:p>
            <a:pPr marL="285750" indent="-285750">
              <a:buFont typeface="Arial" panose="020B0604020202020204" pitchFamily="34" charset="0"/>
              <a:buChar char="•"/>
            </a:pPr>
            <a:r>
              <a:rPr lang="en-US" dirty="0" smtClean="0"/>
              <a:t>In </a:t>
            </a:r>
            <a:r>
              <a:rPr lang="en-US" dirty="0"/>
              <a:t>an SQL Injection attack, </a:t>
            </a:r>
            <a:r>
              <a:rPr lang="en-US" dirty="0" smtClean="0"/>
              <a:t>the attacker </a:t>
            </a:r>
            <a:r>
              <a:rPr lang="en-US" dirty="0"/>
              <a:t>injects a </a:t>
            </a:r>
            <a:r>
              <a:rPr lang="en-US" dirty="0" smtClean="0"/>
              <a:t>(malicious)string </a:t>
            </a:r>
            <a:r>
              <a:rPr lang="en-US" dirty="0"/>
              <a:t>input through the application, which changes or manipulates the SQL statement to the attacker’s advantage. </a:t>
            </a:r>
            <a:endParaRPr lang="en-US" dirty="0" smtClean="0"/>
          </a:p>
          <a:p>
            <a:pPr marL="285750" indent="-285750">
              <a:buFont typeface="Arial" panose="020B0604020202020204" pitchFamily="34" charset="0"/>
              <a:buChar char="•"/>
            </a:pPr>
            <a:r>
              <a:rPr lang="en-US" dirty="0" smtClean="0"/>
              <a:t>An </a:t>
            </a:r>
            <a:r>
              <a:rPr lang="en-US" dirty="0"/>
              <a:t>SQL Injection attack </a:t>
            </a:r>
            <a:r>
              <a:rPr lang="en-US" dirty="0" smtClean="0"/>
              <a:t>can harm </a:t>
            </a:r>
            <a:r>
              <a:rPr lang="en-US" dirty="0"/>
              <a:t>the database in various ways, such as </a:t>
            </a:r>
            <a:endParaRPr lang="en-US" dirty="0" smtClean="0"/>
          </a:p>
          <a:p>
            <a:pPr lvl="1"/>
            <a:r>
              <a:rPr lang="en-US" sz="1400" dirty="0" smtClean="0"/>
              <a:t>unauthorized </a:t>
            </a:r>
            <a:r>
              <a:rPr lang="en-US" sz="1400" dirty="0"/>
              <a:t>manipulation of the database, or </a:t>
            </a:r>
            <a:endParaRPr lang="en-US" sz="1400" dirty="0" smtClean="0"/>
          </a:p>
          <a:p>
            <a:pPr lvl="1"/>
            <a:r>
              <a:rPr lang="en-US" sz="1400" dirty="0" smtClean="0"/>
              <a:t>retrieval </a:t>
            </a:r>
            <a:r>
              <a:rPr lang="en-US" sz="1400" dirty="0"/>
              <a:t>of sensitive data. </a:t>
            </a:r>
            <a:endParaRPr lang="en-US" sz="1400" dirty="0" smtClean="0"/>
          </a:p>
          <a:p>
            <a:pPr lvl="1"/>
            <a:r>
              <a:rPr lang="en-US" sz="1400" dirty="0" smtClean="0"/>
              <a:t>It </a:t>
            </a:r>
            <a:r>
              <a:rPr lang="en-US" sz="1400" dirty="0"/>
              <a:t>can also be used to execute system level commands </a:t>
            </a:r>
          </a:p>
        </p:txBody>
      </p:sp>
      <p:sp>
        <p:nvSpPr>
          <p:cNvPr id="3" name="Content Placeholder 2"/>
          <p:cNvSpPr>
            <a:spLocks noGrp="1"/>
          </p:cNvSpPr>
          <p:nvPr>
            <p:ph sz="quarter" idx="10"/>
          </p:nvPr>
        </p:nvSpPr>
        <p:spPr>
          <a:xfrm>
            <a:off x="304800" y="214143"/>
            <a:ext cx="6324600" cy="654537"/>
          </a:xfrm>
        </p:spPr>
        <p:txBody>
          <a:bodyPr/>
          <a:lstStyle/>
          <a:p>
            <a:r>
              <a:rPr lang="en-US" dirty="0" smtClean="0"/>
              <a:t>SQL Injection - Introduction</a:t>
            </a:r>
            <a:endParaRPr lang="en-US" dirty="0"/>
          </a:p>
        </p:txBody>
      </p:sp>
    </p:spTree>
    <p:extLst>
      <p:ext uri="{BB962C8B-B14F-4D97-AF65-F5344CB8AC3E}">
        <p14:creationId xmlns:p14="http://schemas.microsoft.com/office/powerpoint/2010/main" val="63802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368535"/>
            <a:ext cx="8229600" cy="334980"/>
          </a:xfrm>
        </p:spPr>
        <p:txBody>
          <a:bodyPr/>
          <a:lstStyle/>
          <a:p>
            <a:endParaRPr lang="en-US" dirty="0"/>
          </a:p>
        </p:txBody>
      </p:sp>
      <p:sp>
        <p:nvSpPr>
          <p:cNvPr id="3" name="Content Placeholder 2"/>
          <p:cNvSpPr>
            <a:spLocks noGrp="1"/>
          </p:cNvSpPr>
          <p:nvPr>
            <p:ph sz="quarter" idx="10"/>
          </p:nvPr>
        </p:nvSpPr>
        <p:spPr>
          <a:xfrm>
            <a:off x="304800" y="214143"/>
            <a:ext cx="6324600" cy="631677"/>
          </a:xfrm>
        </p:spPr>
        <p:txBody>
          <a:bodyPr/>
          <a:lstStyle/>
          <a:p>
            <a:r>
              <a:rPr lang="en-US" dirty="0"/>
              <a:t>SQL Injection : Typical Query</a:t>
            </a:r>
          </a:p>
        </p:txBody>
      </p:sp>
      <p:sp>
        <p:nvSpPr>
          <p:cNvPr id="4" name="Rectangle 2"/>
          <p:cNvSpPr>
            <a:spLocks/>
          </p:cNvSpPr>
          <p:nvPr/>
        </p:nvSpPr>
        <p:spPr bwMode="auto">
          <a:xfrm>
            <a:off x="5121275" y="3086099"/>
            <a:ext cx="3535362" cy="119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36572" bIns="0"/>
          <a:lstStyle>
            <a:lvl1pPr marL="36513"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Krishna’s customer </a:t>
            </a:r>
            <a:r>
              <a:rPr lang="en-US" altLang="en-US" sz="2400" dirty="0">
                <a:solidFill>
                  <a:schemeClr val="tx1"/>
                </a:solidFill>
                <a:latin typeface="Arial" panose="020B0604020202020204" pitchFamily="34" charset="0"/>
                <a:cs typeface="Arial" panose="020B0604020202020204" pitchFamily="34" charset="0"/>
                <a:sym typeface="Arial" panose="020B0604020202020204" pitchFamily="34" charset="0"/>
              </a:rPr>
              <a:t>entries are </a:t>
            </a:r>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displayed</a:t>
            </a:r>
          </a:p>
          <a:p>
            <a:pPr algn="l" eaLnBrk="1" hangingPunct="1"/>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No harm done</a:t>
            </a:r>
            <a:endParaRPr lang="en-US" altLang="en-US" sz="24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nvGrpSpPr>
          <p:cNvPr id="5" name="Group 19"/>
          <p:cNvGrpSpPr>
            <a:grpSpLocks/>
          </p:cNvGrpSpPr>
          <p:nvPr/>
        </p:nvGrpSpPr>
        <p:grpSpPr bwMode="auto">
          <a:xfrm>
            <a:off x="4778375" y="892175"/>
            <a:ext cx="4251325" cy="2125663"/>
            <a:chOff x="0" y="0"/>
            <a:chExt cx="2728" cy="1160"/>
          </a:xfrm>
        </p:grpSpPr>
        <p:sp>
          <p:nvSpPr>
            <p:cNvPr id="6" name="Rectangle 20"/>
            <p:cNvSpPr>
              <a:spLocks/>
            </p:cNvSpPr>
            <p:nvPr/>
          </p:nvSpPr>
          <p:spPr bwMode="auto">
            <a:xfrm>
              <a:off x="0" y="0"/>
              <a:ext cx="2728" cy="1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endParaRPr lang="en-US" altLang="en-US" sz="2000"/>
            </a:p>
          </p:txBody>
        </p:sp>
        <p:sp>
          <p:nvSpPr>
            <p:cNvPr id="7" name="Rectangle 21"/>
            <p:cNvSpPr>
              <a:spLocks/>
            </p:cNvSpPr>
            <p:nvPr/>
          </p:nvSpPr>
          <p:spPr bwMode="auto">
            <a:xfrm>
              <a:off x="0" y="249"/>
              <a:ext cx="2728"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36572" bIns="0" anchor="ctr"/>
            <a:lstStyle>
              <a:lvl1pPr marL="36513"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SELECT * FROM </a:t>
              </a:r>
              <a:r>
                <a:rPr lang="en-US" altLang="en-US" sz="2000" b="1" dirty="0" smtClean="0">
                  <a:solidFill>
                    <a:srgbClr val="006C2C"/>
                  </a:solidFill>
                  <a:latin typeface="Arial" panose="020B0604020202020204" pitchFamily="34" charset="0"/>
                  <a:cs typeface="Arial" panose="020B0604020202020204" pitchFamily="34" charset="0"/>
                  <a:sym typeface="Arial" panose="020B0604020202020204" pitchFamily="34" charset="0"/>
                </a:rPr>
                <a:t>Customers </a:t>
              </a:r>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WHERE  </a:t>
              </a:r>
              <a:r>
                <a:rPr lang="en-US" altLang="en-US" sz="1800" b="1" dirty="0">
                  <a:solidFill>
                    <a:srgbClr val="006C2C"/>
                  </a:solidFill>
                  <a:latin typeface="Arial" panose="020B0604020202020204" pitchFamily="34" charset="0"/>
                  <a:cs typeface="Arial" panose="020B0604020202020204" pitchFamily="34" charset="0"/>
                  <a:sym typeface="Arial" panose="020B0604020202020204" pitchFamily="34" charset="0"/>
                </a:rPr>
                <a:t>username</a:t>
              </a:r>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 = </a:t>
              </a:r>
            </a:p>
            <a:p>
              <a:pPr algn="l" eaLnBrk="1" hangingPunct="1"/>
              <a:r>
                <a:rPr lang="en-US" altLang="en-US" sz="2000" b="1" dirty="0" smtClean="0">
                  <a:solidFill>
                    <a:schemeClr val="bg1"/>
                  </a:solidFill>
                  <a:sym typeface="Arial" panose="020B0604020202020204" pitchFamily="34" charset="0"/>
                </a:rPr>
                <a:t>‘</a:t>
              </a:r>
              <a:r>
                <a:rPr lang="en-US" altLang="en-US" sz="2000" b="1" dirty="0" smtClean="0">
                  <a:solidFill>
                    <a:srgbClr val="3399FF"/>
                  </a:solidFill>
                  <a:sym typeface="Helvetica Neue" pitchFamily="16" charset="0"/>
                </a:rPr>
                <a:t>Krishna</a:t>
              </a:r>
              <a:r>
                <a:rPr lang="en-US" altLang="en-US" sz="2000" b="1" dirty="0" smtClean="0">
                  <a:solidFill>
                    <a:schemeClr val="bg1"/>
                  </a:solidFill>
                  <a:sym typeface="Helvetica Neue" pitchFamily="16" charset="0"/>
                </a:rPr>
                <a:t>’ </a:t>
              </a:r>
              <a:r>
                <a:rPr lang="en-US" altLang="en-US" sz="2000" b="1" dirty="0" smtClean="0">
                  <a:solidFill>
                    <a:srgbClr val="000000"/>
                  </a:solidFill>
                  <a:sym typeface="Arial" panose="020B0604020202020204" pitchFamily="34" charset="0"/>
                </a:rPr>
                <a:t> </a:t>
              </a:r>
              <a:r>
                <a:rPr lang="en-US" altLang="en-US" sz="2000" b="1" dirty="0">
                  <a:solidFill>
                    <a:srgbClr val="000000"/>
                  </a:solidFill>
                  <a:sym typeface="Arial" panose="020B0604020202020204" pitchFamily="34" charset="0"/>
                </a:rPr>
                <a:t>AND password = </a:t>
              </a:r>
              <a:r>
                <a:rPr lang="en-US" altLang="en-US" sz="2000" b="1" dirty="0" smtClean="0">
                  <a:solidFill>
                    <a:schemeClr val="bg1"/>
                  </a:solidFill>
                  <a:sym typeface="Helvetica Neue" pitchFamily="16" charset="0"/>
                </a:rPr>
                <a:t>‘</a:t>
              </a:r>
              <a:r>
                <a:rPr lang="en-US" altLang="en-US" sz="2000" b="1" dirty="0" err="1" smtClean="0">
                  <a:solidFill>
                    <a:srgbClr val="3399FF"/>
                  </a:solidFill>
                  <a:sym typeface="Helvetica Neue" pitchFamily="16" charset="0"/>
                </a:rPr>
                <a:t>dwaraka</a:t>
              </a:r>
              <a:r>
                <a:rPr lang="en-US" altLang="en-US" sz="2000" b="1" dirty="0" smtClean="0">
                  <a:solidFill>
                    <a:schemeClr val="bg1"/>
                  </a:solidFill>
                  <a:sym typeface="Arial" panose="020B0604020202020204" pitchFamily="34" charset="0"/>
                </a:rPr>
                <a:t>’</a:t>
              </a:r>
              <a:r>
                <a:rPr lang="en-US" altLang="en-US" sz="2000" dirty="0" smtClean="0">
                  <a:sym typeface="Arial" panose="020B0604020202020204" pitchFamily="34" charset="0"/>
                </a:rPr>
                <a:t> </a:t>
              </a:r>
              <a:endParaRPr lang="en-US" altLang="en-US" sz="2000" dirty="0">
                <a:sym typeface="Arial" panose="020B0604020202020204" pitchFamily="34" charset="0"/>
              </a:endParaRPr>
            </a:p>
          </p:txBody>
        </p:sp>
        <p:sp>
          <p:nvSpPr>
            <p:cNvPr id="8" name="Line 22"/>
            <p:cNvSpPr>
              <a:spLocks noChangeShapeType="1"/>
            </p:cNvSpPr>
            <p:nvPr/>
          </p:nvSpPr>
          <p:spPr bwMode="auto">
            <a:xfrm rot="10800000" flipH="1">
              <a:off x="917" y="679"/>
              <a:ext cx="28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lstStyle/>
            <a:p>
              <a:endParaRPr lang="en-US" sz="1400"/>
            </a:p>
          </p:txBody>
        </p:sp>
        <p:sp>
          <p:nvSpPr>
            <p:cNvPr id="9" name="Line 23"/>
            <p:cNvSpPr>
              <a:spLocks noChangeShapeType="1"/>
            </p:cNvSpPr>
            <p:nvPr/>
          </p:nvSpPr>
          <p:spPr bwMode="auto">
            <a:xfrm rot="10800000" flipH="1">
              <a:off x="93" y="862"/>
              <a:ext cx="834"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lstStyle/>
            <a:p>
              <a:endParaRPr lang="en-US" sz="1400"/>
            </a:p>
          </p:txBody>
        </p:sp>
      </p:grpSp>
      <p:grpSp>
        <p:nvGrpSpPr>
          <p:cNvPr id="10" name="Group 24"/>
          <p:cNvGrpSpPr>
            <a:grpSpLocks/>
          </p:cNvGrpSpPr>
          <p:nvPr/>
        </p:nvGrpSpPr>
        <p:grpSpPr bwMode="auto">
          <a:xfrm>
            <a:off x="182563" y="1096963"/>
            <a:ext cx="4400550" cy="2925762"/>
            <a:chOff x="0" y="0"/>
            <a:chExt cx="3080" cy="2048"/>
          </a:xfrm>
        </p:grpSpPr>
        <p:sp>
          <p:nvSpPr>
            <p:cNvPr id="11" name="Rectangle 25"/>
            <p:cNvSpPr>
              <a:spLocks/>
            </p:cNvSpPr>
            <p:nvPr/>
          </p:nvSpPr>
          <p:spPr bwMode="auto">
            <a:xfrm>
              <a:off x="0" y="0"/>
              <a:ext cx="3080" cy="204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500" b="1" dirty="0" smtClean="0">
                  <a:solidFill>
                    <a:schemeClr val="tx1"/>
                  </a:solidFill>
                  <a:latin typeface="American Typewriter" pitchFamily="16" charset="0"/>
                  <a:sym typeface="American Typewriter" pitchFamily="16" charset="0"/>
                </a:rPr>
                <a:t>Customer </a:t>
              </a:r>
              <a:r>
                <a:rPr lang="en-US" altLang="en-US" sz="2500" b="1" dirty="0">
                  <a:solidFill>
                    <a:schemeClr val="tx1"/>
                  </a:solidFill>
                  <a:latin typeface="American Typewriter" pitchFamily="16" charset="0"/>
                  <a:sym typeface="American Typewriter" pitchFamily="16" charset="0"/>
                </a:rPr>
                <a:t>Record Manager</a:t>
              </a:r>
              <a:endParaRPr lang="en-US" altLang="en-US" sz="2500" dirty="0">
                <a:solidFill>
                  <a:schemeClr val="tx1"/>
                </a:solidFill>
                <a:latin typeface="American Typewriter" pitchFamily="16" charset="0"/>
                <a:sym typeface="American Typewriter" pitchFamily="16" charset="0"/>
              </a:endParaRPr>
            </a:p>
            <a:p>
              <a:pPr eaLnBrk="1" hangingPunct="1"/>
              <a:endParaRPr lang="en-US" altLang="en-US" sz="2500" dirty="0">
                <a:solidFill>
                  <a:schemeClr val="tx1"/>
                </a:solidFill>
                <a:latin typeface="American Typewriter" pitchFamily="16" charset="0"/>
                <a:sym typeface="American Typewriter" pitchFamily="16" charset="0"/>
              </a:endParaRPr>
            </a:p>
            <a:p>
              <a:pPr eaLnBrk="1" hangingPunct="1"/>
              <a:endParaRPr lang="en-US" altLang="en-US" sz="2500" dirty="0">
                <a:solidFill>
                  <a:schemeClr val="tx1"/>
                </a:solidFill>
                <a:latin typeface="American Typewriter" pitchFamily="16" charset="0"/>
                <a:sym typeface="American Typewriter" pitchFamily="16" charset="0"/>
              </a:endParaRPr>
            </a:p>
          </p:txBody>
        </p:sp>
        <p:sp>
          <p:nvSpPr>
            <p:cNvPr id="12" name="Rectangle 26"/>
            <p:cNvSpPr>
              <a:spLocks/>
            </p:cNvSpPr>
            <p:nvPr/>
          </p:nvSpPr>
          <p:spPr bwMode="auto">
            <a:xfrm>
              <a:off x="1096" y="550"/>
              <a:ext cx="1464"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000" b="1" dirty="0" smtClean="0">
                  <a:solidFill>
                    <a:srgbClr val="1500FF"/>
                  </a:solidFill>
                  <a:latin typeface="American Typewriter" pitchFamily="16" charset="0"/>
                  <a:sym typeface="American Typewriter" pitchFamily="16" charset="0"/>
                </a:rPr>
                <a:t>Krishna</a:t>
              </a:r>
              <a:endParaRPr lang="en-US" altLang="en-US" sz="2000" b="1" dirty="0">
                <a:solidFill>
                  <a:srgbClr val="1500FF"/>
                </a:solidFill>
                <a:latin typeface="American Typewriter" pitchFamily="16" charset="0"/>
                <a:sym typeface="American Typewriter" pitchFamily="16" charset="0"/>
              </a:endParaRPr>
            </a:p>
          </p:txBody>
        </p:sp>
        <p:sp>
          <p:nvSpPr>
            <p:cNvPr id="13" name="Rectangle 27"/>
            <p:cNvSpPr>
              <a:spLocks/>
            </p:cNvSpPr>
            <p:nvPr/>
          </p:nvSpPr>
          <p:spPr bwMode="auto">
            <a:xfrm>
              <a:off x="1096" y="896"/>
              <a:ext cx="1464" cy="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000" b="1" dirty="0" err="1" smtClean="0">
                  <a:solidFill>
                    <a:srgbClr val="1500FF"/>
                  </a:solidFill>
                  <a:latin typeface="American Typewriter" pitchFamily="16" charset="0"/>
                  <a:sym typeface="American Typewriter" pitchFamily="16" charset="0"/>
                </a:rPr>
                <a:t>dwaraka</a:t>
              </a:r>
              <a:endParaRPr lang="en-US" altLang="en-US" sz="2000" b="1" dirty="0">
                <a:solidFill>
                  <a:srgbClr val="1500FF"/>
                </a:solidFill>
                <a:latin typeface="American Typewriter" pitchFamily="16" charset="0"/>
                <a:sym typeface="American Typewriter" pitchFamily="16" charset="0"/>
              </a:endParaRPr>
            </a:p>
          </p:txBody>
        </p:sp>
        <p:sp>
          <p:nvSpPr>
            <p:cNvPr id="14" name="Rectangle 28"/>
            <p:cNvSpPr>
              <a:spLocks/>
            </p:cNvSpPr>
            <p:nvPr/>
          </p:nvSpPr>
          <p:spPr bwMode="auto">
            <a:xfrm>
              <a:off x="24" y="514"/>
              <a:ext cx="9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000" b="1">
                  <a:solidFill>
                    <a:schemeClr val="tx1"/>
                  </a:solidFill>
                  <a:latin typeface="American Typewriter" pitchFamily="16" charset="0"/>
                  <a:sym typeface="American Typewriter" pitchFamily="16" charset="0"/>
                </a:rPr>
                <a:t>Username</a:t>
              </a:r>
            </a:p>
          </p:txBody>
        </p:sp>
        <p:sp>
          <p:nvSpPr>
            <p:cNvPr id="15" name="Rectangle 29"/>
            <p:cNvSpPr>
              <a:spLocks/>
            </p:cNvSpPr>
            <p:nvPr/>
          </p:nvSpPr>
          <p:spPr bwMode="auto">
            <a:xfrm>
              <a:off x="24" y="881"/>
              <a:ext cx="9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000" b="1">
                  <a:solidFill>
                    <a:schemeClr val="tx1"/>
                  </a:solidFill>
                  <a:latin typeface="American Typewriter" pitchFamily="16" charset="0"/>
                  <a:sym typeface="American Typewriter" pitchFamily="16" charset="0"/>
                </a:rPr>
                <a:t>Password</a:t>
              </a:r>
            </a:p>
          </p:txBody>
        </p:sp>
        <p:sp>
          <p:nvSpPr>
            <p:cNvPr id="16" name="AutoShape 30"/>
            <p:cNvSpPr>
              <a:spLocks/>
            </p:cNvSpPr>
            <p:nvPr/>
          </p:nvSpPr>
          <p:spPr bwMode="auto">
            <a:xfrm>
              <a:off x="944" y="1688"/>
              <a:ext cx="880" cy="257"/>
            </a:xfrm>
            <a:prstGeom prst="roundRect">
              <a:avLst>
                <a:gd name="adj" fmla="val 35685"/>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500" b="1" dirty="0">
                  <a:solidFill>
                    <a:schemeClr val="tx1"/>
                  </a:solidFill>
                  <a:latin typeface="American Typewriter" pitchFamily="16" charset="0"/>
                  <a:sym typeface="American Typewriter" pitchFamily="16" charset="0"/>
                </a:rPr>
                <a:t>Submit</a:t>
              </a:r>
            </a:p>
          </p:txBody>
        </p:sp>
      </p:grpSp>
    </p:spTree>
    <p:extLst>
      <p:ext uri="{BB962C8B-B14F-4D97-AF65-F5344CB8AC3E}">
        <p14:creationId xmlns:p14="http://schemas.microsoft.com/office/powerpoint/2010/main" val="13303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368535"/>
            <a:ext cx="8229600" cy="334980"/>
          </a:xfrm>
        </p:spPr>
        <p:txBody>
          <a:bodyPr/>
          <a:lstStyle/>
          <a:p>
            <a:endParaRPr lang="en-US" dirty="0"/>
          </a:p>
        </p:txBody>
      </p:sp>
      <p:sp>
        <p:nvSpPr>
          <p:cNvPr id="3" name="Content Placeholder 2"/>
          <p:cNvSpPr>
            <a:spLocks noGrp="1"/>
          </p:cNvSpPr>
          <p:nvPr>
            <p:ph sz="quarter" idx="10"/>
          </p:nvPr>
        </p:nvSpPr>
        <p:spPr>
          <a:xfrm>
            <a:off x="304800" y="214143"/>
            <a:ext cx="6324600" cy="631677"/>
          </a:xfrm>
        </p:spPr>
        <p:txBody>
          <a:bodyPr/>
          <a:lstStyle/>
          <a:p>
            <a:r>
              <a:rPr lang="en-US" dirty="0"/>
              <a:t>SQL Injection : </a:t>
            </a:r>
            <a:r>
              <a:rPr lang="en-US" dirty="0" smtClean="0"/>
              <a:t>Malicious </a:t>
            </a:r>
            <a:r>
              <a:rPr lang="en-US" dirty="0"/>
              <a:t>Query</a:t>
            </a:r>
          </a:p>
        </p:txBody>
      </p:sp>
      <p:sp>
        <p:nvSpPr>
          <p:cNvPr id="4" name="Rectangle 2"/>
          <p:cNvSpPr>
            <a:spLocks/>
          </p:cNvSpPr>
          <p:nvPr/>
        </p:nvSpPr>
        <p:spPr bwMode="auto">
          <a:xfrm>
            <a:off x="5121275" y="3086099"/>
            <a:ext cx="3535362" cy="119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36572" bIns="0"/>
          <a:lstStyle>
            <a:lvl1pPr marL="36513"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All customer </a:t>
            </a:r>
            <a:r>
              <a:rPr lang="en-US" altLang="en-US" sz="2400" dirty="0">
                <a:solidFill>
                  <a:schemeClr val="tx1"/>
                </a:solidFill>
                <a:latin typeface="Arial" panose="020B0604020202020204" pitchFamily="34" charset="0"/>
                <a:cs typeface="Arial" panose="020B0604020202020204" pitchFamily="34" charset="0"/>
                <a:sym typeface="Arial" panose="020B0604020202020204" pitchFamily="34" charset="0"/>
              </a:rPr>
              <a:t>entries are </a:t>
            </a:r>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displayed</a:t>
            </a:r>
          </a:p>
          <a:p>
            <a:pPr algn="l" eaLnBrk="1" hangingPunct="1"/>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Confidentiality lost.</a:t>
            </a:r>
            <a:endParaRPr lang="en-US" altLang="en-US" sz="24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nvGrpSpPr>
          <p:cNvPr id="5" name="Group 19"/>
          <p:cNvGrpSpPr>
            <a:grpSpLocks/>
          </p:cNvGrpSpPr>
          <p:nvPr/>
        </p:nvGrpSpPr>
        <p:grpSpPr bwMode="auto">
          <a:xfrm>
            <a:off x="4778375" y="892175"/>
            <a:ext cx="4251325" cy="2125663"/>
            <a:chOff x="0" y="0"/>
            <a:chExt cx="2728" cy="1160"/>
          </a:xfrm>
        </p:grpSpPr>
        <p:sp>
          <p:nvSpPr>
            <p:cNvPr id="6" name="Rectangle 20"/>
            <p:cNvSpPr>
              <a:spLocks/>
            </p:cNvSpPr>
            <p:nvPr/>
          </p:nvSpPr>
          <p:spPr bwMode="auto">
            <a:xfrm>
              <a:off x="0" y="0"/>
              <a:ext cx="2728" cy="1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endParaRPr lang="en-US" altLang="en-US" sz="2000"/>
            </a:p>
          </p:txBody>
        </p:sp>
        <p:sp>
          <p:nvSpPr>
            <p:cNvPr id="7" name="Rectangle 21"/>
            <p:cNvSpPr>
              <a:spLocks/>
            </p:cNvSpPr>
            <p:nvPr/>
          </p:nvSpPr>
          <p:spPr bwMode="auto">
            <a:xfrm>
              <a:off x="0" y="249"/>
              <a:ext cx="2728"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36572" bIns="0" anchor="ctr"/>
            <a:lstStyle>
              <a:lvl1pPr marL="36513"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SELECT * FROM </a:t>
              </a:r>
              <a:r>
                <a:rPr lang="en-US" altLang="en-US" sz="2000" b="1" dirty="0" smtClean="0">
                  <a:solidFill>
                    <a:srgbClr val="006C2C"/>
                  </a:solidFill>
                  <a:latin typeface="Arial" panose="020B0604020202020204" pitchFamily="34" charset="0"/>
                  <a:cs typeface="Arial" panose="020B0604020202020204" pitchFamily="34" charset="0"/>
                  <a:sym typeface="Arial" panose="020B0604020202020204" pitchFamily="34" charset="0"/>
                </a:rPr>
                <a:t>Customers </a:t>
              </a:r>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WHERE  </a:t>
              </a:r>
              <a:r>
                <a:rPr lang="en-US" altLang="en-US" sz="1800" b="1" dirty="0">
                  <a:solidFill>
                    <a:srgbClr val="006C2C"/>
                  </a:solidFill>
                  <a:latin typeface="Arial" panose="020B0604020202020204" pitchFamily="34" charset="0"/>
                  <a:cs typeface="Arial" panose="020B0604020202020204" pitchFamily="34" charset="0"/>
                  <a:sym typeface="Arial" panose="020B0604020202020204" pitchFamily="34" charset="0"/>
                </a:rPr>
                <a:t>username</a:t>
              </a:r>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 = </a:t>
              </a:r>
            </a:p>
            <a:p>
              <a:pPr eaLnBrk="1" hangingPunct="1"/>
              <a:r>
                <a:rPr lang="en-US" altLang="en-US" sz="2000" b="1" dirty="0" smtClean="0">
                  <a:solidFill>
                    <a:schemeClr val="tx1"/>
                  </a:solidFill>
                  <a:sym typeface="Arial" panose="020B0604020202020204" pitchFamily="34" charset="0"/>
                </a:rPr>
                <a:t>‘</a:t>
              </a:r>
              <a:r>
                <a:rPr lang="en-US" altLang="en-US" sz="2000" b="1" dirty="0" smtClean="0">
                  <a:solidFill>
                    <a:srgbClr val="3399FF"/>
                  </a:solidFill>
                  <a:sym typeface="Helvetica Neue" pitchFamily="16" charset="0"/>
                </a:rPr>
                <a:t>Krishna</a:t>
              </a:r>
              <a:r>
                <a:rPr lang="en-US" altLang="en-US" sz="2000" b="1" dirty="0" smtClean="0">
                  <a:solidFill>
                    <a:schemeClr val="tx1"/>
                  </a:solidFill>
                  <a:sym typeface="Helvetica Neue" pitchFamily="16" charset="0"/>
                </a:rPr>
                <a:t>’</a:t>
              </a:r>
              <a:r>
                <a:rPr lang="en-US" altLang="en-US" sz="2000" b="1" dirty="0">
                  <a:solidFill>
                    <a:schemeClr val="bg1"/>
                  </a:solidFill>
                  <a:sym typeface="Helvetica Neue" pitchFamily="16" charset="0"/>
                </a:rPr>
                <a:t> </a:t>
              </a:r>
              <a:r>
                <a:rPr lang="en-US" altLang="en-US" sz="2000" b="1" dirty="0">
                  <a:solidFill>
                    <a:schemeClr val="accent2"/>
                  </a:solidFill>
                  <a:sym typeface="Helvetica Neue" pitchFamily="16" charset="0"/>
                </a:rPr>
                <a:t>OR 1=1 --</a:t>
              </a:r>
              <a:r>
                <a:rPr lang="en-US" altLang="en-US" sz="2000" b="1" dirty="0" smtClean="0">
                  <a:solidFill>
                    <a:srgbClr val="000000"/>
                  </a:solidFill>
                  <a:sym typeface="Arial" panose="020B0604020202020204" pitchFamily="34" charset="0"/>
                </a:rPr>
                <a:t> </a:t>
              </a:r>
              <a:r>
                <a:rPr lang="en-US" altLang="en-US" sz="2000" b="1" dirty="0">
                  <a:solidFill>
                    <a:srgbClr val="000000"/>
                  </a:solidFill>
                  <a:sym typeface="Arial" panose="020B0604020202020204" pitchFamily="34" charset="0"/>
                </a:rPr>
                <a:t>AND password = </a:t>
              </a:r>
              <a:r>
                <a:rPr lang="en-US" altLang="en-US" sz="2000" b="1" dirty="0" smtClean="0">
                  <a:solidFill>
                    <a:schemeClr val="tx1"/>
                  </a:solidFill>
                  <a:sym typeface="Helvetica Neue" pitchFamily="16" charset="0"/>
                </a:rPr>
                <a:t>‘</a:t>
              </a:r>
              <a:r>
                <a:rPr lang="en-US" altLang="en-US" sz="2000" b="1" dirty="0" smtClean="0">
                  <a:solidFill>
                    <a:srgbClr val="3399FF"/>
                  </a:solidFill>
                  <a:sym typeface="Helvetica Neue" pitchFamily="16" charset="0"/>
                </a:rPr>
                <a:t>anything</a:t>
              </a:r>
              <a:r>
                <a:rPr lang="en-US" altLang="en-US" sz="2000" b="1" dirty="0" smtClean="0">
                  <a:solidFill>
                    <a:schemeClr val="tx1"/>
                  </a:solidFill>
                  <a:sym typeface="Arial" panose="020B0604020202020204" pitchFamily="34" charset="0"/>
                </a:rPr>
                <a:t>’</a:t>
              </a:r>
              <a:r>
                <a:rPr lang="en-US" altLang="en-US" sz="2000" dirty="0" smtClean="0">
                  <a:sym typeface="Arial" panose="020B0604020202020204" pitchFamily="34" charset="0"/>
                </a:rPr>
                <a:t> </a:t>
              </a:r>
              <a:endParaRPr lang="en-US" altLang="en-US" sz="2000" dirty="0">
                <a:sym typeface="Arial" panose="020B0604020202020204" pitchFamily="34" charset="0"/>
              </a:endParaRPr>
            </a:p>
          </p:txBody>
        </p:sp>
        <p:sp>
          <p:nvSpPr>
            <p:cNvPr id="8" name="Line 22"/>
            <p:cNvSpPr>
              <a:spLocks noChangeShapeType="1"/>
            </p:cNvSpPr>
            <p:nvPr/>
          </p:nvSpPr>
          <p:spPr bwMode="auto">
            <a:xfrm rot="10800000" flipH="1">
              <a:off x="917" y="679"/>
              <a:ext cx="28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lstStyle/>
            <a:p>
              <a:endParaRPr lang="en-US" sz="1400"/>
            </a:p>
          </p:txBody>
        </p:sp>
        <p:sp>
          <p:nvSpPr>
            <p:cNvPr id="9" name="Line 23"/>
            <p:cNvSpPr>
              <a:spLocks noChangeShapeType="1"/>
            </p:cNvSpPr>
            <p:nvPr/>
          </p:nvSpPr>
          <p:spPr bwMode="auto">
            <a:xfrm rot="10800000" flipH="1">
              <a:off x="93" y="862"/>
              <a:ext cx="834"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lstStyle/>
            <a:p>
              <a:endParaRPr lang="en-US" sz="1400"/>
            </a:p>
          </p:txBody>
        </p:sp>
      </p:grpSp>
      <p:grpSp>
        <p:nvGrpSpPr>
          <p:cNvPr id="10" name="Group 24"/>
          <p:cNvGrpSpPr>
            <a:grpSpLocks/>
          </p:cNvGrpSpPr>
          <p:nvPr/>
        </p:nvGrpSpPr>
        <p:grpSpPr bwMode="auto">
          <a:xfrm>
            <a:off x="182563" y="1096963"/>
            <a:ext cx="4400550" cy="2925762"/>
            <a:chOff x="0" y="0"/>
            <a:chExt cx="3080" cy="2048"/>
          </a:xfrm>
        </p:grpSpPr>
        <p:sp>
          <p:nvSpPr>
            <p:cNvPr id="11" name="Rectangle 25"/>
            <p:cNvSpPr>
              <a:spLocks/>
            </p:cNvSpPr>
            <p:nvPr/>
          </p:nvSpPr>
          <p:spPr bwMode="auto">
            <a:xfrm>
              <a:off x="0" y="0"/>
              <a:ext cx="3080" cy="204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500" b="1" dirty="0" smtClean="0">
                  <a:solidFill>
                    <a:schemeClr val="tx1"/>
                  </a:solidFill>
                  <a:latin typeface="American Typewriter" pitchFamily="16" charset="0"/>
                  <a:sym typeface="American Typewriter" pitchFamily="16" charset="0"/>
                </a:rPr>
                <a:t>Customer </a:t>
              </a:r>
              <a:r>
                <a:rPr lang="en-US" altLang="en-US" sz="2500" b="1" dirty="0">
                  <a:solidFill>
                    <a:schemeClr val="tx1"/>
                  </a:solidFill>
                  <a:latin typeface="American Typewriter" pitchFamily="16" charset="0"/>
                  <a:sym typeface="American Typewriter" pitchFamily="16" charset="0"/>
                </a:rPr>
                <a:t>Record Manager</a:t>
              </a:r>
              <a:endParaRPr lang="en-US" altLang="en-US" sz="2500" dirty="0">
                <a:solidFill>
                  <a:schemeClr val="tx1"/>
                </a:solidFill>
                <a:latin typeface="American Typewriter" pitchFamily="16" charset="0"/>
                <a:sym typeface="American Typewriter" pitchFamily="16" charset="0"/>
              </a:endParaRPr>
            </a:p>
            <a:p>
              <a:pPr eaLnBrk="1" hangingPunct="1"/>
              <a:endParaRPr lang="en-US" altLang="en-US" sz="2500" dirty="0">
                <a:solidFill>
                  <a:schemeClr val="tx1"/>
                </a:solidFill>
                <a:latin typeface="American Typewriter" pitchFamily="16" charset="0"/>
                <a:sym typeface="American Typewriter" pitchFamily="16" charset="0"/>
              </a:endParaRPr>
            </a:p>
            <a:p>
              <a:pPr eaLnBrk="1" hangingPunct="1"/>
              <a:endParaRPr lang="en-US" altLang="en-US" sz="2500" dirty="0">
                <a:solidFill>
                  <a:schemeClr val="tx1"/>
                </a:solidFill>
                <a:latin typeface="American Typewriter" pitchFamily="16" charset="0"/>
                <a:sym typeface="American Typewriter" pitchFamily="16" charset="0"/>
              </a:endParaRPr>
            </a:p>
          </p:txBody>
        </p:sp>
        <p:sp>
          <p:nvSpPr>
            <p:cNvPr id="12" name="Rectangle 26"/>
            <p:cNvSpPr>
              <a:spLocks/>
            </p:cNvSpPr>
            <p:nvPr/>
          </p:nvSpPr>
          <p:spPr bwMode="auto">
            <a:xfrm>
              <a:off x="1096" y="550"/>
              <a:ext cx="1576"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000" b="1" dirty="0">
                  <a:solidFill>
                    <a:srgbClr val="1500FF"/>
                  </a:solidFill>
                  <a:latin typeface="American Typewriter" pitchFamily="16" charset="0"/>
                  <a:sym typeface="American Typewriter" pitchFamily="16" charset="0"/>
                </a:rPr>
                <a:t>Krishna’ OR 1=1 --</a:t>
              </a:r>
            </a:p>
          </p:txBody>
        </p:sp>
        <p:sp>
          <p:nvSpPr>
            <p:cNvPr id="13" name="Rectangle 27"/>
            <p:cNvSpPr>
              <a:spLocks/>
            </p:cNvSpPr>
            <p:nvPr/>
          </p:nvSpPr>
          <p:spPr bwMode="auto">
            <a:xfrm>
              <a:off x="1096" y="896"/>
              <a:ext cx="1464" cy="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000" b="1" dirty="0" smtClean="0">
                  <a:solidFill>
                    <a:srgbClr val="1500FF"/>
                  </a:solidFill>
                  <a:latin typeface="American Typewriter" pitchFamily="16" charset="0"/>
                  <a:sym typeface="American Typewriter" pitchFamily="16" charset="0"/>
                </a:rPr>
                <a:t>anything</a:t>
              </a:r>
              <a:endParaRPr lang="en-US" altLang="en-US" sz="2000" b="1" dirty="0">
                <a:solidFill>
                  <a:srgbClr val="1500FF"/>
                </a:solidFill>
                <a:latin typeface="American Typewriter" pitchFamily="16" charset="0"/>
                <a:sym typeface="American Typewriter" pitchFamily="16" charset="0"/>
              </a:endParaRPr>
            </a:p>
          </p:txBody>
        </p:sp>
        <p:sp>
          <p:nvSpPr>
            <p:cNvPr id="14" name="Rectangle 28"/>
            <p:cNvSpPr>
              <a:spLocks/>
            </p:cNvSpPr>
            <p:nvPr/>
          </p:nvSpPr>
          <p:spPr bwMode="auto">
            <a:xfrm>
              <a:off x="24" y="514"/>
              <a:ext cx="9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000" b="1">
                  <a:solidFill>
                    <a:schemeClr val="tx1"/>
                  </a:solidFill>
                  <a:latin typeface="American Typewriter" pitchFamily="16" charset="0"/>
                  <a:sym typeface="American Typewriter" pitchFamily="16" charset="0"/>
                </a:rPr>
                <a:t>Username</a:t>
              </a:r>
            </a:p>
          </p:txBody>
        </p:sp>
        <p:sp>
          <p:nvSpPr>
            <p:cNvPr id="15" name="Rectangle 29"/>
            <p:cNvSpPr>
              <a:spLocks/>
            </p:cNvSpPr>
            <p:nvPr/>
          </p:nvSpPr>
          <p:spPr bwMode="auto">
            <a:xfrm>
              <a:off x="24" y="881"/>
              <a:ext cx="9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000" b="1">
                  <a:solidFill>
                    <a:schemeClr val="tx1"/>
                  </a:solidFill>
                  <a:latin typeface="American Typewriter" pitchFamily="16" charset="0"/>
                  <a:sym typeface="American Typewriter" pitchFamily="16" charset="0"/>
                </a:rPr>
                <a:t>Password</a:t>
              </a:r>
            </a:p>
          </p:txBody>
        </p:sp>
        <p:sp>
          <p:nvSpPr>
            <p:cNvPr id="16" name="AutoShape 30"/>
            <p:cNvSpPr>
              <a:spLocks/>
            </p:cNvSpPr>
            <p:nvPr/>
          </p:nvSpPr>
          <p:spPr bwMode="auto">
            <a:xfrm>
              <a:off x="944" y="1688"/>
              <a:ext cx="880" cy="257"/>
            </a:xfrm>
            <a:prstGeom prst="roundRect">
              <a:avLst>
                <a:gd name="adj" fmla="val 35685"/>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500" b="1" dirty="0">
                  <a:solidFill>
                    <a:schemeClr val="tx1"/>
                  </a:solidFill>
                  <a:latin typeface="American Typewriter" pitchFamily="16" charset="0"/>
                  <a:sym typeface="American Typewriter" pitchFamily="16" charset="0"/>
                </a:rPr>
                <a:t>Submit</a:t>
              </a:r>
            </a:p>
          </p:txBody>
        </p:sp>
      </p:grpSp>
    </p:spTree>
    <p:extLst>
      <p:ext uri="{BB962C8B-B14F-4D97-AF65-F5344CB8AC3E}">
        <p14:creationId xmlns:p14="http://schemas.microsoft.com/office/powerpoint/2010/main" val="23318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82980"/>
            <a:ext cx="8229600" cy="3531870"/>
          </a:xfrm>
        </p:spPr>
        <p:txBody>
          <a:bodyPr/>
          <a:lstStyle/>
          <a:p>
            <a:pPr marL="0" indent="0"/>
            <a:r>
              <a:rPr lang="en-US" sz="1600" dirty="0"/>
              <a:t>Sensitivity of data is a measure of the importance assigned to the data by its owner</a:t>
            </a:r>
            <a:r>
              <a:rPr lang="en-US" sz="1600" dirty="0" smtClean="0"/>
              <a:t>, for </a:t>
            </a:r>
            <a:r>
              <a:rPr lang="en-US" sz="1600" dirty="0"/>
              <a:t>the purpose of denoting its need for </a:t>
            </a:r>
            <a:r>
              <a:rPr lang="en-US" sz="1600" dirty="0" smtClean="0"/>
              <a:t>protection</a:t>
            </a:r>
          </a:p>
          <a:p>
            <a:r>
              <a:rPr lang="en-US" sz="1600" dirty="0"/>
              <a:t>Several factors can cause data to be classified as </a:t>
            </a:r>
            <a:r>
              <a:rPr lang="en-US" sz="1600" dirty="0" smtClean="0"/>
              <a:t>sensitive:</a:t>
            </a:r>
          </a:p>
          <a:p>
            <a:pPr lvl="1"/>
            <a:r>
              <a:rPr lang="en-US" sz="1300" dirty="0" smtClean="0"/>
              <a:t>Inherently </a:t>
            </a:r>
            <a:r>
              <a:rPr lang="en-US" sz="1300" dirty="0"/>
              <a:t>sensitive. The value of the data itself may be so revealing or confidential that it becomes sensitive—for example, a person’s salary or that </a:t>
            </a:r>
            <a:r>
              <a:rPr lang="en-US" sz="1300" dirty="0" smtClean="0"/>
              <a:t>a patient </a:t>
            </a:r>
            <a:r>
              <a:rPr lang="en-US" sz="1300" dirty="0"/>
              <a:t>has HIV/AIDS.</a:t>
            </a:r>
          </a:p>
          <a:p>
            <a:pPr lvl="1"/>
            <a:r>
              <a:rPr lang="en-US" sz="1300" dirty="0" smtClean="0"/>
              <a:t>From </a:t>
            </a:r>
            <a:r>
              <a:rPr lang="en-US" sz="1300" dirty="0"/>
              <a:t>a sensitive source. The source of the data may indicate a need </a:t>
            </a:r>
            <a:r>
              <a:rPr lang="en-US" sz="1300" dirty="0" smtClean="0"/>
              <a:t>for secrecy—for </a:t>
            </a:r>
            <a:r>
              <a:rPr lang="en-US" sz="1300" dirty="0"/>
              <a:t>example, an informer whose identity must be kept secret.</a:t>
            </a:r>
          </a:p>
          <a:p>
            <a:pPr lvl="1"/>
            <a:r>
              <a:rPr lang="en-US" sz="1300" dirty="0" smtClean="0"/>
              <a:t>Declared </a:t>
            </a:r>
            <a:r>
              <a:rPr lang="en-US" sz="1300" dirty="0"/>
              <a:t>sensitive. The owner of the data may have explicitly declared it </a:t>
            </a:r>
            <a:r>
              <a:rPr lang="en-US" sz="1300" dirty="0" smtClean="0"/>
              <a:t>as sensitive.</a:t>
            </a:r>
          </a:p>
          <a:p>
            <a:pPr lvl="1"/>
            <a:r>
              <a:rPr lang="en-US" sz="1300" dirty="0" smtClean="0"/>
              <a:t>A </a:t>
            </a:r>
            <a:r>
              <a:rPr lang="en-US" sz="1300" dirty="0"/>
              <a:t>sensitive attribute or sensitive record. The particular attribute or </a:t>
            </a:r>
            <a:r>
              <a:rPr lang="en-US" sz="1300" dirty="0" smtClean="0"/>
              <a:t>record may </a:t>
            </a:r>
            <a:r>
              <a:rPr lang="en-US" sz="1300" dirty="0"/>
              <a:t>have been declared sensitive—for example, the salary attribute of </a:t>
            </a:r>
            <a:r>
              <a:rPr lang="en-US" sz="1300" dirty="0" smtClean="0"/>
              <a:t>an employee </a:t>
            </a:r>
            <a:r>
              <a:rPr lang="en-US" sz="1300" dirty="0"/>
              <a:t>or the salary history record in a personnel database.</a:t>
            </a:r>
          </a:p>
          <a:p>
            <a:pPr lvl="1"/>
            <a:r>
              <a:rPr lang="en-US" sz="1300" dirty="0" smtClean="0"/>
              <a:t>Sensitive </a:t>
            </a:r>
            <a:r>
              <a:rPr lang="en-US" sz="1300" dirty="0"/>
              <a:t>in relation to previously disclosed data. Some data may not </a:t>
            </a:r>
            <a:r>
              <a:rPr lang="en-US" sz="1300" dirty="0" smtClean="0"/>
              <a:t>be sensitive </a:t>
            </a:r>
            <a:r>
              <a:rPr lang="en-US" sz="1300" dirty="0"/>
              <a:t>by itself but will become sensitive in the presence of some </a:t>
            </a:r>
            <a:r>
              <a:rPr lang="en-US" sz="1300" dirty="0" smtClean="0"/>
              <a:t>other data—for </a:t>
            </a:r>
            <a:r>
              <a:rPr lang="en-US" sz="1300" dirty="0"/>
              <a:t>example, the exact latitude and longitude information for a location where some previously recorded event happened that was later </a:t>
            </a:r>
            <a:r>
              <a:rPr lang="en-US" sz="1300" dirty="0" smtClean="0"/>
              <a:t>deemed sensitive</a:t>
            </a:r>
            <a:r>
              <a:rPr lang="en-US" sz="1300" dirty="0"/>
              <a:t>.</a:t>
            </a:r>
          </a:p>
        </p:txBody>
      </p:sp>
      <p:sp>
        <p:nvSpPr>
          <p:cNvPr id="3" name="Content Placeholder 2"/>
          <p:cNvSpPr>
            <a:spLocks noGrp="1"/>
          </p:cNvSpPr>
          <p:nvPr>
            <p:ph sz="quarter" idx="10"/>
          </p:nvPr>
        </p:nvSpPr>
        <p:spPr>
          <a:xfrm>
            <a:off x="304800" y="214143"/>
            <a:ext cx="6324600" cy="643107"/>
          </a:xfrm>
        </p:spPr>
        <p:txBody>
          <a:bodyPr/>
          <a:lstStyle/>
          <a:p>
            <a:r>
              <a:rPr lang="en-US" dirty="0"/>
              <a:t>Sensitive Data and Types of Disclosures</a:t>
            </a:r>
          </a:p>
        </p:txBody>
      </p:sp>
    </p:spTree>
    <p:extLst>
      <p:ext uri="{BB962C8B-B14F-4D97-AF65-F5344CB8AC3E}">
        <p14:creationId xmlns:p14="http://schemas.microsoft.com/office/powerpoint/2010/main" val="34828220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368535"/>
            <a:ext cx="8229600" cy="334980"/>
          </a:xfrm>
        </p:spPr>
        <p:txBody>
          <a:bodyPr/>
          <a:lstStyle/>
          <a:p>
            <a:endParaRPr lang="en-US" dirty="0"/>
          </a:p>
        </p:txBody>
      </p:sp>
      <p:sp>
        <p:nvSpPr>
          <p:cNvPr id="3" name="Content Placeholder 2"/>
          <p:cNvSpPr>
            <a:spLocks noGrp="1"/>
          </p:cNvSpPr>
          <p:nvPr>
            <p:ph sz="quarter" idx="10"/>
          </p:nvPr>
        </p:nvSpPr>
        <p:spPr>
          <a:xfrm>
            <a:off x="304800" y="214143"/>
            <a:ext cx="6324600" cy="631677"/>
          </a:xfrm>
        </p:spPr>
        <p:txBody>
          <a:bodyPr/>
          <a:lstStyle/>
          <a:p>
            <a:r>
              <a:rPr lang="en-US" dirty="0"/>
              <a:t>SQL Injection : </a:t>
            </a:r>
            <a:r>
              <a:rPr lang="en-US" dirty="0" smtClean="0"/>
              <a:t>Malicious </a:t>
            </a:r>
            <a:r>
              <a:rPr lang="en-US" dirty="0"/>
              <a:t>Query</a:t>
            </a:r>
          </a:p>
        </p:txBody>
      </p:sp>
      <p:sp>
        <p:nvSpPr>
          <p:cNvPr id="4" name="Rectangle 2"/>
          <p:cNvSpPr>
            <a:spLocks/>
          </p:cNvSpPr>
          <p:nvPr/>
        </p:nvSpPr>
        <p:spPr bwMode="auto">
          <a:xfrm>
            <a:off x="5121275" y="3086099"/>
            <a:ext cx="3535362" cy="119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36572" bIns="0"/>
          <a:lstStyle>
            <a:lvl1pPr marL="36513"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All customer </a:t>
            </a:r>
            <a:r>
              <a:rPr lang="en-US" altLang="en-US" sz="2400" dirty="0">
                <a:solidFill>
                  <a:schemeClr val="tx1"/>
                </a:solidFill>
                <a:latin typeface="Arial" panose="020B0604020202020204" pitchFamily="34" charset="0"/>
                <a:cs typeface="Arial" panose="020B0604020202020204" pitchFamily="34" charset="0"/>
                <a:sym typeface="Arial" panose="020B0604020202020204" pitchFamily="34" charset="0"/>
              </a:rPr>
              <a:t>entries are </a:t>
            </a:r>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eliminated.</a:t>
            </a:r>
          </a:p>
          <a:p>
            <a:pPr algn="l" eaLnBrk="1" hangingPunct="1"/>
            <a:r>
              <a:rPr lang="en-US" altLang="en-US" sz="2400" dirty="0" smtClean="0">
                <a:solidFill>
                  <a:schemeClr val="tx1"/>
                </a:solidFill>
                <a:latin typeface="Arial" panose="020B0604020202020204" pitchFamily="34" charset="0"/>
                <a:cs typeface="Arial" panose="020B0604020202020204" pitchFamily="34" charset="0"/>
                <a:sym typeface="Arial" panose="020B0604020202020204" pitchFamily="34" charset="0"/>
              </a:rPr>
              <a:t>Availability lost.</a:t>
            </a:r>
            <a:endParaRPr lang="en-US" altLang="en-US" sz="24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nvGrpSpPr>
          <p:cNvPr id="5" name="Group 19"/>
          <p:cNvGrpSpPr>
            <a:grpSpLocks/>
          </p:cNvGrpSpPr>
          <p:nvPr/>
        </p:nvGrpSpPr>
        <p:grpSpPr bwMode="auto">
          <a:xfrm>
            <a:off x="4778375" y="892175"/>
            <a:ext cx="4251325" cy="2125663"/>
            <a:chOff x="0" y="0"/>
            <a:chExt cx="2728" cy="1160"/>
          </a:xfrm>
        </p:grpSpPr>
        <p:sp>
          <p:nvSpPr>
            <p:cNvPr id="6" name="Rectangle 20"/>
            <p:cNvSpPr>
              <a:spLocks/>
            </p:cNvSpPr>
            <p:nvPr/>
          </p:nvSpPr>
          <p:spPr bwMode="auto">
            <a:xfrm>
              <a:off x="0" y="0"/>
              <a:ext cx="2728" cy="1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endParaRPr lang="en-US" altLang="en-US" sz="2000"/>
            </a:p>
          </p:txBody>
        </p:sp>
        <p:sp>
          <p:nvSpPr>
            <p:cNvPr id="7" name="Rectangle 21"/>
            <p:cNvSpPr>
              <a:spLocks/>
            </p:cNvSpPr>
            <p:nvPr/>
          </p:nvSpPr>
          <p:spPr bwMode="auto">
            <a:xfrm>
              <a:off x="0" y="249"/>
              <a:ext cx="2728"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36572" bIns="0" anchor="ctr"/>
            <a:lstStyle>
              <a:lvl1pPr marL="36513"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SELECT * FROM </a:t>
              </a:r>
              <a:r>
                <a:rPr lang="en-US" altLang="en-US" sz="2000" b="1" dirty="0" smtClean="0">
                  <a:solidFill>
                    <a:srgbClr val="006C2C"/>
                  </a:solidFill>
                  <a:latin typeface="Arial" panose="020B0604020202020204" pitchFamily="34" charset="0"/>
                  <a:cs typeface="Arial" panose="020B0604020202020204" pitchFamily="34" charset="0"/>
                  <a:sym typeface="Arial" panose="020B0604020202020204" pitchFamily="34" charset="0"/>
                </a:rPr>
                <a:t>Customers </a:t>
              </a:r>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WHERE  </a:t>
              </a:r>
              <a:r>
                <a:rPr lang="en-US" altLang="en-US" sz="1800" b="1" dirty="0">
                  <a:solidFill>
                    <a:srgbClr val="006C2C"/>
                  </a:solidFill>
                  <a:latin typeface="Arial" panose="020B0604020202020204" pitchFamily="34" charset="0"/>
                  <a:cs typeface="Arial" panose="020B0604020202020204" pitchFamily="34" charset="0"/>
                  <a:sym typeface="Arial" panose="020B0604020202020204" pitchFamily="34" charset="0"/>
                </a:rPr>
                <a:t>username</a:t>
              </a:r>
              <a:r>
                <a:rPr lang="en-US" altLang="en-US" sz="2000" b="1" dirty="0">
                  <a:solidFill>
                    <a:srgbClr val="006C2C"/>
                  </a:solidFill>
                  <a:latin typeface="Arial" panose="020B0604020202020204" pitchFamily="34" charset="0"/>
                  <a:cs typeface="Arial" panose="020B0604020202020204" pitchFamily="34" charset="0"/>
                  <a:sym typeface="Arial" panose="020B0604020202020204" pitchFamily="34" charset="0"/>
                </a:rPr>
                <a:t> = </a:t>
              </a:r>
            </a:p>
            <a:p>
              <a:pPr eaLnBrk="1" hangingPunct="1"/>
              <a:r>
                <a:rPr lang="en-US" altLang="en-US" sz="2000" b="1" dirty="0" smtClean="0">
                  <a:solidFill>
                    <a:schemeClr val="tx1"/>
                  </a:solidFill>
                  <a:sym typeface="Arial" panose="020B0604020202020204" pitchFamily="34" charset="0"/>
                </a:rPr>
                <a:t>‘</a:t>
              </a:r>
              <a:r>
                <a:rPr lang="en-US" altLang="en-US" sz="2000" b="1" dirty="0" smtClean="0">
                  <a:solidFill>
                    <a:schemeClr val="tx1"/>
                  </a:solidFill>
                  <a:sym typeface="Helvetica Neue" pitchFamily="16" charset="0"/>
                </a:rPr>
                <a:t>’;</a:t>
              </a:r>
              <a:r>
                <a:rPr lang="en-US" altLang="en-US" sz="2000" b="1" dirty="0" smtClean="0">
                  <a:solidFill>
                    <a:schemeClr val="bg1"/>
                  </a:solidFill>
                  <a:sym typeface="Helvetica Neue" pitchFamily="16" charset="0"/>
                </a:rPr>
                <a:t> </a:t>
              </a:r>
              <a:r>
                <a:rPr lang="en-US" altLang="en-US" sz="2000" b="1" dirty="0" smtClean="0">
                  <a:solidFill>
                    <a:schemeClr val="accent2"/>
                  </a:solidFill>
                  <a:sym typeface="Helvetica Neue" pitchFamily="16" charset="0"/>
                </a:rPr>
                <a:t>DROP table Customers </a:t>
              </a:r>
              <a:r>
                <a:rPr lang="en-US" altLang="en-US" sz="2000" b="1" dirty="0">
                  <a:solidFill>
                    <a:schemeClr val="accent2"/>
                  </a:solidFill>
                  <a:sym typeface="Helvetica Neue" pitchFamily="16" charset="0"/>
                </a:rPr>
                <a:t>--</a:t>
              </a:r>
              <a:r>
                <a:rPr lang="en-US" altLang="en-US" sz="2000" b="1" dirty="0" smtClean="0">
                  <a:solidFill>
                    <a:srgbClr val="000000"/>
                  </a:solidFill>
                  <a:sym typeface="Arial" panose="020B0604020202020204" pitchFamily="34" charset="0"/>
                </a:rPr>
                <a:t> </a:t>
              </a:r>
              <a:r>
                <a:rPr lang="en-US" altLang="en-US" sz="2000" b="1" dirty="0">
                  <a:solidFill>
                    <a:srgbClr val="000000"/>
                  </a:solidFill>
                  <a:sym typeface="Arial" panose="020B0604020202020204" pitchFamily="34" charset="0"/>
                </a:rPr>
                <a:t>AND password = </a:t>
              </a:r>
              <a:r>
                <a:rPr lang="en-US" altLang="en-US" sz="2000" b="1" dirty="0" smtClean="0">
                  <a:solidFill>
                    <a:schemeClr val="tx1"/>
                  </a:solidFill>
                  <a:sym typeface="Helvetica Neue" pitchFamily="16" charset="0"/>
                </a:rPr>
                <a:t>‘</a:t>
              </a:r>
              <a:r>
                <a:rPr lang="en-US" altLang="en-US" sz="2000" b="1" dirty="0" smtClean="0">
                  <a:solidFill>
                    <a:srgbClr val="3399FF"/>
                  </a:solidFill>
                  <a:sym typeface="Helvetica Neue" pitchFamily="16" charset="0"/>
                </a:rPr>
                <a:t>anything</a:t>
              </a:r>
              <a:r>
                <a:rPr lang="en-US" altLang="en-US" sz="2000" b="1" dirty="0" smtClean="0">
                  <a:solidFill>
                    <a:schemeClr val="tx1"/>
                  </a:solidFill>
                  <a:sym typeface="Arial" panose="020B0604020202020204" pitchFamily="34" charset="0"/>
                </a:rPr>
                <a:t>’</a:t>
              </a:r>
              <a:r>
                <a:rPr lang="en-US" altLang="en-US" sz="2000" dirty="0" smtClean="0">
                  <a:sym typeface="Arial" panose="020B0604020202020204" pitchFamily="34" charset="0"/>
                </a:rPr>
                <a:t> </a:t>
              </a:r>
              <a:endParaRPr lang="en-US" altLang="en-US" sz="2000" dirty="0">
                <a:sym typeface="Arial" panose="020B0604020202020204" pitchFamily="34" charset="0"/>
              </a:endParaRPr>
            </a:p>
          </p:txBody>
        </p:sp>
        <p:sp>
          <p:nvSpPr>
            <p:cNvPr id="8" name="Line 22"/>
            <p:cNvSpPr>
              <a:spLocks noChangeShapeType="1"/>
            </p:cNvSpPr>
            <p:nvPr/>
          </p:nvSpPr>
          <p:spPr bwMode="auto">
            <a:xfrm rot="10800000" flipH="1">
              <a:off x="917" y="679"/>
              <a:ext cx="28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lstStyle/>
            <a:p>
              <a:endParaRPr lang="en-US" sz="1400"/>
            </a:p>
          </p:txBody>
        </p:sp>
        <p:sp>
          <p:nvSpPr>
            <p:cNvPr id="9" name="Line 23"/>
            <p:cNvSpPr>
              <a:spLocks noChangeShapeType="1"/>
            </p:cNvSpPr>
            <p:nvPr/>
          </p:nvSpPr>
          <p:spPr bwMode="auto">
            <a:xfrm rot="10800000" flipH="1">
              <a:off x="93" y="862"/>
              <a:ext cx="834" cy="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lstStyle/>
            <a:p>
              <a:endParaRPr lang="en-US" sz="1400"/>
            </a:p>
          </p:txBody>
        </p:sp>
      </p:grpSp>
      <p:grpSp>
        <p:nvGrpSpPr>
          <p:cNvPr id="10" name="Group 24"/>
          <p:cNvGrpSpPr>
            <a:grpSpLocks/>
          </p:cNvGrpSpPr>
          <p:nvPr/>
        </p:nvGrpSpPr>
        <p:grpSpPr bwMode="auto">
          <a:xfrm>
            <a:off x="182563" y="1096963"/>
            <a:ext cx="4400550" cy="2925762"/>
            <a:chOff x="0" y="0"/>
            <a:chExt cx="3080" cy="2048"/>
          </a:xfrm>
        </p:grpSpPr>
        <p:sp>
          <p:nvSpPr>
            <p:cNvPr id="11" name="Rectangle 25"/>
            <p:cNvSpPr>
              <a:spLocks/>
            </p:cNvSpPr>
            <p:nvPr/>
          </p:nvSpPr>
          <p:spPr bwMode="auto">
            <a:xfrm>
              <a:off x="0" y="0"/>
              <a:ext cx="3080" cy="204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500" b="1" dirty="0" smtClean="0">
                  <a:solidFill>
                    <a:schemeClr val="tx1"/>
                  </a:solidFill>
                  <a:latin typeface="American Typewriter" pitchFamily="16" charset="0"/>
                  <a:sym typeface="American Typewriter" pitchFamily="16" charset="0"/>
                </a:rPr>
                <a:t>Customer </a:t>
              </a:r>
              <a:r>
                <a:rPr lang="en-US" altLang="en-US" sz="2500" b="1" dirty="0">
                  <a:solidFill>
                    <a:schemeClr val="tx1"/>
                  </a:solidFill>
                  <a:latin typeface="American Typewriter" pitchFamily="16" charset="0"/>
                  <a:sym typeface="American Typewriter" pitchFamily="16" charset="0"/>
                </a:rPr>
                <a:t>Record Manager</a:t>
              </a:r>
              <a:endParaRPr lang="en-US" altLang="en-US" sz="2500" dirty="0">
                <a:solidFill>
                  <a:schemeClr val="tx1"/>
                </a:solidFill>
                <a:latin typeface="American Typewriter" pitchFamily="16" charset="0"/>
                <a:sym typeface="American Typewriter" pitchFamily="16" charset="0"/>
              </a:endParaRPr>
            </a:p>
            <a:p>
              <a:pPr eaLnBrk="1" hangingPunct="1"/>
              <a:endParaRPr lang="en-US" altLang="en-US" sz="2500" dirty="0">
                <a:solidFill>
                  <a:schemeClr val="tx1"/>
                </a:solidFill>
                <a:latin typeface="American Typewriter" pitchFamily="16" charset="0"/>
                <a:sym typeface="American Typewriter" pitchFamily="16" charset="0"/>
              </a:endParaRPr>
            </a:p>
            <a:p>
              <a:pPr eaLnBrk="1" hangingPunct="1"/>
              <a:endParaRPr lang="en-US" altLang="en-US" sz="2500" dirty="0">
                <a:solidFill>
                  <a:schemeClr val="tx1"/>
                </a:solidFill>
                <a:latin typeface="American Typewriter" pitchFamily="16" charset="0"/>
                <a:sym typeface="American Typewriter" pitchFamily="16" charset="0"/>
              </a:endParaRPr>
            </a:p>
          </p:txBody>
        </p:sp>
        <p:sp>
          <p:nvSpPr>
            <p:cNvPr id="12" name="Rectangle 26"/>
            <p:cNvSpPr>
              <a:spLocks/>
            </p:cNvSpPr>
            <p:nvPr/>
          </p:nvSpPr>
          <p:spPr bwMode="auto">
            <a:xfrm>
              <a:off x="912" y="550"/>
              <a:ext cx="2136"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1800" b="1" dirty="0" smtClean="0">
                  <a:solidFill>
                    <a:srgbClr val="1500FF"/>
                  </a:solidFill>
                  <a:latin typeface="American Typewriter" pitchFamily="16" charset="0"/>
                  <a:sym typeface="American Typewriter" pitchFamily="16" charset="0"/>
                </a:rPr>
                <a:t>’; DROP table Customers--</a:t>
              </a:r>
              <a:endParaRPr lang="en-US" altLang="en-US" sz="1800" b="1" dirty="0">
                <a:solidFill>
                  <a:srgbClr val="1500FF"/>
                </a:solidFill>
                <a:latin typeface="American Typewriter" pitchFamily="16" charset="0"/>
                <a:sym typeface="American Typewriter" pitchFamily="16" charset="0"/>
              </a:endParaRPr>
            </a:p>
          </p:txBody>
        </p:sp>
        <p:sp>
          <p:nvSpPr>
            <p:cNvPr id="13" name="Rectangle 27"/>
            <p:cNvSpPr>
              <a:spLocks/>
            </p:cNvSpPr>
            <p:nvPr/>
          </p:nvSpPr>
          <p:spPr bwMode="auto">
            <a:xfrm>
              <a:off x="1096" y="896"/>
              <a:ext cx="1464" cy="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algn="l" eaLnBrk="1" hangingPunct="1"/>
              <a:r>
                <a:rPr lang="en-US" altLang="en-US" sz="2000" b="1" dirty="0" smtClean="0">
                  <a:solidFill>
                    <a:srgbClr val="1500FF"/>
                  </a:solidFill>
                  <a:latin typeface="American Typewriter" pitchFamily="16" charset="0"/>
                  <a:sym typeface="American Typewriter" pitchFamily="16" charset="0"/>
                </a:rPr>
                <a:t>anything</a:t>
              </a:r>
              <a:endParaRPr lang="en-US" altLang="en-US" sz="2000" b="1" dirty="0">
                <a:solidFill>
                  <a:srgbClr val="1500FF"/>
                </a:solidFill>
                <a:latin typeface="American Typewriter" pitchFamily="16" charset="0"/>
                <a:sym typeface="American Typewriter" pitchFamily="16" charset="0"/>
              </a:endParaRPr>
            </a:p>
          </p:txBody>
        </p:sp>
        <p:sp>
          <p:nvSpPr>
            <p:cNvPr id="14" name="Rectangle 28"/>
            <p:cNvSpPr>
              <a:spLocks/>
            </p:cNvSpPr>
            <p:nvPr/>
          </p:nvSpPr>
          <p:spPr bwMode="auto">
            <a:xfrm>
              <a:off x="24" y="514"/>
              <a:ext cx="9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000" b="1">
                  <a:solidFill>
                    <a:schemeClr val="tx1"/>
                  </a:solidFill>
                  <a:latin typeface="American Typewriter" pitchFamily="16" charset="0"/>
                  <a:sym typeface="American Typewriter" pitchFamily="16" charset="0"/>
                </a:rPr>
                <a:t>Username</a:t>
              </a:r>
            </a:p>
          </p:txBody>
        </p:sp>
        <p:sp>
          <p:nvSpPr>
            <p:cNvPr id="15" name="Rectangle 29"/>
            <p:cNvSpPr>
              <a:spLocks/>
            </p:cNvSpPr>
            <p:nvPr/>
          </p:nvSpPr>
          <p:spPr bwMode="auto">
            <a:xfrm>
              <a:off x="24" y="881"/>
              <a:ext cx="94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000" b="1">
                  <a:solidFill>
                    <a:schemeClr val="tx1"/>
                  </a:solidFill>
                  <a:latin typeface="American Typewriter" pitchFamily="16" charset="0"/>
                  <a:sym typeface="American Typewriter" pitchFamily="16" charset="0"/>
                </a:rPr>
                <a:t>Password</a:t>
              </a:r>
            </a:p>
          </p:txBody>
        </p:sp>
        <p:sp>
          <p:nvSpPr>
            <p:cNvPr id="16" name="AutoShape 30"/>
            <p:cNvSpPr>
              <a:spLocks/>
            </p:cNvSpPr>
            <p:nvPr/>
          </p:nvSpPr>
          <p:spPr bwMode="auto">
            <a:xfrm>
              <a:off x="944" y="1688"/>
              <a:ext cx="880" cy="257"/>
            </a:xfrm>
            <a:prstGeom prst="roundRect">
              <a:avLst>
                <a:gd name="adj" fmla="val 35685"/>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822325" eaLnBrk="0" hangingPunct="0">
                <a:defRPr sz="2700">
                  <a:solidFill>
                    <a:srgbClr val="727272"/>
                  </a:solidFill>
                  <a:latin typeface="Futura" pitchFamily="16" charset="0"/>
                  <a:ea typeface="ヒラギノ角ゴ Pro W3" pitchFamily="16" charset="-128"/>
                  <a:sym typeface="Futura" pitchFamily="16" charset="0"/>
                </a:defRPr>
              </a:lvl1pPr>
              <a:lvl2pPr marL="742950" indent="-285750" defTabSz="822325" eaLnBrk="0" hangingPunct="0">
                <a:defRPr sz="2700">
                  <a:solidFill>
                    <a:srgbClr val="727272"/>
                  </a:solidFill>
                  <a:latin typeface="Futura" pitchFamily="16" charset="0"/>
                  <a:ea typeface="ヒラギノ角ゴ Pro W3" pitchFamily="16" charset="-128"/>
                  <a:sym typeface="Futura" pitchFamily="16" charset="0"/>
                </a:defRPr>
              </a:lvl2pPr>
              <a:lvl3pPr marL="1143000" indent="-228600" defTabSz="822325" eaLnBrk="0" hangingPunct="0">
                <a:defRPr sz="2700">
                  <a:solidFill>
                    <a:srgbClr val="727272"/>
                  </a:solidFill>
                  <a:latin typeface="Futura" pitchFamily="16" charset="0"/>
                  <a:ea typeface="ヒラギノ角ゴ Pro W3" pitchFamily="16" charset="-128"/>
                  <a:sym typeface="Futura" pitchFamily="16" charset="0"/>
                </a:defRPr>
              </a:lvl3pPr>
              <a:lvl4pPr marL="1600200" indent="-228600" defTabSz="822325" eaLnBrk="0" hangingPunct="0">
                <a:defRPr sz="2700">
                  <a:solidFill>
                    <a:srgbClr val="727272"/>
                  </a:solidFill>
                  <a:latin typeface="Futura" pitchFamily="16" charset="0"/>
                  <a:ea typeface="ヒラギノ角ゴ Pro W3" pitchFamily="16" charset="-128"/>
                  <a:sym typeface="Futura" pitchFamily="16" charset="0"/>
                </a:defRPr>
              </a:lvl4pPr>
              <a:lvl5pPr marL="2057400" indent="-228600" defTabSz="822325" eaLnBrk="0" hangingPunct="0">
                <a:defRPr sz="2700">
                  <a:solidFill>
                    <a:srgbClr val="727272"/>
                  </a:solidFill>
                  <a:latin typeface="Futura" pitchFamily="16" charset="0"/>
                  <a:ea typeface="ヒラギノ角ゴ Pro W3" pitchFamily="16" charset="-128"/>
                  <a:sym typeface="Futura" pitchFamily="16" charset="0"/>
                </a:defRPr>
              </a:lvl5pPr>
              <a:lvl6pPr marL="25146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6pPr>
              <a:lvl7pPr marL="29718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7pPr>
              <a:lvl8pPr marL="34290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8pPr>
              <a:lvl9pPr marL="3886200" indent="-228600" algn="ctr" defTabSz="822325" eaLnBrk="0" fontAlgn="base" hangingPunct="0">
                <a:spcBef>
                  <a:spcPct val="0"/>
                </a:spcBef>
                <a:spcAft>
                  <a:spcPct val="0"/>
                </a:spcAft>
                <a:defRPr sz="2700">
                  <a:solidFill>
                    <a:srgbClr val="727272"/>
                  </a:solidFill>
                  <a:latin typeface="Futura" pitchFamily="16" charset="0"/>
                  <a:ea typeface="ヒラギノ角ゴ Pro W3" pitchFamily="16" charset="-128"/>
                  <a:sym typeface="Futura" pitchFamily="16" charset="0"/>
                </a:defRPr>
              </a:lvl9pPr>
            </a:lstStyle>
            <a:p>
              <a:pPr eaLnBrk="1" hangingPunct="1"/>
              <a:r>
                <a:rPr lang="en-US" altLang="en-US" sz="2500" b="1" dirty="0">
                  <a:solidFill>
                    <a:schemeClr val="tx1"/>
                  </a:solidFill>
                  <a:latin typeface="American Typewriter" pitchFamily="16" charset="0"/>
                  <a:sym typeface="American Typewriter" pitchFamily="16" charset="0"/>
                </a:rPr>
                <a:t>Submit</a:t>
              </a:r>
            </a:p>
          </p:txBody>
        </p:sp>
      </p:grpSp>
    </p:spTree>
    <p:extLst>
      <p:ext uri="{BB962C8B-B14F-4D97-AF65-F5344CB8AC3E}">
        <p14:creationId xmlns:p14="http://schemas.microsoft.com/office/powerpoint/2010/main" val="382542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60120"/>
            <a:ext cx="8229600" cy="3554730"/>
          </a:xfrm>
        </p:spPr>
        <p:txBody>
          <a:bodyPr/>
          <a:lstStyle/>
          <a:p>
            <a:pPr marL="285750" indent="-285750">
              <a:buFont typeface="Arial" panose="020B0604020202020204" pitchFamily="34" charset="0"/>
              <a:buChar char="•"/>
            </a:pPr>
            <a:r>
              <a:rPr lang="en-US" dirty="0"/>
              <a:t> </a:t>
            </a:r>
            <a:r>
              <a:rPr lang="en-US" dirty="0" smtClean="0"/>
              <a:t>A </a:t>
            </a:r>
            <a:r>
              <a:rPr lang="en-US" dirty="0"/>
              <a:t>database function or </a:t>
            </a:r>
            <a:r>
              <a:rPr lang="en-US" dirty="0" smtClean="0"/>
              <a:t>operating system </a:t>
            </a:r>
            <a:r>
              <a:rPr lang="en-US" dirty="0"/>
              <a:t>function call </a:t>
            </a:r>
            <a:r>
              <a:rPr lang="en-US" dirty="0" smtClean="0"/>
              <a:t>may be </a:t>
            </a:r>
            <a:r>
              <a:rPr lang="en-US" dirty="0"/>
              <a:t>inserted into a vulnerable SQL statement to manipulate </a:t>
            </a:r>
            <a:r>
              <a:rPr lang="en-US" dirty="0" smtClean="0"/>
              <a:t>the data </a:t>
            </a:r>
            <a:r>
              <a:rPr lang="en-US" dirty="0"/>
              <a:t>or make a privileged system </a:t>
            </a:r>
            <a:r>
              <a:rPr lang="en-US" dirty="0" smtClean="0"/>
              <a:t>call</a:t>
            </a:r>
          </a:p>
          <a:p>
            <a:pPr lvl="1"/>
            <a:r>
              <a:rPr lang="en-US" dirty="0"/>
              <a:t>e</a:t>
            </a:r>
            <a:r>
              <a:rPr lang="en-US" dirty="0" smtClean="0"/>
              <a:t>.g., </a:t>
            </a:r>
            <a:r>
              <a:rPr lang="en-US" dirty="0"/>
              <a:t>the dual table is used in the FROM clause of SQL in Oracle when a </a:t>
            </a:r>
            <a:r>
              <a:rPr lang="en-US" dirty="0" smtClean="0"/>
              <a:t>user needs </a:t>
            </a:r>
            <a:r>
              <a:rPr lang="en-US" dirty="0"/>
              <a:t>to run SQL that does not logically have a table name</a:t>
            </a:r>
            <a:r>
              <a:rPr lang="en-US" dirty="0" smtClean="0"/>
              <a:t>.</a:t>
            </a:r>
          </a:p>
          <a:p>
            <a:pPr marL="285750" indent="-285750">
              <a:spcBef>
                <a:spcPts val="1200"/>
              </a:spcBef>
              <a:buFont typeface="Arial" panose="020B0604020202020204" pitchFamily="34" charset="0"/>
              <a:buChar char="•"/>
            </a:pPr>
            <a:r>
              <a:rPr lang="en-US" dirty="0"/>
              <a:t>Here, TRANSLATE is used to replace a string of characters with another string </a:t>
            </a:r>
            <a:r>
              <a:rPr lang="en-US" dirty="0" smtClean="0"/>
              <a:t>of characters.</a:t>
            </a:r>
          </a:p>
          <a:p>
            <a:pPr marL="342900" lvl="1" indent="0">
              <a:buNone/>
            </a:pPr>
            <a:r>
              <a:rPr lang="en-US" sz="1400" dirty="0"/>
              <a:t>SELECT TRANSLATE (‘user input’, ‘</a:t>
            </a:r>
            <a:r>
              <a:rPr lang="en-US" sz="1400" dirty="0" err="1"/>
              <a:t>from_string</a:t>
            </a:r>
            <a:r>
              <a:rPr lang="en-US" sz="1400" dirty="0"/>
              <a:t>’, ‘</a:t>
            </a:r>
            <a:r>
              <a:rPr lang="en-US" sz="1400" dirty="0" err="1"/>
              <a:t>to_string</a:t>
            </a:r>
            <a:r>
              <a:rPr lang="en-US" sz="1400" dirty="0"/>
              <a:t>’) FROM dual</a:t>
            </a:r>
            <a:r>
              <a:rPr lang="en-US" sz="1400" dirty="0" smtClean="0"/>
              <a:t>;</a:t>
            </a:r>
          </a:p>
          <a:p>
            <a:pPr marL="328612" indent="-285750">
              <a:spcBef>
                <a:spcPts val="1200"/>
              </a:spcBef>
              <a:buFont typeface="Arial" panose="020B0604020202020204" pitchFamily="34" charset="0"/>
              <a:buChar char="•"/>
            </a:pPr>
            <a:r>
              <a:rPr lang="en-US" dirty="0"/>
              <a:t>This type of SQL statement can be subjected to a function injection </a:t>
            </a:r>
            <a:r>
              <a:rPr lang="en-US" dirty="0" smtClean="0"/>
              <a:t>attack</a:t>
            </a:r>
          </a:p>
          <a:p>
            <a:pPr marL="342900" lvl="1" indent="0">
              <a:buNone/>
            </a:pPr>
            <a:r>
              <a:rPr lang="en-US" sz="1400" dirty="0"/>
              <a:t>SELECT TRANSLATE (“ || UTL_HTTP.REQUEST (‘http://129.107.2.1/’) || ’’, ‘98765432’, ‘9876’) FROM dual;</a:t>
            </a:r>
          </a:p>
          <a:p>
            <a:pPr marL="342900" lvl="1" indent="0">
              <a:spcBef>
                <a:spcPts val="600"/>
              </a:spcBef>
            </a:pPr>
            <a:r>
              <a:rPr lang="en-US" sz="1400" dirty="0" smtClean="0"/>
              <a:t>The attacker could make the server access a URL to get (possibly privileged) content.</a:t>
            </a:r>
            <a:endParaRPr lang="en-US" sz="1400" dirty="0"/>
          </a:p>
        </p:txBody>
      </p:sp>
      <p:sp>
        <p:nvSpPr>
          <p:cNvPr id="3" name="Content Placeholder 2"/>
          <p:cNvSpPr>
            <a:spLocks noGrp="1"/>
          </p:cNvSpPr>
          <p:nvPr>
            <p:ph sz="quarter" idx="10"/>
          </p:nvPr>
        </p:nvSpPr>
        <p:spPr>
          <a:xfrm>
            <a:off x="304800" y="214143"/>
            <a:ext cx="6324600" cy="631677"/>
          </a:xfrm>
        </p:spPr>
        <p:txBody>
          <a:bodyPr/>
          <a:lstStyle/>
          <a:p>
            <a:r>
              <a:rPr lang="en-US" dirty="0"/>
              <a:t>SQL Injection - Function Call Injection</a:t>
            </a:r>
          </a:p>
        </p:txBody>
      </p:sp>
    </p:spTree>
    <p:extLst>
      <p:ext uri="{BB962C8B-B14F-4D97-AF65-F5344CB8AC3E}">
        <p14:creationId xmlns:p14="http://schemas.microsoft.com/office/powerpoint/2010/main" val="28971350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2980" y="1062990"/>
            <a:ext cx="7551420" cy="3554730"/>
          </a:xfrm>
        </p:spPr>
        <p:txBody>
          <a:bodyPr/>
          <a:lstStyle/>
          <a:p>
            <a:pPr marL="285750" indent="-285750">
              <a:buFont typeface="Arial" panose="020B0604020202020204" pitchFamily="34" charset="0"/>
              <a:buChar char="•"/>
            </a:pPr>
            <a:r>
              <a:rPr lang="en-US" sz="1600" dirty="0" smtClean="0"/>
              <a:t>Certain </a:t>
            </a:r>
            <a:r>
              <a:rPr lang="en-US" sz="1600" dirty="0"/>
              <a:t>programming rules to all Web-accessible procedures and </a:t>
            </a:r>
            <a:r>
              <a:rPr lang="en-US" sz="1600" dirty="0" smtClean="0"/>
              <a:t>functions (to protect from SQL Injection)</a:t>
            </a:r>
          </a:p>
          <a:p>
            <a:pPr marL="285750" indent="-285750">
              <a:spcBef>
                <a:spcPts val="600"/>
              </a:spcBef>
              <a:buFont typeface="Arial" panose="020B0604020202020204" pitchFamily="34" charset="0"/>
              <a:buChar char="•"/>
            </a:pPr>
            <a:r>
              <a:rPr lang="en-US" sz="1600" dirty="0"/>
              <a:t>Bind Variables (Using Parameterized Statements). The use of bind </a:t>
            </a:r>
            <a:r>
              <a:rPr lang="en-US" sz="1600" dirty="0" smtClean="0"/>
              <a:t>variables (</a:t>
            </a:r>
            <a:r>
              <a:rPr lang="en-US" sz="1600" dirty="0"/>
              <a:t>Instead of embedding the user input into the </a:t>
            </a:r>
            <a:r>
              <a:rPr lang="en-US" sz="1600" dirty="0" smtClean="0"/>
              <a:t>statement) protects </a:t>
            </a:r>
            <a:r>
              <a:rPr lang="en-US" sz="1600" dirty="0"/>
              <a:t>against injection </a:t>
            </a:r>
            <a:r>
              <a:rPr lang="en-US" sz="1600" dirty="0" smtClean="0"/>
              <a:t>attacks). For e.g. in Java and JDBC:</a:t>
            </a:r>
            <a:endParaRPr lang="en-US" sz="1600" dirty="0"/>
          </a:p>
          <a:p>
            <a:pPr marL="457200" lvl="1" indent="0">
              <a:buNone/>
            </a:pPr>
            <a:r>
              <a:rPr lang="en-US" sz="1100" dirty="0" err="1" smtClean="0"/>
              <a:t>PreparedStatement</a:t>
            </a:r>
            <a:r>
              <a:rPr lang="en-US" sz="1100" dirty="0" smtClean="0"/>
              <a:t> </a:t>
            </a:r>
            <a:r>
              <a:rPr lang="en-US" sz="1100" dirty="0" err="1"/>
              <a:t>stmt</a:t>
            </a:r>
            <a:r>
              <a:rPr lang="en-US" sz="1100" dirty="0"/>
              <a:t> = </a:t>
            </a:r>
            <a:r>
              <a:rPr lang="en-US" sz="1100" dirty="0" err="1"/>
              <a:t>conn.prepareStatement</a:t>
            </a:r>
            <a:r>
              <a:rPr lang="en-US" sz="1100" dirty="0"/>
              <a:t>( “SELECT * </a:t>
            </a:r>
            <a:r>
              <a:rPr lang="en-US" sz="1100" dirty="0" smtClean="0"/>
              <a:t>FROM EMPLOYEE </a:t>
            </a:r>
            <a:r>
              <a:rPr lang="en-US" sz="1100" dirty="0"/>
              <a:t>WHERE EMPLOYEE_ID=? AND PASSWORD=?”);</a:t>
            </a:r>
          </a:p>
          <a:p>
            <a:pPr marL="457200" lvl="1" indent="0">
              <a:buNone/>
            </a:pPr>
            <a:r>
              <a:rPr lang="en-US" sz="1100" dirty="0" err="1"/>
              <a:t>stmt.setString</a:t>
            </a:r>
            <a:r>
              <a:rPr lang="en-US" sz="1100" dirty="0"/>
              <a:t>(1, </a:t>
            </a:r>
            <a:r>
              <a:rPr lang="en-US" sz="1100" dirty="0" err="1"/>
              <a:t>employee_id</a:t>
            </a:r>
            <a:r>
              <a:rPr lang="en-US" sz="1100" dirty="0"/>
              <a:t>);</a:t>
            </a:r>
          </a:p>
          <a:p>
            <a:pPr marL="457200" lvl="1" indent="0">
              <a:buNone/>
            </a:pPr>
            <a:r>
              <a:rPr lang="en-US" sz="1100" dirty="0" err="1"/>
              <a:t>stmt.setString</a:t>
            </a:r>
            <a:r>
              <a:rPr lang="en-US" sz="1100" dirty="0"/>
              <a:t>(2, password</a:t>
            </a:r>
            <a:r>
              <a:rPr lang="en-US" sz="1100" dirty="0" smtClean="0"/>
              <a:t>);</a:t>
            </a:r>
          </a:p>
          <a:p>
            <a:pPr marL="328612" indent="-285750">
              <a:spcBef>
                <a:spcPts val="600"/>
              </a:spcBef>
              <a:buFont typeface="Arial" panose="020B0604020202020204" pitchFamily="34" charset="0"/>
              <a:buChar char="•"/>
            </a:pPr>
            <a:r>
              <a:rPr lang="en-US" sz="1600" dirty="0"/>
              <a:t>Filtering Input (Input Validation</a:t>
            </a:r>
            <a:r>
              <a:rPr lang="en-US" sz="1600" dirty="0" smtClean="0"/>
              <a:t>): remove escape characters(non-whitelisted characters) </a:t>
            </a:r>
            <a:r>
              <a:rPr lang="en-US" sz="1600" dirty="0"/>
              <a:t>from input strings by using the SQL Replace </a:t>
            </a:r>
            <a:r>
              <a:rPr lang="en-US" sz="1600" dirty="0" smtClean="0"/>
              <a:t>function.</a:t>
            </a:r>
          </a:p>
          <a:p>
            <a:pPr marL="328612" indent="-285750">
              <a:spcBef>
                <a:spcPts val="600"/>
              </a:spcBef>
              <a:buFont typeface="Arial" panose="020B0604020202020204" pitchFamily="34" charset="0"/>
              <a:buChar char="•"/>
            </a:pPr>
            <a:r>
              <a:rPr lang="en-US" sz="1600" dirty="0"/>
              <a:t>Function </a:t>
            </a:r>
            <a:r>
              <a:rPr lang="en-US" sz="1600" dirty="0" smtClean="0"/>
              <a:t>Security: </a:t>
            </a:r>
            <a:r>
              <a:rPr lang="en-US" sz="1600" dirty="0"/>
              <a:t>Database functions, both standard and custom, should </a:t>
            </a:r>
            <a:r>
              <a:rPr lang="en-US" sz="1600" dirty="0" smtClean="0"/>
              <a:t>be restricted</a:t>
            </a:r>
            <a:r>
              <a:rPr lang="en-US" sz="1600" dirty="0"/>
              <a:t>, as they can be exploited in the SQL function injection attacks.</a:t>
            </a:r>
          </a:p>
        </p:txBody>
      </p:sp>
      <p:sp>
        <p:nvSpPr>
          <p:cNvPr id="3" name="Content Placeholder 2"/>
          <p:cNvSpPr>
            <a:spLocks noGrp="1"/>
          </p:cNvSpPr>
          <p:nvPr>
            <p:ph sz="quarter" idx="10"/>
          </p:nvPr>
        </p:nvSpPr>
        <p:spPr>
          <a:xfrm>
            <a:off x="293370" y="202713"/>
            <a:ext cx="6313170" cy="631677"/>
          </a:xfrm>
        </p:spPr>
        <p:txBody>
          <a:bodyPr>
            <a:normAutofit/>
          </a:bodyPr>
          <a:lstStyle/>
          <a:p>
            <a:r>
              <a:rPr lang="en-US" dirty="0"/>
              <a:t>Protection </a:t>
            </a:r>
            <a:r>
              <a:rPr lang="en-US" dirty="0" smtClean="0"/>
              <a:t>against </a:t>
            </a:r>
            <a:r>
              <a:rPr lang="en-US" dirty="0"/>
              <a:t>SQL Injection</a:t>
            </a:r>
          </a:p>
        </p:txBody>
      </p:sp>
    </p:spTree>
    <p:extLst>
      <p:ext uri="{BB962C8B-B14F-4D97-AF65-F5344CB8AC3E}">
        <p14:creationId xmlns:p14="http://schemas.microsoft.com/office/powerpoint/2010/main" val="12028606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23010" y="1120378"/>
            <a:ext cx="7311390" cy="3394472"/>
          </a:xfrm>
        </p:spPr>
        <p:txBody>
          <a:bodyPr/>
          <a:lstStyle/>
          <a:p>
            <a:pPr marL="285750" indent="-285750">
              <a:spcBef>
                <a:spcPts val="1800"/>
              </a:spcBef>
              <a:buFont typeface="Arial" panose="020B0604020202020204" pitchFamily="34" charset="0"/>
              <a:buChar char="•"/>
            </a:pPr>
            <a:r>
              <a:rPr lang="en-US" dirty="0"/>
              <a:t>On August 17, 2009, the United States Department of Justice charged an American citizen, Albert Gonzalez, and two unnamed Russians with the theft of 130 million credit card numbers using an SQL injection attack. In reportedly "the biggest case of identity theft in American history", the man stole cards from a number of corporate victims after researching their payment processing systems.</a:t>
            </a:r>
          </a:p>
          <a:p>
            <a:pPr marL="285750" indent="-285750">
              <a:spcBef>
                <a:spcPts val="1800"/>
              </a:spcBef>
              <a:buFont typeface="Arial" panose="020B0604020202020204" pitchFamily="34" charset="0"/>
              <a:buChar char="•"/>
            </a:pPr>
            <a:r>
              <a:rPr lang="en-US" dirty="0"/>
              <a:t>In October 2015, SQL injection was believed to be used to attack the British telecommunications company Talk Talk's servers, stealing the personal details of up to four million customers.</a:t>
            </a:r>
          </a:p>
        </p:txBody>
      </p:sp>
      <p:sp>
        <p:nvSpPr>
          <p:cNvPr id="3" name="Content Placeholder 2"/>
          <p:cNvSpPr>
            <a:spLocks noGrp="1"/>
          </p:cNvSpPr>
          <p:nvPr>
            <p:ph sz="quarter" idx="10"/>
          </p:nvPr>
        </p:nvSpPr>
        <p:spPr>
          <a:xfrm>
            <a:off x="304800" y="214143"/>
            <a:ext cx="6324600" cy="574527"/>
          </a:xfrm>
        </p:spPr>
        <p:txBody>
          <a:bodyPr/>
          <a:lstStyle/>
          <a:p>
            <a:r>
              <a:rPr lang="en-US" dirty="0"/>
              <a:t>Some Serious SQL Injection</a:t>
            </a:r>
          </a:p>
        </p:txBody>
      </p:sp>
      <p:sp>
        <p:nvSpPr>
          <p:cNvPr id="4" name="Rectangle 3"/>
          <p:cNvSpPr/>
          <p:nvPr/>
        </p:nvSpPr>
        <p:spPr>
          <a:xfrm>
            <a:off x="3641026" y="4549140"/>
            <a:ext cx="2254143" cy="230832"/>
          </a:xfrm>
          <a:prstGeom prst="rect">
            <a:avLst/>
          </a:prstGeom>
        </p:spPr>
        <p:txBody>
          <a:bodyPr wrap="none">
            <a:spAutoFit/>
          </a:bodyPr>
          <a:lstStyle/>
          <a:p>
            <a:r>
              <a:rPr lang="en-US" sz="900" dirty="0">
                <a:solidFill>
                  <a:schemeClr val="bg2">
                    <a:lumMod val="50000"/>
                  </a:schemeClr>
                </a:solidFill>
              </a:rPr>
              <a:t>https://en.wikipedia.org/wiki/SQL_injection</a:t>
            </a:r>
          </a:p>
        </p:txBody>
      </p:sp>
    </p:spTree>
    <p:extLst>
      <p:ext uri="{BB962C8B-B14F-4D97-AF65-F5344CB8AC3E}">
        <p14:creationId xmlns:p14="http://schemas.microsoft.com/office/powerpoint/2010/main" val="38032792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56645627"/>
              </p:ext>
            </p:extLst>
          </p:nvPr>
        </p:nvGraphicFramePr>
        <p:xfrm>
          <a:off x="1198606" y="1434653"/>
          <a:ext cx="6585328" cy="1969518"/>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algn="l">
                        <a:lnSpc>
                          <a:spcPct val="100000"/>
                        </a:lnSpc>
                        <a:spcBef>
                          <a:spcPts val="0"/>
                        </a:spcBef>
                        <a:spcAft>
                          <a:spcPts val="0"/>
                        </a:spcAft>
                      </a:pP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Ramez</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Elmasri</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&amp;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Shamkant</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B. </a:t>
                      </a:r>
                      <a:r>
                        <a:rPr lang="en-US" sz="1400" b="0" kern="0" dirty="0" err="1" smtClean="0">
                          <a:solidFill>
                            <a:srgbClr val="00000A"/>
                          </a:solidFill>
                          <a:effectLst/>
                          <a:latin typeface="Arial" panose="020B0604020202020204" pitchFamily="34" charset="0"/>
                          <a:ea typeface="Liberation Serif"/>
                          <a:cs typeface="Arial" panose="020B0604020202020204" pitchFamily="34" charset="0"/>
                        </a:rPr>
                        <a:t>Navathe</a:t>
                      </a:r>
                      <a:r>
                        <a:rPr lang="en-US" sz="1400" b="0" kern="0" dirty="0" smtClean="0">
                          <a:solidFill>
                            <a:srgbClr val="00000A"/>
                          </a:solidFill>
                          <a:effectLst/>
                          <a:latin typeface="Arial" panose="020B0604020202020204" pitchFamily="34" charset="0"/>
                          <a:ea typeface="Liberation Serif"/>
                          <a:cs typeface="Arial" panose="020B0604020202020204" pitchFamily="34" charset="0"/>
                        </a:rPr>
                        <a:t>, Fundamentals of Database Systems, Pearson Education, 6th Edition, 2013</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914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0080" y="948690"/>
            <a:ext cx="7894320" cy="3566160"/>
          </a:xfrm>
        </p:spPr>
        <p:txBody>
          <a:bodyPr/>
          <a:lstStyle/>
          <a:p>
            <a:pPr marL="0" indent="0"/>
            <a:r>
              <a:rPr lang="en-US" dirty="0" smtClean="0"/>
              <a:t>Several factors </a:t>
            </a:r>
            <a:r>
              <a:rPr lang="en-US" dirty="0"/>
              <a:t>need to be considered before deciding whether it is safe to reveal the data</a:t>
            </a:r>
            <a:r>
              <a:rPr lang="en-US" dirty="0" smtClean="0"/>
              <a:t>. The </a:t>
            </a:r>
            <a:r>
              <a:rPr lang="en-US" dirty="0"/>
              <a:t>three most important factors are </a:t>
            </a:r>
            <a:endParaRPr lang="en-US" dirty="0" smtClean="0"/>
          </a:p>
          <a:p>
            <a:pPr marL="300038" lvl="1" indent="0">
              <a:spcBef>
                <a:spcPts val="1200"/>
              </a:spcBef>
            </a:pPr>
            <a:r>
              <a:rPr lang="en-US" sz="1500" b="1" dirty="0"/>
              <a:t>Data availability</a:t>
            </a:r>
            <a:r>
              <a:rPr lang="en-US" sz="1500" dirty="0"/>
              <a:t>. If a user is updating a field, then this field </a:t>
            </a:r>
            <a:r>
              <a:rPr lang="en-US" sz="1500" dirty="0" smtClean="0"/>
              <a:t>becomes inaccessible </a:t>
            </a:r>
            <a:r>
              <a:rPr lang="en-US" sz="1500" dirty="0"/>
              <a:t>and other users should not be able to view this data. This blocking is only temporary and only to ensure that no user sees any inaccurate </a:t>
            </a:r>
            <a:r>
              <a:rPr lang="en-US" sz="1500" dirty="0" smtClean="0"/>
              <a:t>data</a:t>
            </a:r>
          </a:p>
          <a:p>
            <a:pPr marL="300038" lvl="1" indent="0">
              <a:spcBef>
                <a:spcPts val="1200"/>
              </a:spcBef>
            </a:pPr>
            <a:r>
              <a:rPr lang="en-US" sz="1500" b="1" dirty="0"/>
              <a:t>Access acceptability</a:t>
            </a:r>
            <a:r>
              <a:rPr lang="en-US" sz="1500" dirty="0" smtClean="0"/>
              <a:t>. A user </a:t>
            </a:r>
            <a:r>
              <a:rPr lang="en-US" sz="1500" dirty="0"/>
              <a:t>request </a:t>
            </a:r>
            <a:r>
              <a:rPr lang="en-US" sz="1500" dirty="0" smtClean="0"/>
              <a:t>that </a:t>
            </a:r>
            <a:r>
              <a:rPr lang="en-US" sz="1500" dirty="0"/>
              <a:t>does not directly access a sensitive data item, </a:t>
            </a:r>
            <a:r>
              <a:rPr lang="en-US" sz="1500" dirty="0" smtClean="0"/>
              <a:t>may be denied on </a:t>
            </a:r>
            <a:r>
              <a:rPr lang="en-US" sz="1500" dirty="0"/>
              <a:t>the grounds that </a:t>
            </a:r>
            <a:r>
              <a:rPr lang="en-US" sz="1500" dirty="0" smtClean="0"/>
              <a:t>the requested </a:t>
            </a:r>
            <a:r>
              <a:rPr lang="en-US" sz="1500" dirty="0"/>
              <a:t>data may reveal information about the sensitive data that the </a:t>
            </a:r>
            <a:r>
              <a:rPr lang="en-US" sz="1500" dirty="0" smtClean="0"/>
              <a:t>user is </a:t>
            </a:r>
            <a:r>
              <a:rPr lang="en-US" sz="1500" dirty="0"/>
              <a:t>not authorized to have</a:t>
            </a:r>
            <a:r>
              <a:rPr lang="en-US" sz="1500" dirty="0" smtClean="0"/>
              <a:t>.</a:t>
            </a:r>
          </a:p>
          <a:p>
            <a:pPr marL="300038" lvl="1" indent="0">
              <a:spcBef>
                <a:spcPts val="1200"/>
              </a:spcBef>
            </a:pPr>
            <a:r>
              <a:rPr lang="en-US" sz="1500" b="1" dirty="0"/>
              <a:t>Authenticity assurance</a:t>
            </a:r>
            <a:r>
              <a:rPr lang="en-US" sz="1500" dirty="0"/>
              <a:t>. </a:t>
            </a:r>
            <a:r>
              <a:rPr lang="en-US" sz="1500" dirty="0" smtClean="0"/>
              <a:t>There may be additional considerations, e.g., </a:t>
            </a:r>
            <a:r>
              <a:rPr lang="en-US" sz="1500" dirty="0"/>
              <a:t>a user may only </a:t>
            </a:r>
            <a:r>
              <a:rPr lang="en-US" sz="1500" dirty="0" smtClean="0"/>
              <a:t>be permitted </a:t>
            </a:r>
            <a:r>
              <a:rPr lang="en-US" sz="1500" dirty="0"/>
              <a:t>access during working hours. The system may track </a:t>
            </a:r>
            <a:r>
              <a:rPr lang="en-US" sz="1500" dirty="0" smtClean="0"/>
              <a:t>previous queries </a:t>
            </a:r>
            <a:r>
              <a:rPr lang="en-US" sz="1500" dirty="0"/>
              <a:t>to ensure that a combination of queries does not reveal </a:t>
            </a:r>
            <a:r>
              <a:rPr lang="en-US" sz="1500" dirty="0" smtClean="0"/>
              <a:t>sensitive data</a:t>
            </a:r>
            <a:r>
              <a:rPr lang="en-US" sz="1500" dirty="0"/>
              <a:t>.</a:t>
            </a:r>
            <a:r>
              <a:rPr lang="en-US" dirty="0"/>
              <a:t> </a:t>
            </a:r>
          </a:p>
        </p:txBody>
      </p:sp>
      <p:sp>
        <p:nvSpPr>
          <p:cNvPr id="3" name="Content Placeholder 2"/>
          <p:cNvSpPr>
            <a:spLocks noGrp="1"/>
          </p:cNvSpPr>
          <p:nvPr>
            <p:ph sz="quarter" idx="10"/>
          </p:nvPr>
        </p:nvSpPr>
        <p:spPr>
          <a:xfrm>
            <a:off x="304800" y="214143"/>
            <a:ext cx="6336030" cy="597387"/>
          </a:xfrm>
        </p:spPr>
        <p:txBody>
          <a:bodyPr/>
          <a:lstStyle/>
          <a:p>
            <a:r>
              <a:rPr lang="en-US" dirty="0"/>
              <a:t>Data availability</a:t>
            </a:r>
          </a:p>
        </p:txBody>
      </p:sp>
    </p:spTree>
    <p:extLst>
      <p:ext uri="{BB962C8B-B14F-4D97-AF65-F5344CB8AC3E}">
        <p14:creationId xmlns:p14="http://schemas.microsoft.com/office/powerpoint/2010/main" val="261982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82980"/>
            <a:ext cx="8229600" cy="3531870"/>
          </a:xfrm>
        </p:spPr>
        <p:txBody>
          <a:bodyPr/>
          <a:lstStyle/>
          <a:p>
            <a:pPr marL="285750" indent="-285750">
              <a:spcAft>
                <a:spcPts val="600"/>
              </a:spcAft>
              <a:buFont typeface="Arial" panose="020B0604020202020204" pitchFamily="34" charset="0"/>
              <a:buChar char="•"/>
            </a:pPr>
            <a:r>
              <a:rPr lang="en-US" sz="1600" dirty="0"/>
              <a:t>Questions of who has what rights </a:t>
            </a:r>
            <a:r>
              <a:rPr lang="en-US" sz="1600" dirty="0" smtClean="0"/>
              <a:t>to information </a:t>
            </a:r>
            <a:r>
              <a:rPr lang="en-US" sz="1600" dirty="0"/>
              <a:t>about individuals for which purposes become more </a:t>
            </a:r>
            <a:r>
              <a:rPr lang="en-US" sz="1600" dirty="0" smtClean="0"/>
              <a:t>important in this information age </a:t>
            </a:r>
          </a:p>
          <a:p>
            <a:pPr marL="285750" indent="-285750">
              <a:spcAft>
                <a:spcPts val="600"/>
              </a:spcAft>
              <a:buFont typeface="Arial" panose="020B0604020202020204" pitchFamily="34" charset="0"/>
              <a:buChar char="•"/>
            </a:pPr>
            <a:r>
              <a:rPr lang="en-US" sz="1600" dirty="0"/>
              <a:t>There is a considerable </a:t>
            </a:r>
            <a:r>
              <a:rPr lang="en-US" sz="1600" dirty="0" smtClean="0"/>
              <a:t>overlap between </a:t>
            </a:r>
            <a:r>
              <a:rPr lang="en-US" sz="1600" dirty="0"/>
              <a:t>issues related to access to resources (security) and issues related to appropriate use of information (privacy). </a:t>
            </a:r>
            <a:endParaRPr lang="en-US" sz="1600" dirty="0" smtClean="0"/>
          </a:p>
          <a:p>
            <a:pPr marL="285750" indent="-285750">
              <a:spcAft>
                <a:spcPts val="600"/>
              </a:spcAft>
              <a:buFont typeface="Arial" panose="020B0604020202020204" pitchFamily="34" charset="0"/>
              <a:buChar char="•"/>
            </a:pPr>
            <a:r>
              <a:rPr lang="en-US" sz="1600" dirty="0"/>
              <a:t>Security in information technology refers to many aspects of protecting a </a:t>
            </a:r>
            <a:r>
              <a:rPr lang="en-US" sz="1600" dirty="0" smtClean="0"/>
              <a:t>system from </a:t>
            </a:r>
            <a:r>
              <a:rPr lang="en-US" sz="1600" dirty="0"/>
              <a:t>unauthorized use, including authentication of users, information encryption</a:t>
            </a:r>
            <a:r>
              <a:rPr lang="en-US" sz="1600" dirty="0" smtClean="0"/>
              <a:t>, access </a:t>
            </a:r>
            <a:r>
              <a:rPr lang="en-US" sz="1600" dirty="0"/>
              <a:t>control, firewall policies, and intrusion detection</a:t>
            </a:r>
            <a:r>
              <a:rPr lang="en-US" sz="1600" dirty="0" smtClean="0"/>
              <a:t>.</a:t>
            </a:r>
          </a:p>
          <a:p>
            <a:pPr marL="285750" indent="-285750">
              <a:spcAft>
                <a:spcPts val="600"/>
              </a:spcAft>
              <a:buFont typeface="Arial" panose="020B0604020202020204" pitchFamily="34" charset="0"/>
              <a:buChar char="•"/>
            </a:pPr>
            <a:r>
              <a:rPr lang="en-US" sz="1600" dirty="0"/>
              <a:t>The concept of privacy </a:t>
            </a:r>
            <a:r>
              <a:rPr lang="en-US" sz="1600" dirty="0" smtClean="0"/>
              <a:t>goes beyond </a:t>
            </a:r>
            <a:r>
              <a:rPr lang="en-US" sz="1600" dirty="0"/>
              <a:t>security. Privacy examines how well the use of personal information </a:t>
            </a:r>
            <a:r>
              <a:rPr lang="en-US" sz="1600" dirty="0" smtClean="0"/>
              <a:t>that the </a:t>
            </a:r>
            <a:r>
              <a:rPr lang="en-US" sz="1600" dirty="0"/>
              <a:t>system acquires about a user conforms to the explicit or implicit </a:t>
            </a:r>
            <a:r>
              <a:rPr lang="en-US" sz="1600" dirty="0" smtClean="0"/>
              <a:t>assumptions regarding </a:t>
            </a:r>
            <a:r>
              <a:rPr lang="en-US" sz="1600" dirty="0"/>
              <a:t>that use</a:t>
            </a:r>
            <a:r>
              <a:rPr lang="en-US" sz="1600" dirty="0" smtClean="0"/>
              <a:t>.</a:t>
            </a:r>
            <a:r>
              <a:rPr lang="en-US" dirty="0" smtClean="0"/>
              <a:t> </a:t>
            </a:r>
          </a:p>
          <a:p>
            <a:pPr lvl="1"/>
            <a:r>
              <a:rPr lang="en-US" sz="1400" dirty="0" smtClean="0"/>
              <a:t>Two </a:t>
            </a:r>
            <a:r>
              <a:rPr lang="en-US" sz="1400" dirty="0"/>
              <a:t>different </a:t>
            </a:r>
            <a:r>
              <a:rPr lang="en-US" sz="1400" dirty="0" smtClean="0"/>
              <a:t>perspectives for privacy: </a:t>
            </a:r>
            <a:r>
              <a:rPr lang="en-US" sz="1400" dirty="0"/>
              <a:t>preventing storage of personal information </a:t>
            </a:r>
            <a:r>
              <a:rPr lang="en-US" sz="1400" dirty="0" smtClean="0"/>
              <a:t>versus ensuring </a:t>
            </a:r>
            <a:r>
              <a:rPr lang="en-US" sz="1400" dirty="0"/>
              <a:t>appropriate use of personal information.</a:t>
            </a:r>
          </a:p>
        </p:txBody>
      </p:sp>
      <p:sp>
        <p:nvSpPr>
          <p:cNvPr id="3" name="Content Placeholder 2"/>
          <p:cNvSpPr>
            <a:spLocks noGrp="1"/>
          </p:cNvSpPr>
          <p:nvPr>
            <p:ph sz="quarter" idx="10"/>
          </p:nvPr>
        </p:nvSpPr>
        <p:spPr>
          <a:xfrm>
            <a:off x="201930" y="225573"/>
            <a:ext cx="6621780" cy="551667"/>
          </a:xfrm>
        </p:spPr>
        <p:txBody>
          <a:bodyPr>
            <a:normAutofit fontScale="92500"/>
          </a:bodyPr>
          <a:lstStyle/>
          <a:p>
            <a:r>
              <a:rPr lang="fr-FR" dirty="0"/>
              <a:t>Information </a:t>
            </a:r>
            <a:r>
              <a:rPr lang="fr-FR" dirty="0" smtClean="0"/>
              <a:t>Security vs </a:t>
            </a:r>
            <a:r>
              <a:rPr lang="fr-FR" dirty="0"/>
              <a:t>Information Privacy</a:t>
            </a:r>
            <a:endParaRPr lang="en-US" dirty="0"/>
          </a:p>
        </p:txBody>
      </p:sp>
    </p:spTree>
    <p:extLst>
      <p:ext uri="{BB962C8B-B14F-4D97-AF65-F5344CB8AC3E}">
        <p14:creationId xmlns:p14="http://schemas.microsoft.com/office/powerpoint/2010/main" val="4201465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r>
              <a:rPr lang="en-US" dirty="0" smtClean="0"/>
              <a:t>The DBA</a:t>
            </a:r>
            <a:r>
              <a:rPr lang="en-US" dirty="0"/>
              <a:t> </a:t>
            </a:r>
            <a:r>
              <a:rPr lang="en-US" dirty="0" smtClean="0"/>
              <a:t>(</a:t>
            </a:r>
            <a:r>
              <a:rPr lang="en-US" dirty="0"/>
              <a:t>database </a:t>
            </a:r>
            <a:r>
              <a:rPr lang="en-US" dirty="0" smtClean="0"/>
              <a:t>administrator)’s  </a:t>
            </a:r>
            <a:r>
              <a:rPr lang="en-US" dirty="0"/>
              <a:t>responsibilities include </a:t>
            </a:r>
            <a:r>
              <a:rPr lang="en-US" dirty="0" smtClean="0"/>
              <a:t>safeguarding database security. The DBA holds privileged account &amp; among others activities, performs  </a:t>
            </a:r>
          </a:p>
          <a:p>
            <a:pPr marL="300038" lvl="1" indent="0">
              <a:spcAft>
                <a:spcPts val="600"/>
              </a:spcAft>
            </a:pPr>
            <a:r>
              <a:rPr lang="en-US" sz="1600" dirty="0" smtClean="0"/>
              <a:t>Account creation. This action creates a new account and password for a user or a group of users to enable access to the DBMS.</a:t>
            </a:r>
          </a:p>
          <a:p>
            <a:pPr marL="300038" lvl="1" indent="0">
              <a:spcAft>
                <a:spcPts val="600"/>
              </a:spcAft>
            </a:pPr>
            <a:r>
              <a:rPr lang="en-US" sz="1600" dirty="0" smtClean="0"/>
              <a:t>Privilege </a:t>
            </a:r>
            <a:r>
              <a:rPr lang="en-US" sz="1600" dirty="0"/>
              <a:t>granting. This action permits the DBA to grant certain </a:t>
            </a:r>
            <a:r>
              <a:rPr lang="en-US" sz="1600" dirty="0" smtClean="0"/>
              <a:t>privileges to </a:t>
            </a:r>
            <a:r>
              <a:rPr lang="en-US" sz="1600" dirty="0"/>
              <a:t>certain accounts.</a:t>
            </a:r>
          </a:p>
          <a:p>
            <a:pPr marL="300038" lvl="1" indent="0">
              <a:spcAft>
                <a:spcPts val="600"/>
              </a:spcAft>
            </a:pPr>
            <a:r>
              <a:rPr lang="en-US" sz="1600" dirty="0" smtClean="0"/>
              <a:t>Privilege </a:t>
            </a:r>
            <a:r>
              <a:rPr lang="en-US" sz="1600" dirty="0"/>
              <a:t>revocation. This action permits the DBA to revoke (cancel) </a:t>
            </a:r>
            <a:r>
              <a:rPr lang="en-US" sz="1600" dirty="0" smtClean="0"/>
              <a:t>certain privileges </a:t>
            </a:r>
            <a:r>
              <a:rPr lang="en-US" sz="1600" dirty="0"/>
              <a:t>that were previously given to certain accounts.</a:t>
            </a:r>
          </a:p>
          <a:p>
            <a:pPr marL="300038" lvl="1" indent="0">
              <a:spcAft>
                <a:spcPts val="600"/>
              </a:spcAft>
            </a:pPr>
            <a:r>
              <a:rPr lang="en-US" sz="1600" dirty="0" smtClean="0"/>
              <a:t>Security </a:t>
            </a:r>
            <a:r>
              <a:rPr lang="en-US" sz="1600" dirty="0"/>
              <a:t>level assignment. This action consists of assigning user accounts </a:t>
            </a:r>
            <a:r>
              <a:rPr lang="en-US" sz="1600" dirty="0" smtClean="0"/>
              <a:t>to the </a:t>
            </a:r>
            <a:r>
              <a:rPr lang="en-US" sz="1600" dirty="0"/>
              <a:t>appropriate security clearance level.</a:t>
            </a:r>
          </a:p>
        </p:txBody>
      </p:sp>
      <p:sp>
        <p:nvSpPr>
          <p:cNvPr id="3" name="Content Placeholder 2"/>
          <p:cNvSpPr>
            <a:spLocks noGrp="1"/>
          </p:cNvSpPr>
          <p:nvPr>
            <p:ph sz="quarter" idx="10"/>
          </p:nvPr>
        </p:nvSpPr>
        <p:spPr>
          <a:xfrm>
            <a:off x="304800" y="214143"/>
            <a:ext cx="6324600" cy="688827"/>
          </a:xfrm>
        </p:spPr>
        <p:txBody>
          <a:bodyPr/>
          <a:lstStyle/>
          <a:p>
            <a:r>
              <a:rPr lang="en-US" dirty="0" smtClean="0"/>
              <a:t>Database Security and DBA</a:t>
            </a:r>
            <a:endParaRPr lang="en-US" dirty="0"/>
          </a:p>
        </p:txBody>
      </p:sp>
    </p:spTree>
    <p:extLst>
      <p:ext uri="{BB962C8B-B14F-4D97-AF65-F5344CB8AC3E}">
        <p14:creationId xmlns:p14="http://schemas.microsoft.com/office/powerpoint/2010/main" val="7452719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10451</TotalTime>
  <Words>4588</Words>
  <Application>Microsoft Office PowerPoint</Application>
  <PresentationFormat>On-screen Show (16:9)</PresentationFormat>
  <Paragraphs>351</Paragraphs>
  <Slides>65</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65</vt:i4>
      </vt:variant>
    </vt:vector>
  </HeadingPairs>
  <TitlesOfParts>
    <vt:vector size="78" baseType="lpstr">
      <vt:lpstr>American Typewriter</vt:lpstr>
      <vt:lpstr>Arial</vt:lpstr>
      <vt:lpstr>Calibri</vt:lpstr>
      <vt:lpstr>Courier New</vt:lpstr>
      <vt:lpstr>Futura</vt:lpstr>
      <vt:lpstr>Helvetica Neue</vt:lpstr>
      <vt:lpstr>Liberation Serif</vt:lpstr>
      <vt:lpstr>Symbol</vt:lpstr>
      <vt:lpstr>Times-Roman</vt:lpstr>
      <vt:lpstr>Wingdings</vt:lpstr>
      <vt:lpstr>ヒラギノ角ゴ Pro W3</vt:lpstr>
      <vt:lpstr>BITS_PPT_template</vt:lpstr>
      <vt:lpstr>PG Template</vt:lpstr>
      <vt:lpstr>SS ZG 566 Secure Software Engineering</vt:lpstr>
      <vt:lpstr>Database Security Overview RL 8.1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Discretionary &amp; Mandatory access control RL 8.2.1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Flow Control RL 8.3.2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SQL Injection RL 8.4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wilp-hyd</cp:lastModifiedBy>
  <cp:revision>508</cp:revision>
  <dcterms:created xsi:type="dcterms:W3CDTF">2015-06-09T08:31:04Z</dcterms:created>
  <dcterms:modified xsi:type="dcterms:W3CDTF">2017-11-06T09:00:53Z</dcterms:modified>
</cp:coreProperties>
</file>