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42"/>
  </p:notesMasterIdLst>
  <p:handoutMasterIdLst>
    <p:handoutMasterId r:id="rId43"/>
  </p:handoutMasterIdLst>
  <p:sldIdLst>
    <p:sldId id="381" r:id="rId3"/>
    <p:sldId id="389" r:id="rId4"/>
    <p:sldId id="945" r:id="rId5"/>
    <p:sldId id="999" r:id="rId6"/>
    <p:sldId id="1002" r:id="rId7"/>
    <p:sldId id="1000" r:id="rId8"/>
    <p:sldId id="1003" r:id="rId9"/>
    <p:sldId id="1004" r:id="rId10"/>
    <p:sldId id="1001" r:id="rId11"/>
    <p:sldId id="1025" r:id="rId12"/>
    <p:sldId id="813" r:id="rId13"/>
    <p:sldId id="811" r:id="rId14"/>
    <p:sldId id="812" r:id="rId15"/>
    <p:sldId id="953" r:id="rId16"/>
    <p:sldId id="1005" r:id="rId17"/>
    <p:sldId id="1011" r:id="rId18"/>
    <p:sldId id="1012" r:id="rId19"/>
    <p:sldId id="1006" r:id="rId20"/>
    <p:sldId id="1023" r:id="rId21"/>
    <p:sldId id="665" r:id="rId22"/>
    <p:sldId id="974" r:id="rId23"/>
    <p:sldId id="975" r:id="rId24"/>
    <p:sldId id="1010" r:id="rId25"/>
    <p:sldId id="1014" r:id="rId26"/>
    <p:sldId id="1013" r:id="rId27"/>
    <p:sldId id="1015" r:id="rId28"/>
    <p:sldId id="1017" r:id="rId29"/>
    <p:sldId id="1018" r:id="rId30"/>
    <p:sldId id="1016" r:id="rId31"/>
    <p:sldId id="1024" r:id="rId32"/>
    <p:sldId id="997" r:id="rId33"/>
    <p:sldId id="666" r:id="rId34"/>
    <p:sldId id="667" r:id="rId35"/>
    <p:sldId id="1019" r:id="rId36"/>
    <p:sldId id="1020" r:id="rId37"/>
    <p:sldId id="1022" r:id="rId38"/>
    <p:sldId id="1021" r:id="rId39"/>
    <p:sldId id="601" r:id="rId40"/>
    <p:sldId id="888" r:id="rId41"/>
  </p:sldIdLst>
  <p:sldSz cx="9144000" cy="5143500" type="screen16x9"/>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9" autoAdjust="0"/>
    <p:restoredTop sz="93474" autoAdjust="0"/>
  </p:normalViewPr>
  <p:slideViewPr>
    <p:cSldViewPr snapToGrid="0">
      <p:cViewPr varScale="1">
        <p:scale>
          <a:sx n="139" d="100"/>
          <a:sy n="139" d="100"/>
        </p:scale>
        <p:origin x="738" y="102"/>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handoutMaster" Target="handoutMasters/handout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11/29/2017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11/29/2017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447C6-72B2-4D86-B49E-9EBFC62E4CD2}" type="slidenum">
              <a:rPr lang="en-CA" altLang="en-US"/>
              <a:pPr/>
              <a:t>3</a:t>
            </a:fld>
            <a:endParaRPr lang="en-CA" alt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88444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14143"/>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682465680"/>
              </p:ext>
            </p:extLst>
          </p:nvPr>
        </p:nvGraphicFramePr>
        <p:xfrm>
          <a:off x="1198606" y="1434653"/>
          <a:ext cx="6585328" cy="1897589"/>
        </p:xfrm>
        <a:graphic>
          <a:graphicData uri="http://schemas.openxmlformats.org/drawingml/2006/table">
            <a:tbl>
              <a:tblPr>
                <a:tableStyleId>{5C22544A-7EE6-4342-B048-85BDC9FD1C3A}</a:tableStyleId>
              </a:tblPr>
              <a:tblGrid>
                <a:gridCol w="6585328"/>
              </a:tblGrid>
              <a:tr h="46157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0717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r h="3184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Matt Bishop, Introduction to Computer Security, Pearson Education, 2005</a:t>
                      </a:r>
                    </a:p>
                  </a:txBody>
                  <a:tcPr marL="21431" marR="26194" marT="26194" marB="26194"/>
                </a:tc>
              </a:tr>
              <a:tr h="62881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www.excess-xss.com</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www.acunetix.com</a:t>
                      </a:r>
                      <a:endParaRPr lang="en-US" sz="1400" b="0" kern="0" dirty="0" smtClean="0">
                        <a:solidFill>
                          <a:schemeClr val="tx1"/>
                        </a:solidFill>
                        <a:effectLst/>
                        <a:latin typeface="Arial" panose="020B0604020202020204" pitchFamily="34" charset="0"/>
                        <a:ea typeface="Liberation Serif"/>
                        <a:cs typeface="Arial" panose="020B0604020202020204" pitchFamily="34" charset="0"/>
                      </a:endParaRPr>
                    </a:p>
                  </a:txBody>
                  <a:tcPr marL="21431" marR="26194" marT="26194" marB="26194"/>
                </a:tc>
              </a:tr>
            </a:tbl>
          </a:graphicData>
        </a:graphic>
      </p:graphicFrame>
    </p:spTree>
    <p:extLst>
      <p:ext uri="{BB962C8B-B14F-4D97-AF65-F5344CB8AC3E}">
        <p14:creationId xmlns:p14="http://schemas.microsoft.com/office/powerpoint/2010/main" val="14221226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31827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4148484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a:latin typeface="Arial" panose="020B0604020202020204" pitchFamily="34" charset="0"/>
                <a:cs typeface="Arial" panose="020B0604020202020204" pitchFamily="34" charset="0"/>
              </a:rPr>
              <a:t>Cross-site Scripting</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9.2.1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45728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8866" y="914401"/>
            <a:ext cx="7715534" cy="3794078"/>
          </a:xfrm>
        </p:spPr>
        <p:txBody>
          <a:bodyPr/>
          <a:lstStyle/>
          <a:p>
            <a:pPr marL="0" indent="0">
              <a:spcAft>
                <a:spcPts val="600"/>
              </a:spcAft>
            </a:pPr>
            <a:r>
              <a:rPr lang="en-US" dirty="0"/>
              <a:t>An XSS attack needs three actors — </a:t>
            </a:r>
            <a:r>
              <a:rPr lang="en-US" b="1" dirty="0"/>
              <a:t>the website</a:t>
            </a:r>
            <a:r>
              <a:rPr lang="en-US" dirty="0"/>
              <a:t>, </a:t>
            </a:r>
            <a:r>
              <a:rPr lang="en-US" b="1" dirty="0"/>
              <a:t>the victim</a:t>
            </a:r>
            <a:r>
              <a:rPr lang="en-US" dirty="0"/>
              <a:t> and </a:t>
            </a:r>
            <a:r>
              <a:rPr lang="en-US" b="1" dirty="0"/>
              <a:t>the attacker</a:t>
            </a:r>
          </a:p>
          <a:p>
            <a:pPr marL="285750" indent="-285750">
              <a:spcAft>
                <a:spcPts val="600"/>
              </a:spcAft>
              <a:buFont typeface="Arial" panose="020B0604020202020204" pitchFamily="34" charset="0"/>
              <a:buChar char="•"/>
            </a:pPr>
            <a:r>
              <a:rPr lang="en-US" dirty="0"/>
              <a:t>The attacker injects a payload in the website’s database by submitting a vulnerable form with some malicious JavaScript</a:t>
            </a:r>
          </a:p>
          <a:p>
            <a:pPr marL="285750" indent="-285750">
              <a:spcAft>
                <a:spcPts val="600"/>
              </a:spcAft>
              <a:buFont typeface="Arial" panose="020B0604020202020204" pitchFamily="34" charset="0"/>
              <a:buChar char="•"/>
            </a:pPr>
            <a:r>
              <a:rPr lang="en-US" dirty="0"/>
              <a:t>The victim requests the web page from the website</a:t>
            </a:r>
          </a:p>
          <a:p>
            <a:pPr marL="285750" indent="-285750">
              <a:spcAft>
                <a:spcPts val="600"/>
              </a:spcAft>
              <a:buFont typeface="Arial" panose="020B0604020202020204" pitchFamily="34" charset="0"/>
              <a:buChar char="•"/>
            </a:pPr>
            <a:r>
              <a:rPr lang="en-US" dirty="0"/>
              <a:t>The website serves the victim’s browser the page with the attacker’s payload(malicious </a:t>
            </a:r>
            <a:r>
              <a:rPr lang="en-US" dirty="0" err="1"/>
              <a:t>javascript</a:t>
            </a:r>
            <a:r>
              <a:rPr lang="en-US" dirty="0"/>
              <a:t>) as part of the HTML body.</a:t>
            </a:r>
          </a:p>
          <a:p>
            <a:pPr marL="285750" indent="-285750">
              <a:spcAft>
                <a:spcPts val="600"/>
              </a:spcAft>
              <a:buFont typeface="Arial" panose="020B0604020202020204" pitchFamily="34" charset="0"/>
              <a:buChar char="•"/>
            </a:pPr>
            <a:r>
              <a:rPr lang="en-US" dirty="0"/>
              <a:t>The victim’s browser will execute the malicious script inside the HTML body. In this case it would send the victim’s cookie to the attacker’s server. The attacker now simply needs to extract the victim’s cookie when the HTTP request arrives to the server, after which the attacker can use the victim’s stolen cookie for impersonation.</a:t>
            </a:r>
          </a:p>
          <a:p>
            <a:pPr marL="600075" lvl="2" indent="0">
              <a:spcAft>
                <a:spcPts val="600"/>
              </a:spcAft>
              <a:buNone/>
            </a:pPr>
            <a:endParaRPr lang="en-US" sz="1400" dirty="0">
              <a:latin typeface="Arial" panose="020B0604020202020204" pitchFamily="34" charset="0"/>
              <a:cs typeface="Arial" panose="020B0604020202020204" pitchFamily="34" charset="0"/>
            </a:endParaRPr>
          </a:p>
        </p:txBody>
      </p:sp>
      <p:sp>
        <p:nvSpPr>
          <p:cNvPr id="3" name="Content Placeholder 2"/>
          <p:cNvSpPr>
            <a:spLocks noGrp="1"/>
          </p:cNvSpPr>
          <p:nvPr>
            <p:ph sz="quarter" idx="10"/>
          </p:nvPr>
        </p:nvSpPr>
        <p:spPr>
          <a:xfrm>
            <a:off x="304800" y="214143"/>
            <a:ext cx="6336030" cy="505947"/>
          </a:xfrm>
        </p:spPr>
        <p:txBody>
          <a:bodyPr/>
          <a:lstStyle/>
          <a:p>
            <a:r>
              <a:rPr lang="en-US" dirty="0"/>
              <a:t>Cross-site Scripting attack</a:t>
            </a:r>
          </a:p>
        </p:txBody>
      </p:sp>
    </p:spTree>
    <p:extLst>
      <p:ext uri="{BB962C8B-B14F-4D97-AF65-F5344CB8AC3E}">
        <p14:creationId xmlns:p14="http://schemas.microsoft.com/office/powerpoint/2010/main" val="1425576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324600" cy="577427"/>
          </a:xfrm>
        </p:spPr>
        <p:txBody>
          <a:bodyPr/>
          <a:lstStyle/>
          <a:p>
            <a:r>
              <a:rPr lang="en-US" dirty="0"/>
              <a:t>Cross-site Scripting attack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372" y="791570"/>
            <a:ext cx="6636190" cy="3763809"/>
          </a:xfrm>
          <a:prstGeom prst="rect">
            <a:avLst/>
          </a:prstGeom>
        </p:spPr>
      </p:pic>
      <p:sp>
        <p:nvSpPr>
          <p:cNvPr id="6" name="Rectangle 5"/>
          <p:cNvSpPr/>
          <p:nvPr/>
        </p:nvSpPr>
        <p:spPr>
          <a:xfrm>
            <a:off x="1424699" y="4658408"/>
            <a:ext cx="6457950" cy="261610"/>
          </a:xfrm>
          <a:prstGeom prst="rect">
            <a:avLst/>
          </a:prstGeom>
        </p:spPr>
        <p:txBody>
          <a:bodyPr wrap="square">
            <a:spAutoFit/>
          </a:bodyPr>
          <a:lstStyle/>
          <a:p>
            <a:pPr algn="ctr"/>
            <a:r>
              <a:rPr lang="en-US" sz="1050" dirty="0">
                <a:solidFill>
                  <a:schemeClr val="bg2">
                    <a:lumMod val="50000"/>
                  </a:schemeClr>
                </a:solidFill>
              </a:rPr>
              <a:t>http://www.acunetix.com/websitesecurity/cross-site-scripting/</a:t>
            </a:r>
          </a:p>
        </p:txBody>
      </p:sp>
    </p:spTree>
    <p:extLst>
      <p:ext uri="{BB962C8B-B14F-4D97-AF65-F5344CB8AC3E}">
        <p14:creationId xmlns:p14="http://schemas.microsoft.com/office/powerpoint/2010/main" val="41643506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5342" y="861065"/>
            <a:ext cx="7579057" cy="3997537"/>
          </a:xfrm>
        </p:spPr>
        <p:txBody>
          <a:bodyPr/>
          <a:lstStyle/>
          <a:p>
            <a:pPr marL="0" indent="0">
              <a:spcBef>
                <a:spcPts val="900"/>
              </a:spcBef>
            </a:pPr>
            <a:r>
              <a:rPr lang="en-US" dirty="0"/>
              <a:t>JavaScript has access to the following</a:t>
            </a:r>
          </a:p>
          <a:p>
            <a:pPr marL="285750" indent="-285750">
              <a:spcBef>
                <a:spcPts val="900"/>
              </a:spcBef>
              <a:buFont typeface="Arial" panose="020B0604020202020204" pitchFamily="34" charset="0"/>
              <a:buChar char="•"/>
            </a:pPr>
            <a:r>
              <a:rPr lang="en-US" sz="1600" dirty="0"/>
              <a:t>Malicious JavaScript has access to all the same objects the rest of the web page has, including access to cookies. Cookies are often used to store session tokens, if an attacker can obtain a user’s session cookie, they can impersonate that user</a:t>
            </a:r>
          </a:p>
          <a:p>
            <a:pPr marL="285750" indent="-285750">
              <a:spcBef>
                <a:spcPts val="900"/>
              </a:spcBef>
              <a:buFont typeface="Arial" panose="020B0604020202020204" pitchFamily="34" charset="0"/>
              <a:buChar char="•"/>
            </a:pPr>
            <a:r>
              <a:rPr lang="en-US" sz="1600" dirty="0"/>
              <a:t>JavaScript can read and make arbitrary modifications to the browser’s DOM (within the page that JavaScript is running).</a:t>
            </a:r>
          </a:p>
          <a:p>
            <a:pPr marL="285750" indent="-285750">
              <a:spcBef>
                <a:spcPts val="900"/>
              </a:spcBef>
              <a:buFont typeface="Arial" panose="020B0604020202020204" pitchFamily="34" charset="0"/>
              <a:buChar char="•"/>
            </a:pPr>
            <a:r>
              <a:rPr lang="en-US" sz="1600" dirty="0"/>
              <a:t>JavaScript can use </a:t>
            </a:r>
            <a:r>
              <a:rPr lang="en-US" sz="1600" dirty="0" err="1"/>
              <a:t>XMLHttpRequest</a:t>
            </a:r>
            <a:r>
              <a:rPr lang="en-US" sz="1600" dirty="0"/>
              <a:t> to send HTTP requests with arbitrary content to arbitrary destinations.</a:t>
            </a:r>
          </a:p>
          <a:p>
            <a:pPr marL="285750" indent="-285750">
              <a:spcBef>
                <a:spcPts val="900"/>
              </a:spcBef>
              <a:buFont typeface="Arial" panose="020B0604020202020204" pitchFamily="34" charset="0"/>
              <a:buChar char="•"/>
            </a:pPr>
            <a:r>
              <a:rPr lang="en-US" sz="1600" dirty="0"/>
              <a:t>JavaScript in modern browsers can leverage HTML5 APIs such as accessing a user’s geolocation, webcam, microphone and even the specific files from the user’s file system. While most of these APIs require user opt-in, XSS in conjunction with some clever social engineering can bring an attacker a long way.</a:t>
            </a:r>
          </a:p>
          <a:p>
            <a:endParaRPr lang="en-US" dirty="0"/>
          </a:p>
        </p:txBody>
      </p:sp>
      <p:sp>
        <p:nvSpPr>
          <p:cNvPr id="3" name="Content Placeholder 2"/>
          <p:cNvSpPr>
            <a:spLocks noGrp="1"/>
          </p:cNvSpPr>
          <p:nvPr>
            <p:ph sz="quarter" idx="10"/>
          </p:nvPr>
        </p:nvSpPr>
        <p:spPr>
          <a:xfrm>
            <a:off x="127374" y="95534"/>
            <a:ext cx="8388826" cy="838945"/>
          </a:xfrm>
        </p:spPr>
        <p:txBody>
          <a:bodyPr>
            <a:normAutofit/>
          </a:bodyPr>
          <a:lstStyle/>
          <a:p>
            <a:r>
              <a:rPr lang="en-US" dirty="0"/>
              <a:t>What’s the worst an attacker can do with JavaScript?</a:t>
            </a:r>
          </a:p>
        </p:txBody>
      </p:sp>
    </p:spTree>
    <p:extLst>
      <p:ext uri="{BB962C8B-B14F-4D97-AF65-F5344CB8AC3E}">
        <p14:creationId xmlns:p14="http://schemas.microsoft.com/office/powerpoint/2010/main" val="146488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990" y="983901"/>
            <a:ext cx="7565409" cy="3394472"/>
          </a:xfrm>
        </p:spPr>
        <p:txBody>
          <a:bodyPr/>
          <a:lstStyle/>
          <a:p>
            <a:pPr marL="0" indent="0">
              <a:spcBef>
                <a:spcPts val="450"/>
              </a:spcBef>
            </a:pPr>
            <a:r>
              <a:rPr lang="en-US" sz="1600" dirty="0"/>
              <a:t>Cookie theft: </a:t>
            </a:r>
          </a:p>
          <a:p>
            <a:pPr marL="285750" indent="-285750">
              <a:spcBef>
                <a:spcPts val="450"/>
              </a:spcBef>
              <a:buFont typeface="Arial" panose="020B0604020202020204" pitchFamily="34" charset="0"/>
              <a:buChar char="•"/>
            </a:pPr>
            <a:r>
              <a:rPr lang="en-US" sz="1600" dirty="0"/>
              <a:t>The attacker can access the victim's cookies associated with the website using </a:t>
            </a:r>
            <a:r>
              <a:rPr lang="en-US" sz="1600" dirty="0" err="1"/>
              <a:t>document.cookie</a:t>
            </a:r>
            <a:r>
              <a:rPr lang="en-US" sz="1600" dirty="0"/>
              <a:t>, send them to his own server, and use them to extract sensitive information like session IDs.</a:t>
            </a:r>
          </a:p>
          <a:p>
            <a:pPr marL="0" indent="0">
              <a:spcBef>
                <a:spcPts val="450"/>
              </a:spcBef>
            </a:pPr>
            <a:r>
              <a:rPr lang="en-US" sz="1600" dirty="0"/>
              <a:t>Keylogging: </a:t>
            </a:r>
          </a:p>
          <a:p>
            <a:pPr marL="285750" indent="-285750">
              <a:spcBef>
                <a:spcPts val="450"/>
              </a:spcBef>
              <a:buFont typeface="Arial" panose="020B0604020202020204" pitchFamily="34" charset="0"/>
              <a:buChar char="•"/>
            </a:pPr>
            <a:r>
              <a:rPr lang="en-US" sz="1600" dirty="0"/>
              <a:t>The attacker can register a keyboard event listener using </a:t>
            </a:r>
            <a:r>
              <a:rPr lang="en-US" sz="1600" dirty="0" err="1"/>
              <a:t>addEventListener</a:t>
            </a:r>
            <a:r>
              <a:rPr lang="en-US" sz="1600" dirty="0"/>
              <a:t> and then send all of the user's keystrokes to his own server, potentially recording sensitive information such as passwords and credit card numbers.</a:t>
            </a:r>
          </a:p>
          <a:p>
            <a:pPr marL="0" indent="0">
              <a:spcBef>
                <a:spcPts val="450"/>
              </a:spcBef>
            </a:pPr>
            <a:r>
              <a:rPr lang="en-US" sz="1600" dirty="0"/>
              <a:t>Phishing: </a:t>
            </a:r>
          </a:p>
          <a:p>
            <a:pPr marL="285750" indent="-285750">
              <a:spcBef>
                <a:spcPts val="450"/>
              </a:spcBef>
              <a:buFont typeface="Arial" panose="020B0604020202020204" pitchFamily="34" charset="0"/>
              <a:buChar char="•"/>
            </a:pPr>
            <a:r>
              <a:rPr lang="en-US" sz="1600" dirty="0"/>
              <a:t>The attacker can insert a fake login form into the page using DOM manipulation, set the form's action attribute to target his own server, and then trick the user into submitting sensitive information.</a:t>
            </a:r>
          </a:p>
          <a:p>
            <a:endParaRPr lang="en-US" sz="1600" dirty="0"/>
          </a:p>
        </p:txBody>
      </p:sp>
      <p:sp>
        <p:nvSpPr>
          <p:cNvPr id="3" name="Content Placeholder 2"/>
          <p:cNvSpPr>
            <a:spLocks noGrp="1"/>
          </p:cNvSpPr>
          <p:nvPr>
            <p:ph sz="quarter" idx="10"/>
          </p:nvPr>
        </p:nvSpPr>
        <p:spPr>
          <a:xfrm>
            <a:off x="304800" y="214143"/>
            <a:ext cx="6324600" cy="591075"/>
          </a:xfrm>
        </p:spPr>
        <p:txBody>
          <a:bodyPr>
            <a:normAutofit fontScale="92500"/>
          </a:bodyPr>
          <a:lstStyle/>
          <a:p>
            <a:r>
              <a:rPr lang="en-US" dirty="0"/>
              <a:t>The consequences of malicious JavaScript</a:t>
            </a:r>
          </a:p>
        </p:txBody>
      </p:sp>
    </p:spTree>
    <p:extLst>
      <p:ext uri="{BB962C8B-B14F-4D97-AF65-F5344CB8AC3E}">
        <p14:creationId xmlns:p14="http://schemas.microsoft.com/office/powerpoint/2010/main" val="2739462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36978" y="914400"/>
            <a:ext cx="7929350" cy="3600450"/>
          </a:xfrm>
        </p:spPr>
        <p:txBody>
          <a:bodyPr/>
          <a:lstStyle/>
          <a:p>
            <a:pPr marL="0" indent="0"/>
            <a:r>
              <a:rPr lang="en-US" dirty="0"/>
              <a:t>The wife of the former prime minister Gordon Brown, who has more than a million followers on Twitter, unknowingly sent a link which contained malicious code that would redirect anyone who moved their mouse over it - but didn't click it - to an evil site.</a:t>
            </a:r>
          </a:p>
          <a:p>
            <a:pPr lvl="1"/>
            <a:r>
              <a:rPr lang="en-US" dirty="0"/>
              <a:t>The problem arises because users are able to post chunks of </a:t>
            </a:r>
            <a:r>
              <a:rPr lang="en-US" dirty="0" err="1"/>
              <a:t>Javascript</a:t>
            </a:r>
            <a:r>
              <a:rPr lang="en-US" dirty="0"/>
              <a:t> program code inside tweets - and because Twitter has not taking precautions to disable the code by "escaping" the relevant characters, the </a:t>
            </a:r>
            <a:r>
              <a:rPr lang="en-US" dirty="0" err="1"/>
              <a:t>Javascript</a:t>
            </a:r>
            <a:r>
              <a:rPr lang="en-US" dirty="0"/>
              <a:t> becomes active.</a:t>
            </a:r>
          </a:p>
          <a:p>
            <a:pPr lvl="1"/>
            <a:r>
              <a:rPr lang="en-US" dirty="0"/>
              <a:t>The specific code being used is </a:t>
            </a:r>
            <a:r>
              <a:rPr lang="en-US" dirty="0" err="1"/>
              <a:t>onMouseOver</a:t>
            </a:r>
            <a:r>
              <a:rPr lang="en-US" dirty="0"/>
              <a:t>, which carries out a function when you move the mouse over the link. Users don't have to click the link to be redirected.</a:t>
            </a:r>
          </a:p>
          <a:p>
            <a:pPr algn="r"/>
            <a:r>
              <a:rPr lang="en-US" sz="800" dirty="0">
                <a:solidFill>
                  <a:schemeClr val="bg2">
                    <a:lumMod val="50000"/>
                  </a:schemeClr>
                </a:solidFill>
              </a:rPr>
              <a:t>https://</a:t>
            </a:r>
            <a:r>
              <a:rPr lang="en-US" sz="800" dirty="0" smtClean="0">
                <a:solidFill>
                  <a:schemeClr val="bg2">
                    <a:lumMod val="50000"/>
                  </a:schemeClr>
                </a:solidFill>
              </a:rPr>
              <a:t>www.theguardian.com/technology/blog/2010/sep/21/twitter-bug-malicious-exploit-xss</a:t>
            </a:r>
          </a:p>
          <a:p>
            <a:pPr algn="r"/>
            <a:endParaRPr lang="en-US" sz="800" dirty="0">
              <a:solidFill>
                <a:schemeClr val="bg2">
                  <a:lumMod val="50000"/>
                </a:schemeClr>
              </a:solidFill>
            </a:endParaRPr>
          </a:p>
          <a:p>
            <a:pPr marL="0" indent="0">
              <a:lnSpc>
                <a:spcPct val="70000"/>
              </a:lnSpc>
            </a:pPr>
            <a:r>
              <a:rPr lang="en-US" sz="1650" dirty="0"/>
              <a:t>With a day to go before a critical Pennsylvania Democratic primary, Barack Obama's team has been busy patching security holes. </a:t>
            </a:r>
          </a:p>
          <a:p>
            <a:pPr lvl="1">
              <a:lnSpc>
                <a:spcPct val="70000"/>
              </a:lnSpc>
              <a:buFont typeface="Arial" panose="020B0604020202020204" pitchFamily="34" charset="0"/>
              <a:buChar char="•"/>
            </a:pPr>
            <a:r>
              <a:rPr lang="en-US" sz="1425" dirty="0"/>
              <a:t>According to </a:t>
            </a:r>
            <a:r>
              <a:rPr lang="en-US" sz="1425" dirty="0" err="1"/>
              <a:t>Netcraft</a:t>
            </a:r>
            <a:r>
              <a:rPr lang="en-US" sz="1425" dirty="0"/>
              <a:t>, a hacker exploited security flaws in Obama's site to redirect traffic to Hillary Clinton's site. Anyone that visited Obama's community blogs section of the site was sent to Clinton</a:t>
            </a:r>
            <a:r>
              <a:rPr lang="en-US" sz="1425" dirty="0" smtClean="0"/>
              <a:t>.</a:t>
            </a:r>
          </a:p>
          <a:p>
            <a:pPr marL="342900" lvl="1" indent="0" algn="r">
              <a:lnSpc>
                <a:spcPct val="70000"/>
              </a:lnSpc>
              <a:buNone/>
            </a:pPr>
            <a:r>
              <a:rPr lang="en-US" sz="800" dirty="0">
                <a:solidFill>
                  <a:schemeClr val="bg2">
                    <a:lumMod val="50000"/>
                  </a:schemeClr>
                </a:solidFill>
              </a:rPr>
              <a:t>http://www.zdnet.com/article/obama-site-hacked-redirected-to-hillary-clinton</a:t>
            </a:r>
            <a:endParaRPr lang="en-US" dirty="0"/>
          </a:p>
        </p:txBody>
      </p:sp>
      <p:sp>
        <p:nvSpPr>
          <p:cNvPr id="3" name="Content Placeholder 2"/>
          <p:cNvSpPr>
            <a:spLocks noGrp="1"/>
          </p:cNvSpPr>
          <p:nvPr>
            <p:ph sz="quarter" idx="10"/>
          </p:nvPr>
        </p:nvSpPr>
        <p:spPr>
          <a:xfrm>
            <a:off x="304799" y="214143"/>
            <a:ext cx="6478137" cy="481893"/>
          </a:xfrm>
        </p:spPr>
        <p:txBody>
          <a:bodyPr/>
          <a:lstStyle/>
          <a:p>
            <a:r>
              <a:rPr lang="en-US" dirty="0"/>
              <a:t>XSS Examples</a:t>
            </a:r>
          </a:p>
        </p:txBody>
      </p:sp>
    </p:spTree>
    <p:extLst>
      <p:ext uri="{BB962C8B-B14F-4D97-AF65-F5344CB8AC3E}">
        <p14:creationId xmlns:p14="http://schemas.microsoft.com/office/powerpoint/2010/main" val="20029829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682465680"/>
              </p:ext>
            </p:extLst>
          </p:nvPr>
        </p:nvGraphicFramePr>
        <p:xfrm>
          <a:off x="1198606" y="1434653"/>
          <a:ext cx="6585328" cy="1897589"/>
        </p:xfrm>
        <a:graphic>
          <a:graphicData uri="http://schemas.openxmlformats.org/drawingml/2006/table">
            <a:tbl>
              <a:tblPr>
                <a:tableStyleId>{5C22544A-7EE6-4342-B048-85BDC9FD1C3A}</a:tableStyleId>
              </a:tblPr>
              <a:tblGrid>
                <a:gridCol w="6585328"/>
              </a:tblGrid>
              <a:tr h="46157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0717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r h="3184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Matt Bishop, Introduction to Computer Security, Pearson Education, 2005</a:t>
                      </a:r>
                    </a:p>
                  </a:txBody>
                  <a:tcPr marL="21431" marR="26194" marT="26194" marB="26194"/>
                </a:tc>
              </a:tr>
              <a:tr h="62881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www.excess-xss.com</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www.acunetix.com</a:t>
                      </a:r>
                      <a:endParaRPr lang="en-US" sz="1400" b="0" kern="0" dirty="0" smtClean="0">
                        <a:solidFill>
                          <a:schemeClr val="tx1"/>
                        </a:solidFill>
                        <a:effectLst/>
                        <a:latin typeface="Arial" panose="020B0604020202020204" pitchFamily="34" charset="0"/>
                        <a:ea typeface="Liberation Serif"/>
                        <a:cs typeface="Arial" panose="020B0604020202020204" pitchFamily="34" charset="0"/>
                      </a:endParaRPr>
                    </a:p>
                  </a:txBody>
                  <a:tcPr marL="21431" marR="26194" marT="26194" marB="26194"/>
                </a:tc>
              </a:tr>
            </a:tbl>
          </a:graphicData>
        </a:graphic>
      </p:graphicFrame>
    </p:spTree>
    <p:extLst>
      <p:ext uri="{BB962C8B-B14F-4D97-AF65-F5344CB8AC3E}">
        <p14:creationId xmlns:p14="http://schemas.microsoft.com/office/powerpoint/2010/main" val="18128400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a:bodyPr>
          <a:lstStyle/>
          <a:p>
            <a:r>
              <a:rPr lang="en-US" b="1" dirty="0" smtClean="0">
                <a:latin typeface="Arial" panose="020B0604020202020204" pitchFamily="34" charset="0"/>
                <a:cs typeface="Arial" panose="020B0604020202020204" pitchFamily="34" charset="0"/>
              </a:rPr>
              <a:t>Web Security Overview</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9.1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0878329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smtClean="0">
                <a:solidFill>
                  <a:prstClr val="black"/>
                </a:solidFill>
                <a:latin typeface="Arial" panose="020B0604020202020204" pitchFamily="34" charset="0"/>
                <a:cs typeface="Arial" panose="020B0604020202020204" pitchFamily="34" charset="0"/>
              </a:rPr>
              <a:t>XSS Variants</a:t>
            </a:r>
            <a:r>
              <a:rPr lang="en-US" b="1" dirty="0" smtClean="0">
                <a:solidFill>
                  <a:prstClr val="black"/>
                </a:solidFill>
                <a:latin typeface="Arial" panose="020B0604020202020204" pitchFamily="34" charset="0"/>
                <a:cs typeface="Arial" panose="020B0604020202020204" pitchFamily="34" charset="0"/>
              </a:rPr>
              <a:t/>
            </a:r>
            <a:br>
              <a:rPr lang="en-US" b="1" dirty="0" smtClean="0">
                <a:solidFill>
                  <a:prstClr val="black"/>
                </a:solidFill>
                <a:latin typeface="Arial" panose="020B0604020202020204" pitchFamily="34" charset="0"/>
                <a:cs typeface="Arial" panose="020B0604020202020204" pitchFamily="34" charset="0"/>
              </a:rPr>
            </a:br>
            <a:r>
              <a:rPr lang="en-US" b="1" dirty="0" smtClean="0">
                <a:solidFill>
                  <a:prstClr val="black"/>
                </a:solidFill>
                <a:latin typeface="Arial" panose="020B0604020202020204" pitchFamily="34" charset="0"/>
                <a:cs typeface="Arial" panose="020B0604020202020204" pitchFamily="34" charset="0"/>
              </a:rPr>
              <a:t>RL 9.2.2</a:t>
            </a:r>
            <a:endParaRPr lang="en-IN" b="1" dirty="0" smtClean="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241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8991" y="915662"/>
            <a:ext cx="7510818" cy="3683634"/>
          </a:xfrm>
        </p:spPr>
        <p:txBody>
          <a:bodyPr/>
          <a:lstStyle/>
          <a:p>
            <a:r>
              <a:rPr lang="en-US" dirty="0" smtClean="0"/>
              <a:t>Cross-site </a:t>
            </a:r>
            <a:r>
              <a:rPr lang="en-US" dirty="0"/>
              <a:t>scripting </a:t>
            </a:r>
            <a:r>
              <a:rPr lang="en-US" dirty="0" smtClean="0"/>
              <a:t>vulnerabilities may be of two broad types:</a:t>
            </a:r>
          </a:p>
          <a:p>
            <a:pPr marL="285750" indent="-285750">
              <a:buFont typeface="Arial" panose="020B0604020202020204" pitchFamily="34" charset="0"/>
              <a:buChar char="•"/>
            </a:pPr>
            <a:r>
              <a:rPr lang="en-US" dirty="0"/>
              <a:t>P</a:t>
            </a:r>
            <a:r>
              <a:rPr lang="en-US" dirty="0" smtClean="0"/>
              <a:t>ersistent </a:t>
            </a:r>
          </a:p>
          <a:p>
            <a:pPr marL="585788" lvl="1" indent="-285750">
              <a:spcAft>
                <a:spcPts val="600"/>
              </a:spcAft>
              <a:buFont typeface="Arial" panose="020B0604020202020204" pitchFamily="34" charset="0"/>
              <a:buChar char="•"/>
            </a:pPr>
            <a:r>
              <a:rPr lang="en-US" dirty="0"/>
              <a:t>Persistent attacks occur when the malicious code is submitted to a web site where it's stored for a period of time. Examples of an attacker's favorite targets often include message board posts, web mail messages, and web chat software. The </a:t>
            </a:r>
            <a:r>
              <a:rPr lang="en-US" dirty="0" smtClean="0"/>
              <a:t>user </a:t>
            </a:r>
            <a:r>
              <a:rPr lang="en-US" dirty="0"/>
              <a:t>is not required to interact with any additional site/link (e.g. an attacker site or a malicious link sent via email), just simply view the web page containing the </a:t>
            </a:r>
            <a:r>
              <a:rPr lang="en-US" dirty="0" smtClean="0"/>
              <a:t>malicious code.</a:t>
            </a:r>
          </a:p>
          <a:p>
            <a:pPr marL="285750" indent="-285750">
              <a:buFont typeface="Arial" panose="020B0604020202020204" pitchFamily="34" charset="0"/>
              <a:buChar char="•"/>
            </a:pPr>
            <a:r>
              <a:rPr lang="en-US" dirty="0"/>
              <a:t>N</a:t>
            </a:r>
            <a:r>
              <a:rPr lang="en-US" dirty="0" smtClean="0"/>
              <a:t>on-persistent </a:t>
            </a:r>
          </a:p>
          <a:p>
            <a:pPr marL="585788" lvl="1" indent="-285750">
              <a:spcAft>
                <a:spcPts val="600"/>
              </a:spcAft>
              <a:buFont typeface="Arial" panose="020B0604020202020204" pitchFamily="34" charset="0"/>
              <a:buChar char="•"/>
            </a:pPr>
            <a:r>
              <a:rPr lang="en-US" dirty="0"/>
              <a:t>Non-persistent attacks </a:t>
            </a:r>
            <a:r>
              <a:rPr lang="en-US" dirty="0" smtClean="0"/>
              <a:t>(and </a:t>
            </a:r>
            <a:r>
              <a:rPr lang="en-US" dirty="0"/>
              <a:t>DOM-based </a:t>
            </a:r>
            <a:r>
              <a:rPr lang="en-US" dirty="0" smtClean="0"/>
              <a:t>attacks) </a:t>
            </a:r>
            <a:r>
              <a:rPr lang="en-US" dirty="0"/>
              <a:t>require a user to either visit a specially crafted link laced with malicious code, or visit a malicious web page containing a web </a:t>
            </a:r>
            <a:r>
              <a:rPr lang="en-US" dirty="0" smtClean="0"/>
              <a:t>form</a:t>
            </a:r>
            <a:endParaRPr lang="en-US" dirty="0"/>
          </a:p>
          <a:p>
            <a:pPr>
              <a:spcAft>
                <a:spcPts val="600"/>
              </a:spcAft>
            </a:pPr>
            <a:r>
              <a:rPr lang="en-US" dirty="0" smtClean="0"/>
              <a:t>They may further be divided into </a:t>
            </a:r>
            <a:r>
              <a:rPr lang="en-US" dirty="0"/>
              <a:t>two </a:t>
            </a:r>
            <a:r>
              <a:rPr lang="en-US" dirty="0" smtClean="0"/>
              <a:t>varieties:  </a:t>
            </a:r>
          </a:p>
          <a:p>
            <a:pPr marL="285750" indent="-285750">
              <a:spcAft>
                <a:spcPts val="600"/>
              </a:spcAft>
              <a:buFont typeface="Arial" panose="020B0604020202020204" pitchFamily="34" charset="0"/>
              <a:buChar char="•"/>
            </a:pPr>
            <a:r>
              <a:rPr lang="en-US" dirty="0"/>
              <a:t>T</a:t>
            </a:r>
            <a:r>
              <a:rPr lang="en-US" dirty="0" smtClean="0"/>
              <a:t>raditional </a:t>
            </a:r>
            <a:r>
              <a:rPr lang="en-US" dirty="0"/>
              <a:t>(caused by server-side code flaws) and </a:t>
            </a:r>
            <a:endParaRPr lang="en-US" dirty="0" smtClean="0"/>
          </a:p>
          <a:p>
            <a:pPr marL="285750" indent="-285750">
              <a:spcAft>
                <a:spcPts val="600"/>
              </a:spcAft>
              <a:buFont typeface="Arial" panose="020B0604020202020204" pitchFamily="34" charset="0"/>
              <a:buChar char="•"/>
            </a:pPr>
            <a:r>
              <a:rPr lang="en-US" dirty="0" smtClean="0"/>
              <a:t>DOM-based </a:t>
            </a:r>
            <a:r>
              <a:rPr lang="en-US" dirty="0"/>
              <a:t>(in client-side code</a:t>
            </a:r>
            <a:r>
              <a:rPr lang="en-US" dirty="0" smtClean="0"/>
              <a:t>)</a:t>
            </a:r>
            <a:endParaRPr lang="en-US" dirty="0"/>
          </a:p>
        </p:txBody>
      </p:sp>
      <p:sp>
        <p:nvSpPr>
          <p:cNvPr id="3" name="Content Placeholder 2"/>
          <p:cNvSpPr>
            <a:spLocks noGrp="1"/>
          </p:cNvSpPr>
          <p:nvPr>
            <p:ph sz="quarter" idx="10"/>
          </p:nvPr>
        </p:nvSpPr>
        <p:spPr>
          <a:xfrm>
            <a:off x="304800" y="214143"/>
            <a:ext cx="6324600" cy="591075"/>
          </a:xfrm>
        </p:spPr>
        <p:txBody>
          <a:bodyPr/>
          <a:lstStyle/>
          <a:p>
            <a:r>
              <a:rPr lang="en-US" dirty="0" smtClean="0"/>
              <a:t>Variants of XSS</a:t>
            </a:r>
            <a:endParaRPr lang="en-US" dirty="0"/>
          </a:p>
        </p:txBody>
      </p:sp>
    </p:spTree>
    <p:extLst>
      <p:ext uri="{BB962C8B-B14F-4D97-AF65-F5344CB8AC3E}">
        <p14:creationId xmlns:p14="http://schemas.microsoft.com/office/powerpoint/2010/main" val="3618496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832513"/>
            <a:ext cx="8229600" cy="532263"/>
          </a:xfrm>
        </p:spPr>
        <p:txBody>
          <a:bodyPr/>
          <a:lstStyle/>
          <a:p>
            <a:pPr marL="0" indent="0"/>
            <a:r>
              <a:rPr lang="en-US" sz="1400" dirty="0"/>
              <a:t>In a reflected XSS attack, the malicious string is part of the victim's request to the website. The website then includes this malicious string in the response sent back to the user</a:t>
            </a:r>
          </a:p>
          <a:p>
            <a:pPr marL="0" indent="0"/>
            <a:endParaRPr lang="en-US" sz="1400" dirty="0"/>
          </a:p>
        </p:txBody>
      </p:sp>
      <p:sp>
        <p:nvSpPr>
          <p:cNvPr id="3" name="Content Placeholder 2"/>
          <p:cNvSpPr>
            <a:spLocks noGrp="1"/>
          </p:cNvSpPr>
          <p:nvPr>
            <p:ph sz="quarter" idx="10"/>
          </p:nvPr>
        </p:nvSpPr>
        <p:spPr>
          <a:xfrm>
            <a:off x="304800" y="214143"/>
            <a:ext cx="6324600" cy="618370"/>
          </a:xfrm>
        </p:spPr>
        <p:txBody>
          <a:bodyPr/>
          <a:lstStyle/>
          <a:p>
            <a:r>
              <a:rPr lang="en-US" dirty="0"/>
              <a:t>Reflected </a:t>
            </a:r>
            <a:r>
              <a:rPr lang="en-US" dirty="0" smtClean="0"/>
              <a:t>XSS (non-persistent)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040" y="1364776"/>
            <a:ext cx="7107048" cy="3520000"/>
          </a:xfrm>
          <a:prstGeom prst="rect">
            <a:avLst/>
          </a:prstGeom>
        </p:spPr>
      </p:pic>
      <p:sp>
        <p:nvSpPr>
          <p:cNvPr id="5" name="Rectangle 4"/>
          <p:cNvSpPr/>
          <p:nvPr/>
        </p:nvSpPr>
        <p:spPr>
          <a:xfrm>
            <a:off x="7574084" y="4423111"/>
            <a:ext cx="1525672" cy="246221"/>
          </a:xfrm>
          <a:prstGeom prst="rect">
            <a:avLst/>
          </a:prstGeom>
        </p:spPr>
        <p:txBody>
          <a:bodyPr wrap="square">
            <a:spAutoFit/>
          </a:bodyPr>
          <a:lstStyle/>
          <a:p>
            <a:r>
              <a:rPr lang="en-US" sz="1000" dirty="0">
                <a:solidFill>
                  <a:schemeClr val="bg2">
                    <a:lumMod val="25000"/>
                  </a:schemeClr>
                </a:solidFill>
              </a:rPr>
              <a:t>http://excess-xss.com/</a:t>
            </a:r>
          </a:p>
        </p:txBody>
      </p:sp>
    </p:spTree>
    <p:extLst>
      <p:ext uri="{BB962C8B-B14F-4D97-AF65-F5344CB8AC3E}">
        <p14:creationId xmlns:p14="http://schemas.microsoft.com/office/powerpoint/2010/main" val="16274986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218" y="1120378"/>
            <a:ext cx="7729182" cy="3394472"/>
          </a:xfrm>
        </p:spPr>
        <p:txBody>
          <a:bodyPr/>
          <a:lstStyle/>
          <a:p>
            <a:pPr marL="514350" indent="-514350">
              <a:spcBef>
                <a:spcPts val="1800"/>
              </a:spcBef>
              <a:buFont typeface="+mj-lt"/>
              <a:buAutoNum type="arabicPeriod"/>
            </a:pPr>
            <a:r>
              <a:rPr lang="en-US" dirty="0"/>
              <a:t>The attacker crafts a URL containing a malicious string and sends it to the victim.</a:t>
            </a:r>
          </a:p>
          <a:p>
            <a:pPr marL="514350" indent="-514350">
              <a:spcBef>
                <a:spcPts val="1800"/>
              </a:spcBef>
              <a:buFont typeface="+mj-lt"/>
              <a:buAutoNum type="arabicPeriod"/>
            </a:pPr>
            <a:r>
              <a:rPr lang="en-US" dirty="0"/>
              <a:t>The victim is tricked by the attacker into requesting the URL from the website.</a:t>
            </a:r>
          </a:p>
          <a:p>
            <a:pPr marL="514350" indent="-514350">
              <a:spcBef>
                <a:spcPts val="1800"/>
              </a:spcBef>
              <a:buFont typeface="+mj-lt"/>
              <a:buAutoNum type="arabicPeriod"/>
            </a:pPr>
            <a:r>
              <a:rPr lang="en-US" dirty="0"/>
              <a:t>The website includes the malicious string from the URL in the response.</a:t>
            </a:r>
          </a:p>
          <a:p>
            <a:pPr marL="514350" indent="-514350">
              <a:spcBef>
                <a:spcPts val="1800"/>
              </a:spcBef>
              <a:buFont typeface="+mj-lt"/>
              <a:buAutoNum type="arabicPeriod"/>
            </a:pPr>
            <a:r>
              <a:rPr lang="en-US" dirty="0"/>
              <a:t>The victim's browser executes the malicious script inside the response, sending the victim's cookies to the attacker's server.</a:t>
            </a:r>
          </a:p>
          <a:p>
            <a:endParaRPr lang="en-US" dirty="0"/>
          </a:p>
        </p:txBody>
      </p:sp>
      <p:sp>
        <p:nvSpPr>
          <p:cNvPr id="3" name="Content Placeholder 2"/>
          <p:cNvSpPr>
            <a:spLocks noGrp="1"/>
          </p:cNvSpPr>
          <p:nvPr>
            <p:ph sz="quarter" idx="10"/>
          </p:nvPr>
        </p:nvSpPr>
        <p:spPr>
          <a:xfrm>
            <a:off x="304800" y="214143"/>
            <a:ext cx="6273421" cy="536484"/>
          </a:xfrm>
        </p:spPr>
        <p:txBody>
          <a:bodyPr/>
          <a:lstStyle/>
          <a:p>
            <a:r>
              <a:rPr lang="en-US" dirty="0"/>
              <a:t>Reflected XSS</a:t>
            </a:r>
          </a:p>
        </p:txBody>
      </p:sp>
    </p:spTree>
    <p:extLst>
      <p:ext uri="{BB962C8B-B14F-4D97-AF65-F5344CB8AC3E}">
        <p14:creationId xmlns:p14="http://schemas.microsoft.com/office/powerpoint/2010/main" val="2659990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28048" y="1052139"/>
            <a:ext cx="7606352" cy="3394472"/>
          </a:xfrm>
        </p:spPr>
        <p:txBody>
          <a:bodyPr/>
          <a:lstStyle/>
          <a:p>
            <a:pPr marL="285750" indent="-285750">
              <a:buFont typeface="Arial" panose="020B0604020202020204" pitchFamily="34" charset="0"/>
              <a:buChar char="•"/>
            </a:pPr>
            <a:r>
              <a:rPr lang="en-US" dirty="0"/>
              <a:t>R</a:t>
            </a:r>
            <a:r>
              <a:rPr lang="en-US" dirty="0" smtClean="0"/>
              <a:t>eflected </a:t>
            </a:r>
            <a:r>
              <a:rPr lang="en-US" dirty="0"/>
              <a:t>XSS </a:t>
            </a:r>
            <a:r>
              <a:rPr lang="en-US" dirty="0" smtClean="0"/>
              <a:t>requires </a:t>
            </a:r>
            <a:r>
              <a:rPr lang="en-US" dirty="0"/>
              <a:t>the victim </a:t>
            </a:r>
            <a:r>
              <a:rPr lang="en-US" dirty="0" smtClean="0"/>
              <a:t>to </a:t>
            </a:r>
            <a:r>
              <a:rPr lang="en-US" dirty="0"/>
              <a:t>actually send a request containing a malicious </a:t>
            </a:r>
            <a:r>
              <a:rPr lang="en-US" dirty="0" smtClean="0"/>
              <a:t>string, hence it may seem unlikely attack.</a:t>
            </a:r>
          </a:p>
          <a:p>
            <a:pPr marL="285750" indent="-285750">
              <a:buFont typeface="Arial" panose="020B0604020202020204" pitchFamily="34" charset="0"/>
              <a:buChar char="•"/>
            </a:pPr>
            <a:r>
              <a:rPr lang="en-US" dirty="0" smtClean="0"/>
              <a:t>Two </a:t>
            </a:r>
            <a:r>
              <a:rPr lang="en-US" dirty="0"/>
              <a:t>common ways of causing a victim to launch a reflected XSS attack against </a:t>
            </a:r>
            <a:r>
              <a:rPr lang="en-US" dirty="0" smtClean="0"/>
              <a:t>himself</a:t>
            </a:r>
          </a:p>
          <a:p>
            <a:pPr marL="585788" lvl="1" indent="-285750">
              <a:buFont typeface="Arial" panose="020B0604020202020204" pitchFamily="34" charset="0"/>
              <a:buChar char="•"/>
            </a:pPr>
            <a:r>
              <a:rPr lang="en-US" sz="1600" dirty="0" smtClean="0"/>
              <a:t>If attacker targets </a:t>
            </a:r>
            <a:r>
              <a:rPr lang="en-US" sz="1600" dirty="0"/>
              <a:t>a specific individual, </a:t>
            </a:r>
            <a:r>
              <a:rPr lang="en-US" sz="1600" dirty="0" smtClean="0"/>
              <a:t>he can </a:t>
            </a:r>
            <a:r>
              <a:rPr lang="en-US" sz="1600" dirty="0"/>
              <a:t>send the malicious URL to the victim (using e-mail or instant messaging, for example) and trick him into visiting it.</a:t>
            </a:r>
          </a:p>
          <a:p>
            <a:pPr marL="585788" lvl="1" indent="-285750">
              <a:buFont typeface="Arial" panose="020B0604020202020204" pitchFamily="34" charset="0"/>
              <a:buChar char="•"/>
            </a:pPr>
            <a:r>
              <a:rPr lang="en-US" sz="1600" dirty="0"/>
              <a:t>If the </a:t>
            </a:r>
            <a:r>
              <a:rPr lang="en-US" sz="1600" dirty="0" smtClean="0"/>
              <a:t>attacker </a:t>
            </a:r>
            <a:r>
              <a:rPr lang="en-US" sz="1600" dirty="0"/>
              <a:t>targets a large group of people, </a:t>
            </a:r>
            <a:r>
              <a:rPr lang="en-US" sz="1600" dirty="0" smtClean="0"/>
              <a:t>he can </a:t>
            </a:r>
            <a:r>
              <a:rPr lang="en-US" sz="1600" dirty="0"/>
              <a:t>publish a link to the malicious URL (on his own website or on a social network, for example) and wait for visitors to click it</a:t>
            </a:r>
            <a:r>
              <a:rPr lang="en-US" sz="1600" dirty="0" smtClean="0"/>
              <a:t>.</a:t>
            </a:r>
          </a:p>
          <a:p>
            <a:pPr marL="285750" indent="-285750">
              <a:buFont typeface="Arial" panose="020B0604020202020204" pitchFamily="34" charset="0"/>
              <a:buChar char="•"/>
            </a:pPr>
            <a:r>
              <a:rPr lang="en-US" dirty="0" smtClean="0"/>
              <a:t>With </a:t>
            </a:r>
            <a:r>
              <a:rPr lang="en-US" dirty="0"/>
              <a:t>the use of a URL shortening service, which masks the malicious string from </a:t>
            </a:r>
            <a:r>
              <a:rPr lang="en-US" dirty="0" smtClean="0"/>
              <a:t>users, the chances of successful attack increase.</a:t>
            </a:r>
            <a:endParaRPr lang="en-US" dirty="0"/>
          </a:p>
          <a:p>
            <a:pPr marL="285750" indent="-285750">
              <a:buFont typeface="Arial" panose="020B0604020202020204" pitchFamily="34" charset="0"/>
              <a:buChar char="•"/>
            </a:pPr>
            <a:endParaRPr lang="en-US" dirty="0"/>
          </a:p>
        </p:txBody>
      </p:sp>
      <p:sp>
        <p:nvSpPr>
          <p:cNvPr id="3" name="Content Placeholder 2"/>
          <p:cNvSpPr>
            <a:spLocks noGrp="1"/>
          </p:cNvSpPr>
          <p:nvPr>
            <p:ph sz="quarter" idx="10"/>
          </p:nvPr>
        </p:nvSpPr>
        <p:spPr>
          <a:xfrm>
            <a:off x="304800" y="214143"/>
            <a:ext cx="6300716" cy="577427"/>
          </a:xfrm>
        </p:spPr>
        <p:txBody>
          <a:bodyPr/>
          <a:lstStyle/>
          <a:p>
            <a:r>
              <a:rPr lang="en-US" dirty="0"/>
              <a:t>How can reflected XSS succeed?</a:t>
            </a:r>
          </a:p>
        </p:txBody>
      </p:sp>
    </p:spTree>
    <p:extLst>
      <p:ext uri="{BB962C8B-B14F-4D97-AF65-F5344CB8AC3E}">
        <p14:creationId xmlns:p14="http://schemas.microsoft.com/office/powerpoint/2010/main" val="2901811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1444" y="1050879"/>
            <a:ext cx="7892955" cy="3603008"/>
          </a:xfrm>
        </p:spPr>
        <p:txBody>
          <a:bodyPr/>
          <a:lstStyle/>
          <a:p>
            <a:pPr marL="285750" indent="-285750">
              <a:buFont typeface="Arial" panose="020B0604020202020204" pitchFamily="34" charset="0"/>
              <a:buChar char="•"/>
            </a:pPr>
            <a:r>
              <a:rPr lang="en-US" dirty="0"/>
              <a:t>DOM-based XSS is a variant of both persistent and reflected XSS</a:t>
            </a:r>
            <a:r>
              <a:rPr lang="en-US" dirty="0" smtClean="0"/>
              <a:t>.</a:t>
            </a:r>
          </a:p>
          <a:p>
            <a:pPr marL="285750" indent="-285750">
              <a:buFont typeface="Arial" panose="020B0604020202020204" pitchFamily="34" charset="0"/>
              <a:buChar char="•"/>
            </a:pPr>
            <a:r>
              <a:rPr lang="en-US" dirty="0" smtClean="0"/>
              <a:t>Here the legitimate website does not send attacker’s script</a:t>
            </a:r>
          </a:p>
          <a:p>
            <a:pPr marL="285750" indent="-285750">
              <a:buFont typeface="Arial" panose="020B0604020202020204" pitchFamily="34" charset="0"/>
              <a:buChar char="•"/>
            </a:pPr>
            <a:r>
              <a:rPr lang="en-US" dirty="0"/>
              <a:t>In a DOM-based XSS attack, the malicious string is </a:t>
            </a:r>
            <a:r>
              <a:rPr lang="en-US" dirty="0" smtClean="0"/>
              <a:t>parsed </a:t>
            </a:r>
            <a:r>
              <a:rPr lang="en-US" dirty="0"/>
              <a:t>by the victim's browser </a:t>
            </a:r>
            <a:r>
              <a:rPr lang="en-US" dirty="0" smtClean="0"/>
              <a:t>after the </a:t>
            </a:r>
            <a:r>
              <a:rPr lang="en-US" dirty="0"/>
              <a:t>website's legitimate JavaScript is </a:t>
            </a:r>
            <a:r>
              <a:rPr lang="en-US" dirty="0" smtClean="0"/>
              <a:t>executed</a:t>
            </a:r>
          </a:p>
          <a:p>
            <a:pPr marL="285750" indent="-285750">
              <a:buFont typeface="Arial" panose="020B0604020202020204" pitchFamily="34" charset="0"/>
              <a:buChar char="•"/>
            </a:pPr>
            <a:r>
              <a:rPr lang="en-US" dirty="0"/>
              <a:t>T</a:t>
            </a:r>
            <a:r>
              <a:rPr lang="en-US" dirty="0" smtClean="0"/>
              <a:t>he </a:t>
            </a:r>
            <a:r>
              <a:rPr lang="en-US" dirty="0"/>
              <a:t>legitimate script directly makes use of user input in order to add HTML to the </a:t>
            </a:r>
            <a:r>
              <a:rPr lang="en-US" dirty="0" smtClean="0"/>
              <a:t>page</a:t>
            </a:r>
          </a:p>
          <a:p>
            <a:pPr marL="285750" indent="-285750">
              <a:buFont typeface="Arial" panose="020B0604020202020204" pitchFamily="34" charset="0"/>
              <a:buChar char="•"/>
            </a:pPr>
            <a:r>
              <a:rPr lang="en-US" dirty="0" smtClean="0"/>
              <a:t>Since </a:t>
            </a:r>
            <a:r>
              <a:rPr lang="en-US" dirty="0"/>
              <a:t>the malicious string is inserted into the page using </a:t>
            </a:r>
            <a:r>
              <a:rPr lang="en-US" dirty="0" err="1"/>
              <a:t>innerHTML</a:t>
            </a:r>
            <a:r>
              <a:rPr lang="en-US" dirty="0"/>
              <a:t>, it is parsed as HTML, causing the malicious script to be </a:t>
            </a:r>
            <a:r>
              <a:rPr lang="en-US" dirty="0" smtClean="0"/>
              <a:t>executed</a:t>
            </a:r>
          </a:p>
          <a:p>
            <a:pPr marL="285750" indent="-285750">
              <a:buFont typeface="Arial" panose="020B0604020202020204" pitchFamily="34" charset="0"/>
              <a:buChar char="•"/>
            </a:pPr>
            <a:r>
              <a:rPr lang="en-US" dirty="0" smtClean="0"/>
              <a:t>Even </a:t>
            </a:r>
            <a:r>
              <a:rPr lang="en-US" dirty="0"/>
              <a:t>with completely secure server-side code, the client-side code might still unsafely include user input in a DOM update after the page has loaded</a:t>
            </a:r>
          </a:p>
        </p:txBody>
      </p:sp>
      <p:sp>
        <p:nvSpPr>
          <p:cNvPr id="3" name="Content Placeholder 2"/>
          <p:cNvSpPr>
            <a:spLocks noGrp="1"/>
          </p:cNvSpPr>
          <p:nvPr>
            <p:ph sz="quarter" idx="10"/>
          </p:nvPr>
        </p:nvSpPr>
        <p:spPr>
          <a:xfrm>
            <a:off x="304799" y="214143"/>
            <a:ext cx="6505433" cy="632018"/>
          </a:xfrm>
        </p:spPr>
        <p:txBody>
          <a:bodyPr/>
          <a:lstStyle/>
          <a:p>
            <a:r>
              <a:rPr lang="en-US" dirty="0"/>
              <a:t>DOM-based XSS</a:t>
            </a:r>
          </a:p>
        </p:txBody>
      </p:sp>
    </p:spTree>
    <p:extLst>
      <p:ext uri="{BB962C8B-B14F-4D97-AF65-F5344CB8AC3E}">
        <p14:creationId xmlns:p14="http://schemas.microsoft.com/office/powerpoint/2010/main" val="8605064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6361" y="801809"/>
            <a:ext cx="6299682" cy="4022857"/>
          </a:xfrm>
        </p:spPr>
      </p:pic>
      <p:sp>
        <p:nvSpPr>
          <p:cNvPr id="3" name="Content Placeholder 2"/>
          <p:cNvSpPr>
            <a:spLocks noGrp="1"/>
          </p:cNvSpPr>
          <p:nvPr>
            <p:ph sz="quarter" idx="10"/>
          </p:nvPr>
        </p:nvSpPr>
        <p:spPr>
          <a:xfrm>
            <a:off x="304800" y="214143"/>
            <a:ext cx="6259773" cy="686609"/>
          </a:xfrm>
        </p:spPr>
        <p:txBody>
          <a:bodyPr/>
          <a:lstStyle/>
          <a:p>
            <a:r>
              <a:rPr lang="en-US" dirty="0"/>
              <a:t>DOM-based XSS</a:t>
            </a:r>
          </a:p>
        </p:txBody>
      </p:sp>
    </p:spTree>
    <p:extLst>
      <p:ext uri="{BB962C8B-B14F-4D97-AF65-F5344CB8AC3E}">
        <p14:creationId xmlns:p14="http://schemas.microsoft.com/office/powerpoint/2010/main" val="17008438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5093" y="1065787"/>
            <a:ext cx="7974842" cy="3574452"/>
          </a:xfrm>
        </p:spPr>
        <p:txBody>
          <a:bodyPr/>
          <a:lstStyle/>
          <a:p>
            <a:pPr marL="342900" indent="-342900">
              <a:spcAft>
                <a:spcPts val="600"/>
              </a:spcAft>
              <a:buFont typeface="+mj-lt"/>
              <a:buAutoNum type="arabicPeriod"/>
            </a:pPr>
            <a:r>
              <a:rPr lang="en-US" dirty="0"/>
              <a:t>The attacker crafts a URL containing a malicious string and sends it to the victim.</a:t>
            </a:r>
          </a:p>
          <a:p>
            <a:pPr marL="342900" indent="-342900">
              <a:spcAft>
                <a:spcPts val="600"/>
              </a:spcAft>
              <a:buFont typeface="+mj-lt"/>
              <a:buAutoNum type="arabicPeriod"/>
            </a:pPr>
            <a:r>
              <a:rPr lang="en-US" dirty="0"/>
              <a:t>The victim is tricked by the attacker into requesting the URL from the website.</a:t>
            </a:r>
          </a:p>
          <a:p>
            <a:pPr marL="342900" indent="-342900">
              <a:spcAft>
                <a:spcPts val="600"/>
              </a:spcAft>
              <a:buFont typeface="+mj-lt"/>
              <a:buAutoNum type="arabicPeriod"/>
            </a:pPr>
            <a:r>
              <a:rPr lang="en-US" dirty="0"/>
              <a:t>The website receives the request, but does not include the malicious string in the response.</a:t>
            </a:r>
          </a:p>
          <a:p>
            <a:pPr marL="342900" indent="-342900">
              <a:spcAft>
                <a:spcPts val="600"/>
              </a:spcAft>
              <a:buFont typeface="+mj-lt"/>
              <a:buAutoNum type="arabicPeriod"/>
            </a:pPr>
            <a:r>
              <a:rPr lang="en-US" dirty="0"/>
              <a:t>The victim's browser executes the legitimate script inside the response, causing the malicious script to be inserted into the page.</a:t>
            </a:r>
          </a:p>
          <a:p>
            <a:pPr marL="342900" indent="-342900">
              <a:spcAft>
                <a:spcPts val="600"/>
              </a:spcAft>
              <a:buFont typeface="+mj-lt"/>
              <a:buAutoNum type="arabicPeriod"/>
            </a:pPr>
            <a:r>
              <a:rPr lang="en-US" dirty="0"/>
              <a:t>The victim's browser executes the malicious script inserted into the page, sending the victim's cookies to the attacker's server</a:t>
            </a:r>
          </a:p>
          <a:p>
            <a:pPr marL="342900" indent="-342900">
              <a:spcAft>
                <a:spcPts val="600"/>
              </a:spcAft>
              <a:buFont typeface="+mj-lt"/>
              <a:buAutoNum type="arabicPeriod"/>
            </a:pPr>
            <a:endParaRPr lang="en-US" dirty="0"/>
          </a:p>
        </p:txBody>
      </p:sp>
      <p:sp>
        <p:nvSpPr>
          <p:cNvPr id="3" name="Content Placeholder 2"/>
          <p:cNvSpPr>
            <a:spLocks noGrp="1"/>
          </p:cNvSpPr>
          <p:nvPr>
            <p:ph sz="quarter" idx="10"/>
          </p:nvPr>
        </p:nvSpPr>
        <p:spPr>
          <a:xfrm>
            <a:off x="304800" y="214143"/>
            <a:ext cx="6324600" cy="672961"/>
          </a:xfrm>
        </p:spPr>
        <p:txBody>
          <a:bodyPr/>
          <a:lstStyle/>
          <a:p>
            <a:r>
              <a:rPr lang="en-US" dirty="0"/>
              <a:t>DOM-based </a:t>
            </a:r>
            <a:r>
              <a:rPr lang="en-US" dirty="0" smtClean="0"/>
              <a:t>XSS Sequence</a:t>
            </a:r>
            <a:endParaRPr lang="en-US" dirty="0"/>
          </a:p>
        </p:txBody>
      </p:sp>
    </p:spTree>
    <p:extLst>
      <p:ext uri="{BB962C8B-B14F-4D97-AF65-F5344CB8AC3E}">
        <p14:creationId xmlns:p14="http://schemas.microsoft.com/office/powerpoint/2010/main" val="9116870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7" name="Rectangle 7"/>
          <p:cNvSpPr>
            <a:spLocks noGrp="1" noChangeArrowheads="1"/>
          </p:cNvSpPr>
          <p:nvPr>
            <p:ph idx="1"/>
          </p:nvPr>
        </p:nvSpPr>
        <p:spPr>
          <a:xfrm>
            <a:off x="968991" y="1013253"/>
            <a:ext cx="7466554" cy="3756455"/>
          </a:xfrm>
        </p:spPr>
        <p:txBody>
          <a:bodyPr>
            <a:noAutofit/>
          </a:bodyPr>
          <a:lstStyle/>
          <a:p>
            <a:r>
              <a:rPr lang="en-US" altLang="en-US" dirty="0" smtClean="0"/>
              <a:t>Web has two distinct components</a:t>
            </a:r>
            <a:endParaRPr lang="en-US" altLang="en-US" dirty="0"/>
          </a:p>
          <a:p>
            <a:pPr lvl="1">
              <a:spcBef>
                <a:spcPts val="900"/>
              </a:spcBef>
            </a:pPr>
            <a:r>
              <a:rPr lang="en-US" altLang="en-US" sz="1400" dirty="0" smtClean="0"/>
              <a:t>Server</a:t>
            </a:r>
          </a:p>
          <a:p>
            <a:pPr lvl="2"/>
            <a:r>
              <a:rPr lang="en-US" altLang="en-US" sz="1200" dirty="0" smtClean="0">
                <a:latin typeface="Arial" panose="020B0604020202020204" pitchFamily="34" charset="0"/>
                <a:cs typeface="Arial" panose="020B0604020202020204" pitchFamily="34" charset="0"/>
              </a:rPr>
              <a:t>Has resources to serve. Content(resources) delivered to the client based on URL etc.</a:t>
            </a:r>
          </a:p>
          <a:p>
            <a:pPr lvl="2"/>
            <a:r>
              <a:rPr lang="en-US" altLang="en-US" sz="1200" dirty="0" smtClean="0">
                <a:latin typeface="Arial" panose="020B0604020202020204" pitchFamily="34" charset="0"/>
                <a:cs typeface="Arial" panose="020B0604020202020204" pitchFamily="34" charset="0"/>
              </a:rPr>
              <a:t>Generally managed by an administrator.</a:t>
            </a:r>
          </a:p>
          <a:p>
            <a:pPr lvl="2"/>
            <a:r>
              <a:rPr lang="en-US" altLang="en-US" sz="1200" dirty="0" smtClean="0">
                <a:latin typeface="Arial" panose="020B0604020202020204" pitchFamily="34" charset="0"/>
                <a:cs typeface="Arial" panose="020B0604020202020204" pitchFamily="34" charset="0"/>
              </a:rPr>
              <a:t>Self-service models reduce control </a:t>
            </a:r>
          </a:p>
          <a:p>
            <a:pPr lvl="2"/>
            <a:endParaRPr lang="en-US" altLang="en-US" sz="1200" dirty="0">
              <a:latin typeface="Arial" panose="020B0604020202020204" pitchFamily="34" charset="0"/>
              <a:cs typeface="Arial" panose="020B0604020202020204" pitchFamily="34" charset="0"/>
            </a:endParaRPr>
          </a:p>
          <a:p>
            <a:pPr lvl="1">
              <a:spcBef>
                <a:spcPts val="900"/>
              </a:spcBef>
            </a:pPr>
            <a:r>
              <a:rPr lang="en-US" altLang="en-US" sz="1400" dirty="0" smtClean="0"/>
              <a:t>Client/Browser</a:t>
            </a:r>
            <a:endParaRPr lang="en-US" altLang="en-US" sz="1400" dirty="0"/>
          </a:p>
          <a:p>
            <a:pPr lvl="2"/>
            <a:r>
              <a:rPr lang="en-US" sz="1200" dirty="0" smtClean="0">
                <a:latin typeface="Arial" panose="020B0604020202020204" pitchFamily="34" charset="0"/>
                <a:cs typeface="Arial" panose="020B0604020202020204" pitchFamily="34" charset="0"/>
              </a:rPr>
              <a:t>The component that is likely to approach a server for content. </a:t>
            </a:r>
          </a:p>
          <a:p>
            <a:pPr lvl="2"/>
            <a:r>
              <a:rPr lang="en-US" sz="1200" dirty="0" smtClean="0">
                <a:latin typeface="Arial" panose="020B0604020202020204" pitchFamily="34" charset="0"/>
                <a:cs typeface="Arial" panose="020B0604020202020204" pitchFamily="34" charset="0"/>
              </a:rPr>
              <a:t>Meant for end-user(non-technical)</a:t>
            </a:r>
          </a:p>
          <a:p>
            <a:pPr lvl="2"/>
            <a:endParaRPr lang="en-US" altLang="en-US" sz="1200" dirty="0">
              <a:latin typeface="Arial" panose="020B0604020202020204" pitchFamily="34" charset="0"/>
              <a:cs typeface="Arial" panose="020B0604020202020204" pitchFamily="34" charset="0"/>
            </a:endParaRPr>
          </a:p>
          <a:p>
            <a:pPr marL="42862" indent="0">
              <a:spcBef>
                <a:spcPts val="900"/>
              </a:spcBef>
            </a:pPr>
            <a:r>
              <a:rPr lang="en-US" altLang="en-US" dirty="0" smtClean="0"/>
              <a:t>Security</a:t>
            </a:r>
            <a:endParaRPr lang="en-US" altLang="en-US" dirty="0"/>
          </a:p>
          <a:p>
            <a:pPr lvl="2"/>
            <a:r>
              <a:rPr lang="en-US" sz="1200" dirty="0" smtClean="0">
                <a:latin typeface="Arial" panose="020B0604020202020204" pitchFamily="34" charset="0"/>
                <a:cs typeface="Arial" panose="020B0604020202020204" pitchFamily="34" charset="0"/>
              </a:rPr>
              <a:t>Need to consider both sides for protecting users</a:t>
            </a:r>
            <a:endParaRPr lang="en-US" altLang="en-US" sz="1200" dirty="0">
              <a:latin typeface="Arial" panose="020B0604020202020204" pitchFamily="34" charset="0"/>
              <a:cs typeface="Arial" panose="020B0604020202020204" pitchFamily="34" charset="0"/>
            </a:endParaRPr>
          </a:p>
          <a:p>
            <a:pPr marL="342900" lvl="1" indent="0">
              <a:spcBef>
                <a:spcPts val="900"/>
              </a:spcBef>
              <a:buNone/>
            </a:pPr>
            <a:r>
              <a:rPr lang="en-US" altLang="en-US" sz="1200" dirty="0">
                <a:latin typeface="Arial" panose="020B0604020202020204" pitchFamily="34" charset="0"/>
                <a:cs typeface="Arial" panose="020B0604020202020204" pitchFamily="34" charset="0"/>
              </a:rPr>
              <a:t> </a:t>
            </a:r>
          </a:p>
          <a:p>
            <a:endParaRPr lang="en-US" altLang="en-US" dirty="0"/>
          </a:p>
        </p:txBody>
      </p:sp>
      <p:sp>
        <p:nvSpPr>
          <p:cNvPr id="2" name="Content Placeholder 1"/>
          <p:cNvSpPr>
            <a:spLocks noGrp="1"/>
          </p:cNvSpPr>
          <p:nvPr>
            <p:ph sz="quarter" idx="10"/>
          </p:nvPr>
        </p:nvSpPr>
        <p:spPr>
          <a:xfrm>
            <a:off x="304800" y="214143"/>
            <a:ext cx="6324600" cy="540237"/>
          </a:xfrm>
        </p:spPr>
        <p:txBody>
          <a:bodyPr>
            <a:normAutofit/>
          </a:bodyPr>
          <a:lstStyle/>
          <a:p>
            <a:r>
              <a:rPr lang="en-US" dirty="0" smtClean="0"/>
              <a:t>Web Security</a:t>
            </a:r>
            <a:endParaRPr lang="en-US" dirty="0"/>
          </a:p>
        </p:txBody>
      </p:sp>
      <p:sp>
        <p:nvSpPr>
          <p:cNvPr id="4" name="Slide Number Placeholder 3"/>
          <p:cNvSpPr>
            <a:spLocks noGrp="1"/>
          </p:cNvSpPr>
          <p:nvPr>
            <p:ph type="sldNum" sz="quarter" idx="4294967295"/>
          </p:nvPr>
        </p:nvSpPr>
        <p:spPr>
          <a:xfrm>
            <a:off x="7715250" y="4918075"/>
            <a:ext cx="1428750" cy="182563"/>
          </a:xfrm>
          <a:prstGeom prst="rect">
            <a:avLst/>
          </a:prstGeom>
        </p:spPr>
        <p:txBody>
          <a:bodyPr/>
          <a:lstStyle/>
          <a:p>
            <a:r>
              <a:rPr lang="en-US" altLang="en-US" dirty="0" smtClean="0"/>
              <a:t> </a:t>
            </a:r>
            <a:endParaRPr lang="en-CA" altLang="en-US" dirty="0"/>
          </a:p>
        </p:txBody>
      </p:sp>
    </p:spTree>
    <p:extLst>
      <p:ext uri="{BB962C8B-B14F-4D97-AF65-F5344CB8AC3E}">
        <p14:creationId xmlns:p14="http://schemas.microsoft.com/office/powerpoint/2010/main" val="1495171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682465680"/>
              </p:ext>
            </p:extLst>
          </p:nvPr>
        </p:nvGraphicFramePr>
        <p:xfrm>
          <a:off x="1198606" y="1434653"/>
          <a:ext cx="6585328" cy="1897589"/>
        </p:xfrm>
        <a:graphic>
          <a:graphicData uri="http://schemas.openxmlformats.org/drawingml/2006/table">
            <a:tbl>
              <a:tblPr>
                <a:tableStyleId>{5C22544A-7EE6-4342-B048-85BDC9FD1C3A}</a:tableStyleId>
              </a:tblPr>
              <a:tblGrid>
                <a:gridCol w="6585328"/>
              </a:tblGrid>
              <a:tr h="46157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0717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r h="3184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Matt Bishop, Introduction to Computer Security, Pearson Education, 2005</a:t>
                      </a:r>
                    </a:p>
                  </a:txBody>
                  <a:tcPr marL="21431" marR="26194" marT="26194" marB="26194"/>
                </a:tc>
              </a:tr>
              <a:tr h="62881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www.excess-xss.com</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www.acunetix.com</a:t>
                      </a:r>
                      <a:endParaRPr lang="en-US" sz="1400" b="0" kern="0" dirty="0" smtClean="0">
                        <a:solidFill>
                          <a:schemeClr val="tx1"/>
                        </a:solidFill>
                        <a:effectLst/>
                        <a:latin typeface="Arial" panose="020B0604020202020204" pitchFamily="34" charset="0"/>
                        <a:ea typeface="Liberation Serif"/>
                        <a:cs typeface="Arial" panose="020B0604020202020204" pitchFamily="34" charset="0"/>
                      </a:endParaRPr>
                    </a:p>
                  </a:txBody>
                  <a:tcPr marL="21431" marR="26194" marT="26194" marB="26194"/>
                </a:tc>
              </a:tr>
            </a:tbl>
          </a:graphicData>
        </a:graphic>
      </p:graphicFrame>
    </p:spTree>
    <p:extLst>
      <p:ext uri="{BB962C8B-B14F-4D97-AF65-F5344CB8AC3E}">
        <p14:creationId xmlns:p14="http://schemas.microsoft.com/office/powerpoint/2010/main" val="3082943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3532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75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IN" b="1" dirty="0" smtClean="0">
                <a:latin typeface="Arial" panose="020B0604020202020204" pitchFamily="34" charset="0"/>
                <a:cs typeface="Arial" panose="020B0604020202020204" pitchFamily="34" charset="0"/>
              </a:rPr>
              <a:t>Cross-Site Request Forgery</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9.2.3</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28298" y="1120378"/>
            <a:ext cx="7306101" cy="3394472"/>
          </a:xfrm>
        </p:spPr>
        <p:txBody>
          <a:bodyPr/>
          <a:lstStyle/>
          <a:p>
            <a:pPr marL="285750" indent="-285750">
              <a:spcAft>
                <a:spcPts val="600"/>
              </a:spcAft>
              <a:buFont typeface="Arial" panose="020B0604020202020204" pitchFamily="34" charset="0"/>
              <a:buChar char="•"/>
            </a:pPr>
            <a:r>
              <a:rPr lang="en-US" dirty="0"/>
              <a:t>Cross-Site Request Forgery (CSRF) is an attack that forces </a:t>
            </a:r>
            <a:r>
              <a:rPr lang="en-US" dirty="0" smtClean="0"/>
              <a:t>a victim to </a:t>
            </a:r>
            <a:r>
              <a:rPr lang="en-US" dirty="0"/>
              <a:t>execute unwanted actions on a web application </a:t>
            </a:r>
            <a:r>
              <a:rPr lang="en-US" dirty="0" smtClean="0"/>
              <a:t>on </a:t>
            </a:r>
            <a:r>
              <a:rPr lang="en-US" dirty="0"/>
              <a:t>which </a:t>
            </a:r>
            <a:r>
              <a:rPr lang="en-US" dirty="0" smtClean="0"/>
              <a:t>he is </a:t>
            </a:r>
            <a:r>
              <a:rPr lang="en-US" dirty="0"/>
              <a:t>currently authenticated. </a:t>
            </a:r>
            <a:endParaRPr lang="en-US" dirty="0" smtClean="0"/>
          </a:p>
          <a:p>
            <a:pPr marL="285750" indent="-285750">
              <a:spcAft>
                <a:spcPts val="600"/>
              </a:spcAft>
              <a:buFont typeface="Arial" panose="020B0604020202020204" pitchFamily="34" charset="0"/>
              <a:buChar char="•"/>
            </a:pPr>
            <a:r>
              <a:rPr lang="en-US" dirty="0" smtClean="0"/>
              <a:t>CSRF </a:t>
            </a:r>
            <a:r>
              <a:rPr lang="en-US" dirty="0"/>
              <a:t>attacks specifically target state-changing requests, </a:t>
            </a:r>
            <a:r>
              <a:rPr lang="en-US" dirty="0" smtClean="0"/>
              <a:t>(no direct theft </a:t>
            </a:r>
            <a:r>
              <a:rPr lang="en-US" dirty="0"/>
              <a:t>of </a:t>
            </a:r>
            <a:r>
              <a:rPr lang="en-US" dirty="0" smtClean="0"/>
              <a:t>data), </a:t>
            </a:r>
            <a:r>
              <a:rPr lang="en-US" dirty="0"/>
              <a:t>since </a:t>
            </a:r>
            <a:r>
              <a:rPr lang="en-US" dirty="0" smtClean="0"/>
              <a:t>the </a:t>
            </a:r>
            <a:r>
              <a:rPr lang="en-US" dirty="0"/>
              <a:t>response to the forged </a:t>
            </a:r>
            <a:r>
              <a:rPr lang="en-US" dirty="0" smtClean="0"/>
              <a:t>request goes to victim. </a:t>
            </a:r>
          </a:p>
          <a:p>
            <a:pPr marL="285750" indent="-285750">
              <a:spcAft>
                <a:spcPts val="600"/>
              </a:spcAft>
              <a:buFont typeface="Arial" panose="020B0604020202020204" pitchFamily="34" charset="0"/>
              <a:buChar char="•"/>
            </a:pPr>
            <a:r>
              <a:rPr lang="en-US" dirty="0" smtClean="0"/>
              <a:t>With social </a:t>
            </a:r>
            <a:r>
              <a:rPr lang="en-US" dirty="0"/>
              <a:t>engineering (such as sending a link via email or chat), an attacker may trick the users of a web application into executing actions of the attacker's </a:t>
            </a:r>
            <a:r>
              <a:rPr lang="en-US" dirty="0" smtClean="0"/>
              <a:t>choosing (including fund transfers etc.)</a:t>
            </a:r>
            <a:endParaRPr lang="en-US" dirty="0"/>
          </a:p>
        </p:txBody>
      </p:sp>
      <p:sp>
        <p:nvSpPr>
          <p:cNvPr id="3" name="Content Placeholder 2"/>
          <p:cNvSpPr>
            <a:spLocks noGrp="1"/>
          </p:cNvSpPr>
          <p:nvPr>
            <p:ph sz="quarter" idx="10"/>
          </p:nvPr>
        </p:nvSpPr>
        <p:spPr>
          <a:xfrm>
            <a:off x="304800" y="214143"/>
            <a:ext cx="6287069" cy="550132"/>
          </a:xfrm>
        </p:spPr>
        <p:txBody>
          <a:bodyPr/>
          <a:lstStyle/>
          <a:p>
            <a:r>
              <a:rPr lang="en-US" dirty="0"/>
              <a:t>Cross-Site Request Forgery</a:t>
            </a:r>
          </a:p>
        </p:txBody>
      </p:sp>
    </p:spTree>
    <p:extLst>
      <p:ext uri="{BB962C8B-B14F-4D97-AF65-F5344CB8AC3E}">
        <p14:creationId xmlns:p14="http://schemas.microsoft.com/office/powerpoint/2010/main" val="1556489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304800" y="214143"/>
            <a:ext cx="6532728" cy="577427"/>
          </a:xfrm>
        </p:spPr>
        <p:txBody>
          <a:bodyPr/>
          <a:lstStyle/>
          <a:p>
            <a:r>
              <a:rPr lang="en-US" dirty="0"/>
              <a:t>Cross-Site Request Forgery (CSRF)</a:t>
            </a:r>
          </a:p>
        </p:txBody>
      </p:sp>
      <p:grpSp>
        <p:nvGrpSpPr>
          <p:cNvPr id="5" name="Group 4"/>
          <p:cNvGrpSpPr>
            <a:grpSpLocks noChangeAspect="1"/>
          </p:cNvGrpSpPr>
          <p:nvPr/>
        </p:nvGrpSpPr>
        <p:grpSpPr>
          <a:xfrm>
            <a:off x="496889" y="766953"/>
            <a:ext cx="5072063" cy="1701504"/>
            <a:chOff x="0" y="0"/>
            <a:chExt cx="5635701" cy="1890560"/>
          </a:xfrm>
        </p:grpSpPr>
        <p:sp>
          <p:nvSpPr>
            <p:cNvPr id="6" name="Shape 354"/>
            <p:cNvSpPr/>
            <p:nvPr/>
          </p:nvSpPr>
          <p:spPr>
            <a:xfrm>
              <a:off x="0" y="0"/>
              <a:ext cx="5635701" cy="0"/>
            </a:xfrm>
            <a:custGeom>
              <a:avLst/>
              <a:gdLst/>
              <a:ahLst/>
              <a:cxnLst/>
              <a:rect l="0" t="0" r="0" b="0"/>
              <a:pathLst>
                <a:path w="5635701">
                  <a:moveTo>
                    <a:pt x="0" y="0"/>
                  </a:moveTo>
                  <a:lnTo>
                    <a:pt x="5635701"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7" name="Shape 355"/>
            <p:cNvSpPr/>
            <p:nvPr/>
          </p:nvSpPr>
          <p:spPr>
            <a:xfrm>
              <a:off x="2527" y="2540"/>
              <a:ext cx="0" cy="1885493"/>
            </a:xfrm>
            <a:custGeom>
              <a:avLst/>
              <a:gdLst/>
              <a:ahLst/>
              <a:cxnLst/>
              <a:rect l="0" t="0" r="0" b="0"/>
              <a:pathLst>
                <a:path h="1885493">
                  <a:moveTo>
                    <a:pt x="0" y="1885493"/>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8" name="Shape 357"/>
            <p:cNvSpPr/>
            <p:nvPr/>
          </p:nvSpPr>
          <p:spPr>
            <a:xfrm>
              <a:off x="82818" y="755572"/>
              <a:ext cx="849461" cy="383893"/>
            </a:xfrm>
            <a:custGeom>
              <a:avLst/>
              <a:gdLst/>
              <a:ahLst/>
              <a:cxnLst/>
              <a:rect l="0" t="0" r="0" b="0"/>
              <a:pathLst>
                <a:path w="849461" h="383893">
                  <a:moveTo>
                    <a:pt x="0" y="383893"/>
                  </a:moveTo>
                  <a:lnTo>
                    <a:pt x="849461" y="383893"/>
                  </a:lnTo>
                  <a:lnTo>
                    <a:pt x="849461" y="0"/>
                  </a:lnTo>
                  <a:lnTo>
                    <a:pt x="0" y="0"/>
                  </a:lnTo>
                  <a:close/>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9" name="Rectangle 8"/>
            <p:cNvSpPr/>
            <p:nvPr/>
          </p:nvSpPr>
          <p:spPr>
            <a:xfrm>
              <a:off x="352972" y="871617"/>
              <a:ext cx="420996" cy="16881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100">
                  <a:solidFill>
                    <a:srgbClr val="000000"/>
                  </a:solidFill>
                  <a:effectLst/>
                  <a:latin typeface="Arial" panose="020B0604020202020204" pitchFamily="34" charset="0"/>
                  <a:ea typeface="Arial" panose="020B0604020202020204" pitchFamily="34" charset="0"/>
                  <a:cs typeface="Calibri" panose="020F0502020204030204" pitchFamily="34" charset="0"/>
                </a:rPr>
                <a:t>User</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0" name="Shape 360"/>
            <p:cNvSpPr/>
            <p:nvPr/>
          </p:nvSpPr>
          <p:spPr>
            <a:xfrm>
              <a:off x="3758375" y="53132"/>
              <a:ext cx="1788774" cy="1788773"/>
            </a:xfrm>
            <a:custGeom>
              <a:avLst/>
              <a:gdLst/>
              <a:ahLst/>
              <a:cxnLst/>
              <a:rect l="0" t="0" r="0" b="0"/>
              <a:pathLst>
                <a:path w="1788774" h="1788773">
                  <a:moveTo>
                    <a:pt x="1788774" y="894384"/>
                  </a:moveTo>
                  <a:cubicBezTo>
                    <a:pt x="1788774" y="1388341"/>
                    <a:pt x="1388343" y="1788773"/>
                    <a:pt x="894390" y="1788773"/>
                  </a:cubicBezTo>
                  <a:cubicBezTo>
                    <a:pt x="400437" y="1788773"/>
                    <a:pt x="0" y="1388341"/>
                    <a:pt x="0" y="894384"/>
                  </a:cubicBezTo>
                  <a:cubicBezTo>
                    <a:pt x="0" y="400431"/>
                    <a:pt x="400437" y="0"/>
                    <a:pt x="894390" y="0"/>
                  </a:cubicBezTo>
                  <a:cubicBezTo>
                    <a:pt x="1388343" y="0"/>
                    <a:pt x="1788774" y="400431"/>
                    <a:pt x="1788774" y="894384"/>
                  </a:cubicBezTo>
                  <a:close/>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1" name="Rectangle 10"/>
            <p:cNvSpPr/>
            <p:nvPr/>
          </p:nvSpPr>
          <p:spPr>
            <a:xfrm>
              <a:off x="4297868" y="538043"/>
              <a:ext cx="1171610" cy="1688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100">
                  <a:solidFill>
                    <a:srgbClr val="000000"/>
                  </a:solidFill>
                  <a:effectLst/>
                  <a:latin typeface="Arial" panose="020B0604020202020204" pitchFamily="34" charset="0"/>
                  <a:ea typeface="Arial" panose="020B0604020202020204" pitchFamily="34" charset="0"/>
                  <a:cs typeface="Calibri" panose="020F0502020204030204" pitchFamily="34" charset="0"/>
                </a:rPr>
                <a:t>Trusted Site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2" name="Shape 362"/>
            <p:cNvSpPr/>
            <p:nvPr/>
          </p:nvSpPr>
          <p:spPr>
            <a:xfrm>
              <a:off x="4158605" y="1065952"/>
              <a:ext cx="1151673" cy="563586"/>
            </a:xfrm>
            <a:custGeom>
              <a:avLst/>
              <a:gdLst/>
              <a:ahLst/>
              <a:cxnLst/>
              <a:rect l="0" t="0" r="0" b="0"/>
              <a:pathLst>
                <a:path w="1151673" h="563586">
                  <a:moveTo>
                    <a:pt x="575840" y="0"/>
                  </a:moveTo>
                  <a:cubicBezTo>
                    <a:pt x="893865" y="0"/>
                    <a:pt x="1151673" y="126164"/>
                    <a:pt x="1151673" y="281793"/>
                  </a:cubicBezTo>
                  <a:cubicBezTo>
                    <a:pt x="1151673" y="437421"/>
                    <a:pt x="893865" y="563586"/>
                    <a:pt x="575840" y="563586"/>
                  </a:cubicBezTo>
                  <a:cubicBezTo>
                    <a:pt x="257814" y="563586"/>
                    <a:pt x="0" y="437421"/>
                    <a:pt x="0" y="281793"/>
                  </a:cubicBezTo>
                  <a:cubicBezTo>
                    <a:pt x="0" y="126164"/>
                    <a:pt x="257814" y="0"/>
                    <a:pt x="57584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13" name="Shape 363"/>
            <p:cNvSpPr/>
            <p:nvPr/>
          </p:nvSpPr>
          <p:spPr>
            <a:xfrm>
              <a:off x="4158605" y="1065952"/>
              <a:ext cx="1151673" cy="563586"/>
            </a:xfrm>
            <a:custGeom>
              <a:avLst/>
              <a:gdLst/>
              <a:ahLst/>
              <a:cxnLst/>
              <a:rect l="0" t="0" r="0" b="0"/>
              <a:pathLst>
                <a:path w="1151673" h="563586">
                  <a:moveTo>
                    <a:pt x="1151673" y="281793"/>
                  </a:moveTo>
                  <a:cubicBezTo>
                    <a:pt x="1151673" y="437421"/>
                    <a:pt x="893865" y="563586"/>
                    <a:pt x="575840" y="563586"/>
                  </a:cubicBezTo>
                  <a:cubicBezTo>
                    <a:pt x="257814" y="563586"/>
                    <a:pt x="0" y="437421"/>
                    <a:pt x="0" y="281793"/>
                  </a:cubicBezTo>
                  <a:cubicBezTo>
                    <a:pt x="0" y="126164"/>
                    <a:pt x="257814" y="0"/>
                    <a:pt x="575840" y="0"/>
                  </a:cubicBezTo>
                  <a:cubicBezTo>
                    <a:pt x="893865" y="0"/>
                    <a:pt x="1151673" y="126164"/>
                    <a:pt x="1151673" y="281793"/>
                  </a:cubicBezTo>
                  <a:close/>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4" name="Rectangle 13"/>
            <p:cNvSpPr/>
            <p:nvPr/>
          </p:nvSpPr>
          <p:spPr>
            <a:xfrm>
              <a:off x="4485731" y="1185554"/>
              <a:ext cx="629472" cy="154748"/>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cs typeface="Calibri" panose="020F0502020204030204" pitchFamily="34" charset="0"/>
                </a:rPr>
                <a:t>Trusted</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Rectangle 14"/>
            <p:cNvSpPr/>
            <p:nvPr/>
          </p:nvSpPr>
          <p:spPr>
            <a:xfrm>
              <a:off x="4479605" y="1365249"/>
              <a:ext cx="643878" cy="154748"/>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cs typeface="Calibri" panose="020F0502020204030204" pitchFamily="34" charset="0"/>
                </a:rPr>
                <a:t> Action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6" name="Shape 367"/>
            <p:cNvSpPr/>
            <p:nvPr/>
          </p:nvSpPr>
          <p:spPr>
            <a:xfrm>
              <a:off x="1185487" y="420691"/>
              <a:ext cx="1053656" cy="1053658"/>
            </a:xfrm>
            <a:custGeom>
              <a:avLst/>
              <a:gdLst/>
              <a:ahLst/>
              <a:cxnLst/>
              <a:rect l="0" t="0" r="0" b="0"/>
              <a:pathLst>
                <a:path w="1053656" h="1053658">
                  <a:moveTo>
                    <a:pt x="1053656" y="526825"/>
                  </a:moveTo>
                  <a:cubicBezTo>
                    <a:pt x="1053656" y="817788"/>
                    <a:pt x="817788" y="1053658"/>
                    <a:pt x="526831" y="1053658"/>
                  </a:cubicBezTo>
                  <a:cubicBezTo>
                    <a:pt x="235868" y="1053658"/>
                    <a:pt x="0" y="817788"/>
                    <a:pt x="0" y="526825"/>
                  </a:cubicBezTo>
                  <a:cubicBezTo>
                    <a:pt x="0" y="235868"/>
                    <a:pt x="235868" y="0"/>
                    <a:pt x="526831" y="0"/>
                  </a:cubicBezTo>
                  <a:cubicBezTo>
                    <a:pt x="817788" y="0"/>
                    <a:pt x="1053656" y="235868"/>
                    <a:pt x="1053656" y="526825"/>
                  </a:cubicBezTo>
                  <a:close/>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17" name="Rectangle 16"/>
            <p:cNvSpPr/>
            <p:nvPr/>
          </p:nvSpPr>
          <p:spPr>
            <a:xfrm>
              <a:off x="1564682" y="661377"/>
              <a:ext cx="401367" cy="16881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100">
                  <a:solidFill>
                    <a:srgbClr val="000000"/>
                  </a:solidFill>
                  <a:effectLst/>
                  <a:latin typeface="Arial" panose="020B0604020202020204" pitchFamily="34" charset="0"/>
                  <a:ea typeface="Arial" panose="020B0604020202020204" pitchFamily="34" charset="0"/>
                  <a:cs typeface="Calibri" panose="020F0502020204030204" pitchFamily="34" charset="0"/>
                </a:rPr>
                <a:t>Web</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8" name="Rectangle 17"/>
            <p:cNvSpPr/>
            <p:nvPr/>
          </p:nvSpPr>
          <p:spPr>
            <a:xfrm>
              <a:off x="1431137" y="1053437"/>
              <a:ext cx="755323" cy="168817"/>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100">
                  <a:solidFill>
                    <a:srgbClr val="000000"/>
                  </a:solidFill>
                  <a:effectLst/>
                  <a:latin typeface="Arial" panose="020B0604020202020204" pitchFamily="34" charset="0"/>
                  <a:ea typeface="Arial" panose="020B0604020202020204" pitchFamily="34" charset="0"/>
                  <a:cs typeface="Calibri" panose="020F0502020204030204" pitchFamily="34" charset="0"/>
                </a:rPr>
                <a:t>Browser</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9" name="Shape 20303"/>
            <p:cNvSpPr/>
            <p:nvPr/>
          </p:nvSpPr>
          <p:spPr>
            <a:xfrm>
              <a:off x="2181968" y="867883"/>
              <a:ext cx="1625416" cy="163359"/>
            </a:xfrm>
            <a:custGeom>
              <a:avLst/>
              <a:gdLst/>
              <a:ahLst/>
              <a:cxnLst/>
              <a:rect l="0" t="0" r="0" b="0"/>
              <a:pathLst>
                <a:path w="1625416" h="163359">
                  <a:moveTo>
                    <a:pt x="0" y="0"/>
                  </a:moveTo>
                  <a:lnTo>
                    <a:pt x="1625416" y="0"/>
                  </a:lnTo>
                  <a:lnTo>
                    <a:pt x="1625416" y="163359"/>
                  </a:lnTo>
                  <a:lnTo>
                    <a:pt x="0" y="163359"/>
                  </a:lnTo>
                  <a:lnTo>
                    <a:pt x="0" y="0"/>
                  </a:lnTo>
                </a:path>
              </a:pathLst>
            </a:custGeom>
            <a:ln w="0" cap="flat">
              <a:miter lim="127000"/>
            </a:ln>
          </p:spPr>
          <p:style>
            <a:lnRef idx="0">
              <a:srgbClr val="000000">
                <a:alpha val="0"/>
              </a:srgbClr>
            </a:lnRef>
            <a:fillRef idx="1">
              <a:srgbClr val="BBBBBB"/>
            </a:fillRef>
            <a:effectRef idx="0">
              <a:scrgbClr r="0" g="0" b="0"/>
            </a:effectRef>
            <a:fontRef idx="none"/>
          </p:style>
          <p:txBody>
            <a:bodyPr/>
            <a:lstStyle/>
            <a:p>
              <a:endParaRPr lang="en-US"/>
            </a:p>
          </p:txBody>
        </p:sp>
        <p:sp>
          <p:nvSpPr>
            <p:cNvPr id="20" name="Shape 376"/>
            <p:cNvSpPr/>
            <p:nvPr/>
          </p:nvSpPr>
          <p:spPr>
            <a:xfrm>
              <a:off x="2181968" y="867883"/>
              <a:ext cx="1625416" cy="0"/>
            </a:xfrm>
            <a:custGeom>
              <a:avLst/>
              <a:gdLst/>
              <a:ahLst/>
              <a:cxnLst/>
              <a:rect l="0" t="0" r="0" b="0"/>
              <a:pathLst>
                <a:path w="1625416">
                  <a:moveTo>
                    <a:pt x="0" y="0"/>
                  </a:moveTo>
                  <a:lnTo>
                    <a:pt x="1625416"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21" name="Shape 377"/>
            <p:cNvSpPr/>
            <p:nvPr/>
          </p:nvSpPr>
          <p:spPr>
            <a:xfrm>
              <a:off x="2181968" y="1031241"/>
              <a:ext cx="1625416" cy="0"/>
            </a:xfrm>
            <a:custGeom>
              <a:avLst/>
              <a:gdLst/>
              <a:ahLst/>
              <a:cxnLst/>
              <a:rect l="0" t="0" r="0" b="0"/>
              <a:pathLst>
                <a:path w="1625416">
                  <a:moveTo>
                    <a:pt x="0" y="0"/>
                  </a:moveTo>
                  <a:lnTo>
                    <a:pt x="1625416"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22" name="Shape 378"/>
            <p:cNvSpPr/>
            <p:nvPr/>
          </p:nvSpPr>
          <p:spPr>
            <a:xfrm>
              <a:off x="2181968" y="867883"/>
              <a:ext cx="0" cy="0"/>
            </a:xfrm>
            <a:custGeom>
              <a:avLst/>
              <a:gdLst/>
              <a:ahLst/>
              <a:cxnLst/>
              <a:rect l="0" t="0" r="0" b="0"/>
              <a:pathLst>
                <a:path>
                  <a:moveTo>
                    <a:pt x="0" y="0"/>
                  </a:moveTo>
                  <a:lnTo>
                    <a:pt x="0"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23" name="Shape 379"/>
            <p:cNvSpPr/>
            <p:nvPr/>
          </p:nvSpPr>
          <p:spPr>
            <a:xfrm>
              <a:off x="3807384" y="867883"/>
              <a:ext cx="0" cy="0"/>
            </a:xfrm>
            <a:custGeom>
              <a:avLst/>
              <a:gdLst/>
              <a:ahLst/>
              <a:cxnLst/>
              <a:rect l="0" t="0" r="0" b="0"/>
              <a:pathLst>
                <a:path>
                  <a:moveTo>
                    <a:pt x="0" y="0"/>
                  </a:moveTo>
                  <a:lnTo>
                    <a:pt x="0"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24" name="Shape 380"/>
            <p:cNvSpPr/>
            <p:nvPr/>
          </p:nvSpPr>
          <p:spPr>
            <a:xfrm>
              <a:off x="2181968" y="867883"/>
              <a:ext cx="0" cy="163358"/>
            </a:xfrm>
            <a:custGeom>
              <a:avLst/>
              <a:gdLst/>
              <a:ahLst/>
              <a:cxnLst/>
              <a:rect l="0" t="0" r="0" b="0"/>
              <a:pathLst>
                <a:path h="163358">
                  <a:moveTo>
                    <a:pt x="0" y="0"/>
                  </a:moveTo>
                  <a:lnTo>
                    <a:pt x="0" y="163358"/>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25" name="Shape 381"/>
            <p:cNvSpPr/>
            <p:nvPr/>
          </p:nvSpPr>
          <p:spPr>
            <a:xfrm>
              <a:off x="3807384" y="867883"/>
              <a:ext cx="0" cy="163358"/>
            </a:xfrm>
            <a:custGeom>
              <a:avLst/>
              <a:gdLst/>
              <a:ahLst/>
              <a:cxnLst/>
              <a:rect l="0" t="0" r="0" b="0"/>
              <a:pathLst>
                <a:path h="163358">
                  <a:moveTo>
                    <a:pt x="0" y="0"/>
                  </a:moveTo>
                  <a:lnTo>
                    <a:pt x="0" y="163358"/>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26" name="Shape 382"/>
            <p:cNvSpPr/>
            <p:nvPr/>
          </p:nvSpPr>
          <p:spPr>
            <a:xfrm>
              <a:off x="2181968" y="1031241"/>
              <a:ext cx="0" cy="0"/>
            </a:xfrm>
            <a:custGeom>
              <a:avLst/>
              <a:gdLst/>
              <a:ahLst/>
              <a:cxnLst/>
              <a:rect l="0" t="0" r="0" b="0"/>
              <a:pathLst>
                <a:path>
                  <a:moveTo>
                    <a:pt x="0" y="0"/>
                  </a:moveTo>
                  <a:lnTo>
                    <a:pt x="0"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27" name="Shape 383"/>
            <p:cNvSpPr/>
            <p:nvPr/>
          </p:nvSpPr>
          <p:spPr>
            <a:xfrm>
              <a:off x="3807384" y="1031241"/>
              <a:ext cx="0" cy="0"/>
            </a:xfrm>
            <a:custGeom>
              <a:avLst/>
              <a:gdLst/>
              <a:ahLst/>
              <a:cxnLst/>
              <a:rect l="0" t="0" r="0" b="0"/>
              <a:pathLst>
                <a:path>
                  <a:moveTo>
                    <a:pt x="0" y="0"/>
                  </a:moveTo>
                  <a:lnTo>
                    <a:pt x="0"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28" name="Rectangle 27"/>
            <p:cNvSpPr/>
            <p:nvPr/>
          </p:nvSpPr>
          <p:spPr>
            <a:xfrm>
              <a:off x="2459682" y="705814"/>
              <a:ext cx="1407302" cy="11254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00000"/>
                  </a:solidFill>
                  <a:effectLst/>
                  <a:latin typeface="Arial" panose="020B0604020202020204" pitchFamily="34" charset="0"/>
                  <a:ea typeface="Arial" panose="020B0604020202020204" pitchFamily="34" charset="0"/>
                  <a:cs typeface="Calibri" panose="020F0502020204030204" pitchFamily="34" charset="0"/>
                </a:rPr>
                <a:t>Authenticated Session</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9" name="Shape 385"/>
            <p:cNvSpPr/>
            <p:nvPr/>
          </p:nvSpPr>
          <p:spPr>
            <a:xfrm>
              <a:off x="939747" y="947517"/>
              <a:ext cx="3131237" cy="400229"/>
            </a:xfrm>
            <a:custGeom>
              <a:avLst/>
              <a:gdLst/>
              <a:ahLst/>
              <a:cxnLst/>
              <a:rect l="0" t="0" r="0" b="0"/>
              <a:pathLst>
                <a:path w="3131237" h="400229">
                  <a:moveTo>
                    <a:pt x="0" y="0"/>
                  </a:moveTo>
                  <a:lnTo>
                    <a:pt x="2965654" y="0"/>
                  </a:lnTo>
                  <a:lnTo>
                    <a:pt x="2965654" y="400229"/>
                  </a:lnTo>
                  <a:lnTo>
                    <a:pt x="3131237" y="400229"/>
                  </a:lnTo>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0" name="Shape 386"/>
            <p:cNvSpPr/>
            <p:nvPr/>
          </p:nvSpPr>
          <p:spPr>
            <a:xfrm>
              <a:off x="4050566" y="1306907"/>
              <a:ext cx="81679" cy="81680"/>
            </a:xfrm>
            <a:custGeom>
              <a:avLst/>
              <a:gdLst/>
              <a:ahLst/>
              <a:cxnLst/>
              <a:rect l="0" t="0" r="0" b="0"/>
              <a:pathLst>
                <a:path w="81679" h="81680">
                  <a:moveTo>
                    <a:pt x="0" y="0"/>
                  </a:moveTo>
                  <a:lnTo>
                    <a:pt x="81679" y="40839"/>
                  </a:lnTo>
                  <a:lnTo>
                    <a:pt x="0" y="81680"/>
                  </a:lnTo>
                  <a:lnTo>
                    <a:pt x="20419" y="40839"/>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31" name="Shape 387"/>
            <p:cNvSpPr/>
            <p:nvPr/>
          </p:nvSpPr>
          <p:spPr>
            <a:xfrm>
              <a:off x="4050566" y="1306907"/>
              <a:ext cx="81679" cy="81680"/>
            </a:xfrm>
            <a:custGeom>
              <a:avLst/>
              <a:gdLst/>
              <a:ahLst/>
              <a:cxnLst/>
              <a:rect l="0" t="0" r="0" b="0"/>
              <a:pathLst>
                <a:path w="81679" h="81680">
                  <a:moveTo>
                    <a:pt x="81679" y="40839"/>
                  </a:moveTo>
                  <a:lnTo>
                    <a:pt x="0" y="81680"/>
                  </a:lnTo>
                  <a:lnTo>
                    <a:pt x="20419" y="40839"/>
                  </a:lnTo>
                  <a:lnTo>
                    <a:pt x="0" y="0"/>
                  </a:lnTo>
                  <a:close/>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2" name="Shape 388"/>
            <p:cNvSpPr/>
            <p:nvPr/>
          </p:nvSpPr>
          <p:spPr>
            <a:xfrm>
              <a:off x="5633173" y="2540"/>
              <a:ext cx="0" cy="1885493"/>
            </a:xfrm>
            <a:custGeom>
              <a:avLst/>
              <a:gdLst/>
              <a:ahLst/>
              <a:cxnLst/>
              <a:rect l="0" t="0" r="0" b="0"/>
              <a:pathLst>
                <a:path h="1885493">
                  <a:moveTo>
                    <a:pt x="0" y="1885493"/>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3" name="Shape 389"/>
            <p:cNvSpPr/>
            <p:nvPr/>
          </p:nvSpPr>
          <p:spPr>
            <a:xfrm>
              <a:off x="0" y="1890560"/>
              <a:ext cx="5635701" cy="0"/>
            </a:xfrm>
            <a:custGeom>
              <a:avLst/>
              <a:gdLst/>
              <a:ahLst/>
              <a:cxnLst/>
              <a:rect l="0" t="0" r="0" b="0"/>
              <a:pathLst>
                <a:path w="5635701">
                  <a:moveTo>
                    <a:pt x="0" y="0"/>
                  </a:moveTo>
                  <a:lnTo>
                    <a:pt x="5635701"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grpSp>
      <p:sp>
        <p:nvSpPr>
          <p:cNvPr id="34" name="Rectangle 33"/>
          <p:cNvSpPr/>
          <p:nvPr/>
        </p:nvSpPr>
        <p:spPr>
          <a:xfrm>
            <a:off x="6012084" y="1298488"/>
            <a:ext cx="1688924" cy="369332"/>
          </a:xfrm>
          <a:prstGeom prst="rect">
            <a:avLst/>
          </a:prstGeom>
        </p:spPr>
        <p:txBody>
          <a:bodyPr wrap="none">
            <a:spAutoFit/>
          </a:bodyPr>
          <a:lstStyle/>
          <a:p>
            <a:r>
              <a:rPr lang="en-US" dirty="0"/>
              <a:t>A valid request. </a:t>
            </a:r>
          </a:p>
        </p:txBody>
      </p:sp>
      <p:grpSp>
        <p:nvGrpSpPr>
          <p:cNvPr id="35" name="Group 34"/>
          <p:cNvGrpSpPr>
            <a:grpSpLocks noChangeAspect="1"/>
          </p:cNvGrpSpPr>
          <p:nvPr/>
        </p:nvGrpSpPr>
        <p:grpSpPr>
          <a:xfrm>
            <a:off x="3271893" y="2485694"/>
            <a:ext cx="4677573" cy="2363200"/>
            <a:chOff x="0" y="0"/>
            <a:chExt cx="5635701" cy="2847226"/>
          </a:xfrm>
        </p:grpSpPr>
        <p:sp>
          <p:nvSpPr>
            <p:cNvPr id="36" name="Shape 393"/>
            <p:cNvSpPr/>
            <p:nvPr/>
          </p:nvSpPr>
          <p:spPr>
            <a:xfrm>
              <a:off x="0" y="0"/>
              <a:ext cx="5635701" cy="0"/>
            </a:xfrm>
            <a:custGeom>
              <a:avLst/>
              <a:gdLst/>
              <a:ahLst/>
              <a:cxnLst/>
              <a:rect l="0" t="0" r="0" b="0"/>
              <a:pathLst>
                <a:path w="5635701">
                  <a:moveTo>
                    <a:pt x="0" y="0"/>
                  </a:moveTo>
                  <a:lnTo>
                    <a:pt x="5635701"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7" name="Shape 394"/>
            <p:cNvSpPr/>
            <p:nvPr/>
          </p:nvSpPr>
          <p:spPr>
            <a:xfrm>
              <a:off x="2527" y="2540"/>
              <a:ext cx="0" cy="2842158"/>
            </a:xfrm>
            <a:custGeom>
              <a:avLst/>
              <a:gdLst/>
              <a:ahLst/>
              <a:cxnLst/>
              <a:rect l="0" t="0" r="0" b="0"/>
              <a:pathLst>
                <a:path h="2842158">
                  <a:moveTo>
                    <a:pt x="0" y="284215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8" name="Shape 396"/>
            <p:cNvSpPr/>
            <p:nvPr/>
          </p:nvSpPr>
          <p:spPr>
            <a:xfrm>
              <a:off x="82818" y="755777"/>
              <a:ext cx="849461" cy="383891"/>
            </a:xfrm>
            <a:custGeom>
              <a:avLst/>
              <a:gdLst/>
              <a:ahLst/>
              <a:cxnLst/>
              <a:rect l="0" t="0" r="0" b="0"/>
              <a:pathLst>
                <a:path w="849461" h="383891">
                  <a:moveTo>
                    <a:pt x="0" y="383891"/>
                  </a:moveTo>
                  <a:lnTo>
                    <a:pt x="849461" y="383891"/>
                  </a:lnTo>
                  <a:lnTo>
                    <a:pt x="849461" y="0"/>
                  </a:lnTo>
                  <a:lnTo>
                    <a:pt x="0" y="0"/>
                  </a:lnTo>
                  <a:close/>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39" name="Rectangle 38"/>
            <p:cNvSpPr/>
            <p:nvPr/>
          </p:nvSpPr>
          <p:spPr>
            <a:xfrm>
              <a:off x="352972" y="873906"/>
              <a:ext cx="420996" cy="16881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100">
                  <a:solidFill>
                    <a:srgbClr val="000000"/>
                  </a:solidFill>
                  <a:effectLst/>
                  <a:latin typeface="Arial" panose="020B0604020202020204" pitchFamily="34" charset="0"/>
                  <a:ea typeface="Arial" panose="020B0604020202020204" pitchFamily="34" charset="0"/>
                  <a:cs typeface="Calibri" panose="020F0502020204030204" pitchFamily="34" charset="0"/>
                </a:rPr>
                <a:t>User</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0" name="Shape 399"/>
            <p:cNvSpPr/>
            <p:nvPr/>
          </p:nvSpPr>
          <p:spPr>
            <a:xfrm>
              <a:off x="3758375" y="53335"/>
              <a:ext cx="1788774" cy="1788774"/>
            </a:xfrm>
            <a:custGeom>
              <a:avLst/>
              <a:gdLst/>
              <a:ahLst/>
              <a:cxnLst/>
              <a:rect l="0" t="0" r="0" b="0"/>
              <a:pathLst>
                <a:path w="1788774" h="1788774">
                  <a:moveTo>
                    <a:pt x="1788774" y="894390"/>
                  </a:moveTo>
                  <a:cubicBezTo>
                    <a:pt x="1788774" y="1388343"/>
                    <a:pt x="1388343" y="1788774"/>
                    <a:pt x="894390" y="1788774"/>
                  </a:cubicBezTo>
                  <a:cubicBezTo>
                    <a:pt x="400437" y="1788774"/>
                    <a:pt x="0" y="1388343"/>
                    <a:pt x="0" y="894390"/>
                  </a:cubicBezTo>
                  <a:cubicBezTo>
                    <a:pt x="0" y="400431"/>
                    <a:pt x="400437" y="0"/>
                    <a:pt x="894390" y="0"/>
                  </a:cubicBezTo>
                  <a:cubicBezTo>
                    <a:pt x="1388343" y="0"/>
                    <a:pt x="1788774" y="400431"/>
                    <a:pt x="1788774" y="894390"/>
                  </a:cubicBezTo>
                  <a:close/>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1" name="Rectangle 40"/>
            <p:cNvSpPr/>
            <p:nvPr/>
          </p:nvSpPr>
          <p:spPr>
            <a:xfrm>
              <a:off x="4297868" y="546574"/>
              <a:ext cx="1171610" cy="16881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100">
                  <a:solidFill>
                    <a:srgbClr val="000000"/>
                  </a:solidFill>
                  <a:effectLst/>
                  <a:latin typeface="Arial" panose="020B0604020202020204" pitchFamily="34" charset="0"/>
                  <a:ea typeface="Arial" panose="020B0604020202020204" pitchFamily="34" charset="0"/>
                  <a:cs typeface="Calibri" panose="020F0502020204030204" pitchFamily="34" charset="0"/>
                </a:rPr>
                <a:t>Trusted Site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2" name="Shape 401"/>
            <p:cNvSpPr/>
            <p:nvPr/>
          </p:nvSpPr>
          <p:spPr>
            <a:xfrm>
              <a:off x="4158605" y="1066154"/>
              <a:ext cx="1151673" cy="563587"/>
            </a:xfrm>
            <a:custGeom>
              <a:avLst/>
              <a:gdLst/>
              <a:ahLst/>
              <a:cxnLst/>
              <a:rect l="0" t="0" r="0" b="0"/>
              <a:pathLst>
                <a:path w="1151673" h="563587">
                  <a:moveTo>
                    <a:pt x="575840" y="0"/>
                  </a:moveTo>
                  <a:cubicBezTo>
                    <a:pt x="893865" y="0"/>
                    <a:pt x="1151673" y="126170"/>
                    <a:pt x="1151673" y="281794"/>
                  </a:cubicBezTo>
                  <a:cubicBezTo>
                    <a:pt x="1151673" y="437424"/>
                    <a:pt x="893865" y="563587"/>
                    <a:pt x="575840" y="563587"/>
                  </a:cubicBezTo>
                  <a:cubicBezTo>
                    <a:pt x="257814" y="563587"/>
                    <a:pt x="0" y="437424"/>
                    <a:pt x="0" y="281794"/>
                  </a:cubicBezTo>
                  <a:cubicBezTo>
                    <a:pt x="0" y="126170"/>
                    <a:pt x="257814" y="0"/>
                    <a:pt x="575840"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43" name="Shape 402"/>
            <p:cNvSpPr/>
            <p:nvPr/>
          </p:nvSpPr>
          <p:spPr>
            <a:xfrm>
              <a:off x="4158605" y="1066154"/>
              <a:ext cx="1151673" cy="563587"/>
            </a:xfrm>
            <a:custGeom>
              <a:avLst/>
              <a:gdLst/>
              <a:ahLst/>
              <a:cxnLst/>
              <a:rect l="0" t="0" r="0" b="0"/>
              <a:pathLst>
                <a:path w="1151673" h="563587">
                  <a:moveTo>
                    <a:pt x="1151673" y="281794"/>
                  </a:moveTo>
                  <a:cubicBezTo>
                    <a:pt x="1151673" y="437424"/>
                    <a:pt x="893865" y="563587"/>
                    <a:pt x="575840" y="563587"/>
                  </a:cubicBezTo>
                  <a:cubicBezTo>
                    <a:pt x="257814" y="563587"/>
                    <a:pt x="0" y="437424"/>
                    <a:pt x="0" y="281794"/>
                  </a:cubicBezTo>
                  <a:cubicBezTo>
                    <a:pt x="0" y="126170"/>
                    <a:pt x="257814" y="0"/>
                    <a:pt x="575840" y="0"/>
                  </a:cubicBezTo>
                  <a:cubicBezTo>
                    <a:pt x="893865" y="0"/>
                    <a:pt x="1151673" y="126170"/>
                    <a:pt x="1151673" y="281794"/>
                  </a:cubicBezTo>
                  <a:close/>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4" name="Rectangle 43"/>
            <p:cNvSpPr/>
            <p:nvPr/>
          </p:nvSpPr>
          <p:spPr>
            <a:xfrm>
              <a:off x="4485731" y="1185758"/>
              <a:ext cx="629472" cy="154748"/>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cs typeface="Calibri" panose="020F0502020204030204" pitchFamily="34" charset="0"/>
                </a:rPr>
                <a:t>Trusted</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5" name="Rectangle 44"/>
            <p:cNvSpPr/>
            <p:nvPr/>
          </p:nvSpPr>
          <p:spPr>
            <a:xfrm>
              <a:off x="4479605" y="1365452"/>
              <a:ext cx="643878" cy="154748"/>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000">
                  <a:solidFill>
                    <a:srgbClr val="000000"/>
                  </a:solidFill>
                  <a:effectLst/>
                  <a:latin typeface="Arial" panose="020B0604020202020204" pitchFamily="34" charset="0"/>
                  <a:ea typeface="Arial" panose="020B0604020202020204" pitchFamily="34" charset="0"/>
                  <a:cs typeface="Calibri" panose="020F0502020204030204" pitchFamily="34" charset="0"/>
                </a:rPr>
                <a:t> Action </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6" name="Shape 406"/>
            <p:cNvSpPr/>
            <p:nvPr/>
          </p:nvSpPr>
          <p:spPr>
            <a:xfrm>
              <a:off x="1185487" y="420894"/>
              <a:ext cx="1053656" cy="1053656"/>
            </a:xfrm>
            <a:custGeom>
              <a:avLst/>
              <a:gdLst/>
              <a:ahLst/>
              <a:cxnLst/>
              <a:rect l="0" t="0" r="0" b="0"/>
              <a:pathLst>
                <a:path w="1053656" h="1053656">
                  <a:moveTo>
                    <a:pt x="1053656" y="526831"/>
                  </a:moveTo>
                  <a:cubicBezTo>
                    <a:pt x="1053656" y="817788"/>
                    <a:pt x="817788" y="1053656"/>
                    <a:pt x="526831" y="1053656"/>
                  </a:cubicBezTo>
                  <a:cubicBezTo>
                    <a:pt x="235868" y="1053656"/>
                    <a:pt x="0" y="817788"/>
                    <a:pt x="0" y="526831"/>
                  </a:cubicBezTo>
                  <a:cubicBezTo>
                    <a:pt x="0" y="235869"/>
                    <a:pt x="235868" y="0"/>
                    <a:pt x="526831" y="0"/>
                  </a:cubicBezTo>
                  <a:cubicBezTo>
                    <a:pt x="817788" y="0"/>
                    <a:pt x="1053656" y="235869"/>
                    <a:pt x="1053656" y="526831"/>
                  </a:cubicBezTo>
                  <a:close/>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47" name="Rectangle 46"/>
            <p:cNvSpPr/>
            <p:nvPr/>
          </p:nvSpPr>
          <p:spPr>
            <a:xfrm>
              <a:off x="1564682" y="663787"/>
              <a:ext cx="401367" cy="1688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100">
                  <a:solidFill>
                    <a:srgbClr val="000000"/>
                  </a:solidFill>
                  <a:effectLst/>
                  <a:latin typeface="Arial" panose="020B0604020202020204" pitchFamily="34" charset="0"/>
                  <a:ea typeface="Arial" panose="020B0604020202020204" pitchFamily="34" charset="0"/>
                  <a:cs typeface="Calibri" panose="020F0502020204030204" pitchFamily="34" charset="0"/>
                </a:rPr>
                <a:t>Web</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8" name="Rectangle 47"/>
            <p:cNvSpPr/>
            <p:nvPr/>
          </p:nvSpPr>
          <p:spPr>
            <a:xfrm>
              <a:off x="1431137" y="1055848"/>
              <a:ext cx="755323" cy="16881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100">
                  <a:solidFill>
                    <a:srgbClr val="000000"/>
                  </a:solidFill>
                  <a:effectLst/>
                  <a:latin typeface="Arial" panose="020B0604020202020204" pitchFamily="34" charset="0"/>
                  <a:ea typeface="Arial" panose="020B0604020202020204" pitchFamily="34" charset="0"/>
                  <a:cs typeface="Calibri" panose="020F0502020204030204" pitchFamily="34" charset="0"/>
                </a:rPr>
                <a:t>Browser</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9" name="Shape 20304"/>
            <p:cNvSpPr/>
            <p:nvPr/>
          </p:nvSpPr>
          <p:spPr>
            <a:xfrm>
              <a:off x="2181968" y="868087"/>
              <a:ext cx="1625416" cy="163357"/>
            </a:xfrm>
            <a:custGeom>
              <a:avLst/>
              <a:gdLst/>
              <a:ahLst/>
              <a:cxnLst/>
              <a:rect l="0" t="0" r="0" b="0"/>
              <a:pathLst>
                <a:path w="1625416" h="163357">
                  <a:moveTo>
                    <a:pt x="0" y="0"/>
                  </a:moveTo>
                  <a:lnTo>
                    <a:pt x="1625416" y="0"/>
                  </a:lnTo>
                  <a:lnTo>
                    <a:pt x="1625416" y="163357"/>
                  </a:lnTo>
                  <a:lnTo>
                    <a:pt x="0" y="163357"/>
                  </a:lnTo>
                  <a:lnTo>
                    <a:pt x="0" y="0"/>
                  </a:lnTo>
                </a:path>
              </a:pathLst>
            </a:custGeom>
            <a:ln w="0" cap="flat">
              <a:miter lim="127000"/>
            </a:ln>
          </p:spPr>
          <p:style>
            <a:lnRef idx="0">
              <a:srgbClr val="000000">
                <a:alpha val="0"/>
              </a:srgbClr>
            </a:lnRef>
            <a:fillRef idx="1">
              <a:srgbClr val="BBBBBB"/>
            </a:fillRef>
            <a:effectRef idx="0">
              <a:scrgbClr r="0" g="0" b="0"/>
            </a:effectRef>
            <a:fontRef idx="none"/>
          </p:style>
          <p:txBody>
            <a:bodyPr/>
            <a:lstStyle/>
            <a:p>
              <a:endParaRPr lang="en-US"/>
            </a:p>
          </p:txBody>
        </p:sp>
        <p:sp>
          <p:nvSpPr>
            <p:cNvPr id="50" name="Shape 415"/>
            <p:cNvSpPr/>
            <p:nvPr/>
          </p:nvSpPr>
          <p:spPr>
            <a:xfrm>
              <a:off x="2181968" y="868086"/>
              <a:ext cx="1625416" cy="0"/>
            </a:xfrm>
            <a:custGeom>
              <a:avLst/>
              <a:gdLst/>
              <a:ahLst/>
              <a:cxnLst/>
              <a:rect l="0" t="0" r="0" b="0"/>
              <a:pathLst>
                <a:path w="1625416">
                  <a:moveTo>
                    <a:pt x="0" y="0"/>
                  </a:moveTo>
                  <a:lnTo>
                    <a:pt x="1625416"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51" name="Shape 416"/>
            <p:cNvSpPr/>
            <p:nvPr/>
          </p:nvSpPr>
          <p:spPr>
            <a:xfrm>
              <a:off x="2181968" y="1031444"/>
              <a:ext cx="1625416" cy="0"/>
            </a:xfrm>
            <a:custGeom>
              <a:avLst/>
              <a:gdLst/>
              <a:ahLst/>
              <a:cxnLst/>
              <a:rect l="0" t="0" r="0" b="0"/>
              <a:pathLst>
                <a:path w="1625416">
                  <a:moveTo>
                    <a:pt x="0" y="0"/>
                  </a:moveTo>
                  <a:lnTo>
                    <a:pt x="1625416"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52" name="Shape 417"/>
            <p:cNvSpPr/>
            <p:nvPr/>
          </p:nvSpPr>
          <p:spPr>
            <a:xfrm>
              <a:off x="2181968" y="868086"/>
              <a:ext cx="0" cy="0"/>
            </a:xfrm>
            <a:custGeom>
              <a:avLst/>
              <a:gdLst/>
              <a:ahLst/>
              <a:cxnLst/>
              <a:rect l="0" t="0" r="0" b="0"/>
              <a:pathLst>
                <a:path>
                  <a:moveTo>
                    <a:pt x="0" y="0"/>
                  </a:moveTo>
                  <a:lnTo>
                    <a:pt x="0"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53" name="Shape 418"/>
            <p:cNvSpPr/>
            <p:nvPr/>
          </p:nvSpPr>
          <p:spPr>
            <a:xfrm>
              <a:off x="3807384" y="868086"/>
              <a:ext cx="0" cy="0"/>
            </a:xfrm>
            <a:custGeom>
              <a:avLst/>
              <a:gdLst/>
              <a:ahLst/>
              <a:cxnLst/>
              <a:rect l="0" t="0" r="0" b="0"/>
              <a:pathLst>
                <a:path>
                  <a:moveTo>
                    <a:pt x="0" y="0"/>
                  </a:moveTo>
                  <a:lnTo>
                    <a:pt x="0"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54" name="Shape 419"/>
            <p:cNvSpPr/>
            <p:nvPr/>
          </p:nvSpPr>
          <p:spPr>
            <a:xfrm>
              <a:off x="2181968" y="868086"/>
              <a:ext cx="0" cy="163358"/>
            </a:xfrm>
            <a:custGeom>
              <a:avLst/>
              <a:gdLst/>
              <a:ahLst/>
              <a:cxnLst/>
              <a:rect l="0" t="0" r="0" b="0"/>
              <a:pathLst>
                <a:path h="163358">
                  <a:moveTo>
                    <a:pt x="0" y="0"/>
                  </a:moveTo>
                  <a:lnTo>
                    <a:pt x="0" y="163358"/>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55" name="Shape 420"/>
            <p:cNvSpPr/>
            <p:nvPr/>
          </p:nvSpPr>
          <p:spPr>
            <a:xfrm>
              <a:off x="3807384" y="868086"/>
              <a:ext cx="0" cy="163358"/>
            </a:xfrm>
            <a:custGeom>
              <a:avLst/>
              <a:gdLst/>
              <a:ahLst/>
              <a:cxnLst/>
              <a:rect l="0" t="0" r="0" b="0"/>
              <a:pathLst>
                <a:path h="163358">
                  <a:moveTo>
                    <a:pt x="0" y="0"/>
                  </a:moveTo>
                  <a:lnTo>
                    <a:pt x="0" y="163358"/>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56" name="Shape 421"/>
            <p:cNvSpPr/>
            <p:nvPr/>
          </p:nvSpPr>
          <p:spPr>
            <a:xfrm>
              <a:off x="2181968" y="1031444"/>
              <a:ext cx="0" cy="0"/>
            </a:xfrm>
            <a:custGeom>
              <a:avLst/>
              <a:gdLst/>
              <a:ahLst/>
              <a:cxnLst/>
              <a:rect l="0" t="0" r="0" b="0"/>
              <a:pathLst>
                <a:path>
                  <a:moveTo>
                    <a:pt x="0" y="0"/>
                  </a:moveTo>
                  <a:lnTo>
                    <a:pt x="0"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57" name="Shape 422"/>
            <p:cNvSpPr/>
            <p:nvPr/>
          </p:nvSpPr>
          <p:spPr>
            <a:xfrm>
              <a:off x="3807384" y="1031444"/>
              <a:ext cx="0" cy="0"/>
            </a:xfrm>
            <a:custGeom>
              <a:avLst/>
              <a:gdLst/>
              <a:ahLst/>
              <a:cxnLst/>
              <a:rect l="0" t="0" r="0" b="0"/>
              <a:pathLst>
                <a:path>
                  <a:moveTo>
                    <a:pt x="0" y="0"/>
                  </a:moveTo>
                  <a:lnTo>
                    <a:pt x="0" y="0"/>
                  </a:lnTo>
                </a:path>
              </a:pathLst>
            </a:custGeom>
            <a:ln w="1634" cap="flat">
              <a:miter lim="127000"/>
            </a:ln>
          </p:spPr>
          <p:style>
            <a:lnRef idx="1">
              <a:srgbClr val="BBBBBB"/>
            </a:lnRef>
            <a:fillRef idx="0">
              <a:srgbClr val="000000">
                <a:alpha val="0"/>
              </a:srgbClr>
            </a:fillRef>
            <a:effectRef idx="0">
              <a:scrgbClr r="0" g="0" b="0"/>
            </a:effectRef>
            <a:fontRef idx="none"/>
          </p:style>
          <p:txBody>
            <a:bodyPr/>
            <a:lstStyle/>
            <a:p>
              <a:endParaRPr lang="en-US"/>
            </a:p>
          </p:txBody>
        </p:sp>
        <p:sp>
          <p:nvSpPr>
            <p:cNvPr id="58" name="Rectangle 57"/>
            <p:cNvSpPr/>
            <p:nvPr/>
          </p:nvSpPr>
          <p:spPr>
            <a:xfrm>
              <a:off x="2459682" y="706023"/>
              <a:ext cx="1407302" cy="112543"/>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700">
                  <a:solidFill>
                    <a:srgbClr val="000000"/>
                  </a:solidFill>
                  <a:effectLst/>
                  <a:latin typeface="Arial" panose="020B0604020202020204" pitchFamily="34" charset="0"/>
                  <a:ea typeface="Arial" panose="020B0604020202020204" pitchFamily="34" charset="0"/>
                  <a:cs typeface="Calibri" panose="020F0502020204030204" pitchFamily="34" charset="0"/>
                </a:rPr>
                <a:t>Authenticated Session</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9" name="Shape 424"/>
            <p:cNvSpPr/>
            <p:nvPr/>
          </p:nvSpPr>
          <p:spPr>
            <a:xfrm>
              <a:off x="1069501" y="947724"/>
              <a:ext cx="3001483" cy="797185"/>
            </a:xfrm>
            <a:custGeom>
              <a:avLst/>
              <a:gdLst/>
              <a:ahLst/>
              <a:cxnLst/>
              <a:rect l="0" t="0" r="0" b="0"/>
              <a:pathLst>
                <a:path w="3001483" h="797185">
                  <a:moveTo>
                    <a:pt x="0" y="797185"/>
                  </a:moveTo>
                  <a:lnTo>
                    <a:pt x="0" y="0"/>
                  </a:lnTo>
                  <a:lnTo>
                    <a:pt x="2835900" y="0"/>
                  </a:lnTo>
                  <a:lnTo>
                    <a:pt x="2835900" y="400224"/>
                  </a:lnTo>
                  <a:lnTo>
                    <a:pt x="3001483" y="400224"/>
                  </a:lnTo>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0" name="Shape 425"/>
            <p:cNvSpPr/>
            <p:nvPr/>
          </p:nvSpPr>
          <p:spPr>
            <a:xfrm>
              <a:off x="4050566" y="1307112"/>
              <a:ext cx="81679" cy="81679"/>
            </a:xfrm>
            <a:custGeom>
              <a:avLst/>
              <a:gdLst/>
              <a:ahLst/>
              <a:cxnLst/>
              <a:rect l="0" t="0" r="0" b="0"/>
              <a:pathLst>
                <a:path w="81679" h="81679">
                  <a:moveTo>
                    <a:pt x="0" y="0"/>
                  </a:moveTo>
                  <a:lnTo>
                    <a:pt x="81679" y="40836"/>
                  </a:lnTo>
                  <a:lnTo>
                    <a:pt x="0" y="81679"/>
                  </a:lnTo>
                  <a:lnTo>
                    <a:pt x="20419" y="40836"/>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US"/>
            </a:p>
          </p:txBody>
        </p:sp>
        <p:sp>
          <p:nvSpPr>
            <p:cNvPr id="61" name="Shape 426"/>
            <p:cNvSpPr/>
            <p:nvPr/>
          </p:nvSpPr>
          <p:spPr>
            <a:xfrm>
              <a:off x="4050566" y="1307112"/>
              <a:ext cx="81679" cy="81679"/>
            </a:xfrm>
            <a:custGeom>
              <a:avLst/>
              <a:gdLst/>
              <a:ahLst/>
              <a:cxnLst/>
              <a:rect l="0" t="0" r="0" b="0"/>
              <a:pathLst>
                <a:path w="81679" h="81679">
                  <a:moveTo>
                    <a:pt x="81679" y="40836"/>
                  </a:moveTo>
                  <a:lnTo>
                    <a:pt x="0" y="81679"/>
                  </a:lnTo>
                  <a:lnTo>
                    <a:pt x="20419" y="40836"/>
                  </a:lnTo>
                  <a:lnTo>
                    <a:pt x="0" y="0"/>
                  </a:lnTo>
                  <a:close/>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2" name="Shape 427"/>
            <p:cNvSpPr/>
            <p:nvPr/>
          </p:nvSpPr>
          <p:spPr>
            <a:xfrm>
              <a:off x="542672" y="1744910"/>
              <a:ext cx="1053660" cy="1053661"/>
            </a:xfrm>
            <a:custGeom>
              <a:avLst/>
              <a:gdLst/>
              <a:ahLst/>
              <a:cxnLst/>
              <a:rect l="0" t="0" r="0" b="0"/>
              <a:pathLst>
                <a:path w="1053660" h="1053661">
                  <a:moveTo>
                    <a:pt x="526829" y="0"/>
                  </a:moveTo>
                  <a:cubicBezTo>
                    <a:pt x="817792" y="0"/>
                    <a:pt x="1053660" y="235869"/>
                    <a:pt x="1053660" y="526830"/>
                  </a:cubicBezTo>
                  <a:cubicBezTo>
                    <a:pt x="1053660" y="817790"/>
                    <a:pt x="817792" y="1053661"/>
                    <a:pt x="526829" y="1053661"/>
                  </a:cubicBezTo>
                  <a:cubicBezTo>
                    <a:pt x="235872" y="1053661"/>
                    <a:pt x="0" y="817790"/>
                    <a:pt x="0" y="526830"/>
                  </a:cubicBezTo>
                  <a:cubicBezTo>
                    <a:pt x="0" y="235869"/>
                    <a:pt x="235872" y="0"/>
                    <a:pt x="526829" y="0"/>
                  </a:cubicBezTo>
                  <a:close/>
                </a:path>
              </a:pathLst>
            </a:custGeom>
            <a:ln w="0" cap="flat">
              <a:miter lim="127000"/>
            </a:ln>
          </p:spPr>
          <p:style>
            <a:lnRef idx="0">
              <a:srgbClr val="000000">
                <a:alpha val="0"/>
              </a:srgbClr>
            </a:lnRef>
            <a:fillRef idx="1">
              <a:srgbClr val="FFFFFF"/>
            </a:fillRef>
            <a:effectRef idx="0">
              <a:scrgbClr r="0" g="0" b="0"/>
            </a:effectRef>
            <a:fontRef idx="none"/>
          </p:style>
          <p:txBody>
            <a:bodyPr/>
            <a:lstStyle/>
            <a:p>
              <a:endParaRPr lang="en-US"/>
            </a:p>
          </p:txBody>
        </p:sp>
        <p:sp>
          <p:nvSpPr>
            <p:cNvPr id="63" name="Shape 428"/>
            <p:cNvSpPr/>
            <p:nvPr/>
          </p:nvSpPr>
          <p:spPr>
            <a:xfrm>
              <a:off x="542672" y="1744910"/>
              <a:ext cx="1053660" cy="1053661"/>
            </a:xfrm>
            <a:custGeom>
              <a:avLst/>
              <a:gdLst/>
              <a:ahLst/>
              <a:cxnLst/>
              <a:rect l="0" t="0" r="0" b="0"/>
              <a:pathLst>
                <a:path w="1053660" h="1053661">
                  <a:moveTo>
                    <a:pt x="1053660" y="526830"/>
                  </a:moveTo>
                  <a:cubicBezTo>
                    <a:pt x="1053660" y="817790"/>
                    <a:pt x="817792" y="1053661"/>
                    <a:pt x="526829" y="1053661"/>
                  </a:cubicBezTo>
                  <a:cubicBezTo>
                    <a:pt x="235872" y="1053661"/>
                    <a:pt x="0" y="817790"/>
                    <a:pt x="0" y="526830"/>
                  </a:cubicBezTo>
                  <a:cubicBezTo>
                    <a:pt x="0" y="235869"/>
                    <a:pt x="235872" y="0"/>
                    <a:pt x="526829" y="0"/>
                  </a:cubicBezTo>
                  <a:cubicBezTo>
                    <a:pt x="817792" y="0"/>
                    <a:pt x="1053660" y="235869"/>
                    <a:pt x="1053660" y="526830"/>
                  </a:cubicBezTo>
                  <a:close/>
                </a:path>
              </a:pathLst>
            </a:custGeom>
            <a:ln w="16336"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4" name="Rectangle 63"/>
            <p:cNvSpPr/>
            <p:nvPr/>
          </p:nvSpPr>
          <p:spPr>
            <a:xfrm>
              <a:off x="731149" y="2116244"/>
              <a:ext cx="883434" cy="168815"/>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100">
                  <a:solidFill>
                    <a:srgbClr val="000000"/>
                  </a:solidFill>
                  <a:effectLst/>
                  <a:latin typeface="Arial" panose="020B0604020202020204" pitchFamily="34" charset="0"/>
                  <a:ea typeface="Arial" panose="020B0604020202020204" pitchFamily="34" charset="0"/>
                  <a:cs typeface="Calibri" panose="020F0502020204030204" pitchFamily="34" charset="0"/>
                </a:rPr>
                <a:t>Attacking</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5" name="Rectangle 64"/>
            <p:cNvSpPr/>
            <p:nvPr/>
          </p:nvSpPr>
          <p:spPr>
            <a:xfrm>
              <a:off x="932487" y="2312273"/>
              <a:ext cx="351963" cy="168816"/>
            </a:xfrm>
            <a:prstGeom prst="rect">
              <a:avLst/>
            </a:prstGeom>
            <a:ln>
              <a:noFill/>
            </a:ln>
          </p:spPr>
          <p:txBody>
            <a:bodyPr vert="horz" lIns="0" tIns="0" rIns="0" bIns="0" rtlCol="0">
              <a:noAutofit/>
            </a:bodyPr>
            <a:lstStyle/>
            <a:p>
              <a:pPr marL="0" marR="0" indent="0" algn="l">
                <a:lnSpc>
                  <a:spcPct val="107000"/>
                </a:lnSpc>
                <a:spcBef>
                  <a:spcPts val="0"/>
                </a:spcBef>
                <a:spcAft>
                  <a:spcPts val="800"/>
                </a:spcAft>
              </a:pPr>
              <a:r>
                <a:rPr lang="en-US" sz="1100">
                  <a:solidFill>
                    <a:srgbClr val="000000"/>
                  </a:solidFill>
                  <a:effectLst/>
                  <a:latin typeface="Arial" panose="020B0604020202020204" pitchFamily="34" charset="0"/>
                  <a:ea typeface="Arial" panose="020B0604020202020204" pitchFamily="34" charset="0"/>
                  <a:cs typeface="Calibri" panose="020F0502020204030204" pitchFamily="34" charset="0"/>
                </a:rPr>
                <a:t>Site</a:t>
              </a:r>
              <a:endParaRPr lang="en-US" sz="10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6" name="Shape 431"/>
            <p:cNvSpPr/>
            <p:nvPr/>
          </p:nvSpPr>
          <p:spPr>
            <a:xfrm>
              <a:off x="5633173" y="2540"/>
              <a:ext cx="0" cy="2842158"/>
            </a:xfrm>
            <a:custGeom>
              <a:avLst/>
              <a:gdLst/>
              <a:ahLst/>
              <a:cxnLst/>
              <a:rect l="0" t="0" r="0" b="0"/>
              <a:pathLst>
                <a:path h="2842158">
                  <a:moveTo>
                    <a:pt x="0" y="2842158"/>
                  </a:moveTo>
                  <a:lnTo>
                    <a:pt x="0"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sp>
          <p:nvSpPr>
            <p:cNvPr id="67" name="Shape 432"/>
            <p:cNvSpPr/>
            <p:nvPr/>
          </p:nvSpPr>
          <p:spPr>
            <a:xfrm>
              <a:off x="0" y="2847226"/>
              <a:ext cx="5635701" cy="0"/>
            </a:xfrm>
            <a:custGeom>
              <a:avLst/>
              <a:gdLst/>
              <a:ahLst/>
              <a:cxnLst/>
              <a:rect l="0" t="0" r="0" b="0"/>
              <a:pathLst>
                <a:path w="5635701">
                  <a:moveTo>
                    <a:pt x="0" y="0"/>
                  </a:moveTo>
                  <a:lnTo>
                    <a:pt x="5635701" y="0"/>
                  </a:lnTo>
                </a:path>
              </a:pathLst>
            </a:custGeom>
            <a:ln w="5055" cap="flat">
              <a:miter lim="127000"/>
            </a:ln>
          </p:spPr>
          <p:style>
            <a:lnRef idx="1">
              <a:srgbClr val="000000"/>
            </a:lnRef>
            <a:fillRef idx="0">
              <a:srgbClr val="000000">
                <a:alpha val="0"/>
              </a:srgbClr>
            </a:fillRef>
            <a:effectRef idx="0">
              <a:scrgbClr r="0" g="0" b="0"/>
            </a:effectRef>
            <a:fontRef idx="none"/>
          </p:style>
          <p:txBody>
            <a:bodyPr/>
            <a:lstStyle/>
            <a:p>
              <a:endParaRPr lang="en-US"/>
            </a:p>
          </p:txBody>
        </p:sp>
      </p:grpSp>
      <p:sp>
        <p:nvSpPr>
          <p:cNvPr id="68" name="Rectangle 67"/>
          <p:cNvSpPr/>
          <p:nvPr/>
        </p:nvSpPr>
        <p:spPr>
          <a:xfrm>
            <a:off x="1678022" y="3413649"/>
            <a:ext cx="1452449" cy="369332"/>
          </a:xfrm>
          <a:prstGeom prst="rect">
            <a:avLst/>
          </a:prstGeom>
        </p:spPr>
        <p:txBody>
          <a:bodyPr wrap="none">
            <a:spAutoFit/>
          </a:bodyPr>
          <a:lstStyle/>
          <a:p>
            <a:r>
              <a:rPr lang="en-US" dirty="0"/>
              <a:t>A CSRF attack</a:t>
            </a:r>
          </a:p>
        </p:txBody>
      </p:sp>
    </p:spTree>
    <p:extLst>
      <p:ext uri="{BB962C8B-B14F-4D97-AF65-F5344CB8AC3E}">
        <p14:creationId xmlns:p14="http://schemas.microsoft.com/office/powerpoint/2010/main" val="2644858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23833" y="1093082"/>
            <a:ext cx="7210566" cy="3394472"/>
          </a:xfrm>
        </p:spPr>
        <p:txBody>
          <a:bodyPr/>
          <a:lstStyle/>
          <a:p>
            <a:pPr>
              <a:spcAft>
                <a:spcPts val="1200"/>
              </a:spcAft>
            </a:pPr>
            <a:r>
              <a:rPr lang="en-US" dirty="0" smtClean="0"/>
              <a:t>Common ways </a:t>
            </a:r>
            <a:r>
              <a:rPr lang="en-US" dirty="0"/>
              <a:t>to execute CSRF attacks is by using </a:t>
            </a:r>
            <a:endParaRPr lang="en-US" dirty="0" smtClean="0"/>
          </a:p>
          <a:p>
            <a:pPr marL="342900" lvl="1" indent="0">
              <a:buNone/>
            </a:pPr>
            <a:r>
              <a:rPr lang="en-US" sz="1600" dirty="0" smtClean="0"/>
              <a:t>a </a:t>
            </a:r>
            <a:r>
              <a:rPr lang="en-US" sz="1600" dirty="0"/>
              <a:t>HTML image tag, </a:t>
            </a:r>
            <a:endParaRPr lang="en-US" sz="1600" dirty="0" smtClean="0"/>
          </a:p>
          <a:p>
            <a:pPr marL="342900" lvl="1" indent="0">
              <a:buNone/>
            </a:pPr>
            <a:r>
              <a:rPr lang="en-US" sz="1600" dirty="0" smtClean="0"/>
              <a:t>e.g. </a:t>
            </a:r>
            <a:r>
              <a:rPr lang="en-US" sz="1600" b="1" dirty="0"/>
              <a:t>IMG SRC</a:t>
            </a:r>
            <a:r>
              <a:rPr lang="en-US" sz="1600" dirty="0"/>
              <a:t/>
            </a:r>
            <a:br>
              <a:rPr lang="en-US" sz="1600" dirty="0"/>
            </a:br>
            <a:r>
              <a:rPr lang="en-US" sz="1600" dirty="0"/>
              <a:t>  &lt;</a:t>
            </a:r>
            <a:r>
              <a:rPr lang="en-US" sz="1600" dirty="0" err="1"/>
              <a:t>img</a:t>
            </a:r>
            <a:r>
              <a:rPr lang="en-US" sz="1600" dirty="0"/>
              <a:t> </a:t>
            </a:r>
            <a:r>
              <a:rPr lang="en-US" sz="1600" dirty="0" err="1"/>
              <a:t>src</a:t>
            </a:r>
            <a:r>
              <a:rPr lang="en-US" sz="1600" dirty="0"/>
              <a:t>="http://host/?command</a:t>
            </a:r>
            <a:r>
              <a:rPr lang="en-US" sz="1600" dirty="0" smtClean="0"/>
              <a:t>"&gt;</a:t>
            </a:r>
          </a:p>
          <a:p>
            <a:pPr marL="342900" lvl="1" indent="0">
              <a:buNone/>
            </a:pPr>
            <a:endParaRPr lang="en-US" sz="1600" dirty="0"/>
          </a:p>
          <a:p>
            <a:pPr marL="342900" lvl="1" indent="0">
              <a:buNone/>
            </a:pPr>
            <a:r>
              <a:rPr lang="en-US" sz="1600" dirty="0" smtClean="0"/>
              <a:t>or JavaScript </a:t>
            </a:r>
            <a:r>
              <a:rPr lang="en-US" sz="1600" dirty="0"/>
              <a:t>image </a:t>
            </a:r>
            <a:r>
              <a:rPr lang="en-US" sz="1600" dirty="0" smtClean="0"/>
              <a:t>object</a:t>
            </a:r>
          </a:p>
          <a:p>
            <a:pPr marL="342900" lvl="1" indent="0">
              <a:buNone/>
            </a:pPr>
            <a:r>
              <a:rPr lang="en-US" sz="1600" dirty="0" smtClean="0"/>
              <a:t>e.g.</a:t>
            </a:r>
            <a:r>
              <a:rPr lang="en-US" sz="1600" b="1" dirty="0" smtClean="0"/>
              <a:t> SCRIPT </a:t>
            </a:r>
            <a:r>
              <a:rPr lang="en-US" sz="1600" b="1" dirty="0"/>
              <a:t>SRC</a:t>
            </a:r>
            <a:r>
              <a:rPr lang="en-US" sz="1600" dirty="0"/>
              <a:t/>
            </a:r>
            <a:br>
              <a:rPr lang="en-US" sz="1600" dirty="0"/>
            </a:br>
            <a:r>
              <a:rPr lang="en-US" sz="1600" dirty="0"/>
              <a:t>  &lt;script </a:t>
            </a:r>
            <a:r>
              <a:rPr lang="en-US" sz="1600" dirty="0" err="1"/>
              <a:t>src</a:t>
            </a:r>
            <a:r>
              <a:rPr lang="en-US" sz="1600" dirty="0"/>
              <a:t>="http://host/?command"&gt;</a:t>
            </a:r>
          </a:p>
        </p:txBody>
      </p:sp>
      <p:sp>
        <p:nvSpPr>
          <p:cNvPr id="3" name="Content Placeholder 2"/>
          <p:cNvSpPr>
            <a:spLocks noGrp="1"/>
          </p:cNvSpPr>
          <p:nvPr>
            <p:ph sz="quarter" idx="10"/>
          </p:nvPr>
        </p:nvSpPr>
        <p:spPr>
          <a:xfrm>
            <a:off x="304800" y="214143"/>
            <a:ext cx="6437194" cy="591075"/>
          </a:xfrm>
        </p:spPr>
        <p:txBody>
          <a:bodyPr>
            <a:normAutofit/>
          </a:bodyPr>
          <a:lstStyle/>
          <a:p>
            <a:r>
              <a:rPr lang="en-US" dirty="0" smtClean="0"/>
              <a:t>Common </a:t>
            </a:r>
            <a:r>
              <a:rPr lang="en-US" dirty="0"/>
              <a:t>ways to perform a CSRF attack</a:t>
            </a:r>
          </a:p>
        </p:txBody>
      </p:sp>
    </p:spTree>
    <p:extLst>
      <p:ext uri="{BB962C8B-B14F-4D97-AF65-F5344CB8AC3E}">
        <p14:creationId xmlns:p14="http://schemas.microsoft.com/office/powerpoint/2010/main" val="212887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73706" y="1378424"/>
            <a:ext cx="7360693" cy="3136426"/>
          </a:xfrm>
        </p:spPr>
        <p:txBody>
          <a:bodyPr/>
          <a:lstStyle/>
          <a:p>
            <a:pPr marL="285750" indent="-285750">
              <a:spcAft>
                <a:spcPts val="1200"/>
              </a:spcAft>
              <a:buFont typeface="Arial" panose="020B0604020202020204" pitchFamily="34" charset="0"/>
              <a:buChar char="•"/>
            </a:pPr>
            <a:r>
              <a:rPr lang="en-US" dirty="0" smtClean="0"/>
              <a:t>Vulnerability discovered </a:t>
            </a:r>
            <a:r>
              <a:rPr lang="en-US" dirty="0"/>
              <a:t>in January 2007 which allowed a attacker to steal a </a:t>
            </a:r>
            <a:r>
              <a:rPr lang="en-US" dirty="0" err="1"/>
              <a:t>GMail</a:t>
            </a:r>
            <a:r>
              <a:rPr lang="en-US" dirty="0"/>
              <a:t> user's contact </a:t>
            </a:r>
            <a:r>
              <a:rPr lang="en-US" dirty="0" smtClean="0"/>
              <a:t>list.</a:t>
            </a:r>
          </a:p>
          <a:p>
            <a:pPr marL="285750" indent="-285750">
              <a:buFont typeface="Arial" panose="020B0604020202020204" pitchFamily="34" charset="0"/>
              <a:buChar char="•"/>
            </a:pPr>
            <a:r>
              <a:rPr lang="en-US" dirty="0" smtClean="0"/>
              <a:t>Discovered </a:t>
            </a:r>
            <a:r>
              <a:rPr lang="en-US" dirty="0"/>
              <a:t>in Netflix which allowed an attacker to change the name and address on the account, as well as add movies to the rental queue </a:t>
            </a:r>
            <a:r>
              <a:rPr lang="en-US" dirty="0" smtClean="0"/>
              <a:t>etc.</a:t>
            </a:r>
            <a:endParaRPr lang="en-US" dirty="0"/>
          </a:p>
        </p:txBody>
      </p:sp>
      <p:sp>
        <p:nvSpPr>
          <p:cNvPr id="3" name="Content Placeholder 2"/>
          <p:cNvSpPr>
            <a:spLocks noGrp="1"/>
          </p:cNvSpPr>
          <p:nvPr>
            <p:ph sz="quarter" idx="10"/>
          </p:nvPr>
        </p:nvSpPr>
        <p:spPr>
          <a:xfrm>
            <a:off x="304800" y="214143"/>
            <a:ext cx="6324600" cy="604723"/>
          </a:xfrm>
        </p:spPr>
        <p:txBody>
          <a:bodyPr/>
          <a:lstStyle/>
          <a:p>
            <a:r>
              <a:rPr lang="en-US" dirty="0" smtClean="0"/>
              <a:t>CSRF Attacks</a:t>
            </a:r>
            <a:endParaRPr lang="en-US" dirty="0"/>
          </a:p>
        </p:txBody>
      </p:sp>
    </p:spTree>
    <p:extLst>
      <p:ext uri="{BB962C8B-B14F-4D97-AF65-F5344CB8AC3E}">
        <p14:creationId xmlns:p14="http://schemas.microsoft.com/office/powerpoint/2010/main" val="2320219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682465680"/>
              </p:ext>
            </p:extLst>
          </p:nvPr>
        </p:nvGraphicFramePr>
        <p:xfrm>
          <a:off x="1198606" y="1434653"/>
          <a:ext cx="6585328" cy="1897589"/>
        </p:xfrm>
        <a:graphic>
          <a:graphicData uri="http://schemas.openxmlformats.org/drawingml/2006/table">
            <a:tbl>
              <a:tblPr>
                <a:tableStyleId>{5C22544A-7EE6-4342-B048-85BDC9FD1C3A}</a:tableStyleId>
              </a:tblPr>
              <a:tblGrid>
                <a:gridCol w="6585328"/>
              </a:tblGrid>
              <a:tr h="461578">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kern="0" dirty="0" smtClean="0">
                          <a:effectLst/>
                          <a:latin typeface="Arial" panose="020B0604020202020204" pitchFamily="34" charset="0"/>
                          <a:cs typeface="Arial" panose="020B0604020202020204" pitchFamily="34" charset="0"/>
                        </a:rPr>
                        <a:t>Computer Security: Principles and Practice by William Stallings, and Lawrie Brown  Pearson, 2008.</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tr>
              <a:tr h="40717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www.owasp.com</a:t>
                      </a:r>
                    </a:p>
                  </a:txBody>
                  <a:tcPr marL="21431" marR="26194" marT="26194" marB="26194"/>
                </a:tc>
              </a:tr>
              <a:tr h="3184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effectLst/>
                          <a:latin typeface="Arial" panose="020B0604020202020204" pitchFamily="34" charset="0"/>
                          <a:ea typeface="+mn-ea"/>
                          <a:cs typeface="Arial" panose="020B0604020202020204" pitchFamily="34" charset="0"/>
                        </a:rPr>
                        <a:t>Matt Bishop, Introduction to Computer Security, Pearson Education, 2005</a:t>
                      </a:r>
                    </a:p>
                  </a:txBody>
                  <a:tcPr marL="21431" marR="26194" marT="26194" marB="26194"/>
                </a:tc>
              </a:tr>
              <a:tr h="62881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www.excess-xss.com</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www.acunetix.com</a:t>
                      </a:r>
                      <a:endParaRPr lang="en-US" sz="1400" b="0" kern="0" dirty="0" smtClean="0">
                        <a:solidFill>
                          <a:schemeClr val="tx1"/>
                        </a:solidFill>
                        <a:effectLst/>
                        <a:latin typeface="Arial" panose="020B0604020202020204" pitchFamily="34" charset="0"/>
                        <a:ea typeface="Liberation Serif"/>
                        <a:cs typeface="Arial" panose="020B0604020202020204" pitchFamily="34" charset="0"/>
                      </a:endParaRPr>
                    </a:p>
                  </a:txBody>
                  <a:tcPr marL="21431" marR="26194" marT="26194" marB="26194"/>
                </a:tc>
              </a:tr>
            </a:tbl>
          </a:graphicData>
        </a:graphic>
      </p:graphicFrame>
    </p:spTree>
    <p:extLst>
      <p:ext uri="{BB962C8B-B14F-4D97-AF65-F5344CB8AC3E}">
        <p14:creationId xmlns:p14="http://schemas.microsoft.com/office/powerpoint/2010/main" val="29143566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914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8615" y="1011196"/>
            <a:ext cx="7806520" cy="3683634"/>
          </a:xfrm>
        </p:spPr>
        <p:txBody>
          <a:bodyPr/>
          <a:lstStyle/>
          <a:p>
            <a:r>
              <a:rPr lang="en-US" dirty="0" smtClean="0"/>
              <a:t>During early stages of web, entire security focus was on servers.</a:t>
            </a:r>
          </a:p>
          <a:p>
            <a:r>
              <a:rPr lang="en-US" dirty="0" smtClean="0"/>
              <a:t>Today browsers have acquired lot of capabilities:</a:t>
            </a:r>
          </a:p>
          <a:p>
            <a:pPr marL="585788" lvl="1" indent="-285750" fontAlgn="base">
              <a:buFont typeface="Arial" panose="020B0604020202020204" pitchFamily="34" charset="0"/>
              <a:buChar char="•"/>
            </a:pPr>
            <a:r>
              <a:rPr lang="en-US" sz="1400" dirty="0"/>
              <a:t>JavaScript: Allows a page to execute client-­‐</a:t>
            </a:r>
            <a:r>
              <a:rPr lang="en-US" sz="1400" dirty="0" smtClean="0"/>
              <a:t>side code</a:t>
            </a:r>
            <a:r>
              <a:rPr lang="en-US" sz="1400" dirty="0"/>
              <a:t>.</a:t>
            </a:r>
          </a:p>
          <a:p>
            <a:pPr marL="585788" lvl="1" indent="-285750" fontAlgn="base">
              <a:buFont typeface="Arial" panose="020B0604020202020204" pitchFamily="34" charset="0"/>
              <a:buChar char="•"/>
            </a:pPr>
            <a:r>
              <a:rPr lang="en-US" sz="1400" dirty="0"/>
              <a:t>DOM model Provides a JavaScript interface to </a:t>
            </a:r>
            <a:r>
              <a:rPr lang="en-US" sz="1400" dirty="0" smtClean="0"/>
              <a:t>the </a:t>
            </a:r>
            <a:r>
              <a:rPr lang="en-US" sz="1400" dirty="0"/>
              <a:t>page's HTML</a:t>
            </a:r>
            <a:r>
              <a:rPr lang="en-US" sz="1400" dirty="0" smtClean="0"/>
              <a:t>, allowing </a:t>
            </a:r>
            <a:r>
              <a:rPr lang="en-US" sz="1400" dirty="0"/>
              <a:t>the page to add/remove tags, change their styling, etc.</a:t>
            </a:r>
          </a:p>
          <a:p>
            <a:pPr marL="585788" lvl="1" indent="-285750" fontAlgn="base">
              <a:buFont typeface="Arial" panose="020B0604020202020204" pitchFamily="34" charset="0"/>
              <a:buChar char="•"/>
            </a:pPr>
            <a:r>
              <a:rPr lang="en-US" sz="1400" dirty="0" err="1" smtClean="0"/>
              <a:t>XMLHttpRequests</a:t>
            </a:r>
            <a:r>
              <a:rPr lang="en-US" sz="1400" dirty="0" smtClean="0"/>
              <a:t> </a:t>
            </a:r>
            <a:r>
              <a:rPr lang="en-US" sz="1400" dirty="0"/>
              <a:t>(AJAX): Asynchronous </a:t>
            </a:r>
            <a:r>
              <a:rPr lang="en-US" sz="1400" dirty="0" smtClean="0"/>
              <a:t>HTTP requests</a:t>
            </a:r>
            <a:r>
              <a:rPr lang="en-US" sz="1400" dirty="0"/>
              <a:t>.</a:t>
            </a:r>
          </a:p>
          <a:p>
            <a:pPr marL="585788" lvl="1" indent="-285750" fontAlgn="base">
              <a:buFont typeface="Arial" panose="020B0604020202020204" pitchFamily="34" charset="0"/>
              <a:buChar char="•"/>
            </a:pPr>
            <a:r>
              <a:rPr lang="en-US" sz="1400" dirty="0" smtClean="0"/>
              <a:t>Web sockets</a:t>
            </a:r>
            <a:r>
              <a:rPr lang="en-US" sz="1400" dirty="0"/>
              <a:t>: Full-­‐duplex client-­‐</a:t>
            </a:r>
            <a:r>
              <a:rPr lang="en-US" sz="1400" dirty="0" smtClean="0"/>
              <a:t>server communication </a:t>
            </a:r>
            <a:r>
              <a:rPr lang="en-US" sz="1400" dirty="0"/>
              <a:t>over TCP.</a:t>
            </a:r>
          </a:p>
          <a:p>
            <a:pPr marL="585788" lvl="1" indent="-285750" fontAlgn="base">
              <a:buFont typeface="Arial" panose="020B0604020202020204" pitchFamily="34" charset="0"/>
              <a:buChar char="•"/>
            </a:pPr>
            <a:r>
              <a:rPr lang="en-US" sz="1400" dirty="0" smtClean="0"/>
              <a:t>Web workers</a:t>
            </a:r>
            <a:r>
              <a:rPr lang="en-US" sz="1400" dirty="0"/>
              <a:t>: Multi-­‐</a:t>
            </a:r>
            <a:r>
              <a:rPr lang="en-US" sz="1400" dirty="0" smtClean="0"/>
              <a:t>threading support</a:t>
            </a:r>
            <a:r>
              <a:rPr lang="en-US" sz="1400" dirty="0"/>
              <a:t>.</a:t>
            </a:r>
          </a:p>
          <a:p>
            <a:pPr marL="585788" lvl="1" indent="-285750" fontAlgn="base">
              <a:buFont typeface="Arial" panose="020B0604020202020204" pitchFamily="34" charset="0"/>
              <a:buChar char="•"/>
            </a:pPr>
            <a:r>
              <a:rPr lang="en-US" sz="1400" dirty="0"/>
              <a:t>Multimedia support: </a:t>
            </a:r>
            <a:r>
              <a:rPr lang="en-US" sz="1400" dirty="0" smtClean="0"/>
              <a:t>(video</a:t>
            </a:r>
            <a:r>
              <a:rPr lang="en-US" sz="1400" dirty="0"/>
              <a:t>)</a:t>
            </a:r>
            <a:r>
              <a:rPr lang="en-US" sz="1400" dirty="0" smtClean="0"/>
              <a:t>, </a:t>
            </a:r>
            <a:r>
              <a:rPr lang="en-US" sz="1400" dirty="0"/>
              <a:t>web cams, screen-­‐sharing.</a:t>
            </a:r>
          </a:p>
          <a:p>
            <a:pPr marL="585788" lvl="1" indent="-285750" fontAlgn="base">
              <a:buFont typeface="Arial" panose="020B0604020202020204" pitchFamily="34" charset="0"/>
              <a:buChar char="•"/>
            </a:pPr>
            <a:r>
              <a:rPr lang="en-US" sz="1400" dirty="0"/>
              <a:t>Geolocation: Browser can determine your location by examining GPS units. Firefox can also locate you by passing your </a:t>
            </a:r>
            <a:r>
              <a:rPr lang="en-US" sz="1400" dirty="0" err="1"/>
              <a:t>WiFi</a:t>
            </a:r>
            <a:r>
              <a:rPr lang="en-US" sz="1400" dirty="0"/>
              <a:t> information to the Google Location Service.</a:t>
            </a:r>
          </a:p>
          <a:p>
            <a:pPr marL="585788" lvl="1" indent="-285750" fontAlgn="base">
              <a:buFont typeface="Arial" panose="020B0604020202020204" pitchFamily="34" charset="0"/>
              <a:buChar char="•"/>
            </a:pPr>
            <a:r>
              <a:rPr lang="en-US" sz="1400" dirty="0"/>
              <a:t>&lt;canvas&gt; and </a:t>
            </a:r>
            <a:r>
              <a:rPr lang="en-US" sz="1400" dirty="0" err="1"/>
              <a:t>WebGL</a:t>
            </a:r>
            <a:r>
              <a:rPr lang="en-US" sz="1400" dirty="0"/>
              <a:t>: Bitmap manipulation and interactive 2D/3D graphics.</a:t>
            </a:r>
          </a:p>
          <a:p>
            <a:pPr marL="585788" lvl="1" indent="-285750">
              <a:buFont typeface="Arial" panose="020B0604020202020204" pitchFamily="34" charset="0"/>
              <a:buChar char="•"/>
            </a:pPr>
            <a:r>
              <a:rPr lang="en-US" sz="1400" dirty="0" err="1"/>
              <a:t>Nacl</a:t>
            </a:r>
            <a:r>
              <a:rPr lang="en-US" sz="1400" dirty="0" smtClean="0"/>
              <a:t>: Allows </a:t>
            </a:r>
            <a:r>
              <a:rPr lang="en-US" sz="1400" dirty="0"/>
              <a:t>browsers to run native code!</a:t>
            </a:r>
          </a:p>
        </p:txBody>
      </p:sp>
      <p:sp>
        <p:nvSpPr>
          <p:cNvPr id="3" name="Content Placeholder 2"/>
          <p:cNvSpPr>
            <a:spLocks noGrp="1"/>
          </p:cNvSpPr>
          <p:nvPr>
            <p:ph sz="quarter" idx="10"/>
          </p:nvPr>
        </p:nvSpPr>
        <p:spPr>
          <a:xfrm>
            <a:off x="304800" y="214143"/>
            <a:ext cx="6324600" cy="632018"/>
          </a:xfrm>
        </p:spPr>
        <p:txBody>
          <a:bodyPr/>
          <a:lstStyle/>
          <a:p>
            <a:r>
              <a:rPr lang="en-US" dirty="0" smtClean="0"/>
              <a:t>Web Security</a:t>
            </a:r>
            <a:endParaRPr lang="en-US" dirty="0"/>
          </a:p>
        </p:txBody>
      </p:sp>
    </p:spTree>
    <p:extLst>
      <p:ext uri="{BB962C8B-B14F-4D97-AF65-F5344CB8AC3E}">
        <p14:creationId xmlns:p14="http://schemas.microsoft.com/office/powerpoint/2010/main" val="34714667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3331" y="929309"/>
            <a:ext cx="7756478" cy="3615395"/>
          </a:xfrm>
        </p:spPr>
        <p:txBody>
          <a:bodyPr/>
          <a:lstStyle/>
          <a:p>
            <a:pPr>
              <a:spcAft>
                <a:spcPts val="600"/>
              </a:spcAft>
            </a:pPr>
            <a:r>
              <a:rPr lang="en-US" dirty="0"/>
              <a:t>Whenever a browser communicates with a website, </a:t>
            </a:r>
            <a:endParaRPr lang="en-US" dirty="0" smtClean="0"/>
          </a:p>
          <a:p>
            <a:pPr lvl="1">
              <a:spcAft>
                <a:spcPts val="600"/>
              </a:spcAft>
              <a:buFont typeface="Arial" panose="020B0604020202020204" pitchFamily="34" charset="0"/>
              <a:buChar char="•"/>
            </a:pPr>
            <a:r>
              <a:rPr lang="en-US" sz="1600" dirty="0" smtClean="0"/>
              <a:t>the </a:t>
            </a:r>
            <a:r>
              <a:rPr lang="en-US" sz="1600" dirty="0"/>
              <a:t>website, as part of that communication, collects some information about the browser (in order to process the formatting of the page to be delivered, if nothing else</a:t>
            </a:r>
            <a:r>
              <a:rPr lang="en-US" sz="1600" dirty="0" smtClean="0"/>
              <a:t>).</a:t>
            </a:r>
            <a:r>
              <a:rPr lang="en-US" sz="1600" dirty="0"/>
              <a:t> </a:t>
            </a:r>
            <a:endParaRPr lang="en-US" sz="1600" dirty="0" smtClean="0"/>
          </a:p>
          <a:p>
            <a:pPr lvl="1">
              <a:spcAft>
                <a:spcPts val="600"/>
              </a:spcAft>
              <a:buFont typeface="Arial" panose="020B0604020202020204" pitchFamily="34" charset="0"/>
              <a:buChar char="•"/>
            </a:pPr>
            <a:r>
              <a:rPr lang="en-US" sz="1600" dirty="0" smtClean="0"/>
              <a:t>If </a:t>
            </a:r>
            <a:r>
              <a:rPr lang="en-US" sz="1600" dirty="0"/>
              <a:t>malicious code has been inserted into the website's content, </a:t>
            </a:r>
            <a:r>
              <a:rPr lang="en-US" sz="1600" dirty="0" smtClean="0"/>
              <a:t>then </a:t>
            </a:r>
            <a:r>
              <a:rPr lang="en-US" sz="1600" dirty="0"/>
              <a:t>vulnerabilities specific to a particular browser can allow this malicious code to run processes within the browser application in unintended ways </a:t>
            </a:r>
            <a:r>
              <a:rPr lang="en-US" sz="1600" dirty="0" smtClean="0"/>
              <a:t>(one </a:t>
            </a:r>
            <a:r>
              <a:rPr lang="en-US" sz="1600" dirty="0"/>
              <a:t>of the bits of information that a website collects from a browser communication is the browser's identity- allowing specific vulnerabilities to be exploited</a:t>
            </a:r>
            <a:r>
              <a:rPr lang="en-US" sz="1600" dirty="0" smtClean="0"/>
              <a:t>).</a:t>
            </a:r>
            <a:r>
              <a:rPr lang="en-US" sz="1600" dirty="0"/>
              <a:t> </a:t>
            </a:r>
            <a:endParaRPr lang="en-US" sz="1600" dirty="0" smtClean="0"/>
          </a:p>
          <a:p>
            <a:pPr lvl="1">
              <a:spcAft>
                <a:spcPts val="600"/>
              </a:spcAft>
              <a:buFont typeface="Arial" panose="020B0604020202020204" pitchFamily="34" charset="0"/>
              <a:buChar char="•"/>
            </a:pPr>
            <a:r>
              <a:rPr lang="en-US" sz="1600" dirty="0" smtClean="0"/>
              <a:t>Once </a:t>
            </a:r>
            <a:r>
              <a:rPr lang="en-US" sz="1600" dirty="0"/>
              <a:t>an attacker is able to run processes on the visitor's machine, then exploiting known security vulnerabilities can allow the attacker to gain privileged access </a:t>
            </a:r>
            <a:r>
              <a:rPr lang="en-US" sz="1600" dirty="0" smtClean="0"/>
              <a:t>to the </a:t>
            </a:r>
            <a:r>
              <a:rPr lang="en-US" sz="1600" dirty="0"/>
              <a:t>victim's </a:t>
            </a:r>
            <a:r>
              <a:rPr lang="en-US" sz="1600" dirty="0" smtClean="0"/>
              <a:t>machine or network</a:t>
            </a:r>
            <a:endParaRPr lang="en-US" sz="1600" dirty="0"/>
          </a:p>
        </p:txBody>
      </p:sp>
      <p:sp>
        <p:nvSpPr>
          <p:cNvPr id="3" name="Content Placeholder 2"/>
          <p:cNvSpPr>
            <a:spLocks noGrp="1"/>
          </p:cNvSpPr>
          <p:nvPr>
            <p:ph sz="quarter" idx="10"/>
          </p:nvPr>
        </p:nvSpPr>
        <p:spPr>
          <a:xfrm>
            <a:off x="304800" y="214143"/>
            <a:ext cx="6324600" cy="591075"/>
          </a:xfrm>
        </p:spPr>
        <p:txBody>
          <a:bodyPr/>
          <a:lstStyle/>
          <a:p>
            <a:r>
              <a:rPr lang="en-US" dirty="0" smtClean="0"/>
              <a:t>Browser Vulnerabilities</a:t>
            </a:r>
            <a:endParaRPr lang="en-US" dirty="0"/>
          </a:p>
        </p:txBody>
      </p:sp>
    </p:spTree>
    <p:extLst>
      <p:ext uri="{BB962C8B-B14F-4D97-AF65-F5344CB8AC3E}">
        <p14:creationId xmlns:p14="http://schemas.microsoft.com/office/powerpoint/2010/main" val="39703895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218" y="1058333"/>
            <a:ext cx="7729182" cy="3394472"/>
          </a:xfrm>
        </p:spPr>
        <p:txBody>
          <a:bodyPr/>
          <a:lstStyle/>
          <a:p>
            <a:pPr>
              <a:spcAft>
                <a:spcPts val="1200"/>
              </a:spcAft>
            </a:pPr>
            <a:r>
              <a:rPr lang="en-US" dirty="0"/>
              <a:t>Web browsers can be breached in one or more of the following ways:</a:t>
            </a:r>
          </a:p>
          <a:p>
            <a:pPr marL="457200" indent="-457200">
              <a:spcAft>
                <a:spcPts val="600"/>
              </a:spcAft>
              <a:buFont typeface="Arial" panose="020B0604020202020204" pitchFamily="34" charset="0"/>
              <a:buChar char="•"/>
            </a:pPr>
            <a:r>
              <a:rPr lang="en-US" sz="1600" dirty="0"/>
              <a:t>Operating system is breached and malware is reading/modifying the browser memory space in privilege </a:t>
            </a:r>
            <a:r>
              <a:rPr lang="en-US" sz="1600" dirty="0" smtClean="0"/>
              <a:t>mode</a:t>
            </a:r>
            <a:endParaRPr lang="en-US" sz="1600" dirty="0"/>
          </a:p>
          <a:p>
            <a:pPr marL="457200" indent="-457200">
              <a:spcAft>
                <a:spcPts val="600"/>
              </a:spcAft>
              <a:buFont typeface="Arial" panose="020B0604020202020204" pitchFamily="34" charset="0"/>
              <a:buChar char="•"/>
            </a:pPr>
            <a:r>
              <a:rPr lang="en-US" sz="1600" smtClean="0"/>
              <a:t>Main </a:t>
            </a:r>
            <a:r>
              <a:rPr lang="en-US" sz="1600" dirty="0"/>
              <a:t>browser executable can be hacked</a:t>
            </a:r>
          </a:p>
          <a:p>
            <a:pPr marL="457200" indent="-457200">
              <a:spcAft>
                <a:spcPts val="600"/>
              </a:spcAft>
              <a:buFont typeface="Arial" panose="020B0604020202020204" pitchFamily="34" charset="0"/>
              <a:buChar char="•"/>
            </a:pPr>
            <a:r>
              <a:rPr lang="en-US" sz="1600" dirty="0"/>
              <a:t>Browser components may be hacked</a:t>
            </a:r>
          </a:p>
          <a:p>
            <a:pPr marL="457200" indent="-457200">
              <a:spcAft>
                <a:spcPts val="600"/>
              </a:spcAft>
              <a:buFont typeface="Arial" panose="020B0604020202020204" pitchFamily="34" charset="0"/>
              <a:buChar char="•"/>
            </a:pPr>
            <a:r>
              <a:rPr lang="en-US" sz="1600" dirty="0"/>
              <a:t>Browser plugins can be hacked</a:t>
            </a:r>
          </a:p>
          <a:p>
            <a:pPr marL="457200" indent="-457200">
              <a:spcAft>
                <a:spcPts val="600"/>
              </a:spcAft>
              <a:buFont typeface="Arial" panose="020B0604020202020204" pitchFamily="34" charset="0"/>
              <a:buChar char="•"/>
            </a:pPr>
            <a:r>
              <a:rPr lang="en-US" sz="1600" dirty="0"/>
              <a:t>Browser network communications could be intercepted outside the machine</a:t>
            </a:r>
          </a:p>
          <a:p>
            <a:endParaRPr lang="en-US" dirty="0"/>
          </a:p>
        </p:txBody>
      </p:sp>
      <p:sp>
        <p:nvSpPr>
          <p:cNvPr id="3" name="Content Placeholder 2"/>
          <p:cNvSpPr>
            <a:spLocks noGrp="1"/>
          </p:cNvSpPr>
          <p:nvPr>
            <p:ph sz="quarter" idx="10"/>
          </p:nvPr>
        </p:nvSpPr>
        <p:spPr>
          <a:xfrm>
            <a:off x="304800" y="214143"/>
            <a:ext cx="6324600" cy="632018"/>
          </a:xfrm>
        </p:spPr>
        <p:txBody>
          <a:bodyPr/>
          <a:lstStyle/>
          <a:p>
            <a:r>
              <a:rPr lang="en-US" dirty="0" smtClean="0"/>
              <a:t>Securing Web Browser</a:t>
            </a:r>
            <a:endParaRPr lang="en-US" dirty="0"/>
          </a:p>
        </p:txBody>
      </p:sp>
      <p:sp>
        <p:nvSpPr>
          <p:cNvPr id="4" name="Rectangle 3"/>
          <p:cNvSpPr/>
          <p:nvPr/>
        </p:nvSpPr>
        <p:spPr>
          <a:xfrm>
            <a:off x="2422477" y="4664978"/>
            <a:ext cx="5220269" cy="261610"/>
          </a:xfrm>
          <a:prstGeom prst="rect">
            <a:avLst/>
          </a:prstGeom>
        </p:spPr>
        <p:txBody>
          <a:bodyPr wrap="square">
            <a:spAutoFit/>
          </a:bodyPr>
          <a:lstStyle/>
          <a:p>
            <a:pPr algn="ctr"/>
            <a:r>
              <a:rPr lang="en-US" sz="1050" dirty="0"/>
              <a:t>https://en.wikipedia.org/wiki/Browser_security</a:t>
            </a:r>
          </a:p>
        </p:txBody>
      </p:sp>
    </p:spTree>
    <p:extLst>
      <p:ext uri="{BB962C8B-B14F-4D97-AF65-F5344CB8AC3E}">
        <p14:creationId xmlns:p14="http://schemas.microsoft.com/office/powerpoint/2010/main" val="21919079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6036" y="887120"/>
            <a:ext cx="3649411" cy="3930540"/>
          </a:xfrm>
        </p:spPr>
        <p:txBody>
          <a:bodyPr/>
          <a:lstStyle/>
          <a:p>
            <a:pPr marL="0" indent="0"/>
            <a:r>
              <a:rPr lang="en-US" sz="1600" dirty="0" smtClean="0"/>
              <a:t>Complications due to</a:t>
            </a:r>
          </a:p>
          <a:p>
            <a:pPr marL="471488" lvl="1" indent="-171450">
              <a:buFont typeface="Arial" panose="020B0604020202020204" pitchFamily="34" charset="0"/>
              <a:buChar char="•"/>
            </a:pPr>
            <a:r>
              <a:rPr lang="en-US" sz="1400" dirty="0" smtClean="0"/>
              <a:t>Presence of multiple browsers</a:t>
            </a:r>
          </a:p>
          <a:p>
            <a:pPr marL="471488" lvl="1" indent="-171450">
              <a:buFont typeface="Arial" panose="020B0604020202020204" pitchFamily="34" charset="0"/>
              <a:buChar char="•"/>
            </a:pPr>
            <a:r>
              <a:rPr lang="en-US" sz="1400" dirty="0" smtClean="0"/>
              <a:t>Usage of numerous versions</a:t>
            </a:r>
          </a:p>
          <a:p>
            <a:pPr marL="0" indent="0"/>
            <a:endParaRPr lang="en-US" sz="1600" dirty="0" smtClean="0"/>
          </a:p>
          <a:p>
            <a:pPr marL="0" indent="0"/>
            <a:r>
              <a:rPr lang="en-US" sz="1600" dirty="0" smtClean="0"/>
              <a:t>Most popular browser today is Chrome. As per vulnerability database, in 2017 alone, 8 vulnerabilities have been reported for the browser. </a:t>
            </a:r>
          </a:p>
          <a:p>
            <a:pPr marL="0" indent="0"/>
            <a:r>
              <a:rPr lang="en-US" sz="1600" dirty="0" smtClean="0"/>
              <a:t>IE has 54 vulnerabilities reported in 2017.</a:t>
            </a:r>
          </a:p>
          <a:p>
            <a:pPr marL="0" indent="0"/>
            <a:r>
              <a:rPr lang="en-US" sz="1600" dirty="0" smtClean="0"/>
              <a:t>All major browsers seem to have some reported vulnerabilities</a:t>
            </a:r>
          </a:p>
          <a:p>
            <a:pPr marL="0" indent="0"/>
            <a:endParaRPr lang="en-US" sz="1600" dirty="0"/>
          </a:p>
          <a:p>
            <a:pPr marL="0" indent="0"/>
            <a:r>
              <a:rPr lang="en-US" sz="1100" dirty="0" smtClean="0"/>
              <a:t>Source: https</a:t>
            </a:r>
            <a:r>
              <a:rPr lang="en-US" sz="1100" dirty="0"/>
              <a:t>://www.cvedetails.com/index.php</a:t>
            </a:r>
          </a:p>
        </p:txBody>
      </p:sp>
      <p:sp>
        <p:nvSpPr>
          <p:cNvPr id="3" name="Content Placeholder 2"/>
          <p:cNvSpPr>
            <a:spLocks noGrp="1"/>
          </p:cNvSpPr>
          <p:nvPr>
            <p:ph sz="quarter" idx="10"/>
          </p:nvPr>
        </p:nvSpPr>
        <p:spPr>
          <a:xfrm>
            <a:off x="304800" y="214143"/>
            <a:ext cx="6324600" cy="604723"/>
          </a:xfrm>
        </p:spPr>
        <p:txBody>
          <a:bodyPr/>
          <a:lstStyle/>
          <a:p>
            <a:r>
              <a:rPr lang="en-US" dirty="0" smtClean="0"/>
              <a:t>Diversity of Browsers</a:t>
            </a:r>
            <a:endParaRPr lang="en-US" dirty="0"/>
          </a:p>
        </p:txBody>
      </p:sp>
      <p:pic>
        <p:nvPicPr>
          <p:cNvPr id="1026" name="Picture 2" descr="https://upload.wikimedia.org/wikipedia/commons/thumb/8/86/Usage_share_of_web_browsers_%28Source_StatCounter%29.svg/400px-Usage_share_of_web_browsers_%28Source_StatCounter%29.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5447" y="88712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19267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570" y="1065786"/>
            <a:ext cx="7724634" cy="3601748"/>
          </a:xfrm>
        </p:spPr>
        <p:txBody>
          <a:bodyPr/>
          <a:lstStyle/>
          <a:p>
            <a:pPr marL="285750" indent="-285750">
              <a:spcBef>
                <a:spcPts val="600"/>
              </a:spcBef>
              <a:spcAft>
                <a:spcPts val="600"/>
              </a:spcAft>
              <a:buFont typeface="Arial" panose="020B0604020202020204" pitchFamily="34" charset="0"/>
              <a:buChar char="•"/>
            </a:pPr>
            <a:r>
              <a:rPr lang="en-US" dirty="0"/>
              <a:t>Web </a:t>
            </a:r>
            <a:r>
              <a:rPr lang="en-US" dirty="0" smtClean="0"/>
              <a:t>has become </a:t>
            </a:r>
            <a:r>
              <a:rPr lang="en-US" dirty="0"/>
              <a:t>a complex platform for distributed computation</a:t>
            </a:r>
          </a:p>
          <a:p>
            <a:pPr marL="285750" indent="-285750">
              <a:spcBef>
                <a:spcPts val="600"/>
              </a:spcBef>
              <a:spcAft>
                <a:spcPts val="600"/>
              </a:spcAft>
              <a:buFont typeface="Arial" panose="020B0604020202020204" pitchFamily="34" charset="0"/>
              <a:buChar char="•"/>
            </a:pPr>
            <a:r>
              <a:rPr lang="en-US" dirty="0" smtClean="0"/>
              <a:t>Developed a </a:t>
            </a:r>
            <a:r>
              <a:rPr lang="en-US" dirty="0"/>
              <a:t>Huge Attack Surface</a:t>
            </a:r>
          </a:p>
          <a:p>
            <a:pPr marL="285750" indent="-285750">
              <a:spcBef>
                <a:spcPts val="600"/>
              </a:spcBef>
              <a:spcAft>
                <a:spcPts val="600"/>
              </a:spcAft>
              <a:buFont typeface="Arial" panose="020B0604020202020204" pitchFamily="34" charset="0"/>
              <a:buChar char="•"/>
            </a:pPr>
            <a:r>
              <a:rPr lang="en-US" dirty="0"/>
              <a:t>A single web application </a:t>
            </a:r>
            <a:r>
              <a:rPr lang="en-US" dirty="0" smtClean="0"/>
              <a:t>spans </a:t>
            </a:r>
            <a:r>
              <a:rPr lang="en-US" dirty="0"/>
              <a:t>multiple programming </a:t>
            </a:r>
            <a:r>
              <a:rPr lang="en-US" dirty="0" smtClean="0"/>
              <a:t>languages, Operating Systems</a:t>
            </a:r>
            <a:r>
              <a:rPr lang="en-US" dirty="0"/>
              <a:t>, hardware </a:t>
            </a:r>
            <a:r>
              <a:rPr lang="en-US" dirty="0" smtClean="0"/>
              <a:t>platforms, throwing up emergent vulnerabilities. </a:t>
            </a:r>
            <a:endParaRPr lang="en-US" dirty="0"/>
          </a:p>
          <a:p>
            <a:pPr lvl="1">
              <a:spcBef>
                <a:spcPts val="600"/>
              </a:spcBef>
              <a:spcAft>
                <a:spcPts val="600"/>
              </a:spcAft>
            </a:pPr>
            <a:r>
              <a:rPr lang="en-US" dirty="0" smtClean="0"/>
              <a:t>E.g. might </a:t>
            </a:r>
            <a:r>
              <a:rPr lang="en-US" dirty="0"/>
              <a:t>be running </a:t>
            </a:r>
            <a:r>
              <a:rPr lang="en-US" dirty="0" smtClean="0"/>
              <a:t>Chrome </a:t>
            </a:r>
            <a:r>
              <a:rPr lang="en-US" dirty="0"/>
              <a:t>on </a:t>
            </a:r>
            <a:r>
              <a:rPr lang="en-US" dirty="0" smtClean="0"/>
              <a:t>Windows interacting </a:t>
            </a:r>
            <a:r>
              <a:rPr lang="en-US" dirty="0"/>
              <a:t>with a Linux server running Apache and interfacing with </a:t>
            </a:r>
            <a:r>
              <a:rPr lang="en-US" dirty="0" smtClean="0"/>
              <a:t>MySQL</a:t>
            </a:r>
            <a:endParaRPr lang="en-US" dirty="0"/>
          </a:p>
          <a:p>
            <a:pPr lvl="1">
              <a:spcBef>
                <a:spcPts val="600"/>
              </a:spcBef>
              <a:spcAft>
                <a:spcPts val="600"/>
              </a:spcAft>
            </a:pPr>
            <a:r>
              <a:rPr lang="en-US" dirty="0" smtClean="0"/>
              <a:t>Difficult (</a:t>
            </a:r>
            <a:r>
              <a:rPr lang="en-US" dirty="0"/>
              <a:t>almost impossible) to verify end-­‐to-­‐end correctness</a:t>
            </a:r>
          </a:p>
          <a:p>
            <a:pPr marL="285750" indent="-285750">
              <a:spcBef>
                <a:spcPts val="600"/>
              </a:spcBef>
              <a:spcAft>
                <a:spcPts val="600"/>
              </a:spcAft>
              <a:buFont typeface="Arial" panose="020B0604020202020204" pitchFamily="34" charset="0"/>
              <a:buChar char="•"/>
            </a:pPr>
            <a:r>
              <a:rPr lang="en-US" dirty="0"/>
              <a:t>The web specs are </a:t>
            </a:r>
            <a:r>
              <a:rPr lang="en-US" dirty="0" smtClean="0"/>
              <a:t>very </a:t>
            </a:r>
            <a:r>
              <a:rPr lang="en-US" dirty="0"/>
              <a:t>long, very complex, sometimes contradictory, and constantly evolving </a:t>
            </a:r>
            <a:r>
              <a:rPr lang="en-US" dirty="0" smtClean="0"/>
              <a:t>(quirks </a:t>
            </a:r>
            <a:r>
              <a:rPr lang="en-US" dirty="0"/>
              <a:t>at </a:t>
            </a:r>
            <a:r>
              <a:rPr lang="en-US" dirty="0" smtClean="0"/>
              <a:t>quirksmode.org and several security information sites)</a:t>
            </a:r>
            <a:endParaRPr lang="en-US" dirty="0"/>
          </a:p>
          <a:p>
            <a:endParaRPr lang="en-US" dirty="0"/>
          </a:p>
        </p:txBody>
      </p:sp>
      <p:sp>
        <p:nvSpPr>
          <p:cNvPr id="3" name="Content Placeholder 2"/>
          <p:cNvSpPr>
            <a:spLocks noGrp="1"/>
          </p:cNvSpPr>
          <p:nvPr>
            <p:ph sz="quarter" idx="10"/>
          </p:nvPr>
        </p:nvSpPr>
        <p:spPr>
          <a:xfrm>
            <a:off x="304800" y="214143"/>
            <a:ext cx="6324600" cy="632018"/>
          </a:xfrm>
        </p:spPr>
        <p:txBody>
          <a:bodyPr/>
          <a:lstStyle/>
          <a:p>
            <a:r>
              <a:rPr lang="en-US" dirty="0" smtClean="0"/>
              <a:t>Large Attack Surface</a:t>
            </a:r>
            <a:endParaRPr lang="en-US" dirty="0"/>
          </a:p>
        </p:txBody>
      </p:sp>
    </p:spTree>
    <p:extLst>
      <p:ext uri="{BB962C8B-B14F-4D97-AF65-F5344CB8AC3E}">
        <p14:creationId xmlns:p14="http://schemas.microsoft.com/office/powerpoint/2010/main" val="5466219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3206" y="996286"/>
            <a:ext cx="7961194" cy="3753133"/>
          </a:xfrm>
        </p:spPr>
        <p:txBody>
          <a:bodyPr/>
          <a:lstStyle/>
          <a:p>
            <a:pPr marL="285750" indent="-285750">
              <a:buFont typeface="Arial" panose="020B0604020202020204" pitchFamily="34" charset="0"/>
              <a:buChar char="•"/>
            </a:pPr>
            <a:r>
              <a:rPr lang="en-US" dirty="0" smtClean="0"/>
              <a:t>Typically attacker </a:t>
            </a:r>
            <a:r>
              <a:rPr lang="en-US" dirty="0"/>
              <a:t>breaks into a legitimate Web site and posts malware</a:t>
            </a:r>
          </a:p>
          <a:p>
            <a:pPr lvl="1">
              <a:buFont typeface="Arial" panose="020B0604020202020204" pitchFamily="34" charset="0"/>
              <a:buChar char="•"/>
            </a:pPr>
            <a:r>
              <a:rPr lang="en-US" sz="1400" dirty="0"/>
              <a:t>malware is </a:t>
            </a:r>
            <a:r>
              <a:rPr lang="en-US" sz="1400" dirty="0" smtClean="0"/>
              <a:t>not exclusive </a:t>
            </a:r>
            <a:r>
              <a:rPr lang="en-US" sz="1400" dirty="0"/>
              <a:t>to malicious </a:t>
            </a:r>
            <a:r>
              <a:rPr lang="en-US" sz="1400" dirty="0" smtClean="0"/>
              <a:t>web </a:t>
            </a:r>
            <a:r>
              <a:rPr lang="en-US" sz="1400" dirty="0"/>
              <a:t>sites. </a:t>
            </a:r>
            <a:r>
              <a:rPr lang="en-US" sz="1400" dirty="0" smtClean="0"/>
              <a:t>Often mainstream web sites are made </a:t>
            </a:r>
            <a:r>
              <a:rPr lang="en-US" sz="1400" dirty="0"/>
              <a:t>to act as parasitic hosts that serve up malware to their unsuspecting visitors. Due to the complexity of modern </a:t>
            </a:r>
            <a:r>
              <a:rPr lang="en-US" sz="1400" dirty="0" smtClean="0"/>
              <a:t>web </a:t>
            </a:r>
            <a:r>
              <a:rPr lang="en-US" sz="1400" dirty="0"/>
              <a:t>sites there are several techniques by which they are compromised.</a:t>
            </a:r>
            <a:endParaRPr lang="en-US" dirty="0"/>
          </a:p>
          <a:p>
            <a:pPr marL="285750" indent="-285750">
              <a:spcBef>
                <a:spcPts val="600"/>
              </a:spcBef>
              <a:buFont typeface="Arial" panose="020B0604020202020204" pitchFamily="34" charset="0"/>
              <a:buChar char="•"/>
            </a:pPr>
            <a:r>
              <a:rPr lang="en-US" dirty="0" smtClean="0"/>
              <a:t>Attacking </a:t>
            </a:r>
            <a:r>
              <a:rPr lang="en-US" dirty="0" err="1"/>
              <a:t>enduser</a:t>
            </a:r>
            <a:r>
              <a:rPr lang="en-US" dirty="0"/>
              <a:t> machines</a:t>
            </a:r>
          </a:p>
          <a:p>
            <a:pPr lvl="1">
              <a:buFont typeface="Arial" panose="020B0604020202020204" pitchFamily="34" charset="0"/>
              <a:buChar char="•"/>
            </a:pPr>
            <a:r>
              <a:rPr lang="en-US" sz="1400" dirty="0"/>
              <a:t>malware on a </a:t>
            </a:r>
            <a:r>
              <a:rPr lang="en-US" sz="1400" dirty="0" smtClean="0"/>
              <a:t>web </a:t>
            </a:r>
            <a:r>
              <a:rPr lang="en-US" sz="1400" dirty="0"/>
              <a:t>site makes its way down on to a user’s machine when that user visits the host Web site. </a:t>
            </a:r>
          </a:p>
          <a:p>
            <a:pPr lvl="1">
              <a:buFont typeface="Arial" panose="020B0604020202020204" pitchFamily="34" charset="0"/>
              <a:buChar char="•"/>
            </a:pPr>
            <a:r>
              <a:rPr lang="en-US" sz="1400" dirty="0"/>
              <a:t>Some of the techniques </a:t>
            </a:r>
            <a:r>
              <a:rPr lang="en-US" sz="1400" dirty="0" smtClean="0"/>
              <a:t>enable </a:t>
            </a:r>
            <a:r>
              <a:rPr lang="en-US" sz="1400" dirty="0"/>
              <a:t>this to happen </a:t>
            </a:r>
            <a:r>
              <a:rPr lang="en-US" sz="1400" dirty="0" smtClean="0"/>
              <a:t>with </a:t>
            </a:r>
            <a:r>
              <a:rPr lang="en-US" sz="1400" dirty="0"/>
              <a:t>no user interaction </a:t>
            </a:r>
            <a:r>
              <a:rPr lang="en-US" sz="1400" dirty="0" smtClean="0"/>
              <a:t>– </a:t>
            </a:r>
            <a:r>
              <a:rPr lang="en-US" sz="1400" dirty="0"/>
              <a:t>‘drive-by-download’. </a:t>
            </a:r>
          </a:p>
          <a:p>
            <a:pPr lvl="1">
              <a:buFont typeface="Arial" panose="020B0604020202020204" pitchFamily="34" charset="0"/>
              <a:buChar char="•"/>
            </a:pPr>
            <a:r>
              <a:rPr lang="en-US" sz="1400" dirty="0"/>
              <a:t>Some techniques which do require some input from the </a:t>
            </a:r>
            <a:r>
              <a:rPr lang="en-US" sz="1400" dirty="0" smtClean="0"/>
              <a:t>user.</a:t>
            </a:r>
            <a:endParaRPr lang="en-US" sz="1400" dirty="0"/>
          </a:p>
          <a:p>
            <a:pPr marL="285750" indent="-285750">
              <a:spcBef>
                <a:spcPts val="600"/>
              </a:spcBef>
              <a:buFont typeface="Arial" panose="020B0604020202020204" pitchFamily="34" charset="0"/>
              <a:buChar char="•"/>
            </a:pPr>
            <a:r>
              <a:rPr lang="en-US" dirty="0"/>
              <a:t> </a:t>
            </a:r>
            <a:r>
              <a:rPr lang="en-US" dirty="0" smtClean="0"/>
              <a:t>Leveraging </a:t>
            </a:r>
            <a:r>
              <a:rPr lang="en-US" dirty="0"/>
              <a:t>end user machines for malicious activity</a:t>
            </a:r>
          </a:p>
          <a:p>
            <a:pPr lvl="1">
              <a:buFont typeface="Arial" panose="020B0604020202020204" pitchFamily="34" charset="0"/>
              <a:buChar char="•"/>
            </a:pPr>
            <a:r>
              <a:rPr lang="en-US" sz="1400" dirty="0"/>
              <a:t>The most malicious activities begin once new malware has established a presence on a user’s machine.</a:t>
            </a:r>
          </a:p>
          <a:p>
            <a:endParaRPr lang="en-US" dirty="0"/>
          </a:p>
        </p:txBody>
      </p:sp>
      <p:sp>
        <p:nvSpPr>
          <p:cNvPr id="3" name="Content Placeholder 2"/>
          <p:cNvSpPr>
            <a:spLocks noGrp="1"/>
          </p:cNvSpPr>
          <p:nvPr>
            <p:ph sz="quarter" idx="10"/>
          </p:nvPr>
        </p:nvSpPr>
        <p:spPr>
          <a:xfrm>
            <a:off x="304800" y="214143"/>
            <a:ext cx="6324600" cy="591075"/>
          </a:xfrm>
        </p:spPr>
        <p:txBody>
          <a:bodyPr/>
          <a:lstStyle/>
          <a:p>
            <a:r>
              <a:rPr lang="en-US" dirty="0"/>
              <a:t>Anatomy of Web Attack</a:t>
            </a:r>
          </a:p>
        </p:txBody>
      </p:sp>
    </p:spTree>
    <p:extLst>
      <p:ext uri="{BB962C8B-B14F-4D97-AF65-F5344CB8AC3E}">
        <p14:creationId xmlns:p14="http://schemas.microsoft.com/office/powerpoint/2010/main" val="208476858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11832</TotalTime>
  <Words>2064</Words>
  <Application>Microsoft Office PowerPoint</Application>
  <PresentationFormat>On-screen Show (16:9)</PresentationFormat>
  <Paragraphs>203</Paragraphs>
  <Slides>39</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39</vt:i4>
      </vt:variant>
    </vt:vector>
  </HeadingPairs>
  <TitlesOfParts>
    <vt:vector size="44" baseType="lpstr">
      <vt:lpstr>Arial</vt:lpstr>
      <vt:lpstr>Calibri</vt:lpstr>
      <vt:lpstr>Liberation Serif</vt:lpstr>
      <vt:lpstr>BITS_PPT_template</vt:lpstr>
      <vt:lpstr>PG Template</vt:lpstr>
      <vt:lpstr>SS ZG 566 Secure Software Engineering</vt:lpstr>
      <vt:lpstr>Web Security Overview RL 9.1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Cross-site Scripting RL 9.2.1</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wilp-hyd</cp:lastModifiedBy>
  <cp:revision>538</cp:revision>
  <dcterms:created xsi:type="dcterms:W3CDTF">2015-06-09T08:31:04Z</dcterms:created>
  <dcterms:modified xsi:type="dcterms:W3CDTF">2017-11-29T09:03:43Z</dcterms:modified>
</cp:coreProperties>
</file>