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6" r:id="rId20"/>
    <p:sldId id="277" r:id="rId21"/>
    <p:sldId id="278" r:id="rId22"/>
    <p:sldId id="279" r:id="rId23"/>
    <p:sldId id="282" r:id="rId24"/>
    <p:sldId id="284" r:id="rId25"/>
    <p:sldId id="285" r:id="rId26"/>
    <p:sldId id="286" r:id="rId27"/>
    <p:sldId id="287" r:id="rId28"/>
    <p:sldId id="288" r:id="rId29"/>
    <p:sldId id="289" r:id="rId30"/>
    <p:sldId id="290" r:id="rId31"/>
    <p:sldId id="291" r:id="rId32"/>
    <p:sldId id="292" r:id="rId33"/>
    <p:sldId id="275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A3CCC9-D552-43ED-B022-8DF58900D935}" v="40" dt="2019-11-17T14:40:56.26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6" autoAdjust="0"/>
    <p:restoredTop sz="94660"/>
  </p:normalViewPr>
  <p:slideViewPr>
    <p:cSldViewPr snapToGrid="0">
      <p:cViewPr varScale="1">
        <p:scale>
          <a:sx n="53" d="100"/>
          <a:sy n="53" d="100"/>
        </p:scale>
        <p:origin x="168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Uma Ganesan" userId="783950ef343d668c" providerId="LiveId" clId="{17A3CCC9-D552-43ED-B022-8DF58900D935}"/>
    <pc:docChg chg="custSel addSld modSld">
      <pc:chgData name="Uma Ganesan" userId="783950ef343d668c" providerId="LiveId" clId="{17A3CCC9-D552-43ED-B022-8DF58900D935}" dt="2019-11-17T14:42:24.437" v="245" actId="20577"/>
      <pc:docMkLst>
        <pc:docMk/>
      </pc:docMkLst>
      <pc:sldChg chg="modSp">
        <pc:chgData name="Uma Ganesan" userId="783950ef343d668c" providerId="LiveId" clId="{17A3CCC9-D552-43ED-B022-8DF58900D935}" dt="2019-11-17T14:01:38.071" v="15" actId="6549"/>
        <pc:sldMkLst>
          <pc:docMk/>
          <pc:sldMk cId="3571023519" sldId="257"/>
        </pc:sldMkLst>
        <pc:spChg chg="mod">
          <ac:chgData name="Uma Ganesan" userId="783950ef343d668c" providerId="LiveId" clId="{17A3CCC9-D552-43ED-B022-8DF58900D935}" dt="2019-11-17T14:01:38.071" v="15" actId="6549"/>
          <ac:spMkLst>
            <pc:docMk/>
            <pc:sldMk cId="3571023519" sldId="257"/>
            <ac:spMk id="5" creationId="{00000000-0000-0000-0000-000000000000}"/>
          </ac:spMkLst>
        </pc:spChg>
      </pc:sldChg>
      <pc:sldChg chg="addSp delSp modSp">
        <pc:chgData name="Uma Ganesan" userId="783950ef343d668c" providerId="LiveId" clId="{17A3CCC9-D552-43ED-B022-8DF58900D935}" dt="2019-11-17T14:02:37.015" v="32" actId="1076"/>
        <pc:sldMkLst>
          <pc:docMk/>
          <pc:sldMk cId="4025482213" sldId="258"/>
        </pc:sldMkLst>
        <pc:spChg chg="add del">
          <ac:chgData name="Uma Ganesan" userId="783950ef343d668c" providerId="LiveId" clId="{17A3CCC9-D552-43ED-B022-8DF58900D935}" dt="2019-11-17T14:02:08.408" v="23"/>
          <ac:spMkLst>
            <pc:docMk/>
            <pc:sldMk cId="4025482213" sldId="258"/>
            <ac:spMk id="3" creationId="{55AB7D65-C774-476B-8708-CC65ACB2223A}"/>
          </ac:spMkLst>
        </pc:spChg>
        <pc:spChg chg="add mod">
          <ac:chgData name="Uma Ganesan" userId="783950ef343d668c" providerId="LiveId" clId="{17A3CCC9-D552-43ED-B022-8DF58900D935}" dt="2019-11-17T14:02:37.015" v="32" actId="1076"/>
          <ac:spMkLst>
            <pc:docMk/>
            <pc:sldMk cId="4025482213" sldId="258"/>
            <ac:spMk id="4" creationId="{B6EF2976-6BDD-4EFE-85EA-0586E426441B}"/>
          </ac:spMkLst>
        </pc:spChg>
      </pc:sldChg>
      <pc:sldChg chg="add">
        <pc:chgData name="Uma Ganesan" userId="783950ef343d668c" providerId="LiveId" clId="{17A3CCC9-D552-43ED-B022-8DF58900D935}" dt="2019-11-17T14:20:43.894" v="33"/>
        <pc:sldMkLst>
          <pc:docMk/>
          <pc:sldMk cId="0" sldId="276"/>
        </pc:sldMkLst>
      </pc:sldChg>
      <pc:sldChg chg="add">
        <pc:chgData name="Uma Ganesan" userId="783950ef343d668c" providerId="LiveId" clId="{17A3CCC9-D552-43ED-B022-8DF58900D935}" dt="2019-11-17T14:20:43.894" v="33"/>
        <pc:sldMkLst>
          <pc:docMk/>
          <pc:sldMk cId="0" sldId="277"/>
        </pc:sldMkLst>
      </pc:sldChg>
      <pc:sldChg chg="modSp add">
        <pc:chgData name="Uma Ganesan" userId="783950ef343d668c" providerId="LiveId" clId="{17A3CCC9-D552-43ED-B022-8DF58900D935}" dt="2019-11-17T14:20:45.192" v="34" actId="27636"/>
        <pc:sldMkLst>
          <pc:docMk/>
          <pc:sldMk cId="0" sldId="278"/>
        </pc:sldMkLst>
        <pc:spChg chg="mod">
          <ac:chgData name="Uma Ganesan" userId="783950ef343d668c" providerId="LiveId" clId="{17A3CCC9-D552-43ED-B022-8DF58900D935}" dt="2019-11-17T14:20:45.192" v="34" actId="27636"/>
          <ac:spMkLst>
            <pc:docMk/>
            <pc:sldMk cId="0" sldId="278"/>
            <ac:spMk id="9219" creationId="{4F4C5645-B90F-4A46-919C-3FEF6F258F83}"/>
          </ac:spMkLst>
        </pc:spChg>
      </pc:sldChg>
      <pc:sldChg chg="modSp add">
        <pc:chgData name="Uma Ganesan" userId="783950ef343d668c" providerId="LiveId" clId="{17A3CCC9-D552-43ED-B022-8DF58900D935}" dt="2019-11-17T14:20:45.276" v="35" actId="27636"/>
        <pc:sldMkLst>
          <pc:docMk/>
          <pc:sldMk cId="0" sldId="279"/>
        </pc:sldMkLst>
        <pc:spChg chg="mod">
          <ac:chgData name="Uma Ganesan" userId="783950ef343d668c" providerId="LiveId" clId="{17A3CCC9-D552-43ED-B022-8DF58900D935}" dt="2019-11-17T14:20:45.276" v="35" actId="27636"/>
          <ac:spMkLst>
            <pc:docMk/>
            <pc:sldMk cId="0" sldId="279"/>
            <ac:spMk id="10242" creationId="{D605C8E8-7090-4DB1-8CF5-9AE500BC794D}"/>
          </ac:spMkLst>
        </pc:spChg>
      </pc:sldChg>
      <pc:sldChg chg="add">
        <pc:chgData name="Uma Ganesan" userId="783950ef343d668c" providerId="LiveId" clId="{17A3CCC9-D552-43ED-B022-8DF58900D935}" dt="2019-11-17T14:20:43.894" v="33"/>
        <pc:sldMkLst>
          <pc:docMk/>
          <pc:sldMk cId="0" sldId="282"/>
        </pc:sldMkLst>
      </pc:sldChg>
      <pc:sldChg chg="add">
        <pc:chgData name="Uma Ganesan" userId="783950ef343d668c" providerId="LiveId" clId="{17A3CCC9-D552-43ED-B022-8DF58900D935}" dt="2019-11-17T14:20:43.894" v="33"/>
        <pc:sldMkLst>
          <pc:docMk/>
          <pc:sldMk cId="0" sldId="284"/>
        </pc:sldMkLst>
      </pc:sldChg>
      <pc:sldChg chg="add">
        <pc:chgData name="Uma Ganesan" userId="783950ef343d668c" providerId="LiveId" clId="{17A3CCC9-D552-43ED-B022-8DF58900D935}" dt="2019-11-17T14:20:43.894" v="33"/>
        <pc:sldMkLst>
          <pc:docMk/>
          <pc:sldMk cId="0" sldId="285"/>
        </pc:sldMkLst>
      </pc:sldChg>
      <pc:sldChg chg="add">
        <pc:chgData name="Uma Ganesan" userId="783950ef343d668c" providerId="LiveId" clId="{17A3CCC9-D552-43ED-B022-8DF58900D935}" dt="2019-11-17T14:20:43.894" v="33"/>
        <pc:sldMkLst>
          <pc:docMk/>
          <pc:sldMk cId="0" sldId="286"/>
        </pc:sldMkLst>
      </pc:sldChg>
      <pc:sldChg chg="addSp delSp modSp add">
        <pc:chgData name="Uma Ganesan" userId="783950ef343d668c" providerId="LiveId" clId="{17A3CCC9-D552-43ED-B022-8DF58900D935}" dt="2019-11-17T14:32:27.298" v="38"/>
        <pc:sldMkLst>
          <pc:docMk/>
          <pc:sldMk cId="0" sldId="287"/>
        </pc:sldMkLst>
        <pc:spChg chg="add del">
          <ac:chgData name="Uma Ganesan" userId="783950ef343d668c" providerId="LiveId" clId="{17A3CCC9-D552-43ED-B022-8DF58900D935}" dt="2019-11-17T14:32:27.298" v="38"/>
          <ac:spMkLst>
            <pc:docMk/>
            <pc:sldMk cId="0" sldId="287"/>
            <ac:spMk id="2" creationId="{1F030A4B-72EF-413F-B2B9-185AAFA23E73}"/>
          </ac:spMkLst>
        </pc:spChg>
        <pc:spChg chg="mod">
          <ac:chgData name="Uma Ganesan" userId="783950ef343d668c" providerId="LiveId" clId="{17A3CCC9-D552-43ED-B022-8DF58900D935}" dt="2019-11-17T14:20:45.315" v="36" actId="27636"/>
          <ac:spMkLst>
            <pc:docMk/>
            <pc:sldMk cId="0" sldId="287"/>
            <ac:spMk id="39939" creationId="{10C09008-FDF2-4B70-ACCE-BAB4290F1283}"/>
          </ac:spMkLst>
        </pc:spChg>
      </pc:sldChg>
      <pc:sldChg chg="modSp add">
        <pc:chgData name="Uma Ganesan" userId="783950ef343d668c" providerId="LiveId" clId="{17A3CCC9-D552-43ED-B022-8DF58900D935}" dt="2019-11-17T14:34:01.351" v="53" actId="13926"/>
        <pc:sldMkLst>
          <pc:docMk/>
          <pc:sldMk cId="4104504243" sldId="288"/>
        </pc:sldMkLst>
        <pc:spChg chg="mod">
          <ac:chgData name="Uma Ganesan" userId="783950ef343d668c" providerId="LiveId" clId="{17A3CCC9-D552-43ED-B022-8DF58900D935}" dt="2019-11-17T14:33:22.028" v="47" actId="207"/>
          <ac:spMkLst>
            <pc:docMk/>
            <pc:sldMk cId="4104504243" sldId="288"/>
            <ac:spMk id="2" creationId="{16421468-7B30-42BE-954E-ABAD8DC24D86}"/>
          </ac:spMkLst>
        </pc:spChg>
        <pc:spChg chg="mod">
          <ac:chgData name="Uma Ganesan" userId="783950ef343d668c" providerId="LiveId" clId="{17A3CCC9-D552-43ED-B022-8DF58900D935}" dt="2019-11-17T14:34:01.351" v="53" actId="13926"/>
          <ac:spMkLst>
            <pc:docMk/>
            <pc:sldMk cId="4104504243" sldId="288"/>
            <ac:spMk id="3" creationId="{FBA995C8-70F8-4460-923C-08A273CEEBA4}"/>
          </ac:spMkLst>
        </pc:spChg>
      </pc:sldChg>
      <pc:sldChg chg="addSp modSp add">
        <pc:chgData name="Uma Ganesan" userId="783950ef343d668c" providerId="LiveId" clId="{17A3CCC9-D552-43ED-B022-8DF58900D935}" dt="2019-11-17T14:36:23.429" v="69"/>
        <pc:sldMkLst>
          <pc:docMk/>
          <pc:sldMk cId="2287385973" sldId="289"/>
        </pc:sldMkLst>
        <pc:spChg chg="mod">
          <ac:chgData name="Uma Ganesan" userId="783950ef343d668c" providerId="LiveId" clId="{17A3CCC9-D552-43ED-B022-8DF58900D935}" dt="2019-11-17T14:36:23.429" v="69"/>
          <ac:spMkLst>
            <pc:docMk/>
            <pc:sldMk cId="2287385973" sldId="289"/>
            <ac:spMk id="2" creationId="{D469D813-BB42-4394-B288-9D72F21D75EA}"/>
          </ac:spMkLst>
        </pc:spChg>
        <pc:spChg chg="mod">
          <ac:chgData name="Uma Ganesan" userId="783950ef343d668c" providerId="LiveId" clId="{17A3CCC9-D552-43ED-B022-8DF58900D935}" dt="2019-11-17T14:36:05.536" v="68" actId="27636"/>
          <ac:spMkLst>
            <pc:docMk/>
            <pc:sldMk cId="2287385973" sldId="289"/>
            <ac:spMk id="3" creationId="{F913DF04-001C-43BF-A8F2-EC725791DB32}"/>
          </ac:spMkLst>
        </pc:spChg>
        <pc:spChg chg="add mod">
          <ac:chgData name="Uma Ganesan" userId="783950ef343d668c" providerId="LiveId" clId="{17A3CCC9-D552-43ED-B022-8DF58900D935}" dt="2019-11-17T14:35:13.194" v="63" actId="207"/>
          <ac:spMkLst>
            <pc:docMk/>
            <pc:sldMk cId="2287385973" sldId="289"/>
            <ac:spMk id="4" creationId="{FB56CBEE-38B9-4790-84C9-0FD4FAFF84B6}"/>
          </ac:spMkLst>
        </pc:spChg>
      </pc:sldChg>
      <pc:sldChg chg="modSp add">
        <pc:chgData name="Uma Ganesan" userId="783950ef343d668c" providerId="LiveId" clId="{17A3CCC9-D552-43ED-B022-8DF58900D935}" dt="2019-11-17T14:37:26.297" v="80"/>
        <pc:sldMkLst>
          <pc:docMk/>
          <pc:sldMk cId="3785698475" sldId="290"/>
        </pc:sldMkLst>
        <pc:spChg chg="mod">
          <ac:chgData name="Uma Ganesan" userId="783950ef343d668c" providerId="LiveId" clId="{17A3CCC9-D552-43ED-B022-8DF58900D935}" dt="2019-11-17T14:36:30.402" v="71"/>
          <ac:spMkLst>
            <pc:docMk/>
            <pc:sldMk cId="3785698475" sldId="290"/>
            <ac:spMk id="2" creationId="{DE3A1F69-8FF6-4599-8370-86DC364003C6}"/>
          </ac:spMkLst>
        </pc:spChg>
        <pc:spChg chg="mod">
          <ac:chgData name="Uma Ganesan" userId="783950ef343d668c" providerId="LiveId" clId="{17A3CCC9-D552-43ED-B022-8DF58900D935}" dt="2019-11-17T14:37:26.297" v="80"/>
          <ac:spMkLst>
            <pc:docMk/>
            <pc:sldMk cId="3785698475" sldId="290"/>
            <ac:spMk id="3" creationId="{D2655CA7-ADDB-44D2-83CB-672D7754643F}"/>
          </ac:spMkLst>
        </pc:spChg>
      </pc:sldChg>
      <pc:sldChg chg="modSp add">
        <pc:chgData name="Uma Ganesan" userId="783950ef343d668c" providerId="LiveId" clId="{17A3CCC9-D552-43ED-B022-8DF58900D935}" dt="2019-11-17T14:40:03.939" v="115" actId="5793"/>
        <pc:sldMkLst>
          <pc:docMk/>
          <pc:sldMk cId="1025814905" sldId="291"/>
        </pc:sldMkLst>
        <pc:spChg chg="mod">
          <ac:chgData name="Uma Ganesan" userId="783950ef343d668c" providerId="LiveId" clId="{17A3CCC9-D552-43ED-B022-8DF58900D935}" dt="2019-11-17T14:38:44.939" v="107" actId="207"/>
          <ac:spMkLst>
            <pc:docMk/>
            <pc:sldMk cId="1025814905" sldId="291"/>
            <ac:spMk id="2" creationId="{7CC6606B-B763-4B95-8D2A-1952D1E69608}"/>
          </ac:spMkLst>
        </pc:spChg>
        <pc:spChg chg="mod">
          <ac:chgData name="Uma Ganesan" userId="783950ef343d668c" providerId="LiveId" clId="{17A3CCC9-D552-43ED-B022-8DF58900D935}" dt="2019-11-17T14:40:03.939" v="115" actId="5793"/>
          <ac:spMkLst>
            <pc:docMk/>
            <pc:sldMk cId="1025814905" sldId="291"/>
            <ac:spMk id="3" creationId="{927A8A16-F49D-4F90-ACC4-A5836FF1EF07}"/>
          </ac:spMkLst>
        </pc:spChg>
      </pc:sldChg>
      <pc:sldChg chg="modSp add">
        <pc:chgData name="Uma Ganesan" userId="783950ef343d668c" providerId="LiveId" clId="{17A3CCC9-D552-43ED-B022-8DF58900D935}" dt="2019-11-17T14:42:24.437" v="245" actId="20577"/>
        <pc:sldMkLst>
          <pc:docMk/>
          <pc:sldMk cId="989594440" sldId="292"/>
        </pc:sldMkLst>
        <pc:spChg chg="mod">
          <ac:chgData name="Uma Ganesan" userId="783950ef343d668c" providerId="LiveId" clId="{17A3CCC9-D552-43ED-B022-8DF58900D935}" dt="2019-11-17T14:40:58.060" v="158" actId="113"/>
          <ac:spMkLst>
            <pc:docMk/>
            <pc:sldMk cId="989594440" sldId="292"/>
            <ac:spMk id="2" creationId="{1414D316-3483-411A-BD6D-EAFC59D1C03B}"/>
          </ac:spMkLst>
        </pc:spChg>
        <pc:spChg chg="mod">
          <ac:chgData name="Uma Ganesan" userId="783950ef343d668c" providerId="LiveId" clId="{17A3CCC9-D552-43ED-B022-8DF58900D935}" dt="2019-11-17T14:42:24.437" v="245" actId="20577"/>
          <ac:spMkLst>
            <pc:docMk/>
            <pc:sldMk cId="989594440" sldId="292"/>
            <ac:spMk id="3" creationId="{EC254668-061E-4181-91D0-3AD67DBE41E7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90EECF-9E50-422E-A26A-4E3C6DE028EE}" type="datetimeFigureOut">
              <a:rPr lang="en-IN" smtClean="0"/>
              <a:t>17-11-2019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1AE85D-BA64-441C-B569-87469E4EF7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51628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F17F31-0129-4850-B108-112B88977EDB}" type="slidenum">
              <a:rPr lang="en-US" altLang="ja-JP"/>
              <a:pPr/>
              <a:t>1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9245117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F17F31-0129-4850-B108-112B88977EDB}" type="slidenum">
              <a:rPr lang="en-US" altLang="ja-JP"/>
              <a:pPr/>
              <a:t>2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0750279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F17F31-0129-4850-B108-112B88977EDB}" type="slidenum">
              <a:rPr lang="en-US" altLang="ja-JP"/>
              <a:pPr/>
              <a:t>3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118298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5127E-E89C-4BB0-8BEB-3E140D5CE1DD}" type="datetimeFigureOut">
              <a:rPr lang="en-IN" smtClean="0"/>
              <a:t>17-11-2019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BB452-716C-4924-98A7-904754B9D7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3302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5127E-E89C-4BB0-8BEB-3E140D5CE1DD}" type="datetimeFigureOut">
              <a:rPr lang="en-IN" smtClean="0"/>
              <a:t>17-11-2019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BB452-716C-4924-98A7-904754B9D7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5667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5127E-E89C-4BB0-8BEB-3E140D5CE1DD}" type="datetimeFigureOut">
              <a:rPr lang="en-IN" smtClean="0"/>
              <a:t>17-11-2019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BB452-716C-4924-98A7-904754B9D7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80868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3352800"/>
            <a:ext cx="115824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ja-JP" altLang="ja-JP" sz="1800">
              <a:solidFill>
                <a:srgbClr val="FFFFFF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3860800" y="6096000"/>
            <a:ext cx="38608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ja-JP" altLang="ja-JP" sz="180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6096000"/>
            <a:ext cx="38608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ja-JP" altLang="ja-JP" sz="180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7721600" y="6096000"/>
            <a:ext cx="38608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ja-JP" altLang="ja-JP" sz="180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pic>
        <p:nvPicPr>
          <p:cNvPr id="9" name="Picture 10" descr="BITS_university_logo_whitevert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>
            <a:fillRect/>
          </a:stretch>
        </p:blipFill>
        <p:spPr bwMode="auto">
          <a:xfrm>
            <a:off x="101600" y="3352801"/>
            <a:ext cx="2743200" cy="197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 userDrawn="1"/>
        </p:nvSpPr>
        <p:spPr>
          <a:xfrm>
            <a:off x="-101600" y="5257800"/>
            <a:ext cx="29464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203200" y="5667376"/>
            <a:ext cx="2540000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FFFFFF"/>
                </a:solidFill>
                <a:latin typeface="Arial"/>
                <a:cs typeface="Arial"/>
              </a:rPr>
              <a:t>Pilani Campus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352800" y="5410200"/>
            <a:ext cx="8026400" cy="533400"/>
          </a:xfrm>
        </p:spPr>
        <p:txBody>
          <a:bodyPr anchor="b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2800" y="3810000"/>
            <a:ext cx="8026400" cy="1524000"/>
          </a:xfrm>
        </p:spPr>
        <p:txBody>
          <a:bodyPr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54094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\\Server\D\jyoti\FI023_BITS_v1\styleguide img\IMG_5627_b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 userDrawn="1"/>
        </p:nvSpPr>
        <p:spPr>
          <a:xfrm>
            <a:off x="0" y="4281488"/>
            <a:ext cx="12192000" cy="257651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ja-JP" altLang="ja-JP" sz="180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pic>
        <p:nvPicPr>
          <p:cNvPr id="5" name="Picture 8" descr="Picture 7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8839201" y="0"/>
            <a:ext cx="2925233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 userDrawn="1"/>
        </p:nvSpPr>
        <p:spPr>
          <a:xfrm>
            <a:off x="3843867" y="6775450"/>
            <a:ext cx="38608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ja-JP" altLang="ja-JP" sz="180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-16933" y="6775450"/>
            <a:ext cx="38608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ja-JP" altLang="ja-JP" sz="180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7704667" y="6775450"/>
            <a:ext cx="38608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ja-JP" altLang="ja-JP" sz="180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9144000" y="762000"/>
            <a:ext cx="29464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9448800" y="1171576"/>
            <a:ext cx="2540000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FFFFFF"/>
                </a:solidFill>
                <a:latin typeface="Arial"/>
                <a:cs typeface="Arial"/>
              </a:rPr>
              <a:t>Pilani Campus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0"/>
          </p:nvPr>
        </p:nvSpPr>
        <p:spPr>
          <a:xfrm>
            <a:off x="406400" y="4648200"/>
            <a:ext cx="11277600" cy="1600200"/>
          </a:xfrm>
        </p:spPr>
        <p:txBody>
          <a:bodyPr>
            <a:noAutofit/>
          </a:bodyPr>
          <a:lstStyle>
            <a:lvl1pPr marL="0" indent="0">
              <a:lnSpc>
                <a:spcPts val="4200"/>
              </a:lnSpc>
              <a:spcBef>
                <a:spcPts val="0"/>
              </a:spcBef>
              <a:buNone/>
              <a:defRPr sz="40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595702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4368800" y="6596064"/>
            <a:ext cx="7823200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  <p:grpSp>
        <p:nvGrpSpPr>
          <p:cNvPr id="5" name="Group 11"/>
          <p:cNvGrpSpPr>
            <a:grpSpLocks/>
          </p:cNvGrpSpPr>
          <p:nvPr userDrawn="1"/>
        </p:nvGrpSpPr>
        <p:grpSpPr bwMode="auto">
          <a:xfrm>
            <a:off x="2779184" y="6550026"/>
            <a:ext cx="9412816" cy="49213"/>
            <a:chOff x="2083888" y="6550671"/>
            <a:chExt cx="7060112" cy="48665"/>
          </a:xfrm>
        </p:grpSpPr>
        <p:sp>
          <p:nvSpPr>
            <p:cNvPr id="6" name="Rectangle 5"/>
            <p:cNvSpPr/>
            <p:nvPr/>
          </p:nvSpPr>
          <p:spPr>
            <a:xfrm>
              <a:off x="4630418" y="6550671"/>
              <a:ext cx="2329027" cy="48665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ja-JP" altLang="ja-JP" sz="1800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6908642" y="6550671"/>
              <a:ext cx="2235358" cy="45525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ja-JP" altLang="ja-JP" sz="1800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083888" y="6550671"/>
              <a:ext cx="2581458" cy="48665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ja-JP" altLang="ja-JP" sz="1800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</p:grpSp>
      <p:pic>
        <p:nvPicPr>
          <p:cNvPr id="9" name="Picture 11" descr="Picture 7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8839201" y="0"/>
            <a:ext cx="2925233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" name="Group 18"/>
          <p:cNvGrpSpPr>
            <a:grpSpLocks/>
          </p:cNvGrpSpPr>
          <p:nvPr userDrawn="1"/>
        </p:nvGrpSpPr>
        <p:grpSpPr bwMode="auto">
          <a:xfrm>
            <a:off x="2844800" y="6553200"/>
            <a:ext cx="9347200" cy="46038"/>
            <a:chOff x="1905000" y="6553200"/>
            <a:chExt cx="7010400" cy="45719"/>
          </a:xfrm>
        </p:grpSpPr>
        <p:sp>
          <p:nvSpPr>
            <p:cNvPr id="11" name="Rectangle 10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ja-JP" altLang="ja-JP" sz="1800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ja-JP" altLang="ja-JP" sz="1800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ja-JP" altLang="ja-JP" sz="1800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14" name="Group 22"/>
          <p:cNvGrpSpPr>
            <a:grpSpLocks/>
          </p:cNvGrpSpPr>
          <p:nvPr userDrawn="1"/>
        </p:nvGrpSpPr>
        <p:grpSpPr bwMode="auto">
          <a:xfrm>
            <a:off x="0" y="1295400"/>
            <a:ext cx="9347200" cy="46038"/>
            <a:chOff x="1905000" y="6553200"/>
            <a:chExt cx="7010400" cy="45719"/>
          </a:xfrm>
        </p:grpSpPr>
        <p:sp>
          <p:nvSpPr>
            <p:cNvPr id="15" name="Rectangle 14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ja-JP" altLang="ja-JP" sz="1800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ja-JP" altLang="ja-JP" sz="1800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ja-JP" altLang="ja-JP" sz="1800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493838"/>
            <a:ext cx="109728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dirty="0"/>
          </a:p>
        </p:txBody>
      </p:sp>
      <p:sp>
        <p:nvSpPr>
          <p:cNvPr id="27" name="Content Placeholder 18"/>
          <p:cNvSpPr>
            <a:spLocks noGrp="1"/>
          </p:cNvSpPr>
          <p:nvPr>
            <p:ph sz="quarter" idx="10"/>
          </p:nvPr>
        </p:nvSpPr>
        <p:spPr>
          <a:xfrm>
            <a:off x="406400" y="152400"/>
            <a:ext cx="84328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93070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5127E-E89C-4BB0-8BEB-3E140D5CE1DD}" type="datetimeFigureOut">
              <a:rPr lang="en-IN" smtClean="0"/>
              <a:t>17-11-2019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BB452-716C-4924-98A7-904754B9D7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683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5127E-E89C-4BB0-8BEB-3E140D5CE1DD}" type="datetimeFigureOut">
              <a:rPr lang="en-IN" smtClean="0"/>
              <a:t>17-11-2019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BB452-716C-4924-98A7-904754B9D7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627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5127E-E89C-4BB0-8BEB-3E140D5CE1DD}" type="datetimeFigureOut">
              <a:rPr lang="en-IN" smtClean="0"/>
              <a:t>17-11-2019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BB452-716C-4924-98A7-904754B9D7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6733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5127E-E89C-4BB0-8BEB-3E140D5CE1DD}" type="datetimeFigureOut">
              <a:rPr lang="en-IN" smtClean="0"/>
              <a:t>17-11-2019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BB452-716C-4924-98A7-904754B9D7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0757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5127E-E89C-4BB0-8BEB-3E140D5CE1DD}" type="datetimeFigureOut">
              <a:rPr lang="en-IN" smtClean="0"/>
              <a:t>17-11-2019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BB452-716C-4924-98A7-904754B9D7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3830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5127E-E89C-4BB0-8BEB-3E140D5CE1DD}" type="datetimeFigureOut">
              <a:rPr lang="en-IN" smtClean="0"/>
              <a:t>17-11-2019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BB452-716C-4924-98A7-904754B9D7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3621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5127E-E89C-4BB0-8BEB-3E140D5CE1DD}" type="datetimeFigureOut">
              <a:rPr lang="en-IN" smtClean="0"/>
              <a:t>17-11-2019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BB452-716C-4924-98A7-904754B9D7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669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5127E-E89C-4BB0-8BEB-3E140D5CE1DD}" type="datetimeFigureOut">
              <a:rPr lang="en-IN" smtClean="0"/>
              <a:t>17-11-2019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BB452-716C-4924-98A7-904754B9D7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3974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35127E-E89C-4BB0-8BEB-3E140D5CE1DD}" type="datetimeFigureOut">
              <a:rPr lang="en-IN" smtClean="0"/>
              <a:t>17-11-2019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9BB452-716C-4924-98A7-904754B9D7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5121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352800" y="3810000"/>
            <a:ext cx="7993224" cy="2105608"/>
          </a:xfrm>
        </p:spPr>
        <p:txBody>
          <a:bodyPr/>
          <a:lstStyle/>
          <a:p>
            <a:pPr>
              <a:defRPr/>
            </a:pPr>
            <a:r>
              <a:rPr lang="en-US" sz="3200" dirty="0">
                <a:latin typeface="Arial" charset="0"/>
                <a:cs typeface="Arial" charset="0"/>
              </a:rPr>
              <a:t> SSZG518:     Database design  and    </a:t>
            </a:r>
            <a:br>
              <a:rPr lang="en-US" sz="3200" dirty="0">
                <a:latin typeface="Arial" charset="0"/>
                <a:cs typeface="Arial" charset="0"/>
              </a:rPr>
            </a:br>
            <a:r>
              <a:rPr lang="en-US" sz="3200" dirty="0">
                <a:latin typeface="Arial" charset="0"/>
                <a:cs typeface="Arial" charset="0"/>
              </a:rPr>
              <a:t>                      Applications</a:t>
            </a:r>
            <a:br>
              <a:rPr lang="en-US" sz="3200" dirty="0">
                <a:latin typeface="Arial" charset="0"/>
                <a:cs typeface="Arial" charset="0"/>
              </a:rPr>
            </a:br>
            <a:br>
              <a:rPr lang="en-US" sz="3200" dirty="0">
                <a:latin typeface="Arial" charset="0"/>
                <a:cs typeface="Arial" charset="0"/>
              </a:rPr>
            </a:br>
            <a:r>
              <a:rPr lang="en-US" sz="3200" dirty="0">
                <a:latin typeface="Arial" charset="0"/>
                <a:cs typeface="Arial" charset="0"/>
              </a:rPr>
              <a:t>                 Ms. Uma </a:t>
            </a:r>
            <a:r>
              <a:rPr lang="en-US" sz="3200" dirty="0" err="1">
                <a:latin typeface="Arial" charset="0"/>
                <a:cs typeface="Arial" charset="0"/>
              </a:rPr>
              <a:t>Maheswari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5710235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>
                <a:solidFill>
                  <a:srgbClr val="7030A0"/>
                </a:solidFill>
              </a:rPr>
              <a:t>Database Security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400" y="1768273"/>
            <a:ext cx="5686425" cy="40862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4175" y="1768273"/>
            <a:ext cx="5364912" cy="401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0380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>
                <a:solidFill>
                  <a:srgbClr val="7030A0"/>
                </a:solidFill>
              </a:rPr>
              <a:t>Database Security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105" y="1626091"/>
            <a:ext cx="5667375" cy="38385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0762" y="1492741"/>
            <a:ext cx="5476875" cy="397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2649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>
                <a:solidFill>
                  <a:srgbClr val="7030A0"/>
                </a:solidFill>
              </a:rPr>
              <a:t>Database Security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400" y="1544176"/>
            <a:ext cx="5762625" cy="47339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9025" y="1553700"/>
            <a:ext cx="5762625" cy="471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245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>
                <a:solidFill>
                  <a:srgbClr val="7030A0"/>
                </a:solidFill>
              </a:rPr>
              <a:t>Database Security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1702" y="1760998"/>
            <a:ext cx="5819775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1885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>
                <a:solidFill>
                  <a:srgbClr val="7030A0"/>
                </a:solidFill>
              </a:rPr>
              <a:t>Database Security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9371" y="1360012"/>
            <a:ext cx="7962033" cy="5157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1922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>
                <a:solidFill>
                  <a:srgbClr val="7030A0"/>
                </a:solidFill>
              </a:rPr>
              <a:t>Database Security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400" y="1704195"/>
            <a:ext cx="5476875" cy="40481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7917" y="1572923"/>
            <a:ext cx="5648325" cy="454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6768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>
                <a:solidFill>
                  <a:srgbClr val="7030A0"/>
                </a:solidFill>
              </a:rPr>
              <a:t>Database Security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400" y="1675274"/>
            <a:ext cx="5876925" cy="43719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3325" y="1675274"/>
            <a:ext cx="5705475" cy="454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719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>
                <a:solidFill>
                  <a:srgbClr val="7030A0"/>
                </a:solidFill>
              </a:rPr>
              <a:t>Database Security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904" y="1511097"/>
            <a:ext cx="5819775" cy="46005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6679" y="1396796"/>
            <a:ext cx="5915025" cy="482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5798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>
                <a:solidFill>
                  <a:srgbClr val="7030A0"/>
                </a:solidFill>
              </a:rPr>
              <a:t>Database Security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6738" y="1482177"/>
            <a:ext cx="5743575" cy="492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7715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9B3098-C7EC-4A2F-BB27-E94D9744B9B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A8521D-5B2D-4A85-9595-5DC3262C8A24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E96088-3924-4E13-8CFF-D4F458521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© Prentice Hall, 2002</a:t>
            </a:r>
          </a:p>
        </p:txBody>
      </p:sp>
      <p:sp>
        <p:nvSpPr>
          <p:cNvPr id="8194" name="Rectangle 2">
            <a:extLst>
              <a:ext uri="{FF2B5EF4-FFF2-40B4-BE49-F238E27FC236}">
                <a16:creationId xmlns:a16="http://schemas.microsoft.com/office/drawing/2014/main" id="{67E9C003-6D1A-47C3-834C-80D48657DD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Database Security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8321A4CE-A064-446A-AFFD-9076190582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3600" b="1">
                <a:solidFill>
                  <a:schemeClr val="tx2"/>
                </a:solidFill>
              </a:rPr>
              <a:t>Database Security:</a:t>
            </a:r>
            <a:r>
              <a:rPr lang="en-US" altLang="en-US" sz="3600"/>
              <a:t> Protection of the data against accidental or intentional loss, destruction, or misuse</a:t>
            </a:r>
          </a:p>
          <a:p>
            <a:r>
              <a:rPr lang="en-US" altLang="en-US" sz="3600"/>
              <a:t>Increased difficulty due to Internet access and client/server technologies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3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spcBef>
                <a:spcPct val="0"/>
              </a:spcBef>
              <a:defRPr/>
            </a:pPr>
            <a:r>
              <a:rPr lang="en-US" sz="3200" dirty="0">
                <a:latin typeface="Arial" charset="0"/>
                <a:cs typeface="Arial" charset="0"/>
              </a:rPr>
              <a:t>Session  14</a:t>
            </a:r>
          </a:p>
          <a:p>
            <a:pPr eaLnBrk="1" hangingPunct="1">
              <a:spcBef>
                <a:spcPct val="0"/>
              </a:spcBef>
              <a:buFont typeface="Arial" charset="0"/>
              <a:buNone/>
              <a:defRPr/>
            </a:pPr>
            <a:endParaRPr lang="en-US" sz="3200" dirty="0">
              <a:latin typeface="Arial" charset="0"/>
              <a:cs typeface="Arial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6EF2976-6BDD-4EFE-85EA-0586E426441B}"/>
              </a:ext>
            </a:extLst>
          </p:cNvPr>
          <p:cNvSpPr/>
          <p:nvPr/>
        </p:nvSpPr>
        <p:spPr>
          <a:xfrm>
            <a:off x="2566847" y="5321042"/>
            <a:ext cx="416171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4000" b="1" dirty="0">
                <a:solidFill>
                  <a:srgbClr val="00B05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Database Security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0254822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6DD637-CB37-44F0-A23D-D546CB317A5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6F0F44-C628-4244-A4F8-2C3CC256E43A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9A49A-9D58-4854-BD3C-F28E97558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© Prentice Hall, 2002</a:t>
            </a:r>
          </a:p>
        </p:txBody>
      </p:sp>
      <p:pic>
        <p:nvPicPr>
          <p:cNvPr id="24578" name="Picture 2">
            <a:extLst>
              <a:ext uri="{FF2B5EF4-FFF2-40B4-BE49-F238E27FC236}">
                <a16:creationId xmlns:a16="http://schemas.microsoft.com/office/drawing/2014/main" id="{83F21704-FD03-4F45-BAD3-DCA3478ABA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143001"/>
            <a:ext cx="7772400" cy="501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579" name="Text Box 3">
            <a:extLst>
              <a:ext uri="{FF2B5EF4-FFF2-40B4-BE49-F238E27FC236}">
                <a16:creationId xmlns:a16="http://schemas.microsoft.com/office/drawing/2014/main" id="{7F571146-7EF6-42E9-A3E2-AD9F5BC21D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7588" y="344488"/>
            <a:ext cx="75231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Figure 12-2: Possible locations of data security threats</a:t>
            </a:r>
            <a:endParaRPr lang="en-US" altLang="en-US" sz="24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00B99F-26E2-4959-8C94-B2A4047AA99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70317B-2115-4F29-9C03-ECB5F9BB5684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2A0FB2-C1B9-483C-AB24-963E00F7D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© Prentice Hall, 2002</a:t>
            </a:r>
          </a:p>
        </p:txBody>
      </p:sp>
      <p:sp>
        <p:nvSpPr>
          <p:cNvPr id="9218" name="Rectangle 2">
            <a:extLst>
              <a:ext uri="{FF2B5EF4-FFF2-40B4-BE49-F238E27FC236}">
                <a16:creationId xmlns:a16="http://schemas.microsoft.com/office/drawing/2014/main" id="{947E6EAC-3E6C-44C1-B3A8-1A22291E55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Threats to Data Security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4F4C5645-B90F-4A46-919C-3FEF6F258F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0" y="1752600"/>
            <a:ext cx="7772400" cy="41148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/>
              <a:t>Accidental losses attributable to: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Human error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Software failure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Hardware failure</a:t>
            </a:r>
          </a:p>
          <a:p>
            <a:pPr>
              <a:lnSpc>
                <a:spcPct val="90000"/>
              </a:lnSpc>
            </a:pPr>
            <a:r>
              <a:rPr lang="en-US" altLang="en-US"/>
              <a:t>Theft and fraud.</a:t>
            </a:r>
          </a:p>
          <a:p>
            <a:pPr>
              <a:lnSpc>
                <a:spcPct val="90000"/>
              </a:lnSpc>
            </a:pPr>
            <a:r>
              <a:rPr lang="en-US" altLang="en-US"/>
              <a:t>Improper data access: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Loss of privacy (personal data)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Loss of confidentiality (corporate data)</a:t>
            </a:r>
          </a:p>
          <a:p>
            <a:pPr>
              <a:lnSpc>
                <a:spcPct val="90000"/>
              </a:lnSpc>
            </a:pPr>
            <a:r>
              <a:rPr lang="en-US" altLang="en-US"/>
              <a:t>Loss of data integrity</a:t>
            </a:r>
          </a:p>
          <a:p>
            <a:pPr>
              <a:lnSpc>
                <a:spcPct val="90000"/>
              </a:lnSpc>
            </a:pPr>
            <a:r>
              <a:rPr lang="en-US" altLang="en-US"/>
              <a:t>Loss of availability (through, e.g. sabotage)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9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9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uild="p" bldLvl="3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0AD21C-6A85-4886-AB32-03F86EC2C57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FD657-4C73-4DAB-A689-B9A0845BF141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44BF8B-AA98-4242-B53F-69575F247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© Prentice Hall, 2002</a:t>
            </a:r>
          </a:p>
        </p:txBody>
      </p:sp>
      <p:sp>
        <p:nvSpPr>
          <p:cNvPr id="10242" name="Rectangle 2">
            <a:extLst>
              <a:ext uri="{FF2B5EF4-FFF2-40B4-BE49-F238E27FC236}">
                <a16:creationId xmlns:a16="http://schemas.microsoft.com/office/drawing/2014/main" id="{D605C8E8-7090-4DB1-8CF5-9AE500BC79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228600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altLang="en-US"/>
              <a:t>Data Management Software Security Features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CE91FFCB-2AA6-4F8A-A2FC-A23F04B3D4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1828800"/>
            <a:ext cx="7772400" cy="4114800"/>
          </a:xfrm>
        </p:spPr>
        <p:txBody>
          <a:bodyPr/>
          <a:lstStyle/>
          <a:p>
            <a:pPr>
              <a:buFontTx/>
              <a:buChar char="•"/>
            </a:pPr>
            <a:r>
              <a:rPr lang="en-US" altLang="en-US"/>
              <a:t>Views or subschemas</a:t>
            </a:r>
          </a:p>
          <a:p>
            <a:pPr>
              <a:buFontTx/>
              <a:buChar char="•"/>
            </a:pPr>
            <a:r>
              <a:rPr lang="en-US" altLang="en-US"/>
              <a:t>Integrity controls</a:t>
            </a:r>
          </a:p>
          <a:p>
            <a:pPr>
              <a:buFontTx/>
              <a:buChar char="•"/>
            </a:pPr>
            <a:r>
              <a:rPr lang="en-US" altLang="en-US"/>
              <a:t>Authorization rules</a:t>
            </a:r>
          </a:p>
          <a:p>
            <a:pPr>
              <a:buFontTx/>
              <a:buChar char="•"/>
            </a:pPr>
            <a:r>
              <a:rPr lang="en-US" altLang="en-US"/>
              <a:t>User-defined procedures</a:t>
            </a:r>
          </a:p>
          <a:p>
            <a:pPr>
              <a:buFontTx/>
              <a:buChar char="•"/>
            </a:pPr>
            <a:r>
              <a:rPr lang="en-US" altLang="en-US"/>
              <a:t>Encryption</a:t>
            </a:r>
          </a:p>
          <a:p>
            <a:pPr>
              <a:buFontTx/>
              <a:buChar char="•"/>
            </a:pPr>
            <a:r>
              <a:rPr lang="en-US" altLang="en-US"/>
              <a:t>Authentication schemes</a:t>
            </a:r>
          </a:p>
          <a:p>
            <a:pPr>
              <a:buFontTx/>
              <a:buChar char="•"/>
            </a:pPr>
            <a:r>
              <a:rPr lang="en-US" altLang="en-US"/>
              <a:t>Backup, journalizing, and checkpointing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 bldLvl="3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F49431-1477-48C4-809D-7B417E107D6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FE1786-E138-4A8E-8BE8-5A623EBC096E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5F5E60-ACF6-4319-88CC-5F752633E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© Prentice Hall, 2002</a:t>
            </a:r>
          </a:p>
        </p:txBody>
      </p:sp>
      <p:sp>
        <p:nvSpPr>
          <p:cNvPr id="35842" name="Rectangle 2">
            <a:extLst>
              <a:ext uri="{FF2B5EF4-FFF2-40B4-BE49-F238E27FC236}">
                <a16:creationId xmlns:a16="http://schemas.microsoft.com/office/drawing/2014/main" id="{97E0CFB2-2411-4DC9-B399-498E948803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Views and Integrity Controls</a:t>
            </a:r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774FE5C3-23DD-4DC9-B739-60D6E2D2B2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Views</a:t>
            </a:r>
          </a:p>
          <a:p>
            <a:pPr lvl="1"/>
            <a:r>
              <a:rPr lang="en-US" altLang="en-US"/>
              <a:t>Subset of the database that is presented to one or more users</a:t>
            </a:r>
          </a:p>
          <a:p>
            <a:pPr lvl="1"/>
            <a:r>
              <a:rPr lang="en-US" altLang="en-US"/>
              <a:t>User can be given access privilege to view without allowing access privilege to underlying tables</a:t>
            </a:r>
          </a:p>
          <a:p>
            <a:r>
              <a:rPr lang="en-US" altLang="en-US"/>
              <a:t>Integrity Controls</a:t>
            </a:r>
          </a:p>
          <a:p>
            <a:pPr lvl="1"/>
            <a:r>
              <a:rPr lang="en-US" altLang="en-US"/>
              <a:t>Protect data from unauthorized use</a:t>
            </a:r>
          </a:p>
          <a:p>
            <a:pPr lvl="1"/>
            <a:r>
              <a:rPr lang="en-US" altLang="en-US"/>
              <a:t>Domains – set allowable values</a:t>
            </a:r>
          </a:p>
          <a:p>
            <a:pPr lvl="1"/>
            <a:r>
              <a:rPr lang="en-US" altLang="en-US"/>
              <a:t>Assertions – enforce database conditions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5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5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3" grpId="0" build="p" bldLvl="2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C41F0A-E41F-4861-8E2D-2AB778134CA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6FFA4-C393-486B-8629-1CA2DA8BB121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008D5B-0042-4E75-9AE5-3B6EE2AAF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© Prentice Hall, 2002</a:t>
            </a:r>
          </a:p>
        </p:txBody>
      </p:sp>
      <p:sp>
        <p:nvSpPr>
          <p:cNvPr id="37890" name="Rectangle 2">
            <a:extLst>
              <a:ext uri="{FF2B5EF4-FFF2-40B4-BE49-F238E27FC236}">
                <a16:creationId xmlns:a16="http://schemas.microsoft.com/office/drawing/2014/main" id="{E4425020-2F54-4DCB-BF4A-464BE06275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228600"/>
            <a:ext cx="7772400" cy="1143000"/>
          </a:xfrm>
        </p:spPr>
        <p:txBody>
          <a:bodyPr/>
          <a:lstStyle/>
          <a:p>
            <a:r>
              <a:rPr lang="en-US" altLang="en-US"/>
              <a:t>Authorization Rules</a:t>
            </a:r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5C8FC247-A99F-4D1C-8CD3-3E133625EA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05000" y="1447800"/>
            <a:ext cx="83820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Controls incorporated in the data management system</a:t>
            </a:r>
          </a:p>
          <a:p>
            <a:pPr>
              <a:lnSpc>
                <a:spcPct val="90000"/>
              </a:lnSpc>
            </a:pPr>
            <a:r>
              <a:rPr lang="en-US" altLang="en-US">
                <a:sym typeface="Wingdings" panose="05000000000000000000" pitchFamily="2" charset="2"/>
              </a:rPr>
              <a:t></a:t>
            </a:r>
            <a:r>
              <a:rPr lang="en-US" altLang="en-US"/>
              <a:t>Restrict: 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access to data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actions that people can take on data</a:t>
            </a:r>
          </a:p>
          <a:p>
            <a:pPr>
              <a:lnSpc>
                <a:spcPct val="90000"/>
              </a:lnSpc>
            </a:pPr>
            <a:r>
              <a:rPr lang="en-US" altLang="en-US">
                <a:sym typeface="Wingdings" panose="05000000000000000000" pitchFamily="2" charset="2"/>
              </a:rPr>
              <a:t></a:t>
            </a:r>
            <a:r>
              <a:rPr lang="en-US" altLang="en-US"/>
              <a:t>Authorization matrix for: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Subjects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Objects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Actions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Constraints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3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37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78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378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1" grpId="0" build="p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D2E0A0-E730-4F1A-9D91-4CB7FF5F753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259E82-1B93-4C94-8C6B-DC57AED91CE5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710DC0-3B53-4DE0-B15B-AC2F7DEC7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© Prentice Hall, 2002</a:t>
            </a:r>
          </a:p>
        </p:txBody>
      </p:sp>
      <p:pic>
        <p:nvPicPr>
          <p:cNvPr id="25602" name="Picture 2">
            <a:extLst>
              <a:ext uri="{FF2B5EF4-FFF2-40B4-BE49-F238E27FC236}">
                <a16:creationId xmlns:a16="http://schemas.microsoft.com/office/drawing/2014/main" id="{E783C716-CBA8-447D-9074-AAF2E4AA60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600201"/>
            <a:ext cx="7772400" cy="4418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603" name="Text Box 3">
            <a:extLst>
              <a:ext uri="{FF2B5EF4-FFF2-40B4-BE49-F238E27FC236}">
                <a16:creationId xmlns:a16="http://schemas.microsoft.com/office/drawing/2014/main" id="{12234DF8-5402-40E1-863B-5B1BDA6E66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1" y="762000"/>
            <a:ext cx="46085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Figure 12-3: Authorization matrix</a:t>
            </a:r>
            <a:endParaRPr lang="en-US" altLang="en-US" sz="24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E006A5-53D6-43AE-975B-2453C2E1630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E7F5E4-DFCD-404D-95E2-2171E35D716E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6E1F11B7-BC28-4B21-9FC0-B4A808C4D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© Prentice Hall, 2002</a:t>
            </a:r>
          </a:p>
        </p:txBody>
      </p:sp>
      <p:sp>
        <p:nvSpPr>
          <p:cNvPr id="38917" name="Text Box 1029">
            <a:extLst>
              <a:ext uri="{FF2B5EF4-FFF2-40B4-BE49-F238E27FC236}">
                <a16:creationId xmlns:a16="http://schemas.microsoft.com/office/drawing/2014/main" id="{88A3DC4C-2C0C-4418-83C0-B27BF93E90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4114800"/>
            <a:ext cx="4267200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chemeClr val="tx2"/>
                </a:solidFill>
              </a:rPr>
              <a:t>Some DBMSs also provide capabilities for </a:t>
            </a:r>
            <a:r>
              <a:rPr lang="en-US" altLang="en-US" sz="2800" b="1" i="1">
                <a:solidFill>
                  <a:schemeClr val="folHlink"/>
                </a:solidFill>
              </a:rPr>
              <a:t>user-defined procedures</a:t>
            </a:r>
            <a:r>
              <a:rPr lang="en-US" altLang="en-US" sz="2400">
                <a:solidFill>
                  <a:schemeClr val="tx2"/>
                </a:solidFill>
              </a:rPr>
              <a:t> to customize the authorization process</a:t>
            </a:r>
          </a:p>
        </p:txBody>
      </p:sp>
      <p:sp>
        <p:nvSpPr>
          <p:cNvPr id="38918" name="Text Box 1030">
            <a:extLst>
              <a:ext uri="{FF2B5EF4-FFF2-40B4-BE49-F238E27FC236}">
                <a16:creationId xmlns:a16="http://schemas.microsoft.com/office/drawing/2014/main" id="{8ED9B308-8503-419A-A7FC-ACF93756A2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76201"/>
            <a:ext cx="4883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>
                <a:latin typeface="Arial" panose="020B0604020202020204" pitchFamily="34" charset="0"/>
              </a:rPr>
              <a:t>Figure 12-4(a): Authorization table for subjects</a:t>
            </a:r>
            <a:endParaRPr lang="en-US" altLang="en-US"/>
          </a:p>
        </p:txBody>
      </p:sp>
      <p:sp>
        <p:nvSpPr>
          <p:cNvPr id="38919" name="Text Box 1031">
            <a:extLst>
              <a:ext uri="{FF2B5EF4-FFF2-40B4-BE49-F238E27FC236}">
                <a16:creationId xmlns:a16="http://schemas.microsoft.com/office/drawing/2014/main" id="{D608B3CD-6CD6-4F8E-82C3-8C53F259BC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2057401"/>
            <a:ext cx="4768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>
                <a:latin typeface="Arial" panose="020B0604020202020204" pitchFamily="34" charset="0"/>
              </a:rPr>
              <a:t>Figure 12-4(b): Authorization table for objects</a:t>
            </a:r>
            <a:endParaRPr lang="en-US" altLang="en-US"/>
          </a:p>
        </p:txBody>
      </p:sp>
      <p:sp>
        <p:nvSpPr>
          <p:cNvPr id="38920" name="Text Box 1032">
            <a:extLst>
              <a:ext uri="{FF2B5EF4-FFF2-40B4-BE49-F238E27FC236}">
                <a16:creationId xmlns:a16="http://schemas.microsoft.com/office/drawing/2014/main" id="{173D6022-4E8E-4E70-A364-D4C9A51C17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3671888"/>
            <a:ext cx="3359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>
                <a:latin typeface="Arial" panose="020B0604020202020204" pitchFamily="34" charset="0"/>
              </a:rPr>
              <a:t>Figure 12-5: Oracle8i privileges</a:t>
            </a:r>
            <a:endParaRPr lang="en-US" altLang="en-US"/>
          </a:p>
        </p:txBody>
      </p:sp>
      <p:pic>
        <p:nvPicPr>
          <p:cNvPr id="38921" name="Picture 1033">
            <a:extLst>
              <a:ext uri="{FF2B5EF4-FFF2-40B4-BE49-F238E27FC236}">
                <a16:creationId xmlns:a16="http://schemas.microsoft.com/office/drawing/2014/main" id="{35857C84-1AB0-484C-8FAA-5A0F71E0A9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457200"/>
            <a:ext cx="4191000" cy="1614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922" name="Picture 1034">
            <a:extLst>
              <a:ext uri="{FF2B5EF4-FFF2-40B4-BE49-F238E27FC236}">
                <a16:creationId xmlns:a16="http://schemas.microsoft.com/office/drawing/2014/main" id="{E9A920A4-3E57-4A55-90CC-70E8610DFD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2438400"/>
            <a:ext cx="5181600" cy="124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924" name="Picture 1036">
            <a:extLst>
              <a:ext uri="{FF2B5EF4-FFF2-40B4-BE49-F238E27FC236}">
                <a16:creationId xmlns:a16="http://schemas.microsoft.com/office/drawing/2014/main" id="{A36FB6AA-85DD-4CDE-95CF-137F81A2DB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4038600"/>
            <a:ext cx="4114800" cy="209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D00DA6-5E57-4433-A8AA-4AB2BC96EB8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EDE51-9C4A-4A25-B9C8-F39348BF49BE}" type="slidenum">
              <a:rPr lang="en-US" altLang="en-US"/>
              <a:pPr/>
              <a:t>27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EA82D4-E5E3-4ACD-AE4B-874B43E4E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© Prentice Hall, 2002</a:t>
            </a:r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D0EB852C-69E3-4B9A-8459-E923FC2003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228600"/>
            <a:ext cx="7772400" cy="1143000"/>
          </a:xfrm>
        </p:spPr>
        <p:txBody>
          <a:bodyPr/>
          <a:lstStyle/>
          <a:p>
            <a:r>
              <a:rPr lang="en-US" altLang="en-US"/>
              <a:t>Authentication Schemes</a:t>
            </a:r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10C09008-FDF2-4B70-ACCE-BAB4290F12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1295400"/>
            <a:ext cx="7772400" cy="41148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/>
              <a:t>Goal – obtain a </a:t>
            </a:r>
            <a:r>
              <a:rPr lang="en-US" altLang="en-US" i="1"/>
              <a:t>positive</a:t>
            </a:r>
            <a:r>
              <a:rPr lang="en-US" altLang="en-US"/>
              <a:t> identification of the user</a:t>
            </a:r>
          </a:p>
          <a:p>
            <a:pPr>
              <a:lnSpc>
                <a:spcPct val="90000"/>
              </a:lnSpc>
            </a:pPr>
            <a:r>
              <a:rPr lang="en-US" altLang="en-US"/>
              <a:t>Passwords are flawed: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Users share them with each other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They get written down, could be copied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Automatic logon scripts remove need to explicitly type them in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Unencrypted passwords travel the Internet</a:t>
            </a:r>
          </a:p>
          <a:p>
            <a:pPr>
              <a:lnSpc>
                <a:spcPct val="90000"/>
              </a:lnSpc>
            </a:pPr>
            <a:r>
              <a:rPr lang="en-US" altLang="en-US"/>
              <a:t>Possible solutions: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Biometric devices – use of fingerprints, retinal scans, etc. for positive ID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Third-party authentication – using secret keys, digital certificates</a:t>
            </a:r>
          </a:p>
          <a:p>
            <a:pPr>
              <a:lnSpc>
                <a:spcPct val="90000"/>
              </a:lnSpc>
            </a:pPr>
            <a:endParaRPr lang="en-US" altLang="en-US"/>
          </a:p>
          <a:p>
            <a:pPr lvl="1">
              <a:lnSpc>
                <a:spcPct val="90000"/>
              </a:lnSpc>
            </a:pP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9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39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399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399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9" grpId="0" build="p" bldLvl="2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21468-7B30-42BE-954E-ABAD8DC24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SQL Injection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A995C8-70F8-4460-923C-08A273CEEB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SQL injection is a code injection technique that might destroy your database.</a:t>
            </a:r>
          </a:p>
          <a:p>
            <a:r>
              <a:rPr lang="en-US" dirty="0"/>
              <a:t>SQL injection is one of the most common web hacking techniques.</a:t>
            </a:r>
          </a:p>
          <a:p>
            <a:r>
              <a:rPr lang="en-US" dirty="0"/>
              <a:t>SQL injection is the placement of malicious code in SQL statements, via web page input.</a:t>
            </a:r>
          </a:p>
          <a:p>
            <a:r>
              <a:rPr lang="en-US" dirty="0"/>
              <a:t>SQL injection usually occurs when you ask a user for input, like their username/</a:t>
            </a:r>
            <a:r>
              <a:rPr lang="en-US" dirty="0" err="1"/>
              <a:t>userid</a:t>
            </a:r>
            <a:r>
              <a:rPr lang="en-US" dirty="0"/>
              <a:t>, and instead of a name/id, the user gives you an SQL statement that you will </a:t>
            </a:r>
            <a:r>
              <a:rPr lang="en-US" b="1" dirty="0"/>
              <a:t>unknowingly</a:t>
            </a:r>
            <a:r>
              <a:rPr lang="en-US" dirty="0"/>
              <a:t> run on your database.</a:t>
            </a:r>
          </a:p>
          <a:p>
            <a:r>
              <a:rPr lang="en-US" dirty="0"/>
              <a:t>Look at the following example which creates a SELECT statement by adding a variable (</a:t>
            </a:r>
            <a:r>
              <a:rPr lang="en-US" dirty="0" err="1"/>
              <a:t>txtUserId</a:t>
            </a:r>
            <a:r>
              <a:rPr lang="en-US" dirty="0"/>
              <a:t>) to a select string. The variable is fetched from user input (</a:t>
            </a:r>
            <a:r>
              <a:rPr lang="en-US" dirty="0" err="1"/>
              <a:t>getRequestString</a:t>
            </a:r>
            <a:r>
              <a:rPr lang="en-US" dirty="0"/>
              <a:t>):</a:t>
            </a:r>
          </a:p>
          <a:p>
            <a:pPr marL="0" indent="0">
              <a:buNone/>
            </a:pPr>
            <a:r>
              <a:rPr lang="en-US" dirty="0" err="1">
                <a:highlight>
                  <a:srgbClr val="00FFFF"/>
                </a:highlight>
              </a:rPr>
              <a:t>txtUserId</a:t>
            </a:r>
            <a:r>
              <a:rPr lang="en-US" dirty="0">
                <a:highlight>
                  <a:srgbClr val="00FFFF"/>
                </a:highlight>
              </a:rPr>
              <a:t> = </a:t>
            </a:r>
            <a:r>
              <a:rPr lang="en-US" dirty="0" err="1">
                <a:highlight>
                  <a:srgbClr val="00FFFF"/>
                </a:highlight>
              </a:rPr>
              <a:t>getRequestString</a:t>
            </a:r>
            <a:r>
              <a:rPr lang="en-US" dirty="0">
                <a:highlight>
                  <a:srgbClr val="00FFFF"/>
                </a:highlight>
              </a:rPr>
              <a:t>("</a:t>
            </a:r>
            <a:r>
              <a:rPr lang="en-US" dirty="0" err="1">
                <a:highlight>
                  <a:srgbClr val="00FFFF"/>
                </a:highlight>
              </a:rPr>
              <a:t>UserId</a:t>
            </a:r>
            <a:r>
              <a:rPr lang="en-US" dirty="0">
                <a:highlight>
                  <a:srgbClr val="00FFFF"/>
                </a:highlight>
              </a:rPr>
              <a:t>");</a:t>
            </a:r>
            <a:br>
              <a:rPr lang="en-US" dirty="0">
                <a:highlight>
                  <a:srgbClr val="00FFFF"/>
                </a:highlight>
              </a:rPr>
            </a:br>
            <a:r>
              <a:rPr lang="en-US" dirty="0" err="1">
                <a:highlight>
                  <a:srgbClr val="00FFFF"/>
                </a:highlight>
              </a:rPr>
              <a:t>txtSQL</a:t>
            </a:r>
            <a:r>
              <a:rPr lang="en-US" dirty="0">
                <a:highlight>
                  <a:srgbClr val="00FFFF"/>
                </a:highlight>
              </a:rPr>
              <a:t> = "SELECT * FROM Users WHERE </a:t>
            </a:r>
            <a:r>
              <a:rPr lang="en-US" dirty="0" err="1">
                <a:highlight>
                  <a:srgbClr val="00FFFF"/>
                </a:highlight>
              </a:rPr>
              <a:t>UserId</a:t>
            </a:r>
            <a:r>
              <a:rPr lang="en-US" dirty="0">
                <a:highlight>
                  <a:srgbClr val="00FFFF"/>
                </a:highlight>
              </a:rPr>
              <a:t> = " + </a:t>
            </a:r>
            <a:r>
              <a:rPr lang="en-US" dirty="0" err="1">
                <a:highlight>
                  <a:srgbClr val="00FFFF"/>
                </a:highlight>
              </a:rPr>
              <a:t>txtUserId</a:t>
            </a:r>
            <a:r>
              <a:rPr lang="en-US" dirty="0">
                <a:highlight>
                  <a:srgbClr val="00FFFF"/>
                </a:highlight>
              </a:rPr>
              <a:t>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5042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9D813-BB42-4394-B288-9D72F21D7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SQL Injection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13DF04-001C-43BF-A8F2-EC725791DB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SQL Injection Based on 1=1 is Always True</a:t>
            </a:r>
          </a:p>
          <a:p>
            <a:r>
              <a:rPr lang="en-US" dirty="0"/>
              <a:t>Look at the example above again. The original purpose of the code was to create an SQL statement to select a user, with a given user id.</a:t>
            </a:r>
          </a:p>
          <a:p>
            <a:r>
              <a:rPr lang="en-US" dirty="0"/>
              <a:t>If there is nothing to prevent a user from entering "wrong" input, the user can enter some "smart" input like this: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UserId</a:t>
            </a:r>
            <a:r>
              <a:rPr lang="en-US" dirty="0"/>
              <a:t>:  105 OR 1=1</a:t>
            </a:r>
          </a:p>
          <a:p>
            <a:r>
              <a:rPr lang="en-US" dirty="0"/>
              <a:t>Then, the SQL statement will look like this:</a:t>
            </a:r>
          </a:p>
          <a:p>
            <a:pPr marL="0" indent="0">
              <a:buNone/>
            </a:pPr>
            <a:r>
              <a:rPr lang="en-US" dirty="0">
                <a:highlight>
                  <a:srgbClr val="00FFFF"/>
                </a:highlight>
              </a:rPr>
              <a:t>SELECT * FROM Users WHERE </a:t>
            </a:r>
            <a:r>
              <a:rPr lang="en-US" dirty="0" err="1">
                <a:highlight>
                  <a:srgbClr val="00FFFF"/>
                </a:highlight>
              </a:rPr>
              <a:t>UserId</a:t>
            </a:r>
            <a:r>
              <a:rPr lang="en-US" dirty="0">
                <a:highlight>
                  <a:srgbClr val="00FFFF"/>
                </a:highlight>
              </a:rPr>
              <a:t> = 105 OR 1=1;</a:t>
            </a:r>
          </a:p>
          <a:p>
            <a:pPr marL="0" indent="0">
              <a:buNone/>
            </a:pPr>
            <a:r>
              <a:rPr lang="en-US" dirty="0"/>
              <a:t>The SQL above is valid and will return ALL rows from the "Users" table, since </a:t>
            </a:r>
            <a:r>
              <a:rPr lang="en-US" b="1" dirty="0"/>
              <a:t>OR 1=1</a:t>
            </a:r>
            <a:r>
              <a:rPr lang="en-US" dirty="0"/>
              <a:t> is always TRUE.</a:t>
            </a:r>
            <a:endParaRPr lang="en-US" dirty="0">
              <a:highlight>
                <a:srgbClr val="00FFFF"/>
              </a:highlight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B56CBEE-38B9-4790-84C9-0FD4FAFF84B6}"/>
              </a:ext>
            </a:extLst>
          </p:cNvPr>
          <p:cNvSpPr/>
          <p:nvPr/>
        </p:nvSpPr>
        <p:spPr>
          <a:xfrm>
            <a:off x="2334126" y="4126832"/>
            <a:ext cx="2165685" cy="4451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385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>
                <a:solidFill>
                  <a:srgbClr val="7030A0"/>
                </a:solidFill>
              </a:rPr>
              <a:t>LEARNING OUTCOME</a:t>
            </a:r>
          </a:p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2259386" y="5205052"/>
            <a:ext cx="572765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rgbClr val="7030A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REFER:     </a:t>
            </a:r>
            <a:r>
              <a:rPr lang="en-IN" dirty="0">
                <a:solidFill>
                  <a:srgbClr val="7030A0"/>
                </a:solidFill>
              </a:rPr>
              <a:t>T1-Chapter 23</a:t>
            </a:r>
          </a:p>
          <a:p>
            <a:r>
              <a:rPr lang="en-IN" i="1" dirty="0">
                <a:solidFill>
                  <a:srgbClr val="7030A0"/>
                </a:solidFill>
              </a:rPr>
              <a:t>                             Sections:  </a:t>
            </a:r>
            <a:r>
              <a:rPr lang="en-IN" dirty="0">
                <a:solidFill>
                  <a:srgbClr val="7030A0"/>
                </a:solidFill>
              </a:rPr>
              <a:t>23.1- 23.8</a:t>
            </a:r>
            <a:endParaRPr lang="en-IN" sz="2400" b="1" dirty="0">
              <a:solidFill>
                <a:srgbClr val="7030A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075213" y="2428462"/>
            <a:ext cx="7717179" cy="2074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lnSpc>
                <a:spcPct val="115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IN" sz="2800" b="1" dirty="0">
                <a:solidFill>
                  <a:srgbClr val="00B05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Introduction to database security</a:t>
            </a:r>
            <a:endParaRPr lang="en-IN" sz="2800" b="1" dirty="0">
              <a:solidFill>
                <a:srgbClr val="00B05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0" indent="-457200">
              <a:lnSpc>
                <a:spcPct val="115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IN" sz="2800" b="1" dirty="0">
                <a:solidFill>
                  <a:srgbClr val="00B05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Access control</a:t>
            </a:r>
            <a:endParaRPr lang="en-IN" sz="2800" b="1" dirty="0">
              <a:solidFill>
                <a:srgbClr val="00B05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0" indent="-457200">
              <a:lnSpc>
                <a:spcPct val="115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IN" sz="2800" b="1" dirty="0">
                <a:solidFill>
                  <a:srgbClr val="00B05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Statistical database security</a:t>
            </a:r>
            <a:endParaRPr lang="en-IN" sz="2800" b="1" dirty="0">
              <a:solidFill>
                <a:srgbClr val="00B05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0" indent="-457200">
              <a:lnSpc>
                <a:spcPct val="115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IN" sz="2800" b="1" dirty="0">
                <a:solidFill>
                  <a:srgbClr val="00B05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Flow control   &amp; </a:t>
            </a:r>
            <a:r>
              <a:rPr lang="en-IN" sz="2800" b="1" dirty="0">
                <a:solidFill>
                  <a:srgbClr val="00B05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Other challenges</a:t>
            </a:r>
            <a:endParaRPr lang="en-IN" sz="28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1045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A1F69-8FF6-4599-8370-86DC36400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SQL Injection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55CA7-ADDB-44D2-83CB-672D775464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Does the example above look dangerous? What if the "Users" table contains names and passwords?</a:t>
            </a:r>
          </a:p>
          <a:p>
            <a:r>
              <a:rPr lang="en-US" dirty="0"/>
              <a:t>The SQL statement above is much the same as this:</a:t>
            </a:r>
          </a:p>
          <a:p>
            <a:pPr marL="0" indent="0">
              <a:buNone/>
            </a:pPr>
            <a:r>
              <a:rPr lang="en-US" dirty="0">
                <a:highlight>
                  <a:srgbClr val="00FFFF"/>
                </a:highlight>
              </a:rPr>
              <a:t>SELECT </a:t>
            </a:r>
            <a:r>
              <a:rPr lang="en-US" dirty="0" err="1">
                <a:highlight>
                  <a:srgbClr val="00FFFF"/>
                </a:highlight>
              </a:rPr>
              <a:t>UserId</a:t>
            </a:r>
            <a:r>
              <a:rPr lang="en-US" dirty="0">
                <a:highlight>
                  <a:srgbClr val="00FFFF"/>
                </a:highlight>
              </a:rPr>
              <a:t>, Name, Password FROM Users </a:t>
            </a:r>
          </a:p>
          <a:p>
            <a:pPr marL="0" indent="0">
              <a:buNone/>
            </a:pPr>
            <a:r>
              <a:rPr lang="en-US" dirty="0">
                <a:highlight>
                  <a:srgbClr val="00FFFF"/>
                </a:highlight>
              </a:rPr>
              <a:t> WHERE </a:t>
            </a:r>
            <a:r>
              <a:rPr lang="en-US" dirty="0" err="1">
                <a:highlight>
                  <a:srgbClr val="00FFFF"/>
                </a:highlight>
              </a:rPr>
              <a:t>UserId</a:t>
            </a:r>
            <a:r>
              <a:rPr lang="en-US" dirty="0">
                <a:highlight>
                  <a:srgbClr val="00FFFF"/>
                </a:highlight>
              </a:rPr>
              <a:t> = 105 or 1=1;</a:t>
            </a:r>
          </a:p>
          <a:p>
            <a:pPr marL="0" indent="0">
              <a:buNone/>
            </a:pPr>
            <a:endParaRPr lang="en-US" dirty="0">
              <a:highlight>
                <a:srgbClr val="00FFFF"/>
              </a:highlight>
            </a:endParaRPr>
          </a:p>
          <a:p>
            <a:pPr marL="0" indent="0">
              <a:buNone/>
            </a:pPr>
            <a:r>
              <a:rPr lang="en-US" dirty="0"/>
              <a:t>A hacker might get access to all the user names and passwords in a database, by simply inserting 105 OR 1=1 into the input field.</a:t>
            </a:r>
            <a:endParaRPr lang="en-US" dirty="0">
              <a:highlight>
                <a:srgbClr val="00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7856984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6606B-B763-4B95-8D2A-1952D1E69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SQL Injection Prevention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A8A16-F49D-4F90-ACC4-A5836FF1EF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To protect a web site from SQL injection, you can use SQL parameters.</a:t>
            </a:r>
          </a:p>
          <a:p>
            <a:r>
              <a:rPr lang="en-US" dirty="0"/>
              <a:t>SQL parameters are values that are added to an SQL query at execution time, in a controlled manner.</a:t>
            </a:r>
          </a:p>
          <a:p>
            <a:r>
              <a:rPr lang="en-US" dirty="0"/>
              <a:t>Note that parameters are represented in the SQL statement by a @ marker.</a:t>
            </a:r>
          </a:p>
          <a:p>
            <a:pPr marL="0" indent="0">
              <a:buNone/>
            </a:pPr>
            <a:r>
              <a:rPr lang="en-US" dirty="0"/>
              <a:t>The SQL engine checks each parameter to ensure that it is correct for its column and are treated literally, and not as part of the SQL to be executed.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>
                <a:highlight>
                  <a:srgbClr val="00FFFF"/>
                </a:highlight>
              </a:rPr>
              <a:t>txtNam</a:t>
            </a:r>
            <a:r>
              <a:rPr lang="en-US" dirty="0">
                <a:highlight>
                  <a:srgbClr val="00FFFF"/>
                </a:highlight>
              </a:rPr>
              <a:t> = </a:t>
            </a:r>
            <a:r>
              <a:rPr lang="en-US" dirty="0" err="1">
                <a:highlight>
                  <a:srgbClr val="00FFFF"/>
                </a:highlight>
              </a:rPr>
              <a:t>getRequestString</a:t>
            </a:r>
            <a:r>
              <a:rPr lang="en-US" dirty="0">
                <a:highlight>
                  <a:srgbClr val="00FFFF"/>
                </a:highlight>
              </a:rPr>
              <a:t>("</a:t>
            </a:r>
            <a:r>
              <a:rPr lang="en-US" dirty="0" err="1">
                <a:highlight>
                  <a:srgbClr val="00FFFF"/>
                </a:highlight>
              </a:rPr>
              <a:t>CustomerName</a:t>
            </a:r>
            <a:r>
              <a:rPr lang="en-US" dirty="0">
                <a:highlight>
                  <a:srgbClr val="00FFFF"/>
                </a:highlight>
              </a:rPr>
              <a:t>");</a:t>
            </a:r>
            <a:br>
              <a:rPr lang="en-US" dirty="0">
                <a:highlight>
                  <a:srgbClr val="00FFFF"/>
                </a:highlight>
              </a:rPr>
            </a:br>
            <a:r>
              <a:rPr lang="en-US" dirty="0" err="1">
                <a:highlight>
                  <a:srgbClr val="00FFFF"/>
                </a:highlight>
              </a:rPr>
              <a:t>txtAdd</a:t>
            </a:r>
            <a:r>
              <a:rPr lang="en-US" dirty="0">
                <a:highlight>
                  <a:srgbClr val="00FFFF"/>
                </a:highlight>
              </a:rPr>
              <a:t> = </a:t>
            </a:r>
            <a:r>
              <a:rPr lang="en-US" dirty="0" err="1">
                <a:highlight>
                  <a:srgbClr val="00FFFF"/>
                </a:highlight>
              </a:rPr>
              <a:t>getRequestString</a:t>
            </a:r>
            <a:r>
              <a:rPr lang="en-US" dirty="0">
                <a:highlight>
                  <a:srgbClr val="00FFFF"/>
                </a:highlight>
              </a:rPr>
              <a:t>("Address");</a:t>
            </a:r>
            <a:br>
              <a:rPr lang="en-US" dirty="0">
                <a:highlight>
                  <a:srgbClr val="00FFFF"/>
                </a:highlight>
              </a:rPr>
            </a:br>
            <a:r>
              <a:rPr lang="en-US" dirty="0" err="1">
                <a:highlight>
                  <a:srgbClr val="00FFFF"/>
                </a:highlight>
              </a:rPr>
              <a:t>txtCit</a:t>
            </a:r>
            <a:r>
              <a:rPr lang="en-US" dirty="0">
                <a:highlight>
                  <a:srgbClr val="00FFFF"/>
                </a:highlight>
              </a:rPr>
              <a:t> = </a:t>
            </a:r>
            <a:r>
              <a:rPr lang="en-US" dirty="0" err="1">
                <a:highlight>
                  <a:srgbClr val="00FFFF"/>
                </a:highlight>
              </a:rPr>
              <a:t>getRequestString</a:t>
            </a:r>
            <a:r>
              <a:rPr lang="en-US" dirty="0">
                <a:highlight>
                  <a:srgbClr val="00FFFF"/>
                </a:highlight>
              </a:rPr>
              <a:t>("City");</a:t>
            </a:r>
            <a:br>
              <a:rPr lang="en-US" dirty="0">
                <a:highlight>
                  <a:srgbClr val="00FFFF"/>
                </a:highlight>
              </a:rPr>
            </a:br>
            <a:r>
              <a:rPr lang="en-US" dirty="0" err="1">
                <a:highlight>
                  <a:srgbClr val="00FFFF"/>
                </a:highlight>
              </a:rPr>
              <a:t>txtSQL</a:t>
            </a:r>
            <a:r>
              <a:rPr lang="en-US" dirty="0">
                <a:highlight>
                  <a:srgbClr val="00FFFF"/>
                </a:highlight>
              </a:rPr>
              <a:t> = "INSERT INTO Customers (</a:t>
            </a:r>
            <a:r>
              <a:rPr lang="en-US" dirty="0" err="1">
                <a:highlight>
                  <a:srgbClr val="00FFFF"/>
                </a:highlight>
              </a:rPr>
              <a:t>CustomerName,Address,City</a:t>
            </a:r>
            <a:r>
              <a:rPr lang="en-US" dirty="0">
                <a:highlight>
                  <a:srgbClr val="00FFFF"/>
                </a:highlight>
              </a:rPr>
              <a:t>) Values(@0,@1,@2)";</a:t>
            </a:r>
            <a:br>
              <a:rPr lang="en-US" dirty="0">
                <a:highlight>
                  <a:srgbClr val="00FFFF"/>
                </a:highlight>
              </a:rPr>
            </a:br>
            <a:r>
              <a:rPr lang="en-US" dirty="0" err="1">
                <a:highlight>
                  <a:srgbClr val="00FFFF"/>
                </a:highlight>
              </a:rPr>
              <a:t>db.Execute</a:t>
            </a:r>
            <a:r>
              <a:rPr lang="en-US" dirty="0">
                <a:highlight>
                  <a:srgbClr val="00FFFF"/>
                </a:highlight>
              </a:rPr>
              <a:t>(</a:t>
            </a:r>
            <a:r>
              <a:rPr lang="en-US" dirty="0" err="1">
                <a:highlight>
                  <a:srgbClr val="00FFFF"/>
                </a:highlight>
              </a:rPr>
              <a:t>txtSQL,txtNam,txtAdd,txtCit</a:t>
            </a:r>
            <a:r>
              <a:rPr lang="en-US" dirty="0">
                <a:highlight>
                  <a:srgbClr val="00FFFF"/>
                </a:highlight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0258149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4D316-3483-411A-BD6D-EAFC59D1C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SQL Injection prevention in PHP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254668-061E-4181-91D0-3AD67DBE41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INSERT INTO STATEMENT IN PHP:</a:t>
            </a:r>
          </a:p>
          <a:p>
            <a:pPr marL="0" indent="0">
              <a:buNone/>
            </a:pPr>
            <a:r>
              <a:rPr lang="en-US" dirty="0"/>
              <a:t>$</a:t>
            </a:r>
            <a:r>
              <a:rPr lang="en-US" dirty="0" err="1"/>
              <a:t>stmt</a:t>
            </a:r>
            <a:r>
              <a:rPr lang="en-US" dirty="0"/>
              <a:t> = $</a:t>
            </a:r>
            <a:r>
              <a:rPr lang="en-US" dirty="0" err="1"/>
              <a:t>dbh</a:t>
            </a:r>
            <a:r>
              <a:rPr lang="en-US" dirty="0"/>
              <a:t>-&gt;prepare("INSERT INTO Customers (</a:t>
            </a:r>
            <a:r>
              <a:rPr lang="en-US" dirty="0" err="1"/>
              <a:t>CustomerName,Address,City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VALUES (:</a:t>
            </a:r>
            <a:r>
              <a:rPr lang="en-US" dirty="0" err="1"/>
              <a:t>nam</a:t>
            </a:r>
            <a:r>
              <a:rPr lang="en-US" dirty="0"/>
              <a:t>, :add, :</a:t>
            </a:r>
            <a:r>
              <a:rPr lang="en-US" dirty="0" err="1"/>
              <a:t>cit</a:t>
            </a:r>
            <a:r>
              <a:rPr lang="en-US" dirty="0"/>
              <a:t>)");</a:t>
            </a:r>
            <a:br>
              <a:rPr lang="en-US" dirty="0"/>
            </a:br>
            <a:r>
              <a:rPr lang="en-US" dirty="0"/>
              <a:t>$</a:t>
            </a:r>
            <a:r>
              <a:rPr lang="en-US" dirty="0" err="1"/>
              <a:t>stmt</a:t>
            </a:r>
            <a:r>
              <a:rPr lang="en-US" dirty="0"/>
              <a:t>-&gt;</a:t>
            </a:r>
            <a:r>
              <a:rPr lang="en-US" dirty="0" err="1"/>
              <a:t>bindParam</a:t>
            </a:r>
            <a:r>
              <a:rPr lang="en-US" dirty="0"/>
              <a:t>(':</a:t>
            </a:r>
            <a:r>
              <a:rPr lang="en-US" dirty="0" err="1"/>
              <a:t>nam</a:t>
            </a:r>
            <a:r>
              <a:rPr lang="en-US" dirty="0"/>
              <a:t>', $</a:t>
            </a:r>
            <a:r>
              <a:rPr lang="en-US" dirty="0" err="1"/>
              <a:t>txtNam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$</a:t>
            </a:r>
            <a:r>
              <a:rPr lang="en-US" dirty="0" err="1"/>
              <a:t>stmt</a:t>
            </a:r>
            <a:r>
              <a:rPr lang="en-US" dirty="0"/>
              <a:t>-&gt;</a:t>
            </a:r>
            <a:r>
              <a:rPr lang="en-US" dirty="0" err="1"/>
              <a:t>bindParam</a:t>
            </a:r>
            <a:r>
              <a:rPr lang="en-US" dirty="0"/>
              <a:t>(':add', $</a:t>
            </a:r>
            <a:r>
              <a:rPr lang="en-US" dirty="0" err="1"/>
              <a:t>txtAdd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$</a:t>
            </a:r>
            <a:r>
              <a:rPr lang="en-US" dirty="0" err="1"/>
              <a:t>stmt</a:t>
            </a:r>
            <a:r>
              <a:rPr lang="en-US" dirty="0"/>
              <a:t>-&gt;</a:t>
            </a:r>
            <a:r>
              <a:rPr lang="en-US" dirty="0" err="1"/>
              <a:t>bindParam</a:t>
            </a:r>
            <a:r>
              <a:rPr lang="en-US" dirty="0"/>
              <a:t>(':</a:t>
            </a:r>
            <a:r>
              <a:rPr lang="en-US" dirty="0" err="1"/>
              <a:t>cit</a:t>
            </a:r>
            <a:r>
              <a:rPr lang="en-US" dirty="0"/>
              <a:t>', $</a:t>
            </a:r>
            <a:r>
              <a:rPr lang="en-US" dirty="0" err="1"/>
              <a:t>txtCit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$</a:t>
            </a:r>
            <a:r>
              <a:rPr lang="en-US" dirty="0" err="1"/>
              <a:t>stmt</a:t>
            </a:r>
            <a:r>
              <a:rPr lang="en-US" dirty="0"/>
              <a:t>-&gt;execute();</a:t>
            </a:r>
          </a:p>
          <a:p>
            <a:pPr marL="0" indent="0">
              <a:buNone/>
            </a:pPr>
            <a:r>
              <a:rPr lang="en-US" dirty="0"/>
              <a:t>Note: </a:t>
            </a:r>
            <a:r>
              <a:rPr lang="en-US"/>
              <a:t>Having 4 </a:t>
            </a:r>
            <a:r>
              <a:rPr lang="en-US" dirty="0"/>
              <a:t>or more level architecture can help us implement such </a:t>
            </a:r>
            <a:r>
              <a:rPr lang="en-US" dirty="0" err="1"/>
              <a:t>SQLi</a:t>
            </a:r>
            <a:r>
              <a:rPr lang="en-US" dirty="0"/>
              <a:t> Prevention.</a:t>
            </a:r>
          </a:p>
        </p:txBody>
      </p:sp>
    </p:spTree>
    <p:extLst>
      <p:ext uri="{BB962C8B-B14F-4D97-AF65-F5344CB8AC3E}">
        <p14:creationId xmlns:p14="http://schemas.microsoft.com/office/powerpoint/2010/main" val="9895944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964247" y="3123134"/>
            <a:ext cx="4198851" cy="567718"/>
          </a:xfrm>
        </p:spPr>
        <p:txBody>
          <a:bodyPr>
            <a:noAutofit/>
          </a:bodyPr>
          <a:lstStyle/>
          <a:p>
            <a:r>
              <a:rPr lang="en-IN" sz="4400" b="1" dirty="0">
                <a:solidFill>
                  <a:srgbClr val="00B050"/>
                </a:solidFill>
              </a:rPr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4909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87687" y="1751806"/>
            <a:ext cx="5610225" cy="4010025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>
                <a:solidFill>
                  <a:srgbClr val="7030A0"/>
                </a:solidFill>
              </a:rPr>
              <a:t>Database Security</a:t>
            </a:r>
          </a:p>
        </p:txBody>
      </p:sp>
    </p:spTree>
    <p:extLst>
      <p:ext uri="{BB962C8B-B14F-4D97-AF65-F5344CB8AC3E}">
        <p14:creationId xmlns:p14="http://schemas.microsoft.com/office/powerpoint/2010/main" val="541487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>
                <a:solidFill>
                  <a:srgbClr val="7030A0"/>
                </a:solidFill>
              </a:rPr>
              <a:t>Database Security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822" y="1670422"/>
            <a:ext cx="5610225" cy="44481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1040" y="1622798"/>
            <a:ext cx="5705475" cy="454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357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>
                <a:solidFill>
                  <a:srgbClr val="7030A0"/>
                </a:solidFill>
              </a:rPr>
              <a:t>Database Security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6666" y="1575175"/>
            <a:ext cx="5762625" cy="463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737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>
                <a:solidFill>
                  <a:srgbClr val="7030A0"/>
                </a:solidFill>
              </a:rPr>
              <a:t>Database Security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400" y="1479625"/>
            <a:ext cx="5185843" cy="449324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5987" y="1479625"/>
            <a:ext cx="5686425" cy="475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7891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>
                <a:solidFill>
                  <a:srgbClr val="7030A0"/>
                </a:solidFill>
              </a:rPr>
              <a:t>Database Security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955" y="1661246"/>
            <a:ext cx="5686425" cy="42005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2514" y="1661246"/>
            <a:ext cx="5705475" cy="446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2107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>
                <a:solidFill>
                  <a:srgbClr val="7030A0"/>
                </a:solidFill>
              </a:rPr>
              <a:t>Database Security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431" y="1601672"/>
            <a:ext cx="5366472" cy="43529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6875" y="1601672"/>
            <a:ext cx="6543329" cy="418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7849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1008</Words>
  <Application>Microsoft Office PowerPoint</Application>
  <PresentationFormat>Widescreen</PresentationFormat>
  <Paragraphs>137</Paragraphs>
  <Slides>33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</vt:lpstr>
      <vt:lpstr>Calibri</vt:lpstr>
      <vt:lpstr>Calibri Light</vt:lpstr>
      <vt:lpstr>Times New Roman</vt:lpstr>
      <vt:lpstr>Wingdings</vt:lpstr>
      <vt:lpstr>Office Theme</vt:lpstr>
      <vt:lpstr> SSZG518:     Database design  and                           Applications                   Ms. Uma Maheswari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Database Security</vt:lpstr>
      <vt:lpstr>PowerPoint Presentation</vt:lpstr>
      <vt:lpstr>Threats to Data Security</vt:lpstr>
      <vt:lpstr>Data Management Software Security Features</vt:lpstr>
      <vt:lpstr>Views and Integrity Controls</vt:lpstr>
      <vt:lpstr>Authorization Rules</vt:lpstr>
      <vt:lpstr>PowerPoint Presentation</vt:lpstr>
      <vt:lpstr>PowerPoint Presentation</vt:lpstr>
      <vt:lpstr>Authentication Schemes</vt:lpstr>
      <vt:lpstr>SQL Injection </vt:lpstr>
      <vt:lpstr>SQL Injection</vt:lpstr>
      <vt:lpstr>SQL Injection</vt:lpstr>
      <vt:lpstr>SQL Injection Prevention</vt:lpstr>
      <vt:lpstr>SQL Injection prevention in PHP code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SSZG518:     Database design  and                           Applications                   Ms. Uma Ganesan</dc:title>
  <dc:creator>Uma Ganesan</dc:creator>
  <cp:lastModifiedBy>Uma Ganesan</cp:lastModifiedBy>
  <cp:revision>5</cp:revision>
  <dcterms:created xsi:type="dcterms:W3CDTF">2016-05-27T14:33:18Z</dcterms:created>
  <dcterms:modified xsi:type="dcterms:W3CDTF">2019-11-17T14:42:34Z</dcterms:modified>
</cp:coreProperties>
</file>