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2"/>
  </p:notesMasterIdLst>
  <p:sldIdLst>
    <p:sldId id="257" r:id="rId2"/>
    <p:sldId id="258" r:id="rId3"/>
    <p:sldId id="259" r:id="rId4"/>
    <p:sldId id="260" r:id="rId5"/>
    <p:sldId id="306" r:id="rId6"/>
    <p:sldId id="261" r:id="rId7"/>
    <p:sldId id="307" r:id="rId8"/>
    <p:sldId id="308" r:id="rId9"/>
    <p:sldId id="337" r:id="rId10"/>
    <p:sldId id="310" r:id="rId11"/>
    <p:sldId id="309" r:id="rId12"/>
    <p:sldId id="311" r:id="rId13"/>
    <p:sldId id="312" r:id="rId14"/>
    <p:sldId id="338" r:id="rId15"/>
    <p:sldId id="333" r:id="rId16"/>
    <p:sldId id="317" r:id="rId17"/>
    <p:sldId id="336" r:id="rId18"/>
    <p:sldId id="334" r:id="rId19"/>
    <p:sldId id="313" r:id="rId20"/>
    <p:sldId id="314" r:id="rId21"/>
    <p:sldId id="315" r:id="rId22"/>
    <p:sldId id="339" r:id="rId23"/>
    <p:sldId id="353" r:id="rId24"/>
    <p:sldId id="335" r:id="rId25"/>
    <p:sldId id="269" r:id="rId26"/>
    <p:sldId id="268" r:id="rId27"/>
    <p:sldId id="267" r:id="rId28"/>
    <p:sldId id="340" r:id="rId29"/>
    <p:sldId id="293" r:id="rId30"/>
    <p:sldId id="341" r:id="rId31"/>
    <p:sldId id="320" r:id="rId32"/>
    <p:sldId id="321" r:id="rId33"/>
    <p:sldId id="342" r:id="rId34"/>
    <p:sldId id="294" r:id="rId35"/>
    <p:sldId id="295" r:id="rId36"/>
    <p:sldId id="343" r:id="rId37"/>
    <p:sldId id="344" r:id="rId38"/>
    <p:sldId id="322" r:id="rId39"/>
    <p:sldId id="323" r:id="rId40"/>
    <p:sldId id="324" r:id="rId41"/>
    <p:sldId id="296" r:id="rId42"/>
    <p:sldId id="345" r:id="rId43"/>
    <p:sldId id="326" r:id="rId44"/>
    <p:sldId id="346" r:id="rId45"/>
    <p:sldId id="298" r:id="rId46"/>
    <p:sldId id="299" r:id="rId47"/>
    <p:sldId id="354" r:id="rId48"/>
    <p:sldId id="347" r:id="rId49"/>
    <p:sldId id="303" r:id="rId50"/>
    <p:sldId id="304" r:id="rId51"/>
    <p:sldId id="348" r:id="rId52"/>
    <p:sldId id="328" r:id="rId53"/>
    <p:sldId id="349" r:id="rId54"/>
    <p:sldId id="329" r:id="rId55"/>
    <p:sldId id="350" r:id="rId56"/>
    <p:sldId id="330" r:id="rId57"/>
    <p:sldId id="351" r:id="rId58"/>
    <p:sldId id="352" r:id="rId59"/>
    <p:sldId id="305" r:id="rId60"/>
    <p:sldId id="331" r:id="rId6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0093"/>
    <a:srgbClr val="8D237E"/>
    <a:srgbClr val="669900"/>
    <a:srgbClr val="CC006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579" autoAdjust="0"/>
    <p:restoredTop sz="76937" autoAdjust="0"/>
  </p:normalViewPr>
  <p:slideViewPr>
    <p:cSldViewPr snapToGrid="0">
      <p:cViewPr varScale="1">
        <p:scale>
          <a:sx n="55" d="100"/>
          <a:sy n="55" d="100"/>
        </p:scale>
        <p:origin x="82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97A096-06CD-4A73-9065-D96F794F738A}" type="datetimeFigureOut">
              <a:rPr lang="en-IN" smtClean="0"/>
              <a:t>23-08-2019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ECD7DB-5D0A-45B6-A227-3738DDF890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86905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F17F31-0129-4850-B108-112B88977EDB}" type="slidenum">
              <a:rPr lang="en-US" altLang="ja-JP"/>
              <a:pPr/>
              <a:t>1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0999977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F17F31-0129-4850-B108-112B88977EDB}" type="slidenum">
              <a:rPr lang="en-US" altLang="ja-JP"/>
              <a:pPr/>
              <a:t>2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6328805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F17F31-0129-4850-B108-112B88977EDB}" type="slidenum">
              <a:rPr lang="en-US" altLang="ja-JP"/>
              <a:pPr/>
              <a:t>3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91444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 in a seminal paper in 1970 (</a:t>
            </a:r>
            <a:r>
              <a:rPr lang="en-IN" i="1" dirty="0"/>
              <a:t>A Relational Model for Large Shared Data Banks</a:t>
            </a:r>
            <a:r>
              <a:rPr lang="en-IN" dirty="0"/>
              <a:t>, Communications of the ACM, June 1970), which led to a revolution in the field of database management</a:t>
            </a:r>
          </a:p>
          <a:p>
            <a:endParaRPr lang="en-IN" dirty="0"/>
          </a:p>
          <a:p>
            <a:r>
              <a:rPr lang="en-IN" dirty="0" err="1"/>
              <a:t>Codd</a:t>
            </a:r>
            <a:r>
              <a:rPr lang="en-IN" dirty="0"/>
              <a:t>, who died in 2003, went on to write extensively about the subject. As a result of his achievements, </a:t>
            </a:r>
            <a:r>
              <a:rPr lang="en-IN" dirty="0" err="1"/>
              <a:t>Codd</a:t>
            </a:r>
            <a:r>
              <a:rPr lang="en-IN" dirty="0"/>
              <a:t> was awarded the highest </a:t>
            </a:r>
            <a:r>
              <a:rPr lang="en-IN" dirty="0" err="1"/>
              <a:t>honor</a:t>
            </a:r>
            <a:r>
              <a:rPr lang="en-IN" dirty="0"/>
              <a:t> in computer science, the ACM Turing Award, in 1981.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CD7DB-5D0A-45B6-A227-3738DDF89007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60161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en-US" altLang="en-US" sz="1200" b="0" i="0" u="none" strike="noStrike" kern="1200" cap="none" normalizeH="0" baseline="0" dirty="0">
                <a:ln>
                  <a:noFill/>
                </a:ln>
                <a:solidFill>
                  <a:srgbClr val="D60093"/>
                </a:solidFill>
                <a:effectLst/>
                <a:latin typeface="+mn-lt"/>
                <a:ea typeface="+mn-ea"/>
                <a:cs typeface="+mn-cs"/>
              </a:rPr>
              <a:t>For implementation purposes, it is necessary to provide  descriptions of domains in terms of concrete </a:t>
            </a:r>
            <a:r>
              <a:rPr kumimoji="0" lang="en-US" altLang="en-US" sz="1200" b="1" i="0" u="none" strike="noStrike" kern="1200" cap="none" normalizeH="0" baseline="0" dirty="0">
                <a:ln>
                  <a:noFill/>
                </a:ln>
                <a:solidFill>
                  <a:srgbClr val="D60093"/>
                </a:solidFill>
                <a:effectLst/>
                <a:latin typeface="+mn-lt"/>
                <a:ea typeface="+mn-ea"/>
                <a:cs typeface="+mn-cs"/>
              </a:rPr>
              <a:t>data types</a:t>
            </a:r>
            <a:r>
              <a:rPr kumimoji="0" lang="en-US" altLang="en-US" sz="1200" b="0" i="0" u="none" strike="noStrike" kern="1200" cap="none" normalizeH="0" baseline="0" dirty="0">
                <a:ln>
                  <a:noFill/>
                </a:ln>
                <a:solidFill>
                  <a:srgbClr val="D60093"/>
                </a:solidFill>
                <a:effectLst/>
                <a:latin typeface="+mn-lt"/>
                <a:ea typeface="+mn-ea"/>
                <a:cs typeface="+mn-cs"/>
              </a:rPr>
              <a:t> (or </a:t>
            </a:r>
            <a:r>
              <a:rPr kumimoji="0" lang="en-US" altLang="en-US" sz="1200" b="1" i="0" u="none" strike="noStrike" kern="1200" cap="none" normalizeH="0" baseline="0" dirty="0">
                <a:ln>
                  <a:noFill/>
                </a:ln>
                <a:solidFill>
                  <a:srgbClr val="D60093"/>
                </a:solidFill>
                <a:effectLst/>
                <a:latin typeface="+mn-lt"/>
                <a:ea typeface="+mn-ea"/>
                <a:cs typeface="+mn-cs"/>
              </a:rPr>
              <a:t>formats</a:t>
            </a:r>
            <a:r>
              <a:rPr kumimoji="0" lang="en-US" altLang="en-US" sz="1200" b="0" i="0" u="none" strike="noStrike" kern="1200" cap="none" normalizeH="0" baseline="0" dirty="0">
                <a:ln>
                  <a:noFill/>
                </a:ln>
                <a:solidFill>
                  <a:srgbClr val="D60093"/>
                </a:solidFill>
                <a:effectLst/>
                <a:latin typeface="+mn-lt"/>
                <a:ea typeface="+mn-ea"/>
                <a:cs typeface="+mn-cs"/>
              </a:rPr>
              <a:t>) that are provided by the DBMS  (such as String, </a:t>
            </a:r>
            <a:r>
              <a:rPr kumimoji="0" lang="en-US" altLang="en-US" sz="1200" b="0" i="0" u="none" strike="noStrike" kern="1200" cap="none" normalizeH="0" baseline="0" dirty="0" err="1">
                <a:ln>
                  <a:noFill/>
                </a:ln>
                <a:solidFill>
                  <a:srgbClr val="D60093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kumimoji="0" lang="en-US" altLang="en-US" sz="1200" b="0" i="0" u="none" strike="noStrike" kern="1200" cap="none" normalizeH="0" baseline="0" dirty="0">
                <a:ln>
                  <a:noFill/>
                </a:ln>
                <a:solidFill>
                  <a:srgbClr val="D60093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kumimoji="0" lang="en-US" altLang="en-US" sz="1200" b="0" i="0" u="none" strike="noStrike" kern="1200" cap="none" normalizeH="0" baseline="0" dirty="0" err="1">
                <a:ln>
                  <a:noFill/>
                </a:ln>
                <a:solidFill>
                  <a:srgbClr val="D60093"/>
                </a:solidFill>
                <a:effectLst/>
                <a:latin typeface="+mn-lt"/>
                <a:ea typeface="+mn-ea"/>
                <a:cs typeface="+mn-cs"/>
              </a:rPr>
              <a:t>boolean</a:t>
            </a:r>
            <a:r>
              <a:rPr kumimoji="0" lang="en-US" altLang="en-US" sz="1200" b="0" i="0" u="none" strike="noStrike" kern="1200" cap="none" normalizeH="0" baseline="0" dirty="0">
                <a:ln>
                  <a:noFill/>
                </a:ln>
                <a:solidFill>
                  <a:srgbClr val="D60093"/>
                </a:solidFill>
                <a:effectLst/>
                <a:latin typeface="+mn-lt"/>
                <a:ea typeface="+mn-ea"/>
                <a:cs typeface="+mn-cs"/>
              </a:rPr>
              <a:t>), in a manner analogous to how programming languages have intrinsic data types.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CD7DB-5D0A-45B6-A227-3738DDF89007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21549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CD7DB-5D0A-45B6-A227-3738DDF89007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48089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is, a </a:t>
            </a:r>
            <a:r>
              <a:rPr lang="en-IN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superkey</a:t>
            </a:r>
            <a:r>
              <a:rPr lang="en-I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from which we cannot remove any attributes and still have the uniqueness constraint in hold. This property is not required by a </a:t>
            </a:r>
            <a:r>
              <a:rPr lang="en-IN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superkey</a:t>
            </a:r>
            <a:endParaRPr lang="en-IN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IN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I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key with multiple attributes must require </a:t>
            </a:r>
            <a:r>
              <a:rPr lang="en-IN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 </a:t>
            </a:r>
            <a:r>
              <a:rPr lang="en-I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its attributes together to have the uniqueness property.</a:t>
            </a:r>
          </a:p>
          <a:p>
            <a:r>
              <a:rPr lang="en-I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value of a key attribute can be used to identify uniquely.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CD7DB-5D0A-45B6-A227-3738DDF89007}" type="slidenum">
              <a:rPr lang="en-IN" smtClean="0"/>
              <a:t>34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73545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F8794-4248-45DD-9DF3-8B592591A34E}" type="datetimeFigureOut">
              <a:rPr lang="en-IN" smtClean="0"/>
              <a:t>23-08-2019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868CB-6D47-4E75-8B3E-2EF97D038D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6708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F8794-4248-45DD-9DF3-8B592591A34E}" type="datetimeFigureOut">
              <a:rPr lang="en-IN" smtClean="0"/>
              <a:t>23-08-2019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868CB-6D47-4E75-8B3E-2EF97D038D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3335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F8794-4248-45DD-9DF3-8B592591A34E}" type="datetimeFigureOut">
              <a:rPr lang="en-IN" smtClean="0"/>
              <a:t>23-08-2019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868CB-6D47-4E75-8B3E-2EF97D038D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11104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115824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ja-JP" altLang="ja-JP" sz="1800">
              <a:solidFill>
                <a:srgbClr val="FFFFFF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3860800" y="6096000"/>
            <a:ext cx="38608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ja-JP" altLang="ja-JP" sz="180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38608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ja-JP" altLang="ja-JP" sz="180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7721600" y="6096000"/>
            <a:ext cx="38608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ja-JP" altLang="ja-JP" sz="180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pic>
        <p:nvPicPr>
          <p:cNvPr id="9" name="Picture 10" descr="BITS_university_logo_whitevert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>
            <a:fillRect/>
          </a:stretch>
        </p:blipFill>
        <p:spPr bwMode="auto">
          <a:xfrm>
            <a:off x="101600" y="3352801"/>
            <a:ext cx="2743200" cy="197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 userDrawn="1"/>
        </p:nvSpPr>
        <p:spPr>
          <a:xfrm>
            <a:off x="-101600" y="5257800"/>
            <a:ext cx="29464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203200" y="5667376"/>
            <a:ext cx="254000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FFFFFF"/>
                </a:solidFill>
                <a:latin typeface="Arial"/>
                <a:cs typeface="Arial"/>
              </a:rPr>
              <a:t>Pilani Campus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352800" y="5410200"/>
            <a:ext cx="8026400" cy="533400"/>
          </a:xfrm>
        </p:spPr>
        <p:txBody>
          <a:bodyPr anchor="b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2800" y="3810000"/>
            <a:ext cx="8026400" cy="1524000"/>
          </a:xfrm>
        </p:spPr>
        <p:txBody>
          <a:bodyPr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226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\\Server\D\jyoti\FI023_BITS_v1\styleguide img\IMG_5627_b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0" y="4281488"/>
            <a:ext cx="12192000" cy="257651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ja-JP" altLang="ja-JP" sz="180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pic>
        <p:nvPicPr>
          <p:cNvPr id="5" name="Picture 8" descr="Picture 7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8839201" y="0"/>
            <a:ext cx="2925233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3843867" y="6775450"/>
            <a:ext cx="38608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ja-JP" altLang="ja-JP" sz="180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-16933" y="6775450"/>
            <a:ext cx="38608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ja-JP" altLang="ja-JP" sz="180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7704667" y="6775450"/>
            <a:ext cx="38608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ja-JP" altLang="ja-JP" sz="180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9144000" y="762000"/>
            <a:ext cx="29464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9448800" y="1171576"/>
            <a:ext cx="254000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FFFFFF"/>
                </a:solidFill>
                <a:latin typeface="Arial"/>
                <a:cs typeface="Arial"/>
              </a:rPr>
              <a:t>Pilani Campus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0"/>
          </p:nvPr>
        </p:nvSpPr>
        <p:spPr>
          <a:xfrm>
            <a:off x="406400" y="4648200"/>
            <a:ext cx="112776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988647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4368800" y="6596064"/>
            <a:ext cx="78232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  <p:grpSp>
        <p:nvGrpSpPr>
          <p:cNvPr id="5" name="Group 11"/>
          <p:cNvGrpSpPr>
            <a:grpSpLocks/>
          </p:cNvGrpSpPr>
          <p:nvPr userDrawn="1"/>
        </p:nvGrpSpPr>
        <p:grpSpPr bwMode="auto">
          <a:xfrm>
            <a:off x="2779184" y="6550026"/>
            <a:ext cx="9412816" cy="49213"/>
            <a:chOff x="2083888" y="6550671"/>
            <a:chExt cx="7060112" cy="48665"/>
          </a:xfrm>
        </p:grpSpPr>
        <p:sp>
          <p:nvSpPr>
            <p:cNvPr id="6" name="Rectangle 5"/>
            <p:cNvSpPr/>
            <p:nvPr/>
          </p:nvSpPr>
          <p:spPr>
            <a:xfrm>
              <a:off x="4630418" y="6550671"/>
              <a:ext cx="2329027" cy="48665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ja-JP" altLang="ja-JP" sz="180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6908642" y="6550671"/>
              <a:ext cx="2235358" cy="45525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ja-JP" altLang="ja-JP" sz="180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083888" y="6550671"/>
              <a:ext cx="2581458" cy="48665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ja-JP" altLang="ja-JP" sz="180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</p:grpSp>
      <p:pic>
        <p:nvPicPr>
          <p:cNvPr id="9" name="Picture 11" descr="Picture 7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8839201" y="0"/>
            <a:ext cx="2925233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Group 18"/>
          <p:cNvGrpSpPr>
            <a:grpSpLocks/>
          </p:cNvGrpSpPr>
          <p:nvPr userDrawn="1"/>
        </p:nvGrpSpPr>
        <p:grpSpPr bwMode="auto">
          <a:xfrm>
            <a:off x="2844800" y="6553200"/>
            <a:ext cx="9347200" cy="46038"/>
            <a:chOff x="1905000" y="6553200"/>
            <a:chExt cx="7010400" cy="45719"/>
          </a:xfrm>
        </p:grpSpPr>
        <p:sp>
          <p:nvSpPr>
            <p:cNvPr id="11" name="Rectangle 10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ja-JP" altLang="ja-JP" sz="180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ja-JP" altLang="ja-JP" sz="180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ja-JP" altLang="ja-JP" sz="180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14" name="Group 22"/>
          <p:cNvGrpSpPr>
            <a:grpSpLocks/>
          </p:cNvGrpSpPr>
          <p:nvPr userDrawn="1"/>
        </p:nvGrpSpPr>
        <p:grpSpPr bwMode="auto">
          <a:xfrm>
            <a:off x="0" y="1295400"/>
            <a:ext cx="9347200" cy="46038"/>
            <a:chOff x="1905000" y="6553200"/>
            <a:chExt cx="7010400" cy="45719"/>
          </a:xfrm>
        </p:grpSpPr>
        <p:sp>
          <p:nvSpPr>
            <p:cNvPr id="15" name="Rectangle 14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ja-JP" altLang="ja-JP" sz="180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ja-JP" altLang="ja-JP" sz="180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endParaRPr lang="ja-JP" altLang="ja-JP" sz="180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493838"/>
            <a:ext cx="109728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dirty="0"/>
          </a:p>
        </p:txBody>
      </p:sp>
      <p:sp>
        <p:nvSpPr>
          <p:cNvPr id="27" name="Content Placeholder 18"/>
          <p:cNvSpPr>
            <a:spLocks noGrp="1"/>
          </p:cNvSpPr>
          <p:nvPr>
            <p:ph sz="quarter" idx="10"/>
          </p:nvPr>
        </p:nvSpPr>
        <p:spPr>
          <a:xfrm>
            <a:off x="406400" y="152400"/>
            <a:ext cx="84328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99525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F8794-4248-45DD-9DF3-8B592591A34E}" type="datetimeFigureOut">
              <a:rPr lang="en-IN" smtClean="0"/>
              <a:t>23-08-2019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868CB-6D47-4E75-8B3E-2EF97D038D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1729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F8794-4248-45DD-9DF3-8B592591A34E}" type="datetimeFigureOut">
              <a:rPr lang="en-IN" smtClean="0"/>
              <a:t>23-08-2019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868CB-6D47-4E75-8B3E-2EF97D038D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5849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F8794-4248-45DD-9DF3-8B592591A34E}" type="datetimeFigureOut">
              <a:rPr lang="en-IN" smtClean="0"/>
              <a:t>23-08-2019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868CB-6D47-4E75-8B3E-2EF97D038D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8958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F8794-4248-45DD-9DF3-8B592591A34E}" type="datetimeFigureOut">
              <a:rPr lang="en-IN" smtClean="0"/>
              <a:t>23-08-2019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868CB-6D47-4E75-8B3E-2EF97D038D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6705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F8794-4248-45DD-9DF3-8B592591A34E}" type="datetimeFigureOut">
              <a:rPr lang="en-IN" smtClean="0"/>
              <a:t>23-08-2019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868CB-6D47-4E75-8B3E-2EF97D038D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1623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F8794-4248-45DD-9DF3-8B592591A34E}" type="datetimeFigureOut">
              <a:rPr lang="en-IN" smtClean="0"/>
              <a:t>23-08-2019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868CB-6D47-4E75-8B3E-2EF97D038D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5312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F8794-4248-45DD-9DF3-8B592591A34E}" type="datetimeFigureOut">
              <a:rPr lang="en-IN" smtClean="0"/>
              <a:t>23-08-2019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868CB-6D47-4E75-8B3E-2EF97D038D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4678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F8794-4248-45DD-9DF3-8B592591A34E}" type="datetimeFigureOut">
              <a:rPr lang="en-IN" smtClean="0"/>
              <a:t>23-08-2019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868CB-6D47-4E75-8B3E-2EF97D038D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2770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3F8794-4248-45DD-9DF3-8B592591A34E}" type="datetimeFigureOut">
              <a:rPr lang="en-IN" smtClean="0"/>
              <a:t>23-08-2019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C868CB-6D47-4E75-8B3E-2EF97D038D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4076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Edgar_F._Codd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4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352800" y="3810000"/>
            <a:ext cx="7993224" cy="2105608"/>
          </a:xfrm>
        </p:spPr>
        <p:txBody>
          <a:bodyPr/>
          <a:lstStyle/>
          <a:p>
            <a:pPr>
              <a:defRPr/>
            </a:pPr>
            <a:r>
              <a:rPr lang="en-US" sz="3200" dirty="0">
                <a:latin typeface="Arial" charset="0"/>
                <a:cs typeface="Arial" charset="0"/>
              </a:rPr>
              <a:t> </a:t>
            </a:r>
            <a:r>
              <a:rPr lang="en-IN"/>
              <a:t>SEVZZG </a:t>
            </a:r>
            <a:r>
              <a:rPr lang="en-IN" dirty="0"/>
              <a:t>518</a:t>
            </a:r>
            <a:r>
              <a:rPr lang="en-US" sz="3200" dirty="0">
                <a:latin typeface="Arial" charset="0"/>
                <a:cs typeface="Arial" charset="0"/>
              </a:rPr>
              <a:t>:     Database design  and    </a:t>
            </a:r>
            <a:br>
              <a:rPr lang="en-US" sz="3200" dirty="0">
                <a:latin typeface="Arial" charset="0"/>
                <a:cs typeface="Arial" charset="0"/>
              </a:rPr>
            </a:br>
            <a:r>
              <a:rPr lang="en-US" sz="3200" dirty="0">
                <a:latin typeface="Arial" charset="0"/>
                <a:cs typeface="Arial" charset="0"/>
              </a:rPr>
              <a:t>                      Applications</a:t>
            </a:r>
            <a:br>
              <a:rPr lang="en-US" sz="3200" dirty="0">
                <a:latin typeface="Arial" charset="0"/>
                <a:cs typeface="Arial" charset="0"/>
              </a:rPr>
            </a:br>
            <a:br>
              <a:rPr lang="en-US" sz="3200" dirty="0">
                <a:latin typeface="Arial" charset="0"/>
                <a:cs typeface="Arial" charset="0"/>
              </a:rPr>
            </a:br>
            <a:r>
              <a:rPr lang="en-US" sz="3200" dirty="0">
                <a:latin typeface="Arial" charset="0"/>
                <a:cs typeface="Arial" charset="0"/>
              </a:rPr>
              <a:t>                 Ms. Uma </a:t>
            </a:r>
            <a:r>
              <a:rPr lang="en-US" sz="3200" dirty="0" err="1">
                <a:latin typeface="Arial" charset="0"/>
                <a:cs typeface="Arial" charset="0"/>
              </a:rPr>
              <a:t>Maheswari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991399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7030A0"/>
                </a:solidFill>
              </a:rPr>
              <a:t>Relational Model Concepts </a:t>
            </a:r>
          </a:p>
          <a:p>
            <a:r>
              <a:rPr lang="en-US" dirty="0">
                <a:solidFill>
                  <a:srgbClr val="00B050"/>
                </a:solidFill>
              </a:rPr>
              <a:t>What is DOMAIN ?</a:t>
            </a:r>
            <a:endParaRPr lang="en-IN" dirty="0">
              <a:solidFill>
                <a:srgbClr val="00B050"/>
              </a:solidFill>
            </a:endParaRPr>
          </a:p>
        </p:txBody>
      </p:sp>
      <p:sp>
        <p:nvSpPr>
          <p:cNvPr id="5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80000"/>
              </a:lnSpc>
            </a:pPr>
            <a:r>
              <a:rPr lang="en-IN" sz="2800" b="1" dirty="0">
                <a:solidFill>
                  <a:srgbClr val="669900"/>
                </a:solidFill>
              </a:rPr>
              <a:t>Examples of domains</a:t>
            </a:r>
            <a:r>
              <a:rPr lang="en-IN" sz="2800" dirty="0"/>
              <a:t>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2800" dirty="0" err="1">
                <a:solidFill>
                  <a:srgbClr val="C00000"/>
                </a:solidFill>
              </a:rPr>
              <a:t>USA_phone_number</a:t>
            </a:r>
            <a:r>
              <a:rPr lang="en-IN" sz="2800" dirty="0">
                <a:solidFill>
                  <a:srgbClr val="C00000"/>
                </a:solidFill>
              </a:rPr>
              <a:t>: string of digits of length ten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2800" dirty="0">
                <a:solidFill>
                  <a:srgbClr val="C00000"/>
                </a:solidFill>
              </a:rPr>
              <a:t>SSN: string of digits of length nine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2800" dirty="0">
                <a:solidFill>
                  <a:srgbClr val="C00000"/>
                </a:solidFill>
              </a:rPr>
              <a:t>Name: string of characters beginning with an upper case letter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2800" dirty="0">
                <a:solidFill>
                  <a:srgbClr val="C00000"/>
                </a:solidFill>
              </a:rPr>
              <a:t>GPA: a real number between 0.0 and 4.0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2800" dirty="0">
                <a:solidFill>
                  <a:srgbClr val="C00000"/>
                </a:solidFill>
              </a:rPr>
              <a:t>Sex: a member of the set { female, male }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2800" dirty="0" err="1">
                <a:solidFill>
                  <a:srgbClr val="C00000"/>
                </a:solidFill>
              </a:rPr>
              <a:t>Dept_Code</a:t>
            </a:r>
            <a:r>
              <a:rPr lang="en-IN" sz="2800" dirty="0">
                <a:solidFill>
                  <a:srgbClr val="C00000"/>
                </a:solidFill>
              </a:rPr>
              <a:t>: a member of the set { CMPS, MATH, ENGL, PHYS, PSYC, ... } </a:t>
            </a:r>
          </a:p>
          <a:p>
            <a:pPr marL="0" indent="0">
              <a:lnSpc>
                <a:spcPct val="80000"/>
              </a:lnSpc>
            </a:pPr>
            <a:endParaRPr lang="en-US" altLang="en-US" sz="1800" b="1" dirty="0">
              <a:solidFill>
                <a:srgbClr val="8D237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93355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7030A0"/>
                </a:solidFill>
              </a:rPr>
              <a:t>Relational Model Concepts</a:t>
            </a:r>
          </a:p>
          <a:p>
            <a:r>
              <a:rPr lang="en-US" dirty="0">
                <a:solidFill>
                  <a:srgbClr val="669900"/>
                </a:solidFill>
              </a:rPr>
              <a:t>What is ATTRIBUTE?</a:t>
            </a:r>
            <a:endParaRPr lang="en-IN" dirty="0">
              <a:solidFill>
                <a:srgbClr val="669900"/>
              </a:solidFill>
            </a:endParaRPr>
          </a:p>
        </p:txBody>
      </p:sp>
      <p:sp>
        <p:nvSpPr>
          <p:cNvPr id="5" name="Rectangle 1027"/>
          <p:cNvSpPr>
            <a:spLocks noGrp="1" noChangeArrowheads="1"/>
          </p:cNvSpPr>
          <p:nvPr>
            <p:ph idx="1"/>
          </p:nvPr>
        </p:nvSpPr>
        <p:spPr>
          <a:xfrm>
            <a:off x="406400" y="3714750"/>
            <a:ext cx="11061700" cy="2381251"/>
          </a:xfrm>
        </p:spPr>
        <p:txBody>
          <a:bodyPr>
            <a:normAutofit/>
          </a:bodyPr>
          <a:lstStyle/>
          <a:p>
            <a:pPr marL="0" indent="0">
              <a:lnSpc>
                <a:spcPct val="80000"/>
              </a:lnSpc>
            </a:pPr>
            <a:endParaRPr lang="en-US" altLang="en-US" sz="2400" dirty="0">
              <a:solidFill>
                <a:srgbClr val="CC0066"/>
              </a:solidFill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en-US" altLang="en-US" b="1" dirty="0">
                <a:solidFill>
                  <a:srgbClr val="CC0066"/>
                </a:solidFill>
              </a:rPr>
              <a:t>An attribute designates the </a:t>
            </a:r>
            <a:r>
              <a:rPr lang="en-US" altLang="en-US" b="1" u="sng" dirty="0">
                <a:solidFill>
                  <a:srgbClr val="8D237E"/>
                </a:solidFill>
              </a:rPr>
              <a:t>role</a:t>
            </a:r>
            <a:r>
              <a:rPr lang="en-US" altLang="en-US" b="1" dirty="0">
                <a:solidFill>
                  <a:srgbClr val="CC0066"/>
                </a:solidFill>
              </a:rPr>
              <a:t> played by the domain in that relation</a:t>
            </a:r>
          </a:p>
          <a:p>
            <a:pPr marL="0" indent="0">
              <a:lnSpc>
                <a:spcPct val="80000"/>
              </a:lnSpc>
            </a:pPr>
            <a:endParaRPr lang="en-US" altLang="en-US" b="1" dirty="0">
              <a:solidFill>
                <a:srgbClr val="8D237E"/>
              </a:solidFill>
            </a:endParaRPr>
          </a:p>
          <a:p>
            <a:pPr marL="0" indent="0">
              <a:lnSpc>
                <a:spcPct val="80000"/>
              </a:lnSpc>
            </a:pPr>
            <a:r>
              <a:rPr lang="en-US" altLang="en-US" b="1" dirty="0" err="1">
                <a:solidFill>
                  <a:srgbClr val="8D237E"/>
                </a:solidFill>
              </a:rPr>
              <a:t>eg</a:t>
            </a:r>
            <a:r>
              <a:rPr lang="en-US" altLang="en-US" b="1" dirty="0">
                <a:solidFill>
                  <a:srgbClr val="8D237E"/>
                </a:solidFill>
              </a:rPr>
              <a:t>.,</a:t>
            </a:r>
          </a:p>
          <a:p>
            <a:pPr marL="0" indent="0">
              <a:lnSpc>
                <a:spcPct val="80000"/>
              </a:lnSpc>
            </a:pPr>
            <a:r>
              <a:rPr lang="en-US" altLang="en-US" b="1" dirty="0">
                <a:solidFill>
                  <a:srgbClr val="8D237E"/>
                </a:solidFill>
              </a:rPr>
              <a:t>  The domain Date may be used to define attributes “Invoice-date” and “Payment-date”.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406400" y="1705879"/>
            <a:ext cx="12091772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Arial" panose="020B0604020202020204" pitchFamily="34" charset="0"/>
              </a:rPr>
              <a:t>Attribute: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D60093"/>
                </a:solidFill>
                <a:effectLst/>
                <a:latin typeface="Arial" panose="020B0604020202020204" pitchFamily="34" charset="0"/>
              </a:rPr>
              <a:t> the </a:t>
            </a:r>
            <a:r>
              <a:rPr kumimoji="0" lang="en-US" altLang="en-US" sz="2800" b="1" i="1" u="none" strike="noStrike" cap="none" normalizeH="0" baseline="0" dirty="0">
                <a:ln>
                  <a:noFill/>
                </a:ln>
                <a:solidFill>
                  <a:srgbClr val="D60093"/>
                </a:solidFill>
                <a:effectLst/>
                <a:latin typeface="Arial" panose="020B0604020202020204" pitchFamily="34" charset="0"/>
              </a:rPr>
              <a:t>name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D60093"/>
                </a:solidFill>
                <a:effectLst/>
                <a:latin typeface="Arial" panose="020B0604020202020204" pitchFamily="34" charset="0"/>
              </a:rPr>
              <a:t> of the role played by some value (coming from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D60093"/>
                </a:solidFill>
                <a:effectLst/>
                <a:latin typeface="Arial" panose="020B0604020202020204" pitchFamily="34" charset="0"/>
              </a:rPr>
              <a:t>some domain) in the context  of a relational schema.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800" b="1" dirty="0">
              <a:solidFill>
                <a:srgbClr val="D60093"/>
              </a:solidFill>
              <a:latin typeface="Arial" panose="020B0604020202020204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D60093"/>
                </a:solidFill>
                <a:effectLst/>
                <a:latin typeface="Arial" panose="020B0604020202020204" pitchFamily="34" charset="0"/>
              </a:rPr>
              <a:t>The domain of attribute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D60093"/>
                </a:solidFill>
                <a:effectLst/>
                <a:latin typeface="Arial Unicode MS"/>
              </a:rPr>
              <a:t>A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D60093"/>
                </a:solidFill>
                <a:effectLst/>
              </a:rPr>
              <a:t> is denoted </a:t>
            </a: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rgbClr val="D60093"/>
                </a:solidFill>
                <a:effectLst/>
                <a:latin typeface="Arial Unicode MS"/>
              </a:rPr>
              <a:t>dom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D60093"/>
                </a:solidFill>
                <a:effectLst/>
                <a:latin typeface="Arial Unicode MS"/>
              </a:rPr>
              <a:t>(A)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D60093"/>
                </a:solidFill>
                <a:effectLst/>
              </a:rPr>
              <a:t>.</a:t>
            </a:r>
            <a:endParaRPr kumimoji="0" lang="en-US" altLang="en-US" sz="2800" b="1" i="0" u="none" strike="noStrike" cap="none" normalizeH="0" baseline="0" dirty="0">
              <a:ln>
                <a:noFill/>
              </a:ln>
              <a:solidFill>
                <a:srgbClr val="D60093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47994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7030A0"/>
                </a:solidFill>
              </a:rPr>
              <a:t>Relational Model Concepts</a:t>
            </a:r>
          </a:p>
          <a:p>
            <a:r>
              <a:rPr lang="en-US" dirty="0">
                <a:solidFill>
                  <a:srgbClr val="669900"/>
                </a:solidFill>
              </a:rPr>
              <a:t>What is a TUPLE?</a:t>
            </a:r>
            <a:endParaRPr lang="en-IN" dirty="0">
              <a:solidFill>
                <a:srgbClr val="669900"/>
              </a:solidFill>
            </a:endParaRPr>
          </a:p>
          <a:p>
            <a:endParaRPr lang="en-IN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06400" y="1942426"/>
            <a:ext cx="11268726" cy="332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</a:rPr>
              <a:t>Tuple: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CC0066"/>
                </a:solidFill>
                <a:effectLst/>
              </a:rPr>
              <a:t> A tuple is a mapping from attributes to values drawn from the respective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CC0066"/>
                </a:solidFill>
                <a:effectLst/>
              </a:rPr>
              <a:t> domains of those attributes.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i="0" u="none" strike="noStrike" cap="none" normalizeH="0" baseline="0" dirty="0">
              <a:ln>
                <a:noFill/>
              </a:ln>
              <a:solidFill>
                <a:srgbClr val="CC0066"/>
              </a:solidFill>
              <a:effectLst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CC0066"/>
                </a:solidFill>
                <a:effectLst/>
              </a:rPr>
              <a:t> A tuple is intended to describe some entity (or relationship between entities) in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CC0066"/>
                </a:solidFill>
              </a:rPr>
              <a:t> 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CC0066"/>
                </a:solidFill>
                <a:effectLst/>
              </a:rPr>
              <a:t>the 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rgbClr val="CC0066"/>
                </a:solidFill>
                <a:effectLst/>
              </a:rPr>
              <a:t>miniworld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CC0066"/>
                </a:solidFill>
                <a:effectLst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i="0" u="none" strike="noStrike" cap="none" normalizeH="0" baseline="0" dirty="0">
              <a:ln>
                <a:noFill/>
              </a:ln>
              <a:solidFill>
                <a:srgbClr val="CC0066"/>
              </a:solidFill>
              <a:effectLst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CC0066"/>
                </a:solidFill>
                <a:effectLst/>
              </a:rPr>
              <a:t> example, a tuple for a PERSON entity might be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CC0066"/>
                </a:solidFill>
                <a:effectLst/>
                <a:latin typeface="Arial Unicode MS"/>
              </a:rPr>
              <a:t>{ Name --&gt; "Rumpelstiltskin",   Sex --&gt; Male,   IQ --&gt; 143 } </a:t>
            </a:r>
            <a:endParaRPr kumimoji="0" lang="en-US" altLang="en-US" i="0" u="none" strike="noStrike" cap="none" normalizeH="0" baseline="0" dirty="0">
              <a:ln>
                <a:noFill/>
              </a:ln>
              <a:solidFill>
                <a:srgbClr val="CC0066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16113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7030A0"/>
                </a:solidFill>
              </a:rPr>
              <a:t>Relational Model Concepts</a:t>
            </a:r>
          </a:p>
          <a:p>
            <a:r>
              <a:rPr lang="en-US" dirty="0">
                <a:solidFill>
                  <a:srgbClr val="669900"/>
                </a:solidFill>
              </a:rPr>
              <a:t>What is a  RELATION SCHEMA?</a:t>
            </a:r>
            <a:endParaRPr lang="en-IN" dirty="0">
              <a:solidFill>
                <a:srgbClr val="669900"/>
              </a:solidFill>
            </a:endParaRPr>
          </a:p>
          <a:p>
            <a:endParaRPr lang="en-IN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B227456-8776-4DCC-A716-9ED5F55A62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400" y="1395614"/>
            <a:ext cx="11045371" cy="498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6413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D5255C-FFF5-4379-B777-3796F8C9E92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7030A0"/>
                </a:solidFill>
              </a:rPr>
              <a:t>Relational Model Concepts</a:t>
            </a:r>
          </a:p>
          <a:p>
            <a:r>
              <a:rPr lang="en-US" dirty="0">
                <a:solidFill>
                  <a:srgbClr val="669900"/>
                </a:solidFill>
              </a:rPr>
              <a:t>What is a  RELATION SCHEMA?</a:t>
            </a:r>
            <a:endParaRPr lang="en-IN" dirty="0">
              <a:solidFill>
                <a:srgbClr val="669900"/>
              </a:solidFill>
            </a:endParaRP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3EA288-2E95-4254-A6FA-A0682B2435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375" y="1545771"/>
            <a:ext cx="10282918" cy="4578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3943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06400" y="1493838"/>
            <a:ext cx="11415486" cy="490696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b="1" dirty="0">
                <a:solidFill>
                  <a:srgbClr val="7030A0"/>
                </a:solidFill>
              </a:rPr>
              <a:t>RELATION:</a:t>
            </a:r>
          </a:p>
          <a:p>
            <a:r>
              <a:rPr lang="en-IN" dirty="0">
                <a:solidFill>
                  <a:srgbClr val="D60093"/>
                </a:solidFill>
              </a:rPr>
              <a:t>    A (named) set of tuples all of the same form (i.e., having the same set of attributes). The term </a:t>
            </a:r>
            <a:r>
              <a:rPr lang="en-IN" b="1" dirty="0">
                <a:solidFill>
                  <a:srgbClr val="D60093"/>
                </a:solidFill>
              </a:rPr>
              <a:t>table</a:t>
            </a:r>
            <a:r>
              <a:rPr lang="en-IN" dirty="0">
                <a:solidFill>
                  <a:srgbClr val="D60093"/>
                </a:solidFill>
              </a:rPr>
              <a:t> is a loose synonym. (Some database purists would argue that a table is "only" a physical manifestation of a relation.) </a:t>
            </a:r>
          </a:p>
          <a:p>
            <a:pPr marL="0" indent="0"/>
            <a:endParaRPr lang="en-US" altLang="en-US" b="1" dirty="0">
              <a:solidFill>
                <a:srgbClr val="000000"/>
              </a:solidFill>
            </a:endParaRPr>
          </a:p>
          <a:p>
            <a:pPr marL="0" indent="0"/>
            <a:r>
              <a:rPr lang="en-US" altLang="en-US" b="1" dirty="0">
                <a:solidFill>
                  <a:srgbClr val="000000"/>
                </a:solidFill>
              </a:rPr>
              <a:t>Therefore relation (</a:t>
            </a:r>
            <a:r>
              <a:rPr lang="en-US" altLang="en-US" b="1" dirty="0" err="1">
                <a:solidFill>
                  <a:srgbClr val="000000"/>
                </a:solidFill>
              </a:rPr>
              <a:t>ie</a:t>
            </a:r>
            <a:r>
              <a:rPr lang="en-US" altLang="en-US" b="1" dirty="0">
                <a:solidFill>
                  <a:srgbClr val="000000"/>
                </a:solidFill>
              </a:rPr>
              <a:t>., relation state) is : </a:t>
            </a:r>
            <a:r>
              <a:rPr lang="en-US" altLang="en-US" dirty="0">
                <a:solidFill>
                  <a:srgbClr val="006600"/>
                </a:solidFill>
                <a:latin typeface="Arial Unicode MS"/>
              </a:rPr>
              <a:t>r(R)</a:t>
            </a:r>
            <a:r>
              <a:rPr lang="en-US" altLang="en-US" dirty="0">
                <a:solidFill>
                  <a:srgbClr val="000000"/>
                </a:solidFill>
              </a:rPr>
              <a:t>, a set of tuples. Each tuple is an ordered list of values, corresponding with the domain of their attribute, and representing a fact. </a:t>
            </a:r>
            <a:r>
              <a:rPr lang="en-US" altLang="en-US" i="1" dirty="0">
                <a:solidFill>
                  <a:srgbClr val="BB5500"/>
                </a:solidFill>
              </a:rPr>
              <a:t>A relation state is a subset of the Cartesian product of the domains defining the relation schema.</a:t>
            </a:r>
            <a:endParaRPr lang="en-US" altLang="en-US" dirty="0">
              <a:solidFill>
                <a:srgbClr val="000000"/>
              </a:solidFill>
            </a:endParaRPr>
          </a:p>
          <a:p>
            <a:pPr marL="0" indent="0"/>
            <a:endParaRPr lang="en-IN" dirty="0">
              <a:solidFill>
                <a:srgbClr val="D6009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7030A0"/>
                </a:solidFill>
              </a:rPr>
              <a:t>Relational Model Concepts</a:t>
            </a:r>
          </a:p>
          <a:p>
            <a:r>
              <a:rPr lang="en-US" dirty="0">
                <a:solidFill>
                  <a:srgbClr val="669900"/>
                </a:solidFill>
              </a:rPr>
              <a:t>What is a  RELATION?</a:t>
            </a:r>
            <a:endParaRPr lang="en-IN" dirty="0">
              <a:solidFill>
                <a:srgbClr val="669900"/>
              </a:solidFill>
            </a:endParaRPr>
          </a:p>
          <a:p>
            <a:endParaRPr lang="en-IN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09600" y="5364162"/>
            <a:ext cx="109728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60093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Relational Database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60093"/>
                </a:solidFill>
                <a:effectLst/>
                <a:latin typeface="Arial" panose="020B0604020202020204" pitchFamily="34" charset="0"/>
              </a:rPr>
              <a:t>: A collection of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D60093"/>
                </a:solidFill>
                <a:effectLst/>
                <a:latin typeface="Arial" panose="020B0604020202020204" pitchFamily="34" charset="0"/>
              </a:rPr>
              <a:t>relations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60093"/>
                </a:solidFill>
                <a:effectLst/>
                <a:latin typeface="Arial" panose="020B0604020202020204" pitchFamily="34" charset="0"/>
              </a:rPr>
              <a:t>, each one consistent with its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60093"/>
                </a:solidFill>
                <a:effectLst/>
                <a:latin typeface="Arial" panose="020B0604020202020204" pitchFamily="34" charset="0"/>
              </a:rPr>
              <a:t>specified relational schema. 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E938A53-7C60-4579-8278-277DC9C756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relation (relation state)</a:t>
            </a: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6600"/>
                </a:solidFill>
                <a:effectLst/>
                <a:latin typeface="Arial Unicode MS"/>
                <a:cs typeface="Arial" panose="020B0604020202020204" pitchFamily="34" charset="0"/>
              </a:rPr>
              <a:t>r(R)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a set of tuples. Each tuple is an ordered list of values, corresponding with the domain of their attribute, and representing a fact.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BB55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relation state is a subset of the Cartesian product of the domains defining the relation schema.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09673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00" y="2069639"/>
            <a:ext cx="9353550" cy="3535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1962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D5475B-3E77-45E0-AA32-96140EF30CF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7030A0"/>
                </a:solidFill>
              </a:rPr>
              <a:t>Relational Model Concepts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B809C1-1A84-43B0-A40C-8891372E10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00" y="1328057"/>
            <a:ext cx="11284857" cy="5157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3324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03DAC5-5F35-4E90-B07E-DDA8D4C2EDB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7030A0"/>
                </a:solidFill>
              </a:rPr>
              <a:t>Characteristics of relations</a:t>
            </a:r>
          </a:p>
          <a:p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37666BB-3A72-420E-AF93-F9796081648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06400" y="1698171"/>
            <a:ext cx="10994571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914400" marR="0" lvl="2" indent="-9144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relation is a 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– tuples are not in any order, and have no duplicates </a:t>
            </a:r>
          </a:p>
          <a:p>
            <a:pPr marL="914400" marR="0" lvl="2" indent="-9144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flat relational model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– values are atomic, not structures or lists </a:t>
            </a:r>
          </a:p>
          <a:p>
            <a:pPr marL="914400" marR="0" lvl="2" indent="-9144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NULL (ω) – “information missing”, “not applicable”; ambiguous semantics, not a member of any domain </a:t>
            </a:r>
          </a:p>
          <a:p>
            <a:pPr marL="914400" marR="0" lvl="2" indent="-9144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semantics of a relation – each tuple is an assertion of a true fact; 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sometimes confusing that this could be about an entity or a relationship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;  the schema can be interpreted as a predicate, each tuple is a list of values for which the predicate is true.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69459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457200" indent="-457200">
              <a:buAutoNum type="arabicPeriod"/>
            </a:pPr>
            <a:r>
              <a:rPr lang="en-IN" b="1" dirty="0">
                <a:solidFill>
                  <a:schemeClr val="accent5">
                    <a:lumMod val="75000"/>
                  </a:schemeClr>
                </a:solidFill>
              </a:rPr>
              <a:t>Ordering of Tuples</a:t>
            </a:r>
            <a:r>
              <a:rPr lang="en-IN" dirty="0">
                <a:solidFill>
                  <a:schemeClr val="accent5">
                    <a:lumMod val="75000"/>
                  </a:schemeClr>
                </a:solidFill>
              </a:rPr>
              <a:t>: </a:t>
            </a:r>
          </a:p>
          <a:p>
            <a:pPr marL="457200" indent="-457200">
              <a:buAutoNum type="arabicPeriod"/>
            </a:pPr>
            <a:endParaRPr lang="en-IN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/>
            <a:endParaRPr lang="en-IN" dirty="0">
              <a:solidFill>
                <a:srgbClr val="FF0000"/>
              </a:solidFill>
            </a:endParaRPr>
          </a:p>
          <a:p>
            <a:pPr marL="0" indent="0"/>
            <a:endParaRPr lang="en-IN" dirty="0">
              <a:solidFill>
                <a:srgbClr val="FF0000"/>
              </a:solidFill>
            </a:endParaRPr>
          </a:p>
          <a:p>
            <a:pPr marL="0" indent="0"/>
            <a:endParaRPr lang="en-IN" dirty="0">
              <a:solidFill>
                <a:srgbClr val="FF0000"/>
              </a:solidFill>
            </a:endParaRPr>
          </a:p>
          <a:p>
            <a:pPr marL="0" indent="0"/>
            <a:endParaRPr lang="en-IN" dirty="0">
              <a:solidFill>
                <a:srgbClr val="FF0000"/>
              </a:solidFill>
            </a:endParaRPr>
          </a:p>
          <a:p>
            <a:pPr marL="0" indent="0"/>
            <a:endParaRPr lang="en-IN" dirty="0">
              <a:solidFill>
                <a:srgbClr val="FF0000"/>
              </a:solidFill>
            </a:endParaRPr>
          </a:p>
          <a:p>
            <a:pPr marL="0" indent="0"/>
            <a:endParaRPr lang="en-IN" dirty="0">
              <a:solidFill>
                <a:srgbClr val="FF0000"/>
              </a:solidFill>
            </a:endParaRPr>
          </a:p>
          <a:p>
            <a:pPr marL="0" indent="0"/>
            <a:r>
              <a:rPr lang="en-IN" sz="2900" dirty="0">
                <a:solidFill>
                  <a:srgbClr val="FF0000"/>
                </a:solidFill>
              </a:rPr>
              <a:t> A relation is a </a:t>
            </a:r>
            <a:r>
              <a:rPr lang="en-IN" sz="2900" i="1" dirty="0">
                <a:solidFill>
                  <a:srgbClr val="FF0000"/>
                </a:solidFill>
              </a:rPr>
              <a:t>set</a:t>
            </a:r>
            <a:r>
              <a:rPr lang="en-IN" sz="2900" dirty="0">
                <a:solidFill>
                  <a:srgbClr val="FF0000"/>
                </a:solidFill>
              </a:rPr>
              <a:t> of tuples; hence, there is no order associated with them. </a:t>
            </a:r>
          </a:p>
          <a:p>
            <a:pPr marL="0" indent="0"/>
            <a:r>
              <a:rPr lang="en-IN" sz="2900" dirty="0">
                <a:solidFill>
                  <a:schemeClr val="accent5">
                    <a:lumMod val="75000"/>
                  </a:schemeClr>
                </a:solidFill>
              </a:rPr>
              <a:t>That is, it makes no sense to refer to, for example, the 5th tuple in a relation. </a:t>
            </a:r>
          </a:p>
          <a:p>
            <a:pPr marL="0" indent="0"/>
            <a:r>
              <a:rPr lang="en-IN" sz="2900" dirty="0">
                <a:solidFill>
                  <a:schemeClr val="accent5">
                    <a:lumMod val="75000"/>
                  </a:schemeClr>
                </a:solidFill>
              </a:rPr>
              <a:t>When a relation is depicted as a table, the tuples are necessarily listed in </a:t>
            </a:r>
            <a:r>
              <a:rPr lang="en-IN" sz="2900" i="1" dirty="0">
                <a:solidFill>
                  <a:schemeClr val="accent5">
                    <a:lumMod val="75000"/>
                  </a:schemeClr>
                </a:solidFill>
              </a:rPr>
              <a:t>some</a:t>
            </a:r>
            <a:r>
              <a:rPr lang="en-IN" sz="2900" dirty="0">
                <a:solidFill>
                  <a:schemeClr val="accent5">
                    <a:lumMod val="75000"/>
                  </a:schemeClr>
                </a:solidFill>
              </a:rPr>
              <a:t> order, of course, but you should attach no significance to that order. </a:t>
            </a:r>
          </a:p>
          <a:p>
            <a:pPr marL="0" indent="0"/>
            <a:r>
              <a:rPr lang="en-IN" sz="2900" dirty="0">
                <a:solidFill>
                  <a:schemeClr val="accent5">
                    <a:lumMod val="75000"/>
                  </a:schemeClr>
                </a:solidFill>
              </a:rPr>
              <a:t>Similarly, when tuples are represented on a storage device, they must be organized in </a:t>
            </a:r>
            <a:r>
              <a:rPr lang="en-IN" sz="2900" i="1" dirty="0">
                <a:solidFill>
                  <a:schemeClr val="accent5">
                    <a:lumMod val="75000"/>
                  </a:schemeClr>
                </a:solidFill>
              </a:rPr>
              <a:t>some</a:t>
            </a:r>
            <a:r>
              <a:rPr lang="en-IN" sz="2900" dirty="0">
                <a:solidFill>
                  <a:schemeClr val="accent5">
                    <a:lumMod val="75000"/>
                  </a:schemeClr>
                </a:solidFill>
              </a:rPr>
              <a:t> fashion, and it may be advantageous, </a:t>
            </a:r>
            <a:r>
              <a:rPr lang="en-IN" sz="2900" dirty="0">
                <a:solidFill>
                  <a:srgbClr val="FF0000"/>
                </a:solidFill>
              </a:rPr>
              <a:t>from a performance standpoint, to organize them in a way that depends upon their content</a:t>
            </a:r>
            <a:r>
              <a:rPr lang="en-IN" sz="2900" dirty="0">
                <a:solidFill>
                  <a:schemeClr val="accent5">
                    <a:lumMod val="75000"/>
                  </a:schemeClr>
                </a:solidFill>
              </a:rPr>
              <a:t>.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>
                <a:solidFill>
                  <a:srgbClr val="7030A0"/>
                </a:solidFill>
              </a:rPr>
              <a:t>Characteristics of Relations ..</a:t>
            </a:r>
            <a:r>
              <a:rPr lang="en-IN" dirty="0" err="1">
                <a:solidFill>
                  <a:srgbClr val="7030A0"/>
                </a:solidFill>
              </a:rPr>
              <a:t>contd</a:t>
            </a:r>
            <a:endParaRPr lang="en-IN" dirty="0">
              <a:solidFill>
                <a:srgbClr val="7030A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9ECF12-B907-40CD-AF95-409CA0CD57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800" y="1807029"/>
            <a:ext cx="10247086" cy="1949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798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spcBef>
                <a:spcPct val="0"/>
              </a:spcBef>
              <a:defRPr/>
            </a:pPr>
            <a:r>
              <a:rPr lang="en-US" sz="3200" dirty="0">
                <a:latin typeface="Arial" charset="0"/>
                <a:cs typeface="Arial" charset="0"/>
              </a:rPr>
              <a:t>Session 3</a:t>
            </a:r>
          </a:p>
          <a:p>
            <a:pPr eaLnBrk="1" hangingPunct="1">
              <a:spcBef>
                <a:spcPct val="0"/>
              </a:spcBef>
              <a:buFont typeface="Arial" charset="0"/>
              <a:buNone/>
              <a:defRPr/>
            </a:pPr>
            <a:endParaRPr lang="en-US" sz="3200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7587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chemeClr val="accent5">
                    <a:lumMod val="75000"/>
                  </a:schemeClr>
                </a:solidFill>
              </a:rPr>
              <a:t>2.</a:t>
            </a:r>
            <a:r>
              <a:rPr lang="en-IN" dirty="0"/>
              <a:t> </a:t>
            </a:r>
            <a:r>
              <a:rPr lang="en-IN" b="1" dirty="0">
                <a:solidFill>
                  <a:schemeClr val="accent5">
                    <a:lumMod val="75000"/>
                  </a:schemeClr>
                </a:solidFill>
              </a:rPr>
              <a:t>Ordering of Attributes</a:t>
            </a:r>
            <a:r>
              <a:rPr lang="en-IN" dirty="0">
                <a:solidFill>
                  <a:schemeClr val="accent5">
                    <a:lumMod val="75000"/>
                  </a:schemeClr>
                </a:solidFill>
              </a:rPr>
              <a:t>: </a:t>
            </a:r>
          </a:p>
          <a:p>
            <a:r>
              <a:rPr lang="en-IN" dirty="0">
                <a:solidFill>
                  <a:schemeClr val="accent5">
                    <a:lumMod val="75000"/>
                  </a:schemeClr>
                </a:solidFill>
              </a:rPr>
              <a:t>    A tuple is best viewed as a mapping from its attributes (i.e., the names we give to the roles played by the values comprising the tuple) to the corresponding values. </a:t>
            </a:r>
          </a:p>
          <a:p>
            <a:endParaRPr lang="en-IN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IN" dirty="0">
                <a:solidFill>
                  <a:schemeClr val="accent5">
                    <a:lumMod val="75000"/>
                  </a:schemeClr>
                </a:solidFill>
              </a:rPr>
              <a:t>    Hence, </a:t>
            </a:r>
            <a:r>
              <a:rPr lang="en-IN" dirty="0">
                <a:solidFill>
                  <a:srgbClr val="FF0000"/>
                </a:solidFill>
              </a:rPr>
              <a:t>the order in which the attributes are listed in a table is irrelevant. </a:t>
            </a:r>
          </a:p>
          <a:p>
            <a:r>
              <a:rPr lang="en-IN" dirty="0">
                <a:solidFill>
                  <a:schemeClr val="accent5">
                    <a:lumMod val="75000"/>
                  </a:schemeClr>
                </a:solidFill>
              </a:rPr>
              <a:t>    </a:t>
            </a:r>
          </a:p>
          <a:p>
            <a:r>
              <a:rPr lang="en-IN" dirty="0">
                <a:solidFill>
                  <a:schemeClr val="accent5">
                    <a:lumMod val="75000"/>
                  </a:schemeClr>
                </a:solidFill>
              </a:rPr>
              <a:t>    Note that, unfortunately, the set theoretic operations in relational algebra make implicit use of the order of the attributes.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>
                <a:solidFill>
                  <a:srgbClr val="7030A0"/>
                </a:solidFill>
              </a:rPr>
              <a:t>Characteristics of Relations ..</a:t>
            </a:r>
            <a:r>
              <a:rPr lang="en-IN" dirty="0" err="1">
                <a:solidFill>
                  <a:srgbClr val="7030A0"/>
                </a:solidFill>
              </a:rPr>
              <a:t>contd</a:t>
            </a:r>
            <a:endParaRPr lang="en-IN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67770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599" y="4237280"/>
            <a:ext cx="10450287" cy="2063938"/>
          </a:xfrm>
        </p:spPr>
        <p:txBody>
          <a:bodyPr>
            <a:normAutofit fontScale="85000" lnSpcReduction="20000"/>
          </a:bodyPr>
          <a:lstStyle/>
          <a:p>
            <a:pPr>
              <a:buAutoNum type="arabicPlain" startAt="3"/>
            </a:pPr>
            <a:r>
              <a:rPr lang="en-IN" b="1" dirty="0">
                <a:solidFill>
                  <a:schemeClr val="accent5">
                    <a:lumMod val="75000"/>
                  </a:schemeClr>
                </a:solidFill>
                <a:highlight>
                  <a:srgbClr val="FFFF00"/>
                </a:highlight>
              </a:rPr>
              <a:t>Values of Attributes</a:t>
            </a:r>
            <a:r>
              <a:rPr lang="en-IN" dirty="0">
                <a:solidFill>
                  <a:schemeClr val="accent5">
                    <a:lumMod val="75000"/>
                  </a:schemeClr>
                </a:solidFill>
              </a:rPr>
              <a:t>: For a relation to be in </a:t>
            </a:r>
            <a:r>
              <a:rPr lang="en-IN" i="1" dirty="0">
                <a:solidFill>
                  <a:schemeClr val="accent5">
                    <a:lumMod val="75000"/>
                  </a:schemeClr>
                </a:solidFill>
              </a:rPr>
              <a:t>First Normal Form</a:t>
            </a:r>
            <a:r>
              <a:rPr lang="en-IN" dirty="0">
                <a:solidFill>
                  <a:schemeClr val="accent5">
                    <a:lumMod val="75000"/>
                  </a:schemeClr>
                </a:solidFill>
              </a:rPr>
              <a:t>, each of its attribute domains must consist of atomic (neither composite nor multi-valued) values. Much of the theory underlying the relational model was based upon this assumption. </a:t>
            </a:r>
          </a:p>
          <a:p>
            <a:pPr marL="0" indent="0"/>
            <a:r>
              <a:rPr lang="en-IN" dirty="0">
                <a:solidFill>
                  <a:schemeClr val="accent5">
                    <a:lumMod val="75000"/>
                  </a:schemeClr>
                </a:solidFill>
              </a:rPr>
              <a:t>     Multivalued attributes represented by separate relations and composite attributes  as simple attributes in the basic relational model.</a:t>
            </a:r>
          </a:p>
          <a:p>
            <a:pPr marL="0" indent="0"/>
            <a:endParaRPr lang="en-IN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/>
            <a:r>
              <a:rPr lang="en-US" altLang="en-US" dirty="0">
                <a:solidFill>
                  <a:schemeClr val="accent5">
                    <a:lumMod val="75000"/>
                  </a:schemeClr>
                </a:solidFill>
                <a:highlight>
                  <a:srgbClr val="FFFF00"/>
                </a:highlight>
              </a:rPr>
              <a:t>4.  The </a:t>
            </a:r>
            <a:r>
              <a:rPr lang="en-US" altLang="en-US" b="1" dirty="0">
                <a:solidFill>
                  <a:schemeClr val="accent5">
                    <a:lumMod val="75000"/>
                  </a:schemeClr>
                </a:solidFill>
                <a:highlight>
                  <a:srgbClr val="FFFF00"/>
                </a:highlight>
              </a:rPr>
              <a:t>Null</a:t>
            </a:r>
            <a:r>
              <a:rPr lang="en-US" altLang="en-US" dirty="0">
                <a:solidFill>
                  <a:schemeClr val="accent5">
                    <a:lumMod val="75000"/>
                  </a:schemeClr>
                </a:solidFill>
                <a:highlight>
                  <a:srgbClr val="FFFF00"/>
                </a:highlight>
              </a:rPr>
              <a:t> value</a:t>
            </a:r>
            <a:r>
              <a:rPr lang="en-US" altLang="en-US" dirty="0">
                <a:solidFill>
                  <a:schemeClr val="accent5">
                    <a:lumMod val="75000"/>
                  </a:schemeClr>
                </a:solidFill>
              </a:rPr>
              <a:t>: used for </a:t>
            </a:r>
            <a:r>
              <a:rPr lang="en-US" altLang="en-US" i="1" dirty="0">
                <a:solidFill>
                  <a:schemeClr val="accent5">
                    <a:lumMod val="75000"/>
                  </a:schemeClr>
                </a:solidFill>
              </a:rPr>
              <a:t>don't know</a:t>
            </a:r>
            <a:r>
              <a:rPr lang="en-US" altLang="en-US" dirty="0">
                <a:solidFill>
                  <a:schemeClr val="accent5">
                    <a:lumMod val="75000"/>
                  </a:schemeClr>
                </a:solidFill>
              </a:rPr>
              <a:t>, </a:t>
            </a:r>
            <a:r>
              <a:rPr lang="en-US" altLang="en-US" i="1" dirty="0">
                <a:solidFill>
                  <a:schemeClr val="accent5">
                    <a:lumMod val="75000"/>
                  </a:schemeClr>
                </a:solidFill>
              </a:rPr>
              <a:t>not applicable or value undefined</a:t>
            </a:r>
            <a:endParaRPr lang="en-IN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>
                <a:solidFill>
                  <a:srgbClr val="7030A0"/>
                </a:solidFill>
              </a:rPr>
              <a:t>Characteristics of Relations ..</a:t>
            </a:r>
            <a:r>
              <a:rPr lang="en-IN" dirty="0" err="1">
                <a:solidFill>
                  <a:srgbClr val="7030A0"/>
                </a:solidFill>
              </a:rPr>
              <a:t>contd</a:t>
            </a:r>
            <a:endParaRPr lang="en-IN" dirty="0">
              <a:solidFill>
                <a:srgbClr val="7030A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22031" y="4484253"/>
            <a:ext cx="11557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</a:rPr>
              <a:t> 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</a:rPr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FE6FA8-8F14-404B-ABF4-670038AB52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" y="1572293"/>
            <a:ext cx="8432800" cy="2710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8644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2D702B6-D383-4912-94DA-AA459D0F27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0457" y="3616552"/>
            <a:ext cx="11546114" cy="2697161"/>
          </a:xfrm>
        </p:spPr>
        <p:txBody>
          <a:bodyPr>
            <a:normAutofit fontScale="77500" lnSpcReduction="20000"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accent5">
                    <a:lumMod val="75000"/>
                  </a:schemeClr>
                </a:solidFill>
              </a:rPr>
              <a:t> 5</a:t>
            </a:r>
            <a:r>
              <a:rPr lang="en-US" altLang="en-US" dirty="0">
                <a:solidFill>
                  <a:schemeClr val="accent5">
                    <a:lumMod val="75000"/>
                  </a:schemeClr>
                </a:solidFill>
                <a:highlight>
                  <a:srgbClr val="FFFF00"/>
                </a:highlight>
              </a:rPr>
              <a:t>. </a:t>
            </a:r>
            <a:r>
              <a:rPr lang="en-US" altLang="en-US" b="1" dirty="0">
                <a:solidFill>
                  <a:schemeClr val="accent5">
                    <a:lumMod val="75000"/>
                  </a:schemeClr>
                </a:solidFill>
                <a:highlight>
                  <a:srgbClr val="FFFF00"/>
                </a:highlight>
              </a:rPr>
              <a:t>Interpretation of a Relation</a:t>
            </a:r>
            <a:r>
              <a:rPr lang="en-US" altLang="en-US" dirty="0">
                <a:solidFill>
                  <a:schemeClr val="accent5">
                    <a:lumMod val="75000"/>
                  </a:schemeClr>
                </a:solidFill>
              </a:rPr>
              <a:t>: Each relation can be viewed as a </a:t>
            </a:r>
            <a:r>
              <a:rPr lang="en-US" altLang="en-US" b="1" dirty="0">
                <a:solidFill>
                  <a:schemeClr val="accent5">
                    <a:lumMod val="75000"/>
                  </a:schemeClr>
                </a:solidFill>
              </a:rPr>
              <a:t>predicate</a:t>
            </a:r>
            <a:r>
              <a:rPr lang="en-US" altLang="en-US" dirty="0">
                <a:solidFill>
                  <a:schemeClr val="accent5">
                    <a:lumMod val="75000"/>
                  </a:schemeClr>
                </a:solidFill>
              </a:rPr>
              <a:t> and each tuple in that relation can be viewed as an assertion for which that predicate is satisfied (i.e., has value </a:t>
            </a:r>
            <a:r>
              <a:rPr lang="en-US" altLang="en-US" b="1" dirty="0">
                <a:solidFill>
                  <a:schemeClr val="accent5">
                    <a:lumMod val="75000"/>
                  </a:schemeClr>
                </a:solidFill>
              </a:rPr>
              <a:t>true</a:t>
            </a:r>
            <a:r>
              <a:rPr lang="en-US" altLang="en-US" dirty="0">
                <a:solidFill>
                  <a:schemeClr val="accent5">
                    <a:lumMod val="75000"/>
                  </a:schemeClr>
                </a:solidFill>
              </a:rPr>
              <a:t>) for the combination of values in it. In other words</a:t>
            </a:r>
            <a:r>
              <a:rPr lang="en-US" altLang="en-US" dirty="0">
                <a:solidFill>
                  <a:srgbClr val="D60093"/>
                </a:solidFill>
              </a:rPr>
              <a:t>, each tuple represents a fact.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solidFill>
                <a:schemeClr val="accent5">
                  <a:lumMod val="75000"/>
                </a:schemeClr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accent5">
                    <a:lumMod val="75000"/>
                  </a:schemeClr>
                </a:solidFill>
              </a:rPr>
              <a:t> For say in </a:t>
            </a:r>
            <a:r>
              <a:rPr lang="en-US" altLang="en-US" dirty="0" err="1">
                <a:solidFill>
                  <a:schemeClr val="accent5">
                    <a:lumMod val="75000"/>
                  </a:schemeClr>
                </a:solidFill>
              </a:rPr>
              <a:t>eg.</a:t>
            </a:r>
            <a:r>
              <a:rPr lang="en-US" altLang="en-US" dirty="0">
                <a:solidFill>
                  <a:schemeClr val="accent5">
                    <a:lumMod val="75000"/>
                  </a:schemeClr>
                </a:solidFill>
              </a:rPr>
              <a:t>, The first tuple listed means: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accent5">
                    <a:lumMod val="75000"/>
                  </a:schemeClr>
                </a:solidFill>
              </a:rPr>
              <a:t>    There exists a student having name </a:t>
            </a:r>
            <a:r>
              <a:rPr lang="en-US" altLang="en-US" dirty="0">
                <a:solidFill>
                  <a:schemeClr val="accent5">
                    <a:lumMod val="75000"/>
                  </a:schemeClr>
                </a:solidFill>
                <a:latin typeface="Arial Unicode MS"/>
              </a:rPr>
              <a:t>Benjamin Bayer</a:t>
            </a:r>
            <a:r>
              <a:rPr lang="en-US" altLang="en-US" dirty="0">
                <a:solidFill>
                  <a:schemeClr val="accent5">
                    <a:lumMod val="75000"/>
                  </a:schemeClr>
                </a:solidFill>
              </a:rPr>
              <a:t>, having SSN </a:t>
            </a:r>
            <a:r>
              <a:rPr lang="en-US" altLang="en-US" dirty="0">
                <a:solidFill>
                  <a:schemeClr val="accent5">
                    <a:lumMod val="75000"/>
                  </a:schemeClr>
                </a:solidFill>
                <a:latin typeface="Arial Unicode MS"/>
              </a:rPr>
              <a:t>305-61-2435</a:t>
            </a:r>
            <a:r>
              <a:rPr lang="en-US" altLang="en-US" dirty="0">
                <a:solidFill>
                  <a:schemeClr val="accent5">
                    <a:lumMod val="75000"/>
                  </a:schemeClr>
                </a:solidFill>
              </a:rPr>
              <a:t>, having age 19, etc.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solidFill>
                <a:schemeClr val="accent5">
                  <a:lumMod val="75000"/>
                </a:schemeClr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accent5">
                    <a:lumMod val="75000"/>
                  </a:schemeClr>
                </a:solidFill>
              </a:rPr>
              <a:t>  Keep in mind that some relations represent facts about entities (e.g., students) whereas others represent facts about relationships (between entities). (e.g., students and course sections).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solidFill>
                <a:schemeClr val="accent5">
                  <a:lumMod val="75000"/>
                </a:schemeClr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accent5">
                    <a:lumMod val="75000"/>
                  </a:schemeClr>
                </a:solidFill>
              </a:rPr>
              <a:t>.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76483-BBD7-441A-B01F-AB53116AD88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>
                <a:solidFill>
                  <a:srgbClr val="7030A0"/>
                </a:solidFill>
              </a:rPr>
              <a:t>Characteristics of Relations ..</a:t>
            </a:r>
            <a:r>
              <a:rPr lang="en-IN" dirty="0" err="1">
                <a:solidFill>
                  <a:srgbClr val="7030A0"/>
                </a:solidFill>
              </a:rPr>
              <a:t>contd</a:t>
            </a:r>
            <a:endParaRPr lang="en-IN" dirty="0">
              <a:solidFill>
                <a:srgbClr val="7030A0"/>
              </a:solidFill>
            </a:endParaRPr>
          </a:p>
          <a:p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BB5F6A2-4CBB-4904-A1A4-4F09C1E8E5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00" y="1361959"/>
            <a:ext cx="8594726" cy="218803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27A50B5-DE4B-42B7-9374-977F906FA866}"/>
              </a:ext>
            </a:extLst>
          </p:cNvPr>
          <p:cNvSpPr/>
          <p:nvPr/>
        </p:nvSpPr>
        <p:spPr>
          <a:xfrm>
            <a:off x="210457" y="5871146"/>
            <a:ext cx="1154611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dirty="0">
                <a:solidFill>
                  <a:schemeClr val="accent5">
                    <a:lumMod val="75000"/>
                  </a:schemeClr>
                </a:solidFill>
              </a:rPr>
              <a:t>6</a:t>
            </a:r>
            <a:r>
              <a:rPr lang="en-US" altLang="en-US" sz="2000" dirty="0">
                <a:solidFill>
                  <a:schemeClr val="accent5">
                    <a:lumMod val="75000"/>
                  </a:schemeClr>
                </a:solidFill>
              </a:rPr>
              <a:t>. The </a:t>
            </a:r>
            <a:r>
              <a:rPr lang="en-US" altLang="en-US" sz="2000" b="1" dirty="0">
                <a:solidFill>
                  <a:schemeClr val="accent5">
                    <a:lumMod val="75000"/>
                  </a:schemeClr>
                </a:solidFill>
                <a:highlight>
                  <a:srgbClr val="FFFF00"/>
                </a:highlight>
              </a:rPr>
              <a:t>closed world assumption</a:t>
            </a:r>
            <a:r>
              <a:rPr lang="en-US" altLang="en-US" sz="2000" dirty="0">
                <a:solidFill>
                  <a:schemeClr val="accent5">
                    <a:lumMod val="75000"/>
                  </a:schemeClr>
                </a:solidFill>
                <a:highlight>
                  <a:srgbClr val="FFFF00"/>
                </a:highlight>
              </a:rPr>
              <a:t> states </a:t>
            </a:r>
            <a:r>
              <a:rPr lang="en-US" altLang="en-US" sz="2000" dirty="0">
                <a:solidFill>
                  <a:schemeClr val="accent5">
                    <a:lumMod val="75000"/>
                  </a:schemeClr>
                </a:solidFill>
              </a:rPr>
              <a:t>that the only true facts about the </a:t>
            </a:r>
            <a:r>
              <a:rPr lang="en-US" altLang="en-US" sz="2000" dirty="0" err="1">
                <a:solidFill>
                  <a:schemeClr val="accent5">
                    <a:lumMod val="75000"/>
                  </a:schemeClr>
                </a:solidFill>
              </a:rPr>
              <a:t>miniworld</a:t>
            </a:r>
            <a:r>
              <a:rPr lang="en-US" altLang="en-US" sz="2000" dirty="0">
                <a:solidFill>
                  <a:schemeClr val="accent5">
                    <a:lumMod val="75000"/>
                  </a:schemeClr>
                </a:solidFill>
              </a:rPr>
              <a:t> are those represented by whatever tuples currently populate the database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2682358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1F0AF4-0E9C-4E52-A689-98641B1DF60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6600"/>
                </a:solidFill>
                <a:latin typeface="Palatino"/>
              </a:rPr>
              <a:t>Notation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8F7477-7610-407C-9299-0BEE24E2D0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063" y="1695449"/>
            <a:ext cx="8432800" cy="4388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8699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AFF560-2688-4B53-969B-BF75E6C0A2D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6600"/>
                </a:solidFill>
                <a:latin typeface="Palatino"/>
              </a:rPr>
              <a:t>Notation</a:t>
            </a:r>
          </a:p>
          <a:p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F908093-2899-4E4D-9AAC-9A549DB32C1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74171" y="1295400"/>
            <a:ext cx="11843658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66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Q,R,S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relation names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66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R(A₁…)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relation schema (intension of the relation)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66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q,r,s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relation states (extension of the relation)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66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t,u,v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tuples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relation name by itself refers to the current relation state, not the relation schema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dot notation can qualify an attribute name (like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66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Q.a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versus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66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R.a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but all attributes in a schema must be uniquely named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66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t=&lt;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66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v₁,v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66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₂,…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66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kumimoji="0" lang="en-US" altLang="en-US" sz="2800" b="0" i="0" u="none" strike="noStrike" cap="none" normalizeH="0" baseline="-30000" dirty="0" err="1">
                <a:ln>
                  <a:noFill/>
                </a:ln>
                <a:solidFill>
                  <a:srgbClr val="0066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66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a tuple with its component values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66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t[A</a:t>
            </a:r>
            <a:r>
              <a:rPr kumimoji="0" lang="en-US" altLang="en-US" sz="2800" b="0" i="0" u="none" strike="noStrike" cap="none" normalizeH="0" baseline="-30000" dirty="0">
                <a:ln>
                  <a:noFill/>
                </a:ln>
                <a:solidFill>
                  <a:srgbClr val="0066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66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],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66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t.A</a:t>
            </a:r>
            <a:r>
              <a:rPr kumimoji="0" lang="en-US" altLang="en-US" sz="2800" b="0" i="0" u="none" strike="noStrike" cap="none" normalizeH="0" baseline="-30000" dirty="0" err="1">
                <a:ln>
                  <a:noFill/>
                </a:ln>
                <a:solidFill>
                  <a:srgbClr val="0066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66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t[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66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66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all ways of referring to the </a:t>
            </a:r>
            <a:r>
              <a:rPr kumimoji="0" lang="en-US" altLang="en-US" sz="28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0" lang="en-US" altLang="en-US" sz="2800" b="0" i="0" u="none" strike="noStrike" cap="none" normalizeH="0" baseline="-3000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value of the tuple t, which corresponds with the attribute A</a:t>
            </a:r>
            <a:r>
              <a:rPr kumimoji="0" lang="en-US" altLang="en-US" sz="2800" b="0" i="0" u="none" strike="noStrike" cap="none" normalizeH="0" baseline="-3000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66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t[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66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0" lang="en-US" altLang="en-US" sz="2800" b="0" i="0" u="none" strike="noStrike" cap="none" normalizeH="0" baseline="-30000" dirty="0" err="1">
                <a:ln>
                  <a:noFill/>
                </a:ln>
                <a:solidFill>
                  <a:srgbClr val="0066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66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,A</a:t>
            </a:r>
            <a:r>
              <a:rPr kumimoji="0" lang="en-US" altLang="en-US" sz="2800" b="0" i="0" u="none" strike="noStrike" cap="none" normalizeH="0" baseline="-30000" dirty="0" err="1">
                <a:ln>
                  <a:noFill/>
                </a:ln>
                <a:solidFill>
                  <a:srgbClr val="0066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66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,…,A</a:t>
            </a:r>
            <a:r>
              <a:rPr kumimoji="0" lang="en-US" altLang="en-US" sz="2800" b="0" i="0" u="none" strike="noStrike" cap="none" normalizeH="0" baseline="-30000" dirty="0">
                <a:ln>
                  <a:noFill/>
                </a:ln>
                <a:solidFill>
                  <a:srgbClr val="0066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66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(and similar): a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subtuple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formed from the values corresponding with the listed attributes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57926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7030A0"/>
                </a:solidFill>
              </a:rPr>
              <a:t>Relational Model Concepts</a:t>
            </a:r>
            <a:endParaRPr lang="en-IN" dirty="0">
              <a:solidFill>
                <a:srgbClr val="7030A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dirty="0">
                <a:solidFill>
                  <a:srgbClr val="CC0066"/>
                </a:solidFill>
              </a:rPr>
              <a:t>The </a:t>
            </a:r>
            <a:r>
              <a:rPr lang="en-US" altLang="en-US" dirty="0">
                <a:solidFill>
                  <a:srgbClr val="8D237E"/>
                </a:solidFill>
              </a:rPr>
              <a:t>relation is formed over the </a:t>
            </a:r>
            <a:r>
              <a:rPr lang="en-US" altLang="en-US" dirty="0" err="1">
                <a:solidFill>
                  <a:srgbClr val="8D237E"/>
                </a:solidFill>
              </a:rPr>
              <a:t>cartesian</a:t>
            </a:r>
            <a:r>
              <a:rPr lang="en-US" altLang="en-US" dirty="0">
                <a:solidFill>
                  <a:srgbClr val="8D237E"/>
                </a:solidFill>
              </a:rPr>
              <a:t> product of the sets</a:t>
            </a:r>
            <a:r>
              <a:rPr lang="en-US" altLang="en-US" dirty="0">
                <a:solidFill>
                  <a:srgbClr val="CC0066"/>
                </a:solidFill>
              </a:rPr>
              <a:t>; each set has values from a domain; that domain is used in a specific role which is conveyed by the attribute name.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dirty="0">
                <a:solidFill>
                  <a:srgbClr val="CC0066"/>
                </a:solidFill>
              </a:rPr>
              <a:t>For example, attribute </a:t>
            </a:r>
            <a:r>
              <a:rPr lang="en-US" altLang="en-US" dirty="0" err="1">
                <a:solidFill>
                  <a:srgbClr val="CC0066"/>
                </a:solidFill>
              </a:rPr>
              <a:t>Cust</a:t>
            </a:r>
            <a:r>
              <a:rPr lang="en-US" altLang="en-US" dirty="0">
                <a:solidFill>
                  <a:srgbClr val="CC0066"/>
                </a:solidFill>
              </a:rPr>
              <a:t>-name is defined over the domain of strings of 25 characters.  The role these strings play in the CUSTOMER relation is that of the name of customers.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dirty="0">
                <a:solidFill>
                  <a:srgbClr val="CC0066"/>
                </a:solidFill>
              </a:rPr>
              <a:t>Formally,</a:t>
            </a:r>
          </a:p>
          <a:p>
            <a:pPr marL="0" indent="0">
              <a:lnSpc>
                <a:spcPct val="90000"/>
              </a:lnSpc>
            </a:pPr>
            <a:r>
              <a:rPr lang="en-US" altLang="en-US" dirty="0">
                <a:solidFill>
                  <a:srgbClr val="CC0066"/>
                </a:solidFill>
              </a:rPr>
              <a:t>                Given R(A</a:t>
            </a:r>
            <a:r>
              <a:rPr lang="en-US" altLang="en-US" baseline="-25000" dirty="0">
                <a:solidFill>
                  <a:srgbClr val="CC0066"/>
                </a:solidFill>
              </a:rPr>
              <a:t>1</a:t>
            </a:r>
            <a:r>
              <a:rPr lang="en-US" altLang="en-US" dirty="0">
                <a:solidFill>
                  <a:srgbClr val="CC0066"/>
                </a:solidFill>
              </a:rPr>
              <a:t>, A</a:t>
            </a:r>
            <a:r>
              <a:rPr lang="en-US" altLang="en-US" baseline="-25000" dirty="0">
                <a:solidFill>
                  <a:srgbClr val="CC0066"/>
                </a:solidFill>
              </a:rPr>
              <a:t>2</a:t>
            </a:r>
            <a:r>
              <a:rPr lang="en-US" altLang="en-US" dirty="0">
                <a:solidFill>
                  <a:srgbClr val="CC0066"/>
                </a:solidFill>
              </a:rPr>
              <a:t>, .........., A</a:t>
            </a:r>
            <a:r>
              <a:rPr lang="en-US" altLang="en-US" baseline="-25000" dirty="0">
                <a:solidFill>
                  <a:srgbClr val="CC0066"/>
                </a:solidFill>
              </a:rPr>
              <a:t>n</a:t>
            </a:r>
            <a:r>
              <a:rPr lang="en-US" altLang="en-US" dirty="0">
                <a:solidFill>
                  <a:srgbClr val="CC0066"/>
                </a:solidFill>
              </a:rPr>
              <a:t>)</a:t>
            </a:r>
          </a:p>
          <a:p>
            <a:pPr marL="0" indent="0">
              <a:lnSpc>
                <a:spcPct val="90000"/>
              </a:lnSpc>
            </a:pPr>
            <a:r>
              <a:rPr lang="en-US" altLang="en-US" sz="2000" dirty="0">
                <a:solidFill>
                  <a:srgbClr val="CC0066"/>
                </a:solidFill>
              </a:rPr>
              <a:t>       	                    r(R) </a:t>
            </a:r>
            <a:r>
              <a:rPr lang="en-US" altLang="en-US" sz="2000" dirty="0">
                <a:solidFill>
                  <a:srgbClr val="CC0066"/>
                </a:solidFill>
                <a:sym typeface="Symbol" panose="05050102010706020507" pitchFamily="18" charset="2"/>
              </a:rPr>
              <a:t></a:t>
            </a:r>
            <a:r>
              <a:rPr lang="en-US" altLang="en-US" sz="2000" dirty="0">
                <a:solidFill>
                  <a:srgbClr val="CC0066"/>
                </a:solidFill>
              </a:rPr>
              <a:t> </a:t>
            </a:r>
            <a:r>
              <a:rPr lang="en-US" altLang="en-US" sz="2000" dirty="0" err="1">
                <a:solidFill>
                  <a:srgbClr val="CC0066"/>
                </a:solidFill>
              </a:rPr>
              <a:t>dom</a:t>
            </a:r>
            <a:r>
              <a:rPr lang="en-US" altLang="en-US" sz="2000" dirty="0">
                <a:solidFill>
                  <a:srgbClr val="CC0066"/>
                </a:solidFill>
              </a:rPr>
              <a:t> (A</a:t>
            </a:r>
            <a:r>
              <a:rPr lang="en-US" altLang="en-US" sz="2400" baseline="-25000" dirty="0">
                <a:solidFill>
                  <a:srgbClr val="CC0066"/>
                </a:solidFill>
              </a:rPr>
              <a:t>1</a:t>
            </a:r>
            <a:r>
              <a:rPr lang="en-US" altLang="en-US" sz="2000" dirty="0">
                <a:solidFill>
                  <a:srgbClr val="CC0066"/>
                </a:solidFill>
              </a:rPr>
              <a:t>) X </a:t>
            </a:r>
            <a:r>
              <a:rPr lang="en-US" altLang="en-US" sz="2000" dirty="0" err="1">
                <a:solidFill>
                  <a:srgbClr val="CC0066"/>
                </a:solidFill>
              </a:rPr>
              <a:t>dom</a:t>
            </a:r>
            <a:r>
              <a:rPr lang="en-US" altLang="en-US" sz="2000" dirty="0">
                <a:solidFill>
                  <a:srgbClr val="CC0066"/>
                </a:solidFill>
              </a:rPr>
              <a:t> (A</a:t>
            </a:r>
            <a:r>
              <a:rPr lang="en-US" altLang="en-US" sz="2400" baseline="-25000" dirty="0">
                <a:solidFill>
                  <a:srgbClr val="CC0066"/>
                </a:solidFill>
              </a:rPr>
              <a:t>2</a:t>
            </a:r>
            <a:r>
              <a:rPr lang="en-US" altLang="en-US" sz="2000" dirty="0">
                <a:solidFill>
                  <a:srgbClr val="CC0066"/>
                </a:solidFill>
              </a:rPr>
              <a:t>) X ....X </a:t>
            </a:r>
            <a:r>
              <a:rPr lang="en-US" altLang="en-US" sz="2000" dirty="0" err="1">
                <a:solidFill>
                  <a:srgbClr val="CC0066"/>
                </a:solidFill>
              </a:rPr>
              <a:t>dom</a:t>
            </a:r>
            <a:r>
              <a:rPr lang="en-US" altLang="en-US" sz="2000" dirty="0">
                <a:solidFill>
                  <a:srgbClr val="CC0066"/>
                </a:solidFill>
              </a:rPr>
              <a:t>(A</a:t>
            </a:r>
            <a:r>
              <a:rPr lang="en-US" altLang="en-US" sz="2400" baseline="-25000" dirty="0">
                <a:solidFill>
                  <a:srgbClr val="CC0066"/>
                </a:solidFill>
              </a:rPr>
              <a:t>n</a:t>
            </a:r>
            <a:r>
              <a:rPr lang="en-US" altLang="en-US" sz="2000" dirty="0">
                <a:solidFill>
                  <a:srgbClr val="CC0066"/>
                </a:solidFill>
              </a:rPr>
              <a:t>)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dirty="0">
                <a:solidFill>
                  <a:srgbClr val="CC0066"/>
                </a:solidFill>
              </a:rPr>
              <a:t>R:  schema of the relation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dirty="0">
                <a:solidFill>
                  <a:srgbClr val="CC0066"/>
                </a:solidFill>
              </a:rPr>
              <a:t>r of R:  a specific "value" or population of R.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dirty="0">
                <a:solidFill>
                  <a:srgbClr val="CC0066"/>
                </a:solidFill>
              </a:rPr>
              <a:t>R is also called the </a:t>
            </a:r>
            <a:r>
              <a:rPr lang="en-US" altLang="en-US" b="1" dirty="0">
                <a:solidFill>
                  <a:srgbClr val="CC0066"/>
                </a:solidFill>
              </a:rPr>
              <a:t>intension</a:t>
            </a:r>
            <a:r>
              <a:rPr lang="en-US" altLang="en-US" dirty="0">
                <a:solidFill>
                  <a:srgbClr val="CC0066"/>
                </a:solidFill>
              </a:rPr>
              <a:t> of a relation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dirty="0">
                <a:solidFill>
                  <a:srgbClr val="CC0066"/>
                </a:solidFill>
              </a:rPr>
              <a:t>r is also called the </a:t>
            </a:r>
            <a:r>
              <a:rPr lang="en-US" altLang="en-US" b="1" dirty="0">
                <a:solidFill>
                  <a:srgbClr val="CC0066"/>
                </a:solidFill>
              </a:rPr>
              <a:t>extension</a:t>
            </a:r>
            <a:r>
              <a:rPr lang="en-US" altLang="en-US" dirty="0">
                <a:solidFill>
                  <a:srgbClr val="CC0066"/>
                </a:solidFill>
              </a:rPr>
              <a:t> of a relation</a:t>
            </a:r>
            <a:endParaRPr lang="en-IN" dirty="0">
              <a:solidFill>
                <a:srgbClr val="CC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4301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7030A0"/>
                </a:solidFill>
              </a:rPr>
              <a:t>Relational Model Concepts</a:t>
            </a:r>
            <a:endParaRPr lang="en-IN" dirty="0">
              <a:solidFill>
                <a:srgbClr val="7030A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en-US" b="1" dirty="0">
                <a:solidFill>
                  <a:srgbClr val="CC0066"/>
                </a:solidFill>
              </a:rPr>
              <a:t>Let S1 = {0,1}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b="1" dirty="0">
                <a:solidFill>
                  <a:srgbClr val="CC0066"/>
                </a:solidFill>
              </a:rPr>
              <a:t>Let  S2 =  {</a:t>
            </a:r>
            <a:r>
              <a:rPr lang="en-US" altLang="en-US" b="1" dirty="0" err="1">
                <a:solidFill>
                  <a:srgbClr val="CC0066"/>
                </a:solidFill>
              </a:rPr>
              <a:t>a,b,c</a:t>
            </a:r>
            <a:r>
              <a:rPr lang="en-US" altLang="en-US" b="1" dirty="0">
                <a:solidFill>
                  <a:srgbClr val="CC0066"/>
                </a:solidFill>
              </a:rPr>
              <a:t>}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altLang="en-US" b="1" dirty="0">
              <a:solidFill>
                <a:srgbClr val="CC0066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b="1" dirty="0">
                <a:solidFill>
                  <a:srgbClr val="CC0066"/>
                </a:solidFill>
              </a:rPr>
              <a:t>Let R </a:t>
            </a:r>
            <a:r>
              <a:rPr lang="en-US" altLang="en-US" b="1" dirty="0">
                <a:solidFill>
                  <a:srgbClr val="CC0066"/>
                </a:solidFill>
                <a:sym typeface="Symbol" panose="05050102010706020507" pitchFamily="18" charset="2"/>
              </a:rPr>
              <a:t></a:t>
            </a:r>
            <a:r>
              <a:rPr lang="en-US" altLang="en-US" b="1" dirty="0">
                <a:solidFill>
                  <a:srgbClr val="CC0066"/>
                </a:solidFill>
              </a:rPr>
              <a:t> S1 X S2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altLang="en-US" b="1" dirty="0">
              <a:solidFill>
                <a:srgbClr val="CC0066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b="1" dirty="0">
                <a:solidFill>
                  <a:srgbClr val="CC0066"/>
                </a:solidFill>
              </a:rPr>
              <a:t>Then for example: r(R) = {&lt;0,a&gt; , &lt;0,b&gt; , &lt;1,c&gt; }</a:t>
            </a:r>
          </a:p>
          <a:p>
            <a:pPr marL="0" indent="0"/>
            <a:r>
              <a:rPr lang="en-US" altLang="en-US" b="1" dirty="0">
                <a:solidFill>
                  <a:srgbClr val="CC0066"/>
                </a:solidFill>
              </a:rPr>
              <a:t> is one possible “state” or “population” or “extension” r of the relation R, defined over domains S1 and S2. It has three tuples.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060455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7030A0"/>
                </a:solidFill>
              </a:rPr>
              <a:t>Relational Model Concepts</a:t>
            </a:r>
            <a:endParaRPr lang="en-IN" dirty="0">
              <a:solidFill>
                <a:srgbClr val="7030A0"/>
              </a:solidFill>
            </a:endParaRPr>
          </a:p>
        </p:txBody>
      </p:sp>
      <p:graphicFrame>
        <p:nvGraphicFramePr>
          <p:cNvPr id="5" name="Group 8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33402265"/>
              </p:ext>
            </p:extLst>
          </p:nvPr>
        </p:nvGraphicFramePr>
        <p:xfrm>
          <a:off x="1417986" y="2267506"/>
          <a:ext cx="8839199" cy="4145280"/>
        </p:xfrm>
        <a:graphic>
          <a:graphicData uri="http://schemas.openxmlformats.org/drawingml/2006/table">
            <a:tbl>
              <a:tblPr/>
              <a:tblGrid>
                <a:gridCol w="3775425">
                  <a:extLst>
                    <a:ext uri="{9D8B030D-6E8A-4147-A177-3AD203B41FA5}">
                      <a16:colId xmlns:a16="http://schemas.microsoft.com/office/drawing/2014/main" val="1208300244"/>
                    </a:ext>
                  </a:extLst>
                </a:gridCol>
                <a:gridCol w="1221131">
                  <a:extLst>
                    <a:ext uri="{9D8B030D-6E8A-4147-A177-3AD203B41FA5}">
                      <a16:colId xmlns:a16="http://schemas.microsoft.com/office/drawing/2014/main" val="1323054572"/>
                    </a:ext>
                  </a:extLst>
                </a:gridCol>
                <a:gridCol w="3842643">
                  <a:extLst>
                    <a:ext uri="{9D8B030D-6E8A-4147-A177-3AD203B41FA5}">
                      <a16:colId xmlns:a16="http://schemas.microsoft.com/office/drawing/2014/main" val="718341306"/>
                    </a:ext>
                  </a:extLst>
                </a:gridCol>
              </a:tblGrid>
              <a:tr h="42145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0000"/>
                        </a:buClr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0000"/>
                        </a:buClr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0000"/>
                        </a:buClr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sng" strike="noStrike" cap="none" normalizeH="0" baseline="0" dirty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Informal Terms</a:t>
                      </a: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0000"/>
                        </a:buClr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0000"/>
                        </a:buClr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0000"/>
                        </a:buClr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CC0066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0000"/>
                        </a:buClr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0000"/>
                        </a:buClr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0000"/>
                        </a:buClr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sng" strike="noStrike" cap="none" normalizeH="0" baseline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Formal Terms</a:t>
                      </a: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5515084"/>
                  </a:ext>
                </a:extLst>
              </a:tr>
              <a:tr h="42145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0000"/>
                        </a:buClr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0000"/>
                        </a:buClr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0000"/>
                        </a:buClr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CC0066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0000"/>
                        </a:buClr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0000"/>
                        </a:buClr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0000"/>
                        </a:buClr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CC0066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0000"/>
                        </a:buClr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0000"/>
                        </a:buClr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0000"/>
                        </a:buClr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CC0066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6665968"/>
                  </a:ext>
                </a:extLst>
              </a:tr>
              <a:tr h="42145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0000"/>
                        </a:buClr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0000"/>
                        </a:buClr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0000"/>
                        </a:buClr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Table</a:t>
                      </a: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0000"/>
                        </a:buClr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0000"/>
                        </a:buClr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0000"/>
                        </a:buClr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CC0066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0000"/>
                        </a:buClr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0000"/>
                        </a:buClr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0000"/>
                        </a:buClr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Relation</a:t>
                      </a: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2872443"/>
                  </a:ext>
                </a:extLst>
              </a:tr>
              <a:tr h="42145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0000"/>
                        </a:buClr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0000"/>
                        </a:buClr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0000"/>
                        </a:buClr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Times New Roman" panose="02020603050405020304" pitchFamily="18" charset="0"/>
                        </a:rPr>
                        <a:t>Column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0000"/>
                        </a:buClr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0000"/>
                        </a:buClr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0000"/>
                        </a:buClr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CC0066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0000"/>
                        </a:buClr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0000"/>
                        </a:buClr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0000"/>
                        </a:buClr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Times New Roman" panose="02020603050405020304" pitchFamily="18" charset="0"/>
                        </a:rPr>
                        <a:t>Attribute/Domain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946732"/>
                  </a:ext>
                </a:extLst>
              </a:tr>
              <a:tr h="42145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0000"/>
                        </a:buClr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0000"/>
                        </a:buClr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0000"/>
                        </a:buClr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Times New Roman" panose="02020603050405020304" pitchFamily="18" charset="0"/>
                        </a:rPr>
                        <a:t>Row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0000"/>
                        </a:buClr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0000"/>
                        </a:buClr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0000"/>
                        </a:buClr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CC0066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0000"/>
                        </a:buClr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0000"/>
                        </a:buClr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0000"/>
                        </a:buClr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Times New Roman" panose="02020603050405020304" pitchFamily="18" charset="0"/>
                        </a:rPr>
                        <a:t>Tuple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7830546"/>
                  </a:ext>
                </a:extLst>
              </a:tr>
              <a:tr h="42145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0000"/>
                        </a:buClr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0000"/>
                        </a:buClr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0000"/>
                        </a:buClr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Times New Roman" panose="02020603050405020304" pitchFamily="18" charset="0"/>
                        </a:rPr>
                        <a:t>Values in a column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0000"/>
                        </a:buClr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0000"/>
                        </a:buClr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0000"/>
                        </a:buClr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CC0066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0000"/>
                        </a:buClr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0000"/>
                        </a:buClr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0000"/>
                        </a:buClr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Times New Roman" panose="02020603050405020304" pitchFamily="18" charset="0"/>
                        </a:rPr>
                        <a:t>Domain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4540185"/>
                  </a:ext>
                </a:extLst>
              </a:tr>
              <a:tr h="42145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0000"/>
                        </a:buClr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0000"/>
                        </a:buClr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0000"/>
                        </a:buClr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Times New Roman" panose="02020603050405020304" pitchFamily="18" charset="0"/>
                        </a:rPr>
                        <a:t>Table Definition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0000"/>
                        </a:buClr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0000"/>
                        </a:buClr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0000"/>
                        </a:buClr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CC0066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0000"/>
                        </a:buClr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0000"/>
                        </a:buClr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0000"/>
                        </a:buClr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Times New Roman" panose="02020603050405020304" pitchFamily="18" charset="0"/>
                        </a:rPr>
                        <a:t>Schema of a Relation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3223957"/>
                  </a:ext>
                </a:extLst>
              </a:tr>
              <a:tr h="42145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0000"/>
                        </a:buClr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0000"/>
                        </a:buClr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0000"/>
                        </a:buClr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Times New Roman" panose="02020603050405020304" pitchFamily="18" charset="0"/>
                        </a:rPr>
                        <a:t>Populated Table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0000"/>
                        </a:buClr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0000"/>
                        </a:buClr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0000"/>
                        </a:buClr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CC0066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FF0000"/>
                        </a:buClr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FF0000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FF0000"/>
                        </a:buClr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FF0000"/>
                        </a:buClr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Times New Roman" panose="02020603050405020304" pitchFamily="18" charset="0"/>
                        </a:rPr>
                        <a:t>Extension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7107790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711200" y="1596787"/>
            <a:ext cx="413965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3200" b="1" dirty="0">
                <a:solidFill>
                  <a:schemeClr val="accent1">
                    <a:lumMod val="75000"/>
                  </a:schemeClr>
                </a:solidFill>
              </a:rPr>
              <a:t>DEFINITION SUMMARY</a:t>
            </a:r>
            <a:endParaRPr lang="en-IN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55340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28D059-CD82-43A5-8EDA-DFC00FE71EB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>
                <a:solidFill>
                  <a:srgbClr val="8D237E"/>
                </a:solidFill>
              </a:rPr>
              <a:t>Relational Model Constraints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C897B9-46C6-4004-968F-E3AE43CBE6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64260"/>
            <a:ext cx="12191999" cy="421391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42FACB7-3B22-4B8E-9357-590D81DFE058}"/>
              </a:ext>
            </a:extLst>
          </p:cNvPr>
          <p:cNvSpPr/>
          <p:nvPr/>
        </p:nvSpPr>
        <p:spPr>
          <a:xfrm>
            <a:off x="624114" y="5678178"/>
            <a:ext cx="1058817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rgbClr val="669900"/>
                </a:solidFill>
              </a:rPr>
              <a:t>inherent model-based or implicit constraints:</a:t>
            </a:r>
            <a:r>
              <a:rPr lang="en-IN" sz="2400" dirty="0">
                <a:solidFill>
                  <a:srgbClr val="669900"/>
                </a:solidFill>
              </a:rPr>
              <a:t> Example: no two tuples in a relation can be duplicates (because a relation is a set of tuples) </a:t>
            </a:r>
          </a:p>
        </p:txBody>
      </p:sp>
    </p:spTree>
    <p:extLst>
      <p:ext uri="{BB962C8B-B14F-4D97-AF65-F5344CB8AC3E}">
        <p14:creationId xmlns:p14="http://schemas.microsoft.com/office/powerpoint/2010/main" val="18249690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>
                <a:solidFill>
                  <a:srgbClr val="8D237E"/>
                </a:solidFill>
              </a:rPr>
              <a:t>Explicit  or Schema-based constraints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/>
            <a:endParaRPr lang="en-US" altLang="en-US" dirty="0">
              <a:solidFill>
                <a:srgbClr val="CC0066"/>
              </a:solidFill>
              <a:cs typeface="Times New Roman" panose="02020603050405020304" pitchFamily="18" charset="0"/>
            </a:endParaRPr>
          </a:p>
          <a:p>
            <a:pPr marL="609600" indent="-609600"/>
            <a:r>
              <a:rPr lang="en-US" altLang="en-US" dirty="0">
                <a:solidFill>
                  <a:srgbClr val="CC0066"/>
                </a:solidFill>
                <a:cs typeface="Times New Roman" panose="02020603050405020304" pitchFamily="18" charset="0"/>
              </a:rPr>
              <a:t>Constraints are </a:t>
            </a:r>
            <a:r>
              <a:rPr lang="en-US" altLang="en-US" i="1" dirty="0">
                <a:solidFill>
                  <a:srgbClr val="CC0066"/>
                </a:solidFill>
                <a:cs typeface="Times New Roman" panose="02020603050405020304" pitchFamily="18" charset="0"/>
              </a:rPr>
              <a:t>conditions</a:t>
            </a:r>
            <a:r>
              <a:rPr lang="en-US" altLang="en-US" dirty="0">
                <a:solidFill>
                  <a:srgbClr val="CC0066"/>
                </a:solidFill>
                <a:cs typeface="Times New Roman" panose="02020603050405020304" pitchFamily="18" charset="0"/>
              </a:rPr>
              <a:t>  that must hold on </a:t>
            </a:r>
            <a:r>
              <a:rPr lang="en-US" altLang="en-US" i="1" dirty="0">
                <a:solidFill>
                  <a:srgbClr val="CC0066"/>
                </a:solidFill>
                <a:cs typeface="Times New Roman" panose="02020603050405020304" pitchFamily="18" charset="0"/>
              </a:rPr>
              <a:t>all</a:t>
            </a:r>
            <a:r>
              <a:rPr lang="en-US" altLang="en-US" dirty="0">
                <a:solidFill>
                  <a:srgbClr val="CC0066"/>
                </a:solidFill>
                <a:cs typeface="Times New Roman" panose="02020603050405020304" pitchFamily="18" charset="0"/>
              </a:rPr>
              <a:t>  valid relation instances. </a:t>
            </a:r>
          </a:p>
          <a:p>
            <a:pPr marL="609600" indent="-609600"/>
            <a:r>
              <a:rPr lang="en-US" altLang="en-US" dirty="0">
                <a:solidFill>
                  <a:srgbClr val="CC0066"/>
                </a:solidFill>
                <a:cs typeface="Times New Roman" panose="02020603050405020304" pitchFamily="18" charset="0"/>
              </a:rPr>
              <a:t>There are three main types of constraints:</a:t>
            </a:r>
          </a:p>
          <a:p>
            <a:pPr marL="609600" indent="-609600"/>
            <a:endParaRPr lang="en-US" altLang="en-US" dirty="0">
              <a:solidFill>
                <a:srgbClr val="CC0066"/>
              </a:solidFill>
              <a:cs typeface="Times New Roman" panose="02020603050405020304" pitchFamily="18" charset="0"/>
            </a:endParaRPr>
          </a:p>
          <a:p>
            <a:pPr marL="990600" lvl="1" indent="-533400">
              <a:buFontTx/>
              <a:buAutoNum type="arabicPeriod"/>
            </a:pPr>
            <a:r>
              <a:rPr lang="en-US" altLang="en-US" sz="3200" b="1" dirty="0">
                <a:solidFill>
                  <a:srgbClr val="CC0066"/>
                </a:solidFill>
                <a:cs typeface="Times New Roman" panose="02020603050405020304" pitchFamily="18" charset="0"/>
              </a:rPr>
              <a:t>Key</a:t>
            </a:r>
            <a:r>
              <a:rPr lang="en-US" altLang="en-US" sz="3200" dirty="0">
                <a:solidFill>
                  <a:srgbClr val="CC0066"/>
                </a:solidFill>
                <a:cs typeface="Times New Roman" panose="02020603050405020304" pitchFamily="18" charset="0"/>
              </a:rPr>
              <a:t> constraints</a:t>
            </a:r>
          </a:p>
          <a:p>
            <a:pPr marL="990600" lvl="1" indent="-533400">
              <a:buFontTx/>
              <a:buAutoNum type="arabicPeriod"/>
            </a:pPr>
            <a:r>
              <a:rPr lang="en-US" altLang="en-US" sz="3200" b="1" dirty="0">
                <a:solidFill>
                  <a:srgbClr val="CC0066"/>
                </a:solidFill>
                <a:cs typeface="Times New Roman" panose="02020603050405020304" pitchFamily="18" charset="0"/>
              </a:rPr>
              <a:t>Entity integrity</a:t>
            </a:r>
            <a:r>
              <a:rPr lang="en-US" altLang="en-US" sz="3200" dirty="0">
                <a:solidFill>
                  <a:srgbClr val="CC0066"/>
                </a:solidFill>
                <a:cs typeface="Times New Roman" panose="02020603050405020304" pitchFamily="18" charset="0"/>
              </a:rPr>
              <a:t> constraints</a:t>
            </a:r>
          </a:p>
          <a:p>
            <a:pPr marL="990600" lvl="1" indent="-533400">
              <a:buFontTx/>
              <a:buAutoNum type="arabicPeriod"/>
            </a:pPr>
            <a:r>
              <a:rPr lang="en-US" altLang="en-US" sz="3200" b="1" dirty="0">
                <a:solidFill>
                  <a:srgbClr val="CC0066"/>
                </a:solidFill>
                <a:cs typeface="Times New Roman" panose="02020603050405020304" pitchFamily="18" charset="0"/>
              </a:rPr>
              <a:t>Referential integrity</a:t>
            </a:r>
            <a:r>
              <a:rPr lang="en-US" altLang="en-US" sz="3200" dirty="0">
                <a:solidFill>
                  <a:srgbClr val="CC0066"/>
                </a:solidFill>
                <a:cs typeface="Times New Roman" panose="02020603050405020304" pitchFamily="18" charset="0"/>
              </a:rPr>
              <a:t> constraints</a:t>
            </a:r>
            <a:r>
              <a:rPr lang="en-US" altLang="en-US" sz="3200" dirty="0">
                <a:solidFill>
                  <a:srgbClr val="CC0066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06580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>
                <a:solidFill>
                  <a:srgbClr val="7030A0"/>
                </a:solidFill>
              </a:rPr>
              <a:t>LEARNING OUTCOME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66700" y="1476375"/>
            <a:ext cx="11508533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endParaRPr lang="en-IN" sz="4400" b="1" dirty="0">
              <a:solidFill>
                <a:srgbClr val="00B050"/>
              </a:solidFill>
            </a:endParaRPr>
          </a:p>
          <a:p>
            <a:pPr marL="571500" lvl="0" indent="-571500">
              <a:buFont typeface="Wingdings" panose="05000000000000000000" pitchFamily="2" charset="2"/>
              <a:buChar char="Ø"/>
            </a:pPr>
            <a:r>
              <a:rPr lang="en-IN" sz="4400" b="1" dirty="0">
                <a:solidFill>
                  <a:srgbClr val="00B050"/>
                </a:solidFill>
              </a:rPr>
              <a:t>Relational model concepts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IN" sz="4400" b="1" dirty="0">
                <a:solidFill>
                  <a:srgbClr val="00B050"/>
                </a:solidFill>
              </a:rPr>
              <a:t>Relational data model constraints</a:t>
            </a:r>
            <a:endParaRPr lang="en-IN" sz="4400" b="1" dirty="0">
              <a:solidFill>
                <a:srgbClr val="00B050"/>
              </a:solidFill>
              <a:latin typeface="Arial Rounded MT Bold" panose="020F07040305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501943" y="5135225"/>
            <a:ext cx="572765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rgbClr val="7030A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REFER:      </a:t>
            </a:r>
            <a:r>
              <a:rPr lang="en-IN" sz="2400" b="1" dirty="0">
                <a:solidFill>
                  <a:srgbClr val="7030A0"/>
                </a:solidFill>
              </a:rPr>
              <a:t>T1-Chapter 5 </a:t>
            </a:r>
          </a:p>
          <a:p>
            <a:r>
              <a:rPr lang="en-IN" sz="2400" b="1" i="1" dirty="0">
                <a:solidFill>
                  <a:srgbClr val="7030A0"/>
                </a:solidFill>
              </a:rPr>
              <a:t>                        Sections: </a:t>
            </a:r>
            <a:endParaRPr lang="en-IN" sz="2400" b="1" dirty="0">
              <a:solidFill>
                <a:srgbClr val="7030A0"/>
              </a:solidFill>
            </a:endParaRPr>
          </a:p>
          <a:p>
            <a:r>
              <a:rPr lang="en-IN" sz="2400" b="1" dirty="0">
                <a:solidFill>
                  <a:srgbClr val="7030A0"/>
                </a:solidFill>
              </a:rPr>
              <a:t>                             5.1- 5.3</a:t>
            </a:r>
          </a:p>
        </p:txBody>
      </p:sp>
    </p:spTree>
    <p:extLst>
      <p:ext uri="{BB962C8B-B14F-4D97-AF65-F5344CB8AC3E}">
        <p14:creationId xmlns:p14="http://schemas.microsoft.com/office/powerpoint/2010/main" val="18353751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4E677DD-B0C3-4007-861E-D7C3FC4D90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776" y="1458687"/>
            <a:ext cx="10887075" cy="145868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FAE24-661E-4F30-9F00-4A620F3AA1E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>
                <a:solidFill>
                  <a:srgbClr val="8D237E"/>
                </a:solidFill>
              </a:rPr>
              <a:t>Explicit  or Schema-based constraints</a:t>
            </a:r>
          </a:p>
          <a:p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70C81A5-211E-43CE-BC14-D16E145FC74C}"/>
              </a:ext>
            </a:extLst>
          </p:cNvPr>
          <p:cNvSpPr/>
          <p:nvPr/>
        </p:nvSpPr>
        <p:spPr>
          <a:xfrm>
            <a:off x="406400" y="3289980"/>
            <a:ext cx="1088707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>
                <a:solidFill>
                  <a:srgbClr val="CC0066"/>
                </a:solidFill>
              </a:rPr>
              <a:t>Each attribute value must </a:t>
            </a:r>
            <a:r>
              <a:rPr lang="en-IN" sz="2800" dirty="0">
                <a:solidFill>
                  <a:srgbClr val="CC0066"/>
                </a:solidFill>
                <a:highlight>
                  <a:srgbClr val="FFFF00"/>
                </a:highlight>
              </a:rPr>
              <a:t>be either </a:t>
            </a:r>
            <a:r>
              <a:rPr lang="en-IN" sz="2800" b="1" dirty="0">
                <a:solidFill>
                  <a:srgbClr val="CC0066"/>
                </a:solidFill>
                <a:highlight>
                  <a:srgbClr val="FFFF00"/>
                </a:highlight>
              </a:rPr>
              <a:t>null</a:t>
            </a:r>
            <a:r>
              <a:rPr lang="en-IN" sz="2800" dirty="0">
                <a:solidFill>
                  <a:srgbClr val="CC0066"/>
                </a:solidFill>
                <a:highlight>
                  <a:srgbClr val="FFFF00"/>
                </a:highlight>
              </a:rPr>
              <a:t> (which is really a </a:t>
            </a:r>
            <a:r>
              <a:rPr lang="en-IN" sz="2800" i="1" dirty="0">
                <a:solidFill>
                  <a:srgbClr val="CC0066"/>
                </a:solidFill>
                <a:highlight>
                  <a:srgbClr val="FFFF00"/>
                </a:highlight>
              </a:rPr>
              <a:t>non-value</a:t>
            </a:r>
            <a:r>
              <a:rPr lang="en-IN" sz="2800" dirty="0">
                <a:solidFill>
                  <a:srgbClr val="CC0066"/>
                </a:solidFill>
                <a:highlight>
                  <a:srgbClr val="FFFF00"/>
                </a:highlight>
              </a:rPr>
              <a:t>) or drawn from the domain of that attribute</a:t>
            </a:r>
            <a:r>
              <a:rPr lang="en-IN" sz="2800" dirty="0">
                <a:solidFill>
                  <a:srgbClr val="CC0066"/>
                </a:solidFill>
              </a:rPr>
              <a:t>. Note that some DBMS's allow you to impose the </a:t>
            </a:r>
            <a:r>
              <a:rPr lang="en-IN" sz="2800" b="1" dirty="0">
                <a:solidFill>
                  <a:srgbClr val="CC0066"/>
                </a:solidFill>
              </a:rPr>
              <a:t>not null</a:t>
            </a:r>
            <a:r>
              <a:rPr lang="en-IN" sz="2800" dirty="0">
                <a:solidFill>
                  <a:srgbClr val="CC0066"/>
                </a:solidFill>
              </a:rPr>
              <a:t> constraint upon an attribute, which is to say that attribute</a:t>
            </a:r>
            <a:r>
              <a:rPr lang="en-IN" dirty="0">
                <a:solidFill>
                  <a:srgbClr val="CC0066"/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8349048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>
                <a:solidFill>
                  <a:srgbClr val="8D237E"/>
                </a:solidFill>
              </a:rPr>
              <a:t>Explicit  or Schema-based constraints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D1BCBC-31E3-46CC-ADC3-A9237A2ADA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62" y="1410380"/>
            <a:ext cx="11725275" cy="3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8914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>
                <a:solidFill>
                  <a:srgbClr val="CC0066"/>
                </a:solidFill>
              </a:rPr>
              <a:t>A </a:t>
            </a:r>
            <a:r>
              <a:rPr lang="en-IN" b="1" dirty="0">
                <a:solidFill>
                  <a:srgbClr val="CC0066"/>
                </a:solidFill>
              </a:rPr>
              <a:t>key</a:t>
            </a:r>
            <a:r>
              <a:rPr lang="en-IN" dirty="0">
                <a:solidFill>
                  <a:srgbClr val="CC0066"/>
                </a:solidFill>
              </a:rPr>
              <a:t> is a </a:t>
            </a:r>
            <a:r>
              <a:rPr lang="en-IN" i="1" dirty="0">
                <a:solidFill>
                  <a:srgbClr val="CC0066"/>
                </a:solidFill>
              </a:rPr>
              <a:t>minimal </a:t>
            </a:r>
            <a:r>
              <a:rPr lang="en-IN" i="1" dirty="0" err="1">
                <a:solidFill>
                  <a:srgbClr val="CC0066"/>
                </a:solidFill>
              </a:rPr>
              <a:t>superkey</a:t>
            </a:r>
            <a:r>
              <a:rPr lang="en-IN" dirty="0">
                <a:solidFill>
                  <a:srgbClr val="CC0066"/>
                </a:solidFill>
              </a:rPr>
              <a:t>, i.e., a </a:t>
            </a:r>
            <a:r>
              <a:rPr lang="en-IN" dirty="0" err="1">
                <a:solidFill>
                  <a:srgbClr val="CC0066"/>
                </a:solidFill>
              </a:rPr>
              <a:t>superkey</a:t>
            </a:r>
            <a:r>
              <a:rPr lang="en-IN" dirty="0">
                <a:solidFill>
                  <a:srgbClr val="CC0066"/>
                </a:solidFill>
              </a:rPr>
              <a:t> such that, if we were to remove any of its attributes, the resulting set of attributes fails to be a </a:t>
            </a:r>
            <a:r>
              <a:rPr lang="en-IN" dirty="0" err="1">
                <a:solidFill>
                  <a:srgbClr val="CC0066"/>
                </a:solidFill>
              </a:rPr>
              <a:t>superkey</a:t>
            </a:r>
            <a:r>
              <a:rPr lang="en-IN" dirty="0">
                <a:solidFill>
                  <a:srgbClr val="CC0066"/>
                </a:solidFill>
              </a:rPr>
              <a:t>. </a:t>
            </a:r>
          </a:p>
          <a:p>
            <a:r>
              <a:rPr lang="en-IN" dirty="0">
                <a:solidFill>
                  <a:srgbClr val="CC0066"/>
                </a:solidFill>
              </a:rPr>
              <a:t>Example: Suppose that we stipulate that a faculty member is uniquely identified by </a:t>
            </a:r>
            <a:r>
              <a:rPr lang="en-IN" i="1" dirty="0">
                <a:solidFill>
                  <a:srgbClr val="CC0066"/>
                </a:solidFill>
              </a:rPr>
              <a:t>Name</a:t>
            </a:r>
            <a:r>
              <a:rPr lang="en-IN" dirty="0">
                <a:solidFill>
                  <a:srgbClr val="CC0066"/>
                </a:solidFill>
              </a:rPr>
              <a:t> and </a:t>
            </a:r>
            <a:r>
              <a:rPr lang="en-IN" i="1" dirty="0">
                <a:solidFill>
                  <a:srgbClr val="CC0066"/>
                </a:solidFill>
              </a:rPr>
              <a:t>Address</a:t>
            </a:r>
            <a:r>
              <a:rPr lang="en-IN" dirty="0">
                <a:solidFill>
                  <a:srgbClr val="CC0066"/>
                </a:solidFill>
              </a:rPr>
              <a:t> and also by </a:t>
            </a:r>
            <a:r>
              <a:rPr lang="en-IN" i="1" dirty="0">
                <a:solidFill>
                  <a:srgbClr val="CC0066"/>
                </a:solidFill>
              </a:rPr>
              <a:t>Name</a:t>
            </a:r>
            <a:r>
              <a:rPr lang="en-IN" dirty="0">
                <a:solidFill>
                  <a:srgbClr val="CC0066"/>
                </a:solidFill>
              </a:rPr>
              <a:t> and </a:t>
            </a:r>
            <a:r>
              <a:rPr lang="en-IN" i="1" dirty="0">
                <a:solidFill>
                  <a:srgbClr val="CC0066"/>
                </a:solidFill>
              </a:rPr>
              <a:t>Department</a:t>
            </a:r>
            <a:r>
              <a:rPr lang="en-IN" dirty="0">
                <a:solidFill>
                  <a:srgbClr val="CC0066"/>
                </a:solidFill>
              </a:rPr>
              <a:t>, but by no single one of the three attributes mentioned. Then </a:t>
            </a:r>
            <a:r>
              <a:rPr lang="en-IN" i="1" dirty="0">
                <a:solidFill>
                  <a:srgbClr val="CC0066"/>
                </a:solidFill>
              </a:rPr>
              <a:t>{ Name, Address, Department }</a:t>
            </a:r>
            <a:r>
              <a:rPr lang="en-IN" dirty="0">
                <a:solidFill>
                  <a:srgbClr val="CC0066"/>
                </a:solidFill>
              </a:rPr>
              <a:t> is a (non-minimal) </a:t>
            </a:r>
            <a:r>
              <a:rPr lang="en-IN" dirty="0" err="1">
                <a:solidFill>
                  <a:srgbClr val="CC0066"/>
                </a:solidFill>
              </a:rPr>
              <a:t>superkey</a:t>
            </a:r>
            <a:r>
              <a:rPr lang="en-IN" dirty="0">
                <a:solidFill>
                  <a:srgbClr val="CC0066"/>
                </a:solidFill>
              </a:rPr>
              <a:t> and each of </a:t>
            </a:r>
            <a:r>
              <a:rPr lang="en-IN" i="1" dirty="0">
                <a:solidFill>
                  <a:srgbClr val="CC0066"/>
                </a:solidFill>
              </a:rPr>
              <a:t>{ Name, Address }</a:t>
            </a:r>
            <a:r>
              <a:rPr lang="en-IN" dirty="0">
                <a:solidFill>
                  <a:srgbClr val="CC0066"/>
                </a:solidFill>
              </a:rPr>
              <a:t> and </a:t>
            </a:r>
            <a:r>
              <a:rPr lang="en-IN" i="1" dirty="0">
                <a:solidFill>
                  <a:srgbClr val="CC0066"/>
                </a:solidFill>
              </a:rPr>
              <a:t>{ Name, Department }</a:t>
            </a:r>
            <a:r>
              <a:rPr lang="en-IN" dirty="0">
                <a:solidFill>
                  <a:srgbClr val="CC0066"/>
                </a:solidFill>
              </a:rPr>
              <a:t> is a key (i.e., minimal </a:t>
            </a:r>
            <a:r>
              <a:rPr lang="en-IN" dirty="0" err="1">
                <a:solidFill>
                  <a:srgbClr val="CC0066"/>
                </a:solidFill>
              </a:rPr>
              <a:t>superkey</a:t>
            </a:r>
            <a:r>
              <a:rPr lang="en-IN" dirty="0">
                <a:solidFill>
                  <a:srgbClr val="CC0066"/>
                </a:solidFill>
              </a:rPr>
              <a:t>). </a:t>
            </a:r>
          </a:p>
          <a:p>
            <a:r>
              <a:rPr lang="en-IN" b="1" dirty="0">
                <a:solidFill>
                  <a:srgbClr val="CC0066"/>
                </a:solidFill>
              </a:rPr>
              <a:t>Candidate key:</a:t>
            </a:r>
            <a:r>
              <a:rPr lang="en-IN" dirty="0">
                <a:solidFill>
                  <a:srgbClr val="CC0066"/>
                </a:solidFill>
              </a:rPr>
              <a:t> any key! (Hence, it is not clear what distinguishes a key from a candidate key.) </a:t>
            </a:r>
          </a:p>
          <a:p>
            <a:r>
              <a:rPr lang="en-IN" b="1" dirty="0">
                <a:solidFill>
                  <a:srgbClr val="CC0066"/>
                </a:solidFill>
              </a:rPr>
              <a:t>Primary key</a:t>
            </a:r>
            <a:r>
              <a:rPr lang="en-IN" dirty="0">
                <a:solidFill>
                  <a:srgbClr val="CC0066"/>
                </a:solidFill>
              </a:rPr>
              <a:t>: a key chosen to act as the means by which to identify tuples in a relation. Typically, one prefers a primary key to be one having as few attributes as possible. </a:t>
            </a:r>
          </a:p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>
                <a:solidFill>
                  <a:srgbClr val="8D237E"/>
                </a:solidFill>
              </a:rPr>
              <a:t>Schema-based constraints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043116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0F7DE43-108E-44AF-B8BF-7A0508831C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6400" y="1478641"/>
            <a:ext cx="10348686" cy="490038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39386-7656-4F16-ACE6-2C5133309A4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>
                <a:solidFill>
                  <a:srgbClr val="8D237E"/>
                </a:solidFill>
              </a:rPr>
              <a:t>Explicit  or Schema-based constraints</a:t>
            </a:r>
          </a:p>
          <a:p>
            <a:r>
              <a:rPr lang="en-IN" dirty="0"/>
              <a:t>Key constraints</a:t>
            </a:r>
          </a:p>
        </p:txBody>
      </p:sp>
    </p:spTree>
    <p:extLst>
      <p:ext uri="{BB962C8B-B14F-4D97-AF65-F5344CB8AC3E}">
        <p14:creationId xmlns:p14="http://schemas.microsoft.com/office/powerpoint/2010/main" val="12946558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CC0066"/>
                </a:solidFill>
              </a:rPr>
              <a:t>Key Constraints</a:t>
            </a:r>
            <a:endParaRPr lang="en-IN" dirty="0">
              <a:solidFill>
                <a:srgbClr val="CC0066"/>
              </a:solidFill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406400" y="1493838"/>
            <a:ext cx="10972800" cy="4868862"/>
          </a:xfrm>
        </p:spPr>
        <p:txBody>
          <a:bodyPr>
            <a:normAutofit fontScale="92500"/>
          </a:bodyPr>
          <a:lstStyle/>
          <a:p>
            <a:pPr marL="609600" indent="-609600">
              <a:buFont typeface="Wingdings" panose="05000000000000000000" pitchFamily="2" charset="2"/>
              <a:buChar char="Ø"/>
            </a:pPr>
            <a:r>
              <a:rPr lang="en-US" altLang="en-US" sz="2400" b="1" u="sng" dirty="0" err="1">
                <a:solidFill>
                  <a:srgbClr val="00B050"/>
                </a:solidFill>
                <a:cs typeface="Times New Roman" panose="02020603050405020304" pitchFamily="18" charset="0"/>
              </a:rPr>
              <a:t>Superkey</a:t>
            </a:r>
            <a:r>
              <a:rPr lang="en-US" altLang="en-US" sz="2400" b="1" u="sng" dirty="0">
                <a:solidFill>
                  <a:srgbClr val="00B050"/>
                </a:solidFill>
                <a:cs typeface="Times New Roman" panose="02020603050405020304" pitchFamily="18" charset="0"/>
              </a:rPr>
              <a:t> of R:</a:t>
            </a:r>
            <a:r>
              <a:rPr lang="en-US" altLang="en-US" sz="2400" b="1" dirty="0">
                <a:solidFill>
                  <a:srgbClr val="00B050"/>
                </a:solidFill>
                <a:cs typeface="Times New Roman" panose="02020603050405020304" pitchFamily="18" charset="0"/>
              </a:rPr>
              <a:t> A set of attributes SK of R such that no two tuples </a:t>
            </a:r>
            <a:r>
              <a:rPr lang="en-US" altLang="en-US" sz="2400" b="1" i="1" dirty="0">
                <a:solidFill>
                  <a:srgbClr val="00B050"/>
                </a:solidFill>
                <a:cs typeface="Times New Roman" panose="02020603050405020304" pitchFamily="18" charset="0"/>
              </a:rPr>
              <a:t>in any valid relation instance r(R)</a:t>
            </a:r>
            <a:r>
              <a:rPr lang="en-US" altLang="en-US" sz="2400" b="1" dirty="0">
                <a:solidFill>
                  <a:srgbClr val="00B050"/>
                </a:solidFill>
                <a:cs typeface="Times New Roman" panose="02020603050405020304" pitchFamily="18" charset="0"/>
              </a:rPr>
              <a:t>  will have the same value for SK.  That is, for any distinct tuples t1 and t2 in r(R), t1[SK] </a:t>
            </a:r>
            <a:r>
              <a:rPr lang="en-US" altLang="en-US" sz="2400" b="1" dirty="0">
                <a:solidFill>
                  <a:srgbClr val="00B05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</a:t>
            </a:r>
            <a:r>
              <a:rPr lang="en-US" altLang="en-US" sz="2400" b="1" dirty="0">
                <a:solidFill>
                  <a:srgbClr val="00B050"/>
                </a:solidFill>
                <a:cs typeface="Times New Roman" panose="02020603050405020304" pitchFamily="18" charset="0"/>
              </a:rPr>
              <a:t> t2[SK].</a:t>
            </a:r>
          </a:p>
          <a:p>
            <a:pPr marL="609600" indent="-609600"/>
            <a:endParaRPr lang="en-US" altLang="en-US" sz="2400" b="1" dirty="0">
              <a:solidFill>
                <a:srgbClr val="00B050"/>
              </a:solidFill>
              <a:cs typeface="Times New Roman" panose="02020603050405020304" pitchFamily="18" charset="0"/>
            </a:endParaRPr>
          </a:p>
          <a:p>
            <a:pPr marL="609600" indent="-609600">
              <a:buFont typeface="Wingdings" panose="05000000000000000000" pitchFamily="2" charset="2"/>
              <a:buChar char="Ø"/>
            </a:pPr>
            <a:r>
              <a:rPr lang="en-US" altLang="en-US" sz="2400" b="1" u="sng" dirty="0">
                <a:solidFill>
                  <a:srgbClr val="FF0000"/>
                </a:solidFill>
                <a:cs typeface="Times New Roman" panose="02020603050405020304" pitchFamily="18" charset="0"/>
              </a:rPr>
              <a:t>Key of R:</a:t>
            </a:r>
            <a:r>
              <a:rPr lang="en-US" altLang="en-US" sz="2400" b="1" dirty="0">
                <a:solidFill>
                  <a:srgbClr val="FF0000"/>
                </a:solidFill>
                <a:cs typeface="Times New Roman" panose="02020603050405020304" pitchFamily="18" charset="0"/>
              </a:rPr>
              <a:t> A "minimal" </a:t>
            </a:r>
            <a:r>
              <a:rPr lang="en-US" altLang="en-US" sz="2400" b="1" dirty="0" err="1">
                <a:solidFill>
                  <a:srgbClr val="FF0000"/>
                </a:solidFill>
                <a:cs typeface="Times New Roman" panose="02020603050405020304" pitchFamily="18" charset="0"/>
              </a:rPr>
              <a:t>superkey</a:t>
            </a:r>
            <a:r>
              <a:rPr lang="en-US" altLang="en-US" sz="2400" b="1" dirty="0">
                <a:solidFill>
                  <a:srgbClr val="FF0000"/>
                </a:solidFill>
                <a:cs typeface="Times New Roman" panose="02020603050405020304" pitchFamily="18" charset="0"/>
              </a:rPr>
              <a:t>; that is, a </a:t>
            </a:r>
            <a:r>
              <a:rPr lang="en-US" altLang="en-US" sz="2400" b="1" dirty="0" err="1">
                <a:solidFill>
                  <a:srgbClr val="FF0000"/>
                </a:solidFill>
                <a:cs typeface="Times New Roman" panose="02020603050405020304" pitchFamily="18" charset="0"/>
              </a:rPr>
              <a:t>superkey</a:t>
            </a:r>
            <a:r>
              <a:rPr lang="en-US" altLang="en-US" sz="2400" b="1" dirty="0">
                <a:solidFill>
                  <a:srgbClr val="FF0000"/>
                </a:solidFill>
                <a:cs typeface="Times New Roman" panose="02020603050405020304" pitchFamily="18" charset="0"/>
              </a:rPr>
              <a:t> K such that removal of any attribute from K results in a set of attributes that is not a </a:t>
            </a:r>
            <a:r>
              <a:rPr lang="en-US" altLang="en-US" sz="2400" b="1" dirty="0" err="1">
                <a:solidFill>
                  <a:srgbClr val="FF0000"/>
                </a:solidFill>
                <a:cs typeface="Times New Roman" panose="02020603050405020304" pitchFamily="18" charset="0"/>
              </a:rPr>
              <a:t>superkey</a:t>
            </a:r>
            <a:r>
              <a:rPr lang="en-US" altLang="en-US" sz="2400" b="1" dirty="0">
                <a:solidFill>
                  <a:srgbClr val="FF0000"/>
                </a:solidFill>
                <a:cs typeface="Times New Roman" panose="02020603050405020304" pitchFamily="18" charset="0"/>
              </a:rPr>
              <a:t>.</a:t>
            </a:r>
          </a:p>
          <a:p>
            <a:pPr marL="990600" lvl="1" indent="-533400">
              <a:buNone/>
            </a:pPr>
            <a:r>
              <a:rPr lang="en-US" altLang="en-US" sz="2000" b="1" u="sng" dirty="0">
                <a:solidFill>
                  <a:srgbClr val="FF0000"/>
                </a:solidFill>
                <a:cs typeface="Times New Roman" panose="02020603050405020304" pitchFamily="18" charset="0"/>
              </a:rPr>
              <a:t>Example:</a:t>
            </a:r>
            <a:r>
              <a:rPr lang="en-US" altLang="en-US" sz="2000" b="1" dirty="0">
                <a:solidFill>
                  <a:srgbClr val="FF0000"/>
                </a:solidFill>
                <a:cs typeface="Times New Roman" panose="02020603050405020304" pitchFamily="18" charset="0"/>
              </a:rPr>
              <a:t> The CAR relation schema:</a:t>
            </a:r>
          </a:p>
          <a:p>
            <a:pPr marL="990600" lvl="1" indent="-533400">
              <a:buNone/>
            </a:pPr>
            <a:r>
              <a:rPr lang="en-US" altLang="en-US" sz="2000" b="1" dirty="0">
                <a:solidFill>
                  <a:schemeClr val="accent5">
                    <a:lumMod val="75000"/>
                  </a:schemeClr>
                </a:solidFill>
                <a:cs typeface="Times New Roman" panose="02020603050405020304" pitchFamily="18" charset="0"/>
              </a:rPr>
              <a:t>CAR(</a:t>
            </a:r>
            <a:r>
              <a:rPr lang="en-US" altLang="en-US" sz="2000" b="1" u="sng" dirty="0">
                <a:solidFill>
                  <a:schemeClr val="accent5">
                    <a:lumMod val="75000"/>
                  </a:schemeClr>
                </a:solidFill>
                <a:cs typeface="Times New Roman" panose="02020603050405020304" pitchFamily="18" charset="0"/>
              </a:rPr>
              <a:t>State</a:t>
            </a:r>
            <a:r>
              <a:rPr lang="en-US" altLang="en-US" sz="2000" b="1" dirty="0">
                <a:solidFill>
                  <a:schemeClr val="accent5">
                    <a:lumMod val="75000"/>
                  </a:schemeClr>
                </a:solidFill>
                <a:cs typeface="Times New Roman" panose="02020603050405020304" pitchFamily="18" charset="0"/>
              </a:rPr>
              <a:t>, </a:t>
            </a:r>
            <a:r>
              <a:rPr lang="en-US" altLang="en-US" sz="2000" b="1" u="sng" dirty="0" err="1">
                <a:solidFill>
                  <a:schemeClr val="accent5">
                    <a:lumMod val="75000"/>
                  </a:schemeClr>
                </a:solidFill>
                <a:cs typeface="Times New Roman" panose="02020603050405020304" pitchFamily="18" charset="0"/>
              </a:rPr>
              <a:t>Reg</a:t>
            </a:r>
            <a:r>
              <a:rPr lang="en-US" altLang="en-US" sz="2000" b="1" u="sng" dirty="0">
                <a:solidFill>
                  <a:schemeClr val="accent5">
                    <a:lumMod val="75000"/>
                  </a:schemeClr>
                </a:solidFill>
                <a:cs typeface="Times New Roman" panose="02020603050405020304" pitchFamily="18" charset="0"/>
              </a:rPr>
              <a:t>#</a:t>
            </a:r>
            <a:r>
              <a:rPr lang="en-US" altLang="en-US" sz="2000" b="1" dirty="0">
                <a:solidFill>
                  <a:schemeClr val="accent5">
                    <a:lumMod val="75000"/>
                  </a:schemeClr>
                </a:solidFill>
                <a:cs typeface="Times New Roman" panose="02020603050405020304" pitchFamily="18" charset="0"/>
              </a:rPr>
              <a:t>, </a:t>
            </a:r>
            <a:r>
              <a:rPr lang="en-US" altLang="en-US" sz="2000" b="1" dirty="0" err="1">
                <a:solidFill>
                  <a:schemeClr val="accent5">
                    <a:lumMod val="75000"/>
                  </a:schemeClr>
                </a:solidFill>
                <a:cs typeface="Times New Roman" panose="02020603050405020304" pitchFamily="18" charset="0"/>
              </a:rPr>
              <a:t>SerialNo</a:t>
            </a:r>
            <a:r>
              <a:rPr lang="en-US" altLang="en-US" sz="2000" b="1" dirty="0">
                <a:solidFill>
                  <a:schemeClr val="accent5">
                    <a:lumMod val="75000"/>
                  </a:schemeClr>
                </a:solidFill>
                <a:cs typeface="Times New Roman" panose="02020603050405020304" pitchFamily="18" charset="0"/>
              </a:rPr>
              <a:t>, Make, Model, Year)</a:t>
            </a:r>
          </a:p>
          <a:p>
            <a:pPr marL="990600" lvl="1" indent="-533400">
              <a:buNone/>
            </a:pPr>
            <a:r>
              <a:rPr lang="en-US" altLang="en-US" sz="2000" b="1" dirty="0">
                <a:solidFill>
                  <a:srgbClr val="FF0000"/>
                </a:solidFill>
                <a:cs typeface="Times New Roman" panose="02020603050405020304" pitchFamily="18" charset="0"/>
              </a:rPr>
              <a:t>has two keys </a:t>
            </a:r>
            <a:r>
              <a:rPr lang="en-US" altLang="en-US" sz="2000" b="1" dirty="0">
                <a:solidFill>
                  <a:srgbClr val="0070C0"/>
                </a:solidFill>
                <a:cs typeface="Times New Roman" panose="02020603050405020304" pitchFamily="18" charset="0"/>
              </a:rPr>
              <a:t>Key1 = {State, </a:t>
            </a:r>
            <a:r>
              <a:rPr lang="en-US" altLang="en-US" sz="2000" b="1" dirty="0" err="1">
                <a:solidFill>
                  <a:srgbClr val="0070C0"/>
                </a:solidFill>
                <a:cs typeface="Times New Roman" panose="02020603050405020304" pitchFamily="18" charset="0"/>
              </a:rPr>
              <a:t>Reg</a:t>
            </a:r>
            <a:r>
              <a:rPr lang="en-US" altLang="en-US" sz="2000" b="1" dirty="0">
                <a:solidFill>
                  <a:srgbClr val="0070C0"/>
                </a:solidFill>
                <a:cs typeface="Times New Roman" panose="02020603050405020304" pitchFamily="18" charset="0"/>
              </a:rPr>
              <a:t>#}</a:t>
            </a:r>
            <a:r>
              <a:rPr lang="en-US" altLang="en-US" sz="2000" b="1" dirty="0">
                <a:solidFill>
                  <a:srgbClr val="FF0000"/>
                </a:solidFill>
                <a:cs typeface="Times New Roman" panose="02020603050405020304" pitchFamily="18" charset="0"/>
              </a:rPr>
              <a:t>, </a:t>
            </a:r>
            <a:r>
              <a:rPr lang="en-US" altLang="en-US" sz="2000" b="1" dirty="0">
                <a:solidFill>
                  <a:srgbClr val="CC0066"/>
                </a:solidFill>
                <a:cs typeface="Times New Roman" panose="02020603050405020304" pitchFamily="18" charset="0"/>
              </a:rPr>
              <a:t>Key2 = {</a:t>
            </a:r>
            <a:r>
              <a:rPr lang="en-US" altLang="en-US" sz="2000" b="1" dirty="0" err="1">
                <a:solidFill>
                  <a:srgbClr val="CC0066"/>
                </a:solidFill>
                <a:cs typeface="Times New Roman" panose="02020603050405020304" pitchFamily="18" charset="0"/>
              </a:rPr>
              <a:t>SerialNo</a:t>
            </a:r>
            <a:r>
              <a:rPr lang="en-US" altLang="en-US" sz="2000" b="1" dirty="0">
                <a:solidFill>
                  <a:srgbClr val="CC0066"/>
                </a:solidFill>
                <a:cs typeface="Times New Roman" panose="02020603050405020304" pitchFamily="18" charset="0"/>
              </a:rPr>
              <a:t>}, </a:t>
            </a:r>
            <a:r>
              <a:rPr lang="en-US" altLang="en-US" sz="2000" b="1" dirty="0">
                <a:solidFill>
                  <a:srgbClr val="FF0000"/>
                </a:solidFill>
                <a:cs typeface="Times New Roman" panose="02020603050405020304" pitchFamily="18" charset="0"/>
              </a:rPr>
              <a:t>which are also </a:t>
            </a:r>
            <a:r>
              <a:rPr lang="en-US" altLang="en-US" sz="2000" b="1" dirty="0" err="1">
                <a:solidFill>
                  <a:srgbClr val="FF0000"/>
                </a:solidFill>
                <a:cs typeface="Times New Roman" panose="02020603050405020304" pitchFamily="18" charset="0"/>
              </a:rPr>
              <a:t>superkeys</a:t>
            </a:r>
            <a:r>
              <a:rPr lang="en-US" altLang="en-US" sz="2000" b="1" dirty="0">
                <a:solidFill>
                  <a:srgbClr val="FF0000"/>
                </a:solidFill>
                <a:cs typeface="Times New Roman" panose="02020603050405020304" pitchFamily="18" charset="0"/>
              </a:rPr>
              <a:t>. </a:t>
            </a:r>
            <a:r>
              <a:rPr lang="en-US" altLang="en-US" sz="2000" b="1" dirty="0">
                <a:solidFill>
                  <a:schemeClr val="accent4">
                    <a:lumMod val="50000"/>
                  </a:schemeClr>
                </a:solidFill>
                <a:cs typeface="Times New Roman" panose="02020603050405020304" pitchFamily="18" charset="0"/>
              </a:rPr>
              <a:t>{</a:t>
            </a:r>
            <a:r>
              <a:rPr lang="en-US" altLang="en-US" sz="2000" b="1" dirty="0" err="1">
                <a:solidFill>
                  <a:schemeClr val="accent4">
                    <a:lumMod val="50000"/>
                  </a:schemeClr>
                </a:solidFill>
                <a:cs typeface="Times New Roman" panose="02020603050405020304" pitchFamily="18" charset="0"/>
              </a:rPr>
              <a:t>SerialNo</a:t>
            </a:r>
            <a:r>
              <a:rPr lang="en-US" altLang="en-US" sz="2000" b="1" dirty="0">
                <a:solidFill>
                  <a:schemeClr val="accent4">
                    <a:lumMod val="50000"/>
                  </a:schemeClr>
                </a:solidFill>
                <a:cs typeface="Times New Roman" panose="02020603050405020304" pitchFamily="18" charset="0"/>
              </a:rPr>
              <a:t>, Make} </a:t>
            </a:r>
            <a:r>
              <a:rPr lang="en-US" altLang="en-US" sz="2000" b="1" dirty="0">
                <a:solidFill>
                  <a:srgbClr val="FF0000"/>
                </a:solidFill>
                <a:cs typeface="Times New Roman" panose="02020603050405020304" pitchFamily="18" charset="0"/>
              </a:rPr>
              <a:t>is a </a:t>
            </a:r>
            <a:r>
              <a:rPr lang="en-US" altLang="en-US" sz="2000" b="1" dirty="0" err="1">
                <a:solidFill>
                  <a:srgbClr val="FF0000"/>
                </a:solidFill>
                <a:cs typeface="Times New Roman" panose="02020603050405020304" pitchFamily="18" charset="0"/>
              </a:rPr>
              <a:t>superkey</a:t>
            </a:r>
            <a:r>
              <a:rPr lang="en-US" altLang="en-US" sz="2000" b="1" dirty="0">
                <a:solidFill>
                  <a:srgbClr val="FF0000"/>
                </a:solidFill>
                <a:cs typeface="Times New Roman" panose="02020603050405020304" pitchFamily="18" charset="0"/>
              </a:rPr>
              <a:t> but </a:t>
            </a:r>
            <a:r>
              <a:rPr lang="en-US" altLang="en-US" sz="2000" b="1" i="1" dirty="0">
                <a:solidFill>
                  <a:srgbClr val="FF0000"/>
                </a:solidFill>
                <a:cs typeface="Times New Roman" panose="02020603050405020304" pitchFamily="18" charset="0"/>
              </a:rPr>
              <a:t>not</a:t>
            </a:r>
            <a:r>
              <a:rPr lang="en-US" altLang="en-US" sz="2000" b="1" dirty="0">
                <a:solidFill>
                  <a:srgbClr val="FF0000"/>
                </a:solidFill>
                <a:cs typeface="Times New Roman" panose="02020603050405020304" pitchFamily="18" charset="0"/>
              </a:rPr>
              <a:t>  a key.</a:t>
            </a:r>
          </a:p>
          <a:p>
            <a:pPr marL="990600" lvl="1" indent="-533400">
              <a:buNone/>
            </a:pPr>
            <a:endParaRPr lang="en-US" altLang="en-US" sz="2000" b="1" dirty="0">
              <a:solidFill>
                <a:srgbClr val="FF0000"/>
              </a:solidFill>
              <a:cs typeface="Times New Roman" panose="02020603050405020304" pitchFamily="18" charset="0"/>
            </a:endParaRPr>
          </a:p>
          <a:p>
            <a:pPr marL="609600" indent="-609600">
              <a:buFont typeface="Wingdings" panose="05000000000000000000" pitchFamily="2" charset="2"/>
              <a:buChar char="Ø"/>
            </a:pPr>
            <a:r>
              <a:rPr lang="en-US" altLang="en-US" sz="2400" b="1" dirty="0">
                <a:solidFill>
                  <a:srgbClr val="669900"/>
                </a:solidFill>
                <a:cs typeface="Times New Roman" panose="02020603050405020304" pitchFamily="18" charset="0"/>
              </a:rPr>
              <a:t>If a relation has </a:t>
            </a:r>
            <a:r>
              <a:rPr lang="en-US" altLang="en-US" sz="2400" b="1" i="1" dirty="0">
                <a:solidFill>
                  <a:srgbClr val="669900"/>
                </a:solidFill>
                <a:cs typeface="Times New Roman" panose="02020603050405020304" pitchFamily="18" charset="0"/>
              </a:rPr>
              <a:t>several</a:t>
            </a:r>
            <a:r>
              <a:rPr lang="en-US" altLang="en-US" sz="2400" b="1" dirty="0">
                <a:solidFill>
                  <a:srgbClr val="669900"/>
                </a:solidFill>
                <a:cs typeface="Times New Roman" panose="02020603050405020304" pitchFamily="18" charset="0"/>
              </a:rPr>
              <a:t>  candidate keys, one is chosen arbitrarily to be the primary key. The primary key attributes are </a:t>
            </a:r>
            <a:r>
              <a:rPr lang="en-US" altLang="en-US" sz="2400" b="1" i="1" dirty="0">
                <a:solidFill>
                  <a:srgbClr val="669900"/>
                </a:solidFill>
                <a:cs typeface="Times New Roman" panose="02020603050405020304" pitchFamily="18" charset="0"/>
              </a:rPr>
              <a:t>underlined</a:t>
            </a:r>
            <a:r>
              <a:rPr lang="en-US" altLang="en-US" sz="2400" b="1" dirty="0">
                <a:solidFill>
                  <a:srgbClr val="669900"/>
                </a:solidFill>
                <a:cs typeface="Times New Roman" panose="02020603050405020304" pitchFamily="18" charset="0"/>
              </a:rPr>
              <a:t>.</a:t>
            </a:r>
            <a:endParaRPr lang="en-US" altLang="en-US" sz="2400" b="1" dirty="0">
              <a:solidFill>
                <a:srgbClr val="669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16608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7030A0"/>
                </a:solidFill>
              </a:rPr>
              <a:t>Key Constraints</a:t>
            </a:r>
            <a:endParaRPr lang="en-IN" dirty="0">
              <a:solidFill>
                <a:srgbClr val="7030A0"/>
              </a:solidFill>
            </a:endParaRPr>
          </a:p>
        </p:txBody>
      </p:sp>
      <p:pic>
        <p:nvPicPr>
          <p:cNvPr id="4" name="Picture 5" descr="ch07_elmasri0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500188"/>
            <a:ext cx="7029450" cy="4938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500092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DE79D-52AE-4A3F-9860-EA0F60A3A02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CC0066"/>
                </a:solidFill>
              </a:rPr>
              <a:t>Key Constraints</a:t>
            </a:r>
            <a:endParaRPr lang="en-IN" dirty="0">
              <a:solidFill>
                <a:srgbClr val="CC0066"/>
              </a:solidFill>
            </a:endParaRP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F0C737-130B-413E-A473-5AA3DE073F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294" y="1502909"/>
            <a:ext cx="9714820" cy="3744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9757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D0D952D-0CDB-453A-8C20-F3EC861093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8457" y="1326682"/>
            <a:ext cx="9492343" cy="355811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47679-CFFC-4D9E-BF15-DFBA46735CD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>
                <a:solidFill>
                  <a:srgbClr val="7030A0"/>
                </a:solidFill>
              </a:rPr>
              <a:t>Relational DB and Relational DB Schema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BFDABF-6CD8-4697-ADFE-4F377734B1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800" y="4426333"/>
            <a:ext cx="10000343" cy="2083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8980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174171" y="152400"/>
            <a:ext cx="8665029" cy="1143000"/>
          </a:xfrm>
        </p:spPr>
        <p:txBody>
          <a:bodyPr/>
          <a:lstStyle/>
          <a:p>
            <a:r>
              <a:rPr lang="en-IN" dirty="0">
                <a:solidFill>
                  <a:srgbClr val="8D237E"/>
                </a:solidFill>
              </a:rPr>
              <a:t>Relational DB and Relational DB Schemas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971" y="1634217"/>
            <a:ext cx="10632381" cy="4723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33244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" y="1419225"/>
            <a:ext cx="9258300" cy="508635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40871" y="352425"/>
            <a:ext cx="7772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>
                <a:solidFill>
                  <a:srgbClr val="8D237E"/>
                </a:solidFill>
              </a:rPr>
              <a:t>Relational DB and Relational DB Schemas</a:t>
            </a:r>
          </a:p>
        </p:txBody>
      </p:sp>
    </p:spTree>
    <p:extLst>
      <p:ext uri="{BB962C8B-B14F-4D97-AF65-F5344CB8AC3E}">
        <p14:creationId xmlns:p14="http://schemas.microsoft.com/office/powerpoint/2010/main" val="1711414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IN" sz="6000" b="1" dirty="0">
              <a:solidFill>
                <a:srgbClr val="CC0066"/>
              </a:solidFill>
            </a:endParaRPr>
          </a:p>
          <a:p>
            <a:pPr marL="0" lvl="0" indent="0"/>
            <a:r>
              <a:rPr lang="en-IN" sz="6000" b="1" dirty="0">
                <a:solidFill>
                  <a:srgbClr val="00B050"/>
                </a:solidFill>
              </a:rPr>
              <a:t>   </a:t>
            </a:r>
            <a:r>
              <a:rPr lang="en-IN" sz="6000" b="1" dirty="0">
                <a:solidFill>
                  <a:srgbClr val="8D237E"/>
                </a:solidFill>
              </a:rPr>
              <a:t>Relational model concepts</a:t>
            </a:r>
          </a:p>
          <a:p>
            <a:endParaRPr lang="en-IN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153231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887" y="1714500"/>
            <a:ext cx="7553325" cy="4533900"/>
          </a:xfrm>
          <a:prstGeom prst="rect">
            <a:avLst/>
          </a:prstGeom>
        </p:spPr>
      </p:pic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>
                <a:solidFill>
                  <a:srgbClr val="8D237E"/>
                </a:solidFill>
                <a:latin typeface="AkzidenzGroteskBE-Light"/>
              </a:rPr>
              <a:t>One possible database state for the COMPANY relational database schema.</a:t>
            </a:r>
            <a:endParaRPr lang="en-IN" sz="2800" b="1" dirty="0">
              <a:solidFill>
                <a:srgbClr val="8D237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570791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7030A0"/>
                </a:solidFill>
              </a:rPr>
              <a:t>Entity Integrity or Integrity constraint</a:t>
            </a:r>
            <a:endParaRPr lang="en-IN" dirty="0">
              <a:solidFill>
                <a:srgbClr val="7030A0"/>
              </a:solidFill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406400" y="1493839"/>
            <a:ext cx="10845800" cy="11430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en-US" b="1" dirty="0">
                <a:solidFill>
                  <a:schemeClr val="accent5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Relational Database Schema</a:t>
            </a:r>
            <a:r>
              <a:rPr lang="en-US" altLang="en-US" dirty="0">
                <a:solidFill>
                  <a:schemeClr val="accent5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: A set S of relation schemas that belong to the same database. S is the </a:t>
            </a:r>
            <a:r>
              <a:rPr lang="en-US" altLang="en-US" i="1" dirty="0">
                <a:solidFill>
                  <a:schemeClr val="accent5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name</a:t>
            </a:r>
            <a:r>
              <a:rPr lang="en-US" altLang="en-US" dirty="0">
                <a:solidFill>
                  <a:schemeClr val="accent5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  of the </a:t>
            </a:r>
            <a:r>
              <a:rPr lang="en-US" altLang="en-US" b="1" dirty="0">
                <a:solidFill>
                  <a:schemeClr val="accent5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database</a:t>
            </a:r>
            <a:r>
              <a:rPr lang="en-US" altLang="en-US" dirty="0">
                <a:solidFill>
                  <a:schemeClr val="accent5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.</a:t>
            </a:r>
          </a:p>
          <a:p>
            <a:pPr algn="ctr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chemeClr val="accent5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S = {R</a:t>
            </a:r>
            <a:r>
              <a:rPr lang="en-US" altLang="en-US" baseline="-25000" dirty="0">
                <a:solidFill>
                  <a:schemeClr val="accent5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1</a:t>
            </a:r>
            <a:r>
              <a:rPr lang="en-US" altLang="en-US" dirty="0">
                <a:solidFill>
                  <a:schemeClr val="accent5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, R</a:t>
            </a:r>
            <a:r>
              <a:rPr lang="en-US" altLang="en-US" baseline="-25000" dirty="0">
                <a:solidFill>
                  <a:schemeClr val="accent5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2</a:t>
            </a:r>
            <a:r>
              <a:rPr lang="en-US" altLang="en-US" dirty="0">
                <a:solidFill>
                  <a:schemeClr val="accent5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, ..., R</a:t>
            </a:r>
            <a:r>
              <a:rPr lang="en-US" altLang="en-US" baseline="-25000" dirty="0">
                <a:solidFill>
                  <a:schemeClr val="accent5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n</a:t>
            </a:r>
            <a:r>
              <a:rPr lang="en-US" altLang="en-US" dirty="0">
                <a:solidFill>
                  <a:schemeClr val="accent5">
                    <a:lumMod val="75000"/>
                  </a:schemeClr>
                </a:solidFill>
                <a:latin typeface="+mj-lt"/>
                <a:cs typeface="Times New Roman" panose="02020603050405020304" pitchFamily="18" charset="0"/>
              </a:rPr>
              <a:t>}</a:t>
            </a:r>
          </a:p>
          <a:p>
            <a:pPr algn="ctr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3200" dirty="0">
              <a:solidFill>
                <a:schemeClr val="accent5">
                  <a:lumMod val="75000"/>
                </a:schemeClr>
              </a:solidFill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en-US" altLang="en-US" sz="3200" b="1" dirty="0">
              <a:solidFill>
                <a:schemeClr val="accent5">
                  <a:lumMod val="75000"/>
                </a:schemeClr>
              </a:solidFill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en-US" altLang="en-US" b="1" dirty="0">
              <a:solidFill>
                <a:schemeClr val="accent5">
                  <a:lumMod val="75000"/>
                </a:schemeClr>
              </a:solidFill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en-US" altLang="en-US" sz="2400" b="1" dirty="0">
              <a:solidFill>
                <a:schemeClr val="accent5">
                  <a:lumMod val="75000"/>
                </a:schemeClr>
              </a:solidFill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endParaRPr lang="en-US" altLang="en-US" sz="2400" dirty="0">
              <a:solidFill>
                <a:schemeClr val="accent5">
                  <a:lumMod val="75000"/>
                </a:schemeClr>
              </a:solidFill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endParaRPr lang="en-US" altLang="en-US" sz="2400" dirty="0">
              <a:solidFill>
                <a:schemeClr val="accent5">
                  <a:lumMod val="75000"/>
                </a:schemeClr>
              </a:solidFill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endParaRPr lang="en-US" altLang="en-US" sz="2400" dirty="0">
              <a:solidFill>
                <a:schemeClr val="accent5">
                  <a:lumMod val="75000"/>
                </a:schemeClr>
              </a:solidFill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endParaRPr lang="en-US" altLang="en-US" sz="2400" dirty="0">
              <a:solidFill>
                <a:schemeClr val="accent5">
                  <a:lumMod val="75000"/>
                </a:schemeClr>
              </a:solidFill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endParaRPr lang="en-US" altLang="en-US" dirty="0">
              <a:solidFill>
                <a:schemeClr val="accent5">
                  <a:lumMod val="75000"/>
                </a:schemeClr>
              </a:solidFill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en-US" altLang="en-US" b="1" dirty="0">
              <a:solidFill>
                <a:schemeClr val="accent5">
                  <a:lumMod val="75000"/>
                </a:schemeClr>
              </a:solidFill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en-US" altLang="en-US" b="1" dirty="0">
              <a:solidFill>
                <a:schemeClr val="accent5">
                  <a:lumMod val="75000"/>
                </a:schemeClr>
              </a:solidFill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en-US" altLang="en-US" b="1" dirty="0">
              <a:solidFill>
                <a:schemeClr val="accent5">
                  <a:lumMod val="75000"/>
                </a:schemeClr>
              </a:solidFill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en-US" altLang="en-US" b="1" dirty="0">
              <a:solidFill>
                <a:schemeClr val="accent5">
                  <a:lumMod val="75000"/>
                </a:schemeClr>
              </a:solidFill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9D34C7A-7C41-48F5-A853-E1CA9277EA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00" y="2636839"/>
            <a:ext cx="10718800" cy="164578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CF3AF9E-B0FD-4277-862F-22F8B415A280}"/>
              </a:ext>
            </a:extLst>
          </p:cNvPr>
          <p:cNvSpPr/>
          <p:nvPr/>
        </p:nvSpPr>
        <p:spPr>
          <a:xfrm>
            <a:off x="587828" y="4567698"/>
            <a:ext cx="11234058" cy="20867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en-US" sz="2400" b="1" dirty="0">
                <a:solidFill>
                  <a:schemeClr val="accent5">
                    <a:lumMod val="75000"/>
                  </a:schemeClr>
                </a:solidFill>
                <a:cs typeface="Times New Roman" panose="02020603050405020304" pitchFamily="18" charset="0"/>
              </a:rPr>
              <a:t>Entity Integrity</a:t>
            </a:r>
            <a:r>
              <a:rPr lang="en-US" altLang="en-US" sz="2400" dirty="0">
                <a:solidFill>
                  <a:schemeClr val="accent5">
                    <a:lumMod val="75000"/>
                  </a:schemeClr>
                </a:solidFill>
                <a:cs typeface="Times New Roman" panose="02020603050405020304" pitchFamily="18" charset="0"/>
              </a:rPr>
              <a:t>: The </a:t>
            </a:r>
            <a:r>
              <a:rPr lang="en-US" altLang="en-US" sz="2400" i="1" dirty="0">
                <a:solidFill>
                  <a:schemeClr val="accent5">
                    <a:lumMod val="75000"/>
                  </a:schemeClr>
                </a:solidFill>
                <a:cs typeface="Times New Roman" panose="02020603050405020304" pitchFamily="18" charset="0"/>
              </a:rPr>
              <a:t>primary key attributes</a:t>
            </a:r>
            <a:r>
              <a:rPr lang="en-US" altLang="en-US" sz="2400" dirty="0">
                <a:solidFill>
                  <a:schemeClr val="accent5">
                    <a:lumMod val="75000"/>
                  </a:schemeClr>
                </a:solidFill>
                <a:cs typeface="Times New Roman" panose="02020603050405020304" pitchFamily="18" charset="0"/>
              </a:rPr>
              <a:t>  PK of each relation schema R in S </a:t>
            </a:r>
            <a:r>
              <a:rPr lang="en-US" altLang="en-US" sz="2400" u="sng" dirty="0">
                <a:solidFill>
                  <a:schemeClr val="accent2">
                    <a:lumMod val="75000"/>
                  </a:schemeClr>
                </a:solidFill>
                <a:cs typeface="Times New Roman" panose="02020603050405020304" pitchFamily="18" charset="0"/>
              </a:rPr>
              <a:t>cannot have null values in any tuple of r(R). </a:t>
            </a:r>
            <a:r>
              <a:rPr lang="en-US" altLang="en-US" sz="2400" dirty="0">
                <a:solidFill>
                  <a:schemeClr val="accent5">
                    <a:lumMod val="75000"/>
                  </a:schemeClr>
                </a:solidFill>
                <a:cs typeface="Times New Roman" panose="02020603050405020304" pitchFamily="18" charset="0"/>
              </a:rPr>
              <a:t>This is because primary key values are used to </a:t>
            </a:r>
            <a:r>
              <a:rPr lang="en-US" altLang="en-US" sz="2400" i="1" dirty="0">
                <a:solidFill>
                  <a:schemeClr val="accent5">
                    <a:lumMod val="75000"/>
                  </a:schemeClr>
                </a:solidFill>
                <a:cs typeface="Times New Roman" panose="02020603050405020304" pitchFamily="18" charset="0"/>
              </a:rPr>
              <a:t>identify</a:t>
            </a:r>
            <a:r>
              <a:rPr lang="en-US" altLang="en-US" sz="2400" dirty="0">
                <a:solidFill>
                  <a:schemeClr val="accent5">
                    <a:lumMod val="75000"/>
                  </a:schemeClr>
                </a:solidFill>
                <a:cs typeface="Times New Roman" panose="02020603050405020304" pitchFamily="18" charset="0"/>
              </a:rPr>
              <a:t>  the individual tuples.</a:t>
            </a:r>
          </a:p>
          <a:p>
            <a:pPr algn="ctr">
              <a:lnSpc>
                <a:spcPct val="90000"/>
              </a:lnSpc>
            </a:pPr>
            <a:r>
              <a:rPr lang="en-US" altLang="en-US" sz="2400" dirty="0">
                <a:solidFill>
                  <a:schemeClr val="accent2">
                    <a:lumMod val="75000"/>
                  </a:schemeClr>
                </a:solidFill>
                <a:cs typeface="Times New Roman" panose="02020603050405020304" pitchFamily="18" charset="0"/>
              </a:rPr>
              <a:t>t[PK] </a:t>
            </a:r>
            <a:r>
              <a:rPr lang="en-US" altLang="en-US" sz="2400" b="1" dirty="0">
                <a:solidFill>
                  <a:schemeClr val="accent2">
                    <a:lumMod val="75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</a:t>
            </a:r>
            <a:r>
              <a:rPr lang="en-US" altLang="en-US" sz="2400" dirty="0">
                <a:solidFill>
                  <a:schemeClr val="accent2">
                    <a:lumMod val="75000"/>
                  </a:schemeClr>
                </a:solidFill>
                <a:cs typeface="Times New Roman" panose="02020603050405020304" pitchFamily="18" charset="0"/>
              </a:rPr>
              <a:t> null for any tuple t in r(R)</a:t>
            </a:r>
            <a:endParaRPr lang="en-US" altLang="en-US" sz="2400" dirty="0">
              <a:solidFill>
                <a:schemeClr val="accent5">
                  <a:lumMod val="75000"/>
                </a:schemeClr>
              </a:solidFill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en-US" sz="2400" dirty="0">
                <a:solidFill>
                  <a:schemeClr val="accent5">
                    <a:lumMod val="75000"/>
                  </a:schemeClr>
                </a:solidFill>
                <a:cs typeface="Times New Roman" panose="02020603050405020304" pitchFamily="18" charset="0"/>
              </a:rPr>
              <a:t> </a:t>
            </a:r>
            <a:r>
              <a:rPr lang="en-US" altLang="en-US" sz="2400" u="sng" dirty="0">
                <a:solidFill>
                  <a:schemeClr val="accent5">
                    <a:lumMod val="75000"/>
                  </a:schemeClr>
                </a:solidFill>
                <a:cs typeface="Times New Roman" panose="02020603050405020304" pitchFamily="18" charset="0"/>
              </a:rPr>
              <a:t>Note:</a:t>
            </a:r>
            <a:r>
              <a:rPr lang="en-US" altLang="en-US" sz="2400" dirty="0">
                <a:solidFill>
                  <a:schemeClr val="accent5">
                    <a:lumMod val="75000"/>
                  </a:schemeClr>
                </a:solidFill>
                <a:cs typeface="Times New Roman" panose="02020603050405020304" pitchFamily="18" charset="0"/>
              </a:rPr>
              <a:t> Other attributes of R may be similarly constrained  to disallow null values, even though they are not members of the primary key.</a:t>
            </a:r>
            <a:endParaRPr lang="en-US" altLang="en-US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286334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9895116-AC92-4437-9C33-C6CF660676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069" y="1685925"/>
            <a:ext cx="10763931" cy="395287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3CB06D0-2BE7-43D3-80EF-864464B4D99E}"/>
              </a:ext>
            </a:extLst>
          </p:cNvPr>
          <p:cNvSpPr/>
          <p:nvPr/>
        </p:nvSpPr>
        <p:spPr>
          <a:xfrm>
            <a:off x="0" y="283420"/>
            <a:ext cx="1068414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4000" b="1" dirty="0">
                <a:solidFill>
                  <a:srgbClr val="7030A0"/>
                </a:solidFill>
              </a:rPr>
              <a:t>Entity Integrity or Referential Integrity constraint </a:t>
            </a:r>
            <a:endParaRPr lang="en-IN" sz="40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823808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700" y="1628775"/>
            <a:ext cx="8305800" cy="481965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520184"/>
            <a:ext cx="1036771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600" b="1" dirty="0">
                <a:solidFill>
                  <a:srgbClr val="8D237E"/>
                </a:solidFill>
              </a:rPr>
              <a:t>Relations together with a set of integrity constraints. </a:t>
            </a:r>
          </a:p>
        </p:txBody>
      </p:sp>
    </p:spTree>
    <p:extLst>
      <p:ext uri="{BB962C8B-B14F-4D97-AF65-F5344CB8AC3E}">
        <p14:creationId xmlns:p14="http://schemas.microsoft.com/office/powerpoint/2010/main" val="64403577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502C7A-8DE0-4FB5-8955-21F3F99EA5F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>
                <a:solidFill>
                  <a:srgbClr val="7030A0"/>
                </a:solidFill>
              </a:rPr>
              <a:t>Foreign Key in RI constraint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754670-7184-4F8D-A669-84B2A417F1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00" y="1637136"/>
            <a:ext cx="10218057" cy="4611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0593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endParaRPr lang="en-US" altLang="en-US" u="sng" dirty="0"/>
          </a:p>
          <a:p>
            <a:pPr>
              <a:lnSpc>
                <a:spcPct val="90000"/>
              </a:lnSpc>
            </a:pPr>
            <a:r>
              <a:rPr lang="en-US" altLang="en-US" b="1" u="sng" dirty="0">
                <a:solidFill>
                  <a:srgbClr val="669900"/>
                </a:solidFill>
              </a:rPr>
              <a:t>Statement of the constraint</a:t>
            </a:r>
          </a:p>
          <a:p>
            <a:pPr>
              <a:lnSpc>
                <a:spcPct val="90000"/>
              </a:lnSpc>
            </a:pPr>
            <a:endParaRPr lang="en-US" altLang="en-US" b="1" dirty="0">
              <a:solidFill>
                <a:srgbClr val="669900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en-US" b="1" dirty="0">
                <a:solidFill>
                  <a:srgbClr val="669900"/>
                </a:solidFill>
              </a:rPr>
              <a:t>    The value in the foreign key column (or columns) FK of the </a:t>
            </a:r>
            <a:r>
              <a:rPr lang="en-US" altLang="en-US" b="1" dirty="0" err="1">
                <a:solidFill>
                  <a:srgbClr val="669900"/>
                </a:solidFill>
              </a:rPr>
              <a:t>the</a:t>
            </a:r>
            <a:r>
              <a:rPr lang="en-US" altLang="en-US" b="1" dirty="0">
                <a:solidFill>
                  <a:srgbClr val="669900"/>
                </a:solidFill>
              </a:rPr>
              <a:t> referencing relation R</a:t>
            </a:r>
            <a:r>
              <a:rPr lang="en-US" altLang="en-US" b="1" baseline="-25000" dirty="0">
                <a:solidFill>
                  <a:srgbClr val="669900"/>
                </a:solidFill>
              </a:rPr>
              <a:t>1</a:t>
            </a:r>
            <a:r>
              <a:rPr lang="en-US" altLang="en-US" b="1" dirty="0">
                <a:solidFill>
                  <a:srgbClr val="669900"/>
                </a:solidFill>
              </a:rPr>
              <a:t> can be </a:t>
            </a:r>
            <a:r>
              <a:rPr lang="en-US" altLang="en-US" b="1" u="sng" dirty="0">
                <a:solidFill>
                  <a:srgbClr val="669900"/>
                </a:solidFill>
              </a:rPr>
              <a:t>either</a:t>
            </a:r>
            <a:r>
              <a:rPr lang="en-US" altLang="en-US" b="1" dirty="0">
                <a:solidFill>
                  <a:srgbClr val="669900"/>
                </a:solidFill>
              </a:rPr>
              <a:t>:</a:t>
            </a:r>
          </a:p>
          <a:p>
            <a:pPr>
              <a:lnSpc>
                <a:spcPct val="90000"/>
              </a:lnSpc>
            </a:pPr>
            <a:r>
              <a:rPr lang="en-US" altLang="en-US" b="1" dirty="0">
                <a:solidFill>
                  <a:srgbClr val="669900"/>
                </a:solidFill>
              </a:rPr>
              <a:t>	  (1) a value of an existing primary key value of the corresponding </a:t>
            </a:r>
          </a:p>
          <a:p>
            <a:pPr>
              <a:lnSpc>
                <a:spcPct val="90000"/>
              </a:lnSpc>
            </a:pPr>
            <a:r>
              <a:rPr lang="en-US" altLang="en-US" b="1" dirty="0">
                <a:solidFill>
                  <a:srgbClr val="669900"/>
                </a:solidFill>
              </a:rPr>
              <a:t>            primary key PK in the referenced relation R</a:t>
            </a:r>
            <a:r>
              <a:rPr lang="en-US" altLang="en-US" b="1" baseline="-25000" dirty="0">
                <a:solidFill>
                  <a:srgbClr val="669900"/>
                </a:solidFill>
              </a:rPr>
              <a:t>2,</a:t>
            </a:r>
            <a:r>
              <a:rPr lang="en-US" altLang="en-US" b="1" dirty="0">
                <a:solidFill>
                  <a:srgbClr val="669900"/>
                </a:solidFill>
              </a:rPr>
              <a:t>, or..</a:t>
            </a:r>
          </a:p>
          <a:p>
            <a:pPr>
              <a:lnSpc>
                <a:spcPct val="90000"/>
              </a:lnSpc>
            </a:pPr>
            <a:r>
              <a:rPr lang="en-US" altLang="en-US" b="1" dirty="0">
                <a:solidFill>
                  <a:srgbClr val="669900"/>
                </a:solidFill>
              </a:rPr>
              <a:t> 	 (2) a null.</a:t>
            </a:r>
          </a:p>
          <a:p>
            <a:pPr>
              <a:lnSpc>
                <a:spcPct val="90000"/>
              </a:lnSpc>
            </a:pPr>
            <a:endParaRPr lang="en-US" altLang="en-US" b="1" dirty="0">
              <a:solidFill>
                <a:srgbClr val="669900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en-US" b="1" dirty="0">
                <a:solidFill>
                  <a:srgbClr val="669900"/>
                </a:solidFill>
              </a:rPr>
              <a:t>      In case (2), the FK in R</a:t>
            </a:r>
            <a:r>
              <a:rPr lang="en-US" altLang="en-US" b="1" baseline="-25000" dirty="0">
                <a:solidFill>
                  <a:srgbClr val="669900"/>
                </a:solidFill>
              </a:rPr>
              <a:t>1 </a:t>
            </a:r>
            <a:r>
              <a:rPr lang="en-US" altLang="en-US" b="1" dirty="0">
                <a:solidFill>
                  <a:srgbClr val="669900"/>
                </a:solidFill>
              </a:rPr>
              <a:t>should </a:t>
            </a:r>
            <a:r>
              <a:rPr lang="en-US" altLang="en-US" b="1" u="sng" dirty="0">
                <a:solidFill>
                  <a:srgbClr val="669900"/>
                </a:solidFill>
              </a:rPr>
              <a:t>not</a:t>
            </a:r>
            <a:r>
              <a:rPr lang="en-US" altLang="en-US" b="1" dirty="0">
                <a:solidFill>
                  <a:srgbClr val="669900"/>
                </a:solidFill>
              </a:rPr>
              <a:t> be a part of its own primary key.</a:t>
            </a:r>
          </a:p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en-US" dirty="0">
                <a:solidFill>
                  <a:schemeClr val="accent1">
                    <a:lumMod val="75000"/>
                  </a:schemeClr>
                </a:solidFill>
              </a:rPr>
              <a:t>Referential Integrity Constraint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10665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03199" y="3679370"/>
            <a:ext cx="11582401" cy="3026229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</a:pPr>
            <a:endParaRPr lang="en-US" altLang="en-US" b="1" dirty="0">
              <a:solidFill>
                <a:srgbClr val="C00000"/>
              </a:solidFill>
            </a:endParaRPr>
          </a:p>
          <a:p>
            <a:pPr>
              <a:lnSpc>
                <a:spcPct val="90000"/>
              </a:lnSpc>
              <a:buFontTx/>
              <a:buChar char="-"/>
            </a:pPr>
            <a:r>
              <a:rPr lang="en-US" altLang="en-US" b="1" dirty="0">
                <a:solidFill>
                  <a:srgbClr val="C00000"/>
                </a:solidFill>
              </a:rPr>
              <a:t>based on application semantics and cannot be expressed by the model per se</a:t>
            </a:r>
          </a:p>
          <a:p>
            <a:pPr>
              <a:lnSpc>
                <a:spcPct val="90000"/>
              </a:lnSpc>
              <a:buFontTx/>
              <a:buChar char="-"/>
            </a:pPr>
            <a:r>
              <a:rPr lang="en-US" altLang="en-US" b="1" dirty="0">
                <a:solidFill>
                  <a:srgbClr val="C00000"/>
                </a:solidFill>
              </a:rPr>
              <a:t>E.g., “the max. no. of hours per employee for all projects he or she works on is 56 </a:t>
            </a:r>
            <a:r>
              <a:rPr lang="en-US" altLang="en-US" b="1" dirty="0" err="1">
                <a:solidFill>
                  <a:srgbClr val="C00000"/>
                </a:solidFill>
              </a:rPr>
              <a:t>hrs</a:t>
            </a:r>
            <a:r>
              <a:rPr lang="en-US" altLang="en-US" b="1" dirty="0">
                <a:solidFill>
                  <a:srgbClr val="C00000"/>
                </a:solidFill>
              </a:rPr>
              <a:t> per week”</a:t>
            </a:r>
          </a:p>
          <a:p>
            <a:r>
              <a:rPr lang="en-IN" dirty="0">
                <a:solidFill>
                  <a:srgbClr val="CC0066"/>
                </a:solidFill>
              </a:rPr>
              <a:t>    application-specific restrictions that are unlikely to be expressible in DDL. </a:t>
            </a:r>
          </a:p>
          <a:p>
            <a:r>
              <a:rPr lang="en-IN" dirty="0">
                <a:solidFill>
                  <a:srgbClr val="CC0066"/>
                </a:solidFill>
              </a:rPr>
              <a:t>   Examples: </a:t>
            </a:r>
          </a:p>
          <a:p>
            <a:r>
              <a:rPr lang="en-IN" dirty="0">
                <a:solidFill>
                  <a:srgbClr val="CC0066"/>
                </a:solidFill>
              </a:rPr>
              <a:t>        salary of a supervisee cannot be greater than that of her/his supervisor </a:t>
            </a:r>
          </a:p>
          <a:p>
            <a:r>
              <a:rPr lang="en-IN" dirty="0">
                <a:solidFill>
                  <a:srgbClr val="CC0066"/>
                </a:solidFill>
              </a:rPr>
              <a:t>        salary of an employee cannot be lowered</a:t>
            </a:r>
          </a:p>
          <a:p>
            <a:pPr>
              <a:lnSpc>
                <a:spcPct val="90000"/>
              </a:lnSpc>
              <a:buFontTx/>
              <a:buChar char="-"/>
            </a:pPr>
            <a:r>
              <a:rPr lang="en-US" altLang="en-US" b="1" dirty="0">
                <a:solidFill>
                  <a:srgbClr val="C00000"/>
                </a:solidFill>
              </a:rPr>
              <a:t>A </a:t>
            </a:r>
            <a:r>
              <a:rPr lang="en-US" altLang="en-US" b="1" i="1" dirty="0">
                <a:solidFill>
                  <a:srgbClr val="C00000"/>
                </a:solidFill>
              </a:rPr>
              <a:t>constraint specification language</a:t>
            </a:r>
            <a:r>
              <a:rPr lang="en-US" altLang="en-US" b="1" dirty="0">
                <a:solidFill>
                  <a:srgbClr val="C00000"/>
                </a:solidFill>
              </a:rPr>
              <a:t> may have to be used to express these</a:t>
            </a:r>
          </a:p>
          <a:p>
            <a:pPr>
              <a:lnSpc>
                <a:spcPct val="90000"/>
              </a:lnSpc>
              <a:buFontTx/>
              <a:buChar char="-"/>
            </a:pPr>
            <a:r>
              <a:rPr lang="en-US" altLang="en-US" b="1" dirty="0">
                <a:solidFill>
                  <a:srgbClr val="C00000"/>
                </a:solidFill>
              </a:rPr>
              <a:t>SQL-99 allows triggers and ASSERTIONS to allow for some of these</a:t>
            </a:r>
          </a:p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8D237E"/>
                </a:solidFill>
              </a:rPr>
              <a:t>Semantic Integrity Constraints:</a:t>
            </a:r>
          </a:p>
          <a:p>
            <a:endParaRPr lang="en-IN" dirty="0">
              <a:solidFill>
                <a:srgbClr val="8D237E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ABDBD7-BA23-49A4-9A1A-A78F334AFE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00" y="1469572"/>
            <a:ext cx="10930542" cy="2427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00729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752EB-CE78-452E-9F9C-2CB9BEA8BDF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Other Constraints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DBBA6E-BE52-413D-A0BB-B344CA69E0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438" y="1509712"/>
            <a:ext cx="8432800" cy="4574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48031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C158DA-B94B-4FB6-AA20-4FD67844B3E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>
                <a:solidFill>
                  <a:srgbClr val="7030A0"/>
                </a:solidFill>
              </a:rPr>
              <a:t>Operations and Constraint violation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17FBAD-AE9C-4B8C-99AA-07A5C8BE9A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436" y="1632857"/>
            <a:ext cx="10536507" cy="4310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50258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8D237E"/>
                </a:solidFill>
              </a:rPr>
              <a:t>Update Operations on Relations</a:t>
            </a:r>
            <a:endParaRPr lang="en-IN" dirty="0">
              <a:solidFill>
                <a:srgbClr val="8D237E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74800" y="1812488"/>
            <a:ext cx="95504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en-US" sz="2400" dirty="0">
                <a:solidFill>
                  <a:srgbClr val="8D237E"/>
                </a:solidFill>
                <a:cs typeface="Times New Roman" panose="02020603050405020304" pitchFamily="18" charset="0"/>
              </a:rPr>
              <a:t>INSERT a tuple.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en-US" sz="2400" dirty="0">
                <a:solidFill>
                  <a:srgbClr val="8D237E"/>
                </a:solidFill>
                <a:cs typeface="Times New Roman" panose="02020603050405020304" pitchFamily="18" charset="0"/>
              </a:rPr>
              <a:t>DELETE a tuple.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en-US" sz="2400" dirty="0">
                <a:solidFill>
                  <a:srgbClr val="8D237E"/>
                </a:solidFill>
                <a:cs typeface="Times New Roman" panose="02020603050405020304" pitchFamily="18" charset="0"/>
              </a:rPr>
              <a:t>MODIFY/Update  a tuple.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 dirty="0">
                <a:solidFill>
                  <a:srgbClr val="8D237E"/>
                </a:solidFill>
                <a:cs typeface="Times New Roman" panose="02020603050405020304" pitchFamily="18" charset="0"/>
              </a:rPr>
              <a:t> 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en-US" sz="2400" dirty="0">
                <a:solidFill>
                  <a:srgbClr val="8D237E"/>
                </a:solidFill>
                <a:cs typeface="Times New Roman" panose="02020603050405020304" pitchFamily="18" charset="0"/>
              </a:rPr>
              <a:t>Integrity constraints should not be violated by the update operations.</a:t>
            </a:r>
          </a:p>
          <a:p>
            <a:pPr marL="457200" indent="-457200">
              <a:buFont typeface="+mj-lt"/>
              <a:buAutoNum type="arabicPeriod"/>
            </a:pPr>
            <a:endParaRPr lang="en-US" altLang="en-US" sz="2400" dirty="0">
              <a:solidFill>
                <a:srgbClr val="8D237E"/>
              </a:solidFill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en-US" sz="2400" dirty="0">
                <a:solidFill>
                  <a:srgbClr val="8D237E"/>
                </a:solidFill>
                <a:cs typeface="Times New Roman" panose="02020603050405020304" pitchFamily="18" charset="0"/>
              </a:rPr>
              <a:t>Several update operations may have to be grouped together.</a:t>
            </a:r>
          </a:p>
          <a:p>
            <a:pPr marL="457200" indent="-457200">
              <a:buFont typeface="+mj-lt"/>
              <a:buAutoNum type="arabicPeriod"/>
            </a:pPr>
            <a:endParaRPr lang="en-US" altLang="en-US" sz="2400" dirty="0">
              <a:solidFill>
                <a:srgbClr val="8D237E"/>
              </a:solidFill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en-US" sz="2400" dirty="0">
                <a:solidFill>
                  <a:srgbClr val="8D237E"/>
                </a:solidFill>
                <a:cs typeface="Times New Roman" panose="02020603050405020304" pitchFamily="18" charset="0"/>
              </a:rPr>
              <a:t>Updates may </a:t>
            </a:r>
            <a:r>
              <a:rPr lang="en-US" altLang="en-US" sz="2400" i="1" dirty="0">
                <a:solidFill>
                  <a:srgbClr val="8D237E"/>
                </a:solidFill>
                <a:cs typeface="Times New Roman" panose="02020603050405020304" pitchFamily="18" charset="0"/>
              </a:rPr>
              <a:t>propagate</a:t>
            </a:r>
            <a:r>
              <a:rPr lang="en-US" altLang="en-US" sz="2400" dirty="0">
                <a:solidFill>
                  <a:srgbClr val="8D237E"/>
                </a:solidFill>
                <a:cs typeface="Times New Roman" panose="02020603050405020304" pitchFamily="18" charset="0"/>
              </a:rPr>
              <a:t>  to cause other updates automatically. This may be necessary to maintain integrity constraints.</a:t>
            </a:r>
            <a:endParaRPr lang="en-US" altLang="en-US" sz="2400" dirty="0">
              <a:solidFill>
                <a:srgbClr val="8D237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6516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    </a:t>
            </a:r>
            <a:r>
              <a:rPr lang="en-IN" dirty="0">
                <a:solidFill>
                  <a:srgbClr val="669900"/>
                </a:solidFill>
              </a:rPr>
              <a:t>British computer scientist (mathematician?) </a:t>
            </a:r>
            <a:r>
              <a:rPr lang="en-IN" dirty="0">
                <a:solidFill>
                  <a:srgbClr val="669900"/>
                </a:solidFill>
                <a:hlinkClick r:id="rId3"/>
              </a:rPr>
              <a:t>E.F. (Ted) </a:t>
            </a:r>
            <a:r>
              <a:rPr lang="en-IN" dirty="0" err="1">
                <a:solidFill>
                  <a:srgbClr val="669900"/>
                </a:solidFill>
                <a:hlinkClick r:id="rId3"/>
              </a:rPr>
              <a:t>Codd</a:t>
            </a:r>
            <a:r>
              <a:rPr lang="en-IN" dirty="0">
                <a:solidFill>
                  <a:srgbClr val="669900"/>
                </a:solidFill>
              </a:rPr>
              <a:t> of IBM first proposed the relational data model.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solidFill>
                  <a:srgbClr val="669900"/>
                </a:solidFill>
              </a:rPr>
              <a:t>.    It is based upon the mathematical concepts of </a:t>
            </a:r>
            <a:r>
              <a:rPr lang="en-IN" b="1" dirty="0">
                <a:solidFill>
                  <a:srgbClr val="669900"/>
                </a:solidFill>
              </a:rPr>
              <a:t>relations</a:t>
            </a:r>
            <a:r>
              <a:rPr lang="en-IN" dirty="0">
                <a:solidFill>
                  <a:srgbClr val="669900"/>
                </a:solidFill>
              </a:rPr>
              <a:t>, </a:t>
            </a:r>
            <a:r>
              <a:rPr lang="en-IN" b="1" dirty="0">
                <a:solidFill>
                  <a:srgbClr val="669900"/>
                </a:solidFill>
              </a:rPr>
              <a:t>set theory</a:t>
            </a:r>
            <a:r>
              <a:rPr lang="en-IN" dirty="0">
                <a:solidFill>
                  <a:srgbClr val="669900"/>
                </a:solidFill>
              </a:rPr>
              <a:t> and </a:t>
            </a:r>
            <a:r>
              <a:rPr lang="en-IN" b="1" dirty="0">
                <a:solidFill>
                  <a:srgbClr val="669900"/>
                </a:solidFill>
              </a:rPr>
              <a:t>predicate logic</a:t>
            </a:r>
          </a:p>
          <a:p>
            <a:endParaRPr lang="en-IN" dirty="0">
              <a:solidFill>
                <a:srgbClr val="66990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solidFill>
                  <a:srgbClr val="669900"/>
                </a:solidFill>
              </a:rPr>
              <a:t>   The first commercial implementations of the relational model became available in the early 1980's </a:t>
            </a:r>
          </a:p>
          <a:p>
            <a:pPr lvl="3">
              <a:buFont typeface="Wingdings" panose="05000000000000000000" pitchFamily="2" charset="2"/>
              <a:buChar char="ü"/>
            </a:pPr>
            <a:r>
              <a:rPr lang="en-IN" sz="2400" dirty="0">
                <a:solidFill>
                  <a:srgbClr val="669900"/>
                </a:solidFill>
              </a:rPr>
              <a:t>  SQL/DS by IBM and Oracle DBMS</a:t>
            </a:r>
          </a:p>
          <a:p>
            <a:pPr lvl="3">
              <a:buFont typeface="Wingdings" panose="05000000000000000000" pitchFamily="2" charset="2"/>
              <a:buChar char="ü"/>
            </a:pPr>
            <a:r>
              <a:rPr lang="en-IN" sz="2400" dirty="0">
                <a:solidFill>
                  <a:srgbClr val="669900"/>
                </a:solidFill>
              </a:rPr>
              <a:t>  DB2 (IBM), Oracle, SQL Server (Microsoft), and PostgreSQL. </a:t>
            </a:r>
          </a:p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>
                <a:solidFill>
                  <a:srgbClr val="8D237E"/>
                </a:solidFill>
              </a:rPr>
              <a:t>ORIGINS OF RELATIONAL MODEL</a:t>
            </a:r>
          </a:p>
        </p:txBody>
      </p:sp>
    </p:spTree>
    <p:extLst>
      <p:ext uri="{BB962C8B-B14F-4D97-AF65-F5344CB8AC3E}">
        <p14:creationId xmlns:p14="http://schemas.microsoft.com/office/powerpoint/2010/main" val="300482040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8D237E"/>
                </a:solidFill>
              </a:rPr>
              <a:t>Update Operations on Relations</a:t>
            </a:r>
            <a:endParaRPr lang="en-IN" dirty="0">
              <a:solidFill>
                <a:srgbClr val="8D237E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5800" y="1812488"/>
            <a:ext cx="104394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800" dirty="0">
                <a:solidFill>
                  <a:srgbClr val="0070C0"/>
                </a:solidFill>
                <a:cs typeface="Times New Roman" panose="02020603050405020304" pitchFamily="18" charset="0"/>
              </a:rPr>
              <a:t>In case of integrity violation, several actions can be taken:</a:t>
            </a:r>
          </a:p>
          <a:p>
            <a:endParaRPr lang="en-US" altLang="en-US" sz="2800" dirty="0">
              <a:solidFill>
                <a:srgbClr val="0070C0"/>
              </a:solidFill>
              <a:cs typeface="Times New Roman" panose="02020603050405020304" pitchFamily="18" charset="0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altLang="en-US" sz="2800" dirty="0">
                <a:solidFill>
                  <a:srgbClr val="00B050"/>
                </a:solidFill>
                <a:cs typeface="Times New Roman" panose="02020603050405020304" pitchFamily="18" charset="0"/>
              </a:rPr>
              <a:t>Cancel the operation that causes the violation (REJECT option)</a:t>
            </a:r>
          </a:p>
          <a:p>
            <a:pPr marL="971550" lvl="1" indent="-514350">
              <a:buFont typeface="+mj-lt"/>
              <a:buAutoNum type="arabicPeriod"/>
            </a:pPr>
            <a:endParaRPr lang="en-US" altLang="en-US" sz="2800" dirty="0">
              <a:solidFill>
                <a:srgbClr val="00B050"/>
              </a:solidFill>
              <a:cs typeface="Times New Roman" panose="02020603050405020304" pitchFamily="18" charset="0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altLang="en-US" sz="2800" dirty="0">
                <a:solidFill>
                  <a:srgbClr val="00B050"/>
                </a:solidFill>
                <a:cs typeface="Times New Roman" panose="02020603050405020304" pitchFamily="18" charset="0"/>
              </a:rPr>
              <a:t>Perform the operation but inform the user of the violation</a:t>
            </a:r>
          </a:p>
          <a:p>
            <a:pPr marL="971550" lvl="1" indent="-514350">
              <a:buFont typeface="+mj-lt"/>
              <a:buAutoNum type="arabicPeriod"/>
            </a:pPr>
            <a:endParaRPr lang="en-US" altLang="en-US" sz="2800" dirty="0">
              <a:solidFill>
                <a:srgbClr val="00B050"/>
              </a:solidFill>
              <a:cs typeface="Times New Roman" panose="02020603050405020304" pitchFamily="18" charset="0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altLang="en-US" sz="2800" dirty="0">
                <a:solidFill>
                  <a:srgbClr val="00B050"/>
                </a:solidFill>
                <a:cs typeface="Times New Roman" panose="02020603050405020304" pitchFamily="18" charset="0"/>
              </a:rPr>
              <a:t>Trigger additional updates so the violation is corrected (CASCADE option, SET NULL option)</a:t>
            </a:r>
          </a:p>
          <a:p>
            <a:pPr marL="971550" lvl="1" indent="-514350">
              <a:buFont typeface="+mj-lt"/>
              <a:buAutoNum type="arabicPeriod"/>
            </a:pPr>
            <a:endParaRPr lang="en-US" altLang="en-US" sz="2800" dirty="0">
              <a:solidFill>
                <a:srgbClr val="00B050"/>
              </a:solidFill>
              <a:cs typeface="Times New Roman" panose="02020603050405020304" pitchFamily="18" charset="0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altLang="en-US" sz="2800" dirty="0">
                <a:solidFill>
                  <a:srgbClr val="00B050"/>
                </a:solidFill>
                <a:cs typeface="Times New Roman" panose="02020603050405020304" pitchFamily="18" charset="0"/>
              </a:rPr>
              <a:t>Execute a user-specified error-correction routine </a:t>
            </a:r>
          </a:p>
        </p:txBody>
      </p:sp>
    </p:spTree>
    <p:extLst>
      <p:ext uri="{BB962C8B-B14F-4D97-AF65-F5344CB8AC3E}">
        <p14:creationId xmlns:p14="http://schemas.microsoft.com/office/powerpoint/2010/main" val="348354111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8EDF9-7B5A-49BA-9D9D-2AB23D99794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>
                <a:solidFill>
                  <a:srgbClr val="7030A0"/>
                </a:solidFill>
              </a:rPr>
              <a:t>Constraint Violation on Insert Operation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13481C-A0A2-4A7E-AE01-732A94A378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00" y="1545771"/>
            <a:ext cx="11110686" cy="4833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50872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IN" sz="2800" dirty="0">
                <a:solidFill>
                  <a:srgbClr val="D60093"/>
                </a:solidFill>
              </a:rPr>
              <a:t>domain constraint violation: some attribute value is not of correct domain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800" dirty="0">
                <a:solidFill>
                  <a:srgbClr val="D60093"/>
                </a:solidFill>
              </a:rPr>
              <a:t>entity integrity violation: key of new tuple is </a:t>
            </a:r>
            <a:r>
              <a:rPr lang="en-IN" sz="2800" b="1" dirty="0">
                <a:solidFill>
                  <a:srgbClr val="D60093"/>
                </a:solidFill>
              </a:rPr>
              <a:t>null</a:t>
            </a:r>
            <a:r>
              <a:rPr lang="en-IN" sz="2800" dirty="0">
                <a:solidFill>
                  <a:srgbClr val="D60093"/>
                </a:solidFill>
              </a:rPr>
              <a:t>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800" dirty="0">
                <a:solidFill>
                  <a:srgbClr val="D60093"/>
                </a:solidFill>
              </a:rPr>
              <a:t>key constraint violation: key of new tuple is same as existing one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800" dirty="0">
                <a:solidFill>
                  <a:srgbClr val="D60093"/>
                </a:solidFill>
              </a:rPr>
              <a:t>referential integrity violation: foreign key of new tuple refers to non-existent tuple </a:t>
            </a:r>
          </a:p>
          <a:p>
            <a:r>
              <a:rPr lang="en-IN" sz="2700" dirty="0">
                <a:solidFill>
                  <a:srgbClr val="C00000"/>
                </a:solidFill>
              </a:rPr>
              <a:t>Ways of dealing with it: reject the attempt to insert! </a:t>
            </a:r>
          </a:p>
          <a:p>
            <a:r>
              <a:rPr lang="en-IN" sz="2700" dirty="0">
                <a:solidFill>
                  <a:srgbClr val="C00000"/>
                </a:solidFill>
              </a:rPr>
              <a:t>Or </a:t>
            </a:r>
          </a:p>
          <a:p>
            <a:r>
              <a:rPr lang="en-IN" sz="2700" dirty="0">
                <a:solidFill>
                  <a:srgbClr val="C00000"/>
                </a:solidFill>
              </a:rPr>
              <a:t>give user opportunity to try again with different attribute values.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>
                <a:solidFill>
                  <a:srgbClr val="8D237E"/>
                </a:solidFill>
              </a:rPr>
              <a:t>Insert operation</a:t>
            </a:r>
          </a:p>
        </p:txBody>
      </p:sp>
    </p:spTree>
    <p:extLst>
      <p:ext uri="{BB962C8B-B14F-4D97-AF65-F5344CB8AC3E}">
        <p14:creationId xmlns:p14="http://schemas.microsoft.com/office/powerpoint/2010/main" val="246430679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3FEED-0036-4C1D-B602-520647C33AF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>
                <a:solidFill>
                  <a:srgbClr val="7030A0"/>
                </a:solidFill>
              </a:rPr>
              <a:t>Constraint Violation on Delete Operation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F1AF6E-8FC3-43D0-BBE5-CF89C6EA89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00" y="1632857"/>
            <a:ext cx="10370457" cy="4310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68768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sz="2800" b="1" dirty="0">
                <a:solidFill>
                  <a:srgbClr val="669900"/>
                </a:solidFill>
              </a:rPr>
              <a:t>referential integrity violation: a tuple referring to the deleted one exists. </a:t>
            </a:r>
          </a:p>
          <a:p>
            <a:r>
              <a:rPr lang="en-IN" sz="2800" b="1" dirty="0">
                <a:solidFill>
                  <a:srgbClr val="669900"/>
                </a:solidFill>
              </a:rPr>
              <a:t>Three options for dealing with it: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800" b="1" dirty="0">
                <a:solidFill>
                  <a:srgbClr val="669900"/>
                </a:solidFill>
              </a:rPr>
              <a:t>Reject the deletion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800" b="1" dirty="0">
                <a:solidFill>
                  <a:srgbClr val="669900"/>
                </a:solidFill>
              </a:rPr>
              <a:t>Attempt to cascade (or propagate) by deleting any referencing tuples (plus those that reference them, etc., etc.)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800" b="1" dirty="0">
                <a:solidFill>
                  <a:srgbClr val="669900"/>
                </a:solidFill>
              </a:rPr>
              <a:t>modify the foreign key attribute values in referencing tuples to null or to some valid value referencing a different tuple </a:t>
            </a:r>
          </a:p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>
                <a:solidFill>
                  <a:srgbClr val="8D237E"/>
                </a:solidFill>
              </a:rPr>
              <a:t>Delete operation</a:t>
            </a:r>
          </a:p>
        </p:txBody>
      </p:sp>
    </p:spTree>
    <p:extLst>
      <p:ext uri="{BB962C8B-B14F-4D97-AF65-F5344CB8AC3E}">
        <p14:creationId xmlns:p14="http://schemas.microsoft.com/office/powerpoint/2010/main" val="74095355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EFBDF4-A355-4367-B31B-655DE55300E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>
                <a:solidFill>
                  <a:srgbClr val="7030A0"/>
                </a:solidFill>
              </a:rPr>
              <a:t>Constraint Violation on Update Operation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3509F2-7CDD-4A8C-BC8D-D08510FEE4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00" y="1545771"/>
            <a:ext cx="10334685" cy="4637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1809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endParaRPr lang="en-IN" sz="2800" b="1" dirty="0">
              <a:solidFill>
                <a:srgbClr val="CC0066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2800" b="1" dirty="0">
                <a:solidFill>
                  <a:srgbClr val="CC0066"/>
                </a:solidFill>
              </a:rPr>
              <a:t>Key constraint violation: primary key is changed so as to become same as another tuple's.</a:t>
            </a:r>
          </a:p>
          <a:p>
            <a:pPr marL="0" indent="0"/>
            <a:endParaRPr lang="en-IN" sz="2800" b="1" dirty="0">
              <a:solidFill>
                <a:srgbClr val="CC0066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2800" b="1" dirty="0">
                <a:solidFill>
                  <a:srgbClr val="CC0066"/>
                </a:solidFill>
              </a:rPr>
              <a:t>referential integrity violation: </a:t>
            </a:r>
          </a:p>
          <a:p>
            <a:pPr lvl="1"/>
            <a:r>
              <a:rPr lang="en-IN" sz="2400" b="1" dirty="0">
                <a:solidFill>
                  <a:srgbClr val="669900"/>
                </a:solidFill>
              </a:rPr>
              <a:t>foreign key is changed and new one refers to </a:t>
            </a:r>
            <a:r>
              <a:rPr lang="en-IN" sz="2400" b="1" dirty="0" err="1">
                <a:solidFill>
                  <a:srgbClr val="669900"/>
                </a:solidFill>
              </a:rPr>
              <a:t>nonexistent</a:t>
            </a:r>
            <a:r>
              <a:rPr lang="en-IN" sz="2400" b="1" dirty="0">
                <a:solidFill>
                  <a:srgbClr val="669900"/>
                </a:solidFill>
              </a:rPr>
              <a:t> tuple </a:t>
            </a:r>
          </a:p>
          <a:p>
            <a:pPr lvl="1"/>
            <a:r>
              <a:rPr lang="en-IN" sz="2400" b="1" dirty="0">
                <a:solidFill>
                  <a:srgbClr val="669900"/>
                </a:solidFill>
              </a:rPr>
              <a:t>primary key is changed and now other tuples that had referred to this one violate the constraint</a:t>
            </a:r>
            <a:r>
              <a:rPr lang="en-IN" dirty="0"/>
              <a:t> </a:t>
            </a:r>
          </a:p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>
                <a:solidFill>
                  <a:srgbClr val="8D237E"/>
                </a:solidFill>
              </a:rPr>
              <a:t>Update or modify operation</a:t>
            </a:r>
          </a:p>
        </p:txBody>
      </p:sp>
    </p:spTree>
    <p:extLst>
      <p:ext uri="{BB962C8B-B14F-4D97-AF65-F5344CB8AC3E}">
        <p14:creationId xmlns:p14="http://schemas.microsoft.com/office/powerpoint/2010/main" val="164549258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E9B7A-EAA7-40ED-83CA-EA2C626D6F9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52400" y="261257"/>
            <a:ext cx="8686799" cy="1034143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7030A0"/>
                </a:solidFill>
              </a:rPr>
              <a:t>Constraint violation and Transaction concept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53716A-3C04-46E2-A5F9-08BB3BA304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01" y="1640811"/>
            <a:ext cx="10631714" cy="4150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25255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80137C2-ADD6-43AD-B0F8-0B5F524988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01266" y="3429000"/>
            <a:ext cx="4675868" cy="234367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46DE8-04FF-4E60-BEAF-B8DF4EB1A24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err="1">
                <a:solidFill>
                  <a:srgbClr val="7030A0"/>
                </a:solidFill>
              </a:rPr>
              <a:t>Ralational</a:t>
            </a:r>
            <a:r>
              <a:rPr lang="en-IN" dirty="0">
                <a:solidFill>
                  <a:srgbClr val="7030A0"/>
                </a:solidFill>
              </a:rPr>
              <a:t> DB and Relational DB schemas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F1AA86-49D4-470D-BC0A-61695BB342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400" y="1627981"/>
            <a:ext cx="5781675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85659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B050"/>
                </a:solidFill>
              </a:rPr>
              <a:t>In-Class Exercise</a:t>
            </a:r>
            <a:endParaRPr lang="en-IN" dirty="0">
              <a:solidFill>
                <a:srgbClr val="00B050"/>
              </a:solidFill>
            </a:endParaRPr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idx="1"/>
          </p:nvPr>
        </p:nvSpPr>
        <p:spPr bwMode="auto">
          <a:xfrm>
            <a:off x="406400" y="1455738"/>
            <a:ext cx="10909300" cy="5016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endParaRPr lang="en-US" altLang="en-US" sz="2000" dirty="0">
              <a:solidFill>
                <a:srgbClr val="7030A0"/>
              </a:solidFill>
            </a:endParaRPr>
          </a:p>
          <a:p>
            <a:pPr>
              <a:spcBef>
                <a:spcPct val="50000"/>
              </a:spcBef>
            </a:pPr>
            <a:r>
              <a:rPr lang="en-US" altLang="en-US" sz="2000" b="1" dirty="0">
                <a:solidFill>
                  <a:srgbClr val="7030A0"/>
                </a:solidFill>
              </a:rPr>
              <a:t>Consider the following relations for a database that keeps track of student enrollment</a:t>
            </a:r>
          </a:p>
          <a:p>
            <a:pPr>
              <a:spcBef>
                <a:spcPct val="50000"/>
              </a:spcBef>
            </a:pPr>
            <a:r>
              <a:rPr lang="en-US" altLang="en-US" sz="2000" b="1" dirty="0">
                <a:solidFill>
                  <a:srgbClr val="7030A0"/>
                </a:solidFill>
              </a:rPr>
              <a:t>in courses and the books adopted for each course:</a:t>
            </a:r>
          </a:p>
          <a:p>
            <a:pPr>
              <a:spcBef>
                <a:spcPct val="50000"/>
              </a:spcBef>
            </a:pPr>
            <a:endParaRPr lang="en-US" altLang="en-US" sz="2000" b="1" dirty="0">
              <a:solidFill>
                <a:srgbClr val="7030A0"/>
              </a:solidFill>
            </a:endParaRPr>
          </a:p>
          <a:p>
            <a:pPr>
              <a:spcBef>
                <a:spcPct val="50000"/>
              </a:spcBef>
            </a:pPr>
            <a:r>
              <a:rPr lang="en-US" altLang="en-US" sz="2000" b="1" dirty="0">
                <a:solidFill>
                  <a:srgbClr val="00B050"/>
                </a:solidFill>
              </a:rPr>
              <a:t>STUDENT(</a:t>
            </a:r>
            <a:r>
              <a:rPr lang="en-US" altLang="en-US" sz="2000" b="1" u="sng" dirty="0">
                <a:solidFill>
                  <a:srgbClr val="00B050"/>
                </a:solidFill>
              </a:rPr>
              <a:t>SSN</a:t>
            </a:r>
            <a:r>
              <a:rPr lang="en-US" altLang="en-US" sz="2000" b="1" dirty="0">
                <a:solidFill>
                  <a:srgbClr val="00B050"/>
                </a:solidFill>
              </a:rPr>
              <a:t>, Name, Major, </a:t>
            </a:r>
            <a:r>
              <a:rPr lang="en-US" altLang="en-US" sz="2000" b="1" dirty="0" err="1">
                <a:solidFill>
                  <a:srgbClr val="00B050"/>
                </a:solidFill>
              </a:rPr>
              <a:t>Bdate</a:t>
            </a:r>
            <a:r>
              <a:rPr lang="en-US" altLang="en-US" sz="2000" b="1" dirty="0">
                <a:solidFill>
                  <a:srgbClr val="00B050"/>
                </a:solidFill>
              </a:rPr>
              <a:t>)</a:t>
            </a:r>
          </a:p>
          <a:p>
            <a:pPr>
              <a:spcBef>
                <a:spcPct val="50000"/>
              </a:spcBef>
            </a:pPr>
            <a:r>
              <a:rPr lang="en-US" altLang="en-US" sz="2000" b="1" dirty="0">
                <a:solidFill>
                  <a:srgbClr val="00B050"/>
                </a:solidFill>
              </a:rPr>
              <a:t>COURSE(</a:t>
            </a:r>
            <a:r>
              <a:rPr lang="en-US" altLang="en-US" sz="2000" b="1" u="sng" dirty="0">
                <a:solidFill>
                  <a:srgbClr val="00B050"/>
                </a:solidFill>
              </a:rPr>
              <a:t>Course#</a:t>
            </a:r>
            <a:r>
              <a:rPr lang="en-US" altLang="en-US" sz="2000" b="1" dirty="0">
                <a:solidFill>
                  <a:srgbClr val="00B050"/>
                </a:solidFill>
              </a:rPr>
              <a:t>, </a:t>
            </a:r>
            <a:r>
              <a:rPr lang="en-US" altLang="en-US" sz="2000" b="1" dirty="0" err="1">
                <a:solidFill>
                  <a:srgbClr val="00B050"/>
                </a:solidFill>
              </a:rPr>
              <a:t>Cname</a:t>
            </a:r>
            <a:r>
              <a:rPr lang="en-US" altLang="en-US" sz="2000" b="1" dirty="0">
                <a:solidFill>
                  <a:srgbClr val="00B050"/>
                </a:solidFill>
              </a:rPr>
              <a:t>, </a:t>
            </a:r>
            <a:r>
              <a:rPr lang="en-US" altLang="en-US" sz="2000" b="1" dirty="0" err="1">
                <a:solidFill>
                  <a:srgbClr val="00B050"/>
                </a:solidFill>
              </a:rPr>
              <a:t>Dept</a:t>
            </a:r>
            <a:r>
              <a:rPr lang="en-US" altLang="en-US" sz="2000" b="1" dirty="0">
                <a:solidFill>
                  <a:srgbClr val="00B050"/>
                </a:solidFill>
              </a:rPr>
              <a:t>)</a:t>
            </a:r>
          </a:p>
          <a:p>
            <a:pPr>
              <a:spcBef>
                <a:spcPct val="50000"/>
              </a:spcBef>
            </a:pPr>
            <a:r>
              <a:rPr lang="en-US" altLang="en-US" sz="2000" b="1" dirty="0">
                <a:solidFill>
                  <a:srgbClr val="00B050"/>
                </a:solidFill>
              </a:rPr>
              <a:t>ENROLL(</a:t>
            </a:r>
            <a:r>
              <a:rPr lang="en-US" altLang="en-US" sz="2000" b="1" u="sng" dirty="0">
                <a:solidFill>
                  <a:srgbClr val="00B050"/>
                </a:solidFill>
              </a:rPr>
              <a:t>SSN</a:t>
            </a:r>
            <a:r>
              <a:rPr lang="en-US" altLang="en-US" sz="2000" b="1" dirty="0">
                <a:solidFill>
                  <a:srgbClr val="00B050"/>
                </a:solidFill>
              </a:rPr>
              <a:t>, </a:t>
            </a:r>
            <a:r>
              <a:rPr lang="en-US" altLang="en-US" sz="2000" b="1" u="sng" dirty="0">
                <a:solidFill>
                  <a:srgbClr val="00B050"/>
                </a:solidFill>
              </a:rPr>
              <a:t>Course#</a:t>
            </a:r>
            <a:r>
              <a:rPr lang="en-US" altLang="en-US" sz="2000" b="1" dirty="0">
                <a:solidFill>
                  <a:srgbClr val="00B050"/>
                </a:solidFill>
              </a:rPr>
              <a:t>, </a:t>
            </a:r>
            <a:r>
              <a:rPr lang="en-US" altLang="en-US" sz="2000" b="1" u="sng" dirty="0">
                <a:solidFill>
                  <a:srgbClr val="00B050"/>
                </a:solidFill>
              </a:rPr>
              <a:t>Quarter</a:t>
            </a:r>
            <a:r>
              <a:rPr lang="en-US" altLang="en-US" sz="2000" b="1" dirty="0">
                <a:solidFill>
                  <a:srgbClr val="00B050"/>
                </a:solidFill>
              </a:rPr>
              <a:t>, Grade)</a:t>
            </a:r>
          </a:p>
          <a:p>
            <a:pPr>
              <a:spcBef>
                <a:spcPct val="50000"/>
              </a:spcBef>
            </a:pPr>
            <a:r>
              <a:rPr lang="en-US" altLang="en-US" sz="2000" b="1" dirty="0">
                <a:solidFill>
                  <a:srgbClr val="00B050"/>
                </a:solidFill>
              </a:rPr>
              <a:t>BOOK_ADOPTION(</a:t>
            </a:r>
            <a:r>
              <a:rPr lang="en-US" altLang="en-US" sz="2000" b="1" u="sng" dirty="0">
                <a:solidFill>
                  <a:srgbClr val="00B050"/>
                </a:solidFill>
              </a:rPr>
              <a:t>Course#</a:t>
            </a:r>
            <a:r>
              <a:rPr lang="en-US" altLang="en-US" sz="2000" b="1" dirty="0">
                <a:solidFill>
                  <a:srgbClr val="00B050"/>
                </a:solidFill>
              </a:rPr>
              <a:t>, </a:t>
            </a:r>
            <a:r>
              <a:rPr lang="en-US" altLang="en-US" sz="2000" b="1" u="sng" dirty="0">
                <a:solidFill>
                  <a:srgbClr val="00B050"/>
                </a:solidFill>
              </a:rPr>
              <a:t>Quarter</a:t>
            </a:r>
            <a:r>
              <a:rPr lang="en-US" altLang="en-US" sz="2000" b="1" dirty="0">
                <a:solidFill>
                  <a:srgbClr val="00B050"/>
                </a:solidFill>
              </a:rPr>
              <a:t>, </a:t>
            </a:r>
            <a:r>
              <a:rPr lang="en-US" altLang="en-US" sz="2000" b="1" dirty="0" err="1">
                <a:solidFill>
                  <a:srgbClr val="00B050"/>
                </a:solidFill>
              </a:rPr>
              <a:t>Book_ISBN</a:t>
            </a:r>
            <a:r>
              <a:rPr lang="en-US" altLang="en-US" sz="2000" b="1" dirty="0">
                <a:solidFill>
                  <a:srgbClr val="00B050"/>
                </a:solidFill>
              </a:rPr>
              <a:t>)</a:t>
            </a:r>
          </a:p>
          <a:p>
            <a:pPr>
              <a:spcBef>
                <a:spcPct val="50000"/>
              </a:spcBef>
            </a:pPr>
            <a:r>
              <a:rPr lang="en-US" altLang="en-US" sz="2000" b="1" dirty="0">
                <a:solidFill>
                  <a:srgbClr val="00B050"/>
                </a:solidFill>
              </a:rPr>
              <a:t>TEXT(</a:t>
            </a:r>
            <a:r>
              <a:rPr lang="en-US" altLang="en-US" sz="2000" b="1" u="sng" dirty="0" err="1">
                <a:solidFill>
                  <a:srgbClr val="00B050"/>
                </a:solidFill>
              </a:rPr>
              <a:t>Book_ISBN</a:t>
            </a:r>
            <a:r>
              <a:rPr lang="en-US" altLang="en-US" sz="2000" b="1" dirty="0">
                <a:solidFill>
                  <a:srgbClr val="00B050"/>
                </a:solidFill>
              </a:rPr>
              <a:t>, </a:t>
            </a:r>
            <a:r>
              <a:rPr lang="en-US" altLang="en-US" sz="2000" b="1" dirty="0" err="1">
                <a:solidFill>
                  <a:srgbClr val="00B050"/>
                </a:solidFill>
              </a:rPr>
              <a:t>Book_Title</a:t>
            </a:r>
            <a:r>
              <a:rPr lang="en-US" altLang="en-US" sz="2000" b="1" dirty="0">
                <a:solidFill>
                  <a:srgbClr val="00B050"/>
                </a:solidFill>
              </a:rPr>
              <a:t>, Publisher, Author)</a:t>
            </a:r>
          </a:p>
          <a:p>
            <a:pPr>
              <a:spcBef>
                <a:spcPct val="50000"/>
              </a:spcBef>
            </a:pPr>
            <a:endParaRPr lang="en-US" altLang="en-US" sz="2000" dirty="0">
              <a:solidFill>
                <a:srgbClr val="7030A0"/>
              </a:solidFill>
            </a:endParaRPr>
          </a:p>
          <a:p>
            <a:pPr>
              <a:spcBef>
                <a:spcPct val="50000"/>
              </a:spcBef>
            </a:pPr>
            <a:r>
              <a:rPr lang="en-US" altLang="en-US" sz="2000" b="1" dirty="0">
                <a:solidFill>
                  <a:srgbClr val="7030A0"/>
                </a:solidFill>
              </a:rPr>
              <a:t>Draw a relational schema diagram specifying the foreign keys for this schema.</a:t>
            </a:r>
          </a:p>
        </p:txBody>
      </p:sp>
    </p:spTree>
    <p:extLst>
      <p:ext uri="{BB962C8B-B14F-4D97-AF65-F5344CB8AC3E}">
        <p14:creationId xmlns:p14="http://schemas.microsoft.com/office/powerpoint/2010/main" val="2289262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7030A0"/>
                </a:solidFill>
              </a:rPr>
              <a:t>Relational Model Concepts</a:t>
            </a:r>
            <a:endParaRPr lang="en-IN" dirty="0">
              <a:solidFill>
                <a:srgbClr val="7030A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dirty="0">
                <a:solidFill>
                  <a:srgbClr val="C00000"/>
                </a:solidFill>
              </a:rPr>
              <a:t>The relational Model of Data is based on the concept of a Relation.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§"/>
            </a:pPr>
            <a:endParaRPr lang="en-US" altLang="en-US" dirty="0">
              <a:solidFill>
                <a:srgbClr val="C00000"/>
              </a:solidFill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dirty="0">
                <a:solidFill>
                  <a:srgbClr val="C00000"/>
                </a:solidFill>
              </a:rPr>
              <a:t>A Relation is a mathematical concept based on the ideas of sets.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§"/>
            </a:pPr>
            <a:endParaRPr lang="en-US" altLang="en-US" dirty="0">
              <a:solidFill>
                <a:srgbClr val="C00000"/>
              </a:solidFill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dirty="0">
                <a:solidFill>
                  <a:srgbClr val="C00000"/>
                </a:solidFill>
              </a:rPr>
              <a:t>The strength of the relational approach to data management comes from the formal foundation provided by the theory of relations.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§"/>
            </a:pPr>
            <a:endParaRPr lang="en-US" altLang="en-US" dirty="0">
              <a:solidFill>
                <a:srgbClr val="C00000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dirty="0">
                <a:solidFill>
                  <a:srgbClr val="C00000"/>
                </a:solidFill>
              </a:rPr>
              <a:t>The model was first proposed by Dr. E.F. </a:t>
            </a:r>
            <a:r>
              <a:rPr lang="en-US" altLang="en-US" dirty="0" err="1">
                <a:solidFill>
                  <a:srgbClr val="C00000"/>
                </a:solidFill>
              </a:rPr>
              <a:t>Codd</a:t>
            </a:r>
            <a:r>
              <a:rPr lang="en-US" altLang="en-US" dirty="0">
                <a:solidFill>
                  <a:srgbClr val="C00000"/>
                </a:solidFill>
              </a:rPr>
              <a:t> of IBM in 1970 in the following paper:</a:t>
            </a:r>
            <a:br>
              <a:rPr lang="en-US" altLang="en-US" dirty="0">
                <a:solidFill>
                  <a:srgbClr val="C00000"/>
                </a:solidFill>
              </a:rPr>
            </a:br>
            <a:r>
              <a:rPr lang="en-US" altLang="en-US" dirty="0">
                <a:solidFill>
                  <a:srgbClr val="C00000"/>
                </a:solidFill>
              </a:rPr>
              <a:t>"A Relational Model for Large Shared Data Banks," Communications of the ACM, June 1970.</a:t>
            </a:r>
          </a:p>
          <a:p>
            <a:endParaRPr lang="en-US" alt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8682413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985623" y="3444240"/>
            <a:ext cx="7666446" cy="11016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-228600" algn="l" defTabSz="914400" rtl="0" eaLnBrk="1" latinLnBrk="0" hangingPunct="1">
              <a:lnSpc>
                <a:spcPts val="3600"/>
              </a:lnSpc>
              <a:spcBef>
                <a:spcPts val="0"/>
              </a:spcBef>
              <a:buFont typeface="Arial" panose="020B0604020202020204" pitchFamily="34" charset="0"/>
              <a:buNone/>
              <a:defRPr sz="3600" b="1" kern="1200" spc="-150" baseline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6600">
                <a:solidFill>
                  <a:srgbClr val="C00000"/>
                </a:solidFill>
              </a:rPr>
              <a:t>THANKS</a:t>
            </a:r>
            <a:endParaRPr lang="en-IN" sz="6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7766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Rectangle 3"/>
          <p:cNvSpPr/>
          <p:nvPr/>
        </p:nvSpPr>
        <p:spPr>
          <a:xfrm>
            <a:off x="2372045" y="2987378"/>
            <a:ext cx="646715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en-US" sz="4400" b="1" dirty="0">
                <a:solidFill>
                  <a:srgbClr val="669900"/>
                </a:solidFill>
              </a:rPr>
              <a:t>Relational Model Concepts</a:t>
            </a:r>
            <a:endParaRPr lang="en-IN" sz="4400" b="1" dirty="0">
              <a:solidFill>
                <a:srgbClr val="669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7741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09900" y="1638300"/>
            <a:ext cx="6153150" cy="445770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IN" sz="2000" b="1" dirty="0">
                <a:solidFill>
                  <a:srgbClr val="8D237E"/>
                </a:solidFill>
              </a:rPr>
              <a:t>Domain</a:t>
            </a:r>
          </a:p>
          <a:p>
            <a:pPr>
              <a:buFont typeface="Wingdings" panose="05000000000000000000" pitchFamily="2" charset="2"/>
              <a:buChar char="v"/>
            </a:pPr>
            <a:endParaRPr lang="en-IN" sz="2000" b="1" dirty="0">
              <a:solidFill>
                <a:srgbClr val="8D237E"/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IN" sz="2000" b="1" dirty="0">
                <a:solidFill>
                  <a:srgbClr val="8D237E"/>
                </a:solidFill>
              </a:rPr>
              <a:t>Attribute</a:t>
            </a:r>
          </a:p>
          <a:p>
            <a:pPr>
              <a:buFont typeface="Wingdings" panose="05000000000000000000" pitchFamily="2" charset="2"/>
              <a:buChar char="v"/>
            </a:pPr>
            <a:endParaRPr lang="en-IN" sz="2000" b="1" dirty="0">
              <a:solidFill>
                <a:srgbClr val="8D237E"/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IN" sz="2000" b="1" dirty="0">
                <a:solidFill>
                  <a:srgbClr val="8D237E"/>
                </a:solidFill>
              </a:rPr>
              <a:t>Tuple</a:t>
            </a:r>
          </a:p>
          <a:p>
            <a:pPr>
              <a:buFont typeface="Wingdings" panose="05000000000000000000" pitchFamily="2" charset="2"/>
              <a:buChar char="v"/>
            </a:pPr>
            <a:endParaRPr lang="en-IN" sz="2000" b="1" dirty="0">
              <a:solidFill>
                <a:srgbClr val="8D237E"/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IN" sz="2000" b="1" dirty="0">
                <a:solidFill>
                  <a:srgbClr val="8D237E"/>
                </a:solidFill>
              </a:rPr>
              <a:t>Relation</a:t>
            </a:r>
          </a:p>
          <a:p>
            <a:pPr>
              <a:buFont typeface="Wingdings" panose="05000000000000000000" pitchFamily="2" charset="2"/>
              <a:buChar char="v"/>
            </a:pPr>
            <a:endParaRPr lang="en-IN" sz="2000" b="1" dirty="0">
              <a:solidFill>
                <a:srgbClr val="8D237E"/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IN" sz="2000" b="1" dirty="0">
                <a:solidFill>
                  <a:srgbClr val="8D237E"/>
                </a:solidFill>
              </a:rPr>
              <a:t>Relational Schema</a:t>
            </a:r>
          </a:p>
          <a:p>
            <a:pPr>
              <a:buFont typeface="Wingdings" panose="05000000000000000000" pitchFamily="2" charset="2"/>
              <a:buChar char="v"/>
            </a:pPr>
            <a:endParaRPr lang="en-IN" sz="2000" b="1" dirty="0">
              <a:solidFill>
                <a:srgbClr val="8D237E"/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IN" sz="2000" b="1" dirty="0">
                <a:solidFill>
                  <a:srgbClr val="8D237E"/>
                </a:solidFill>
              </a:rPr>
              <a:t>Relational Database</a:t>
            </a:r>
            <a:endParaRPr lang="en-IN" b="1" dirty="0">
              <a:solidFill>
                <a:srgbClr val="8D237E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669900"/>
                </a:solidFill>
              </a:rPr>
              <a:t>Relational Model Concepts</a:t>
            </a:r>
            <a:endParaRPr lang="en-IN" dirty="0">
              <a:solidFill>
                <a:srgbClr val="669900"/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007229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039C5AF-A2AC-4FCC-8D30-6CF4D1B389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4223" y="1480457"/>
            <a:ext cx="9177523" cy="459161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E76D-3E04-40DD-90F9-F32BABAF308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7030A0"/>
                </a:solidFill>
              </a:rPr>
              <a:t>Relational Model Concepts </a:t>
            </a:r>
          </a:p>
          <a:p>
            <a:r>
              <a:rPr lang="en-US" dirty="0">
                <a:solidFill>
                  <a:srgbClr val="00B050"/>
                </a:solidFill>
              </a:rPr>
              <a:t>What is DOMAIN ?</a:t>
            </a:r>
            <a:endParaRPr lang="en-IN" dirty="0">
              <a:solidFill>
                <a:srgbClr val="00B050"/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366678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1491</TotalTime>
  <Words>2913</Words>
  <Application>Microsoft Office PowerPoint</Application>
  <PresentationFormat>Widescreen</PresentationFormat>
  <Paragraphs>328</Paragraphs>
  <Slides>60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70" baseType="lpstr">
      <vt:lpstr>AkzidenzGroteskBE-Light</vt:lpstr>
      <vt:lpstr>Arial</vt:lpstr>
      <vt:lpstr>Arial Rounded MT Bold</vt:lpstr>
      <vt:lpstr>Arial Unicode MS</vt:lpstr>
      <vt:lpstr>Calibri</vt:lpstr>
      <vt:lpstr>Calibri Light</vt:lpstr>
      <vt:lpstr>Palatino</vt:lpstr>
      <vt:lpstr>Times New Roman</vt:lpstr>
      <vt:lpstr>Wingdings</vt:lpstr>
      <vt:lpstr>Office Theme</vt:lpstr>
      <vt:lpstr> SEVZZG 518:     Database design  and                           Applications                   Ms. Uma Maheswari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SSZG518:     Database design  and                           Applications                   Ms. Uma Ganesan</dc:title>
  <dc:creator>Uma Ganesan</dc:creator>
  <cp:lastModifiedBy>Uma Ganesan</cp:lastModifiedBy>
  <cp:revision>88</cp:revision>
  <dcterms:created xsi:type="dcterms:W3CDTF">2016-02-25T14:54:56Z</dcterms:created>
  <dcterms:modified xsi:type="dcterms:W3CDTF">2019-08-23T16:48:05Z</dcterms:modified>
</cp:coreProperties>
</file>