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258" r:id="rId3"/>
    <p:sldId id="259" r:id="rId4"/>
    <p:sldId id="355" r:id="rId5"/>
    <p:sldId id="260" r:id="rId6"/>
    <p:sldId id="306" r:id="rId7"/>
    <p:sldId id="261" r:id="rId8"/>
    <p:sldId id="307" r:id="rId9"/>
    <p:sldId id="308" r:id="rId10"/>
    <p:sldId id="337" r:id="rId11"/>
    <p:sldId id="310" r:id="rId12"/>
    <p:sldId id="309" r:id="rId13"/>
    <p:sldId id="311" r:id="rId14"/>
    <p:sldId id="312" r:id="rId15"/>
    <p:sldId id="338" r:id="rId16"/>
    <p:sldId id="333" r:id="rId17"/>
    <p:sldId id="317" r:id="rId18"/>
    <p:sldId id="336" r:id="rId19"/>
    <p:sldId id="334" r:id="rId20"/>
    <p:sldId id="313" r:id="rId21"/>
    <p:sldId id="314" r:id="rId22"/>
    <p:sldId id="315" r:id="rId23"/>
    <p:sldId id="339" r:id="rId24"/>
    <p:sldId id="353" r:id="rId25"/>
    <p:sldId id="335" r:id="rId26"/>
    <p:sldId id="269" r:id="rId27"/>
    <p:sldId id="268" r:id="rId28"/>
    <p:sldId id="267" r:id="rId29"/>
    <p:sldId id="340" r:id="rId30"/>
    <p:sldId id="299" r:id="rId31"/>
    <p:sldId id="293" r:id="rId32"/>
    <p:sldId id="341" r:id="rId33"/>
    <p:sldId id="320" r:id="rId34"/>
    <p:sldId id="294" r:id="rId35"/>
    <p:sldId id="295" r:id="rId36"/>
    <p:sldId id="343" r:id="rId37"/>
    <p:sldId id="344" r:id="rId38"/>
    <p:sldId id="356" r:id="rId39"/>
    <p:sldId id="322" r:id="rId40"/>
    <p:sldId id="323" r:id="rId41"/>
    <p:sldId id="324" r:id="rId42"/>
    <p:sldId id="296" r:id="rId43"/>
    <p:sldId id="345" r:id="rId44"/>
    <p:sldId id="326" r:id="rId45"/>
    <p:sldId id="346" r:id="rId46"/>
    <p:sldId id="298" r:id="rId47"/>
    <p:sldId id="354" r:id="rId48"/>
    <p:sldId id="347" r:id="rId49"/>
    <p:sldId id="360" r:id="rId50"/>
    <p:sldId id="303" r:id="rId51"/>
    <p:sldId id="350" r:id="rId52"/>
    <p:sldId id="330" r:id="rId53"/>
    <p:sldId id="304" r:id="rId54"/>
    <p:sldId id="359" r:id="rId55"/>
    <p:sldId id="361" r:id="rId56"/>
    <p:sldId id="348" r:id="rId57"/>
    <p:sldId id="328" r:id="rId58"/>
    <p:sldId id="357" r:id="rId59"/>
    <p:sldId id="362" r:id="rId60"/>
    <p:sldId id="349" r:id="rId61"/>
    <p:sldId id="329" r:id="rId62"/>
    <p:sldId id="358" r:id="rId63"/>
    <p:sldId id="351" r:id="rId64"/>
    <p:sldId id="352" r:id="rId65"/>
    <p:sldId id="305" r:id="rId66"/>
    <p:sldId id="331"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8D237E"/>
    <a:srgbClr val="669900"/>
    <a:srgbClr val="CC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CFF05-0C37-4E5C-9067-47C6199C9C2E}" v="37" dt="2021-08-20T13:28:59.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59" autoAdjust="0"/>
    <p:restoredTop sz="93294" autoAdjust="0"/>
  </p:normalViewPr>
  <p:slideViewPr>
    <p:cSldViewPr snapToGrid="0">
      <p:cViewPr varScale="1">
        <p:scale>
          <a:sx n="57" d="100"/>
          <a:sy n="57" d="100"/>
        </p:scale>
        <p:origin x="3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 Ganesan" userId="783950ef343d668c" providerId="LiveId" clId="{69CCFF05-0C37-4E5C-9067-47C6199C9C2E}"/>
    <pc:docChg chg="undo redo custSel addSld delSld modSld sldOrd">
      <pc:chgData name="Uma Ganesan" userId="783950ef343d668c" providerId="LiveId" clId="{69CCFF05-0C37-4E5C-9067-47C6199C9C2E}" dt="2021-08-20T13:29:54.097" v="1426" actId="207"/>
      <pc:docMkLst>
        <pc:docMk/>
      </pc:docMkLst>
      <pc:sldChg chg="modSp mod">
        <pc:chgData name="Uma Ganesan" userId="783950ef343d668c" providerId="LiveId" clId="{69CCFF05-0C37-4E5C-9067-47C6199C9C2E}" dt="2021-08-20T11:25:31.248" v="112" actId="20577"/>
        <pc:sldMkLst>
          <pc:docMk/>
          <pc:sldMk cId="299139913" sldId="257"/>
        </pc:sldMkLst>
        <pc:spChg chg="mod">
          <ac:chgData name="Uma Ganesan" userId="783950ef343d668c" providerId="LiveId" clId="{69CCFF05-0C37-4E5C-9067-47C6199C9C2E}" dt="2021-08-20T11:25:31.248" v="112" actId="20577"/>
          <ac:spMkLst>
            <pc:docMk/>
            <pc:sldMk cId="299139913" sldId="257"/>
            <ac:spMk id="5" creationId="{00000000-0000-0000-0000-000000000000}"/>
          </ac:spMkLst>
        </pc:spChg>
      </pc:sldChg>
      <pc:sldChg chg="modSp mod">
        <pc:chgData name="Uma Ganesan" userId="783950ef343d668c" providerId="LiveId" clId="{69CCFF05-0C37-4E5C-9067-47C6199C9C2E}" dt="2021-08-20T11:21:44.733" v="77" actId="20577"/>
        <pc:sldMkLst>
          <pc:docMk/>
          <pc:sldMk cId="406758727" sldId="258"/>
        </pc:sldMkLst>
        <pc:spChg chg="mod">
          <ac:chgData name="Uma Ganesan" userId="783950ef343d668c" providerId="LiveId" clId="{69CCFF05-0C37-4E5C-9067-47C6199C9C2E}" dt="2021-08-20T11:21:44.733" v="77" actId="20577"/>
          <ac:spMkLst>
            <pc:docMk/>
            <pc:sldMk cId="406758727" sldId="258"/>
            <ac:spMk id="2" creationId="{00000000-0000-0000-0000-000000000000}"/>
          </ac:spMkLst>
        </pc:spChg>
      </pc:sldChg>
      <pc:sldChg chg="modSp mod">
        <pc:chgData name="Uma Ganesan" userId="783950ef343d668c" providerId="LiveId" clId="{69CCFF05-0C37-4E5C-9067-47C6199C9C2E}" dt="2021-08-20T12:16:27.919" v="422" actId="5793"/>
        <pc:sldMkLst>
          <pc:docMk/>
          <pc:sldMk cId="345430116" sldId="269"/>
        </pc:sldMkLst>
        <pc:spChg chg="mod">
          <ac:chgData name="Uma Ganesan" userId="783950ef343d668c" providerId="LiveId" clId="{69CCFF05-0C37-4E5C-9067-47C6199C9C2E}" dt="2021-08-20T12:16:27.919" v="422" actId="5793"/>
          <ac:spMkLst>
            <pc:docMk/>
            <pc:sldMk cId="345430116" sldId="269"/>
            <ac:spMk id="4" creationId="{00000000-0000-0000-0000-000000000000}"/>
          </ac:spMkLst>
        </pc:spChg>
      </pc:sldChg>
      <pc:sldChg chg="modSp mod">
        <pc:chgData name="Uma Ganesan" userId="783950ef343d668c" providerId="LiveId" clId="{69CCFF05-0C37-4E5C-9067-47C6199C9C2E}" dt="2021-08-20T12:37:38.989" v="675" actId="20577"/>
        <pc:sldMkLst>
          <pc:docMk/>
          <pc:sldMk cId="3306580637" sldId="293"/>
        </pc:sldMkLst>
        <pc:spChg chg="mod">
          <ac:chgData name="Uma Ganesan" userId="783950ef343d668c" providerId="LiveId" clId="{69CCFF05-0C37-4E5C-9067-47C6199C9C2E}" dt="2021-08-20T12:37:38.989" v="675" actId="20577"/>
          <ac:spMkLst>
            <pc:docMk/>
            <pc:sldMk cId="3306580637" sldId="293"/>
            <ac:spMk id="3" creationId="{00000000-0000-0000-0000-000000000000}"/>
          </ac:spMkLst>
        </pc:spChg>
      </pc:sldChg>
      <pc:sldChg chg="addSp delSp modSp mod">
        <pc:chgData name="Uma Ganesan" userId="783950ef343d668c" providerId="LiveId" clId="{69CCFF05-0C37-4E5C-9067-47C6199C9C2E}" dt="2021-08-20T12:40:23.636" v="709" actId="20577"/>
        <pc:sldMkLst>
          <pc:docMk/>
          <pc:sldMk cId="2401660814" sldId="294"/>
        </pc:sldMkLst>
        <pc:spChg chg="del">
          <ac:chgData name="Uma Ganesan" userId="783950ef343d668c" providerId="LiveId" clId="{69CCFF05-0C37-4E5C-9067-47C6199C9C2E}" dt="2021-08-20T12:38:31.625" v="684" actId="478"/>
          <ac:spMkLst>
            <pc:docMk/>
            <pc:sldMk cId="2401660814" sldId="294"/>
            <ac:spMk id="3" creationId="{00000000-0000-0000-0000-000000000000}"/>
          </ac:spMkLst>
        </pc:spChg>
        <pc:spChg chg="mod">
          <ac:chgData name="Uma Ganesan" userId="783950ef343d668c" providerId="LiveId" clId="{69CCFF05-0C37-4E5C-9067-47C6199C9C2E}" dt="2021-08-20T12:20:16.201" v="438" actId="27636"/>
          <ac:spMkLst>
            <pc:docMk/>
            <pc:sldMk cId="2401660814" sldId="294"/>
            <ac:spMk id="4" creationId="{00000000-0000-0000-0000-000000000000}"/>
          </ac:spMkLst>
        </pc:spChg>
        <pc:spChg chg="add del mod">
          <ac:chgData name="Uma Ganesan" userId="783950ef343d668c" providerId="LiveId" clId="{69CCFF05-0C37-4E5C-9067-47C6199C9C2E}" dt="2021-08-20T12:38:27.241" v="683" actId="478"/>
          <ac:spMkLst>
            <pc:docMk/>
            <pc:sldMk cId="2401660814" sldId="294"/>
            <ac:spMk id="5" creationId="{C62CBFD7-AD74-465F-ACB1-2A872BBB8891}"/>
          </ac:spMkLst>
        </pc:spChg>
        <pc:spChg chg="add del mod">
          <ac:chgData name="Uma Ganesan" userId="783950ef343d668c" providerId="LiveId" clId="{69CCFF05-0C37-4E5C-9067-47C6199C9C2E}" dt="2021-08-20T12:38:36.023" v="685"/>
          <ac:spMkLst>
            <pc:docMk/>
            <pc:sldMk cId="2401660814" sldId="294"/>
            <ac:spMk id="6" creationId="{E65A3718-A1F3-4091-BEA7-C9513E0ED317}"/>
          </ac:spMkLst>
        </pc:spChg>
        <pc:spChg chg="add mod">
          <ac:chgData name="Uma Ganesan" userId="783950ef343d668c" providerId="LiveId" clId="{69CCFF05-0C37-4E5C-9067-47C6199C9C2E}" dt="2021-08-20T12:40:23.636" v="709" actId="20577"/>
          <ac:spMkLst>
            <pc:docMk/>
            <pc:sldMk cId="2401660814" sldId="294"/>
            <ac:spMk id="7" creationId="{C99109D1-871F-4CBD-AFA1-DAF81D1B48CB}"/>
          </ac:spMkLst>
        </pc:spChg>
      </pc:sldChg>
      <pc:sldChg chg="addSp delSp modSp mod">
        <pc:chgData name="Uma Ganesan" userId="783950ef343d668c" providerId="LiveId" clId="{69CCFF05-0C37-4E5C-9067-47C6199C9C2E}" dt="2021-08-20T12:40:33.058" v="717" actId="20577"/>
        <pc:sldMkLst>
          <pc:docMk/>
          <pc:sldMk cId="4235000923" sldId="295"/>
        </pc:sldMkLst>
        <pc:spChg chg="del mod">
          <ac:chgData name="Uma Ganesan" userId="783950ef343d668c" providerId="LiveId" clId="{69CCFF05-0C37-4E5C-9067-47C6199C9C2E}" dt="2021-08-20T12:38:52.958" v="687"/>
          <ac:spMkLst>
            <pc:docMk/>
            <pc:sldMk cId="4235000923" sldId="295"/>
            <ac:spMk id="3" creationId="{00000000-0000-0000-0000-000000000000}"/>
          </ac:spMkLst>
        </pc:spChg>
        <pc:spChg chg="add mod">
          <ac:chgData name="Uma Ganesan" userId="783950ef343d668c" providerId="LiveId" clId="{69CCFF05-0C37-4E5C-9067-47C6199C9C2E}" dt="2021-08-20T12:26:27.171" v="547"/>
          <ac:spMkLst>
            <pc:docMk/>
            <pc:sldMk cId="4235000923" sldId="295"/>
            <ac:spMk id="7" creationId="{21CB3821-9BA0-4577-A564-6605A4EAA4F3}"/>
          </ac:spMkLst>
        </pc:spChg>
        <pc:spChg chg="add mod">
          <ac:chgData name="Uma Ganesan" userId="783950ef343d668c" providerId="LiveId" clId="{69CCFF05-0C37-4E5C-9067-47C6199C9C2E}" dt="2021-08-20T12:40:33.058" v="717" actId="20577"/>
          <ac:spMkLst>
            <pc:docMk/>
            <pc:sldMk cId="4235000923" sldId="295"/>
            <ac:spMk id="8" creationId="{95A34F49-D7B9-4474-9C23-04B468C6617D}"/>
          </ac:spMkLst>
        </pc:spChg>
        <pc:picChg chg="del">
          <ac:chgData name="Uma Ganesan" userId="783950ef343d668c" providerId="LiveId" clId="{69CCFF05-0C37-4E5C-9067-47C6199C9C2E}" dt="2021-08-20T12:19:07.241" v="426" actId="21"/>
          <ac:picMkLst>
            <pc:docMk/>
            <pc:sldMk cId="4235000923" sldId="295"/>
            <ac:picMk id="4" creationId="{00000000-0000-0000-0000-000000000000}"/>
          </ac:picMkLst>
        </pc:picChg>
        <pc:picChg chg="add mod">
          <ac:chgData name="Uma Ganesan" userId="783950ef343d668c" providerId="LiveId" clId="{69CCFF05-0C37-4E5C-9067-47C6199C9C2E}" dt="2021-08-20T12:21:17.064" v="456" actId="14100"/>
          <ac:picMkLst>
            <pc:docMk/>
            <pc:sldMk cId="4235000923" sldId="295"/>
            <ac:picMk id="5" creationId="{DB71EF61-3B77-42B0-89A9-A3FD47470973}"/>
          </ac:picMkLst>
        </pc:picChg>
      </pc:sldChg>
      <pc:sldChg chg="modSp mod">
        <pc:chgData name="Uma Ganesan" userId="783950ef343d668c" providerId="LiveId" clId="{69CCFF05-0C37-4E5C-9067-47C6199C9C2E}" dt="2021-08-20T12:41:12.200" v="741" actId="20577"/>
        <pc:sldMkLst>
          <pc:docMk/>
          <pc:sldMk cId="3562863342" sldId="296"/>
        </pc:sldMkLst>
        <pc:spChg chg="mod">
          <ac:chgData name="Uma Ganesan" userId="783950ef343d668c" providerId="LiveId" clId="{69CCFF05-0C37-4E5C-9067-47C6199C9C2E}" dt="2021-08-20T12:41:12.200" v="741" actId="20577"/>
          <ac:spMkLst>
            <pc:docMk/>
            <pc:sldMk cId="3562863342" sldId="296"/>
            <ac:spMk id="3" creationId="{00000000-0000-0000-0000-000000000000}"/>
          </ac:spMkLst>
        </pc:spChg>
      </pc:sldChg>
      <pc:sldChg chg="modSp add mod">
        <pc:chgData name="Uma Ganesan" userId="783950ef343d668c" providerId="LiveId" clId="{69CCFF05-0C37-4E5C-9067-47C6199C9C2E}" dt="2021-08-20T12:51:25.768" v="906" actId="5793"/>
        <pc:sldMkLst>
          <pc:docMk/>
          <pc:sldMk cId="2614330929" sldId="299"/>
        </pc:sldMkLst>
        <pc:spChg chg="mod">
          <ac:chgData name="Uma Ganesan" userId="783950ef343d668c" providerId="LiveId" clId="{69CCFF05-0C37-4E5C-9067-47C6199C9C2E}" dt="2021-08-20T12:51:25.768" v="906" actId="5793"/>
          <ac:spMkLst>
            <pc:docMk/>
            <pc:sldMk cId="2614330929" sldId="299"/>
            <ac:spMk id="2" creationId="{00000000-0000-0000-0000-000000000000}"/>
          </ac:spMkLst>
        </pc:spChg>
        <pc:picChg chg="mod">
          <ac:chgData name="Uma Ganesan" userId="783950ef343d668c" providerId="LiveId" clId="{69CCFF05-0C37-4E5C-9067-47C6199C9C2E}" dt="2021-08-20T12:49:41.662" v="857" actId="1076"/>
          <ac:picMkLst>
            <pc:docMk/>
            <pc:sldMk cId="2614330929" sldId="299"/>
            <ac:picMk id="6" creationId="{18FCAB63-BD63-4D1C-88B2-386C42F46971}"/>
          </ac:picMkLst>
        </pc:picChg>
      </pc:sldChg>
      <pc:sldChg chg="addSp delSp modSp del mod">
        <pc:chgData name="Uma Ganesan" userId="783950ef343d668c" providerId="LiveId" clId="{69CCFF05-0C37-4E5C-9067-47C6199C9C2E}" dt="2021-08-20T12:49:02.572" v="854" actId="2696"/>
        <pc:sldMkLst>
          <pc:docMk/>
          <pc:sldMk cId="3046007298" sldId="299"/>
        </pc:sldMkLst>
        <pc:spChg chg="mod">
          <ac:chgData name="Uma Ganesan" userId="783950ef343d668c" providerId="LiveId" clId="{69CCFF05-0C37-4E5C-9067-47C6199C9C2E}" dt="2021-08-20T12:48:36.887" v="853" actId="1076"/>
          <ac:spMkLst>
            <pc:docMk/>
            <pc:sldMk cId="3046007298" sldId="299"/>
            <ac:spMk id="2" creationId="{00000000-0000-0000-0000-000000000000}"/>
          </ac:spMkLst>
        </pc:spChg>
        <pc:picChg chg="del">
          <ac:chgData name="Uma Ganesan" userId="783950ef343d668c" providerId="LiveId" clId="{69CCFF05-0C37-4E5C-9067-47C6199C9C2E}" dt="2021-08-20T12:47:47.949" v="844" actId="21"/>
          <ac:picMkLst>
            <pc:docMk/>
            <pc:sldMk cId="3046007298" sldId="299"/>
            <ac:picMk id="4" creationId="{05ABDBD7-BA23-49A4-9A1A-A78F334AFEC8}"/>
          </ac:picMkLst>
        </pc:picChg>
        <pc:picChg chg="add mod">
          <ac:chgData name="Uma Ganesan" userId="783950ef343d668c" providerId="LiveId" clId="{69CCFF05-0C37-4E5C-9067-47C6199C9C2E}" dt="2021-08-20T12:48:07.500" v="848" actId="1076"/>
          <ac:picMkLst>
            <pc:docMk/>
            <pc:sldMk cId="3046007298" sldId="299"/>
            <ac:picMk id="6" creationId="{18FCAB63-BD63-4D1C-88B2-386C42F46971}"/>
          </ac:picMkLst>
        </pc:picChg>
        <pc:picChg chg="add del mod">
          <ac:chgData name="Uma Ganesan" userId="783950ef343d668c" providerId="LiveId" clId="{69CCFF05-0C37-4E5C-9067-47C6199C9C2E}" dt="2021-08-20T12:48:33.118" v="852" actId="22"/>
          <ac:picMkLst>
            <pc:docMk/>
            <pc:sldMk cId="3046007298" sldId="299"/>
            <ac:picMk id="8" creationId="{535336F1-18A4-463F-9843-4F223114902D}"/>
          </ac:picMkLst>
        </pc:picChg>
      </pc:sldChg>
      <pc:sldChg chg="modSp mod">
        <pc:chgData name="Uma Ganesan" userId="783950ef343d668c" providerId="LiveId" clId="{69CCFF05-0C37-4E5C-9067-47C6199C9C2E}" dt="2021-08-20T13:09:04.937" v="1033" actId="113"/>
        <pc:sldMkLst>
          <pc:docMk/>
          <pc:sldMk cId="3536516385" sldId="303"/>
        </pc:sldMkLst>
        <pc:spChg chg="mod">
          <ac:chgData name="Uma Ganesan" userId="783950ef343d668c" providerId="LiveId" clId="{69CCFF05-0C37-4E5C-9067-47C6199C9C2E}" dt="2021-08-20T13:09:04.937" v="1033" actId="113"/>
          <ac:spMkLst>
            <pc:docMk/>
            <pc:sldMk cId="3536516385" sldId="303"/>
            <ac:spMk id="4" creationId="{00000000-0000-0000-0000-000000000000}"/>
          </ac:spMkLst>
        </pc:spChg>
      </pc:sldChg>
      <pc:sldChg chg="ord">
        <pc:chgData name="Uma Ganesan" userId="783950ef343d668c" providerId="LiveId" clId="{69CCFF05-0C37-4E5C-9067-47C6199C9C2E}" dt="2021-08-20T13:14:47.828" v="1167"/>
        <pc:sldMkLst>
          <pc:docMk/>
          <pc:sldMk cId="3483541112" sldId="304"/>
        </pc:sldMkLst>
      </pc:sldChg>
      <pc:sldChg chg="modSp mod">
        <pc:chgData name="Uma Ganesan" userId="783950ef343d668c" providerId="LiveId" clId="{69CCFF05-0C37-4E5C-9067-47C6199C9C2E}" dt="2021-08-20T11:52:18.719" v="149" actId="20577"/>
        <pc:sldMkLst>
          <pc:docMk/>
          <pc:sldMk cId="866798872" sldId="313"/>
        </pc:sldMkLst>
        <pc:spChg chg="mod">
          <ac:chgData name="Uma Ganesan" userId="783950ef343d668c" providerId="LiveId" clId="{69CCFF05-0C37-4E5C-9067-47C6199C9C2E}" dt="2021-08-20T11:52:18.719" v="149" actId="20577"/>
          <ac:spMkLst>
            <pc:docMk/>
            <pc:sldMk cId="866798872" sldId="313"/>
            <ac:spMk id="2" creationId="{00000000-0000-0000-0000-000000000000}"/>
          </ac:spMkLst>
        </pc:spChg>
      </pc:sldChg>
      <pc:sldChg chg="addSp modSp mod">
        <pc:chgData name="Uma Ganesan" userId="783950ef343d668c" providerId="LiveId" clId="{69CCFF05-0C37-4E5C-9067-47C6199C9C2E}" dt="2021-08-20T11:55:15.135" v="186" actId="20577"/>
        <pc:sldMkLst>
          <pc:docMk/>
          <pc:sldMk cId="2245864473" sldId="315"/>
        </pc:sldMkLst>
        <pc:spChg chg="mod">
          <ac:chgData name="Uma Ganesan" userId="783950ef343d668c" providerId="LiveId" clId="{69CCFF05-0C37-4E5C-9067-47C6199C9C2E}" dt="2021-08-20T11:55:15.135" v="186" actId="20577"/>
          <ac:spMkLst>
            <pc:docMk/>
            <pc:sldMk cId="2245864473" sldId="315"/>
            <ac:spMk id="2" creationId="{00000000-0000-0000-0000-000000000000}"/>
          </ac:spMkLst>
        </pc:spChg>
        <pc:spChg chg="add mod">
          <ac:chgData name="Uma Ganesan" userId="783950ef343d668c" providerId="LiveId" clId="{69CCFF05-0C37-4E5C-9067-47C6199C9C2E}" dt="2021-08-20T11:54:35.341" v="173" actId="403"/>
          <ac:spMkLst>
            <pc:docMk/>
            <pc:sldMk cId="2245864473" sldId="315"/>
            <ac:spMk id="7" creationId="{3E83598D-7D45-4931-8206-0475FD441D69}"/>
          </ac:spMkLst>
        </pc:spChg>
        <pc:picChg chg="mod">
          <ac:chgData name="Uma Ganesan" userId="783950ef343d668c" providerId="LiveId" clId="{69CCFF05-0C37-4E5C-9067-47C6199C9C2E}" dt="2021-08-20T11:54:42.125" v="174" actId="1076"/>
          <ac:picMkLst>
            <pc:docMk/>
            <pc:sldMk cId="2245864473" sldId="315"/>
            <ac:picMk id="5" creationId="{0AFE6FA8-8F14-404B-ABF4-670038AB5289}"/>
          </ac:picMkLst>
        </pc:picChg>
      </pc:sldChg>
      <pc:sldChg chg="addSp delSp modSp mod">
        <pc:chgData name="Uma Ganesan" userId="783950ef343d668c" providerId="LiveId" clId="{69CCFF05-0C37-4E5C-9067-47C6199C9C2E}" dt="2021-08-20T12:40:14.313" v="702" actId="20577"/>
        <pc:sldMkLst>
          <pc:docMk/>
          <pc:sldMk cId="1574891456" sldId="320"/>
        </pc:sldMkLst>
        <pc:spChg chg="del">
          <ac:chgData name="Uma Ganesan" userId="783950ef343d668c" providerId="LiveId" clId="{69CCFF05-0C37-4E5C-9067-47C6199C9C2E}" dt="2021-08-20T12:38:06.867" v="677" actId="478"/>
          <ac:spMkLst>
            <pc:docMk/>
            <pc:sldMk cId="1574891456" sldId="320"/>
            <ac:spMk id="3" creationId="{00000000-0000-0000-0000-000000000000}"/>
          </ac:spMkLst>
        </pc:spChg>
        <pc:spChg chg="add del">
          <ac:chgData name="Uma Ganesan" userId="783950ef343d668c" providerId="LiveId" clId="{69CCFF05-0C37-4E5C-9067-47C6199C9C2E}" dt="2021-08-20T12:02:38.688" v="233" actId="22"/>
          <ac:spMkLst>
            <pc:docMk/>
            <pc:sldMk cId="1574891456" sldId="320"/>
            <ac:spMk id="5" creationId="{76E59ED2-1556-4E56-A6FF-1A4CCC4C89A0}"/>
          </ac:spMkLst>
        </pc:spChg>
        <pc:spChg chg="add mod">
          <ac:chgData name="Uma Ganesan" userId="783950ef343d668c" providerId="LiveId" clId="{69CCFF05-0C37-4E5C-9067-47C6199C9C2E}" dt="2021-08-20T12:03:46.531" v="315" actId="20577"/>
          <ac:spMkLst>
            <pc:docMk/>
            <pc:sldMk cId="1574891456" sldId="320"/>
            <ac:spMk id="7" creationId="{90B8008A-EF78-45BC-B509-662A3FA2B1DE}"/>
          </ac:spMkLst>
        </pc:spChg>
        <pc:spChg chg="add del mod">
          <ac:chgData name="Uma Ganesan" userId="783950ef343d668c" providerId="LiveId" clId="{69CCFF05-0C37-4E5C-9067-47C6199C9C2E}" dt="2021-08-20T12:38:13.943" v="680" actId="478"/>
          <ac:spMkLst>
            <pc:docMk/>
            <pc:sldMk cId="1574891456" sldId="320"/>
            <ac:spMk id="9" creationId="{60035C96-FC21-4616-A112-75BBD5E7430A}"/>
          </ac:spMkLst>
        </pc:spChg>
        <pc:spChg chg="add del mod">
          <ac:chgData name="Uma Ganesan" userId="783950ef343d668c" providerId="LiveId" clId="{69CCFF05-0C37-4E5C-9067-47C6199C9C2E}" dt="2021-08-20T12:38:10.756" v="679" actId="478"/>
          <ac:spMkLst>
            <pc:docMk/>
            <pc:sldMk cId="1574891456" sldId="320"/>
            <ac:spMk id="10" creationId="{528AD4BA-1B4A-47D0-9554-694D62265BFA}"/>
          </ac:spMkLst>
        </pc:spChg>
        <pc:spChg chg="add mod">
          <ac:chgData name="Uma Ganesan" userId="783950ef343d668c" providerId="LiveId" clId="{69CCFF05-0C37-4E5C-9067-47C6199C9C2E}" dt="2021-08-20T12:40:14.313" v="702" actId="20577"/>
          <ac:spMkLst>
            <pc:docMk/>
            <pc:sldMk cId="1574891456" sldId="320"/>
            <ac:spMk id="11" creationId="{1BF4CA6F-A752-452F-AF53-DA9662F6E219}"/>
          </ac:spMkLst>
        </pc:spChg>
        <pc:picChg chg="mod">
          <ac:chgData name="Uma Ganesan" userId="783950ef343d668c" providerId="LiveId" clId="{69CCFF05-0C37-4E5C-9067-47C6199C9C2E}" dt="2021-08-20T12:17:45.561" v="423" actId="1076"/>
          <ac:picMkLst>
            <pc:docMk/>
            <pc:sldMk cId="1574891456" sldId="320"/>
            <ac:picMk id="4" creationId="{40D1BCBC-31E3-46CC-ADC3-A9237A2ADA69}"/>
          </ac:picMkLst>
        </pc:picChg>
      </pc:sldChg>
      <pc:sldChg chg="del">
        <pc:chgData name="Uma Ganesan" userId="783950ef343d668c" providerId="LiveId" clId="{69CCFF05-0C37-4E5C-9067-47C6199C9C2E}" dt="2021-08-20T12:18:33.028" v="424" actId="47"/>
        <pc:sldMkLst>
          <pc:docMk/>
          <pc:sldMk cId="3704311606" sldId="321"/>
        </pc:sldMkLst>
      </pc:sldChg>
      <pc:sldChg chg="modSp mod">
        <pc:chgData name="Uma Ganesan" userId="783950ef343d668c" providerId="LiveId" clId="{69CCFF05-0C37-4E5C-9067-47C6199C9C2E}" dt="2021-08-20T13:22:45.386" v="1219" actId="1076"/>
        <pc:sldMkLst>
          <pc:docMk/>
          <pc:sldMk cId="2464306794" sldId="328"/>
        </pc:sldMkLst>
        <pc:spChg chg="mod">
          <ac:chgData name="Uma Ganesan" userId="783950ef343d668c" providerId="LiveId" clId="{69CCFF05-0C37-4E5C-9067-47C6199C9C2E}" dt="2021-08-20T13:12:33.985" v="1162" actId="20577"/>
          <ac:spMkLst>
            <pc:docMk/>
            <pc:sldMk cId="2464306794" sldId="328"/>
            <ac:spMk id="2" creationId="{00000000-0000-0000-0000-000000000000}"/>
          </ac:spMkLst>
        </pc:spChg>
        <pc:spChg chg="mod">
          <ac:chgData name="Uma Ganesan" userId="783950ef343d668c" providerId="LiveId" clId="{69CCFF05-0C37-4E5C-9067-47C6199C9C2E}" dt="2021-08-20T13:22:45.386" v="1219" actId="1076"/>
          <ac:spMkLst>
            <pc:docMk/>
            <pc:sldMk cId="2464306794" sldId="328"/>
            <ac:spMk id="3" creationId="{00000000-0000-0000-0000-000000000000}"/>
          </ac:spMkLst>
        </pc:spChg>
      </pc:sldChg>
      <pc:sldChg chg="del">
        <pc:chgData name="Uma Ganesan" userId="783950ef343d668c" providerId="LiveId" clId="{69CCFF05-0C37-4E5C-9067-47C6199C9C2E}" dt="2021-08-20T13:13:07.291" v="1163" actId="2696"/>
        <pc:sldMkLst>
          <pc:docMk/>
          <pc:sldMk cId="1645492582" sldId="330"/>
        </pc:sldMkLst>
      </pc:sldChg>
      <pc:sldChg chg="add">
        <pc:chgData name="Uma Ganesan" userId="783950ef343d668c" providerId="LiveId" clId="{69CCFF05-0C37-4E5C-9067-47C6199C9C2E}" dt="2021-08-20T13:13:15.825" v="1164"/>
        <pc:sldMkLst>
          <pc:docMk/>
          <pc:sldMk cId="2850089883" sldId="330"/>
        </pc:sldMkLst>
      </pc:sldChg>
      <pc:sldChg chg="delSp modSp mod">
        <pc:chgData name="Uma Ganesan" userId="783950ef343d668c" providerId="LiveId" clId="{69CCFF05-0C37-4E5C-9067-47C6199C9C2E}" dt="2021-08-20T11:41:47.320" v="115" actId="478"/>
        <pc:sldMkLst>
          <pc:docMk/>
          <pc:sldMk cId="3520967341" sldId="333"/>
        </pc:sldMkLst>
        <pc:spChg chg="del mod">
          <ac:chgData name="Uma Ganesan" userId="783950ef343d668c" providerId="LiveId" clId="{69CCFF05-0C37-4E5C-9067-47C6199C9C2E}" dt="2021-08-20T11:41:47.320" v="115" actId="478"/>
          <ac:spMkLst>
            <pc:docMk/>
            <pc:sldMk cId="3520967341" sldId="333"/>
            <ac:spMk id="5" creationId="{DE938A53-7C60-4579-8278-277DC9C75669}"/>
          </ac:spMkLst>
        </pc:spChg>
      </pc:sldChg>
      <pc:sldChg chg="modSp mod">
        <pc:chgData name="Uma Ganesan" userId="783950ef343d668c" providerId="LiveId" clId="{69CCFF05-0C37-4E5C-9067-47C6199C9C2E}" dt="2021-08-20T11:51:10.333" v="135" actId="113"/>
        <pc:sldMkLst>
          <pc:docMk/>
          <pc:sldMk cId="3756945931" sldId="334"/>
        </pc:sldMkLst>
        <pc:spChg chg="mod">
          <ac:chgData name="Uma Ganesan" userId="783950ef343d668c" providerId="LiveId" clId="{69CCFF05-0C37-4E5C-9067-47C6199C9C2E}" dt="2021-08-20T11:51:10.333" v="135" actId="113"/>
          <ac:spMkLst>
            <pc:docMk/>
            <pc:sldMk cId="3756945931" sldId="334"/>
            <ac:spMk id="4" creationId="{737666BB-3A72-420E-AF93-F9796081648E}"/>
          </ac:spMkLst>
        </pc:spChg>
      </pc:sldChg>
      <pc:sldChg chg="addSp delSp modSp mod">
        <pc:chgData name="Uma Ganesan" userId="783950ef343d668c" providerId="LiveId" clId="{69CCFF05-0C37-4E5C-9067-47C6199C9C2E}" dt="2021-08-20T12:14:57.320" v="409" actId="1076"/>
        <pc:sldMkLst>
          <pc:docMk/>
          <pc:sldMk cId="3485792627" sldId="335"/>
        </pc:sldMkLst>
        <pc:spChg chg="mod">
          <ac:chgData name="Uma Ganesan" userId="783950ef343d668c" providerId="LiveId" clId="{69CCFF05-0C37-4E5C-9067-47C6199C9C2E}" dt="2021-08-20T12:14:50.589" v="408" actId="5793"/>
          <ac:spMkLst>
            <pc:docMk/>
            <pc:sldMk cId="3485792627" sldId="335"/>
            <ac:spMk id="4" creationId="{CF908093-2899-4E4D-9AAC-9A549DB32C13}"/>
          </ac:spMkLst>
        </pc:spChg>
        <pc:spChg chg="add del mod">
          <ac:chgData name="Uma Ganesan" userId="783950ef343d668c" providerId="LiveId" clId="{69CCFF05-0C37-4E5C-9067-47C6199C9C2E}" dt="2021-08-20T12:05:40.810" v="321" actId="478"/>
          <ac:spMkLst>
            <pc:docMk/>
            <pc:sldMk cId="3485792627" sldId="335"/>
            <ac:spMk id="5" creationId="{67EFA316-1C64-4CF2-AB53-DE4F6BB542C0}"/>
          </ac:spMkLst>
        </pc:spChg>
        <pc:spChg chg="add del mod">
          <ac:chgData name="Uma Ganesan" userId="783950ef343d668c" providerId="LiveId" clId="{69CCFF05-0C37-4E5C-9067-47C6199C9C2E}" dt="2021-08-20T12:07:18.955" v="330"/>
          <ac:spMkLst>
            <pc:docMk/>
            <pc:sldMk cId="3485792627" sldId="335"/>
            <ac:spMk id="7" creationId="{ECC8C200-E13C-491F-BBF3-984C509A32C2}"/>
          </ac:spMkLst>
        </pc:spChg>
        <pc:spChg chg="add del mod">
          <ac:chgData name="Uma Ganesan" userId="783950ef343d668c" providerId="LiveId" clId="{69CCFF05-0C37-4E5C-9067-47C6199C9C2E}" dt="2021-08-20T12:07:41.312" v="339" actId="478"/>
          <ac:spMkLst>
            <pc:docMk/>
            <pc:sldMk cId="3485792627" sldId="335"/>
            <ac:spMk id="9" creationId="{9F4C2703-B6FC-482A-A37D-5FA570A52492}"/>
          </ac:spMkLst>
        </pc:spChg>
        <pc:spChg chg="add del">
          <ac:chgData name="Uma Ganesan" userId="783950ef343d668c" providerId="LiveId" clId="{69CCFF05-0C37-4E5C-9067-47C6199C9C2E}" dt="2021-08-20T12:07:37.110" v="337" actId="22"/>
          <ac:spMkLst>
            <pc:docMk/>
            <pc:sldMk cId="3485792627" sldId="335"/>
            <ac:spMk id="11" creationId="{3F5BAFF6-7106-497F-9EDA-C29D8B9A1FE8}"/>
          </ac:spMkLst>
        </pc:spChg>
        <pc:spChg chg="add mod">
          <ac:chgData name="Uma Ganesan" userId="783950ef343d668c" providerId="LiveId" clId="{69CCFF05-0C37-4E5C-9067-47C6199C9C2E}" dt="2021-08-20T12:14:57.320" v="409" actId="1076"/>
          <ac:spMkLst>
            <pc:docMk/>
            <pc:sldMk cId="3485792627" sldId="335"/>
            <ac:spMk id="13" creationId="{C02C8913-CCDE-4AEE-9B23-A88DA5879742}"/>
          </ac:spMkLst>
        </pc:spChg>
      </pc:sldChg>
      <pc:sldChg chg="modSp mod">
        <pc:chgData name="Uma Ganesan" userId="783950ef343d668c" providerId="LiveId" clId="{69CCFF05-0C37-4E5C-9067-47C6199C9C2E}" dt="2021-08-20T11:57:02.811" v="201" actId="1076"/>
        <pc:sldMkLst>
          <pc:docMk/>
          <pc:sldMk cId="3268235872" sldId="339"/>
        </pc:sldMkLst>
        <pc:spChg chg="mod">
          <ac:chgData name="Uma Ganesan" userId="783950ef343d668c" providerId="LiveId" clId="{69CCFF05-0C37-4E5C-9067-47C6199C9C2E}" dt="2021-08-20T11:57:02.811" v="201" actId="1076"/>
          <ac:spMkLst>
            <pc:docMk/>
            <pc:sldMk cId="3268235872" sldId="339"/>
            <ac:spMk id="2" creationId="{F2D702B6-D383-4912-94DA-AA459D0F2785}"/>
          </ac:spMkLst>
        </pc:spChg>
        <pc:spChg chg="mod">
          <ac:chgData name="Uma Ganesan" userId="783950ef343d668c" providerId="LiveId" clId="{69CCFF05-0C37-4E5C-9067-47C6199C9C2E}" dt="2021-08-20T11:56:54.712" v="199" actId="1076"/>
          <ac:spMkLst>
            <pc:docMk/>
            <pc:sldMk cId="3268235872" sldId="339"/>
            <ac:spMk id="5" creationId="{427A50B5-DE4B-42B7-9374-977F906FA866}"/>
          </ac:spMkLst>
        </pc:spChg>
        <pc:picChg chg="mod">
          <ac:chgData name="Uma Ganesan" userId="783950ef343d668c" providerId="LiveId" clId="{69CCFF05-0C37-4E5C-9067-47C6199C9C2E}" dt="2021-08-20T11:56:57.886" v="200" actId="1076"/>
          <ac:picMkLst>
            <pc:docMk/>
            <pc:sldMk cId="3268235872" sldId="339"/>
            <ac:picMk id="4" creationId="{CBB5F6A2-4CBB-4904-A1A4-4F09C1E8E5A4}"/>
          </ac:picMkLst>
        </pc:picChg>
      </pc:sldChg>
      <pc:sldChg chg="modSp mod">
        <pc:chgData name="Uma Ganesan" userId="783950ef343d668c" providerId="LiveId" clId="{69CCFF05-0C37-4E5C-9067-47C6199C9C2E}" dt="2021-08-20T12:40:03.367" v="695" actId="20577"/>
        <pc:sldMkLst>
          <pc:docMk/>
          <pc:sldMk cId="2834904883" sldId="341"/>
        </pc:sldMkLst>
        <pc:spChg chg="mod">
          <ac:chgData name="Uma Ganesan" userId="783950ef343d668c" providerId="LiveId" clId="{69CCFF05-0C37-4E5C-9067-47C6199C9C2E}" dt="2021-08-20T12:40:03.367" v="695" actId="20577"/>
          <ac:spMkLst>
            <pc:docMk/>
            <pc:sldMk cId="2834904883" sldId="341"/>
            <ac:spMk id="3" creationId="{1CFFAE24-661E-4F30-9F00-4A620F3AA1E0}"/>
          </ac:spMkLst>
        </pc:spChg>
      </pc:sldChg>
      <pc:sldChg chg="addSp delSp modSp del mod">
        <pc:chgData name="Uma Ganesan" userId="783950ef343d668c" providerId="LiveId" clId="{69CCFF05-0C37-4E5C-9067-47C6199C9C2E}" dt="2021-08-20T12:18:56.713" v="425" actId="47"/>
        <pc:sldMkLst>
          <pc:docMk/>
          <pc:sldMk cId="1294655852" sldId="342"/>
        </pc:sldMkLst>
        <pc:spChg chg="add del mod">
          <ac:chgData name="Uma Ganesan" userId="783950ef343d668c" providerId="LiveId" clId="{69CCFF05-0C37-4E5C-9067-47C6199C9C2E}" dt="2021-08-20T11:49:23.708" v="117" actId="22"/>
          <ac:spMkLst>
            <pc:docMk/>
            <pc:sldMk cId="1294655852" sldId="342"/>
            <ac:spMk id="5" creationId="{55284841-9D51-46C0-B84D-2D79D0DB6095}"/>
          </ac:spMkLst>
        </pc:spChg>
        <pc:picChg chg="del">
          <ac:chgData name="Uma Ganesan" userId="783950ef343d668c" providerId="LiveId" clId="{69CCFF05-0C37-4E5C-9067-47C6199C9C2E}" dt="2021-08-20T11:47:32.692" v="116" actId="21"/>
          <ac:picMkLst>
            <pc:docMk/>
            <pc:sldMk cId="1294655852" sldId="342"/>
            <ac:picMk id="4" creationId="{00F7DE43-108E-44AF-B8BF-7A0508831C56}"/>
          </ac:picMkLst>
        </pc:picChg>
        <pc:picChg chg="add mod ord">
          <ac:chgData name="Uma Ganesan" userId="783950ef343d668c" providerId="LiveId" clId="{69CCFF05-0C37-4E5C-9067-47C6199C9C2E}" dt="2021-08-20T11:49:25.295" v="119" actId="962"/>
          <ac:picMkLst>
            <pc:docMk/>
            <pc:sldMk cId="1294655852" sldId="342"/>
            <ac:picMk id="7" creationId="{E661498A-36D2-4ADD-8E61-883C9609EED3}"/>
          </ac:picMkLst>
        </pc:picChg>
      </pc:sldChg>
      <pc:sldChg chg="modSp mod">
        <pc:chgData name="Uma Ganesan" userId="783950ef343d668c" providerId="LiveId" clId="{69CCFF05-0C37-4E5C-9067-47C6199C9C2E}" dt="2021-08-20T12:40:46.365" v="726" actId="20577"/>
        <pc:sldMkLst>
          <pc:docMk/>
          <pc:sldMk cId="1154975794" sldId="343"/>
        </pc:sldMkLst>
        <pc:spChg chg="mod">
          <ac:chgData name="Uma Ganesan" userId="783950ef343d668c" providerId="LiveId" clId="{69CCFF05-0C37-4E5C-9067-47C6199C9C2E}" dt="2021-08-20T12:40:46.365" v="726" actId="20577"/>
          <ac:spMkLst>
            <pc:docMk/>
            <pc:sldMk cId="1154975794" sldId="343"/>
            <ac:spMk id="3" creationId="{4C3DE79D-52AE-4A3F-9860-EA0F60A3A02C}"/>
          </ac:spMkLst>
        </pc:spChg>
      </pc:sldChg>
      <pc:sldChg chg="modSp mod">
        <pc:chgData name="Uma Ganesan" userId="783950ef343d668c" providerId="LiveId" clId="{69CCFF05-0C37-4E5C-9067-47C6199C9C2E}" dt="2021-08-20T12:28:40.175" v="548" actId="1076"/>
        <pc:sldMkLst>
          <pc:docMk/>
          <pc:sldMk cId="363389807" sldId="344"/>
        </pc:sldMkLst>
        <pc:picChg chg="mod">
          <ac:chgData name="Uma Ganesan" userId="783950ef343d668c" providerId="LiveId" clId="{69CCFF05-0C37-4E5C-9067-47C6199C9C2E}" dt="2021-08-20T12:28:40.175" v="548" actId="1076"/>
          <ac:picMkLst>
            <pc:docMk/>
            <pc:sldMk cId="363389807" sldId="344"/>
            <ac:picMk id="5" creationId="{1FBFDABF-6CD8-4697-ADFE-4F377734B105}"/>
          </ac:picMkLst>
        </pc:picChg>
      </pc:sldChg>
      <pc:sldChg chg="addSp modSp mod">
        <pc:chgData name="Uma Ganesan" userId="783950ef343d668c" providerId="LiveId" clId="{69CCFF05-0C37-4E5C-9067-47C6199C9C2E}" dt="2021-08-20T12:44:58.169" v="843" actId="14100"/>
        <pc:sldMkLst>
          <pc:docMk/>
          <pc:sldMk cId="658238089" sldId="345"/>
        </pc:sldMkLst>
        <pc:spChg chg="add mod">
          <ac:chgData name="Uma Ganesan" userId="783950ef343d668c" providerId="LiveId" clId="{69CCFF05-0C37-4E5C-9067-47C6199C9C2E}" dt="2021-08-20T12:44:58.169" v="843" actId="14100"/>
          <ac:spMkLst>
            <pc:docMk/>
            <pc:sldMk cId="658238089" sldId="345"/>
            <ac:spMk id="2" creationId="{67669B99-9DC6-485A-8315-AA7903AC9D5D}"/>
          </ac:spMkLst>
        </pc:spChg>
        <pc:spChg chg="mod">
          <ac:chgData name="Uma Ganesan" userId="783950ef343d668c" providerId="LiveId" clId="{69CCFF05-0C37-4E5C-9067-47C6199C9C2E}" dt="2021-08-20T12:42:17.439" v="765" actId="20577"/>
          <ac:spMkLst>
            <pc:docMk/>
            <pc:sldMk cId="658238089" sldId="345"/>
            <ac:spMk id="5" creationId="{63CB06D0-2BE7-43D3-80EF-864464B4D99E}"/>
          </ac:spMkLst>
        </pc:spChg>
        <pc:picChg chg="mod">
          <ac:chgData name="Uma Ganesan" userId="783950ef343d668c" providerId="LiveId" clId="{69CCFF05-0C37-4E5C-9067-47C6199C9C2E}" dt="2021-08-20T12:44:45.478" v="842" actId="1076"/>
          <ac:picMkLst>
            <pc:docMk/>
            <pc:sldMk cId="658238089" sldId="345"/>
            <ac:picMk id="4" creationId="{E9895116-AC92-4437-9C33-C6CF66067679}"/>
          </ac:picMkLst>
        </pc:picChg>
      </pc:sldChg>
      <pc:sldChg chg="addSp delSp modSp mod">
        <pc:chgData name="Uma Ganesan" userId="783950ef343d668c" providerId="LiveId" clId="{69CCFF05-0C37-4E5C-9067-47C6199C9C2E}" dt="2021-08-20T13:08:17.446" v="997" actId="1076"/>
        <pc:sldMkLst>
          <pc:docMk/>
          <pc:sldMk cId="1963502581" sldId="347"/>
        </pc:sldMkLst>
        <pc:spChg chg="add mod">
          <ac:chgData name="Uma Ganesan" userId="783950ef343d668c" providerId="LiveId" clId="{69CCFF05-0C37-4E5C-9067-47C6199C9C2E}" dt="2021-08-20T13:08:17.446" v="997" actId="1076"/>
          <ac:spMkLst>
            <pc:docMk/>
            <pc:sldMk cId="1963502581" sldId="347"/>
            <ac:spMk id="9" creationId="{B18286D6-D0E5-455A-ABEB-4A818049AB56}"/>
          </ac:spMkLst>
        </pc:spChg>
        <pc:picChg chg="add del mod">
          <ac:chgData name="Uma Ganesan" userId="783950ef343d668c" providerId="LiveId" clId="{69CCFF05-0C37-4E5C-9067-47C6199C9C2E}" dt="2021-08-20T13:07:30.302" v="945" actId="14100"/>
          <ac:picMkLst>
            <pc:docMk/>
            <pc:sldMk cId="1963502581" sldId="347"/>
            <ac:picMk id="4" creationId="{D317FBAD-AE9C-4B8C-99AA-07A5C8BE9AE8}"/>
          </ac:picMkLst>
        </pc:picChg>
        <pc:picChg chg="add del mod">
          <ac:chgData name="Uma Ganesan" userId="783950ef343d668c" providerId="LiveId" clId="{69CCFF05-0C37-4E5C-9067-47C6199C9C2E}" dt="2021-08-20T13:01:20.528" v="936"/>
          <ac:picMkLst>
            <pc:docMk/>
            <pc:sldMk cId="1963502581" sldId="347"/>
            <ac:picMk id="5" creationId="{18939E34-88CB-4F98-A61E-59B045155095}"/>
          </ac:picMkLst>
        </pc:picChg>
        <pc:picChg chg="add del mod">
          <ac:chgData name="Uma Ganesan" userId="783950ef343d668c" providerId="LiveId" clId="{69CCFF05-0C37-4E5C-9067-47C6199C9C2E}" dt="2021-08-20T13:01:20.528" v="936"/>
          <ac:picMkLst>
            <pc:docMk/>
            <pc:sldMk cId="1963502581" sldId="347"/>
            <ac:picMk id="6" creationId="{0C186B96-2FE6-4CEB-97D4-A17749F39B10}"/>
          </ac:picMkLst>
        </pc:picChg>
        <pc:picChg chg="add del mod">
          <ac:chgData name="Uma Ganesan" userId="783950ef343d668c" providerId="LiveId" clId="{69CCFF05-0C37-4E5C-9067-47C6199C9C2E}" dt="2021-08-20T13:01:09.982" v="934"/>
          <ac:picMkLst>
            <pc:docMk/>
            <pc:sldMk cId="1963502581" sldId="347"/>
            <ac:picMk id="1026" creationId="{CDA78F0F-8171-42C7-B9DA-EAED1E3AD2A1}"/>
          </ac:picMkLst>
        </pc:picChg>
        <pc:picChg chg="add mod">
          <ac:chgData name="Uma Ganesan" userId="783950ef343d668c" providerId="LiveId" clId="{69CCFF05-0C37-4E5C-9067-47C6199C9C2E}" dt="2021-08-20T13:02:04.369" v="942" actId="14100"/>
          <ac:picMkLst>
            <pc:docMk/>
            <pc:sldMk cId="1963502581" sldId="347"/>
            <ac:picMk id="1028" creationId="{E6684D6D-5F29-4BDF-B972-AD9D772A7410}"/>
          </ac:picMkLst>
        </pc:picChg>
      </pc:sldChg>
      <pc:sldChg chg="del">
        <pc:chgData name="Uma Ganesan" userId="783950ef343d668c" providerId="LiveId" clId="{69CCFF05-0C37-4E5C-9067-47C6199C9C2E}" dt="2021-08-20T13:13:07.291" v="1163" actId="2696"/>
        <pc:sldMkLst>
          <pc:docMk/>
          <pc:sldMk cId="160218093" sldId="350"/>
        </pc:sldMkLst>
      </pc:sldChg>
      <pc:sldChg chg="modSp add mod">
        <pc:chgData name="Uma Ganesan" userId="783950ef343d668c" providerId="LiveId" clId="{69CCFF05-0C37-4E5C-9067-47C6199C9C2E}" dt="2021-08-20T13:13:39.825" v="1165" actId="14100"/>
        <pc:sldMkLst>
          <pc:docMk/>
          <pc:sldMk cId="1537390079" sldId="350"/>
        </pc:sldMkLst>
        <pc:picChg chg="mod">
          <ac:chgData name="Uma Ganesan" userId="783950ef343d668c" providerId="LiveId" clId="{69CCFF05-0C37-4E5C-9067-47C6199C9C2E}" dt="2021-08-20T13:13:39.825" v="1165" actId="14100"/>
          <ac:picMkLst>
            <pc:docMk/>
            <pc:sldMk cId="1537390079" sldId="350"/>
            <ac:picMk id="4" creationId="{283509F2-7CDD-4A8C-BC8D-D08510FEE432}"/>
          </ac:picMkLst>
        </pc:picChg>
      </pc:sldChg>
      <pc:sldChg chg="addSp delSp modSp mod">
        <pc:chgData name="Uma Ganesan" userId="783950ef343d668c" providerId="LiveId" clId="{69CCFF05-0C37-4E5C-9067-47C6199C9C2E}" dt="2021-08-20T12:55:25.012" v="924" actId="113"/>
        <pc:sldMkLst>
          <pc:docMk/>
          <pc:sldMk cId="4000480319" sldId="354"/>
        </pc:sldMkLst>
        <pc:spChg chg="add mod">
          <ac:chgData name="Uma Ganesan" userId="783950ef343d668c" providerId="LiveId" clId="{69CCFF05-0C37-4E5C-9067-47C6199C9C2E}" dt="2021-08-20T12:55:25.012" v="924" actId="113"/>
          <ac:spMkLst>
            <pc:docMk/>
            <pc:sldMk cId="4000480319" sldId="354"/>
            <ac:spMk id="7" creationId="{125A0354-1317-4044-AEF8-27A89B0F2341}"/>
          </ac:spMkLst>
        </pc:spChg>
        <pc:picChg chg="del">
          <ac:chgData name="Uma Ganesan" userId="783950ef343d668c" providerId="LiveId" clId="{69CCFF05-0C37-4E5C-9067-47C6199C9C2E}" dt="2021-08-20T12:51:56.411" v="907" actId="21"/>
          <ac:picMkLst>
            <pc:docMk/>
            <pc:sldMk cId="4000480319" sldId="354"/>
            <ac:picMk id="4" creationId="{9DDBBA6E-BE52-413D-A0BB-B344CA69E090}"/>
          </ac:picMkLst>
        </pc:picChg>
        <pc:picChg chg="add mod">
          <ac:chgData name="Uma Ganesan" userId="783950ef343d668c" providerId="LiveId" clId="{69CCFF05-0C37-4E5C-9067-47C6199C9C2E}" dt="2021-08-20T12:54:41.004" v="913" actId="1076"/>
          <ac:picMkLst>
            <pc:docMk/>
            <pc:sldMk cId="4000480319" sldId="354"/>
            <ac:picMk id="5" creationId="{6AEA6914-584C-4110-BA9C-4E890F810525}"/>
          </ac:picMkLst>
        </pc:picChg>
      </pc:sldChg>
      <pc:sldChg chg="modSp new mod">
        <pc:chgData name="Uma Ganesan" userId="783950ef343d668c" providerId="LiveId" clId="{69CCFF05-0C37-4E5C-9067-47C6199C9C2E}" dt="2021-08-20T11:20:49.263" v="58" actId="207"/>
        <pc:sldMkLst>
          <pc:docMk/>
          <pc:sldMk cId="259665141" sldId="355"/>
        </pc:sldMkLst>
        <pc:spChg chg="mod">
          <ac:chgData name="Uma Ganesan" userId="783950ef343d668c" providerId="LiveId" clId="{69CCFF05-0C37-4E5C-9067-47C6199C9C2E}" dt="2021-08-20T11:20:49.263" v="58" actId="207"/>
          <ac:spMkLst>
            <pc:docMk/>
            <pc:sldMk cId="259665141" sldId="355"/>
            <ac:spMk id="2" creationId="{8F50E99B-3B09-4C9A-BD43-6604CC545BCE}"/>
          </ac:spMkLst>
        </pc:spChg>
        <pc:spChg chg="mod">
          <ac:chgData name="Uma Ganesan" userId="783950ef343d668c" providerId="LiveId" clId="{69CCFF05-0C37-4E5C-9067-47C6199C9C2E}" dt="2021-08-20T11:16:54.533" v="13" actId="207"/>
          <ac:spMkLst>
            <pc:docMk/>
            <pc:sldMk cId="259665141" sldId="355"/>
            <ac:spMk id="3" creationId="{6F905323-B0C8-4A24-A2A0-7BBD5BE6CDCC}"/>
          </ac:spMkLst>
        </pc:spChg>
      </pc:sldChg>
      <pc:sldChg chg="addSp delSp modSp add mod">
        <pc:chgData name="Uma Ganesan" userId="783950ef343d668c" providerId="LiveId" clId="{69CCFF05-0C37-4E5C-9067-47C6199C9C2E}" dt="2021-08-20T12:36:35.717" v="672" actId="20577"/>
        <pc:sldMkLst>
          <pc:docMk/>
          <pc:sldMk cId="3398945845" sldId="356"/>
        </pc:sldMkLst>
        <pc:spChg chg="mod">
          <ac:chgData name="Uma Ganesan" userId="783950ef343d668c" providerId="LiveId" clId="{69CCFF05-0C37-4E5C-9067-47C6199C9C2E}" dt="2021-08-20T12:35:01.537" v="604" actId="5793"/>
          <ac:spMkLst>
            <pc:docMk/>
            <pc:sldMk cId="3398945845" sldId="356"/>
            <ac:spMk id="3" creationId="{B5447679-CFFC-4D9E-BF15-DFBA46735CDC}"/>
          </ac:spMkLst>
        </pc:spChg>
        <pc:spChg chg="add mod">
          <ac:chgData name="Uma Ganesan" userId="783950ef343d668c" providerId="LiveId" clId="{69CCFF05-0C37-4E5C-9067-47C6199C9C2E}" dt="2021-08-20T12:36:35.717" v="672" actId="20577"/>
          <ac:spMkLst>
            <pc:docMk/>
            <pc:sldMk cId="3398945845" sldId="356"/>
            <ac:spMk id="6" creationId="{191B03ED-6B20-49BB-AC2D-467AFE6D3574}"/>
          </ac:spMkLst>
        </pc:spChg>
        <pc:picChg chg="del mod">
          <ac:chgData name="Uma Ganesan" userId="783950ef343d668c" providerId="LiveId" clId="{69CCFF05-0C37-4E5C-9067-47C6199C9C2E}" dt="2021-08-20T12:30:07.925" v="551" actId="478"/>
          <ac:picMkLst>
            <pc:docMk/>
            <pc:sldMk cId="3398945845" sldId="356"/>
            <ac:picMk id="4" creationId="{DD0D952D-0CDB-453A-8C20-F3EC861093AA}"/>
          </ac:picMkLst>
        </pc:picChg>
        <pc:picChg chg="del">
          <ac:chgData name="Uma Ganesan" userId="783950ef343d668c" providerId="LiveId" clId="{69CCFF05-0C37-4E5C-9067-47C6199C9C2E}" dt="2021-08-20T12:32:04.980" v="570" actId="478"/>
          <ac:picMkLst>
            <pc:docMk/>
            <pc:sldMk cId="3398945845" sldId="356"/>
            <ac:picMk id="5" creationId="{1FBFDABF-6CD8-4697-ADFE-4F377734B105}"/>
          </ac:picMkLst>
        </pc:picChg>
      </pc:sldChg>
      <pc:sldChg chg="addSp delSp modSp new mod">
        <pc:chgData name="Uma Ganesan" userId="783950ef343d668c" providerId="LiveId" clId="{69CCFF05-0C37-4E5C-9067-47C6199C9C2E}" dt="2021-08-20T13:22:53.482" v="1220"/>
        <pc:sldMkLst>
          <pc:docMk/>
          <pc:sldMk cId="1647369321" sldId="357"/>
        </pc:sldMkLst>
        <pc:spChg chg="del">
          <ac:chgData name="Uma Ganesan" userId="783950ef343d668c" providerId="LiveId" clId="{69CCFF05-0C37-4E5C-9067-47C6199C9C2E}" dt="2021-08-20T13:18:44.979" v="1169" actId="478"/>
          <ac:spMkLst>
            <pc:docMk/>
            <pc:sldMk cId="1647369321" sldId="357"/>
            <ac:spMk id="2" creationId="{13672771-7EE7-4972-8E03-3DBC070B7575}"/>
          </ac:spMkLst>
        </pc:spChg>
        <pc:spChg chg="mod">
          <ac:chgData name="Uma Ganesan" userId="783950ef343d668c" providerId="LiveId" clId="{69CCFF05-0C37-4E5C-9067-47C6199C9C2E}" dt="2021-08-20T13:22:53.482" v="1220"/>
          <ac:spMkLst>
            <pc:docMk/>
            <pc:sldMk cId="1647369321" sldId="357"/>
            <ac:spMk id="3" creationId="{7125FBA3-A55F-487A-AE59-482579BE1C4A}"/>
          </ac:spMkLst>
        </pc:spChg>
        <pc:spChg chg="add del">
          <ac:chgData name="Uma Ganesan" userId="783950ef343d668c" providerId="LiveId" clId="{69CCFF05-0C37-4E5C-9067-47C6199C9C2E}" dt="2021-08-20T13:19:10.985" v="1173" actId="22"/>
          <ac:spMkLst>
            <pc:docMk/>
            <pc:sldMk cId="1647369321" sldId="357"/>
            <ac:spMk id="5" creationId="{BC4400BF-A6DD-4433-A3E1-CECD3AF5003A}"/>
          </ac:spMkLst>
        </pc:spChg>
        <pc:spChg chg="add mod">
          <ac:chgData name="Uma Ganesan" userId="783950ef343d668c" providerId="LiveId" clId="{69CCFF05-0C37-4E5C-9067-47C6199C9C2E}" dt="2021-08-20T13:22:25.394" v="1216" actId="207"/>
          <ac:spMkLst>
            <pc:docMk/>
            <pc:sldMk cId="1647369321" sldId="357"/>
            <ac:spMk id="7" creationId="{2AF482EF-7B7A-4CD4-9278-295E9DA28A73}"/>
          </ac:spMkLst>
        </pc:spChg>
        <pc:spChg chg="add del">
          <ac:chgData name="Uma Ganesan" userId="783950ef343d668c" providerId="LiveId" clId="{69CCFF05-0C37-4E5C-9067-47C6199C9C2E}" dt="2021-08-20T13:20:05.557" v="1186" actId="22"/>
          <ac:spMkLst>
            <pc:docMk/>
            <pc:sldMk cId="1647369321" sldId="357"/>
            <ac:spMk id="9" creationId="{8EEF5821-2FCA-490E-8CFF-8289C546C36C}"/>
          </ac:spMkLst>
        </pc:spChg>
        <pc:spChg chg="add mod">
          <ac:chgData name="Uma Ganesan" userId="783950ef343d668c" providerId="LiveId" clId="{69CCFF05-0C37-4E5C-9067-47C6199C9C2E}" dt="2021-08-20T13:22:35.269" v="1218" actId="113"/>
          <ac:spMkLst>
            <pc:docMk/>
            <pc:sldMk cId="1647369321" sldId="357"/>
            <ac:spMk id="11" creationId="{5EE3D258-A651-4657-9336-953453546C62}"/>
          </ac:spMkLst>
        </pc:spChg>
      </pc:sldChg>
      <pc:sldChg chg="modSp new mod">
        <pc:chgData name="Uma Ganesan" userId="783950ef343d668c" providerId="LiveId" clId="{69CCFF05-0C37-4E5C-9067-47C6199C9C2E}" dt="2021-08-20T13:29:54.097" v="1426" actId="207"/>
        <pc:sldMkLst>
          <pc:docMk/>
          <pc:sldMk cId="1402021718" sldId="358"/>
        </pc:sldMkLst>
        <pc:spChg chg="mod">
          <ac:chgData name="Uma Ganesan" userId="783950ef343d668c" providerId="LiveId" clId="{69CCFF05-0C37-4E5C-9067-47C6199C9C2E}" dt="2021-08-20T13:24:28.902" v="1236" actId="207"/>
          <ac:spMkLst>
            <pc:docMk/>
            <pc:sldMk cId="1402021718" sldId="358"/>
            <ac:spMk id="2" creationId="{270EC50F-4BF6-45FB-8BB9-5016BF4FA56F}"/>
          </ac:spMkLst>
        </pc:spChg>
        <pc:spChg chg="mod">
          <ac:chgData name="Uma Ganesan" userId="783950ef343d668c" providerId="LiveId" clId="{69CCFF05-0C37-4E5C-9067-47C6199C9C2E}" dt="2021-08-20T13:29:54.097" v="1426" actId="207"/>
          <ac:spMkLst>
            <pc:docMk/>
            <pc:sldMk cId="1402021718" sldId="358"/>
            <ac:spMk id="3" creationId="{628A926F-9B8C-47CB-A5C2-4798D3666314}"/>
          </ac:spMkLst>
        </pc:spChg>
      </pc:sldChg>
      <pc:sldChg chg="modSp new mod">
        <pc:chgData name="Uma Ganesan" userId="783950ef343d668c" providerId="LiveId" clId="{69CCFF05-0C37-4E5C-9067-47C6199C9C2E}" dt="2021-08-20T13:26:16.875" v="1271" actId="20577"/>
        <pc:sldMkLst>
          <pc:docMk/>
          <pc:sldMk cId="410979291" sldId="359"/>
        </pc:sldMkLst>
        <pc:spChg chg="mod">
          <ac:chgData name="Uma Ganesan" userId="783950ef343d668c" providerId="LiveId" clId="{69CCFF05-0C37-4E5C-9067-47C6199C9C2E}" dt="2021-08-20T13:25:59.073" v="1255" actId="20577"/>
          <ac:spMkLst>
            <pc:docMk/>
            <pc:sldMk cId="410979291" sldId="359"/>
            <ac:spMk id="2" creationId="{6C2E6775-72FB-4927-9F9D-F0DD888D83D0}"/>
          </ac:spMkLst>
        </pc:spChg>
        <pc:spChg chg="mod">
          <ac:chgData name="Uma Ganesan" userId="783950ef343d668c" providerId="LiveId" clId="{69CCFF05-0C37-4E5C-9067-47C6199C9C2E}" dt="2021-08-20T13:26:16.875" v="1271" actId="20577"/>
          <ac:spMkLst>
            <pc:docMk/>
            <pc:sldMk cId="410979291" sldId="359"/>
            <ac:spMk id="3" creationId="{6CE37067-401E-4276-93E0-35373D9037AE}"/>
          </ac:spMkLst>
        </pc:spChg>
      </pc:sldChg>
      <pc:sldChg chg="addSp delSp modSp new mod">
        <pc:chgData name="Uma Ganesan" userId="783950ef343d668c" providerId="LiveId" clId="{69CCFF05-0C37-4E5C-9067-47C6199C9C2E}" dt="2021-08-20T13:28:25.300" v="1331" actId="20577"/>
        <pc:sldMkLst>
          <pc:docMk/>
          <pc:sldMk cId="1370523679" sldId="360"/>
        </pc:sldMkLst>
        <pc:spChg chg="del mod">
          <ac:chgData name="Uma Ganesan" userId="783950ef343d668c" providerId="LiveId" clId="{69CCFF05-0C37-4E5C-9067-47C6199C9C2E}" dt="2021-08-20T13:27:20.834" v="1274" actId="478"/>
          <ac:spMkLst>
            <pc:docMk/>
            <pc:sldMk cId="1370523679" sldId="360"/>
            <ac:spMk id="2" creationId="{B551F2E7-7F4D-4283-AFE4-3ACE5BD6A801}"/>
          </ac:spMkLst>
        </pc:spChg>
        <pc:spChg chg="mod">
          <ac:chgData name="Uma Ganesan" userId="783950ef343d668c" providerId="LiveId" clId="{69CCFF05-0C37-4E5C-9067-47C6199C9C2E}" dt="2021-08-20T13:28:25.300" v="1331" actId="20577"/>
          <ac:spMkLst>
            <pc:docMk/>
            <pc:sldMk cId="1370523679" sldId="360"/>
            <ac:spMk id="3" creationId="{D54458EC-4694-4D85-8207-ACB0583A591C}"/>
          </ac:spMkLst>
        </pc:spChg>
        <pc:spChg chg="add del mod">
          <ac:chgData name="Uma Ganesan" userId="783950ef343d668c" providerId="LiveId" clId="{69CCFF05-0C37-4E5C-9067-47C6199C9C2E}" dt="2021-08-20T13:27:33.714" v="1277" actId="478"/>
          <ac:spMkLst>
            <pc:docMk/>
            <pc:sldMk cId="1370523679" sldId="360"/>
            <ac:spMk id="5" creationId="{4F069BEE-16E3-4BB0-94BF-F4C9371D23DB}"/>
          </ac:spMkLst>
        </pc:spChg>
      </pc:sldChg>
      <pc:sldChg chg="modSp add mod ord">
        <pc:chgData name="Uma Ganesan" userId="783950ef343d668c" providerId="LiveId" clId="{69CCFF05-0C37-4E5C-9067-47C6199C9C2E}" dt="2021-08-20T13:28:49.855" v="1354" actId="5793"/>
        <pc:sldMkLst>
          <pc:docMk/>
          <pc:sldMk cId="3870966567" sldId="361"/>
        </pc:sldMkLst>
        <pc:spChg chg="mod">
          <ac:chgData name="Uma Ganesan" userId="783950ef343d668c" providerId="LiveId" clId="{69CCFF05-0C37-4E5C-9067-47C6199C9C2E}" dt="2021-08-20T13:28:49.855" v="1354" actId="5793"/>
          <ac:spMkLst>
            <pc:docMk/>
            <pc:sldMk cId="3870966567" sldId="361"/>
            <ac:spMk id="3" creationId="{D54458EC-4694-4D85-8207-ACB0583A591C}"/>
          </ac:spMkLst>
        </pc:spChg>
      </pc:sldChg>
      <pc:sldChg chg="modSp add mod">
        <pc:chgData name="Uma Ganesan" userId="783950ef343d668c" providerId="LiveId" clId="{69CCFF05-0C37-4E5C-9067-47C6199C9C2E}" dt="2021-08-20T13:29:12.492" v="1380" actId="20577"/>
        <pc:sldMkLst>
          <pc:docMk/>
          <pc:sldMk cId="2661549975" sldId="362"/>
        </pc:sldMkLst>
        <pc:spChg chg="mod">
          <ac:chgData name="Uma Ganesan" userId="783950ef343d668c" providerId="LiveId" clId="{69CCFF05-0C37-4E5C-9067-47C6199C9C2E}" dt="2021-08-20T13:29:12.492" v="1380" actId="20577"/>
          <ac:spMkLst>
            <pc:docMk/>
            <pc:sldMk cId="2661549975" sldId="362"/>
            <ac:spMk id="3" creationId="{D54458EC-4694-4D85-8207-ACB0583A59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7A096-06CD-4A73-9065-D96F794F738A}" type="datetimeFigureOut">
              <a:rPr lang="en-IN" smtClean="0"/>
              <a:t>20-08-2021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CD7DB-5D0A-45B6-A227-3738DDF89007}" type="slidenum">
              <a:rPr lang="en-IN" smtClean="0"/>
              <a:t>‹#›</a:t>
            </a:fld>
            <a:endParaRPr lang="en-IN"/>
          </a:p>
        </p:txBody>
      </p:sp>
    </p:spTree>
    <p:extLst>
      <p:ext uri="{BB962C8B-B14F-4D97-AF65-F5344CB8AC3E}">
        <p14:creationId xmlns:p14="http://schemas.microsoft.com/office/powerpoint/2010/main" val="43869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1</a:t>
            </a:fld>
            <a:endParaRPr lang="en-US" altLang="ja-JP" dirty="0"/>
          </a:p>
        </p:txBody>
      </p:sp>
    </p:spTree>
    <p:extLst>
      <p:ext uri="{BB962C8B-B14F-4D97-AF65-F5344CB8AC3E}">
        <p14:creationId xmlns:p14="http://schemas.microsoft.com/office/powerpoint/2010/main" val="109999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2</a:t>
            </a:fld>
            <a:endParaRPr lang="en-US" altLang="ja-JP" dirty="0"/>
          </a:p>
        </p:txBody>
      </p:sp>
    </p:spTree>
    <p:extLst>
      <p:ext uri="{BB962C8B-B14F-4D97-AF65-F5344CB8AC3E}">
        <p14:creationId xmlns:p14="http://schemas.microsoft.com/office/powerpoint/2010/main" val="2632880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3</a:t>
            </a:fld>
            <a:endParaRPr lang="en-US" altLang="ja-JP" dirty="0"/>
          </a:p>
        </p:txBody>
      </p:sp>
    </p:spTree>
    <p:extLst>
      <p:ext uri="{BB962C8B-B14F-4D97-AF65-F5344CB8AC3E}">
        <p14:creationId xmlns:p14="http://schemas.microsoft.com/office/powerpoint/2010/main" val="4914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in a seminal paper in 1970 (</a:t>
            </a:r>
            <a:r>
              <a:rPr lang="en-IN" i="1" dirty="0"/>
              <a:t>A Relational Model for Large Shared Data Banks</a:t>
            </a:r>
            <a:r>
              <a:rPr lang="en-IN" dirty="0"/>
              <a:t>, Communications of the ACM, June 1970), which led to a revolution in the field of database management</a:t>
            </a:r>
          </a:p>
          <a:p>
            <a:endParaRPr lang="en-IN" dirty="0"/>
          </a:p>
          <a:p>
            <a:r>
              <a:rPr lang="en-IN" dirty="0" err="1"/>
              <a:t>Codd</a:t>
            </a:r>
            <a:r>
              <a:rPr lang="en-IN" dirty="0"/>
              <a:t>, who died in 2003, went on to write extensively about the subject. As a result of his achievements, </a:t>
            </a:r>
            <a:r>
              <a:rPr lang="en-IN" dirty="0" err="1"/>
              <a:t>Codd</a:t>
            </a:r>
            <a:r>
              <a:rPr lang="en-IN" dirty="0"/>
              <a:t> was awarded the highest </a:t>
            </a:r>
            <a:r>
              <a:rPr lang="en-IN" dirty="0" err="1"/>
              <a:t>honor</a:t>
            </a:r>
            <a:r>
              <a:rPr lang="en-IN" dirty="0"/>
              <a:t> in computer science, the ACM Turing Award, in 1981. </a:t>
            </a:r>
          </a:p>
        </p:txBody>
      </p:sp>
      <p:sp>
        <p:nvSpPr>
          <p:cNvPr id="4" name="Slide Number Placeholder 3"/>
          <p:cNvSpPr>
            <a:spLocks noGrp="1"/>
          </p:cNvSpPr>
          <p:nvPr>
            <p:ph type="sldNum" sz="quarter" idx="10"/>
          </p:nvPr>
        </p:nvSpPr>
        <p:spPr/>
        <p:txBody>
          <a:bodyPr/>
          <a:lstStyle/>
          <a:p>
            <a:fld id="{F5ECD7DB-5D0A-45B6-A227-3738DDF89007}" type="slidenum">
              <a:rPr lang="en-IN" smtClean="0"/>
              <a:t>6</a:t>
            </a:fld>
            <a:endParaRPr lang="en-IN"/>
          </a:p>
        </p:txBody>
      </p:sp>
    </p:spTree>
    <p:extLst>
      <p:ext uri="{BB962C8B-B14F-4D97-AF65-F5344CB8AC3E}">
        <p14:creationId xmlns:p14="http://schemas.microsoft.com/office/powerpoint/2010/main" val="916016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kern="1200" cap="none" normalizeH="0" baseline="0" dirty="0">
                <a:ln>
                  <a:noFill/>
                </a:ln>
                <a:solidFill>
                  <a:srgbClr val="D60093"/>
                </a:solidFill>
                <a:effectLst/>
                <a:latin typeface="+mn-lt"/>
                <a:ea typeface="+mn-ea"/>
                <a:cs typeface="+mn-cs"/>
              </a:rPr>
              <a:t>For implementation purposes, it is necessary to provide  descriptions of domains in terms of concrete </a:t>
            </a:r>
            <a:r>
              <a:rPr kumimoji="0" lang="en-US" altLang="en-US" sz="1200" b="1" i="0" u="none" strike="noStrike" kern="1200" cap="none" normalizeH="0" baseline="0" dirty="0">
                <a:ln>
                  <a:noFill/>
                </a:ln>
                <a:solidFill>
                  <a:srgbClr val="D60093"/>
                </a:solidFill>
                <a:effectLst/>
                <a:latin typeface="+mn-lt"/>
                <a:ea typeface="+mn-ea"/>
                <a:cs typeface="+mn-cs"/>
              </a:rPr>
              <a:t>data types</a:t>
            </a:r>
            <a:r>
              <a:rPr kumimoji="0" lang="en-US" altLang="en-US" sz="1200" b="0" i="0" u="none" strike="noStrike" kern="1200" cap="none" normalizeH="0" baseline="0" dirty="0">
                <a:ln>
                  <a:noFill/>
                </a:ln>
                <a:solidFill>
                  <a:srgbClr val="D60093"/>
                </a:solidFill>
                <a:effectLst/>
                <a:latin typeface="+mn-lt"/>
                <a:ea typeface="+mn-ea"/>
                <a:cs typeface="+mn-cs"/>
              </a:rPr>
              <a:t> (or </a:t>
            </a:r>
            <a:r>
              <a:rPr kumimoji="0" lang="en-US" altLang="en-US" sz="1200" b="1" i="0" u="none" strike="noStrike" kern="1200" cap="none" normalizeH="0" baseline="0" dirty="0">
                <a:ln>
                  <a:noFill/>
                </a:ln>
                <a:solidFill>
                  <a:srgbClr val="D60093"/>
                </a:solidFill>
                <a:effectLst/>
                <a:latin typeface="+mn-lt"/>
                <a:ea typeface="+mn-ea"/>
                <a:cs typeface="+mn-cs"/>
              </a:rPr>
              <a:t>formats</a:t>
            </a:r>
            <a:r>
              <a:rPr kumimoji="0" lang="en-US" altLang="en-US" sz="1200" b="0" i="0" u="none" strike="noStrike" kern="1200" cap="none" normalizeH="0" baseline="0" dirty="0">
                <a:ln>
                  <a:noFill/>
                </a:ln>
                <a:solidFill>
                  <a:srgbClr val="D60093"/>
                </a:solidFill>
                <a:effectLst/>
                <a:latin typeface="+mn-lt"/>
                <a:ea typeface="+mn-ea"/>
                <a:cs typeface="+mn-cs"/>
              </a:rPr>
              <a:t>) that are provided by the DBMS  (such as String, </a:t>
            </a:r>
            <a:r>
              <a:rPr kumimoji="0" lang="en-US" altLang="en-US" sz="1200" b="0" i="0" u="none" strike="noStrike" kern="1200" cap="none" normalizeH="0" baseline="0" dirty="0" err="1">
                <a:ln>
                  <a:noFill/>
                </a:ln>
                <a:solidFill>
                  <a:srgbClr val="D60093"/>
                </a:solidFill>
                <a:effectLst/>
                <a:latin typeface="+mn-lt"/>
                <a:ea typeface="+mn-ea"/>
                <a:cs typeface="+mn-cs"/>
              </a:rPr>
              <a:t>int</a:t>
            </a:r>
            <a:r>
              <a:rPr kumimoji="0" lang="en-US" altLang="en-US" sz="1200" b="0" i="0" u="none" strike="noStrike" kern="1200" cap="none" normalizeH="0" baseline="0" dirty="0">
                <a:ln>
                  <a:noFill/>
                </a:ln>
                <a:solidFill>
                  <a:srgbClr val="D60093"/>
                </a:solidFill>
                <a:effectLst/>
                <a:latin typeface="+mn-lt"/>
                <a:ea typeface="+mn-ea"/>
                <a:cs typeface="+mn-cs"/>
              </a:rPr>
              <a:t>, </a:t>
            </a:r>
            <a:r>
              <a:rPr kumimoji="0" lang="en-US" altLang="en-US" sz="1200" b="0" i="0" u="none" strike="noStrike" kern="1200" cap="none" normalizeH="0" baseline="0" dirty="0" err="1">
                <a:ln>
                  <a:noFill/>
                </a:ln>
                <a:solidFill>
                  <a:srgbClr val="D60093"/>
                </a:solidFill>
                <a:effectLst/>
                <a:latin typeface="+mn-lt"/>
                <a:ea typeface="+mn-ea"/>
                <a:cs typeface="+mn-cs"/>
              </a:rPr>
              <a:t>boolean</a:t>
            </a:r>
            <a:r>
              <a:rPr kumimoji="0" lang="en-US" altLang="en-US" sz="1200" b="0" i="0" u="none" strike="noStrike" kern="1200" cap="none" normalizeH="0" baseline="0" dirty="0">
                <a:ln>
                  <a:noFill/>
                </a:ln>
                <a:solidFill>
                  <a:srgbClr val="D60093"/>
                </a:solidFill>
                <a:effectLst/>
                <a:latin typeface="+mn-lt"/>
                <a:ea typeface="+mn-ea"/>
                <a:cs typeface="+mn-cs"/>
              </a:rPr>
              <a:t>), in a manner analogous to how programming languages have intrinsic data types. </a:t>
            </a:r>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11</a:t>
            </a:fld>
            <a:endParaRPr lang="en-IN"/>
          </a:p>
        </p:txBody>
      </p:sp>
    </p:spTree>
    <p:extLst>
      <p:ext uri="{BB962C8B-B14F-4D97-AF65-F5344CB8AC3E}">
        <p14:creationId xmlns:p14="http://schemas.microsoft.com/office/powerpoint/2010/main" val="45215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14</a:t>
            </a:fld>
            <a:endParaRPr lang="en-IN"/>
          </a:p>
        </p:txBody>
      </p:sp>
    </p:spTree>
    <p:extLst>
      <p:ext uri="{BB962C8B-B14F-4D97-AF65-F5344CB8AC3E}">
        <p14:creationId xmlns:p14="http://schemas.microsoft.com/office/powerpoint/2010/main" val="2604808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that is, a </a:t>
            </a:r>
            <a:r>
              <a:rPr lang="en-IN" sz="1200" b="0" i="0" u="none" strike="noStrike" kern="1200" baseline="0" dirty="0" err="1">
                <a:solidFill>
                  <a:schemeClr val="tx1"/>
                </a:solidFill>
                <a:latin typeface="+mn-lt"/>
                <a:ea typeface="+mn-ea"/>
                <a:cs typeface="+mn-cs"/>
              </a:rPr>
              <a:t>superkey</a:t>
            </a:r>
            <a:r>
              <a:rPr lang="en-IN" sz="1200" b="0" i="0" u="none" strike="noStrike" kern="1200" baseline="0" dirty="0">
                <a:solidFill>
                  <a:schemeClr val="tx1"/>
                </a:solidFill>
                <a:latin typeface="+mn-lt"/>
                <a:ea typeface="+mn-ea"/>
                <a:cs typeface="+mn-cs"/>
              </a:rPr>
              <a:t> from which we cannot remove any attributes and still have the uniqueness constraint in hold. This property is not required by a </a:t>
            </a:r>
            <a:r>
              <a:rPr lang="en-IN" sz="1200" b="0" i="0" u="none" strike="noStrike" kern="1200" baseline="0" dirty="0" err="1">
                <a:solidFill>
                  <a:schemeClr val="tx1"/>
                </a:solidFill>
                <a:latin typeface="+mn-lt"/>
                <a:ea typeface="+mn-ea"/>
                <a:cs typeface="+mn-cs"/>
              </a:rPr>
              <a:t>superkey</a:t>
            </a:r>
            <a:endParaRPr lang="en-IN" sz="1200" b="0" i="0" u="none" strike="noStrike" kern="1200" baseline="0" dirty="0">
              <a:solidFill>
                <a:schemeClr val="tx1"/>
              </a:solidFill>
              <a:latin typeface="+mn-lt"/>
              <a:ea typeface="+mn-ea"/>
              <a:cs typeface="+mn-cs"/>
            </a:endParaRP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key with multiple attributes must require </a:t>
            </a:r>
            <a:r>
              <a:rPr lang="en-IN" sz="1200" b="0" i="1" u="none" strike="noStrike" kern="1200" baseline="0" dirty="0">
                <a:solidFill>
                  <a:schemeClr val="tx1"/>
                </a:solidFill>
                <a:latin typeface="+mn-lt"/>
                <a:ea typeface="+mn-ea"/>
                <a:cs typeface="+mn-cs"/>
              </a:rPr>
              <a:t>all </a:t>
            </a:r>
            <a:r>
              <a:rPr lang="en-IN" sz="1200" b="0" i="0" u="none" strike="noStrike" kern="1200" baseline="0" dirty="0">
                <a:solidFill>
                  <a:schemeClr val="tx1"/>
                </a:solidFill>
                <a:latin typeface="+mn-lt"/>
                <a:ea typeface="+mn-ea"/>
                <a:cs typeface="+mn-cs"/>
              </a:rPr>
              <a:t>its attributes together to have the uniqueness property.</a:t>
            </a:r>
          </a:p>
          <a:p>
            <a:r>
              <a:rPr lang="en-IN" sz="1200" b="0" i="0" u="none" strike="noStrike" kern="1200" baseline="0" dirty="0">
                <a:solidFill>
                  <a:schemeClr val="tx1"/>
                </a:solidFill>
                <a:latin typeface="+mn-lt"/>
                <a:ea typeface="+mn-ea"/>
                <a:cs typeface="+mn-cs"/>
              </a:rPr>
              <a:t>The value of a key attribute can be used to identify uniquely.</a:t>
            </a:r>
            <a:endParaRPr lang="en-IN" dirty="0"/>
          </a:p>
        </p:txBody>
      </p:sp>
      <p:sp>
        <p:nvSpPr>
          <p:cNvPr id="4" name="Slide Number Placeholder 3"/>
          <p:cNvSpPr>
            <a:spLocks noGrp="1"/>
          </p:cNvSpPr>
          <p:nvPr>
            <p:ph type="sldNum" sz="quarter" idx="10"/>
          </p:nvPr>
        </p:nvSpPr>
        <p:spPr/>
        <p:txBody>
          <a:bodyPr/>
          <a:lstStyle/>
          <a:p>
            <a:fld id="{F5ECD7DB-5D0A-45B6-A227-3738DDF89007}" type="slidenum">
              <a:rPr lang="en-IN" smtClean="0"/>
              <a:t>34</a:t>
            </a:fld>
            <a:endParaRPr lang="en-IN"/>
          </a:p>
        </p:txBody>
      </p:sp>
    </p:spTree>
    <p:extLst>
      <p:ext uri="{BB962C8B-B14F-4D97-AF65-F5344CB8AC3E}">
        <p14:creationId xmlns:p14="http://schemas.microsoft.com/office/powerpoint/2010/main" val="338735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A3F8794-4248-45DD-9DF3-8B592591A34E}"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868CB-6D47-4E75-8B3E-2EF97D038D2D}" type="slidenum">
              <a:rPr lang="en-IN" smtClean="0"/>
              <a:t>‹#›</a:t>
            </a:fld>
            <a:endParaRPr lang="en-IN"/>
          </a:p>
        </p:txBody>
      </p:sp>
    </p:spTree>
    <p:extLst>
      <p:ext uri="{BB962C8B-B14F-4D97-AF65-F5344CB8AC3E}">
        <p14:creationId xmlns:p14="http://schemas.microsoft.com/office/powerpoint/2010/main" val="254670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3F8794-4248-45DD-9DF3-8B592591A34E}"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868CB-6D47-4E75-8B3E-2EF97D038D2D}" type="slidenum">
              <a:rPr lang="en-IN" smtClean="0"/>
              <a:t>‹#›</a:t>
            </a:fld>
            <a:endParaRPr lang="en-IN"/>
          </a:p>
        </p:txBody>
      </p:sp>
    </p:spTree>
    <p:extLst>
      <p:ext uri="{BB962C8B-B14F-4D97-AF65-F5344CB8AC3E}">
        <p14:creationId xmlns:p14="http://schemas.microsoft.com/office/powerpoint/2010/main" val="76333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3F8794-4248-45DD-9DF3-8B592591A34E}"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868CB-6D47-4E75-8B3E-2EF97D038D2D}" type="slidenum">
              <a:rPr lang="en-IN" smtClean="0"/>
              <a:t>‹#›</a:t>
            </a:fld>
            <a:endParaRPr lang="en-IN"/>
          </a:p>
        </p:txBody>
      </p:sp>
    </p:spTree>
    <p:extLst>
      <p:ext uri="{BB962C8B-B14F-4D97-AF65-F5344CB8AC3E}">
        <p14:creationId xmlns:p14="http://schemas.microsoft.com/office/powerpoint/2010/main" val="3291110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5322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5" name="Picture 8" descr="Picture 7.png"/>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9" name="TextBox 8"/>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886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9952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3F8794-4248-45DD-9DF3-8B592591A34E}"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868CB-6D47-4E75-8B3E-2EF97D038D2D}" type="slidenum">
              <a:rPr lang="en-IN" smtClean="0"/>
              <a:t>‹#›</a:t>
            </a:fld>
            <a:endParaRPr lang="en-IN"/>
          </a:p>
        </p:txBody>
      </p:sp>
    </p:spTree>
    <p:extLst>
      <p:ext uri="{BB962C8B-B14F-4D97-AF65-F5344CB8AC3E}">
        <p14:creationId xmlns:p14="http://schemas.microsoft.com/office/powerpoint/2010/main" val="405172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3F8794-4248-45DD-9DF3-8B592591A34E}"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868CB-6D47-4E75-8B3E-2EF97D038D2D}" type="slidenum">
              <a:rPr lang="en-IN" smtClean="0"/>
              <a:t>‹#›</a:t>
            </a:fld>
            <a:endParaRPr lang="en-IN"/>
          </a:p>
        </p:txBody>
      </p:sp>
    </p:spTree>
    <p:extLst>
      <p:ext uri="{BB962C8B-B14F-4D97-AF65-F5344CB8AC3E}">
        <p14:creationId xmlns:p14="http://schemas.microsoft.com/office/powerpoint/2010/main" val="12458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A3F8794-4248-45DD-9DF3-8B592591A34E}"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868CB-6D47-4E75-8B3E-2EF97D038D2D}" type="slidenum">
              <a:rPr lang="en-IN" smtClean="0"/>
              <a:t>‹#›</a:t>
            </a:fld>
            <a:endParaRPr lang="en-IN"/>
          </a:p>
        </p:txBody>
      </p:sp>
    </p:spTree>
    <p:extLst>
      <p:ext uri="{BB962C8B-B14F-4D97-AF65-F5344CB8AC3E}">
        <p14:creationId xmlns:p14="http://schemas.microsoft.com/office/powerpoint/2010/main" val="381895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A3F8794-4248-45DD-9DF3-8B592591A34E}"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C868CB-6D47-4E75-8B3E-2EF97D038D2D}" type="slidenum">
              <a:rPr lang="en-IN" smtClean="0"/>
              <a:t>‹#›</a:t>
            </a:fld>
            <a:endParaRPr lang="en-IN"/>
          </a:p>
        </p:txBody>
      </p:sp>
    </p:spTree>
    <p:extLst>
      <p:ext uri="{BB962C8B-B14F-4D97-AF65-F5344CB8AC3E}">
        <p14:creationId xmlns:p14="http://schemas.microsoft.com/office/powerpoint/2010/main" val="62670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A3F8794-4248-45DD-9DF3-8B592591A34E}"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C868CB-6D47-4E75-8B3E-2EF97D038D2D}" type="slidenum">
              <a:rPr lang="en-IN" smtClean="0"/>
              <a:t>‹#›</a:t>
            </a:fld>
            <a:endParaRPr lang="en-IN"/>
          </a:p>
        </p:txBody>
      </p:sp>
    </p:spTree>
    <p:extLst>
      <p:ext uri="{BB962C8B-B14F-4D97-AF65-F5344CB8AC3E}">
        <p14:creationId xmlns:p14="http://schemas.microsoft.com/office/powerpoint/2010/main" val="119162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F8794-4248-45DD-9DF3-8B592591A34E}"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C868CB-6D47-4E75-8B3E-2EF97D038D2D}" type="slidenum">
              <a:rPr lang="en-IN" smtClean="0"/>
              <a:t>‹#›</a:t>
            </a:fld>
            <a:endParaRPr lang="en-IN"/>
          </a:p>
        </p:txBody>
      </p:sp>
    </p:spTree>
    <p:extLst>
      <p:ext uri="{BB962C8B-B14F-4D97-AF65-F5344CB8AC3E}">
        <p14:creationId xmlns:p14="http://schemas.microsoft.com/office/powerpoint/2010/main" val="50531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3F8794-4248-45DD-9DF3-8B592591A34E}"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868CB-6D47-4E75-8B3E-2EF97D038D2D}" type="slidenum">
              <a:rPr lang="en-IN" smtClean="0"/>
              <a:t>‹#›</a:t>
            </a:fld>
            <a:endParaRPr lang="en-IN"/>
          </a:p>
        </p:txBody>
      </p:sp>
    </p:spTree>
    <p:extLst>
      <p:ext uri="{BB962C8B-B14F-4D97-AF65-F5344CB8AC3E}">
        <p14:creationId xmlns:p14="http://schemas.microsoft.com/office/powerpoint/2010/main" val="338467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3F8794-4248-45DD-9DF3-8B592591A34E}"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868CB-6D47-4E75-8B3E-2EF97D038D2D}" type="slidenum">
              <a:rPr lang="en-IN" smtClean="0"/>
              <a:t>‹#›</a:t>
            </a:fld>
            <a:endParaRPr lang="en-IN"/>
          </a:p>
        </p:txBody>
      </p:sp>
    </p:spTree>
    <p:extLst>
      <p:ext uri="{BB962C8B-B14F-4D97-AF65-F5344CB8AC3E}">
        <p14:creationId xmlns:p14="http://schemas.microsoft.com/office/powerpoint/2010/main" val="229277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F8794-4248-45DD-9DF3-8B592591A34E}" type="datetimeFigureOut">
              <a:rPr lang="en-IN" smtClean="0"/>
              <a:t>20-08-2021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868CB-6D47-4E75-8B3E-2EF97D038D2D}" type="slidenum">
              <a:rPr lang="en-IN" smtClean="0"/>
              <a:t>‹#›</a:t>
            </a:fld>
            <a:endParaRPr lang="en-IN"/>
          </a:p>
        </p:txBody>
      </p:sp>
    </p:spTree>
    <p:extLst>
      <p:ext uri="{BB962C8B-B14F-4D97-AF65-F5344CB8AC3E}">
        <p14:creationId xmlns:p14="http://schemas.microsoft.com/office/powerpoint/2010/main" val="2364076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Edgar_F._Codd"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99637" y="3512288"/>
            <a:ext cx="7993224" cy="2105608"/>
          </a:xfrm>
        </p:spPr>
        <p:txBody>
          <a:bodyPr/>
          <a:lstStyle/>
          <a:p>
            <a:pPr>
              <a:defRPr/>
            </a:pPr>
            <a:r>
              <a:rPr lang="en-US" sz="2800" dirty="0">
                <a:latin typeface="Arial" charset="0"/>
                <a:cs typeface="Arial" charset="0"/>
              </a:rPr>
              <a:t>Database design  and Applications</a:t>
            </a:r>
            <a:br>
              <a:rPr lang="en-US" sz="2800" dirty="0">
                <a:latin typeface="Arial" charset="0"/>
                <a:cs typeface="Arial" charset="0"/>
              </a:rPr>
            </a:br>
            <a:r>
              <a:rPr lang="en-US" sz="2400" dirty="0">
                <a:latin typeface="Arial" charset="0"/>
                <a:cs typeface="Arial" charset="0"/>
              </a:rPr>
              <a:t> </a:t>
            </a:r>
            <a:r>
              <a:rPr lang="en-US" sz="2800" i="0" dirty="0">
                <a:solidFill>
                  <a:schemeClr val="bg1">
                    <a:lumMod val="95000"/>
                  </a:schemeClr>
                </a:solidFill>
                <a:effectLst/>
                <a:latin typeface="Helvetica Neue"/>
              </a:rPr>
              <a:t>CSIZG518/SEZG518/SSZG518)(S1-21)</a:t>
            </a:r>
            <a:br>
              <a:rPr lang="en-US" sz="2800" b="1" i="0" dirty="0">
                <a:solidFill>
                  <a:srgbClr val="333333"/>
                </a:solidFill>
                <a:effectLst/>
                <a:latin typeface="Helvetica Neue"/>
              </a:rPr>
            </a:br>
            <a:br>
              <a:rPr lang="en-US" sz="2800" b="1" i="0" dirty="0">
                <a:solidFill>
                  <a:srgbClr val="333333"/>
                </a:solidFill>
                <a:effectLst/>
                <a:latin typeface="Helvetica Neue"/>
              </a:rPr>
            </a:br>
            <a:r>
              <a:rPr lang="en-US" sz="3200" dirty="0">
                <a:latin typeface="Arial" charset="0"/>
                <a:cs typeface="Arial" charset="0"/>
              </a:rPr>
              <a:t>Uma </a:t>
            </a:r>
            <a:r>
              <a:rPr lang="en-US" sz="3200" dirty="0" err="1">
                <a:latin typeface="Arial" charset="0"/>
                <a:cs typeface="Arial" charset="0"/>
              </a:rPr>
              <a:t>Maheswari</a:t>
            </a:r>
            <a:endParaRPr lang="en-US" sz="2400" b="1" dirty="0"/>
          </a:p>
        </p:txBody>
      </p:sp>
    </p:spTree>
    <p:extLst>
      <p:ext uri="{BB962C8B-B14F-4D97-AF65-F5344CB8AC3E}">
        <p14:creationId xmlns:p14="http://schemas.microsoft.com/office/powerpoint/2010/main" val="29913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039C5AF-A2AC-4FCC-8D30-6CF4D1B38912}"/>
              </a:ext>
            </a:extLst>
          </p:cNvPr>
          <p:cNvPicPr>
            <a:picLocks noGrp="1" noChangeAspect="1"/>
          </p:cNvPicPr>
          <p:nvPr>
            <p:ph idx="1"/>
          </p:nvPr>
        </p:nvPicPr>
        <p:blipFill>
          <a:blip r:embed="rId2"/>
          <a:stretch>
            <a:fillRect/>
          </a:stretch>
        </p:blipFill>
        <p:spPr>
          <a:xfrm>
            <a:off x="804223" y="1480457"/>
            <a:ext cx="9177523" cy="4591617"/>
          </a:xfrm>
          <a:prstGeom prst="rect">
            <a:avLst/>
          </a:prstGeom>
        </p:spPr>
      </p:pic>
      <p:sp>
        <p:nvSpPr>
          <p:cNvPr id="3" name="Content Placeholder 2">
            <a:extLst>
              <a:ext uri="{FF2B5EF4-FFF2-40B4-BE49-F238E27FC236}">
                <a16:creationId xmlns:a16="http://schemas.microsoft.com/office/drawing/2014/main" id="{92F0E76D-3E04-40DD-90F9-F32BABAF3083}"/>
              </a:ext>
            </a:extLst>
          </p:cNvPr>
          <p:cNvSpPr>
            <a:spLocks noGrp="1"/>
          </p:cNvSpPr>
          <p:nvPr>
            <p:ph sz="quarter" idx="10"/>
          </p:nvPr>
        </p:nvSpPr>
        <p:spPr/>
        <p:txBody>
          <a:bodyPr/>
          <a:lstStyle/>
          <a:p>
            <a:r>
              <a:rPr lang="en-US" altLang="en-US" dirty="0">
                <a:solidFill>
                  <a:srgbClr val="7030A0"/>
                </a:solidFill>
              </a:rPr>
              <a:t>Relational Model Concepts </a:t>
            </a:r>
          </a:p>
          <a:p>
            <a:r>
              <a:rPr lang="en-US" dirty="0">
                <a:solidFill>
                  <a:srgbClr val="00B050"/>
                </a:solidFill>
              </a:rPr>
              <a:t>What is DOMAIN ?</a:t>
            </a:r>
            <a:endParaRPr lang="en-IN" dirty="0">
              <a:solidFill>
                <a:srgbClr val="00B050"/>
              </a:solidFill>
            </a:endParaRPr>
          </a:p>
          <a:p>
            <a:endParaRPr lang="en-IN" dirty="0"/>
          </a:p>
        </p:txBody>
      </p:sp>
    </p:spTree>
    <p:extLst>
      <p:ext uri="{BB962C8B-B14F-4D97-AF65-F5344CB8AC3E}">
        <p14:creationId xmlns:p14="http://schemas.microsoft.com/office/powerpoint/2010/main" val="93666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Relational Model Concepts </a:t>
            </a:r>
          </a:p>
          <a:p>
            <a:r>
              <a:rPr lang="en-US" dirty="0">
                <a:solidFill>
                  <a:srgbClr val="00B050"/>
                </a:solidFill>
              </a:rPr>
              <a:t>What is DOMAIN ?</a:t>
            </a:r>
            <a:endParaRPr lang="en-IN" dirty="0">
              <a:solidFill>
                <a:srgbClr val="00B050"/>
              </a:solidFill>
            </a:endParaRPr>
          </a:p>
        </p:txBody>
      </p:sp>
      <p:sp>
        <p:nvSpPr>
          <p:cNvPr id="5" name="Rectangle 1027"/>
          <p:cNvSpPr>
            <a:spLocks noGrp="1" noChangeArrowheads="1"/>
          </p:cNvSpPr>
          <p:nvPr>
            <p:ph idx="1"/>
          </p:nvPr>
        </p:nvSpPr>
        <p:spPr/>
        <p:txBody>
          <a:bodyPr>
            <a:normAutofit/>
          </a:bodyPr>
          <a:lstStyle/>
          <a:p>
            <a:pPr marL="0" indent="0">
              <a:lnSpc>
                <a:spcPct val="80000"/>
              </a:lnSpc>
            </a:pPr>
            <a:r>
              <a:rPr lang="en-IN" sz="2800" b="1" dirty="0">
                <a:solidFill>
                  <a:srgbClr val="669900"/>
                </a:solidFill>
              </a:rPr>
              <a:t>Examples of domains</a:t>
            </a:r>
            <a:r>
              <a:rPr lang="en-IN" sz="2800" dirty="0"/>
              <a:t> </a:t>
            </a:r>
          </a:p>
          <a:p>
            <a:pPr lvl="1">
              <a:buFont typeface="Wingdings" panose="05000000000000000000" pitchFamily="2" charset="2"/>
              <a:buChar char="Ø"/>
            </a:pPr>
            <a:r>
              <a:rPr lang="en-IN" sz="2800" dirty="0" err="1">
                <a:solidFill>
                  <a:srgbClr val="C00000"/>
                </a:solidFill>
              </a:rPr>
              <a:t>USA_phone_number</a:t>
            </a:r>
            <a:r>
              <a:rPr lang="en-IN" sz="2800" dirty="0">
                <a:solidFill>
                  <a:srgbClr val="C00000"/>
                </a:solidFill>
              </a:rPr>
              <a:t>: string of digits of length ten</a:t>
            </a:r>
          </a:p>
          <a:p>
            <a:pPr lvl="1">
              <a:buFont typeface="Wingdings" panose="05000000000000000000" pitchFamily="2" charset="2"/>
              <a:buChar char="Ø"/>
            </a:pPr>
            <a:r>
              <a:rPr lang="en-IN" sz="2800" dirty="0">
                <a:solidFill>
                  <a:srgbClr val="C00000"/>
                </a:solidFill>
              </a:rPr>
              <a:t>SSN: string of digits of length nine</a:t>
            </a:r>
          </a:p>
          <a:p>
            <a:pPr lvl="1">
              <a:buFont typeface="Wingdings" panose="05000000000000000000" pitchFamily="2" charset="2"/>
              <a:buChar char="Ø"/>
            </a:pPr>
            <a:r>
              <a:rPr lang="en-IN" sz="2800" dirty="0">
                <a:solidFill>
                  <a:srgbClr val="C00000"/>
                </a:solidFill>
              </a:rPr>
              <a:t>Name: string of characters beginning with an upper case letter</a:t>
            </a:r>
          </a:p>
          <a:p>
            <a:pPr lvl="1">
              <a:buFont typeface="Wingdings" panose="05000000000000000000" pitchFamily="2" charset="2"/>
              <a:buChar char="Ø"/>
            </a:pPr>
            <a:r>
              <a:rPr lang="en-IN" sz="2800" dirty="0">
                <a:solidFill>
                  <a:srgbClr val="C00000"/>
                </a:solidFill>
              </a:rPr>
              <a:t>GPA: a real number between 0.0 and 4.0</a:t>
            </a:r>
          </a:p>
          <a:p>
            <a:pPr lvl="1">
              <a:buFont typeface="Wingdings" panose="05000000000000000000" pitchFamily="2" charset="2"/>
              <a:buChar char="Ø"/>
            </a:pPr>
            <a:r>
              <a:rPr lang="en-IN" sz="2800" dirty="0">
                <a:solidFill>
                  <a:srgbClr val="C00000"/>
                </a:solidFill>
              </a:rPr>
              <a:t>Sex: a member of the set { female, male } </a:t>
            </a:r>
          </a:p>
          <a:p>
            <a:pPr lvl="1">
              <a:buFont typeface="Wingdings" panose="05000000000000000000" pitchFamily="2" charset="2"/>
              <a:buChar char="Ø"/>
            </a:pPr>
            <a:r>
              <a:rPr lang="en-IN" sz="2800" dirty="0" err="1">
                <a:solidFill>
                  <a:srgbClr val="C00000"/>
                </a:solidFill>
              </a:rPr>
              <a:t>Dept_Code</a:t>
            </a:r>
            <a:r>
              <a:rPr lang="en-IN" sz="2800" dirty="0">
                <a:solidFill>
                  <a:srgbClr val="C00000"/>
                </a:solidFill>
              </a:rPr>
              <a:t>: a member of the set { CMPS, MATH, ENGL, PHYS, PSYC, ... } </a:t>
            </a:r>
          </a:p>
          <a:p>
            <a:pPr marL="0" indent="0">
              <a:lnSpc>
                <a:spcPct val="80000"/>
              </a:lnSpc>
            </a:pPr>
            <a:endParaRPr lang="en-US" altLang="en-US" sz="1800" b="1" dirty="0">
              <a:solidFill>
                <a:srgbClr val="8D237E"/>
              </a:solidFill>
            </a:endParaRPr>
          </a:p>
        </p:txBody>
      </p:sp>
    </p:spTree>
    <p:extLst>
      <p:ext uri="{BB962C8B-B14F-4D97-AF65-F5344CB8AC3E}">
        <p14:creationId xmlns:p14="http://schemas.microsoft.com/office/powerpoint/2010/main" val="426933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Relational Model Concepts</a:t>
            </a:r>
          </a:p>
          <a:p>
            <a:r>
              <a:rPr lang="en-US" dirty="0">
                <a:solidFill>
                  <a:srgbClr val="669900"/>
                </a:solidFill>
              </a:rPr>
              <a:t>What is ATTRIBUTE?</a:t>
            </a:r>
            <a:endParaRPr lang="en-IN" dirty="0">
              <a:solidFill>
                <a:srgbClr val="669900"/>
              </a:solidFill>
            </a:endParaRPr>
          </a:p>
        </p:txBody>
      </p:sp>
      <p:sp>
        <p:nvSpPr>
          <p:cNvPr id="5" name="Rectangle 1027"/>
          <p:cNvSpPr>
            <a:spLocks noGrp="1" noChangeArrowheads="1"/>
          </p:cNvSpPr>
          <p:nvPr>
            <p:ph idx="1"/>
          </p:nvPr>
        </p:nvSpPr>
        <p:spPr>
          <a:xfrm>
            <a:off x="406400" y="3714750"/>
            <a:ext cx="11061700" cy="2381251"/>
          </a:xfrm>
        </p:spPr>
        <p:txBody>
          <a:bodyPr>
            <a:normAutofit/>
          </a:bodyPr>
          <a:lstStyle/>
          <a:p>
            <a:pPr marL="0" indent="0">
              <a:lnSpc>
                <a:spcPct val="80000"/>
              </a:lnSpc>
            </a:pPr>
            <a:endParaRPr lang="en-US" altLang="en-US" sz="2400" dirty="0">
              <a:solidFill>
                <a:srgbClr val="CC0066"/>
              </a:solidFill>
            </a:endParaRPr>
          </a:p>
          <a:p>
            <a:pPr>
              <a:lnSpc>
                <a:spcPct val="80000"/>
              </a:lnSpc>
              <a:buFont typeface="Wingdings" panose="05000000000000000000" pitchFamily="2" charset="2"/>
              <a:buChar char="ü"/>
            </a:pPr>
            <a:r>
              <a:rPr lang="en-US" altLang="en-US" b="1" dirty="0">
                <a:solidFill>
                  <a:srgbClr val="CC0066"/>
                </a:solidFill>
              </a:rPr>
              <a:t>An attribute designates the </a:t>
            </a:r>
            <a:r>
              <a:rPr lang="en-US" altLang="en-US" b="1" u="sng" dirty="0">
                <a:solidFill>
                  <a:srgbClr val="8D237E"/>
                </a:solidFill>
              </a:rPr>
              <a:t>role</a:t>
            </a:r>
            <a:r>
              <a:rPr lang="en-US" altLang="en-US" b="1" dirty="0">
                <a:solidFill>
                  <a:srgbClr val="CC0066"/>
                </a:solidFill>
              </a:rPr>
              <a:t> played by the domain in that relation</a:t>
            </a:r>
          </a:p>
          <a:p>
            <a:pPr marL="0" indent="0">
              <a:lnSpc>
                <a:spcPct val="80000"/>
              </a:lnSpc>
            </a:pPr>
            <a:endParaRPr lang="en-US" altLang="en-US" b="1" dirty="0">
              <a:solidFill>
                <a:srgbClr val="8D237E"/>
              </a:solidFill>
            </a:endParaRPr>
          </a:p>
          <a:p>
            <a:pPr marL="0" indent="0">
              <a:lnSpc>
                <a:spcPct val="80000"/>
              </a:lnSpc>
            </a:pPr>
            <a:r>
              <a:rPr lang="en-US" altLang="en-US" b="1" dirty="0" err="1">
                <a:solidFill>
                  <a:srgbClr val="8D237E"/>
                </a:solidFill>
              </a:rPr>
              <a:t>eg</a:t>
            </a:r>
            <a:r>
              <a:rPr lang="en-US" altLang="en-US" b="1" dirty="0">
                <a:solidFill>
                  <a:srgbClr val="8D237E"/>
                </a:solidFill>
              </a:rPr>
              <a:t>.,</a:t>
            </a:r>
          </a:p>
          <a:p>
            <a:pPr marL="0" indent="0">
              <a:lnSpc>
                <a:spcPct val="80000"/>
              </a:lnSpc>
            </a:pPr>
            <a:r>
              <a:rPr lang="en-US" altLang="en-US" b="1" dirty="0">
                <a:solidFill>
                  <a:srgbClr val="8D237E"/>
                </a:solidFill>
              </a:rPr>
              <a:t>  The domain Date may be used to define attributes “Invoice-date” and “Payment-date”.</a:t>
            </a:r>
          </a:p>
        </p:txBody>
      </p:sp>
      <p:sp>
        <p:nvSpPr>
          <p:cNvPr id="2" name="Rectangle 1"/>
          <p:cNvSpPr>
            <a:spLocks noChangeArrowheads="1"/>
          </p:cNvSpPr>
          <p:nvPr/>
        </p:nvSpPr>
        <p:spPr bwMode="auto">
          <a:xfrm>
            <a:off x="406400" y="1705879"/>
            <a:ext cx="1209177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1" i="0" u="none" strike="noStrike" cap="none" normalizeH="0" baseline="0" dirty="0">
                <a:ln>
                  <a:noFill/>
                </a:ln>
                <a:solidFill>
                  <a:srgbClr val="669900"/>
                </a:solidFill>
                <a:effectLst/>
                <a:latin typeface="Arial" panose="020B0604020202020204" pitchFamily="34" charset="0"/>
              </a:rPr>
              <a:t>Attribute:</a:t>
            </a:r>
            <a:r>
              <a:rPr kumimoji="0" lang="en-US" altLang="en-US" sz="2800" b="1" i="0" u="none" strike="noStrike" cap="none" normalizeH="0" baseline="0" dirty="0">
                <a:ln>
                  <a:noFill/>
                </a:ln>
                <a:solidFill>
                  <a:srgbClr val="D60093"/>
                </a:solidFill>
                <a:effectLst/>
                <a:latin typeface="Arial" panose="020B0604020202020204" pitchFamily="34" charset="0"/>
              </a:rPr>
              <a:t> the </a:t>
            </a:r>
            <a:r>
              <a:rPr kumimoji="0" lang="en-US" altLang="en-US" sz="2800" b="1" i="1" u="none" strike="noStrike" cap="none" normalizeH="0" baseline="0" dirty="0">
                <a:ln>
                  <a:noFill/>
                </a:ln>
                <a:solidFill>
                  <a:srgbClr val="D60093"/>
                </a:solidFill>
                <a:effectLst/>
                <a:latin typeface="Arial" panose="020B0604020202020204" pitchFamily="34" charset="0"/>
              </a:rPr>
              <a:t>name</a:t>
            </a:r>
            <a:r>
              <a:rPr kumimoji="0" lang="en-US" altLang="en-US" sz="2800" b="1" i="0" u="none" strike="noStrike" cap="none" normalizeH="0" baseline="0" dirty="0">
                <a:ln>
                  <a:noFill/>
                </a:ln>
                <a:solidFill>
                  <a:srgbClr val="D60093"/>
                </a:solidFill>
                <a:effectLst/>
                <a:latin typeface="Arial" panose="020B0604020202020204" pitchFamily="34" charset="0"/>
              </a:rPr>
              <a:t> of the role played by some value (coming from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D60093"/>
                </a:solidFill>
                <a:effectLst/>
                <a:latin typeface="Arial" panose="020B0604020202020204" pitchFamily="34" charset="0"/>
              </a:rPr>
              <a:t>some domain) in the context  of a relational schema.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dirty="0">
              <a:solidFill>
                <a:srgbClr val="D60093"/>
              </a:solidFill>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1" i="0" u="none" strike="noStrike" cap="none" normalizeH="0" baseline="0" dirty="0">
                <a:ln>
                  <a:noFill/>
                </a:ln>
                <a:solidFill>
                  <a:srgbClr val="D60093"/>
                </a:solidFill>
                <a:effectLst/>
                <a:latin typeface="Arial" panose="020B0604020202020204" pitchFamily="34" charset="0"/>
              </a:rPr>
              <a:t>The domain of attribute </a:t>
            </a:r>
            <a:r>
              <a:rPr kumimoji="0" lang="en-US" altLang="en-US" sz="2800" b="1" i="0" u="none" strike="noStrike" cap="none" normalizeH="0" baseline="0" dirty="0">
                <a:ln>
                  <a:noFill/>
                </a:ln>
                <a:solidFill>
                  <a:srgbClr val="D60093"/>
                </a:solidFill>
                <a:effectLst/>
                <a:latin typeface="Arial Unicode MS"/>
              </a:rPr>
              <a:t>A</a:t>
            </a:r>
            <a:r>
              <a:rPr kumimoji="0" lang="en-US" altLang="en-US" sz="2800" b="1" i="0" u="none" strike="noStrike" cap="none" normalizeH="0" baseline="0" dirty="0">
                <a:ln>
                  <a:noFill/>
                </a:ln>
                <a:solidFill>
                  <a:srgbClr val="D60093"/>
                </a:solidFill>
                <a:effectLst/>
              </a:rPr>
              <a:t> is denoted </a:t>
            </a:r>
            <a:r>
              <a:rPr kumimoji="0" lang="en-US" altLang="en-US" sz="2800" b="1" i="0" u="none" strike="noStrike" cap="none" normalizeH="0" baseline="0" dirty="0" err="1">
                <a:ln>
                  <a:noFill/>
                </a:ln>
                <a:solidFill>
                  <a:srgbClr val="D60093"/>
                </a:solidFill>
                <a:effectLst/>
                <a:latin typeface="Arial Unicode MS"/>
              </a:rPr>
              <a:t>dom</a:t>
            </a:r>
            <a:r>
              <a:rPr kumimoji="0" lang="en-US" altLang="en-US" sz="2800" b="1" i="0" u="none" strike="noStrike" cap="none" normalizeH="0" baseline="0" dirty="0">
                <a:ln>
                  <a:noFill/>
                </a:ln>
                <a:solidFill>
                  <a:srgbClr val="D60093"/>
                </a:solidFill>
                <a:effectLst/>
                <a:latin typeface="Arial Unicode MS"/>
              </a:rPr>
              <a:t>(A)</a:t>
            </a:r>
            <a:r>
              <a:rPr kumimoji="0" lang="en-US" altLang="en-US" sz="2800" b="1" i="0" u="none" strike="noStrike" cap="none" normalizeH="0" baseline="0" dirty="0">
                <a:ln>
                  <a:noFill/>
                </a:ln>
                <a:solidFill>
                  <a:srgbClr val="D60093"/>
                </a:solidFill>
                <a:effectLst/>
              </a:rPr>
              <a:t>.</a:t>
            </a:r>
            <a:endParaRPr kumimoji="0" lang="en-US" altLang="en-US" sz="2800" b="1" i="0" u="none" strike="noStrike" cap="none" normalizeH="0" baseline="0" dirty="0">
              <a:ln>
                <a:noFill/>
              </a:ln>
              <a:solidFill>
                <a:srgbClr val="D60093"/>
              </a:solidFill>
              <a:effectLst/>
              <a:latin typeface="Arial" panose="020B0604020202020204" pitchFamily="34" charset="0"/>
            </a:endParaRPr>
          </a:p>
        </p:txBody>
      </p:sp>
    </p:spTree>
    <p:extLst>
      <p:ext uri="{BB962C8B-B14F-4D97-AF65-F5344CB8AC3E}">
        <p14:creationId xmlns:p14="http://schemas.microsoft.com/office/powerpoint/2010/main" val="2724799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Relational Model Concepts</a:t>
            </a:r>
          </a:p>
          <a:p>
            <a:r>
              <a:rPr lang="en-US" dirty="0">
                <a:solidFill>
                  <a:srgbClr val="669900"/>
                </a:solidFill>
              </a:rPr>
              <a:t>What is a TUPLE?</a:t>
            </a:r>
            <a:endParaRPr lang="en-IN" dirty="0">
              <a:solidFill>
                <a:srgbClr val="669900"/>
              </a:solidFill>
            </a:endParaRPr>
          </a:p>
          <a:p>
            <a:endParaRPr lang="en-IN" dirty="0"/>
          </a:p>
        </p:txBody>
      </p:sp>
      <p:sp>
        <p:nvSpPr>
          <p:cNvPr id="4" name="Rectangle 1"/>
          <p:cNvSpPr>
            <a:spLocks noGrp="1" noChangeArrowheads="1"/>
          </p:cNvSpPr>
          <p:nvPr>
            <p:ph idx="1"/>
          </p:nvPr>
        </p:nvSpPr>
        <p:spPr bwMode="auto">
          <a:xfrm>
            <a:off x="406400" y="1942426"/>
            <a:ext cx="1126872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rgbClr val="669900"/>
                </a:solidFill>
                <a:effectLst/>
              </a:rPr>
              <a:t>Tuple:</a:t>
            </a:r>
            <a:r>
              <a:rPr kumimoji="0" lang="en-US" altLang="en-US" i="0" u="none" strike="noStrike" cap="none" normalizeH="0" baseline="0" dirty="0">
                <a:ln>
                  <a:noFill/>
                </a:ln>
                <a:solidFill>
                  <a:srgbClr val="CC0066"/>
                </a:solidFill>
                <a:effectLst/>
              </a:rPr>
              <a:t> A tuple is a mapping from attributes to values drawn from the respective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CC0066"/>
                </a:solidFill>
                <a:effectLst/>
              </a:rPr>
              <a:t> domains of those attributes.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rgbClr val="CC0066"/>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i="0" u="none" strike="noStrike" cap="none" normalizeH="0" baseline="0" dirty="0">
                <a:ln>
                  <a:noFill/>
                </a:ln>
                <a:solidFill>
                  <a:srgbClr val="CC0066"/>
                </a:solidFill>
                <a:effectLst/>
              </a:rPr>
              <a:t> A tuple is intended to describe some entity (or relationship between entities) in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CC0066"/>
                </a:solidFill>
              </a:rPr>
              <a:t> </a:t>
            </a:r>
            <a:r>
              <a:rPr kumimoji="0" lang="en-US" altLang="en-US" i="0" u="none" strike="noStrike" cap="none" normalizeH="0" baseline="0" dirty="0">
                <a:ln>
                  <a:noFill/>
                </a:ln>
                <a:solidFill>
                  <a:srgbClr val="CC0066"/>
                </a:solidFill>
                <a:effectLst/>
              </a:rPr>
              <a:t>the </a:t>
            </a:r>
            <a:r>
              <a:rPr kumimoji="0" lang="en-US" altLang="en-US" i="0" u="none" strike="noStrike" cap="none" normalizeH="0" baseline="0" dirty="0" err="1">
                <a:ln>
                  <a:noFill/>
                </a:ln>
                <a:solidFill>
                  <a:srgbClr val="CC0066"/>
                </a:solidFill>
                <a:effectLst/>
              </a:rPr>
              <a:t>miniworld</a:t>
            </a:r>
            <a:r>
              <a:rPr kumimoji="0" lang="en-US" altLang="en-US" i="0" u="none" strike="noStrike" cap="none" normalizeH="0" baseline="0" dirty="0">
                <a:ln>
                  <a:noFill/>
                </a:ln>
                <a:solidFill>
                  <a:srgbClr val="CC0066"/>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rgbClr val="CC0066"/>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i="0" u="none" strike="noStrike" cap="none" normalizeH="0" baseline="0" dirty="0">
                <a:ln>
                  <a:noFill/>
                </a:ln>
                <a:solidFill>
                  <a:srgbClr val="CC0066"/>
                </a:solidFill>
                <a:effectLst/>
              </a:rPr>
              <a:t> example, a tuple for a PERSON entity might be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CC0066"/>
                </a:solidFill>
                <a:effectLst/>
                <a:latin typeface="Arial Unicode MS"/>
              </a:rPr>
              <a:t>{ Name --&gt; "Rumpelstiltskin",   Sex --&gt; Male,   IQ --&gt; 143 } </a:t>
            </a:r>
            <a:endParaRPr kumimoji="0" lang="en-US" altLang="en-US" i="0" u="none" strike="noStrike" cap="none" normalizeH="0" baseline="0" dirty="0">
              <a:ln>
                <a:noFill/>
              </a:ln>
              <a:solidFill>
                <a:srgbClr val="CC0066"/>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1611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Relational Model Concepts</a:t>
            </a:r>
          </a:p>
          <a:p>
            <a:r>
              <a:rPr lang="en-US" dirty="0">
                <a:solidFill>
                  <a:srgbClr val="669900"/>
                </a:solidFill>
              </a:rPr>
              <a:t>What is a  RELATION SCHEMA?</a:t>
            </a:r>
            <a:endParaRPr lang="en-IN" dirty="0">
              <a:solidFill>
                <a:srgbClr val="669900"/>
              </a:solidFill>
            </a:endParaRPr>
          </a:p>
          <a:p>
            <a:endParaRPr lang="en-IN" dirty="0"/>
          </a:p>
        </p:txBody>
      </p:sp>
      <p:pic>
        <p:nvPicPr>
          <p:cNvPr id="2" name="Picture 1">
            <a:extLst>
              <a:ext uri="{FF2B5EF4-FFF2-40B4-BE49-F238E27FC236}">
                <a16:creationId xmlns:a16="http://schemas.microsoft.com/office/drawing/2014/main" id="{DB227456-8776-4DCC-A716-9ED5F55A624D}"/>
              </a:ext>
            </a:extLst>
          </p:cNvPr>
          <p:cNvPicPr>
            <a:picLocks noChangeAspect="1"/>
          </p:cNvPicPr>
          <p:nvPr/>
        </p:nvPicPr>
        <p:blipFill>
          <a:blip r:embed="rId3"/>
          <a:stretch>
            <a:fillRect/>
          </a:stretch>
        </p:blipFill>
        <p:spPr>
          <a:xfrm>
            <a:off x="406400" y="1395614"/>
            <a:ext cx="11045371" cy="4986504"/>
          </a:xfrm>
          <a:prstGeom prst="rect">
            <a:avLst/>
          </a:prstGeom>
        </p:spPr>
      </p:pic>
    </p:spTree>
    <p:extLst>
      <p:ext uri="{BB962C8B-B14F-4D97-AF65-F5344CB8AC3E}">
        <p14:creationId xmlns:p14="http://schemas.microsoft.com/office/powerpoint/2010/main" val="1609641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5255C-FFF5-4379-B777-3796F8C9E922}"/>
              </a:ext>
            </a:extLst>
          </p:cNvPr>
          <p:cNvSpPr>
            <a:spLocks noGrp="1"/>
          </p:cNvSpPr>
          <p:nvPr>
            <p:ph sz="quarter" idx="10"/>
          </p:nvPr>
        </p:nvSpPr>
        <p:spPr/>
        <p:txBody>
          <a:bodyPr/>
          <a:lstStyle/>
          <a:p>
            <a:r>
              <a:rPr lang="en-US" altLang="en-US" dirty="0">
                <a:solidFill>
                  <a:srgbClr val="7030A0"/>
                </a:solidFill>
              </a:rPr>
              <a:t>Relational Model Concepts</a:t>
            </a:r>
          </a:p>
          <a:p>
            <a:r>
              <a:rPr lang="en-US" dirty="0">
                <a:solidFill>
                  <a:srgbClr val="669900"/>
                </a:solidFill>
              </a:rPr>
              <a:t>What is a  RELATION SCHEMA?</a:t>
            </a:r>
            <a:endParaRPr lang="en-IN" dirty="0">
              <a:solidFill>
                <a:srgbClr val="669900"/>
              </a:solidFill>
            </a:endParaRPr>
          </a:p>
          <a:p>
            <a:endParaRPr lang="en-IN" dirty="0"/>
          </a:p>
        </p:txBody>
      </p:sp>
      <p:pic>
        <p:nvPicPr>
          <p:cNvPr id="4" name="Picture 3">
            <a:extLst>
              <a:ext uri="{FF2B5EF4-FFF2-40B4-BE49-F238E27FC236}">
                <a16:creationId xmlns:a16="http://schemas.microsoft.com/office/drawing/2014/main" id="{1B3EA288-2E95-4254-A6FA-A0682B2435F8}"/>
              </a:ext>
            </a:extLst>
          </p:cNvPr>
          <p:cNvPicPr>
            <a:picLocks noChangeAspect="1"/>
          </p:cNvPicPr>
          <p:nvPr/>
        </p:nvPicPr>
        <p:blipFill>
          <a:blip r:embed="rId2"/>
          <a:stretch>
            <a:fillRect/>
          </a:stretch>
        </p:blipFill>
        <p:spPr>
          <a:xfrm>
            <a:off x="587375" y="1545771"/>
            <a:ext cx="10282918" cy="4578804"/>
          </a:xfrm>
          <a:prstGeom prst="rect">
            <a:avLst/>
          </a:prstGeom>
        </p:spPr>
      </p:pic>
    </p:spTree>
    <p:extLst>
      <p:ext uri="{BB962C8B-B14F-4D97-AF65-F5344CB8AC3E}">
        <p14:creationId xmlns:p14="http://schemas.microsoft.com/office/powerpoint/2010/main" val="1742394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11415486" cy="4906961"/>
          </a:xfrm>
        </p:spPr>
        <p:txBody>
          <a:bodyPr/>
          <a:lstStyle/>
          <a:p>
            <a:pPr>
              <a:buFont typeface="Wingdings" panose="05000000000000000000" pitchFamily="2" charset="2"/>
              <a:buChar char="Ø"/>
            </a:pPr>
            <a:r>
              <a:rPr lang="en-IN" b="1" dirty="0">
                <a:solidFill>
                  <a:srgbClr val="7030A0"/>
                </a:solidFill>
              </a:rPr>
              <a:t>RELATION:</a:t>
            </a:r>
          </a:p>
          <a:p>
            <a:r>
              <a:rPr lang="en-IN" dirty="0">
                <a:solidFill>
                  <a:srgbClr val="D60093"/>
                </a:solidFill>
              </a:rPr>
              <a:t>    A (named) set of tuples all of the same form (i.e., having the same set of attributes). The term </a:t>
            </a:r>
            <a:r>
              <a:rPr lang="en-IN" b="1" dirty="0">
                <a:solidFill>
                  <a:srgbClr val="D60093"/>
                </a:solidFill>
              </a:rPr>
              <a:t>table</a:t>
            </a:r>
            <a:r>
              <a:rPr lang="en-IN" dirty="0">
                <a:solidFill>
                  <a:srgbClr val="D60093"/>
                </a:solidFill>
              </a:rPr>
              <a:t> is a loose synonym. (Some database purists would argue that a table is "only" a physical manifestation of a relation.) </a:t>
            </a:r>
          </a:p>
          <a:p>
            <a:pPr marL="0" indent="0"/>
            <a:endParaRPr lang="en-US" altLang="en-US" b="1" dirty="0">
              <a:solidFill>
                <a:srgbClr val="000000"/>
              </a:solidFill>
            </a:endParaRPr>
          </a:p>
          <a:p>
            <a:pPr marL="0" indent="0"/>
            <a:r>
              <a:rPr lang="en-US" altLang="en-US" b="1" dirty="0">
                <a:solidFill>
                  <a:srgbClr val="000000"/>
                </a:solidFill>
              </a:rPr>
              <a:t>Therefore relation (</a:t>
            </a:r>
            <a:r>
              <a:rPr lang="en-US" altLang="en-US" b="1" dirty="0" err="1">
                <a:solidFill>
                  <a:srgbClr val="000000"/>
                </a:solidFill>
              </a:rPr>
              <a:t>ie</a:t>
            </a:r>
            <a:r>
              <a:rPr lang="en-US" altLang="en-US" b="1" dirty="0">
                <a:solidFill>
                  <a:srgbClr val="000000"/>
                </a:solidFill>
              </a:rPr>
              <a:t>., relation state) is : </a:t>
            </a:r>
            <a:r>
              <a:rPr lang="en-US" altLang="en-US" dirty="0">
                <a:solidFill>
                  <a:srgbClr val="006600"/>
                </a:solidFill>
                <a:latin typeface="Arial Unicode MS"/>
              </a:rPr>
              <a:t>r(R)</a:t>
            </a:r>
            <a:r>
              <a:rPr lang="en-US" altLang="en-US" dirty="0">
                <a:solidFill>
                  <a:srgbClr val="000000"/>
                </a:solidFill>
              </a:rPr>
              <a:t>, a set of tuples. Each tuple is an ordered list of values, corresponding with the domain of their attribute, and representing a fact. </a:t>
            </a:r>
            <a:r>
              <a:rPr lang="en-US" altLang="en-US" i="1" dirty="0">
                <a:solidFill>
                  <a:srgbClr val="BB5500"/>
                </a:solidFill>
              </a:rPr>
              <a:t>A relation state is a subset of the Cartesian product of the domains defining the relation schema.</a:t>
            </a:r>
            <a:endParaRPr lang="en-US" altLang="en-US" dirty="0">
              <a:solidFill>
                <a:srgbClr val="000000"/>
              </a:solidFill>
            </a:endParaRPr>
          </a:p>
          <a:p>
            <a:pPr marL="0" indent="0"/>
            <a:endParaRPr lang="en-IN" dirty="0">
              <a:solidFill>
                <a:srgbClr val="D60093"/>
              </a:solidFill>
            </a:endParaRPr>
          </a:p>
        </p:txBody>
      </p:sp>
      <p:sp>
        <p:nvSpPr>
          <p:cNvPr id="3" name="Content Placeholder 2"/>
          <p:cNvSpPr>
            <a:spLocks noGrp="1"/>
          </p:cNvSpPr>
          <p:nvPr>
            <p:ph sz="quarter" idx="10"/>
          </p:nvPr>
        </p:nvSpPr>
        <p:spPr/>
        <p:txBody>
          <a:bodyPr/>
          <a:lstStyle/>
          <a:p>
            <a:r>
              <a:rPr lang="en-US" altLang="en-US" dirty="0">
                <a:solidFill>
                  <a:srgbClr val="7030A0"/>
                </a:solidFill>
              </a:rPr>
              <a:t>Relational Model Concepts</a:t>
            </a:r>
          </a:p>
          <a:p>
            <a:r>
              <a:rPr lang="en-US" dirty="0">
                <a:solidFill>
                  <a:srgbClr val="669900"/>
                </a:solidFill>
              </a:rPr>
              <a:t>What is a  RELATION?</a:t>
            </a:r>
            <a:endParaRPr lang="en-IN" dirty="0">
              <a:solidFill>
                <a:srgbClr val="669900"/>
              </a:solidFill>
            </a:endParaRPr>
          </a:p>
          <a:p>
            <a:endParaRPr lang="en-IN" dirty="0"/>
          </a:p>
        </p:txBody>
      </p:sp>
      <p:sp>
        <p:nvSpPr>
          <p:cNvPr id="4" name="Rectangle 1"/>
          <p:cNvSpPr>
            <a:spLocks noChangeArrowheads="1"/>
          </p:cNvSpPr>
          <p:nvPr/>
        </p:nvSpPr>
        <p:spPr bwMode="auto">
          <a:xfrm>
            <a:off x="609600" y="5364162"/>
            <a:ext cx="10972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D60093"/>
                </a:solidFill>
                <a:effectLst/>
                <a:latin typeface="Arial" panose="020B0604020202020204" pitchFamily="34" charset="0"/>
              </a:rPr>
              <a:t>.</a:t>
            </a:r>
            <a:r>
              <a:rPr kumimoji="0" lang="en-US" altLang="en-US" sz="2400" b="1" i="0" u="none" strike="noStrike" cap="none" normalizeH="0" baseline="0" dirty="0">
                <a:ln>
                  <a:noFill/>
                </a:ln>
                <a:solidFill>
                  <a:srgbClr val="7030A0"/>
                </a:solidFill>
                <a:effectLst/>
                <a:latin typeface="Arial" panose="020B0604020202020204" pitchFamily="34" charset="0"/>
              </a:rPr>
              <a:t>Relational Database</a:t>
            </a:r>
            <a:r>
              <a:rPr kumimoji="0" lang="en-US" altLang="en-US" sz="2400" b="0" i="0" u="none" strike="noStrike" cap="none" normalizeH="0" baseline="0" dirty="0">
                <a:ln>
                  <a:noFill/>
                </a:ln>
                <a:solidFill>
                  <a:srgbClr val="D60093"/>
                </a:solidFill>
                <a:effectLst/>
                <a:latin typeface="Arial" panose="020B0604020202020204" pitchFamily="34" charset="0"/>
              </a:rPr>
              <a:t>: A collection of </a:t>
            </a:r>
            <a:r>
              <a:rPr kumimoji="0" lang="en-US" altLang="en-US" sz="2400" b="1" i="0" u="none" strike="noStrike" cap="none" normalizeH="0" baseline="0" dirty="0">
                <a:ln>
                  <a:noFill/>
                </a:ln>
                <a:solidFill>
                  <a:srgbClr val="D60093"/>
                </a:solidFill>
                <a:effectLst/>
                <a:latin typeface="Arial" panose="020B0604020202020204" pitchFamily="34" charset="0"/>
              </a:rPr>
              <a:t>relations</a:t>
            </a:r>
            <a:r>
              <a:rPr kumimoji="0" lang="en-US" altLang="en-US" sz="2400" b="0" i="0" u="none" strike="noStrike" cap="none" normalizeH="0" baseline="0" dirty="0">
                <a:ln>
                  <a:noFill/>
                </a:ln>
                <a:solidFill>
                  <a:srgbClr val="D60093"/>
                </a:solidFill>
                <a:effectLst/>
                <a:latin typeface="Arial" panose="020B0604020202020204" pitchFamily="34" charset="0"/>
              </a:rPr>
              <a:t>, each one consistent with its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D60093"/>
                </a:solidFill>
                <a:effectLst/>
                <a:latin typeface="Arial" panose="020B0604020202020204" pitchFamily="34" charset="0"/>
              </a:rPr>
              <a:t>specified relational schema. </a:t>
            </a:r>
          </a:p>
        </p:txBody>
      </p:sp>
    </p:spTree>
    <p:extLst>
      <p:ext uri="{BB962C8B-B14F-4D97-AF65-F5344CB8AC3E}">
        <p14:creationId xmlns:p14="http://schemas.microsoft.com/office/powerpoint/2010/main" val="3520967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IN" dirty="0"/>
          </a:p>
        </p:txBody>
      </p:sp>
      <p:pic>
        <p:nvPicPr>
          <p:cNvPr id="7" name="Picture 6"/>
          <p:cNvPicPr>
            <a:picLocks noChangeAspect="1"/>
          </p:cNvPicPr>
          <p:nvPr/>
        </p:nvPicPr>
        <p:blipFill>
          <a:blip r:embed="rId2"/>
          <a:stretch>
            <a:fillRect/>
          </a:stretch>
        </p:blipFill>
        <p:spPr>
          <a:xfrm>
            <a:off x="406400" y="2069639"/>
            <a:ext cx="9353550" cy="3535823"/>
          </a:xfrm>
          <a:prstGeom prst="rect">
            <a:avLst/>
          </a:prstGeom>
        </p:spPr>
      </p:pic>
    </p:spTree>
    <p:extLst>
      <p:ext uri="{BB962C8B-B14F-4D97-AF65-F5344CB8AC3E}">
        <p14:creationId xmlns:p14="http://schemas.microsoft.com/office/powerpoint/2010/main" val="1255196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5475B-3E77-45E0-AA32-96140EF30CF5}"/>
              </a:ext>
            </a:extLst>
          </p:cNvPr>
          <p:cNvSpPr>
            <a:spLocks noGrp="1"/>
          </p:cNvSpPr>
          <p:nvPr>
            <p:ph sz="quarter" idx="10"/>
          </p:nvPr>
        </p:nvSpPr>
        <p:spPr/>
        <p:txBody>
          <a:bodyPr/>
          <a:lstStyle/>
          <a:p>
            <a:r>
              <a:rPr lang="en-US" altLang="en-US" dirty="0">
                <a:solidFill>
                  <a:srgbClr val="7030A0"/>
                </a:solidFill>
              </a:rPr>
              <a:t>Relational Model Concepts</a:t>
            </a:r>
          </a:p>
          <a:p>
            <a:endParaRPr lang="en-IN" dirty="0"/>
          </a:p>
        </p:txBody>
      </p:sp>
      <p:pic>
        <p:nvPicPr>
          <p:cNvPr id="4" name="Picture 3">
            <a:extLst>
              <a:ext uri="{FF2B5EF4-FFF2-40B4-BE49-F238E27FC236}">
                <a16:creationId xmlns:a16="http://schemas.microsoft.com/office/drawing/2014/main" id="{37B809C1-1A84-43B0-A40C-8891372E100A}"/>
              </a:ext>
            </a:extLst>
          </p:cNvPr>
          <p:cNvPicPr>
            <a:picLocks noChangeAspect="1"/>
          </p:cNvPicPr>
          <p:nvPr/>
        </p:nvPicPr>
        <p:blipFill>
          <a:blip r:embed="rId2"/>
          <a:stretch>
            <a:fillRect/>
          </a:stretch>
        </p:blipFill>
        <p:spPr>
          <a:xfrm>
            <a:off x="406400" y="1328057"/>
            <a:ext cx="11284857" cy="5157464"/>
          </a:xfrm>
          <a:prstGeom prst="rect">
            <a:avLst/>
          </a:prstGeom>
        </p:spPr>
      </p:pic>
    </p:spTree>
    <p:extLst>
      <p:ext uri="{BB962C8B-B14F-4D97-AF65-F5344CB8AC3E}">
        <p14:creationId xmlns:p14="http://schemas.microsoft.com/office/powerpoint/2010/main" val="3530332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3DAC5-5F35-4E90-B07E-DDA8D4C2EDBB}"/>
              </a:ext>
            </a:extLst>
          </p:cNvPr>
          <p:cNvSpPr>
            <a:spLocks noGrp="1"/>
          </p:cNvSpPr>
          <p:nvPr>
            <p:ph sz="quarter" idx="10"/>
          </p:nvPr>
        </p:nvSpPr>
        <p:spPr/>
        <p:txBody>
          <a:bodyPr/>
          <a:lstStyle/>
          <a:p>
            <a:r>
              <a:rPr lang="en-US" altLang="en-US" dirty="0">
                <a:solidFill>
                  <a:srgbClr val="7030A0"/>
                </a:solidFill>
              </a:rPr>
              <a:t>Characteristics of relations</a:t>
            </a:r>
          </a:p>
          <a:p>
            <a:endParaRPr lang="en-IN" dirty="0"/>
          </a:p>
        </p:txBody>
      </p:sp>
      <p:sp>
        <p:nvSpPr>
          <p:cNvPr id="4" name="Rectangle 1">
            <a:extLst>
              <a:ext uri="{FF2B5EF4-FFF2-40B4-BE49-F238E27FC236}">
                <a16:creationId xmlns:a16="http://schemas.microsoft.com/office/drawing/2014/main" id="{737666BB-3A72-420E-AF93-F9796081648E}"/>
              </a:ext>
            </a:extLst>
          </p:cNvPr>
          <p:cNvSpPr>
            <a:spLocks noGrp="1" noChangeArrowheads="1"/>
          </p:cNvSpPr>
          <p:nvPr>
            <p:ph idx="1"/>
          </p:nvPr>
        </p:nvSpPr>
        <p:spPr bwMode="auto">
          <a:xfrm>
            <a:off x="406400" y="1605841"/>
            <a:ext cx="1099457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a relation is a set – </a:t>
            </a:r>
            <a:r>
              <a:rPr kumimoji="0" lang="en-US" altLang="en-US" b="1" i="0" u="none" strike="noStrike" cap="none" normalizeH="0" baseline="0" dirty="0">
                <a:ln>
                  <a:noFill/>
                </a:ln>
                <a:solidFill>
                  <a:schemeClr val="tx1"/>
                </a:solidFill>
                <a:effectLst/>
                <a:latin typeface="Arial" panose="020B0604020202020204" pitchFamily="34" charset="0"/>
              </a:rPr>
              <a:t>tuples are not in any order, and have no duplicates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flat relational model – values are atomic, not structures or lists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NULL (ω) </a:t>
            </a:r>
            <a:r>
              <a:rPr kumimoji="0" lang="en-US" altLang="en-US" b="0" i="0" u="none" strike="noStrike" cap="none" normalizeH="0" baseline="0" dirty="0">
                <a:ln>
                  <a:noFill/>
                </a:ln>
                <a:solidFill>
                  <a:schemeClr val="tx1"/>
                </a:solidFill>
                <a:effectLst/>
                <a:latin typeface="Arial" panose="020B0604020202020204" pitchFamily="34" charset="0"/>
              </a:rPr>
              <a:t>– “information missing”, “not applicable”; ambiguous semantics, not a member of any domain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semantics of a relation – each tuple is an assertion of a true fact; sometimes confusing that this could be about an entity or a relationship;  </a:t>
            </a:r>
            <a:r>
              <a:rPr kumimoji="0" lang="en-US" altLang="en-US" b="1" i="0" u="none" strike="noStrike" cap="none" normalizeH="0" baseline="0" dirty="0">
                <a:ln>
                  <a:noFill/>
                </a:ln>
                <a:solidFill>
                  <a:schemeClr val="tx1"/>
                </a:solidFill>
                <a:effectLst/>
                <a:latin typeface="Arial" panose="020B0604020202020204" pitchFamily="34" charset="0"/>
              </a:rPr>
              <a:t>the schema can be interpreted as a predicate, each tuple is a list of values for which the predicate is 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694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spcBef>
                <a:spcPct val="0"/>
              </a:spcBef>
              <a:defRPr/>
            </a:pPr>
            <a:r>
              <a:rPr lang="en-US" sz="3200" dirty="0">
                <a:latin typeface="Arial" charset="0"/>
                <a:cs typeface="Arial" charset="0"/>
              </a:rPr>
              <a:t>Session 3</a:t>
            </a:r>
          </a:p>
          <a:p>
            <a:pPr>
              <a:spcBef>
                <a:spcPct val="0"/>
              </a:spcBef>
              <a:defRPr/>
            </a:pPr>
            <a:r>
              <a:rPr lang="en-US" sz="3200" dirty="0">
                <a:latin typeface="Arial" charset="0"/>
                <a:cs typeface="Arial" charset="0"/>
              </a:rPr>
              <a:t>Topic : </a:t>
            </a:r>
            <a:r>
              <a:rPr lang="en-IN" sz="3200" b="1" dirty="0">
                <a:solidFill>
                  <a:srgbClr val="00B050"/>
                </a:solidFill>
              </a:rPr>
              <a:t>Relational model.</a:t>
            </a:r>
          </a:p>
          <a:p>
            <a:pPr eaLnBrk="1" hangingPunct="1">
              <a:spcBef>
                <a:spcPct val="0"/>
              </a:spcBef>
              <a:buFont typeface="Arial" charset="0"/>
              <a:buNone/>
              <a:defRPr/>
            </a:pPr>
            <a:endParaRPr lang="en-US" sz="3200" dirty="0">
              <a:latin typeface="Arial" charset="0"/>
              <a:cs typeface="Arial" charset="0"/>
            </a:endParaRPr>
          </a:p>
        </p:txBody>
      </p:sp>
    </p:spTree>
    <p:extLst>
      <p:ext uri="{BB962C8B-B14F-4D97-AF65-F5344CB8AC3E}">
        <p14:creationId xmlns:p14="http://schemas.microsoft.com/office/powerpoint/2010/main" val="406758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457200" indent="-457200">
              <a:buAutoNum type="arabicPeriod"/>
            </a:pPr>
            <a:r>
              <a:rPr lang="en-IN" b="1" dirty="0">
                <a:solidFill>
                  <a:schemeClr val="accent5">
                    <a:lumMod val="75000"/>
                  </a:schemeClr>
                </a:solidFill>
              </a:rPr>
              <a:t>Ordering of Tuples</a:t>
            </a:r>
            <a:r>
              <a:rPr lang="en-IN" dirty="0">
                <a:solidFill>
                  <a:schemeClr val="accent5">
                    <a:lumMod val="75000"/>
                  </a:schemeClr>
                </a:solidFill>
              </a:rPr>
              <a:t>: </a:t>
            </a:r>
          </a:p>
          <a:p>
            <a:pPr marL="457200" indent="-457200">
              <a:buAutoNum type="arabicPeriod"/>
            </a:pPr>
            <a:endParaRPr lang="en-IN" dirty="0">
              <a:solidFill>
                <a:schemeClr val="accent5">
                  <a:lumMod val="75000"/>
                </a:schemeClr>
              </a:solidFill>
            </a:endParaRPr>
          </a:p>
          <a:p>
            <a:pPr marL="0" indent="0"/>
            <a:endParaRPr lang="en-IN" dirty="0">
              <a:solidFill>
                <a:srgbClr val="FF0000"/>
              </a:solidFill>
            </a:endParaRPr>
          </a:p>
          <a:p>
            <a:pPr marL="0" indent="0"/>
            <a:endParaRPr lang="en-IN" dirty="0">
              <a:solidFill>
                <a:srgbClr val="FF0000"/>
              </a:solidFill>
            </a:endParaRPr>
          </a:p>
          <a:p>
            <a:pPr marL="0" indent="0"/>
            <a:endParaRPr lang="en-IN" dirty="0">
              <a:solidFill>
                <a:srgbClr val="FF0000"/>
              </a:solidFill>
            </a:endParaRPr>
          </a:p>
          <a:p>
            <a:pPr marL="0" indent="0"/>
            <a:endParaRPr lang="en-IN" dirty="0">
              <a:solidFill>
                <a:srgbClr val="FF0000"/>
              </a:solidFill>
            </a:endParaRPr>
          </a:p>
          <a:p>
            <a:pPr marL="0" indent="0"/>
            <a:endParaRPr lang="en-IN" dirty="0">
              <a:solidFill>
                <a:srgbClr val="FF0000"/>
              </a:solidFill>
            </a:endParaRPr>
          </a:p>
          <a:p>
            <a:pPr marL="0" indent="0"/>
            <a:endParaRPr lang="en-IN" dirty="0">
              <a:solidFill>
                <a:srgbClr val="FF0000"/>
              </a:solidFill>
            </a:endParaRPr>
          </a:p>
          <a:p>
            <a:pPr marL="0" indent="0"/>
            <a:r>
              <a:rPr lang="en-IN" sz="2900" dirty="0">
                <a:solidFill>
                  <a:srgbClr val="FF0000"/>
                </a:solidFill>
              </a:rPr>
              <a:t> </a:t>
            </a:r>
            <a:r>
              <a:rPr lang="en-US" sz="2900" dirty="0">
                <a:solidFill>
                  <a:srgbClr val="FF0000"/>
                </a:solidFill>
              </a:rPr>
              <a:t>A relation is a set of tuples; hence, there is no order associated with them. </a:t>
            </a:r>
          </a:p>
          <a:p>
            <a:pPr marL="0" indent="0"/>
            <a:endParaRPr lang="en-US" sz="2900" dirty="0">
              <a:solidFill>
                <a:srgbClr val="FF0000"/>
              </a:solidFill>
            </a:endParaRPr>
          </a:p>
          <a:p>
            <a:pPr marL="0" indent="0"/>
            <a:r>
              <a:rPr lang="en-US" sz="2900" dirty="0">
                <a:solidFill>
                  <a:srgbClr val="FF0000"/>
                </a:solidFill>
              </a:rPr>
              <a:t> Similarly, when tuples are represented on a storage device, they must be organized in some fashion, and it may be advantageous, from a performance standpoint, to organize them in a way that depends upon their content. </a:t>
            </a:r>
          </a:p>
          <a:p>
            <a:pPr marL="0" indent="0"/>
            <a:endParaRPr lang="en-IN" sz="2900" dirty="0">
              <a:solidFill>
                <a:schemeClr val="accent5">
                  <a:lumMod val="75000"/>
                </a:schemeClr>
              </a:solidFill>
            </a:endParaRPr>
          </a:p>
        </p:txBody>
      </p:sp>
      <p:sp>
        <p:nvSpPr>
          <p:cNvPr id="3" name="Content Placeholder 2"/>
          <p:cNvSpPr>
            <a:spLocks noGrp="1"/>
          </p:cNvSpPr>
          <p:nvPr>
            <p:ph sz="quarter" idx="10"/>
          </p:nvPr>
        </p:nvSpPr>
        <p:spPr/>
        <p:txBody>
          <a:bodyPr/>
          <a:lstStyle/>
          <a:p>
            <a:r>
              <a:rPr lang="en-IN" dirty="0">
                <a:solidFill>
                  <a:srgbClr val="7030A0"/>
                </a:solidFill>
              </a:rPr>
              <a:t>Characteristics of Relations ..</a:t>
            </a:r>
            <a:r>
              <a:rPr lang="en-IN" dirty="0" err="1">
                <a:solidFill>
                  <a:srgbClr val="7030A0"/>
                </a:solidFill>
              </a:rPr>
              <a:t>contd</a:t>
            </a:r>
            <a:endParaRPr lang="en-IN" dirty="0">
              <a:solidFill>
                <a:srgbClr val="7030A0"/>
              </a:solidFill>
            </a:endParaRPr>
          </a:p>
        </p:txBody>
      </p:sp>
      <p:pic>
        <p:nvPicPr>
          <p:cNvPr id="4" name="Picture 3">
            <a:extLst>
              <a:ext uri="{FF2B5EF4-FFF2-40B4-BE49-F238E27FC236}">
                <a16:creationId xmlns:a16="http://schemas.microsoft.com/office/drawing/2014/main" id="{DF9ECF12-B907-40CD-AF95-409CA0CD57EF}"/>
              </a:ext>
            </a:extLst>
          </p:cNvPr>
          <p:cNvPicPr>
            <a:picLocks noChangeAspect="1"/>
          </p:cNvPicPr>
          <p:nvPr/>
        </p:nvPicPr>
        <p:blipFill>
          <a:blip r:embed="rId2"/>
          <a:stretch>
            <a:fillRect/>
          </a:stretch>
        </p:blipFill>
        <p:spPr>
          <a:xfrm>
            <a:off x="812800" y="1807029"/>
            <a:ext cx="10247086" cy="1949790"/>
          </a:xfrm>
          <a:prstGeom prst="rect">
            <a:avLst/>
          </a:prstGeom>
        </p:spPr>
      </p:pic>
    </p:spTree>
    <p:extLst>
      <p:ext uri="{BB962C8B-B14F-4D97-AF65-F5344CB8AC3E}">
        <p14:creationId xmlns:p14="http://schemas.microsoft.com/office/powerpoint/2010/main" val="86679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solidFill>
                  <a:schemeClr val="accent5">
                    <a:lumMod val="75000"/>
                  </a:schemeClr>
                </a:solidFill>
              </a:rPr>
              <a:t>2.</a:t>
            </a:r>
            <a:r>
              <a:rPr lang="en-IN" dirty="0"/>
              <a:t> </a:t>
            </a:r>
            <a:r>
              <a:rPr lang="en-IN" b="1" dirty="0">
                <a:solidFill>
                  <a:schemeClr val="accent5">
                    <a:lumMod val="75000"/>
                  </a:schemeClr>
                </a:solidFill>
              </a:rPr>
              <a:t>Ordering of Attributes</a:t>
            </a:r>
            <a:r>
              <a:rPr lang="en-IN" dirty="0">
                <a:solidFill>
                  <a:schemeClr val="accent5">
                    <a:lumMod val="75000"/>
                  </a:schemeClr>
                </a:solidFill>
              </a:rPr>
              <a:t>: </a:t>
            </a:r>
          </a:p>
          <a:p>
            <a:r>
              <a:rPr lang="en-IN" dirty="0">
                <a:solidFill>
                  <a:schemeClr val="accent5">
                    <a:lumMod val="75000"/>
                  </a:schemeClr>
                </a:solidFill>
              </a:rPr>
              <a:t>    A tuple is best viewed as a mapping from its attributes (i.e., the names we give to the roles played by the values comprising the tuple) to the corresponding values. </a:t>
            </a:r>
          </a:p>
          <a:p>
            <a:endParaRPr lang="en-IN" dirty="0">
              <a:solidFill>
                <a:schemeClr val="accent5">
                  <a:lumMod val="75000"/>
                </a:schemeClr>
              </a:solidFill>
            </a:endParaRPr>
          </a:p>
          <a:p>
            <a:r>
              <a:rPr lang="en-IN" dirty="0">
                <a:solidFill>
                  <a:schemeClr val="accent5">
                    <a:lumMod val="75000"/>
                  </a:schemeClr>
                </a:solidFill>
              </a:rPr>
              <a:t>    Hence, </a:t>
            </a:r>
            <a:r>
              <a:rPr lang="en-IN" dirty="0">
                <a:solidFill>
                  <a:srgbClr val="FF0000"/>
                </a:solidFill>
              </a:rPr>
              <a:t>the order in which the attributes are listed in a table is irrelevant. </a:t>
            </a:r>
          </a:p>
          <a:p>
            <a:r>
              <a:rPr lang="en-IN" dirty="0">
                <a:solidFill>
                  <a:schemeClr val="accent5">
                    <a:lumMod val="75000"/>
                  </a:schemeClr>
                </a:solidFill>
              </a:rPr>
              <a:t>    </a:t>
            </a:r>
          </a:p>
          <a:p>
            <a:r>
              <a:rPr lang="en-IN" dirty="0">
                <a:solidFill>
                  <a:schemeClr val="accent5">
                    <a:lumMod val="75000"/>
                  </a:schemeClr>
                </a:solidFill>
              </a:rPr>
              <a:t>    Note that, unfortunately, the set theoretic operations in relational algebra make implicit use of the order of the attributes. </a:t>
            </a:r>
          </a:p>
        </p:txBody>
      </p:sp>
      <p:sp>
        <p:nvSpPr>
          <p:cNvPr id="3" name="Content Placeholder 2"/>
          <p:cNvSpPr>
            <a:spLocks noGrp="1"/>
          </p:cNvSpPr>
          <p:nvPr>
            <p:ph sz="quarter" idx="10"/>
          </p:nvPr>
        </p:nvSpPr>
        <p:spPr/>
        <p:txBody>
          <a:bodyPr/>
          <a:lstStyle/>
          <a:p>
            <a:r>
              <a:rPr lang="en-IN" dirty="0">
                <a:solidFill>
                  <a:srgbClr val="7030A0"/>
                </a:solidFill>
              </a:rPr>
              <a:t>Characteristics of Relations ..</a:t>
            </a:r>
            <a:r>
              <a:rPr lang="en-IN" dirty="0" err="1">
                <a:solidFill>
                  <a:srgbClr val="7030A0"/>
                </a:solidFill>
              </a:rPr>
              <a:t>contd</a:t>
            </a:r>
            <a:endParaRPr lang="en-IN" dirty="0">
              <a:solidFill>
                <a:srgbClr val="7030A0"/>
              </a:solidFill>
            </a:endParaRPr>
          </a:p>
        </p:txBody>
      </p:sp>
    </p:spTree>
    <p:extLst>
      <p:ext uri="{BB962C8B-B14F-4D97-AF65-F5344CB8AC3E}">
        <p14:creationId xmlns:p14="http://schemas.microsoft.com/office/powerpoint/2010/main" val="1146777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4237280"/>
            <a:ext cx="10450287" cy="2063938"/>
          </a:xfrm>
        </p:spPr>
        <p:txBody>
          <a:bodyPr>
            <a:normAutofit/>
          </a:bodyPr>
          <a:lstStyle/>
          <a:p>
            <a:pPr marL="0" indent="0"/>
            <a:r>
              <a:rPr lang="en-IN" sz="2000" b="1" dirty="0">
                <a:solidFill>
                  <a:schemeClr val="accent5">
                    <a:lumMod val="75000"/>
                  </a:schemeClr>
                </a:solidFill>
                <a:highlight>
                  <a:srgbClr val="FFFF00"/>
                </a:highlight>
              </a:rPr>
              <a:t>4. Values of Attributes</a:t>
            </a:r>
            <a:r>
              <a:rPr lang="en-IN" sz="2000" dirty="0">
                <a:solidFill>
                  <a:schemeClr val="accent5">
                    <a:lumMod val="75000"/>
                  </a:schemeClr>
                </a:solidFill>
              </a:rPr>
              <a:t>: For a relation to be in </a:t>
            </a:r>
            <a:r>
              <a:rPr lang="en-IN" sz="2000" i="1" dirty="0">
                <a:solidFill>
                  <a:schemeClr val="accent5">
                    <a:lumMod val="75000"/>
                  </a:schemeClr>
                </a:solidFill>
              </a:rPr>
              <a:t>First Normal Form</a:t>
            </a:r>
            <a:r>
              <a:rPr lang="en-IN" sz="2000" dirty="0">
                <a:solidFill>
                  <a:schemeClr val="accent5">
                    <a:lumMod val="75000"/>
                  </a:schemeClr>
                </a:solidFill>
              </a:rPr>
              <a:t>, each of its attribute domains must consist of atomic (neither composite nor multi-valued) values. Much of the theory underlying the relational model was based upon this assumption. </a:t>
            </a:r>
          </a:p>
          <a:p>
            <a:pPr marL="0" indent="0"/>
            <a:endParaRPr lang="en-IN" sz="2000" dirty="0">
              <a:solidFill>
                <a:schemeClr val="accent5">
                  <a:lumMod val="75000"/>
                </a:schemeClr>
              </a:solidFill>
            </a:endParaRPr>
          </a:p>
          <a:p>
            <a:pPr marL="0" indent="0"/>
            <a:r>
              <a:rPr lang="en-IN" sz="2000" dirty="0">
                <a:solidFill>
                  <a:schemeClr val="accent5">
                    <a:lumMod val="75000"/>
                  </a:schemeClr>
                </a:solidFill>
              </a:rPr>
              <a:t>Multivalued attributes represented by separate relations and composite attributes  as simple attributes in the basic relational model.</a:t>
            </a:r>
          </a:p>
          <a:p>
            <a:pPr marL="0" indent="0"/>
            <a:endParaRPr lang="en-IN" dirty="0">
              <a:solidFill>
                <a:schemeClr val="accent5">
                  <a:lumMod val="75000"/>
                </a:schemeClr>
              </a:solidFill>
            </a:endParaRPr>
          </a:p>
        </p:txBody>
      </p:sp>
      <p:sp>
        <p:nvSpPr>
          <p:cNvPr id="3" name="Content Placeholder 2"/>
          <p:cNvSpPr>
            <a:spLocks noGrp="1"/>
          </p:cNvSpPr>
          <p:nvPr>
            <p:ph sz="quarter" idx="10"/>
          </p:nvPr>
        </p:nvSpPr>
        <p:spPr/>
        <p:txBody>
          <a:bodyPr/>
          <a:lstStyle/>
          <a:p>
            <a:r>
              <a:rPr lang="en-IN" dirty="0">
                <a:solidFill>
                  <a:srgbClr val="7030A0"/>
                </a:solidFill>
              </a:rPr>
              <a:t>Characteristics of Relations ..</a:t>
            </a:r>
            <a:r>
              <a:rPr lang="en-IN" dirty="0" err="1">
                <a:solidFill>
                  <a:srgbClr val="7030A0"/>
                </a:solidFill>
              </a:rPr>
              <a:t>contd</a:t>
            </a:r>
            <a:endParaRPr lang="en-IN" dirty="0">
              <a:solidFill>
                <a:srgbClr val="7030A0"/>
              </a:solidFill>
            </a:endParaRPr>
          </a:p>
        </p:txBody>
      </p:sp>
      <p:sp>
        <p:nvSpPr>
          <p:cNvPr id="4" name="Rectangle 3"/>
          <p:cNvSpPr/>
          <p:nvPr/>
        </p:nvSpPr>
        <p:spPr>
          <a:xfrm>
            <a:off x="422031" y="4484253"/>
            <a:ext cx="11557000" cy="646331"/>
          </a:xfrm>
          <a:prstGeom prst="rect">
            <a:avLst/>
          </a:prstGeom>
        </p:spPr>
        <p:txBody>
          <a:bodyPr wrap="square">
            <a:spAutoFit/>
          </a:bodyPr>
          <a:lstStyle/>
          <a:p>
            <a:pPr lvl="0" eaLnBrk="0" fontAlgn="base" hangingPunct="0">
              <a:spcBef>
                <a:spcPct val="0"/>
              </a:spcBef>
              <a:spcAft>
                <a:spcPct val="0"/>
              </a:spcAft>
            </a:pPr>
            <a:r>
              <a:rPr lang="en-US" altLang="en-US" dirty="0">
                <a:solidFill>
                  <a:schemeClr val="accent5">
                    <a:lumMod val="75000"/>
                  </a:schemeClr>
                </a:solidFill>
                <a:latin typeface="Arial" panose="020B0604020202020204" pitchFamily="34" charset="0"/>
              </a:rPr>
              <a:t>  </a:t>
            </a:r>
          </a:p>
          <a:p>
            <a:pPr lvl="0" eaLnBrk="0" fontAlgn="base" hangingPunct="0">
              <a:spcBef>
                <a:spcPct val="0"/>
              </a:spcBef>
              <a:spcAft>
                <a:spcPct val="0"/>
              </a:spcAft>
            </a:pPr>
            <a:r>
              <a:rPr lang="en-US" altLang="en-US" dirty="0">
                <a:solidFill>
                  <a:schemeClr val="accent5">
                    <a:lumMod val="75000"/>
                  </a:schemeClr>
                </a:solidFill>
                <a:latin typeface="Arial" panose="020B0604020202020204" pitchFamily="34" charset="0"/>
              </a:rPr>
              <a:t> </a:t>
            </a:r>
          </a:p>
        </p:txBody>
      </p:sp>
      <p:pic>
        <p:nvPicPr>
          <p:cNvPr id="5" name="Picture 4">
            <a:extLst>
              <a:ext uri="{FF2B5EF4-FFF2-40B4-BE49-F238E27FC236}">
                <a16:creationId xmlns:a16="http://schemas.microsoft.com/office/drawing/2014/main" id="{0AFE6FA8-8F14-404B-ABF4-670038AB5289}"/>
              </a:ext>
            </a:extLst>
          </p:cNvPr>
          <p:cNvPicPr>
            <a:picLocks noChangeAspect="1"/>
          </p:cNvPicPr>
          <p:nvPr/>
        </p:nvPicPr>
        <p:blipFill>
          <a:blip r:embed="rId2"/>
          <a:stretch>
            <a:fillRect/>
          </a:stretch>
        </p:blipFill>
        <p:spPr>
          <a:xfrm>
            <a:off x="2530548" y="2005095"/>
            <a:ext cx="6855024" cy="2203400"/>
          </a:xfrm>
          <a:prstGeom prst="rect">
            <a:avLst/>
          </a:prstGeom>
        </p:spPr>
      </p:pic>
      <p:sp>
        <p:nvSpPr>
          <p:cNvPr id="7" name="TextBox 6">
            <a:extLst>
              <a:ext uri="{FF2B5EF4-FFF2-40B4-BE49-F238E27FC236}">
                <a16:creationId xmlns:a16="http://schemas.microsoft.com/office/drawing/2014/main" id="{3E83598D-7D45-4931-8206-0475FD441D69}"/>
              </a:ext>
            </a:extLst>
          </p:cNvPr>
          <p:cNvSpPr txBox="1"/>
          <p:nvPr/>
        </p:nvSpPr>
        <p:spPr>
          <a:xfrm>
            <a:off x="422030" y="1542373"/>
            <a:ext cx="10450287" cy="461665"/>
          </a:xfrm>
          <a:prstGeom prst="rect">
            <a:avLst/>
          </a:prstGeom>
          <a:noFill/>
        </p:spPr>
        <p:txBody>
          <a:bodyPr wrap="square">
            <a:spAutoFit/>
          </a:bodyPr>
          <a:lstStyle/>
          <a:p>
            <a:pPr marL="0" indent="0"/>
            <a:r>
              <a:rPr lang="en-US" altLang="en-US" sz="2400" dirty="0">
                <a:solidFill>
                  <a:schemeClr val="accent5">
                    <a:lumMod val="75000"/>
                  </a:schemeClr>
                </a:solidFill>
                <a:highlight>
                  <a:srgbClr val="FFFF00"/>
                </a:highlight>
              </a:rPr>
              <a:t> </a:t>
            </a:r>
            <a:r>
              <a:rPr lang="en-US" altLang="en-US" sz="2400" b="1" dirty="0">
                <a:solidFill>
                  <a:schemeClr val="accent5">
                    <a:lumMod val="75000"/>
                  </a:schemeClr>
                </a:solidFill>
                <a:highlight>
                  <a:srgbClr val="FFFF00"/>
                </a:highlight>
              </a:rPr>
              <a:t>3.   The Null value</a:t>
            </a:r>
            <a:r>
              <a:rPr lang="en-US" altLang="en-US" sz="2400" dirty="0">
                <a:solidFill>
                  <a:schemeClr val="accent5">
                    <a:lumMod val="75000"/>
                  </a:schemeClr>
                </a:solidFill>
              </a:rPr>
              <a:t>: used for </a:t>
            </a:r>
            <a:r>
              <a:rPr lang="en-US" altLang="en-US" sz="2400" i="1" dirty="0">
                <a:solidFill>
                  <a:schemeClr val="accent5">
                    <a:lumMod val="75000"/>
                  </a:schemeClr>
                </a:solidFill>
              </a:rPr>
              <a:t>don't know</a:t>
            </a:r>
            <a:r>
              <a:rPr lang="en-US" altLang="en-US" sz="2400" dirty="0">
                <a:solidFill>
                  <a:schemeClr val="accent5">
                    <a:lumMod val="75000"/>
                  </a:schemeClr>
                </a:solidFill>
              </a:rPr>
              <a:t>, </a:t>
            </a:r>
            <a:r>
              <a:rPr lang="en-US" altLang="en-US" sz="2400" i="1" dirty="0">
                <a:solidFill>
                  <a:schemeClr val="accent5">
                    <a:lumMod val="75000"/>
                  </a:schemeClr>
                </a:solidFill>
              </a:rPr>
              <a:t>not applicable or value undefined</a:t>
            </a:r>
            <a:endParaRPr lang="en-IN" sz="2400" dirty="0">
              <a:solidFill>
                <a:schemeClr val="accent5">
                  <a:lumMod val="75000"/>
                </a:schemeClr>
              </a:solidFill>
            </a:endParaRPr>
          </a:p>
        </p:txBody>
      </p:sp>
    </p:spTree>
    <p:extLst>
      <p:ext uri="{BB962C8B-B14F-4D97-AF65-F5344CB8AC3E}">
        <p14:creationId xmlns:p14="http://schemas.microsoft.com/office/powerpoint/2010/main" val="2245864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D702B6-D383-4912-94DA-AA459D0F2785}"/>
              </a:ext>
            </a:extLst>
          </p:cNvPr>
          <p:cNvSpPr>
            <a:spLocks noGrp="1"/>
          </p:cNvSpPr>
          <p:nvPr>
            <p:ph idx="1"/>
          </p:nvPr>
        </p:nvSpPr>
        <p:spPr>
          <a:xfrm>
            <a:off x="210457" y="1436387"/>
            <a:ext cx="11546114" cy="2697161"/>
          </a:xfrm>
        </p:spPr>
        <p:txBody>
          <a:bodyPr>
            <a:normAutofit fontScale="77500" lnSpcReduction="20000"/>
          </a:bodyPr>
          <a:lstStyle/>
          <a:p>
            <a:pPr lvl="0" eaLnBrk="0" fontAlgn="base" hangingPunct="0">
              <a:spcBef>
                <a:spcPct val="0"/>
              </a:spcBef>
              <a:spcAft>
                <a:spcPct val="0"/>
              </a:spcAft>
            </a:pPr>
            <a:r>
              <a:rPr lang="en-US" altLang="en-US" dirty="0">
                <a:solidFill>
                  <a:schemeClr val="accent5">
                    <a:lumMod val="75000"/>
                  </a:schemeClr>
                </a:solidFill>
              </a:rPr>
              <a:t> </a:t>
            </a:r>
            <a:r>
              <a:rPr lang="en-US" altLang="en-US" sz="2300" dirty="0">
                <a:solidFill>
                  <a:schemeClr val="accent5">
                    <a:lumMod val="75000"/>
                  </a:schemeClr>
                </a:solidFill>
              </a:rPr>
              <a:t>5</a:t>
            </a:r>
            <a:r>
              <a:rPr lang="en-US" altLang="en-US" sz="2300" dirty="0">
                <a:solidFill>
                  <a:schemeClr val="accent5">
                    <a:lumMod val="75000"/>
                  </a:schemeClr>
                </a:solidFill>
                <a:highlight>
                  <a:srgbClr val="FFFF00"/>
                </a:highlight>
              </a:rPr>
              <a:t>. </a:t>
            </a:r>
            <a:r>
              <a:rPr lang="en-US" altLang="en-US" sz="2300" b="1" dirty="0">
                <a:solidFill>
                  <a:schemeClr val="accent5">
                    <a:lumMod val="75000"/>
                  </a:schemeClr>
                </a:solidFill>
                <a:highlight>
                  <a:srgbClr val="FFFF00"/>
                </a:highlight>
              </a:rPr>
              <a:t>Interpretation of a Relation</a:t>
            </a:r>
            <a:r>
              <a:rPr lang="en-US" altLang="en-US" sz="2300" dirty="0">
                <a:solidFill>
                  <a:schemeClr val="accent5">
                    <a:lumMod val="75000"/>
                  </a:schemeClr>
                </a:solidFill>
              </a:rPr>
              <a:t>: Each relation can be viewed as a </a:t>
            </a:r>
            <a:r>
              <a:rPr lang="en-US" altLang="en-US" sz="2300" b="1" dirty="0">
                <a:solidFill>
                  <a:schemeClr val="accent5">
                    <a:lumMod val="75000"/>
                  </a:schemeClr>
                </a:solidFill>
              </a:rPr>
              <a:t>predicate</a:t>
            </a:r>
            <a:r>
              <a:rPr lang="en-US" altLang="en-US" sz="2300" dirty="0">
                <a:solidFill>
                  <a:schemeClr val="accent5">
                    <a:lumMod val="75000"/>
                  </a:schemeClr>
                </a:solidFill>
              </a:rPr>
              <a:t> and each tuple in that relation can be viewed as an assertion for which that predicate is satisfied (i.e., has value </a:t>
            </a:r>
            <a:r>
              <a:rPr lang="en-US" altLang="en-US" sz="2300" b="1" dirty="0">
                <a:solidFill>
                  <a:schemeClr val="accent5">
                    <a:lumMod val="75000"/>
                  </a:schemeClr>
                </a:solidFill>
              </a:rPr>
              <a:t>true</a:t>
            </a:r>
            <a:r>
              <a:rPr lang="en-US" altLang="en-US" sz="2300" dirty="0">
                <a:solidFill>
                  <a:schemeClr val="accent5">
                    <a:lumMod val="75000"/>
                  </a:schemeClr>
                </a:solidFill>
              </a:rPr>
              <a:t>) for the combination of values in it. In other words</a:t>
            </a:r>
            <a:r>
              <a:rPr lang="en-US" altLang="en-US" sz="2300" dirty="0">
                <a:solidFill>
                  <a:srgbClr val="D60093"/>
                </a:solidFill>
              </a:rPr>
              <a:t>, each tuple represents a fact. </a:t>
            </a:r>
          </a:p>
          <a:p>
            <a:pPr lvl="0" eaLnBrk="0" fontAlgn="base" hangingPunct="0">
              <a:spcBef>
                <a:spcPct val="0"/>
              </a:spcBef>
              <a:spcAft>
                <a:spcPct val="0"/>
              </a:spcAft>
            </a:pPr>
            <a:endParaRPr lang="en-US" altLang="en-US" sz="2300" dirty="0">
              <a:solidFill>
                <a:schemeClr val="accent5">
                  <a:lumMod val="75000"/>
                </a:schemeClr>
              </a:solidFill>
            </a:endParaRPr>
          </a:p>
          <a:p>
            <a:pPr lvl="0" eaLnBrk="0" fontAlgn="base" hangingPunct="0">
              <a:spcBef>
                <a:spcPct val="0"/>
              </a:spcBef>
              <a:spcAft>
                <a:spcPct val="0"/>
              </a:spcAft>
            </a:pPr>
            <a:r>
              <a:rPr lang="en-US" altLang="en-US" sz="2300" dirty="0">
                <a:solidFill>
                  <a:schemeClr val="accent5">
                    <a:lumMod val="75000"/>
                  </a:schemeClr>
                </a:solidFill>
              </a:rPr>
              <a:t> For say in </a:t>
            </a:r>
            <a:r>
              <a:rPr lang="en-US" altLang="en-US" sz="2300" dirty="0" err="1">
                <a:solidFill>
                  <a:schemeClr val="accent5">
                    <a:lumMod val="75000"/>
                  </a:schemeClr>
                </a:solidFill>
              </a:rPr>
              <a:t>eg.</a:t>
            </a:r>
            <a:r>
              <a:rPr lang="en-US" altLang="en-US" sz="2300" dirty="0">
                <a:solidFill>
                  <a:schemeClr val="accent5">
                    <a:lumMod val="75000"/>
                  </a:schemeClr>
                </a:solidFill>
              </a:rPr>
              <a:t>, The first tuple listed means: </a:t>
            </a:r>
          </a:p>
          <a:p>
            <a:pPr lvl="0" eaLnBrk="0" fontAlgn="base" hangingPunct="0">
              <a:spcBef>
                <a:spcPct val="0"/>
              </a:spcBef>
              <a:spcAft>
                <a:spcPct val="0"/>
              </a:spcAft>
            </a:pPr>
            <a:r>
              <a:rPr lang="en-US" altLang="en-US" sz="2300" dirty="0">
                <a:solidFill>
                  <a:schemeClr val="accent5">
                    <a:lumMod val="75000"/>
                  </a:schemeClr>
                </a:solidFill>
              </a:rPr>
              <a:t>    There exists a student having name </a:t>
            </a:r>
            <a:r>
              <a:rPr lang="en-US" altLang="en-US" sz="2300" dirty="0">
                <a:solidFill>
                  <a:schemeClr val="accent5">
                    <a:lumMod val="75000"/>
                  </a:schemeClr>
                </a:solidFill>
                <a:latin typeface="Arial Unicode MS"/>
              </a:rPr>
              <a:t>Benjamin Bayer</a:t>
            </a:r>
            <a:r>
              <a:rPr lang="en-US" altLang="en-US" sz="2300" dirty="0">
                <a:solidFill>
                  <a:schemeClr val="accent5">
                    <a:lumMod val="75000"/>
                  </a:schemeClr>
                </a:solidFill>
              </a:rPr>
              <a:t>, having SSN </a:t>
            </a:r>
            <a:r>
              <a:rPr lang="en-US" altLang="en-US" sz="2300" dirty="0">
                <a:solidFill>
                  <a:schemeClr val="accent5">
                    <a:lumMod val="75000"/>
                  </a:schemeClr>
                </a:solidFill>
                <a:latin typeface="Arial Unicode MS"/>
              </a:rPr>
              <a:t>305-61-2435</a:t>
            </a:r>
            <a:r>
              <a:rPr lang="en-US" altLang="en-US" sz="2300" dirty="0">
                <a:solidFill>
                  <a:schemeClr val="accent5">
                    <a:lumMod val="75000"/>
                  </a:schemeClr>
                </a:solidFill>
              </a:rPr>
              <a:t>, having age 19, etc. </a:t>
            </a:r>
          </a:p>
          <a:p>
            <a:pPr lvl="0" eaLnBrk="0" fontAlgn="base" hangingPunct="0">
              <a:spcBef>
                <a:spcPct val="0"/>
              </a:spcBef>
              <a:spcAft>
                <a:spcPct val="0"/>
              </a:spcAft>
            </a:pPr>
            <a:endParaRPr lang="en-US" altLang="en-US" sz="2300" dirty="0">
              <a:solidFill>
                <a:schemeClr val="accent5">
                  <a:lumMod val="75000"/>
                </a:schemeClr>
              </a:solidFill>
            </a:endParaRPr>
          </a:p>
          <a:p>
            <a:pPr lvl="0" eaLnBrk="0" fontAlgn="base" hangingPunct="0">
              <a:spcBef>
                <a:spcPct val="0"/>
              </a:spcBef>
              <a:spcAft>
                <a:spcPct val="0"/>
              </a:spcAft>
            </a:pPr>
            <a:r>
              <a:rPr lang="en-US" altLang="en-US" sz="2300" dirty="0">
                <a:solidFill>
                  <a:schemeClr val="accent5">
                    <a:lumMod val="75000"/>
                  </a:schemeClr>
                </a:solidFill>
              </a:rPr>
              <a:t>  Keep in mind that some relations represent facts about entities (e.g., students) whereas others represent facts about relationships (between entities). (e.g., students and course sections). </a:t>
            </a:r>
          </a:p>
          <a:p>
            <a:pPr lvl="0" eaLnBrk="0" fontAlgn="base" hangingPunct="0">
              <a:spcBef>
                <a:spcPct val="0"/>
              </a:spcBef>
              <a:spcAft>
                <a:spcPct val="0"/>
              </a:spcAft>
            </a:pPr>
            <a:endParaRPr lang="en-US" altLang="en-US" dirty="0">
              <a:solidFill>
                <a:schemeClr val="accent5">
                  <a:lumMod val="75000"/>
                </a:schemeClr>
              </a:solidFill>
            </a:endParaRPr>
          </a:p>
          <a:p>
            <a:pPr lvl="0" eaLnBrk="0" fontAlgn="base" hangingPunct="0">
              <a:spcBef>
                <a:spcPct val="0"/>
              </a:spcBef>
              <a:spcAft>
                <a:spcPct val="0"/>
              </a:spcAft>
            </a:pPr>
            <a:r>
              <a:rPr lang="en-US" altLang="en-US" dirty="0">
                <a:solidFill>
                  <a:schemeClr val="accent5">
                    <a:lumMod val="75000"/>
                  </a:schemeClr>
                </a:solidFill>
              </a:rPr>
              <a:t>. </a:t>
            </a:r>
            <a:endParaRPr lang="en-IN" dirty="0"/>
          </a:p>
        </p:txBody>
      </p:sp>
      <p:sp>
        <p:nvSpPr>
          <p:cNvPr id="3" name="Content Placeholder 2">
            <a:extLst>
              <a:ext uri="{FF2B5EF4-FFF2-40B4-BE49-F238E27FC236}">
                <a16:creationId xmlns:a16="http://schemas.microsoft.com/office/drawing/2014/main" id="{58276483-BBD7-441A-B01F-AB53116AD882}"/>
              </a:ext>
            </a:extLst>
          </p:cNvPr>
          <p:cNvSpPr>
            <a:spLocks noGrp="1"/>
          </p:cNvSpPr>
          <p:nvPr>
            <p:ph sz="quarter" idx="10"/>
          </p:nvPr>
        </p:nvSpPr>
        <p:spPr/>
        <p:txBody>
          <a:bodyPr/>
          <a:lstStyle/>
          <a:p>
            <a:r>
              <a:rPr lang="en-IN" dirty="0">
                <a:solidFill>
                  <a:srgbClr val="7030A0"/>
                </a:solidFill>
              </a:rPr>
              <a:t>Characteristics of Relations ..</a:t>
            </a:r>
            <a:r>
              <a:rPr lang="en-IN" dirty="0" err="1">
                <a:solidFill>
                  <a:srgbClr val="7030A0"/>
                </a:solidFill>
              </a:rPr>
              <a:t>contd</a:t>
            </a:r>
            <a:endParaRPr lang="en-IN" dirty="0">
              <a:solidFill>
                <a:srgbClr val="7030A0"/>
              </a:solidFill>
            </a:endParaRPr>
          </a:p>
          <a:p>
            <a:endParaRPr lang="en-IN" dirty="0"/>
          </a:p>
        </p:txBody>
      </p:sp>
      <p:pic>
        <p:nvPicPr>
          <p:cNvPr id="4" name="Content Placeholder 3">
            <a:extLst>
              <a:ext uri="{FF2B5EF4-FFF2-40B4-BE49-F238E27FC236}">
                <a16:creationId xmlns:a16="http://schemas.microsoft.com/office/drawing/2014/main" id="{CBB5F6A2-4CBB-4904-A1A4-4F09C1E8E5A4}"/>
              </a:ext>
            </a:extLst>
          </p:cNvPr>
          <p:cNvPicPr>
            <a:picLocks noChangeAspect="1"/>
          </p:cNvPicPr>
          <p:nvPr/>
        </p:nvPicPr>
        <p:blipFill>
          <a:blip r:embed="rId2"/>
          <a:stretch>
            <a:fillRect/>
          </a:stretch>
        </p:blipFill>
        <p:spPr>
          <a:xfrm>
            <a:off x="435429" y="3797126"/>
            <a:ext cx="7299917" cy="1858404"/>
          </a:xfrm>
          <a:prstGeom prst="rect">
            <a:avLst/>
          </a:prstGeom>
        </p:spPr>
      </p:pic>
      <p:sp>
        <p:nvSpPr>
          <p:cNvPr id="5" name="Rectangle 4">
            <a:extLst>
              <a:ext uri="{FF2B5EF4-FFF2-40B4-BE49-F238E27FC236}">
                <a16:creationId xmlns:a16="http://schemas.microsoft.com/office/drawing/2014/main" id="{427A50B5-DE4B-42B7-9374-977F906FA866}"/>
              </a:ext>
            </a:extLst>
          </p:cNvPr>
          <p:cNvSpPr/>
          <p:nvPr/>
        </p:nvSpPr>
        <p:spPr>
          <a:xfrm>
            <a:off x="322943" y="5655530"/>
            <a:ext cx="11546114" cy="707886"/>
          </a:xfrm>
          <a:prstGeom prst="rect">
            <a:avLst/>
          </a:prstGeom>
        </p:spPr>
        <p:txBody>
          <a:bodyPr wrap="square">
            <a:spAutoFit/>
          </a:bodyPr>
          <a:lstStyle/>
          <a:p>
            <a:r>
              <a:rPr lang="en-US" altLang="en-US" dirty="0">
                <a:solidFill>
                  <a:schemeClr val="accent5">
                    <a:lumMod val="75000"/>
                  </a:schemeClr>
                </a:solidFill>
              </a:rPr>
              <a:t>6</a:t>
            </a:r>
            <a:r>
              <a:rPr lang="en-US" altLang="en-US" sz="2000" dirty="0">
                <a:solidFill>
                  <a:schemeClr val="accent5">
                    <a:lumMod val="75000"/>
                  </a:schemeClr>
                </a:solidFill>
              </a:rPr>
              <a:t>. The </a:t>
            </a:r>
            <a:r>
              <a:rPr lang="en-US" altLang="en-US" sz="2000" b="1" dirty="0">
                <a:solidFill>
                  <a:schemeClr val="accent5">
                    <a:lumMod val="75000"/>
                  </a:schemeClr>
                </a:solidFill>
                <a:highlight>
                  <a:srgbClr val="FFFF00"/>
                </a:highlight>
              </a:rPr>
              <a:t>closed world assumption</a:t>
            </a:r>
            <a:r>
              <a:rPr lang="en-US" altLang="en-US" sz="2000" dirty="0">
                <a:solidFill>
                  <a:schemeClr val="accent5">
                    <a:lumMod val="75000"/>
                  </a:schemeClr>
                </a:solidFill>
                <a:highlight>
                  <a:srgbClr val="FFFF00"/>
                </a:highlight>
              </a:rPr>
              <a:t> states </a:t>
            </a:r>
            <a:r>
              <a:rPr lang="en-US" altLang="en-US" sz="2000" dirty="0">
                <a:solidFill>
                  <a:schemeClr val="accent5">
                    <a:lumMod val="75000"/>
                  </a:schemeClr>
                </a:solidFill>
              </a:rPr>
              <a:t>that the only true facts about the </a:t>
            </a:r>
            <a:r>
              <a:rPr lang="en-US" altLang="en-US" sz="2000" dirty="0" err="1">
                <a:solidFill>
                  <a:schemeClr val="accent5">
                    <a:lumMod val="75000"/>
                  </a:schemeClr>
                </a:solidFill>
              </a:rPr>
              <a:t>miniworld</a:t>
            </a:r>
            <a:r>
              <a:rPr lang="en-US" altLang="en-US" sz="2000" dirty="0">
                <a:solidFill>
                  <a:schemeClr val="accent5">
                    <a:lumMod val="75000"/>
                  </a:schemeClr>
                </a:solidFill>
              </a:rPr>
              <a:t> are those represented by whatever tuples currently populate the database</a:t>
            </a:r>
            <a:endParaRPr lang="en-IN" sz="2000" dirty="0"/>
          </a:p>
        </p:txBody>
      </p:sp>
    </p:spTree>
    <p:extLst>
      <p:ext uri="{BB962C8B-B14F-4D97-AF65-F5344CB8AC3E}">
        <p14:creationId xmlns:p14="http://schemas.microsoft.com/office/powerpoint/2010/main" val="3268235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F0AF4-0E9C-4E52-A689-98641B1DF60A}"/>
              </a:ext>
            </a:extLst>
          </p:cNvPr>
          <p:cNvSpPr>
            <a:spLocks noGrp="1"/>
          </p:cNvSpPr>
          <p:nvPr>
            <p:ph sz="quarter" idx="10"/>
          </p:nvPr>
        </p:nvSpPr>
        <p:spPr/>
        <p:txBody>
          <a:bodyPr/>
          <a:lstStyle/>
          <a:p>
            <a:r>
              <a:rPr lang="en-US" altLang="en-US" dirty="0">
                <a:solidFill>
                  <a:srgbClr val="006600"/>
                </a:solidFill>
                <a:latin typeface="Palatino"/>
              </a:rPr>
              <a:t>Notation</a:t>
            </a:r>
          </a:p>
          <a:p>
            <a:endParaRPr lang="en-IN" dirty="0"/>
          </a:p>
        </p:txBody>
      </p:sp>
      <p:pic>
        <p:nvPicPr>
          <p:cNvPr id="4" name="Picture 3">
            <a:extLst>
              <a:ext uri="{FF2B5EF4-FFF2-40B4-BE49-F238E27FC236}">
                <a16:creationId xmlns:a16="http://schemas.microsoft.com/office/drawing/2014/main" id="{4C8F7477-7610-407C-9299-0BEE24E2D01D}"/>
              </a:ext>
            </a:extLst>
          </p:cNvPr>
          <p:cNvPicPr>
            <a:picLocks noChangeAspect="1"/>
          </p:cNvPicPr>
          <p:nvPr/>
        </p:nvPicPr>
        <p:blipFill>
          <a:blip r:embed="rId2"/>
          <a:stretch>
            <a:fillRect/>
          </a:stretch>
        </p:blipFill>
        <p:spPr>
          <a:xfrm>
            <a:off x="844063" y="1695449"/>
            <a:ext cx="8432800" cy="4388827"/>
          </a:xfrm>
          <a:prstGeom prst="rect">
            <a:avLst/>
          </a:prstGeom>
        </p:spPr>
      </p:pic>
    </p:spTree>
    <p:extLst>
      <p:ext uri="{BB962C8B-B14F-4D97-AF65-F5344CB8AC3E}">
        <p14:creationId xmlns:p14="http://schemas.microsoft.com/office/powerpoint/2010/main" val="4041869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FF560-2688-4B53-969B-BF75E6C0A2D1}"/>
              </a:ext>
            </a:extLst>
          </p:cNvPr>
          <p:cNvSpPr>
            <a:spLocks noGrp="1"/>
          </p:cNvSpPr>
          <p:nvPr>
            <p:ph sz="quarter" idx="10"/>
          </p:nvPr>
        </p:nvSpPr>
        <p:spPr/>
        <p:txBody>
          <a:bodyPr/>
          <a:lstStyle/>
          <a:p>
            <a:r>
              <a:rPr lang="en-US" altLang="en-US" dirty="0">
                <a:solidFill>
                  <a:srgbClr val="006600"/>
                </a:solidFill>
                <a:latin typeface="Palatino"/>
              </a:rPr>
              <a:t>Notation</a:t>
            </a:r>
          </a:p>
          <a:p>
            <a:endParaRPr lang="en-IN" dirty="0"/>
          </a:p>
        </p:txBody>
      </p:sp>
      <p:sp>
        <p:nvSpPr>
          <p:cNvPr id="4" name="Rectangle 1">
            <a:extLst>
              <a:ext uri="{FF2B5EF4-FFF2-40B4-BE49-F238E27FC236}">
                <a16:creationId xmlns:a16="http://schemas.microsoft.com/office/drawing/2014/main" id="{CF908093-2899-4E4D-9AAC-9A549DB32C13}"/>
              </a:ext>
            </a:extLst>
          </p:cNvPr>
          <p:cNvSpPr>
            <a:spLocks noGrp="1" noChangeArrowheads="1"/>
          </p:cNvSpPr>
          <p:nvPr>
            <p:ph idx="1"/>
          </p:nvPr>
        </p:nvSpPr>
        <p:spPr bwMode="auto">
          <a:xfrm>
            <a:off x="232059" y="1290781"/>
            <a:ext cx="11553541"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relation name by itself refers to the current relation state, not the relation schema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dot notation can qualify an attribute name (like </a:t>
            </a:r>
            <a:r>
              <a:rPr kumimoji="0" lang="en-US" altLang="en-US" b="0" i="0" u="none" strike="noStrike" cap="none" normalizeH="0" baseline="0" dirty="0" err="1">
                <a:ln>
                  <a:noFill/>
                </a:ln>
                <a:solidFill>
                  <a:srgbClr val="006600"/>
                </a:solidFill>
                <a:effectLst/>
                <a:latin typeface="Times New Roman" panose="02020603050405020304" pitchFamily="18" charset="0"/>
                <a:cs typeface="Times New Roman" panose="02020603050405020304" pitchFamily="18" charset="0"/>
              </a:rPr>
              <a:t>Q.a</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versus </a:t>
            </a:r>
            <a:r>
              <a:rPr kumimoji="0" lang="en-US" altLang="en-US" b="0" i="0" u="none" strike="noStrike" cap="none" normalizeH="0" baseline="0" dirty="0" err="1">
                <a:ln>
                  <a:noFill/>
                </a:ln>
                <a:solidFill>
                  <a:srgbClr val="006600"/>
                </a:solidFill>
                <a:effectLst/>
                <a:latin typeface="Times New Roman" panose="02020603050405020304" pitchFamily="18" charset="0"/>
                <a:cs typeface="Times New Roman" panose="02020603050405020304" pitchFamily="18" charset="0"/>
              </a:rPr>
              <a:t>R.a</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but all attributes in a schema must be uniquely named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An n-tuple t in a relation r(R) is denoted by t = &lt;v1, v2, … , </a:t>
            </a:r>
            <a:r>
              <a:rPr kumimoji="0" lang="en-US" altLang="en-US" b="0" i="0" u="none" strike="noStrike" cap="none" normalizeH="0" baseline="0" dirty="0" err="1">
                <a:ln>
                  <a:noFill/>
                </a:ln>
                <a:effectLst/>
                <a:latin typeface="Times New Roman" panose="02020603050405020304" pitchFamily="18" charset="0"/>
                <a:cs typeface="Times New Roman" panose="02020603050405020304" pitchFamily="18" charset="0"/>
              </a:rPr>
              <a:t>vn</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&gt;, where vi is  the value corresponding to attribute Ai.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t>The following notation refers to component values of tuples:  </a:t>
            </a:r>
          </a:p>
          <a:p>
            <a:pPr marL="1257300" lvl="2" indent="-457200">
              <a:lnSpc>
                <a:spcPct val="100000"/>
              </a:lnSpc>
              <a:buFont typeface="Wingdings" panose="05000000000000000000" pitchFamily="2" charset="2"/>
              <a:buChar char="Ø"/>
            </a:pPr>
            <a:r>
              <a:rPr lang="en-US" sz="1800" dirty="0"/>
              <a:t>Both t[Ai] and </a:t>
            </a:r>
            <a:r>
              <a:rPr lang="en-US" sz="1800" dirty="0" err="1"/>
              <a:t>t.Ai</a:t>
            </a:r>
            <a:r>
              <a:rPr lang="en-US" sz="1800" dirty="0"/>
              <a:t> (and sometimes t[</a:t>
            </a:r>
            <a:r>
              <a:rPr lang="en-US" sz="1800" dirty="0" err="1"/>
              <a:t>i</a:t>
            </a:r>
            <a:r>
              <a:rPr lang="en-US" sz="1800" dirty="0"/>
              <a:t>]) refer to the value vi in t for attribute Ai. </a:t>
            </a:r>
          </a:p>
          <a:p>
            <a:pPr marL="1257300" lvl="2" indent="-457200">
              <a:lnSpc>
                <a:spcPct val="100000"/>
              </a:lnSpc>
              <a:buFont typeface="Wingdings" panose="05000000000000000000" pitchFamily="2" charset="2"/>
              <a:buChar char="Ø"/>
            </a:pPr>
            <a:r>
              <a:rPr lang="en-US" sz="1800" dirty="0"/>
              <a:t>Both t[Au, Aw, … , Az] and t.(Au, Aw, … , Az), where Au, Aw, … , Az is a list of attributes from R, refer to the </a:t>
            </a:r>
            <a:r>
              <a:rPr lang="en-US" sz="1800" dirty="0" err="1"/>
              <a:t>subtuple</a:t>
            </a:r>
            <a:r>
              <a:rPr lang="en-US" sz="1800" dirty="0"/>
              <a:t> of values from t corresponding to the attributes specified in the list</a:t>
            </a:r>
            <a:endParaRPr kumimoji="0" lang="en-US" altLang="en-US" sz="1100" b="0" i="0" u="none" strike="noStrike" cap="none" normalizeH="0" baseline="0" dirty="0">
              <a:ln>
                <a:noFill/>
              </a:ln>
              <a:effectLst/>
              <a:latin typeface="Arial" panose="020B0604020202020204" pitchFamily="34" charset="0"/>
            </a:endParaRPr>
          </a:p>
        </p:txBody>
      </p:sp>
      <p:sp>
        <p:nvSpPr>
          <p:cNvPr id="13" name="TextBox 12">
            <a:extLst>
              <a:ext uri="{FF2B5EF4-FFF2-40B4-BE49-F238E27FC236}">
                <a16:creationId xmlns:a16="http://schemas.microsoft.com/office/drawing/2014/main" id="{C02C8913-CCDE-4AEE-9B23-A88DA5879742}"/>
              </a:ext>
            </a:extLst>
          </p:cNvPr>
          <p:cNvSpPr txBox="1"/>
          <p:nvPr/>
        </p:nvSpPr>
        <p:spPr>
          <a:xfrm>
            <a:off x="319229" y="4737879"/>
            <a:ext cx="11553541" cy="1323439"/>
          </a:xfrm>
          <a:prstGeom prst="rect">
            <a:avLst/>
          </a:prstGeom>
          <a:noFill/>
        </p:spPr>
        <p:txBody>
          <a:bodyPr wrap="square">
            <a:spAutoFit/>
          </a:bodyPr>
          <a:lstStyle/>
          <a:p>
            <a:r>
              <a:rPr lang="en-US" sz="2000" dirty="0">
                <a:solidFill>
                  <a:schemeClr val="accent5">
                    <a:lumMod val="75000"/>
                  </a:schemeClr>
                </a:solidFill>
              </a:rPr>
              <a:t>E.g., consider the tuple </a:t>
            </a:r>
          </a:p>
          <a:p>
            <a:r>
              <a:rPr lang="en-US" sz="2000" dirty="0">
                <a:solidFill>
                  <a:schemeClr val="accent5">
                    <a:lumMod val="75000"/>
                  </a:schemeClr>
                </a:solidFill>
              </a:rPr>
              <a:t>t = &lt;’Barbara Benson’, ‘533-69-1238’, ‘(817)839-8461’, ‘7384 Fontana Lane’, NULL, 19, 3.25&gt; </a:t>
            </a:r>
          </a:p>
          <a:p>
            <a:r>
              <a:rPr lang="en-US" sz="2000" dirty="0">
                <a:solidFill>
                  <a:schemeClr val="accent5">
                    <a:lumMod val="75000"/>
                  </a:schemeClr>
                </a:solidFill>
              </a:rPr>
              <a:t>from the STUDENT relation </a:t>
            </a:r>
          </a:p>
          <a:p>
            <a:r>
              <a:rPr lang="en-US" sz="2000" dirty="0">
                <a:solidFill>
                  <a:schemeClr val="accent5">
                    <a:lumMod val="75000"/>
                  </a:schemeClr>
                </a:solidFill>
              </a:rPr>
              <a:t>we have t[Name] = &lt;‘Barbara Benson’&gt;,      and      t[</a:t>
            </a:r>
            <a:r>
              <a:rPr lang="en-US" sz="2000" dirty="0" err="1">
                <a:solidFill>
                  <a:schemeClr val="accent5">
                    <a:lumMod val="75000"/>
                  </a:schemeClr>
                </a:solidFill>
              </a:rPr>
              <a:t>Ssn</a:t>
            </a:r>
            <a:r>
              <a:rPr lang="en-US" sz="2000" dirty="0">
                <a:solidFill>
                  <a:schemeClr val="accent5">
                    <a:lumMod val="75000"/>
                  </a:schemeClr>
                </a:solidFill>
              </a:rPr>
              <a:t>, </a:t>
            </a:r>
            <a:r>
              <a:rPr lang="en-US" sz="2000" dirty="0" err="1">
                <a:solidFill>
                  <a:schemeClr val="accent5">
                    <a:lumMod val="75000"/>
                  </a:schemeClr>
                </a:solidFill>
              </a:rPr>
              <a:t>Gpa</a:t>
            </a:r>
            <a:r>
              <a:rPr lang="en-US" sz="2000" dirty="0">
                <a:solidFill>
                  <a:schemeClr val="accent5">
                    <a:lumMod val="75000"/>
                  </a:schemeClr>
                </a:solidFill>
              </a:rPr>
              <a:t>, Age] = &lt;‘533-69-1238’, 3.25, 19&gt;</a:t>
            </a:r>
          </a:p>
        </p:txBody>
      </p:sp>
    </p:spTree>
    <p:extLst>
      <p:ext uri="{BB962C8B-B14F-4D97-AF65-F5344CB8AC3E}">
        <p14:creationId xmlns:p14="http://schemas.microsoft.com/office/powerpoint/2010/main" val="3485792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Relational Model Concepts</a:t>
            </a:r>
            <a:endParaRPr lang="en-IN" dirty="0">
              <a:solidFill>
                <a:srgbClr val="7030A0"/>
              </a:solidFill>
            </a:endParaRPr>
          </a:p>
        </p:txBody>
      </p:sp>
      <p:sp>
        <p:nvSpPr>
          <p:cNvPr id="4" name="Content Placeholder 3"/>
          <p:cNvSpPr>
            <a:spLocks noGrp="1"/>
          </p:cNvSpPr>
          <p:nvPr>
            <p:ph idx="1"/>
          </p:nvPr>
        </p:nvSpPr>
        <p:spPr/>
        <p:txBody>
          <a:bodyPr>
            <a:normAutofit fontScale="92500" lnSpcReduction="20000"/>
          </a:bodyPr>
          <a:lstStyle/>
          <a:p>
            <a:pPr>
              <a:lnSpc>
                <a:spcPct val="90000"/>
              </a:lnSpc>
              <a:buFont typeface="Wingdings" panose="05000000000000000000" pitchFamily="2" charset="2"/>
              <a:buChar char="§"/>
            </a:pPr>
            <a:r>
              <a:rPr lang="en-US" altLang="en-US" dirty="0">
                <a:solidFill>
                  <a:srgbClr val="CC0066"/>
                </a:solidFill>
              </a:rPr>
              <a:t>The </a:t>
            </a:r>
            <a:r>
              <a:rPr lang="en-US" altLang="en-US" dirty="0">
                <a:solidFill>
                  <a:srgbClr val="8D237E"/>
                </a:solidFill>
              </a:rPr>
              <a:t>relation is formed over the cartesian product of the sets</a:t>
            </a:r>
            <a:r>
              <a:rPr lang="en-US" altLang="en-US" dirty="0">
                <a:solidFill>
                  <a:srgbClr val="CC0066"/>
                </a:solidFill>
              </a:rPr>
              <a:t>; each set has values from a domain; that domain is used in a specific role which is conveyed by the attribute name.</a:t>
            </a:r>
          </a:p>
          <a:p>
            <a:pPr>
              <a:lnSpc>
                <a:spcPct val="90000"/>
              </a:lnSpc>
              <a:buFont typeface="Wingdings" panose="05000000000000000000" pitchFamily="2" charset="2"/>
              <a:buChar char="§"/>
            </a:pPr>
            <a:endParaRPr lang="en-US" altLang="en-US" dirty="0">
              <a:solidFill>
                <a:srgbClr val="CC0066"/>
              </a:solidFill>
            </a:endParaRPr>
          </a:p>
          <a:p>
            <a:pPr>
              <a:lnSpc>
                <a:spcPct val="90000"/>
              </a:lnSpc>
              <a:buFont typeface="Wingdings" panose="05000000000000000000" pitchFamily="2" charset="2"/>
              <a:buChar char="§"/>
            </a:pPr>
            <a:r>
              <a:rPr lang="en-US" altLang="en-US" dirty="0">
                <a:solidFill>
                  <a:srgbClr val="CC0066"/>
                </a:solidFill>
              </a:rPr>
              <a:t>For example, attribute Cust-name is defined over the domain of strings of 25 characters.  The role these strings play in the CUSTOMER relation is that of the name of customers.</a:t>
            </a:r>
          </a:p>
          <a:p>
            <a:pPr marL="0" indent="0">
              <a:lnSpc>
                <a:spcPct val="90000"/>
              </a:lnSpc>
            </a:pPr>
            <a:endParaRPr lang="en-US" altLang="en-US" dirty="0">
              <a:solidFill>
                <a:srgbClr val="CC0066"/>
              </a:solidFill>
            </a:endParaRPr>
          </a:p>
          <a:p>
            <a:pPr>
              <a:lnSpc>
                <a:spcPct val="90000"/>
              </a:lnSpc>
              <a:buFont typeface="Wingdings" panose="05000000000000000000" pitchFamily="2" charset="2"/>
              <a:buChar char="§"/>
            </a:pPr>
            <a:r>
              <a:rPr lang="en-US" altLang="en-US" dirty="0">
                <a:solidFill>
                  <a:srgbClr val="CC0066"/>
                </a:solidFill>
              </a:rPr>
              <a:t>Formally,</a:t>
            </a:r>
          </a:p>
          <a:p>
            <a:pPr marL="0" indent="0">
              <a:lnSpc>
                <a:spcPct val="90000"/>
              </a:lnSpc>
            </a:pPr>
            <a:r>
              <a:rPr lang="en-US" altLang="en-US" dirty="0">
                <a:solidFill>
                  <a:srgbClr val="CC0066"/>
                </a:solidFill>
              </a:rPr>
              <a:t>                Given R(A</a:t>
            </a:r>
            <a:r>
              <a:rPr lang="en-US" altLang="en-US" baseline="-25000" dirty="0">
                <a:solidFill>
                  <a:srgbClr val="CC0066"/>
                </a:solidFill>
              </a:rPr>
              <a:t>1</a:t>
            </a:r>
            <a:r>
              <a:rPr lang="en-US" altLang="en-US" dirty="0">
                <a:solidFill>
                  <a:srgbClr val="CC0066"/>
                </a:solidFill>
              </a:rPr>
              <a:t>, A</a:t>
            </a:r>
            <a:r>
              <a:rPr lang="en-US" altLang="en-US" baseline="-25000" dirty="0">
                <a:solidFill>
                  <a:srgbClr val="CC0066"/>
                </a:solidFill>
              </a:rPr>
              <a:t>2</a:t>
            </a:r>
            <a:r>
              <a:rPr lang="en-US" altLang="en-US" dirty="0">
                <a:solidFill>
                  <a:srgbClr val="CC0066"/>
                </a:solidFill>
              </a:rPr>
              <a:t>, .........., A</a:t>
            </a:r>
            <a:r>
              <a:rPr lang="en-US" altLang="en-US" baseline="-25000" dirty="0">
                <a:solidFill>
                  <a:srgbClr val="CC0066"/>
                </a:solidFill>
              </a:rPr>
              <a:t>n</a:t>
            </a:r>
            <a:r>
              <a:rPr lang="en-US" altLang="en-US" dirty="0">
                <a:solidFill>
                  <a:srgbClr val="CC0066"/>
                </a:solidFill>
              </a:rPr>
              <a:t>)</a:t>
            </a:r>
          </a:p>
          <a:p>
            <a:pPr marL="0" indent="0">
              <a:lnSpc>
                <a:spcPct val="90000"/>
              </a:lnSpc>
            </a:pPr>
            <a:r>
              <a:rPr lang="en-US" altLang="en-US" sz="2000" dirty="0">
                <a:solidFill>
                  <a:srgbClr val="CC0066"/>
                </a:solidFill>
              </a:rPr>
              <a:t>       	</a:t>
            </a:r>
            <a:r>
              <a:rPr lang="en-US" altLang="en-US" sz="2000" b="1" dirty="0"/>
              <a:t>                    r(R) </a:t>
            </a:r>
            <a:r>
              <a:rPr lang="en-US" altLang="en-US" sz="2000" b="1" dirty="0">
                <a:sym typeface="Symbol" panose="05050102010706020507" pitchFamily="18" charset="2"/>
              </a:rPr>
              <a:t></a:t>
            </a:r>
            <a:r>
              <a:rPr lang="en-US" altLang="en-US" sz="2000" b="1" dirty="0"/>
              <a:t> </a:t>
            </a:r>
            <a:r>
              <a:rPr lang="en-US" altLang="en-US" sz="2000" b="1" dirty="0" err="1"/>
              <a:t>dom</a:t>
            </a:r>
            <a:r>
              <a:rPr lang="en-US" altLang="en-US" sz="2000" b="1" dirty="0"/>
              <a:t> (A</a:t>
            </a:r>
            <a:r>
              <a:rPr lang="en-US" altLang="en-US" sz="2400" b="1" baseline="-25000" dirty="0"/>
              <a:t>1</a:t>
            </a:r>
            <a:r>
              <a:rPr lang="en-US" altLang="en-US" sz="2000" b="1" dirty="0"/>
              <a:t>) X </a:t>
            </a:r>
            <a:r>
              <a:rPr lang="en-US" altLang="en-US" sz="2000" b="1" dirty="0" err="1"/>
              <a:t>dom</a:t>
            </a:r>
            <a:r>
              <a:rPr lang="en-US" altLang="en-US" sz="2000" b="1" dirty="0"/>
              <a:t> (A</a:t>
            </a:r>
            <a:r>
              <a:rPr lang="en-US" altLang="en-US" sz="2400" b="1" baseline="-25000" dirty="0"/>
              <a:t>2</a:t>
            </a:r>
            <a:r>
              <a:rPr lang="en-US" altLang="en-US" sz="2000" b="1" dirty="0"/>
              <a:t>) X ....X </a:t>
            </a:r>
            <a:r>
              <a:rPr lang="en-US" altLang="en-US" sz="2000" b="1" dirty="0" err="1"/>
              <a:t>dom</a:t>
            </a:r>
            <a:r>
              <a:rPr lang="en-US" altLang="en-US" sz="2000" b="1" dirty="0"/>
              <a:t>(A</a:t>
            </a:r>
            <a:r>
              <a:rPr lang="en-US" altLang="en-US" sz="2400" b="1" baseline="-25000" dirty="0"/>
              <a:t>n</a:t>
            </a:r>
            <a:r>
              <a:rPr lang="en-US" altLang="en-US" sz="2000" b="1" dirty="0"/>
              <a:t>)</a:t>
            </a:r>
          </a:p>
          <a:p>
            <a:pPr>
              <a:lnSpc>
                <a:spcPct val="90000"/>
              </a:lnSpc>
              <a:buFont typeface="Wingdings" panose="05000000000000000000" pitchFamily="2" charset="2"/>
              <a:buChar char="§"/>
            </a:pPr>
            <a:r>
              <a:rPr lang="en-US" altLang="en-US" dirty="0">
                <a:solidFill>
                  <a:srgbClr val="CC0066"/>
                </a:solidFill>
              </a:rPr>
              <a:t>R:  schema of the relation</a:t>
            </a:r>
          </a:p>
          <a:p>
            <a:pPr>
              <a:lnSpc>
                <a:spcPct val="90000"/>
              </a:lnSpc>
              <a:buFont typeface="Wingdings" panose="05000000000000000000" pitchFamily="2" charset="2"/>
              <a:buChar char="§"/>
            </a:pPr>
            <a:r>
              <a:rPr lang="en-US" altLang="en-US" dirty="0">
                <a:solidFill>
                  <a:srgbClr val="CC0066"/>
                </a:solidFill>
              </a:rPr>
              <a:t>r of R:  a specific "value" or population of R.</a:t>
            </a:r>
          </a:p>
          <a:p>
            <a:pPr>
              <a:lnSpc>
                <a:spcPct val="90000"/>
              </a:lnSpc>
              <a:buFont typeface="Wingdings" panose="05000000000000000000" pitchFamily="2" charset="2"/>
              <a:buChar char="§"/>
            </a:pPr>
            <a:r>
              <a:rPr lang="en-US" altLang="en-US" dirty="0">
                <a:solidFill>
                  <a:srgbClr val="CC0066"/>
                </a:solidFill>
              </a:rPr>
              <a:t>R is also called the </a:t>
            </a:r>
            <a:r>
              <a:rPr lang="en-US" altLang="en-US" b="1" dirty="0">
                <a:solidFill>
                  <a:srgbClr val="CC0066"/>
                </a:solidFill>
              </a:rPr>
              <a:t>intension</a:t>
            </a:r>
            <a:r>
              <a:rPr lang="en-US" altLang="en-US" dirty="0">
                <a:solidFill>
                  <a:srgbClr val="CC0066"/>
                </a:solidFill>
              </a:rPr>
              <a:t> of a relation</a:t>
            </a:r>
          </a:p>
          <a:p>
            <a:pPr>
              <a:lnSpc>
                <a:spcPct val="90000"/>
              </a:lnSpc>
              <a:buFont typeface="Wingdings" panose="05000000000000000000" pitchFamily="2" charset="2"/>
              <a:buChar char="§"/>
            </a:pPr>
            <a:r>
              <a:rPr lang="en-US" altLang="en-US" dirty="0">
                <a:solidFill>
                  <a:srgbClr val="CC0066"/>
                </a:solidFill>
              </a:rPr>
              <a:t>r is also called the </a:t>
            </a:r>
            <a:r>
              <a:rPr lang="en-US" altLang="en-US" b="1" dirty="0">
                <a:solidFill>
                  <a:srgbClr val="CC0066"/>
                </a:solidFill>
              </a:rPr>
              <a:t>extension</a:t>
            </a:r>
            <a:r>
              <a:rPr lang="en-US" altLang="en-US" dirty="0">
                <a:solidFill>
                  <a:srgbClr val="CC0066"/>
                </a:solidFill>
              </a:rPr>
              <a:t> of a relation</a:t>
            </a:r>
            <a:endParaRPr lang="en-IN" dirty="0">
              <a:solidFill>
                <a:srgbClr val="CC0066"/>
              </a:solidFill>
            </a:endParaRPr>
          </a:p>
        </p:txBody>
      </p:sp>
    </p:spTree>
    <p:extLst>
      <p:ext uri="{BB962C8B-B14F-4D97-AF65-F5344CB8AC3E}">
        <p14:creationId xmlns:p14="http://schemas.microsoft.com/office/powerpoint/2010/main" val="345430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Relational Model Concepts</a:t>
            </a:r>
            <a:endParaRPr lang="en-IN" dirty="0">
              <a:solidFill>
                <a:srgbClr val="7030A0"/>
              </a:solidFill>
            </a:endParaRPr>
          </a:p>
        </p:txBody>
      </p:sp>
      <p:sp>
        <p:nvSpPr>
          <p:cNvPr id="4" name="Content Placeholder 3"/>
          <p:cNvSpPr>
            <a:spLocks noGrp="1"/>
          </p:cNvSpPr>
          <p:nvPr>
            <p:ph idx="1"/>
          </p:nvPr>
        </p:nvSpPr>
        <p:spPr/>
        <p:txBody>
          <a:bodyPr/>
          <a:lstStyle/>
          <a:p>
            <a:pPr>
              <a:buFont typeface="Wingdings" panose="05000000000000000000" pitchFamily="2" charset="2"/>
              <a:buChar char="§"/>
            </a:pPr>
            <a:r>
              <a:rPr lang="en-US" altLang="en-US" b="1" dirty="0">
                <a:solidFill>
                  <a:srgbClr val="CC0066"/>
                </a:solidFill>
              </a:rPr>
              <a:t>Let S1 = {0,1}</a:t>
            </a:r>
          </a:p>
          <a:p>
            <a:pPr>
              <a:buFont typeface="Wingdings" panose="05000000000000000000" pitchFamily="2" charset="2"/>
              <a:buChar char="§"/>
            </a:pPr>
            <a:r>
              <a:rPr lang="en-US" altLang="en-US" b="1" dirty="0">
                <a:solidFill>
                  <a:srgbClr val="CC0066"/>
                </a:solidFill>
              </a:rPr>
              <a:t>Let  S2 =  {</a:t>
            </a:r>
            <a:r>
              <a:rPr lang="en-US" altLang="en-US" b="1" dirty="0" err="1">
                <a:solidFill>
                  <a:srgbClr val="CC0066"/>
                </a:solidFill>
              </a:rPr>
              <a:t>a,b,c</a:t>
            </a:r>
            <a:r>
              <a:rPr lang="en-US" altLang="en-US" b="1" dirty="0">
                <a:solidFill>
                  <a:srgbClr val="CC0066"/>
                </a:solidFill>
              </a:rPr>
              <a:t>}</a:t>
            </a:r>
          </a:p>
          <a:p>
            <a:pPr>
              <a:buFont typeface="Wingdings" panose="05000000000000000000" pitchFamily="2" charset="2"/>
              <a:buChar char="§"/>
            </a:pPr>
            <a:endParaRPr lang="en-US" altLang="en-US" b="1" dirty="0">
              <a:solidFill>
                <a:srgbClr val="CC0066"/>
              </a:solidFill>
            </a:endParaRPr>
          </a:p>
          <a:p>
            <a:pPr>
              <a:buFont typeface="Wingdings" panose="05000000000000000000" pitchFamily="2" charset="2"/>
              <a:buChar char="§"/>
            </a:pPr>
            <a:r>
              <a:rPr lang="en-US" altLang="en-US" b="1" dirty="0">
                <a:solidFill>
                  <a:srgbClr val="CC0066"/>
                </a:solidFill>
              </a:rPr>
              <a:t>Let R </a:t>
            </a:r>
            <a:r>
              <a:rPr lang="en-US" altLang="en-US" b="1" dirty="0">
                <a:solidFill>
                  <a:srgbClr val="CC0066"/>
                </a:solidFill>
                <a:sym typeface="Symbol" panose="05050102010706020507" pitchFamily="18" charset="2"/>
              </a:rPr>
              <a:t></a:t>
            </a:r>
            <a:r>
              <a:rPr lang="en-US" altLang="en-US" b="1" dirty="0">
                <a:solidFill>
                  <a:srgbClr val="CC0066"/>
                </a:solidFill>
              </a:rPr>
              <a:t> S1 X S2</a:t>
            </a:r>
          </a:p>
          <a:p>
            <a:pPr>
              <a:buFont typeface="Wingdings" panose="05000000000000000000" pitchFamily="2" charset="2"/>
              <a:buChar char="§"/>
            </a:pPr>
            <a:endParaRPr lang="en-US" altLang="en-US" b="1" dirty="0">
              <a:solidFill>
                <a:srgbClr val="CC0066"/>
              </a:solidFill>
            </a:endParaRPr>
          </a:p>
          <a:p>
            <a:pPr>
              <a:buFont typeface="Wingdings" panose="05000000000000000000" pitchFamily="2" charset="2"/>
              <a:buChar char="§"/>
            </a:pPr>
            <a:r>
              <a:rPr lang="en-US" altLang="en-US" b="1" dirty="0">
                <a:solidFill>
                  <a:srgbClr val="CC0066"/>
                </a:solidFill>
              </a:rPr>
              <a:t>Then for example: r(R) = {&lt;0,a&gt; , &lt;0,b&gt; , &lt;1,c&gt; }</a:t>
            </a:r>
          </a:p>
          <a:p>
            <a:pPr marL="0" indent="0"/>
            <a:r>
              <a:rPr lang="en-US" altLang="en-US" b="1" dirty="0">
                <a:solidFill>
                  <a:srgbClr val="CC0066"/>
                </a:solidFill>
              </a:rPr>
              <a:t> is one possible “state” or “population” or “extension” r of the relation R, defined over domains S1 and S2. It has three tuples.</a:t>
            </a:r>
          </a:p>
          <a:p>
            <a:endParaRPr lang="en-IN" dirty="0"/>
          </a:p>
        </p:txBody>
      </p:sp>
    </p:spTree>
    <p:extLst>
      <p:ext uri="{BB962C8B-B14F-4D97-AF65-F5344CB8AC3E}">
        <p14:creationId xmlns:p14="http://schemas.microsoft.com/office/powerpoint/2010/main" val="2506045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Relational Model Concepts</a:t>
            </a:r>
            <a:endParaRPr lang="en-IN" dirty="0">
              <a:solidFill>
                <a:srgbClr val="7030A0"/>
              </a:solidFill>
            </a:endParaRPr>
          </a:p>
        </p:txBody>
      </p:sp>
      <p:graphicFrame>
        <p:nvGraphicFramePr>
          <p:cNvPr id="5" name="Group 83"/>
          <p:cNvGraphicFramePr>
            <a:graphicFrameLocks/>
          </p:cNvGraphicFramePr>
          <p:nvPr>
            <p:extLst>
              <p:ext uri="{D42A27DB-BD31-4B8C-83A1-F6EECF244321}">
                <p14:modId xmlns:p14="http://schemas.microsoft.com/office/powerpoint/2010/main" val="433402265"/>
              </p:ext>
            </p:extLst>
          </p:nvPr>
        </p:nvGraphicFramePr>
        <p:xfrm>
          <a:off x="1417986" y="2267506"/>
          <a:ext cx="8839199" cy="4145280"/>
        </p:xfrm>
        <a:graphic>
          <a:graphicData uri="http://schemas.openxmlformats.org/drawingml/2006/table">
            <a:tbl>
              <a:tblPr/>
              <a:tblGrid>
                <a:gridCol w="3775425">
                  <a:extLst>
                    <a:ext uri="{9D8B030D-6E8A-4147-A177-3AD203B41FA5}">
                      <a16:colId xmlns:a16="http://schemas.microsoft.com/office/drawing/2014/main" val="1208300244"/>
                    </a:ext>
                  </a:extLst>
                </a:gridCol>
                <a:gridCol w="1221131">
                  <a:extLst>
                    <a:ext uri="{9D8B030D-6E8A-4147-A177-3AD203B41FA5}">
                      <a16:colId xmlns:a16="http://schemas.microsoft.com/office/drawing/2014/main" val="1323054572"/>
                    </a:ext>
                  </a:extLst>
                </a:gridCol>
                <a:gridCol w="3842643">
                  <a:extLst>
                    <a:ext uri="{9D8B030D-6E8A-4147-A177-3AD203B41FA5}">
                      <a16:colId xmlns:a16="http://schemas.microsoft.com/office/drawing/2014/main" val="718341306"/>
                    </a:ext>
                  </a:extLst>
                </a:gridCol>
              </a:tblGrid>
              <a:tr h="421452">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sng" strike="noStrike" cap="none" normalizeH="0" baseline="0" dirty="0">
                          <a:ln>
                            <a:noFill/>
                          </a:ln>
                          <a:solidFill>
                            <a:srgbClr val="CC0066"/>
                          </a:solidFill>
                          <a:effectLst/>
                          <a:latin typeface="Times New Roman" panose="02020603050405020304" pitchFamily="18" charset="0"/>
                          <a:cs typeface="Times New Roman" panose="02020603050405020304" pitchFamily="18" charset="0"/>
                        </a:rPr>
                        <a:t>Informal Terms</a:t>
                      </a:r>
                      <a:r>
                        <a:rPr kumimoji="0" lang="en-US" altLang="en-US" sz="2800" b="0" i="0" u="none" strike="noStrike" cap="none" normalizeH="0" baseline="0" dirty="0">
                          <a:ln>
                            <a:noFill/>
                          </a:ln>
                          <a:solidFill>
                            <a:srgbClr val="CC0066"/>
                          </a:solidFill>
                          <a:effectLst/>
                          <a:latin typeface="Times New Roman" panose="02020603050405020304" pitchFamily="18"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US" altLang="en-US" sz="2800" b="0" i="0" u="none" strike="noStrike" cap="none" normalizeH="0" baseline="0">
                        <a:ln>
                          <a:noFill/>
                        </a:ln>
                        <a:solidFill>
                          <a:srgbClr val="CC0066"/>
                        </a:solidFill>
                        <a:effectLst/>
                        <a:latin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sng" strike="noStrike" cap="none" normalizeH="0" baseline="0">
                          <a:ln>
                            <a:noFill/>
                          </a:ln>
                          <a:solidFill>
                            <a:srgbClr val="CC0066"/>
                          </a:solidFill>
                          <a:effectLst/>
                          <a:latin typeface="Times New Roman" panose="02020603050405020304" pitchFamily="18" charset="0"/>
                          <a:cs typeface="Times New Roman" panose="02020603050405020304" pitchFamily="18" charset="0"/>
                        </a:rPr>
                        <a:t>Formal Terms</a:t>
                      </a:r>
                      <a:r>
                        <a:rPr kumimoji="0" lang="en-US" altLang="en-US" sz="2800" b="0" i="0" u="none" strike="noStrike" cap="none" normalizeH="0" baseline="0">
                          <a:ln>
                            <a:noFill/>
                          </a:ln>
                          <a:solidFill>
                            <a:srgbClr val="CC0066"/>
                          </a:solidFill>
                          <a:effectLst/>
                          <a:latin typeface="Times New Roman" panose="02020603050405020304" pitchFamily="18"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25515084"/>
                  </a:ext>
                </a:extLst>
              </a:tr>
              <a:tr h="421452">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US" altLang="en-US" sz="2800" b="0" i="0" u="none" strike="noStrike" cap="none" normalizeH="0" baseline="0" dirty="0">
                        <a:ln>
                          <a:noFill/>
                        </a:ln>
                        <a:solidFill>
                          <a:srgbClr val="CC0066"/>
                        </a:solidFill>
                        <a:effectLst/>
                        <a:latin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US" altLang="en-US" sz="2800" b="0" i="0" u="none" strike="noStrike" cap="none" normalizeH="0" baseline="0">
                        <a:ln>
                          <a:noFill/>
                        </a:ln>
                        <a:solidFill>
                          <a:srgbClr val="CC0066"/>
                        </a:solidFill>
                        <a:effectLst/>
                        <a:latin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US" altLang="en-US" sz="2800" b="0" i="0" u="none" strike="noStrike" cap="none" normalizeH="0" baseline="0">
                        <a:ln>
                          <a:noFill/>
                        </a:ln>
                        <a:solidFill>
                          <a:srgbClr val="CC0066"/>
                        </a:solidFill>
                        <a:effectLst/>
                        <a:latin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36665968"/>
                  </a:ext>
                </a:extLst>
              </a:tr>
              <a:tr h="421452">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none" strike="noStrike" cap="none" normalizeH="0" baseline="0" dirty="0">
                          <a:ln>
                            <a:noFill/>
                          </a:ln>
                          <a:solidFill>
                            <a:srgbClr val="CC0066"/>
                          </a:solidFill>
                          <a:effectLst/>
                          <a:latin typeface="Times New Roman" panose="02020603050405020304" pitchFamily="18" charset="0"/>
                          <a:cs typeface="Times New Roman" panose="02020603050405020304" pitchFamily="18" charset="0"/>
                        </a:rPr>
                        <a:t>Table</a:t>
                      </a:r>
                      <a:r>
                        <a:rPr kumimoji="0" lang="en-US" altLang="en-US" sz="2800" b="0" i="0" u="none" strike="noStrike" cap="none" normalizeH="0" baseline="0" dirty="0">
                          <a:ln>
                            <a:noFill/>
                          </a:ln>
                          <a:solidFill>
                            <a:srgbClr val="CC0066"/>
                          </a:solidFill>
                          <a:effectLst/>
                          <a:latin typeface="Times New Roman" panose="02020603050405020304" pitchFamily="18"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US" altLang="en-US" sz="2800" b="0" i="0" u="none" strike="noStrike" cap="none" normalizeH="0" baseline="0">
                        <a:ln>
                          <a:noFill/>
                        </a:ln>
                        <a:solidFill>
                          <a:srgbClr val="CC0066"/>
                        </a:solidFill>
                        <a:effectLst/>
                        <a:latin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none" strike="noStrike" cap="none" normalizeH="0" baseline="0">
                          <a:ln>
                            <a:noFill/>
                          </a:ln>
                          <a:solidFill>
                            <a:srgbClr val="CC0066"/>
                          </a:solidFill>
                          <a:effectLst/>
                          <a:latin typeface="Times New Roman" panose="02020603050405020304" pitchFamily="18" charset="0"/>
                          <a:cs typeface="Times New Roman" panose="02020603050405020304" pitchFamily="18" charset="0"/>
                        </a:rPr>
                        <a:t>Relation</a:t>
                      </a:r>
                      <a:r>
                        <a:rPr kumimoji="0" lang="en-US" altLang="en-US" sz="2800" b="0" i="0" u="none" strike="noStrike" cap="none" normalizeH="0" baseline="0">
                          <a:ln>
                            <a:noFill/>
                          </a:ln>
                          <a:solidFill>
                            <a:srgbClr val="CC0066"/>
                          </a:solidFill>
                          <a:effectLst/>
                          <a:latin typeface="Times New Roman" panose="02020603050405020304" pitchFamily="18" charset="0"/>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12872443"/>
                  </a:ext>
                </a:extLst>
              </a:tr>
              <a:tr h="421452">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none" strike="noStrike" cap="none" normalizeH="0" baseline="0" dirty="0">
                          <a:ln>
                            <a:noFill/>
                          </a:ln>
                          <a:solidFill>
                            <a:srgbClr val="CC0066"/>
                          </a:solidFill>
                          <a:effectLst/>
                          <a:latin typeface="Times New Roman" panose="02020603050405020304" pitchFamily="18" charset="0"/>
                        </a:rPr>
                        <a:t>Column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US" altLang="en-US" sz="2800" b="0" i="0" u="none" strike="noStrike" cap="none" normalizeH="0" baseline="0">
                        <a:ln>
                          <a:noFill/>
                        </a:ln>
                        <a:solidFill>
                          <a:srgbClr val="CC0066"/>
                        </a:solidFill>
                        <a:effectLst/>
                        <a:latin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none" strike="noStrike" cap="none" normalizeH="0" baseline="0">
                          <a:ln>
                            <a:noFill/>
                          </a:ln>
                          <a:solidFill>
                            <a:srgbClr val="CC0066"/>
                          </a:solidFill>
                          <a:effectLst/>
                          <a:latin typeface="Times New Roman" panose="02020603050405020304" pitchFamily="18" charset="0"/>
                        </a:rPr>
                        <a:t>Attribute/Domain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9946732"/>
                  </a:ext>
                </a:extLst>
              </a:tr>
              <a:tr h="421452">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none" strike="noStrike" cap="none" normalizeH="0" baseline="0">
                          <a:ln>
                            <a:noFill/>
                          </a:ln>
                          <a:solidFill>
                            <a:srgbClr val="CC0066"/>
                          </a:solidFill>
                          <a:effectLst/>
                          <a:latin typeface="Times New Roman" panose="02020603050405020304" pitchFamily="18" charset="0"/>
                        </a:rPr>
                        <a:t>Row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US" altLang="en-US" sz="2800" b="0" i="0" u="none" strike="noStrike" cap="none" normalizeH="0" baseline="0" dirty="0">
                        <a:ln>
                          <a:noFill/>
                        </a:ln>
                        <a:solidFill>
                          <a:srgbClr val="CC0066"/>
                        </a:solidFill>
                        <a:effectLst/>
                        <a:latin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none" strike="noStrike" cap="none" normalizeH="0" baseline="0">
                          <a:ln>
                            <a:noFill/>
                          </a:ln>
                          <a:solidFill>
                            <a:srgbClr val="CC0066"/>
                          </a:solidFill>
                          <a:effectLst/>
                          <a:latin typeface="Times New Roman" panose="02020603050405020304" pitchFamily="18" charset="0"/>
                        </a:rPr>
                        <a:t>Tuple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27830546"/>
                  </a:ext>
                </a:extLst>
              </a:tr>
              <a:tr h="421452">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none" strike="noStrike" cap="none" normalizeH="0" baseline="0" dirty="0">
                          <a:ln>
                            <a:noFill/>
                          </a:ln>
                          <a:solidFill>
                            <a:srgbClr val="CC0066"/>
                          </a:solidFill>
                          <a:effectLst/>
                          <a:latin typeface="Times New Roman" panose="02020603050405020304" pitchFamily="18" charset="0"/>
                        </a:rPr>
                        <a:t>Values in a column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US" altLang="en-US" sz="2800" b="0" i="0" u="none" strike="noStrike" cap="none" normalizeH="0" baseline="0" dirty="0">
                        <a:ln>
                          <a:noFill/>
                        </a:ln>
                        <a:solidFill>
                          <a:srgbClr val="CC0066"/>
                        </a:solidFill>
                        <a:effectLst/>
                        <a:latin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none" strike="noStrike" cap="none" normalizeH="0" baseline="0">
                          <a:ln>
                            <a:noFill/>
                          </a:ln>
                          <a:solidFill>
                            <a:srgbClr val="CC0066"/>
                          </a:solidFill>
                          <a:effectLst/>
                          <a:latin typeface="Times New Roman" panose="02020603050405020304" pitchFamily="18" charset="0"/>
                        </a:rPr>
                        <a:t>Domain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44540185"/>
                  </a:ext>
                </a:extLst>
              </a:tr>
              <a:tr h="421452">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none" strike="noStrike" cap="none" normalizeH="0" baseline="0">
                          <a:ln>
                            <a:noFill/>
                          </a:ln>
                          <a:solidFill>
                            <a:srgbClr val="CC0066"/>
                          </a:solidFill>
                          <a:effectLst/>
                          <a:latin typeface="Times New Roman" panose="02020603050405020304" pitchFamily="18" charset="0"/>
                        </a:rPr>
                        <a:t>Table Definition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US" altLang="en-US" sz="2800" b="0" i="0" u="none" strike="noStrike" cap="none" normalizeH="0" baseline="0">
                        <a:ln>
                          <a:noFill/>
                        </a:ln>
                        <a:solidFill>
                          <a:srgbClr val="CC0066"/>
                        </a:solidFill>
                        <a:effectLst/>
                        <a:latin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none" strike="noStrike" cap="none" normalizeH="0" baseline="0" dirty="0">
                          <a:ln>
                            <a:noFill/>
                          </a:ln>
                          <a:solidFill>
                            <a:srgbClr val="CC0066"/>
                          </a:solidFill>
                          <a:effectLst/>
                          <a:latin typeface="Times New Roman" panose="02020603050405020304" pitchFamily="18" charset="0"/>
                        </a:rPr>
                        <a:t>Schema of a Relation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83223957"/>
                  </a:ext>
                </a:extLst>
              </a:tr>
              <a:tr h="421452">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none" strike="noStrike" cap="none" normalizeH="0" baseline="0">
                          <a:ln>
                            <a:noFill/>
                          </a:ln>
                          <a:solidFill>
                            <a:srgbClr val="CC0066"/>
                          </a:solidFill>
                          <a:effectLst/>
                          <a:latin typeface="Times New Roman" panose="02020603050405020304" pitchFamily="18" charset="0"/>
                        </a:rPr>
                        <a:t>Populated Table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US" altLang="en-US" sz="2800" b="0" i="0" u="none" strike="noStrike" cap="none" normalizeH="0" baseline="0" dirty="0">
                        <a:ln>
                          <a:noFill/>
                        </a:ln>
                        <a:solidFill>
                          <a:srgbClr val="CC0066"/>
                        </a:solidFill>
                        <a:effectLst/>
                        <a:latin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2800" b="0" i="0" u="none" strike="noStrike" cap="none" normalizeH="0" baseline="0" dirty="0">
                          <a:ln>
                            <a:noFill/>
                          </a:ln>
                          <a:solidFill>
                            <a:srgbClr val="CC0066"/>
                          </a:solidFill>
                          <a:effectLst/>
                          <a:latin typeface="Times New Roman" panose="02020603050405020304" pitchFamily="18" charset="0"/>
                        </a:rPr>
                        <a:t>Extension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97107790"/>
                  </a:ext>
                </a:extLst>
              </a:tr>
            </a:tbl>
          </a:graphicData>
        </a:graphic>
      </p:graphicFrame>
      <p:sp>
        <p:nvSpPr>
          <p:cNvPr id="6" name="Rectangle 5"/>
          <p:cNvSpPr/>
          <p:nvPr/>
        </p:nvSpPr>
        <p:spPr>
          <a:xfrm>
            <a:off x="711200" y="1596787"/>
            <a:ext cx="4139659" cy="584775"/>
          </a:xfrm>
          <a:prstGeom prst="rect">
            <a:avLst/>
          </a:prstGeom>
        </p:spPr>
        <p:txBody>
          <a:bodyPr wrap="none">
            <a:spAutoFit/>
          </a:bodyPr>
          <a:lstStyle/>
          <a:p>
            <a:r>
              <a:rPr lang="en-US" altLang="en-US" sz="3200" b="1" dirty="0">
                <a:solidFill>
                  <a:schemeClr val="accent1">
                    <a:lumMod val="75000"/>
                  </a:schemeClr>
                </a:solidFill>
              </a:rPr>
              <a:t>DEFINITION SUMMARY</a:t>
            </a:r>
            <a:endParaRPr lang="en-IN" sz="3200" b="1" dirty="0">
              <a:solidFill>
                <a:schemeClr val="accent1">
                  <a:lumMod val="75000"/>
                </a:schemeClr>
              </a:solidFill>
            </a:endParaRPr>
          </a:p>
        </p:txBody>
      </p:sp>
    </p:spTree>
    <p:extLst>
      <p:ext uri="{BB962C8B-B14F-4D97-AF65-F5344CB8AC3E}">
        <p14:creationId xmlns:p14="http://schemas.microsoft.com/office/powerpoint/2010/main" val="1935534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8D059-CD82-43A5-8EDA-DFC00FE71EBA}"/>
              </a:ext>
            </a:extLst>
          </p:cNvPr>
          <p:cNvSpPr>
            <a:spLocks noGrp="1"/>
          </p:cNvSpPr>
          <p:nvPr>
            <p:ph sz="quarter" idx="10"/>
          </p:nvPr>
        </p:nvSpPr>
        <p:spPr/>
        <p:txBody>
          <a:bodyPr/>
          <a:lstStyle/>
          <a:p>
            <a:r>
              <a:rPr lang="en-IN" dirty="0">
                <a:solidFill>
                  <a:srgbClr val="8D237E"/>
                </a:solidFill>
              </a:rPr>
              <a:t>Relational Model Constraints</a:t>
            </a:r>
            <a:endParaRPr lang="en-IN" dirty="0"/>
          </a:p>
        </p:txBody>
      </p:sp>
      <p:pic>
        <p:nvPicPr>
          <p:cNvPr id="4" name="Picture 3">
            <a:extLst>
              <a:ext uri="{FF2B5EF4-FFF2-40B4-BE49-F238E27FC236}">
                <a16:creationId xmlns:a16="http://schemas.microsoft.com/office/drawing/2014/main" id="{A7C897B9-46C6-4004-968F-E3AE43CBE658}"/>
              </a:ext>
            </a:extLst>
          </p:cNvPr>
          <p:cNvPicPr>
            <a:picLocks noChangeAspect="1"/>
          </p:cNvPicPr>
          <p:nvPr/>
        </p:nvPicPr>
        <p:blipFill>
          <a:blip r:embed="rId2"/>
          <a:stretch>
            <a:fillRect/>
          </a:stretch>
        </p:blipFill>
        <p:spPr>
          <a:xfrm>
            <a:off x="0" y="1464260"/>
            <a:ext cx="12191999" cy="4213918"/>
          </a:xfrm>
          <a:prstGeom prst="rect">
            <a:avLst/>
          </a:prstGeom>
        </p:spPr>
      </p:pic>
      <p:sp>
        <p:nvSpPr>
          <p:cNvPr id="5" name="Rectangle 4">
            <a:extLst>
              <a:ext uri="{FF2B5EF4-FFF2-40B4-BE49-F238E27FC236}">
                <a16:creationId xmlns:a16="http://schemas.microsoft.com/office/drawing/2014/main" id="{D42FACB7-3B22-4B8E-9357-590D81DFE058}"/>
              </a:ext>
            </a:extLst>
          </p:cNvPr>
          <p:cNvSpPr/>
          <p:nvPr/>
        </p:nvSpPr>
        <p:spPr>
          <a:xfrm>
            <a:off x="624114" y="5678178"/>
            <a:ext cx="10588171" cy="830997"/>
          </a:xfrm>
          <a:prstGeom prst="rect">
            <a:avLst/>
          </a:prstGeom>
        </p:spPr>
        <p:txBody>
          <a:bodyPr wrap="square">
            <a:spAutoFit/>
          </a:bodyPr>
          <a:lstStyle/>
          <a:p>
            <a:r>
              <a:rPr lang="en-IN" sz="2400" b="1" dirty="0">
                <a:solidFill>
                  <a:srgbClr val="669900"/>
                </a:solidFill>
              </a:rPr>
              <a:t>inherent model-based or implicit constraints:</a:t>
            </a:r>
            <a:r>
              <a:rPr lang="en-IN" sz="2400" dirty="0">
                <a:solidFill>
                  <a:srgbClr val="669900"/>
                </a:solidFill>
              </a:rPr>
              <a:t> Example: no two tuples in a relation can be duplicates (because a relation is a set of tuples) </a:t>
            </a:r>
          </a:p>
        </p:txBody>
      </p:sp>
    </p:spTree>
    <p:extLst>
      <p:ext uri="{BB962C8B-B14F-4D97-AF65-F5344CB8AC3E}">
        <p14:creationId xmlns:p14="http://schemas.microsoft.com/office/powerpoint/2010/main" val="182496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dirty="0"/>
          </a:p>
          <a:p>
            <a:r>
              <a:rPr lang="en-US" dirty="0">
                <a:solidFill>
                  <a:srgbClr val="7030A0"/>
                </a:solidFill>
              </a:rPr>
              <a:t>LEARNING OUTCOME</a:t>
            </a:r>
          </a:p>
          <a:p>
            <a:endParaRPr lang="en-US" dirty="0"/>
          </a:p>
        </p:txBody>
      </p:sp>
      <p:sp>
        <p:nvSpPr>
          <p:cNvPr id="5" name="Rectangle 4"/>
          <p:cNvSpPr/>
          <p:nvPr/>
        </p:nvSpPr>
        <p:spPr>
          <a:xfrm>
            <a:off x="266700" y="1476375"/>
            <a:ext cx="11508533" cy="2123658"/>
          </a:xfrm>
          <a:prstGeom prst="rect">
            <a:avLst/>
          </a:prstGeom>
        </p:spPr>
        <p:txBody>
          <a:bodyPr wrap="square">
            <a:spAutoFit/>
          </a:bodyPr>
          <a:lstStyle/>
          <a:p>
            <a:pPr marL="571500" indent="-571500">
              <a:buFont typeface="Wingdings" panose="05000000000000000000" pitchFamily="2" charset="2"/>
              <a:buChar char="Ø"/>
            </a:pPr>
            <a:endParaRPr lang="en-IN" sz="4400" b="1" dirty="0">
              <a:solidFill>
                <a:srgbClr val="00B050"/>
              </a:solidFill>
            </a:endParaRPr>
          </a:p>
          <a:p>
            <a:pPr marL="571500" lvl="0" indent="-571500">
              <a:buFont typeface="Wingdings" panose="05000000000000000000" pitchFamily="2" charset="2"/>
              <a:buChar char="Ø"/>
            </a:pPr>
            <a:r>
              <a:rPr lang="en-IN" sz="4400" b="1" dirty="0">
                <a:solidFill>
                  <a:srgbClr val="00B050"/>
                </a:solidFill>
              </a:rPr>
              <a:t>Relational model concepts</a:t>
            </a:r>
          </a:p>
          <a:p>
            <a:pPr marL="571500" indent="-571500">
              <a:buFont typeface="Wingdings" panose="05000000000000000000" pitchFamily="2" charset="2"/>
              <a:buChar char="Ø"/>
            </a:pPr>
            <a:r>
              <a:rPr lang="en-IN" sz="4400" b="1" dirty="0">
                <a:solidFill>
                  <a:srgbClr val="00B050"/>
                </a:solidFill>
              </a:rPr>
              <a:t>Relational data model constraints</a:t>
            </a:r>
            <a:endParaRPr lang="en-IN" sz="4400" b="1" dirty="0">
              <a:solidFill>
                <a:srgbClr val="00B050"/>
              </a:solidFill>
              <a:latin typeface="Arial Rounded MT Bold" panose="020F0704030504030204" pitchFamily="34" charset="0"/>
              <a:ea typeface="Calibri" panose="020F0502020204030204" pitchFamily="34" charset="0"/>
              <a:cs typeface="Calibri" panose="020F0502020204030204" pitchFamily="34" charset="0"/>
            </a:endParaRPr>
          </a:p>
        </p:txBody>
      </p:sp>
      <p:sp>
        <p:nvSpPr>
          <p:cNvPr id="2" name="Rectangle 1"/>
          <p:cNvSpPr/>
          <p:nvPr/>
        </p:nvSpPr>
        <p:spPr>
          <a:xfrm>
            <a:off x="2501943" y="5135225"/>
            <a:ext cx="5727657" cy="1200329"/>
          </a:xfrm>
          <a:prstGeom prst="rect">
            <a:avLst/>
          </a:prstGeom>
        </p:spPr>
        <p:txBody>
          <a:bodyPr wrap="square">
            <a:spAutoFit/>
          </a:bodyPr>
          <a:lstStyle/>
          <a:p>
            <a:r>
              <a:rPr lang="en-IN" sz="2400" b="1" dirty="0">
                <a:solidFill>
                  <a:srgbClr val="7030A0"/>
                </a:solidFill>
                <a:latin typeface="Times New Roman" panose="02020603050405020304" pitchFamily="18" charset="0"/>
                <a:ea typeface="Calibri" panose="020F0502020204030204" pitchFamily="34" charset="0"/>
                <a:cs typeface="Calibri" panose="020F0502020204030204" pitchFamily="34" charset="0"/>
              </a:rPr>
              <a:t>REFER:      </a:t>
            </a:r>
            <a:r>
              <a:rPr lang="en-IN" sz="2400" b="1" dirty="0">
                <a:solidFill>
                  <a:srgbClr val="7030A0"/>
                </a:solidFill>
              </a:rPr>
              <a:t>T1-Chapter 5 </a:t>
            </a:r>
          </a:p>
          <a:p>
            <a:r>
              <a:rPr lang="en-IN" sz="2400" b="1" i="1" dirty="0">
                <a:solidFill>
                  <a:srgbClr val="7030A0"/>
                </a:solidFill>
              </a:rPr>
              <a:t>                        Sections: </a:t>
            </a:r>
            <a:endParaRPr lang="en-IN" sz="2400" b="1" dirty="0">
              <a:solidFill>
                <a:srgbClr val="7030A0"/>
              </a:solidFill>
            </a:endParaRPr>
          </a:p>
          <a:p>
            <a:r>
              <a:rPr lang="en-IN" sz="2400" b="1" dirty="0">
                <a:solidFill>
                  <a:srgbClr val="7030A0"/>
                </a:solidFill>
              </a:rPr>
              <a:t>                             5.1- 5.3</a:t>
            </a:r>
          </a:p>
        </p:txBody>
      </p:sp>
    </p:spTree>
    <p:extLst>
      <p:ext uri="{BB962C8B-B14F-4D97-AF65-F5344CB8AC3E}">
        <p14:creationId xmlns:p14="http://schemas.microsoft.com/office/powerpoint/2010/main" val="1835375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799" y="3429000"/>
            <a:ext cx="11582401" cy="3026229"/>
          </a:xfrm>
        </p:spPr>
        <p:txBody>
          <a:bodyPr>
            <a:normAutofit fontScale="77500" lnSpcReduction="20000"/>
          </a:bodyPr>
          <a:lstStyle/>
          <a:p>
            <a:pPr>
              <a:lnSpc>
                <a:spcPct val="90000"/>
              </a:lnSpc>
            </a:pPr>
            <a:endParaRPr lang="en-US" altLang="en-US" b="1" dirty="0">
              <a:solidFill>
                <a:srgbClr val="C00000"/>
              </a:solidFill>
            </a:endParaRPr>
          </a:p>
          <a:p>
            <a:pPr>
              <a:lnSpc>
                <a:spcPct val="90000"/>
              </a:lnSpc>
              <a:buFont typeface="Wingdings" panose="05000000000000000000" pitchFamily="2" charset="2"/>
              <a:buChar char="Ø"/>
            </a:pPr>
            <a:r>
              <a:rPr lang="en-US" altLang="en-US" b="1" dirty="0">
                <a:solidFill>
                  <a:srgbClr val="C00000"/>
                </a:solidFill>
              </a:rPr>
              <a:t> based on application semantics and cannot be expressed by the model per se</a:t>
            </a:r>
          </a:p>
          <a:p>
            <a:pPr marL="0" indent="0">
              <a:lnSpc>
                <a:spcPct val="90000"/>
              </a:lnSpc>
            </a:pPr>
            <a:r>
              <a:rPr lang="en-US" altLang="en-US" b="1" dirty="0">
                <a:solidFill>
                  <a:srgbClr val="C00000"/>
                </a:solidFill>
              </a:rPr>
              <a:t>      E.g., “the max. no. of hours per employee for all projects he or she works on is 56 </a:t>
            </a:r>
            <a:r>
              <a:rPr lang="en-US" altLang="en-US" b="1" dirty="0" err="1">
                <a:solidFill>
                  <a:srgbClr val="C00000"/>
                </a:solidFill>
              </a:rPr>
              <a:t>hrs</a:t>
            </a:r>
            <a:r>
              <a:rPr lang="en-US" altLang="en-US" b="1" dirty="0">
                <a:solidFill>
                  <a:srgbClr val="C00000"/>
                </a:solidFill>
              </a:rPr>
              <a:t> per week”</a:t>
            </a:r>
          </a:p>
          <a:p>
            <a:pPr>
              <a:buFont typeface="Wingdings" panose="05000000000000000000" pitchFamily="2" charset="2"/>
              <a:buChar char="Ø"/>
            </a:pPr>
            <a:r>
              <a:rPr lang="en-IN" dirty="0">
                <a:solidFill>
                  <a:srgbClr val="CC0066"/>
                </a:solidFill>
              </a:rPr>
              <a:t>   application-specific restrictions that are unlikely to be expressible in DDL. </a:t>
            </a:r>
          </a:p>
          <a:p>
            <a:pPr marL="0" indent="0"/>
            <a:r>
              <a:rPr lang="en-IN" dirty="0">
                <a:solidFill>
                  <a:srgbClr val="CC0066"/>
                </a:solidFill>
              </a:rPr>
              <a:t>      Examples: </a:t>
            </a:r>
          </a:p>
          <a:p>
            <a:pPr marL="0" indent="0"/>
            <a:r>
              <a:rPr lang="en-IN" dirty="0">
                <a:solidFill>
                  <a:srgbClr val="CC0066"/>
                </a:solidFill>
              </a:rPr>
              <a:t>        salary of a supervisee cannot be greater than that of her/his supervisor </a:t>
            </a:r>
          </a:p>
          <a:p>
            <a:pPr marL="0" indent="0"/>
            <a:r>
              <a:rPr lang="en-IN" dirty="0">
                <a:solidFill>
                  <a:srgbClr val="CC0066"/>
                </a:solidFill>
              </a:rPr>
              <a:t>       salary of an employee cannot be lowered</a:t>
            </a:r>
          </a:p>
          <a:p>
            <a:pPr>
              <a:lnSpc>
                <a:spcPct val="90000"/>
              </a:lnSpc>
              <a:buFont typeface="Wingdings" panose="05000000000000000000" pitchFamily="2" charset="2"/>
              <a:buChar char="Ø"/>
            </a:pPr>
            <a:r>
              <a:rPr lang="en-US" altLang="en-US" b="1" dirty="0">
                <a:solidFill>
                  <a:srgbClr val="C00000"/>
                </a:solidFill>
              </a:rPr>
              <a:t>A </a:t>
            </a:r>
            <a:r>
              <a:rPr lang="en-US" altLang="en-US" b="1" i="1" dirty="0">
                <a:solidFill>
                  <a:srgbClr val="C00000"/>
                </a:solidFill>
              </a:rPr>
              <a:t>constraint specification language</a:t>
            </a:r>
            <a:r>
              <a:rPr lang="en-US" altLang="en-US" b="1" dirty="0">
                <a:solidFill>
                  <a:srgbClr val="C00000"/>
                </a:solidFill>
              </a:rPr>
              <a:t> may have to be used to express these</a:t>
            </a:r>
          </a:p>
          <a:p>
            <a:pPr marL="0" indent="0">
              <a:lnSpc>
                <a:spcPct val="90000"/>
              </a:lnSpc>
            </a:pPr>
            <a:endParaRPr lang="en-US" altLang="en-US" b="1" dirty="0">
              <a:solidFill>
                <a:srgbClr val="C00000"/>
              </a:solidFill>
            </a:endParaRPr>
          </a:p>
          <a:p>
            <a:pPr>
              <a:lnSpc>
                <a:spcPct val="90000"/>
              </a:lnSpc>
              <a:buFont typeface="Wingdings" panose="05000000000000000000" pitchFamily="2" charset="2"/>
              <a:buChar char="Ø"/>
            </a:pPr>
            <a:r>
              <a:rPr lang="en-US" altLang="en-US" b="1" dirty="0">
                <a:solidFill>
                  <a:srgbClr val="C00000"/>
                </a:solidFill>
              </a:rPr>
              <a:t>SQL-99 allows triggers and ASSERTIONS to allow for some of these</a:t>
            </a:r>
          </a:p>
          <a:p>
            <a:endParaRPr lang="en-IN" dirty="0"/>
          </a:p>
        </p:txBody>
      </p:sp>
      <p:sp>
        <p:nvSpPr>
          <p:cNvPr id="3" name="Content Placeholder 2"/>
          <p:cNvSpPr>
            <a:spLocks noGrp="1"/>
          </p:cNvSpPr>
          <p:nvPr>
            <p:ph sz="quarter" idx="10"/>
          </p:nvPr>
        </p:nvSpPr>
        <p:spPr/>
        <p:txBody>
          <a:bodyPr/>
          <a:lstStyle/>
          <a:p>
            <a:r>
              <a:rPr lang="en-US" altLang="en-US" dirty="0">
                <a:solidFill>
                  <a:srgbClr val="8D237E"/>
                </a:solidFill>
              </a:rPr>
              <a:t>Semantic Integrity Constraints:</a:t>
            </a:r>
          </a:p>
          <a:p>
            <a:endParaRPr lang="en-IN" dirty="0">
              <a:solidFill>
                <a:srgbClr val="8D237E"/>
              </a:solidFill>
            </a:endParaRPr>
          </a:p>
        </p:txBody>
      </p:sp>
      <p:pic>
        <p:nvPicPr>
          <p:cNvPr id="6" name="Picture 5" descr="Text&#10;&#10;Description automatically generated">
            <a:extLst>
              <a:ext uri="{FF2B5EF4-FFF2-40B4-BE49-F238E27FC236}">
                <a16:creationId xmlns:a16="http://schemas.microsoft.com/office/drawing/2014/main" id="{18FCAB63-BD63-4D1C-88B2-386C42F46971}"/>
              </a:ext>
            </a:extLst>
          </p:cNvPr>
          <p:cNvPicPr>
            <a:picLocks noChangeAspect="1"/>
          </p:cNvPicPr>
          <p:nvPr/>
        </p:nvPicPr>
        <p:blipFill>
          <a:blip r:embed="rId2"/>
          <a:stretch>
            <a:fillRect/>
          </a:stretch>
        </p:blipFill>
        <p:spPr>
          <a:xfrm>
            <a:off x="733645" y="1466850"/>
            <a:ext cx="9254091" cy="1962150"/>
          </a:xfrm>
          <a:prstGeom prst="rect">
            <a:avLst/>
          </a:prstGeom>
        </p:spPr>
      </p:pic>
    </p:spTree>
    <p:extLst>
      <p:ext uri="{BB962C8B-B14F-4D97-AF65-F5344CB8AC3E}">
        <p14:creationId xmlns:p14="http://schemas.microsoft.com/office/powerpoint/2010/main" val="2614330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D237E"/>
                </a:solidFill>
              </a:rPr>
              <a:t>1. Explicit  or Schema-based constraints</a:t>
            </a:r>
          </a:p>
        </p:txBody>
      </p:sp>
      <p:sp>
        <p:nvSpPr>
          <p:cNvPr id="4" name="Rectangle 3"/>
          <p:cNvSpPr>
            <a:spLocks noGrp="1" noChangeArrowheads="1"/>
          </p:cNvSpPr>
          <p:nvPr>
            <p:ph idx="1"/>
          </p:nvPr>
        </p:nvSpPr>
        <p:spPr/>
        <p:txBody>
          <a:bodyPr/>
          <a:lstStyle/>
          <a:p>
            <a:pPr marL="609600" indent="-609600"/>
            <a:endParaRPr lang="en-US" altLang="en-US" dirty="0">
              <a:solidFill>
                <a:srgbClr val="CC0066"/>
              </a:solidFill>
              <a:cs typeface="Times New Roman" panose="02020603050405020304" pitchFamily="18" charset="0"/>
            </a:endParaRPr>
          </a:p>
          <a:p>
            <a:pPr marL="609600" indent="-609600"/>
            <a:r>
              <a:rPr lang="en-US" altLang="en-US" dirty="0">
                <a:solidFill>
                  <a:srgbClr val="CC0066"/>
                </a:solidFill>
                <a:cs typeface="Times New Roman" panose="02020603050405020304" pitchFamily="18" charset="0"/>
              </a:rPr>
              <a:t>Constraints are </a:t>
            </a:r>
            <a:r>
              <a:rPr lang="en-US" altLang="en-US" i="1" dirty="0">
                <a:solidFill>
                  <a:srgbClr val="CC0066"/>
                </a:solidFill>
                <a:cs typeface="Times New Roman" panose="02020603050405020304" pitchFamily="18" charset="0"/>
              </a:rPr>
              <a:t>conditions</a:t>
            </a:r>
            <a:r>
              <a:rPr lang="en-US" altLang="en-US" dirty="0">
                <a:solidFill>
                  <a:srgbClr val="CC0066"/>
                </a:solidFill>
                <a:cs typeface="Times New Roman" panose="02020603050405020304" pitchFamily="18" charset="0"/>
              </a:rPr>
              <a:t>  that must hold on </a:t>
            </a:r>
            <a:r>
              <a:rPr lang="en-US" altLang="en-US" i="1" dirty="0">
                <a:solidFill>
                  <a:srgbClr val="CC0066"/>
                </a:solidFill>
                <a:cs typeface="Times New Roman" panose="02020603050405020304" pitchFamily="18" charset="0"/>
              </a:rPr>
              <a:t>all</a:t>
            </a:r>
            <a:r>
              <a:rPr lang="en-US" altLang="en-US" dirty="0">
                <a:solidFill>
                  <a:srgbClr val="CC0066"/>
                </a:solidFill>
                <a:cs typeface="Times New Roman" panose="02020603050405020304" pitchFamily="18" charset="0"/>
              </a:rPr>
              <a:t>  valid relation instances. </a:t>
            </a:r>
          </a:p>
          <a:p>
            <a:pPr marL="609600" indent="-609600"/>
            <a:r>
              <a:rPr lang="en-US" altLang="en-US" dirty="0">
                <a:solidFill>
                  <a:srgbClr val="CC0066"/>
                </a:solidFill>
                <a:cs typeface="Times New Roman" panose="02020603050405020304" pitchFamily="18" charset="0"/>
              </a:rPr>
              <a:t>There are three main types of constraints:</a:t>
            </a:r>
          </a:p>
          <a:p>
            <a:pPr marL="609600" indent="-609600"/>
            <a:endParaRPr lang="en-US" altLang="en-US" dirty="0">
              <a:solidFill>
                <a:srgbClr val="CC0066"/>
              </a:solidFill>
              <a:cs typeface="Times New Roman" panose="02020603050405020304" pitchFamily="18" charset="0"/>
            </a:endParaRPr>
          </a:p>
          <a:p>
            <a:pPr marL="990600" lvl="1" indent="-533400">
              <a:buFontTx/>
              <a:buAutoNum type="arabicPeriod"/>
            </a:pPr>
            <a:r>
              <a:rPr lang="en-US" altLang="en-US" sz="3200" b="1" dirty="0">
                <a:solidFill>
                  <a:srgbClr val="CC0066"/>
                </a:solidFill>
                <a:cs typeface="Times New Roman" panose="02020603050405020304" pitchFamily="18" charset="0"/>
              </a:rPr>
              <a:t>Key</a:t>
            </a:r>
            <a:r>
              <a:rPr lang="en-US" altLang="en-US" sz="3200" dirty="0">
                <a:solidFill>
                  <a:srgbClr val="CC0066"/>
                </a:solidFill>
                <a:cs typeface="Times New Roman" panose="02020603050405020304" pitchFamily="18" charset="0"/>
              </a:rPr>
              <a:t> constraints</a:t>
            </a:r>
          </a:p>
          <a:p>
            <a:pPr marL="990600" lvl="1" indent="-533400">
              <a:buFontTx/>
              <a:buAutoNum type="arabicPeriod"/>
            </a:pPr>
            <a:r>
              <a:rPr lang="en-US" altLang="en-US" sz="3200" b="1" dirty="0">
                <a:solidFill>
                  <a:srgbClr val="CC0066"/>
                </a:solidFill>
                <a:cs typeface="Times New Roman" panose="02020603050405020304" pitchFamily="18" charset="0"/>
              </a:rPr>
              <a:t>Entity integrity</a:t>
            </a:r>
            <a:r>
              <a:rPr lang="en-US" altLang="en-US" sz="3200" dirty="0">
                <a:solidFill>
                  <a:srgbClr val="CC0066"/>
                </a:solidFill>
                <a:cs typeface="Times New Roman" panose="02020603050405020304" pitchFamily="18" charset="0"/>
              </a:rPr>
              <a:t> constraints</a:t>
            </a:r>
          </a:p>
          <a:p>
            <a:pPr marL="990600" lvl="1" indent="-533400">
              <a:buFontTx/>
              <a:buAutoNum type="arabicPeriod"/>
            </a:pPr>
            <a:r>
              <a:rPr lang="en-US" altLang="en-US" sz="3200" b="1" dirty="0">
                <a:solidFill>
                  <a:srgbClr val="CC0066"/>
                </a:solidFill>
                <a:cs typeface="Times New Roman" panose="02020603050405020304" pitchFamily="18" charset="0"/>
              </a:rPr>
              <a:t>Referential integrity</a:t>
            </a:r>
            <a:r>
              <a:rPr lang="en-US" altLang="en-US" sz="3200" dirty="0">
                <a:solidFill>
                  <a:srgbClr val="CC0066"/>
                </a:solidFill>
                <a:cs typeface="Times New Roman" panose="02020603050405020304" pitchFamily="18" charset="0"/>
              </a:rPr>
              <a:t> constraints</a:t>
            </a:r>
            <a:r>
              <a:rPr lang="en-US" altLang="en-US" sz="3200" dirty="0">
                <a:solidFill>
                  <a:srgbClr val="CC0066"/>
                </a:solidFill>
              </a:rPr>
              <a:t> </a:t>
            </a:r>
          </a:p>
        </p:txBody>
      </p:sp>
    </p:spTree>
    <p:extLst>
      <p:ext uri="{BB962C8B-B14F-4D97-AF65-F5344CB8AC3E}">
        <p14:creationId xmlns:p14="http://schemas.microsoft.com/office/powerpoint/2010/main" val="3306580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4E677DD-B0C3-4007-861E-D7C3FC4D90ED}"/>
              </a:ext>
            </a:extLst>
          </p:cNvPr>
          <p:cNvPicPr>
            <a:picLocks noGrp="1" noChangeAspect="1"/>
          </p:cNvPicPr>
          <p:nvPr>
            <p:ph idx="1"/>
          </p:nvPr>
        </p:nvPicPr>
        <p:blipFill>
          <a:blip r:embed="rId2"/>
          <a:stretch>
            <a:fillRect/>
          </a:stretch>
        </p:blipFill>
        <p:spPr>
          <a:xfrm>
            <a:off x="209776" y="1458687"/>
            <a:ext cx="10887075" cy="1458684"/>
          </a:xfrm>
          <a:prstGeom prst="rect">
            <a:avLst/>
          </a:prstGeom>
        </p:spPr>
      </p:pic>
      <p:sp>
        <p:nvSpPr>
          <p:cNvPr id="3" name="Content Placeholder 2">
            <a:extLst>
              <a:ext uri="{FF2B5EF4-FFF2-40B4-BE49-F238E27FC236}">
                <a16:creationId xmlns:a16="http://schemas.microsoft.com/office/drawing/2014/main" id="{1CFFAE24-661E-4F30-9F00-4A620F3AA1E0}"/>
              </a:ext>
            </a:extLst>
          </p:cNvPr>
          <p:cNvSpPr>
            <a:spLocks noGrp="1"/>
          </p:cNvSpPr>
          <p:nvPr>
            <p:ph sz="quarter" idx="10"/>
          </p:nvPr>
        </p:nvSpPr>
        <p:spPr/>
        <p:txBody>
          <a:bodyPr/>
          <a:lstStyle/>
          <a:p>
            <a:r>
              <a:rPr lang="en-IN" dirty="0">
                <a:solidFill>
                  <a:srgbClr val="8D237E"/>
                </a:solidFill>
              </a:rPr>
              <a:t>a. Key constraints</a:t>
            </a:r>
          </a:p>
          <a:p>
            <a:endParaRPr lang="en-IN" dirty="0"/>
          </a:p>
        </p:txBody>
      </p:sp>
      <p:sp>
        <p:nvSpPr>
          <p:cNvPr id="5" name="Rectangle 4">
            <a:extLst>
              <a:ext uri="{FF2B5EF4-FFF2-40B4-BE49-F238E27FC236}">
                <a16:creationId xmlns:a16="http://schemas.microsoft.com/office/drawing/2014/main" id="{670C81A5-211E-43CE-BC14-D16E145FC74C}"/>
              </a:ext>
            </a:extLst>
          </p:cNvPr>
          <p:cNvSpPr/>
          <p:nvPr/>
        </p:nvSpPr>
        <p:spPr>
          <a:xfrm>
            <a:off x="406400" y="3289980"/>
            <a:ext cx="10887075" cy="1815882"/>
          </a:xfrm>
          <a:prstGeom prst="rect">
            <a:avLst/>
          </a:prstGeom>
        </p:spPr>
        <p:txBody>
          <a:bodyPr wrap="square">
            <a:spAutoFit/>
          </a:bodyPr>
          <a:lstStyle/>
          <a:p>
            <a:r>
              <a:rPr lang="en-IN" sz="2800" dirty="0">
                <a:solidFill>
                  <a:srgbClr val="CC0066"/>
                </a:solidFill>
              </a:rPr>
              <a:t>Each attribute value must </a:t>
            </a:r>
            <a:r>
              <a:rPr lang="en-IN" sz="2800" dirty="0">
                <a:solidFill>
                  <a:srgbClr val="CC0066"/>
                </a:solidFill>
                <a:highlight>
                  <a:srgbClr val="FFFF00"/>
                </a:highlight>
              </a:rPr>
              <a:t>be either </a:t>
            </a:r>
            <a:r>
              <a:rPr lang="en-IN" sz="2800" b="1" dirty="0">
                <a:solidFill>
                  <a:srgbClr val="CC0066"/>
                </a:solidFill>
                <a:highlight>
                  <a:srgbClr val="FFFF00"/>
                </a:highlight>
              </a:rPr>
              <a:t>null</a:t>
            </a:r>
            <a:r>
              <a:rPr lang="en-IN" sz="2800" dirty="0">
                <a:solidFill>
                  <a:srgbClr val="CC0066"/>
                </a:solidFill>
                <a:highlight>
                  <a:srgbClr val="FFFF00"/>
                </a:highlight>
              </a:rPr>
              <a:t> (which is really a </a:t>
            </a:r>
            <a:r>
              <a:rPr lang="en-IN" sz="2800" i="1" dirty="0">
                <a:solidFill>
                  <a:srgbClr val="CC0066"/>
                </a:solidFill>
                <a:highlight>
                  <a:srgbClr val="FFFF00"/>
                </a:highlight>
              </a:rPr>
              <a:t>non-value</a:t>
            </a:r>
            <a:r>
              <a:rPr lang="en-IN" sz="2800" dirty="0">
                <a:solidFill>
                  <a:srgbClr val="CC0066"/>
                </a:solidFill>
                <a:highlight>
                  <a:srgbClr val="FFFF00"/>
                </a:highlight>
              </a:rPr>
              <a:t>) or drawn from the domain of that attribute</a:t>
            </a:r>
            <a:r>
              <a:rPr lang="en-IN" sz="2800" dirty="0">
                <a:solidFill>
                  <a:srgbClr val="CC0066"/>
                </a:solidFill>
              </a:rPr>
              <a:t>. Note that some DBMS's allow you to impose the </a:t>
            </a:r>
            <a:r>
              <a:rPr lang="en-IN" sz="2800" b="1" dirty="0">
                <a:solidFill>
                  <a:srgbClr val="CC0066"/>
                </a:solidFill>
              </a:rPr>
              <a:t>not null</a:t>
            </a:r>
            <a:r>
              <a:rPr lang="en-IN" sz="2800" dirty="0">
                <a:solidFill>
                  <a:srgbClr val="CC0066"/>
                </a:solidFill>
              </a:rPr>
              <a:t> constraint upon an attribute, which is to say that attribute</a:t>
            </a:r>
            <a:r>
              <a:rPr lang="en-IN" dirty="0">
                <a:solidFill>
                  <a:srgbClr val="CC0066"/>
                </a:solidFill>
              </a:rPr>
              <a:t>. </a:t>
            </a:r>
          </a:p>
        </p:txBody>
      </p:sp>
    </p:spTree>
    <p:extLst>
      <p:ext uri="{BB962C8B-B14F-4D97-AF65-F5344CB8AC3E}">
        <p14:creationId xmlns:p14="http://schemas.microsoft.com/office/powerpoint/2010/main" val="2834904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D1BCBC-31E3-46CC-ADC3-A9237A2ADA69}"/>
              </a:ext>
            </a:extLst>
          </p:cNvPr>
          <p:cNvPicPr>
            <a:picLocks noChangeAspect="1"/>
          </p:cNvPicPr>
          <p:nvPr/>
        </p:nvPicPr>
        <p:blipFill>
          <a:blip r:embed="rId2"/>
          <a:stretch>
            <a:fillRect/>
          </a:stretch>
        </p:blipFill>
        <p:spPr>
          <a:xfrm>
            <a:off x="233362" y="1382326"/>
            <a:ext cx="11725275" cy="3667125"/>
          </a:xfrm>
          <a:prstGeom prst="rect">
            <a:avLst/>
          </a:prstGeom>
        </p:spPr>
      </p:pic>
      <p:sp>
        <p:nvSpPr>
          <p:cNvPr id="7" name="TextBox 6">
            <a:extLst>
              <a:ext uri="{FF2B5EF4-FFF2-40B4-BE49-F238E27FC236}">
                <a16:creationId xmlns:a16="http://schemas.microsoft.com/office/drawing/2014/main" id="{90B8008A-EF78-45BC-B509-662A3FA2B1DE}"/>
              </a:ext>
            </a:extLst>
          </p:cNvPr>
          <p:cNvSpPr txBox="1"/>
          <p:nvPr/>
        </p:nvSpPr>
        <p:spPr>
          <a:xfrm>
            <a:off x="497071" y="5136377"/>
            <a:ext cx="11461566" cy="830997"/>
          </a:xfrm>
          <a:prstGeom prst="rect">
            <a:avLst/>
          </a:prstGeom>
          <a:noFill/>
        </p:spPr>
        <p:txBody>
          <a:bodyPr wrap="square">
            <a:spAutoFit/>
          </a:bodyPr>
          <a:lstStyle/>
          <a:p>
            <a:r>
              <a:rPr lang="en-US" dirty="0"/>
              <a:t> </a:t>
            </a:r>
            <a:r>
              <a:rPr lang="en-US" sz="2400" dirty="0">
                <a:solidFill>
                  <a:srgbClr val="7030A0"/>
                </a:solidFill>
              </a:rPr>
              <a:t>for any two distinct tuples t1 and t2 in a relation state r of R, we have the constraint that:   </a:t>
            </a:r>
          </a:p>
          <a:p>
            <a:r>
              <a:rPr lang="en-US" sz="2400" b="1" dirty="0">
                <a:solidFill>
                  <a:srgbClr val="7030A0"/>
                </a:solidFill>
              </a:rPr>
              <a:t>                         </a:t>
            </a:r>
            <a:r>
              <a:rPr lang="en-US" sz="2400" b="1" dirty="0">
                <a:solidFill>
                  <a:srgbClr val="00B050"/>
                </a:solidFill>
              </a:rPr>
              <a:t>               t1[SK] ≠ t2[SK]</a:t>
            </a:r>
          </a:p>
        </p:txBody>
      </p:sp>
      <p:sp>
        <p:nvSpPr>
          <p:cNvPr id="11" name="Content Placeholder 2">
            <a:extLst>
              <a:ext uri="{FF2B5EF4-FFF2-40B4-BE49-F238E27FC236}">
                <a16:creationId xmlns:a16="http://schemas.microsoft.com/office/drawing/2014/main" id="{1BF4CA6F-A752-452F-AF53-DA9662F6E219}"/>
              </a:ext>
            </a:extLst>
          </p:cNvPr>
          <p:cNvSpPr txBox="1">
            <a:spLocks/>
          </p:cNvSpPr>
          <p:nvPr/>
        </p:nvSpPr>
        <p:spPr>
          <a:xfrm>
            <a:off x="406400" y="1524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rgbClr val="8D237E"/>
                </a:solidFill>
              </a:rPr>
              <a:t>a. Key constraints</a:t>
            </a:r>
          </a:p>
        </p:txBody>
      </p:sp>
    </p:spTree>
    <p:extLst>
      <p:ext uri="{BB962C8B-B14F-4D97-AF65-F5344CB8AC3E}">
        <p14:creationId xmlns:p14="http://schemas.microsoft.com/office/powerpoint/2010/main" val="1574891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06400" y="1493838"/>
            <a:ext cx="10972800" cy="3482199"/>
          </a:xfrm>
        </p:spPr>
        <p:txBody>
          <a:bodyPr>
            <a:normAutofit lnSpcReduction="10000"/>
          </a:bodyPr>
          <a:lstStyle/>
          <a:p>
            <a:pPr marL="609600" indent="-609600">
              <a:buFont typeface="Wingdings" panose="05000000000000000000" pitchFamily="2" charset="2"/>
              <a:buChar char="Ø"/>
            </a:pPr>
            <a:r>
              <a:rPr lang="en-US" altLang="en-US" sz="2400" b="1" u="sng" dirty="0" err="1">
                <a:solidFill>
                  <a:srgbClr val="00B050"/>
                </a:solidFill>
                <a:cs typeface="Times New Roman" panose="02020603050405020304" pitchFamily="18" charset="0"/>
              </a:rPr>
              <a:t>Superkey</a:t>
            </a:r>
            <a:r>
              <a:rPr lang="en-US" altLang="en-US" sz="2400" b="1" u="sng" dirty="0">
                <a:solidFill>
                  <a:srgbClr val="00B050"/>
                </a:solidFill>
                <a:cs typeface="Times New Roman" panose="02020603050405020304" pitchFamily="18" charset="0"/>
              </a:rPr>
              <a:t> of R:</a:t>
            </a:r>
            <a:r>
              <a:rPr lang="en-US" altLang="en-US" sz="2400" b="1" dirty="0">
                <a:solidFill>
                  <a:srgbClr val="00B050"/>
                </a:solidFill>
                <a:cs typeface="Times New Roman" panose="02020603050405020304" pitchFamily="18" charset="0"/>
              </a:rPr>
              <a:t> A set of attributes SK of R such that no two tuples </a:t>
            </a:r>
            <a:r>
              <a:rPr lang="en-US" altLang="en-US" sz="2400" b="1" i="1" dirty="0">
                <a:solidFill>
                  <a:srgbClr val="00B050"/>
                </a:solidFill>
                <a:cs typeface="Times New Roman" panose="02020603050405020304" pitchFamily="18" charset="0"/>
              </a:rPr>
              <a:t>in any valid relation instance r(R)</a:t>
            </a:r>
            <a:r>
              <a:rPr lang="en-US" altLang="en-US" sz="2400" b="1" dirty="0">
                <a:solidFill>
                  <a:srgbClr val="00B050"/>
                </a:solidFill>
                <a:cs typeface="Times New Roman" panose="02020603050405020304" pitchFamily="18" charset="0"/>
              </a:rPr>
              <a:t>  will have the same value for SK.  That is, for any distinct tuples t1 and t2 in r(R), t1[SK] </a:t>
            </a:r>
            <a:r>
              <a:rPr lang="en-US" altLang="en-US" sz="2400" b="1" dirty="0">
                <a:solidFill>
                  <a:srgbClr val="00B050"/>
                </a:solidFill>
                <a:cs typeface="Times New Roman" panose="02020603050405020304" pitchFamily="18" charset="0"/>
                <a:sym typeface="Symbol" panose="05050102010706020507" pitchFamily="18" charset="2"/>
              </a:rPr>
              <a:t></a:t>
            </a:r>
            <a:r>
              <a:rPr lang="en-US" altLang="en-US" sz="2400" b="1" dirty="0">
                <a:solidFill>
                  <a:srgbClr val="00B050"/>
                </a:solidFill>
                <a:cs typeface="Times New Roman" panose="02020603050405020304" pitchFamily="18" charset="0"/>
              </a:rPr>
              <a:t> t2[SK].</a:t>
            </a:r>
          </a:p>
          <a:p>
            <a:pPr marL="609600" indent="-609600"/>
            <a:endParaRPr lang="en-US" altLang="en-US" sz="2400" b="1" dirty="0">
              <a:solidFill>
                <a:srgbClr val="00B050"/>
              </a:solidFill>
              <a:cs typeface="Times New Roman" panose="02020603050405020304" pitchFamily="18" charset="0"/>
            </a:endParaRPr>
          </a:p>
          <a:p>
            <a:pPr marL="990600" lvl="1" indent="-533400">
              <a:buNone/>
            </a:pPr>
            <a:endParaRPr lang="en-US" altLang="en-US" sz="2000" b="1" dirty="0">
              <a:solidFill>
                <a:srgbClr val="FF0000"/>
              </a:solidFill>
              <a:cs typeface="Times New Roman" panose="02020603050405020304" pitchFamily="18" charset="0"/>
            </a:endParaRPr>
          </a:p>
          <a:p>
            <a:pPr marL="609600" indent="-609600">
              <a:buFont typeface="Wingdings" panose="05000000000000000000" pitchFamily="2" charset="2"/>
              <a:buChar char="Ø"/>
            </a:pPr>
            <a:r>
              <a:rPr lang="en-US" altLang="en-US" sz="2400" b="1" dirty="0">
                <a:solidFill>
                  <a:srgbClr val="669900"/>
                </a:solidFill>
                <a:cs typeface="Times New Roman" panose="02020603050405020304" pitchFamily="18" charset="0"/>
              </a:rPr>
              <a:t>If a relation has </a:t>
            </a:r>
            <a:r>
              <a:rPr lang="en-US" altLang="en-US" sz="2400" b="1" i="1" dirty="0">
                <a:solidFill>
                  <a:srgbClr val="669900"/>
                </a:solidFill>
                <a:cs typeface="Times New Roman" panose="02020603050405020304" pitchFamily="18" charset="0"/>
              </a:rPr>
              <a:t>several</a:t>
            </a:r>
            <a:r>
              <a:rPr lang="en-US" altLang="en-US" sz="2400" b="1" dirty="0">
                <a:solidFill>
                  <a:srgbClr val="669900"/>
                </a:solidFill>
                <a:cs typeface="Times New Roman" panose="02020603050405020304" pitchFamily="18" charset="0"/>
              </a:rPr>
              <a:t>  candidate keys, one is chosen arbitrarily to be the primary key. </a:t>
            </a:r>
          </a:p>
          <a:p>
            <a:pPr marL="609600" indent="-609600">
              <a:buFont typeface="Wingdings" panose="05000000000000000000" pitchFamily="2" charset="2"/>
              <a:buChar char="Ø"/>
            </a:pPr>
            <a:endParaRPr lang="en-US" altLang="en-US" b="1" dirty="0">
              <a:solidFill>
                <a:srgbClr val="669900"/>
              </a:solidFill>
              <a:cs typeface="Times New Roman" panose="02020603050405020304" pitchFamily="18" charset="0"/>
            </a:endParaRPr>
          </a:p>
          <a:p>
            <a:pPr marL="609600" indent="-609600">
              <a:buFont typeface="Wingdings" panose="05000000000000000000" pitchFamily="2" charset="2"/>
              <a:buChar char="Ø"/>
            </a:pPr>
            <a:r>
              <a:rPr lang="en-US" altLang="en-US" sz="2400" b="1" dirty="0">
                <a:solidFill>
                  <a:srgbClr val="669900"/>
                </a:solidFill>
                <a:cs typeface="Times New Roman" panose="02020603050405020304" pitchFamily="18" charset="0"/>
              </a:rPr>
              <a:t>The primary key attributes are </a:t>
            </a:r>
            <a:r>
              <a:rPr lang="en-US" altLang="en-US" sz="2400" b="1" i="1" dirty="0">
                <a:solidFill>
                  <a:srgbClr val="669900"/>
                </a:solidFill>
                <a:cs typeface="Times New Roman" panose="02020603050405020304" pitchFamily="18" charset="0"/>
              </a:rPr>
              <a:t>underlined</a:t>
            </a:r>
            <a:r>
              <a:rPr lang="en-US" altLang="en-US" sz="2400" b="1" dirty="0">
                <a:solidFill>
                  <a:srgbClr val="669900"/>
                </a:solidFill>
                <a:cs typeface="Times New Roman" panose="02020603050405020304" pitchFamily="18" charset="0"/>
              </a:rPr>
              <a:t>.</a:t>
            </a:r>
            <a:endParaRPr lang="en-US" altLang="en-US" sz="2400" b="1" dirty="0">
              <a:solidFill>
                <a:srgbClr val="669900"/>
              </a:solidFill>
            </a:endParaRPr>
          </a:p>
        </p:txBody>
      </p:sp>
      <p:sp>
        <p:nvSpPr>
          <p:cNvPr id="7" name="Content Placeholder 2">
            <a:extLst>
              <a:ext uri="{FF2B5EF4-FFF2-40B4-BE49-F238E27FC236}">
                <a16:creationId xmlns:a16="http://schemas.microsoft.com/office/drawing/2014/main" id="{C99109D1-871F-4CBD-AFA1-DAF81D1B48CB}"/>
              </a:ext>
            </a:extLst>
          </p:cNvPr>
          <p:cNvSpPr>
            <a:spLocks noGrp="1"/>
          </p:cNvSpPr>
          <p:nvPr>
            <p:ph sz="quarter" idx="10"/>
          </p:nvPr>
        </p:nvSpPr>
        <p:spPr>
          <a:xfrm>
            <a:off x="406400" y="152400"/>
            <a:ext cx="8432800" cy="1143000"/>
          </a:xfrm>
        </p:spPr>
        <p:txBody>
          <a:bodyPr/>
          <a:lstStyle/>
          <a:p>
            <a:r>
              <a:rPr lang="en-IN" dirty="0">
                <a:solidFill>
                  <a:srgbClr val="8D237E"/>
                </a:solidFill>
              </a:rPr>
              <a:t>a. Key constraints</a:t>
            </a:r>
          </a:p>
        </p:txBody>
      </p:sp>
    </p:spTree>
    <p:extLst>
      <p:ext uri="{BB962C8B-B14F-4D97-AF65-F5344CB8AC3E}">
        <p14:creationId xmlns:p14="http://schemas.microsoft.com/office/powerpoint/2010/main" val="2401660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DB71EF61-3B77-42B0-89A9-A3FD47470973}"/>
              </a:ext>
            </a:extLst>
          </p:cNvPr>
          <p:cNvPicPr>
            <a:picLocks noChangeAspect="1"/>
          </p:cNvPicPr>
          <p:nvPr/>
        </p:nvPicPr>
        <p:blipFill>
          <a:blip r:embed="rId2"/>
          <a:stretch>
            <a:fillRect/>
          </a:stretch>
        </p:blipFill>
        <p:spPr>
          <a:xfrm>
            <a:off x="4412512" y="1865239"/>
            <a:ext cx="7682755" cy="3738120"/>
          </a:xfrm>
          <a:prstGeom prst="rect">
            <a:avLst/>
          </a:prstGeom>
        </p:spPr>
      </p:pic>
      <p:sp>
        <p:nvSpPr>
          <p:cNvPr id="7" name="TextBox 6">
            <a:extLst>
              <a:ext uri="{FF2B5EF4-FFF2-40B4-BE49-F238E27FC236}">
                <a16:creationId xmlns:a16="http://schemas.microsoft.com/office/drawing/2014/main" id="{21CB3821-9BA0-4577-A564-6605A4EAA4F3}"/>
              </a:ext>
            </a:extLst>
          </p:cNvPr>
          <p:cNvSpPr txBox="1"/>
          <p:nvPr/>
        </p:nvSpPr>
        <p:spPr>
          <a:xfrm>
            <a:off x="13289" y="1545120"/>
            <a:ext cx="4675669" cy="4678204"/>
          </a:xfrm>
          <a:prstGeom prst="rect">
            <a:avLst/>
          </a:prstGeom>
          <a:noFill/>
        </p:spPr>
        <p:txBody>
          <a:bodyPr wrap="square">
            <a:spAutoFit/>
          </a:bodyPr>
          <a:lstStyle/>
          <a:p>
            <a:pPr marL="609600" indent="-609600">
              <a:buFont typeface="Wingdings" panose="05000000000000000000" pitchFamily="2" charset="2"/>
              <a:buChar char="Ø"/>
            </a:pPr>
            <a:r>
              <a:rPr lang="en-US" altLang="en-US" sz="2000" b="1" u="sng" dirty="0">
                <a:solidFill>
                  <a:srgbClr val="FF0000"/>
                </a:solidFill>
                <a:cs typeface="Times New Roman" panose="02020603050405020304" pitchFamily="18" charset="0"/>
              </a:rPr>
              <a:t>Key of R:</a:t>
            </a:r>
            <a:r>
              <a:rPr lang="en-US" altLang="en-US" sz="2000" b="1" dirty="0">
                <a:solidFill>
                  <a:srgbClr val="FF0000"/>
                </a:solidFill>
                <a:cs typeface="Times New Roman" panose="02020603050405020304" pitchFamily="18" charset="0"/>
              </a:rPr>
              <a:t> A "minimal" </a:t>
            </a:r>
            <a:r>
              <a:rPr lang="en-US" altLang="en-US" sz="2000" b="1" dirty="0" err="1">
                <a:solidFill>
                  <a:srgbClr val="FF0000"/>
                </a:solidFill>
                <a:cs typeface="Times New Roman" panose="02020603050405020304" pitchFamily="18" charset="0"/>
              </a:rPr>
              <a:t>superkey</a:t>
            </a:r>
            <a:r>
              <a:rPr lang="en-US" altLang="en-US" sz="2000" b="1" dirty="0">
                <a:solidFill>
                  <a:srgbClr val="FF0000"/>
                </a:solidFill>
                <a:cs typeface="Times New Roman" panose="02020603050405020304" pitchFamily="18" charset="0"/>
              </a:rPr>
              <a:t>; that is, a </a:t>
            </a:r>
            <a:r>
              <a:rPr lang="en-US" altLang="en-US" sz="2000" b="1" dirty="0" err="1">
                <a:solidFill>
                  <a:srgbClr val="FF0000"/>
                </a:solidFill>
                <a:cs typeface="Times New Roman" panose="02020603050405020304" pitchFamily="18" charset="0"/>
              </a:rPr>
              <a:t>superkey</a:t>
            </a:r>
            <a:r>
              <a:rPr lang="en-US" altLang="en-US" sz="2000" b="1" dirty="0">
                <a:solidFill>
                  <a:srgbClr val="FF0000"/>
                </a:solidFill>
                <a:cs typeface="Times New Roman" panose="02020603050405020304" pitchFamily="18" charset="0"/>
              </a:rPr>
              <a:t> K such that removal of any attribute from K results in a set of attributes that is not a </a:t>
            </a:r>
            <a:r>
              <a:rPr lang="en-US" altLang="en-US" sz="2000" b="1" dirty="0" err="1">
                <a:solidFill>
                  <a:srgbClr val="FF0000"/>
                </a:solidFill>
                <a:cs typeface="Times New Roman" panose="02020603050405020304" pitchFamily="18" charset="0"/>
              </a:rPr>
              <a:t>superkey</a:t>
            </a:r>
            <a:r>
              <a:rPr lang="en-US" altLang="en-US" sz="2000" b="1" dirty="0">
                <a:solidFill>
                  <a:srgbClr val="FF0000"/>
                </a:solidFill>
                <a:cs typeface="Times New Roman" panose="02020603050405020304" pitchFamily="18" charset="0"/>
              </a:rPr>
              <a:t>.</a:t>
            </a:r>
          </a:p>
          <a:p>
            <a:endParaRPr lang="en-US" altLang="en-US" sz="2000" b="1" u="sng" dirty="0">
              <a:solidFill>
                <a:srgbClr val="FF0000"/>
              </a:solidFill>
              <a:cs typeface="Times New Roman" panose="02020603050405020304" pitchFamily="18" charset="0"/>
            </a:endParaRPr>
          </a:p>
          <a:p>
            <a:r>
              <a:rPr lang="en-US" altLang="en-US" b="1" u="sng" dirty="0">
                <a:solidFill>
                  <a:srgbClr val="FF0000"/>
                </a:solidFill>
                <a:cs typeface="Times New Roman" panose="02020603050405020304" pitchFamily="18" charset="0"/>
              </a:rPr>
              <a:t>Example:</a:t>
            </a:r>
            <a:r>
              <a:rPr lang="en-US" altLang="en-US" b="1" dirty="0">
                <a:solidFill>
                  <a:srgbClr val="FF0000"/>
                </a:solidFill>
                <a:cs typeface="Times New Roman" panose="02020603050405020304" pitchFamily="18" charset="0"/>
              </a:rPr>
              <a:t> The CAR relation schema:</a:t>
            </a:r>
          </a:p>
          <a:p>
            <a:r>
              <a:rPr lang="en-US" altLang="en-US" b="1" dirty="0">
                <a:solidFill>
                  <a:schemeClr val="accent5">
                    <a:lumMod val="75000"/>
                  </a:schemeClr>
                </a:solidFill>
                <a:cs typeface="Times New Roman" panose="02020603050405020304" pitchFamily="18" charset="0"/>
              </a:rPr>
              <a:t>CAR(</a:t>
            </a:r>
            <a:r>
              <a:rPr lang="en-US" altLang="en-US" b="1" u="sng" dirty="0">
                <a:solidFill>
                  <a:schemeClr val="accent5">
                    <a:lumMod val="75000"/>
                  </a:schemeClr>
                </a:solidFill>
                <a:cs typeface="Times New Roman" panose="02020603050405020304" pitchFamily="18" charset="0"/>
              </a:rPr>
              <a:t>license#, </a:t>
            </a:r>
            <a:r>
              <a:rPr lang="en-US" altLang="en-US" b="1" u="sng" dirty="0" err="1">
                <a:solidFill>
                  <a:schemeClr val="accent5">
                    <a:lumMod val="75000"/>
                  </a:schemeClr>
                </a:solidFill>
                <a:cs typeface="Times New Roman" panose="02020603050405020304" pitchFamily="18" charset="0"/>
              </a:rPr>
              <a:t>Engine</a:t>
            </a:r>
            <a:r>
              <a:rPr lang="en-US" altLang="en-US" b="1" dirty="0" err="1">
                <a:solidFill>
                  <a:schemeClr val="accent5">
                    <a:lumMod val="75000"/>
                  </a:schemeClr>
                </a:solidFill>
                <a:cs typeface="Times New Roman" panose="02020603050405020304" pitchFamily="18" charset="0"/>
              </a:rPr>
              <a:t>SerialNo</a:t>
            </a:r>
            <a:r>
              <a:rPr lang="en-US" altLang="en-US" b="1" dirty="0">
                <a:solidFill>
                  <a:schemeClr val="accent5">
                    <a:lumMod val="75000"/>
                  </a:schemeClr>
                </a:solidFill>
                <a:cs typeface="Times New Roman" panose="02020603050405020304" pitchFamily="18" charset="0"/>
              </a:rPr>
              <a:t>, Make, Model, Year)</a:t>
            </a:r>
          </a:p>
          <a:p>
            <a:pPr marL="990600" lvl="1" indent="-533400">
              <a:buNone/>
            </a:pPr>
            <a:r>
              <a:rPr lang="en-US" altLang="en-US" b="1" dirty="0">
                <a:solidFill>
                  <a:srgbClr val="FF0000"/>
                </a:solidFill>
                <a:cs typeface="Times New Roman" panose="02020603050405020304" pitchFamily="18" charset="0"/>
              </a:rPr>
              <a:t>has two keys </a:t>
            </a:r>
          </a:p>
          <a:p>
            <a:pPr marL="990600" lvl="1" indent="-533400">
              <a:buNone/>
            </a:pPr>
            <a:endParaRPr lang="en-US" altLang="en-US" b="1" dirty="0">
              <a:solidFill>
                <a:srgbClr val="FF0000"/>
              </a:solidFill>
              <a:cs typeface="Times New Roman" panose="02020603050405020304" pitchFamily="18" charset="0"/>
            </a:endParaRPr>
          </a:p>
          <a:p>
            <a:pPr marL="990600" lvl="1" indent="-533400">
              <a:buNone/>
            </a:pPr>
            <a:r>
              <a:rPr lang="en-US" altLang="en-US" b="1" dirty="0">
                <a:solidFill>
                  <a:srgbClr val="0070C0"/>
                </a:solidFill>
                <a:cs typeface="Times New Roman" panose="02020603050405020304" pitchFamily="18" charset="0"/>
              </a:rPr>
              <a:t>Key1 = {License#}</a:t>
            </a:r>
            <a:r>
              <a:rPr lang="en-US" altLang="en-US" b="1" dirty="0">
                <a:solidFill>
                  <a:srgbClr val="FF0000"/>
                </a:solidFill>
                <a:cs typeface="Times New Roman" panose="02020603050405020304" pitchFamily="18" charset="0"/>
              </a:rPr>
              <a:t>,</a:t>
            </a:r>
          </a:p>
          <a:p>
            <a:pPr marL="990600" lvl="1" indent="-533400">
              <a:buNone/>
            </a:pPr>
            <a:r>
              <a:rPr lang="en-US" altLang="en-US" b="1" dirty="0">
                <a:solidFill>
                  <a:srgbClr val="CC0066"/>
                </a:solidFill>
                <a:cs typeface="Times New Roman" panose="02020603050405020304" pitchFamily="18" charset="0"/>
              </a:rPr>
              <a:t>Key2 = {</a:t>
            </a:r>
            <a:r>
              <a:rPr lang="en-US" altLang="en-US" b="1" dirty="0" err="1">
                <a:solidFill>
                  <a:srgbClr val="CC0066"/>
                </a:solidFill>
                <a:cs typeface="Times New Roman" panose="02020603050405020304" pitchFamily="18" charset="0"/>
              </a:rPr>
              <a:t>EngineSerial</a:t>
            </a:r>
            <a:r>
              <a:rPr lang="en-US" altLang="en-US" b="1" dirty="0">
                <a:solidFill>
                  <a:srgbClr val="CC0066"/>
                </a:solidFill>
                <a:cs typeface="Times New Roman" panose="02020603050405020304" pitchFamily="18" charset="0"/>
              </a:rPr>
              <a:t>#}, </a:t>
            </a:r>
          </a:p>
          <a:p>
            <a:pPr marL="990600" lvl="1" indent="-533400">
              <a:buNone/>
            </a:pPr>
            <a:r>
              <a:rPr lang="en-US" altLang="en-US" b="1" dirty="0">
                <a:solidFill>
                  <a:srgbClr val="FF0000"/>
                </a:solidFill>
                <a:cs typeface="Times New Roman" panose="02020603050405020304" pitchFamily="18" charset="0"/>
              </a:rPr>
              <a:t>which are also </a:t>
            </a:r>
            <a:r>
              <a:rPr lang="en-US" altLang="en-US" b="1" dirty="0" err="1">
                <a:solidFill>
                  <a:srgbClr val="FF0000"/>
                </a:solidFill>
                <a:cs typeface="Times New Roman" panose="02020603050405020304" pitchFamily="18" charset="0"/>
              </a:rPr>
              <a:t>superkeys</a:t>
            </a:r>
            <a:r>
              <a:rPr lang="en-US" altLang="en-US" b="1" dirty="0">
                <a:solidFill>
                  <a:srgbClr val="FF0000"/>
                </a:solidFill>
                <a:cs typeface="Times New Roman" panose="02020603050405020304" pitchFamily="18" charset="0"/>
              </a:rPr>
              <a:t>.</a:t>
            </a:r>
          </a:p>
          <a:p>
            <a:pPr marL="990600" lvl="1" indent="-533400">
              <a:buNone/>
            </a:pPr>
            <a:endParaRPr lang="en-US" altLang="en-US" b="1" dirty="0">
              <a:solidFill>
                <a:srgbClr val="FF0000"/>
              </a:solidFill>
              <a:cs typeface="Times New Roman" panose="02020603050405020304" pitchFamily="18" charset="0"/>
            </a:endParaRPr>
          </a:p>
          <a:p>
            <a:pPr marL="990600" lvl="1" indent="-533400">
              <a:buNone/>
            </a:pPr>
            <a:r>
              <a:rPr lang="en-US" altLang="en-US" b="1" dirty="0">
                <a:solidFill>
                  <a:schemeClr val="accent4">
                    <a:lumMod val="50000"/>
                  </a:schemeClr>
                </a:solidFill>
                <a:cs typeface="Times New Roman" panose="02020603050405020304" pitchFamily="18" charset="0"/>
              </a:rPr>
              <a:t>{</a:t>
            </a:r>
            <a:r>
              <a:rPr lang="en-US" altLang="en-US" b="1" dirty="0" err="1">
                <a:solidFill>
                  <a:srgbClr val="CC0066"/>
                </a:solidFill>
                <a:cs typeface="Times New Roman" panose="02020603050405020304" pitchFamily="18" charset="0"/>
              </a:rPr>
              <a:t>EngineSerial</a:t>
            </a:r>
            <a:r>
              <a:rPr lang="en-US" altLang="en-US" b="1" dirty="0">
                <a:solidFill>
                  <a:srgbClr val="CC0066"/>
                </a:solidFill>
                <a:cs typeface="Times New Roman" panose="02020603050405020304" pitchFamily="18" charset="0"/>
              </a:rPr>
              <a:t>#</a:t>
            </a:r>
            <a:r>
              <a:rPr lang="en-US" altLang="en-US" b="1" dirty="0">
                <a:solidFill>
                  <a:schemeClr val="accent4">
                    <a:lumMod val="50000"/>
                  </a:schemeClr>
                </a:solidFill>
                <a:cs typeface="Times New Roman" panose="02020603050405020304" pitchFamily="18" charset="0"/>
              </a:rPr>
              <a:t>, Make} </a:t>
            </a:r>
            <a:r>
              <a:rPr lang="en-US" altLang="en-US" b="1" dirty="0">
                <a:solidFill>
                  <a:srgbClr val="FF0000"/>
                </a:solidFill>
                <a:cs typeface="Times New Roman" panose="02020603050405020304" pitchFamily="18" charset="0"/>
              </a:rPr>
              <a:t>is a </a:t>
            </a:r>
            <a:r>
              <a:rPr lang="en-US" altLang="en-US" b="1" dirty="0" err="1">
                <a:solidFill>
                  <a:srgbClr val="FF0000"/>
                </a:solidFill>
                <a:cs typeface="Times New Roman" panose="02020603050405020304" pitchFamily="18" charset="0"/>
              </a:rPr>
              <a:t>superkey</a:t>
            </a:r>
            <a:r>
              <a:rPr lang="en-US" altLang="en-US" b="1" dirty="0">
                <a:solidFill>
                  <a:srgbClr val="FF0000"/>
                </a:solidFill>
                <a:cs typeface="Times New Roman" panose="02020603050405020304" pitchFamily="18" charset="0"/>
              </a:rPr>
              <a:t> but </a:t>
            </a:r>
            <a:r>
              <a:rPr lang="en-US" altLang="en-US" b="1" i="1" dirty="0">
                <a:solidFill>
                  <a:srgbClr val="FF0000"/>
                </a:solidFill>
                <a:cs typeface="Times New Roman" panose="02020603050405020304" pitchFamily="18" charset="0"/>
              </a:rPr>
              <a:t>not</a:t>
            </a:r>
            <a:r>
              <a:rPr lang="en-US" altLang="en-US" b="1" dirty="0">
                <a:solidFill>
                  <a:srgbClr val="FF0000"/>
                </a:solidFill>
                <a:cs typeface="Times New Roman" panose="02020603050405020304" pitchFamily="18" charset="0"/>
              </a:rPr>
              <a:t>  a key.</a:t>
            </a:r>
          </a:p>
        </p:txBody>
      </p:sp>
      <p:sp>
        <p:nvSpPr>
          <p:cNvPr id="8" name="Content Placeholder 2">
            <a:extLst>
              <a:ext uri="{FF2B5EF4-FFF2-40B4-BE49-F238E27FC236}">
                <a16:creationId xmlns:a16="http://schemas.microsoft.com/office/drawing/2014/main" id="{95A34F49-D7B9-4474-9C23-04B468C6617D}"/>
              </a:ext>
            </a:extLst>
          </p:cNvPr>
          <p:cNvSpPr>
            <a:spLocks noGrp="1"/>
          </p:cNvSpPr>
          <p:nvPr>
            <p:ph sz="quarter" idx="10"/>
          </p:nvPr>
        </p:nvSpPr>
        <p:spPr>
          <a:xfrm>
            <a:off x="406400" y="152400"/>
            <a:ext cx="8432800" cy="1143000"/>
          </a:xfrm>
        </p:spPr>
        <p:txBody>
          <a:bodyPr/>
          <a:lstStyle/>
          <a:p>
            <a:r>
              <a:rPr lang="en-IN" dirty="0">
                <a:solidFill>
                  <a:srgbClr val="8D237E"/>
                </a:solidFill>
              </a:rPr>
              <a:t>a. Key constraints</a:t>
            </a:r>
          </a:p>
        </p:txBody>
      </p:sp>
    </p:spTree>
    <p:extLst>
      <p:ext uri="{BB962C8B-B14F-4D97-AF65-F5344CB8AC3E}">
        <p14:creationId xmlns:p14="http://schemas.microsoft.com/office/powerpoint/2010/main" val="4235000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3DE79D-52AE-4A3F-9860-EA0F60A3A02C}"/>
              </a:ext>
            </a:extLst>
          </p:cNvPr>
          <p:cNvSpPr>
            <a:spLocks noGrp="1"/>
          </p:cNvSpPr>
          <p:nvPr>
            <p:ph sz="quarter" idx="10"/>
          </p:nvPr>
        </p:nvSpPr>
        <p:spPr/>
        <p:txBody>
          <a:bodyPr/>
          <a:lstStyle/>
          <a:p>
            <a:r>
              <a:rPr lang="en-US" altLang="en-US" dirty="0">
                <a:solidFill>
                  <a:srgbClr val="CC0066"/>
                </a:solidFill>
              </a:rPr>
              <a:t>a. Key Constraints</a:t>
            </a:r>
            <a:endParaRPr lang="en-IN" dirty="0">
              <a:solidFill>
                <a:srgbClr val="CC0066"/>
              </a:solidFill>
            </a:endParaRPr>
          </a:p>
          <a:p>
            <a:endParaRPr lang="en-IN" dirty="0"/>
          </a:p>
        </p:txBody>
      </p:sp>
      <p:pic>
        <p:nvPicPr>
          <p:cNvPr id="4" name="Picture 3">
            <a:extLst>
              <a:ext uri="{FF2B5EF4-FFF2-40B4-BE49-F238E27FC236}">
                <a16:creationId xmlns:a16="http://schemas.microsoft.com/office/drawing/2014/main" id="{FEF0C737-130B-413E-A473-5AA3DE073F48}"/>
              </a:ext>
            </a:extLst>
          </p:cNvPr>
          <p:cNvPicPr>
            <a:picLocks noChangeAspect="1"/>
          </p:cNvPicPr>
          <p:nvPr/>
        </p:nvPicPr>
        <p:blipFill>
          <a:blip r:embed="rId2"/>
          <a:stretch>
            <a:fillRect/>
          </a:stretch>
        </p:blipFill>
        <p:spPr>
          <a:xfrm>
            <a:off x="561294" y="1502909"/>
            <a:ext cx="9714820" cy="3744005"/>
          </a:xfrm>
          <a:prstGeom prst="rect">
            <a:avLst/>
          </a:prstGeom>
        </p:spPr>
      </p:pic>
    </p:spTree>
    <p:extLst>
      <p:ext uri="{BB962C8B-B14F-4D97-AF65-F5344CB8AC3E}">
        <p14:creationId xmlns:p14="http://schemas.microsoft.com/office/powerpoint/2010/main" val="1154975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0D952D-0CDB-453A-8C20-F3EC861093AA}"/>
              </a:ext>
            </a:extLst>
          </p:cNvPr>
          <p:cNvPicPr>
            <a:picLocks noGrp="1" noChangeAspect="1"/>
          </p:cNvPicPr>
          <p:nvPr>
            <p:ph idx="1"/>
          </p:nvPr>
        </p:nvPicPr>
        <p:blipFill>
          <a:blip r:embed="rId2"/>
          <a:stretch>
            <a:fillRect/>
          </a:stretch>
        </p:blipFill>
        <p:spPr>
          <a:xfrm>
            <a:off x="718457" y="1326682"/>
            <a:ext cx="9492343" cy="3558115"/>
          </a:xfrm>
          <a:prstGeom prst="rect">
            <a:avLst/>
          </a:prstGeom>
        </p:spPr>
      </p:pic>
      <p:sp>
        <p:nvSpPr>
          <p:cNvPr id="3" name="Content Placeholder 2">
            <a:extLst>
              <a:ext uri="{FF2B5EF4-FFF2-40B4-BE49-F238E27FC236}">
                <a16:creationId xmlns:a16="http://schemas.microsoft.com/office/drawing/2014/main" id="{B5447679-CFFC-4D9E-BF15-DFBA46735CDC}"/>
              </a:ext>
            </a:extLst>
          </p:cNvPr>
          <p:cNvSpPr>
            <a:spLocks noGrp="1"/>
          </p:cNvSpPr>
          <p:nvPr>
            <p:ph sz="quarter" idx="10"/>
          </p:nvPr>
        </p:nvSpPr>
        <p:spPr/>
        <p:txBody>
          <a:bodyPr/>
          <a:lstStyle/>
          <a:p>
            <a:r>
              <a:rPr lang="en-IN" dirty="0">
                <a:solidFill>
                  <a:srgbClr val="7030A0"/>
                </a:solidFill>
              </a:rPr>
              <a:t>Relational DB and Relational DB Schema</a:t>
            </a:r>
          </a:p>
        </p:txBody>
      </p:sp>
      <p:pic>
        <p:nvPicPr>
          <p:cNvPr id="5" name="Picture 4">
            <a:extLst>
              <a:ext uri="{FF2B5EF4-FFF2-40B4-BE49-F238E27FC236}">
                <a16:creationId xmlns:a16="http://schemas.microsoft.com/office/drawing/2014/main" id="{1FBFDABF-6CD8-4697-ADFE-4F377734B105}"/>
              </a:ext>
            </a:extLst>
          </p:cNvPr>
          <p:cNvPicPr>
            <a:picLocks noChangeAspect="1"/>
          </p:cNvPicPr>
          <p:nvPr/>
        </p:nvPicPr>
        <p:blipFill>
          <a:blip r:embed="rId3"/>
          <a:stretch>
            <a:fillRect/>
          </a:stretch>
        </p:blipFill>
        <p:spPr>
          <a:xfrm>
            <a:off x="558800" y="4489656"/>
            <a:ext cx="10000343" cy="2083323"/>
          </a:xfrm>
          <a:prstGeom prst="rect">
            <a:avLst/>
          </a:prstGeom>
        </p:spPr>
      </p:pic>
    </p:spTree>
    <p:extLst>
      <p:ext uri="{BB962C8B-B14F-4D97-AF65-F5344CB8AC3E}">
        <p14:creationId xmlns:p14="http://schemas.microsoft.com/office/powerpoint/2010/main" val="363389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7679-CFFC-4D9E-BF15-DFBA46735CDC}"/>
              </a:ext>
            </a:extLst>
          </p:cNvPr>
          <p:cNvSpPr>
            <a:spLocks noGrp="1"/>
          </p:cNvSpPr>
          <p:nvPr>
            <p:ph sz="quarter" idx="10"/>
          </p:nvPr>
        </p:nvSpPr>
        <p:spPr/>
        <p:txBody>
          <a:bodyPr/>
          <a:lstStyle/>
          <a:p>
            <a:pPr indent="0"/>
            <a:r>
              <a:rPr lang="en-IN" dirty="0">
                <a:solidFill>
                  <a:srgbClr val="7030A0"/>
                </a:solidFill>
              </a:rPr>
              <a:t>Relational DB and Relational DB Schema</a:t>
            </a:r>
          </a:p>
        </p:txBody>
      </p:sp>
      <p:sp>
        <p:nvSpPr>
          <p:cNvPr id="6" name="Content Placeholder 5">
            <a:extLst>
              <a:ext uri="{FF2B5EF4-FFF2-40B4-BE49-F238E27FC236}">
                <a16:creationId xmlns:a16="http://schemas.microsoft.com/office/drawing/2014/main" id="{191B03ED-6B20-49BB-AC2D-467AFE6D3574}"/>
              </a:ext>
            </a:extLst>
          </p:cNvPr>
          <p:cNvSpPr>
            <a:spLocks noGrp="1"/>
          </p:cNvSpPr>
          <p:nvPr>
            <p:ph idx="1"/>
          </p:nvPr>
        </p:nvSpPr>
        <p:spPr>
          <a:xfrm>
            <a:off x="406400" y="1493838"/>
            <a:ext cx="11555228" cy="4525963"/>
          </a:xfrm>
        </p:spPr>
        <p:txBody>
          <a:bodyPr>
            <a:normAutofit fontScale="70000" lnSpcReduction="20000"/>
          </a:bodyPr>
          <a:lstStyle/>
          <a:p>
            <a:pPr>
              <a:buFont typeface="Wingdings" panose="05000000000000000000" pitchFamily="2" charset="2"/>
              <a:buChar char="Ø"/>
            </a:pPr>
            <a:r>
              <a:rPr lang="en-US" dirty="0"/>
              <a:t>A relational database schema S is a set of relation schemas S = {R1, R2, … , Rm} and a set of integrity constraints IC. </a:t>
            </a:r>
          </a:p>
          <a:p>
            <a:pPr>
              <a:buFont typeface="Wingdings" panose="05000000000000000000" pitchFamily="2" charset="2"/>
              <a:buChar char="Ø"/>
            </a:pPr>
            <a:endParaRPr lang="en-US" dirty="0"/>
          </a:p>
          <a:p>
            <a:pPr>
              <a:buFont typeface="Wingdings" panose="05000000000000000000" pitchFamily="2" charset="2"/>
              <a:buChar char="Ø"/>
            </a:pPr>
            <a:r>
              <a:rPr lang="en-US" dirty="0"/>
              <a:t>A relational database state DB of S is a set of  relation states </a:t>
            </a:r>
          </a:p>
          <a:p>
            <a:pPr marL="0" indent="0"/>
            <a:r>
              <a:rPr lang="en-US" dirty="0"/>
              <a:t>        DB = {r1, r2, … , rm} such that each </a:t>
            </a:r>
            <a:r>
              <a:rPr lang="en-US" dirty="0" err="1"/>
              <a:t>ri</a:t>
            </a:r>
            <a:r>
              <a:rPr lang="en-US" dirty="0"/>
              <a:t> is a state of Ri and such that the </a:t>
            </a:r>
          </a:p>
          <a:p>
            <a:pPr marL="0" indent="0"/>
            <a:r>
              <a:rPr lang="en-US" dirty="0"/>
              <a:t>        </a:t>
            </a:r>
            <a:r>
              <a:rPr lang="en-US" dirty="0" err="1"/>
              <a:t>ri</a:t>
            </a:r>
            <a:r>
              <a:rPr lang="en-US" dirty="0"/>
              <a:t> relation states satisfy the integrity constraints specified in IC.</a:t>
            </a:r>
          </a:p>
          <a:p>
            <a:pPr marL="0" indent="0"/>
            <a:endParaRPr lang="en-US" dirty="0"/>
          </a:p>
          <a:p>
            <a:pPr>
              <a:buFont typeface="Wingdings" panose="05000000000000000000" pitchFamily="2" charset="2"/>
              <a:buChar char="Ø"/>
            </a:pPr>
            <a:r>
              <a:rPr lang="en-US" dirty="0">
                <a:solidFill>
                  <a:srgbClr val="7030A0"/>
                </a:solidFill>
              </a:rPr>
              <a:t>Note : </a:t>
            </a:r>
            <a:r>
              <a:rPr lang="en-US" dirty="0"/>
              <a:t>relational database state is sometimes called a </a:t>
            </a:r>
            <a:r>
              <a:rPr lang="en-US" dirty="0">
                <a:solidFill>
                  <a:srgbClr val="7030A0"/>
                </a:solidFill>
              </a:rPr>
              <a:t>relational database snapshot or instance </a:t>
            </a:r>
          </a:p>
          <a:p>
            <a:pPr>
              <a:buFont typeface="Wingdings" panose="05000000000000000000" pitchFamily="2" charset="2"/>
              <a:buChar char="Ø"/>
            </a:pPr>
            <a:endParaRPr lang="en-US" dirty="0"/>
          </a:p>
          <a:p>
            <a:pPr>
              <a:buFont typeface="Wingdings" panose="05000000000000000000" pitchFamily="2" charset="2"/>
              <a:buChar char="Ø"/>
            </a:pPr>
            <a:r>
              <a:rPr lang="en-US" dirty="0"/>
              <a:t>E.g., A relational database schema that we call  COMPANY = {EMPLOYEE, DEPARTMENT, DEPT_LOCATIONS, PROJECT, WORKS_ON, DEPENDENT}.</a:t>
            </a:r>
          </a:p>
          <a:p>
            <a:pPr>
              <a:buFont typeface="Wingdings" panose="05000000000000000000" pitchFamily="2" charset="2"/>
              <a:buChar char="Ø"/>
            </a:pPr>
            <a:endParaRPr lang="en-US" dirty="0"/>
          </a:p>
          <a:p>
            <a:pPr>
              <a:buFont typeface="Wingdings" panose="05000000000000000000" pitchFamily="2" charset="2"/>
              <a:buChar char="Ø"/>
            </a:pPr>
            <a:r>
              <a:rPr lang="en-US" dirty="0"/>
              <a:t>When we refer to a relational database, we implicitly include both its schema and its current state. A database state that does not obey all the integrity constraints is called not valid, and a state that satisfies all the constraints in the defined set of integrity constraints IC is called a valid state</a:t>
            </a:r>
          </a:p>
          <a:p>
            <a:pPr marL="0" indent="0"/>
            <a:endParaRPr lang="en-US" dirty="0"/>
          </a:p>
          <a:p>
            <a:pPr marL="0" indent="0"/>
            <a:endParaRPr lang="en-US" b="1" dirty="0">
              <a:solidFill>
                <a:srgbClr val="7030A0"/>
              </a:solidFill>
            </a:endParaRPr>
          </a:p>
          <a:p>
            <a:pPr marL="0" indent="0"/>
            <a:r>
              <a:rPr lang="en-US" b="1" dirty="0">
                <a:solidFill>
                  <a:srgbClr val="7030A0"/>
                </a:solidFill>
              </a:rPr>
              <a:t>      What is populating a DB?</a:t>
            </a:r>
          </a:p>
          <a:p>
            <a:endParaRPr lang="en-US" dirty="0"/>
          </a:p>
        </p:txBody>
      </p:sp>
    </p:spTree>
    <p:extLst>
      <p:ext uri="{BB962C8B-B14F-4D97-AF65-F5344CB8AC3E}">
        <p14:creationId xmlns:p14="http://schemas.microsoft.com/office/powerpoint/2010/main" val="3398945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74171" y="152400"/>
            <a:ext cx="8665029" cy="1143000"/>
          </a:xfrm>
        </p:spPr>
        <p:txBody>
          <a:bodyPr/>
          <a:lstStyle/>
          <a:p>
            <a:r>
              <a:rPr lang="en-IN" dirty="0">
                <a:solidFill>
                  <a:srgbClr val="8D237E"/>
                </a:solidFill>
              </a:rPr>
              <a:t>Relational DB and Relational DB Schemas</a:t>
            </a:r>
          </a:p>
        </p:txBody>
      </p:sp>
      <p:pic>
        <p:nvPicPr>
          <p:cNvPr id="5" name="Picture 4"/>
          <p:cNvPicPr>
            <a:picLocks noChangeAspect="1"/>
          </p:cNvPicPr>
          <p:nvPr/>
        </p:nvPicPr>
        <p:blipFill>
          <a:blip r:embed="rId2"/>
          <a:stretch>
            <a:fillRect/>
          </a:stretch>
        </p:blipFill>
        <p:spPr>
          <a:xfrm>
            <a:off x="732971" y="1634217"/>
            <a:ext cx="10632381" cy="4723039"/>
          </a:xfrm>
          <a:prstGeom prst="rect">
            <a:avLst/>
          </a:prstGeom>
        </p:spPr>
      </p:pic>
    </p:spTree>
    <p:extLst>
      <p:ext uri="{BB962C8B-B14F-4D97-AF65-F5344CB8AC3E}">
        <p14:creationId xmlns:p14="http://schemas.microsoft.com/office/powerpoint/2010/main" val="327333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50E99B-3B09-4C9A-BD43-6604CC545BCE}"/>
              </a:ext>
            </a:extLst>
          </p:cNvPr>
          <p:cNvSpPr>
            <a:spLocks noGrp="1"/>
          </p:cNvSpPr>
          <p:nvPr>
            <p:ph idx="1"/>
          </p:nvPr>
        </p:nvSpPr>
        <p:spPr>
          <a:xfrm>
            <a:off x="406399" y="1493838"/>
            <a:ext cx="11704085" cy="5002655"/>
          </a:xfrm>
        </p:spPr>
        <p:txBody>
          <a:bodyPr>
            <a:normAutofit fontScale="70000" lnSpcReduction="20000"/>
          </a:bodyPr>
          <a:lstStyle/>
          <a:p>
            <a:pPr>
              <a:lnSpc>
                <a:spcPct val="107000"/>
              </a:lnSpc>
              <a:spcAft>
                <a:spcPts val="800"/>
              </a:spcAft>
              <a:buFont typeface="Arial" panose="020B0604020202020204" pitchFamily="34" charset="0"/>
              <a:buChar char="•"/>
            </a:pPr>
            <a:r>
              <a:rPr lang="en-US" sz="2300" b="1" dirty="0">
                <a:solidFill>
                  <a:srgbClr val="222222"/>
                </a:solidFill>
                <a:effectLst/>
                <a:latin typeface="Abadi" panose="020B0604020104020204" pitchFamily="34" charset="0"/>
                <a:ea typeface="Calibri" panose="020F0502020204030204" pitchFamily="34" charset="0"/>
                <a:cs typeface="Latha" panose="020B0604020202020204" pitchFamily="34" charset="0"/>
              </a:rPr>
              <a:t>The data model </a:t>
            </a:r>
            <a:r>
              <a:rPr lang="en-US" sz="2300" dirty="0">
                <a:solidFill>
                  <a:srgbClr val="222222"/>
                </a:solidFill>
                <a:effectLst/>
                <a:latin typeface="Abadi" panose="020B0604020104020204" pitchFamily="34" charset="0"/>
                <a:ea typeface="Calibri" panose="020F0502020204030204" pitchFamily="34" charset="0"/>
                <a:cs typeface="Latha" panose="020B0604020202020204" pitchFamily="34" charset="0"/>
              </a:rPr>
              <a:t>emphasizes on what data is needed and how it should be organized instead of what operations will be performed on data.</a:t>
            </a:r>
          </a:p>
          <a:p>
            <a:pPr>
              <a:lnSpc>
                <a:spcPct val="107000"/>
              </a:lnSpc>
              <a:spcAft>
                <a:spcPts val="800"/>
              </a:spcAft>
              <a:buFont typeface="Arial" panose="020B0604020202020204" pitchFamily="34" charset="0"/>
              <a:buChar char="•"/>
            </a:pPr>
            <a:r>
              <a:rPr lang="en-US" sz="2300" dirty="0">
                <a:solidFill>
                  <a:srgbClr val="222222"/>
                </a:solidFill>
                <a:effectLst/>
                <a:latin typeface="Abadi" panose="020B0604020104020204" pitchFamily="34" charset="0"/>
                <a:ea typeface="Calibri" panose="020F0502020204030204" pitchFamily="34" charset="0"/>
                <a:cs typeface="Latha" panose="020B0604020202020204" pitchFamily="34" charset="0"/>
              </a:rPr>
              <a:t> </a:t>
            </a:r>
            <a:r>
              <a:rPr lang="en-US" sz="2300" dirty="0">
                <a:solidFill>
                  <a:srgbClr val="222222"/>
                </a:solidFill>
                <a:effectLst/>
                <a:latin typeface="Abadi" panose="020B0604020104020204" pitchFamily="34" charset="0"/>
                <a:ea typeface="Times New Roman" panose="02020603050405020304" pitchFamily="18" charset="0"/>
                <a:cs typeface="Times New Roman" panose="02020603050405020304" pitchFamily="18" charset="0"/>
              </a:rPr>
              <a:t>The data models are used to represent the data and how it is stored in the database and to set the relationship between data items.</a:t>
            </a:r>
            <a:endParaRPr lang="en-US" sz="2300" dirty="0">
              <a:effectLst/>
              <a:latin typeface="Abadi" panose="020B0604020104020204" pitchFamily="34" charset="0"/>
              <a:ea typeface="Calibri" panose="020F0502020204030204" pitchFamily="34" charset="0"/>
              <a:cs typeface="Latha" panose="020B0604020202020204" pitchFamily="34" charset="0"/>
            </a:endParaRPr>
          </a:p>
          <a:p>
            <a:pPr>
              <a:lnSpc>
                <a:spcPct val="107000"/>
              </a:lnSpc>
              <a:spcAft>
                <a:spcPts val="800"/>
              </a:spcAft>
            </a:pPr>
            <a:r>
              <a:rPr lang="en-US" sz="2100" dirty="0">
                <a:solidFill>
                  <a:srgbClr val="222222"/>
                </a:solidFill>
                <a:effectLst/>
                <a:latin typeface="Abadi" panose="020B0604020104020204" pitchFamily="34" charset="0"/>
                <a:ea typeface="Calibri" panose="020F0502020204030204" pitchFamily="34" charset="0"/>
                <a:cs typeface="Latha" panose="020B0604020202020204" pitchFamily="34" charset="0"/>
              </a:rPr>
              <a:t> </a:t>
            </a:r>
            <a:r>
              <a:rPr lang="en-US" sz="2300" dirty="0">
                <a:solidFill>
                  <a:srgbClr val="222222"/>
                </a:solidFill>
                <a:effectLst/>
                <a:latin typeface="Abadi" panose="020B0604020104020204" pitchFamily="34" charset="0"/>
                <a:ea typeface="Calibri" panose="020F0502020204030204" pitchFamily="34" charset="0"/>
                <a:cs typeface="Latha" panose="020B0604020202020204" pitchFamily="34" charset="0"/>
              </a:rPr>
              <a:t>Data Model is like an architect's building plan, which helps to build conceptual models and set a relationship between data items.  So it is an abstract model that organizes data description, data semantics, and consistency constraints of data. </a:t>
            </a:r>
            <a:endParaRPr lang="en-US" sz="2300" dirty="0">
              <a:effectLst/>
              <a:latin typeface="Abadi" panose="020B0604020104020204" pitchFamily="34" charset="0"/>
              <a:ea typeface="Calibri" panose="020F0502020204030204" pitchFamily="34" charset="0"/>
              <a:cs typeface="Latha" panose="020B0604020202020204" pitchFamily="34" charset="0"/>
            </a:endParaRPr>
          </a:p>
          <a:p>
            <a:pPr>
              <a:lnSpc>
                <a:spcPct val="107000"/>
              </a:lnSpc>
              <a:spcAft>
                <a:spcPts val="800"/>
              </a:spcAft>
            </a:pPr>
            <a:r>
              <a:rPr lang="en-US" sz="2300" b="1" dirty="0">
                <a:solidFill>
                  <a:srgbClr val="222222"/>
                </a:solidFill>
                <a:effectLst/>
                <a:latin typeface="Abadi" panose="020B0604020104020204" pitchFamily="34" charset="0"/>
                <a:ea typeface="Calibri" panose="020F0502020204030204" pitchFamily="34" charset="0"/>
                <a:cs typeface="Latha" panose="020B0604020202020204" pitchFamily="34" charset="0"/>
              </a:rPr>
              <a:t>There are 3 different </a:t>
            </a:r>
            <a:r>
              <a:rPr lang="en-US" sz="2300" dirty="0">
                <a:solidFill>
                  <a:srgbClr val="222222"/>
                </a:solidFill>
                <a:effectLst/>
                <a:latin typeface="Abadi" panose="020B0604020104020204" pitchFamily="34" charset="0"/>
                <a:ea typeface="Calibri" panose="020F0502020204030204" pitchFamily="34" charset="0"/>
                <a:cs typeface="Latha" panose="020B0604020202020204" pitchFamily="34" charset="0"/>
              </a:rPr>
              <a:t>types of data models: conceptual data models, logical data models, and physical data models, and each one has a specific purpose.</a:t>
            </a:r>
            <a:endParaRPr lang="en-US" sz="2300" dirty="0">
              <a:effectLst/>
              <a:latin typeface="Abadi" panose="020B0604020104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tabLst>
                <a:tab pos="457200" algn="l"/>
              </a:tabLst>
            </a:pPr>
            <a:r>
              <a:rPr lang="en-US" sz="2300" b="1" dirty="0">
                <a:solidFill>
                  <a:srgbClr val="222222"/>
                </a:solidFill>
                <a:effectLst/>
                <a:latin typeface="Abadi" panose="020B0604020104020204" pitchFamily="34" charset="0"/>
                <a:ea typeface="Times New Roman" panose="02020603050405020304" pitchFamily="18" charset="0"/>
                <a:cs typeface="Times New Roman" panose="02020603050405020304" pitchFamily="18" charset="0"/>
              </a:rPr>
              <a:t>1.  Conceptual Data Model:</a:t>
            </a:r>
            <a:r>
              <a:rPr lang="en-US" sz="2300" dirty="0">
                <a:solidFill>
                  <a:srgbClr val="222222"/>
                </a:solidFill>
                <a:effectLst/>
                <a:latin typeface="Abadi" panose="020B0604020104020204" pitchFamily="34" charset="0"/>
                <a:ea typeface="Times New Roman" panose="02020603050405020304" pitchFamily="18" charset="0"/>
                <a:cs typeface="Times New Roman" panose="02020603050405020304" pitchFamily="18" charset="0"/>
              </a:rPr>
              <a:t> This Data Model defines </a:t>
            </a:r>
            <a:r>
              <a:rPr lang="en-US" sz="2300" b="1" dirty="0">
                <a:solidFill>
                  <a:srgbClr val="222222"/>
                </a:solidFill>
                <a:effectLst/>
                <a:latin typeface="Abadi" panose="020B0604020104020204" pitchFamily="34" charset="0"/>
                <a:ea typeface="Times New Roman" panose="02020603050405020304" pitchFamily="18" charset="0"/>
                <a:cs typeface="Times New Roman" panose="02020603050405020304" pitchFamily="18" charset="0"/>
              </a:rPr>
              <a:t>WHAT</a:t>
            </a:r>
            <a:r>
              <a:rPr lang="en-US" sz="2300" dirty="0">
                <a:solidFill>
                  <a:srgbClr val="222222"/>
                </a:solidFill>
                <a:effectLst/>
                <a:latin typeface="Abadi" panose="020B0604020104020204" pitchFamily="34" charset="0"/>
                <a:ea typeface="Times New Roman" panose="02020603050405020304" pitchFamily="18" charset="0"/>
                <a:cs typeface="Times New Roman" panose="02020603050405020304" pitchFamily="18" charset="0"/>
              </a:rPr>
              <a:t> the system contains. This model is typically created by Business stakeholders and Data Architects. The purpose is to organize, scope and define business concepts and rules.  This is a high level data model  where we </a:t>
            </a:r>
            <a:r>
              <a:rPr lang="en-US" sz="2300" b="1" dirty="0">
                <a:solidFill>
                  <a:srgbClr val="7030A0"/>
                </a:solidFill>
                <a:effectLst/>
                <a:latin typeface="Abadi" panose="020B0604020104020204" pitchFamily="34" charset="0"/>
                <a:ea typeface="Times New Roman" panose="02020603050405020304" pitchFamily="18" charset="0"/>
                <a:cs typeface="Times New Roman" panose="02020603050405020304" pitchFamily="18" charset="0"/>
              </a:rPr>
              <a:t>use </a:t>
            </a:r>
            <a:r>
              <a:rPr lang="en-US" sz="2300" b="1" dirty="0">
                <a:solidFill>
                  <a:srgbClr val="7030A0"/>
                </a:solidFill>
                <a:effectLst/>
                <a:latin typeface="Abadi" panose="020B0604020104020204" pitchFamily="34" charset="0"/>
                <a:ea typeface="Calibri" panose="020F0502020204030204" pitchFamily="34" charset="0"/>
                <a:cs typeface="Latha" panose="020B0604020202020204" pitchFamily="34" charset="0"/>
              </a:rPr>
              <a:t>ER , EER and UML </a:t>
            </a:r>
            <a:r>
              <a:rPr lang="en-US" sz="2300" dirty="0">
                <a:solidFill>
                  <a:srgbClr val="222222"/>
                </a:solidFill>
                <a:effectLst/>
                <a:latin typeface="Abadi" panose="020B0604020104020204" pitchFamily="34" charset="0"/>
                <a:ea typeface="Calibri" panose="020F0502020204030204" pitchFamily="34" charset="0"/>
                <a:cs typeface="Latha" panose="020B0604020202020204" pitchFamily="34" charset="0"/>
              </a:rPr>
              <a:t>to represent the business concepts and organize data.</a:t>
            </a:r>
            <a:endParaRPr lang="en-US" sz="2300" dirty="0">
              <a:effectLst/>
              <a:latin typeface="Abadi" panose="020B0604020104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startAt="2"/>
              <a:tabLst>
                <a:tab pos="457200" algn="l"/>
              </a:tabLst>
            </a:pPr>
            <a:r>
              <a:rPr lang="en-US" sz="2300" b="1" dirty="0">
                <a:solidFill>
                  <a:srgbClr val="222222"/>
                </a:solidFill>
                <a:effectLst/>
                <a:latin typeface="Abadi" panose="020B0604020104020204" pitchFamily="34" charset="0"/>
                <a:ea typeface="Times New Roman" panose="02020603050405020304" pitchFamily="18" charset="0"/>
                <a:cs typeface="Times New Roman" panose="02020603050405020304" pitchFamily="18" charset="0"/>
              </a:rPr>
              <a:t>Logical Data Model:</a:t>
            </a:r>
            <a:r>
              <a:rPr lang="en-US" sz="2300" dirty="0">
                <a:solidFill>
                  <a:srgbClr val="222222"/>
                </a:solidFill>
                <a:effectLst/>
                <a:latin typeface="Abadi" panose="020B0604020104020204" pitchFamily="34" charset="0"/>
                <a:ea typeface="Times New Roman" panose="02020603050405020304" pitchFamily="18" charset="0"/>
                <a:cs typeface="Times New Roman" panose="02020603050405020304" pitchFamily="18" charset="0"/>
              </a:rPr>
              <a:t> Defines </a:t>
            </a:r>
            <a:r>
              <a:rPr lang="en-US" sz="2300" b="1" dirty="0">
                <a:solidFill>
                  <a:srgbClr val="222222"/>
                </a:solidFill>
                <a:effectLst/>
                <a:latin typeface="Abadi" panose="020B0604020104020204" pitchFamily="34" charset="0"/>
                <a:ea typeface="Times New Roman" panose="02020603050405020304" pitchFamily="18" charset="0"/>
                <a:cs typeface="Times New Roman" panose="02020603050405020304" pitchFamily="18" charset="0"/>
              </a:rPr>
              <a:t>HOW</a:t>
            </a:r>
            <a:r>
              <a:rPr lang="en-US" sz="2300" dirty="0">
                <a:solidFill>
                  <a:srgbClr val="222222"/>
                </a:solidFill>
                <a:effectLst/>
                <a:latin typeface="Abadi" panose="020B0604020104020204" pitchFamily="34" charset="0"/>
                <a:ea typeface="Times New Roman" panose="02020603050405020304" pitchFamily="18" charset="0"/>
                <a:cs typeface="Times New Roman" panose="02020603050405020304" pitchFamily="18" charset="0"/>
              </a:rPr>
              <a:t> the system should be implemented regardless of the DBMS. This model is typically created by Data Architects and Business Analysts. The purpose is to developed technical map of rules and data structures. </a:t>
            </a:r>
            <a:r>
              <a:rPr lang="en-US" sz="2300" b="1" dirty="0">
                <a:solidFill>
                  <a:srgbClr val="7030A0"/>
                </a:solidFill>
                <a:effectLst/>
                <a:latin typeface="Abadi" panose="020B0604020104020204" pitchFamily="34" charset="0"/>
                <a:ea typeface="Calibri" panose="020F0502020204030204" pitchFamily="34" charset="0"/>
                <a:cs typeface="Latha" panose="020B0604020202020204" pitchFamily="34" charset="0"/>
              </a:rPr>
              <a:t>Schema or relational schema</a:t>
            </a:r>
            <a:r>
              <a:rPr lang="en-US" sz="2300" dirty="0">
                <a:solidFill>
                  <a:srgbClr val="222222"/>
                </a:solidFill>
                <a:effectLst/>
                <a:latin typeface="Abadi" panose="020B0604020104020204" pitchFamily="34" charset="0"/>
                <a:ea typeface="Calibri" panose="020F0502020204030204" pitchFamily="34" charset="0"/>
                <a:cs typeface="Latha" panose="020B0604020202020204" pitchFamily="34" charset="0"/>
              </a:rPr>
              <a:t>  is belonging to logical data model. Schema means a logical view. </a:t>
            </a:r>
            <a:endParaRPr lang="en-US" sz="2300" dirty="0">
              <a:effectLst/>
              <a:latin typeface="Abadi" panose="020B0604020104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startAt="2"/>
              <a:tabLst>
                <a:tab pos="457200" algn="l"/>
              </a:tabLst>
            </a:pPr>
            <a:r>
              <a:rPr lang="en-US" sz="2300" b="1" dirty="0">
                <a:solidFill>
                  <a:srgbClr val="222222"/>
                </a:solidFill>
                <a:effectLst/>
                <a:latin typeface="Abadi" panose="020B0604020104020204" pitchFamily="34" charset="0"/>
                <a:ea typeface="Times New Roman" panose="02020603050405020304" pitchFamily="18" charset="0"/>
                <a:cs typeface="Times New Roman" panose="02020603050405020304" pitchFamily="18" charset="0"/>
              </a:rPr>
              <a:t>Physical Data Model</a:t>
            </a:r>
            <a:r>
              <a:rPr lang="en-US" sz="2300" dirty="0">
                <a:solidFill>
                  <a:srgbClr val="222222"/>
                </a:solidFill>
                <a:effectLst/>
                <a:latin typeface="Abadi" panose="020B0604020104020204" pitchFamily="34" charset="0"/>
                <a:ea typeface="Times New Roman" panose="02020603050405020304" pitchFamily="18" charset="0"/>
                <a:cs typeface="Times New Roman" panose="02020603050405020304" pitchFamily="18" charset="0"/>
              </a:rPr>
              <a:t>: This Data Model describes </a:t>
            </a:r>
            <a:r>
              <a:rPr lang="en-US" sz="2300" b="1" dirty="0">
                <a:solidFill>
                  <a:srgbClr val="222222"/>
                </a:solidFill>
                <a:effectLst/>
                <a:latin typeface="Abadi" panose="020B0604020104020204" pitchFamily="34" charset="0"/>
                <a:ea typeface="Times New Roman" panose="02020603050405020304" pitchFamily="18" charset="0"/>
                <a:cs typeface="Times New Roman" panose="02020603050405020304" pitchFamily="18" charset="0"/>
              </a:rPr>
              <a:t>HOW</a:t>
            </a:r>
            <a:r>
              <a:rPr lang="en-US" sz="2300" dirty="0">
                <a:solidFill>
                  <a:srgbClr val="222222"/>
                </a:solidFill>
                <a:effectLst/>
                <a:latin typeface="Abadi" panose="020B0604020104020204" pitchFamily="34" charset="0"/>
                <a:ea typeface="Times New Roman" panose="02020603050405020304" pitchFamily="18" charset="0"/>
                <a:cs typeface="Times New Roman" panose="02020603050405020304" pitchFamily="18" charset="0"/>
              </a:rPr>
              <a:t> the system will be implemented using a specific DBMS system. This model is typically created by DBA and developers. The purpose is actual implementation of the database. </a:t>
            </a:r>
            <a:r>
              <a:rPr lang="en-US" sz="2300" dirty="0">
                <a:solidFill>
                  <a:srgbClr val="222222"/>
                </a:solidFill>
                <a:effectLst/>
                <a:latin typeface="Abadi" panose="020B0604020104020204" pitchFamily="34" charset="0"/>
                <a:ea typeface="Calibri" panose="020F0502020204030204" pitchFamily="34" charset="0"/>
                <a:cs typeface="Latha" panose="020B0604020202020204" pitchFamily="34" charset="0"/>
              </a:rPr>
              <a:t>While </a:t>
            </a:r>
            <a:r>
              <a:rPr lang="en-US" sz="2300" b="1" dirty="0">
                <a:solidFill>
                  <a:srgbClr val="7030A0"/>
                </a:solidFill>
                <a:effectLst/>
                <a:latin typeface="Abadi" panose="020B0604020104020204" pitchFamily="34" charset="0"/>
                <a:ea typeface="Calibri" panose="020F0502020204030204" pitchFamily="34" charset="0"/>
                <a:cs typeface="Latha" panose="020B0604020202020204" pitchFamily="34" charset="0"/>
              </a:rPr>
              <a:t>table  basically stored in files  belong to physical data model.</a:t>
            </a:r>
          </a:p>
          <a:p>
            <a:endParaRPr lang="en-US" dirty="0"/>
          </a:p>
        </p:txBody>
      </p:sp>
      <p:sp>
        <p:nvSpPr>
          <p:cNvPr id="3" name="Content Placeholder 2">
            <a:extLst>
              <a:ext uri="{FF2B5EF4-FFF2-40B4-BE49-F238E27FC236}">
                <a16:creationId xmlns:a16="http://schemas.microsoft.com/office/drawing/2014/main" id="{6F905323-B0C8-4A24-A2A0-7BBD5BE6CDCC}"/>
              </a:ext>
            </a:extLst>
          </p:cNvPr>
          <p:cNvSpPr>
            <a:spLocks noGrp="1"/>
          </p:cNvSpPr>
          <p:nvPr>
            <p:ph sz="quarter" idx="10"/>
          </p:nvPr>
        </p:nvSpPr>
        <p:spPr/>
        <p:txBody>
          <a:bodyPr/>
          <a:lstStyle/>
          <a:p>
            <a:r>
              <a:rPr lang="en-IN" sz="3600" dirty="0">
                <a:solidFill>
                  <a:srgbClr val="7030A0"/>
                </a:solidFill>
                <a:effectLst/>
                <a:latin typeface="Helvetica" panose="020B0604020202020204" pitchFamily="34" charset="0"/>
                <a:ea typeface="Calibri" panose="020F0502020204030204" pitchFamily="34" charset="0"/>
                <a:cs typeface="Latha" panose="020B0604020202020204" pitchFamily="34" charset="0"/>
              </a:rPr>
              <a:t>Data Model and schema</a:t>
            </a:r>
            <a:endParaRPr lang="en-US" sz="3600" dirty="0">
              <a:solidFill>
                <a:srgbClr val="7030A0"/>
              </a:solidFill>
              <a:effectLst/>
              <a:latin typeface="Calibri" panose="020F0502020204030204" pitchFamily="34" charset="0"/>
              <a:ea typeface="Calibri" panose="020F0502020204030204" pitchFamily="34" charset="0"/>
              <a:cs typeface="Latha" panose="020B0604020202020204" pitchFamily="34" charset="0"/>
            </a:endParaRPr>
          </a:p>
          <a:p>
            <a:endParaRPr lang="en-US" dirty="0"/>
          </a:p>
        </p:txBody>
      </p:sp>
    </p:spTree>
    <p:extLst>
      <p:ext uri="{BB962C8B-B14F-4D97-AF65-F5344CB8AC3E}">
        <p14:creationId xmlns:p14="http://schemas.microsoft.com/office/powerpoint/2010/main" val="259665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900" y="1419225"/>
            <a:ext cx="9258300" cy="5086350"/>
          </a:xfrm>
          <a:prstGeom prst="rect">
            <a:avLst/>
          </a:prstGeom>
        </p:spPr>
      </p:pic>
      <p:sp>
        <p:nvSpPr>
          <p:cNvPr id="6" name="Rectangle 5"/>
          <p:cNvSpPr/>
          <p:nvPr/>
        </p:nvSpPr>
        <p:spPr>
          <a:xfrm>
            <a:off x="440871" y="352425"/>
            <a:ext cx="7772400" cy="523220"/>
          </a:xfrm>
          <a:prstGeom prst="rect">
            <a:avLst/>
          </a:prstGeom>
        </p:spPr>
        <p:txBody>
          <a:bodyPr wrap="square">
            <a:spAutoFit/>
          </a:bodyPr>
          <a:lstStyle/>
          <a:p>
            <a:r>
              <a:rPr lang="en-IN" sz="2800" b="1" dirty="0">
                <a:solidFill>
                  <a:srgbClr val="8D237E"/>
                </a:solidFill>
              </a:rPr>
              <a:t>Relational DB and Relational DB Schemas</a:t>
            </a:r>
          </a:p>
        </p:txBody>
      </p:sp>
    </p:spTree>
    <p:extLst>
      <p:ext uri="{BB962C8B-B14F-4D97-AF65-F5344CB8AC3E}">
        <p14:creationId xmlns:p14="http://schemas.microsoft.com/office/powerpoint/2010/main" val="1711414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23887" y="1714500"/>
            <a:ext cx="7553325" cy="4533900"/>
          </a:xfrm>
          <a:prstGeom prst="rect">
            <a:avLst/>
          </a:prstGeom>
        </p:spPr>
      </p:pic>
      <p:sp>
        <p:nvSpPr>
          <p:cNvPr id="7" name="Content Placeholder 6"/>
          <p:cNvSpPr>
            <a:spLocks noGrp="1"/>
          </p:cNvSpPr>
          <p:nvPr>
            <p:ph sz="quarter" idx="10"/>
          </p:nvPr>
        </p:nvSpPr>
        <p:spPr>
          <a:prstGeom prst="rect">
            <a:avLst/>
          </a:prstGeom>
        </p:spPr>
        <p:txBody>
          <a:bodyPr wrap="square">
            <a:spAutoFit/>
          </a:bodyPr>
          <a:lstStyle/>
          <a:p>
            <a:r>
              <a:rPr lang="en-IN" sz="2800" b="1" dirty="0">
                <a:solidFill>
                  <a:srgbClr val="8D237E"/>
                </a:solidFill>
                <a:latin typeface="AkzidenzGroteskBE-Light"/>
              </a:rPr>
              <a:t>One possible database state for the COMPANY relational database schema.</a:t>
            </a:r>
            <a:endParaRPr lang="en-IN" sz="2800" b="1" dirty="0">
              <a:solidFill>
                <a:srgbClr val="8D237E"/>
              </a:solidFill>
            </a:endParaRPr>
          </a:p>
        </p:txBody>
      </p:sp>
    </p:spTree>
    <p:extLst>
      <p:ext uri="{BB962C8B-B14F-4D97-AF65-F5344CB8AC3E}">
        <p14:creationId xmlns:p14="http://schemas.microsoft.com/office/powerpoint/2010/main" val="1145707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06400" y="141767"/>
            <a:ext cx="8432800" cy="1143000"/>
          </a:xfrm>
        </p:spPr>
        <p:txBody>
          <a:bodyPr/>
          <a:lstStyle/>
          <a:p>
            <a:r>
              <a:rPr lang="en-US" altLang="en-US" dirty="0">
                <a:solidFill>
                  <a:srgbClr val="7030A0"/>
                </a:solidFill>
              </a:rPr>
              <a:t>b. Entity Integrity or Integrity constraint</a:t>
            </a:r>
            <a:endParaRPr lang="en-IN" dirty="0">
              <a:solidFill>
                <a:srgbClr val="7030A0"/>
              </a:solidFill>
            </a:endParaRPr>
          </a:p>
        </p:txBody>
      </p:sp>
      <p:sp>
        <p:nvSpPr>
          <p:cNvPr id="4" name="Rectangle 3"/>
          <p:cNvSpPr>
            <a:spLocks noGrp="1" noChangeArrowheads="1"/>
          </p:cNvSpPr>
          <p:nvPr>
            <p:ph idx="1"/>
          </p:nvPr>
        </p:nvSpPr>
        <p:spPr>
          <a:xfrm>
            <a:off x="406400" y="1493839"/>
            <a:ext cx="10845800" cy="1143000"/>
          </a:xfrm>
        </p:spPr>
        <p:txBody>
          <a:bodyPr>
            <a:normAutofit lnSpcReduction="10000"/>
          </a:bodyPr>
          <a:lstStyle/>
          <a:p>
            <a:pPr>
              <a:lnSpc>
                <a:spcPct val="90000"/>
              </a:lnSpc>
              <a:buFont typeface="Wingdings" panose="05000000000000000000" pitchFamily="2" charset="2"/>
              <a:buChar char="Ø"/>
            </a:pPr>
            <a:r>
              <a:rPr lang="en-US" altLang="en-US" b="1" dirty="0">
                <a:solidFill>
                  <a:schemeClr val="accent5">
                    <a:lumMod val="75000"/>
                  </a:schemeClr>
                </a:solidFill>
                <a:latin typeface="+mj-lt"/>
                <a:cs typeface="Times New Roman" panose="02020603050405020304" pitchFamily="18" charset="0"/>
              </a:rPr>
              <a:t>Relational Database Schema</a:t>
            </a:r>
            <a:r>
              <a:rPr lang="en-US" altLang="en-US" dirty="0">
                <a:solidFill>
                  <a:schemeClr val="accent5">
                    <a:lumMod val="75000"/>
                  </a:schemeClr>
                </a:solidFill>
                <a:latin typeface="+mj-lt"/>
                <a:cs typeface="Times New Roman" panose="02020603050405020304" pitchFamily="18" charset="0"/>
              </a:rPr>
              <a:t>: A set S of relation schemas that belong to the same database. S is the </a:t>
            </a:r>
            <a:r>
              <a:rPr lang="en-US" altLang="en-US" i="1" dirty="0">
                <a:solidFill>
                  <a:schemeClr val="accent5">
                    <a:lumMod val="75000"/>
                  </a:schemeClr>
                </a:solidFill>
                <a:latin typeface="+mj-lt"/>
                <a:cs typeface="Times New Roman" panose="02020603050405020304" pitchFamily="18" charset="0"/>
              </a:rPr>
              <a:t>name</a:t>
            </a:r>
            <a:r>
              <a:rPr lang="en-US" altLang="en-US" dirty="0">
                <a:solidFill>
                  <a:schemeClr val="accent5">
                    <a:lumMod val="75000"/>
                  </a:schemeClr>
                </a:solidFill>
                <a:latin typeface="+mj-lt"/>
                <a:cs typeface="Times New Roman" panose="02020603050405020304" pitchFamily="18" charset="0"/>
              </a:rPr>
              <a:t>  of the </a:t>
            </a:r>
            <a:r>
              <a:rPr lang="en-US" altLang="en-US" b="1" dirty="0">
                <a:solidFill>
                  <a:schemeClr val="accent5">
                    <a:lumMod val="75000"/>
                  </a:schemeClr>
                </a:solidFill>
                <a:latin typeface="+mj-lt"/>
                <a:cs typeface="Times New Roman" panose="02020603050405020304" pitchFamily="18" charset="0"/>
              </a:rPr>
              <a:t>database</a:t>
            </a:r>
            <a:r>
              <a:rPr lang="en-US" altLang="en-US" dirty="0">
                <a:solidFill>
                  <a:schemeClr val="accent5">
                    <a:lumMod val="75000"/>
                  </a:schemeClr>
                </a:solidFill>
                <a:latin typeface="+mj-lt"/>
                <a:cs typeface="Times New Roman" panose="02020603050405020304" pitchFamily="18" charset="0"/>
              </a:rPr>
              <a:t>.</a:t>
            </a:r>
          </a:p>
          <a:p>
            <a:pPr algn="ctr">
              <a:lnSpc>
                <a:spcPct val="90000"/>
              </a:lnSpc>
              <a:buFont typeface="Wingdings" panose="05000000000000000000" pitchFamily="2" charset="2"/>
              <a:buNone/>
            </a:pPr>
            <a:r>
              <a:rPr lang="en-US" altLang="en-US" dirty="0">
                <a:solidFill>
                  <a:schemeClr val="accent5">
                    <a:lumMod val="75000"/>
                  </a:schemeClr>
                </a:solidFill>
                <a:latin typeface="+mj-lt"/>
                <a:cs typeface="Times New Roman" panose="02020603050405020304" pitchFamily="18" charset="0"/>
              </a:rPr>
              <a:t>S = {R</a:t>
            </a:r>
            <a:r>
              <a:rPr lang="en-US" altLang="en-US" baseline="-25000" dirty="0">
                <a:solidFill>
                  <a:schemeClr val="accent5">
                    <a:lumMod val="75000"/>
                  </a:schemeClr>
                </a:solidFill>
                <a:latin typeface="+mj-lt"/>
                <a:cs typeface="Times New Roman" panose="02020603050405020304" pitchFamily="18" charset="0"/>
              </a:rPr>
              <a:t>1</a:t>
            </a:r>
            <a:r>
              <a:rPr lang="en-US" altLang="en-US" dirty="0">
                <a:solidFill>
                  <a:schemeClr val="accent5">
                    <a:lumMod val="75000"/>
                  </a:schemeClr>
                </a:solidFill>
                <a:latin typeface="+mj-lt"/>
                <a:cs typeface="Times New Roman" panose="02020603050405020304" pitchFamily="18" charset="0"/>
              </a:rPr>
              <a:t>, R</a:t>
            </a:r>
            <a:r>
              <a:rPr lang="en-US" altLang="en-US" baseline="-25000" dirty="0">
                <a:solidFill>
                  <a:schemeClr val="accent5">
                    <a:lumMod val="75000"/>
                  </a:schemeClr>
                </a:solidFill>
                <a:latin typeface="+mj-lt"/>
                <a:cs typeface="Times New Roman" panose="02020603050405020304" pitchFamily="18" charset="0"/>
              </a:rPr>
              <a:t>2</a:t>
            </a:r>
            <a:r>
              <a:rPr lang="en-US" altLang="en-US" dirty="0">
                <a:solidFill>
                  <a:schemeClr val="accent5">
                    <a:lumMod val="75000"/>
                  </a:schemeClr>
                </a:solidFill>
                <a:latin typeface="+mj-lt"/>
                <a:cs typeface="Times New Roman" panose="02020603050405020304" pitchFamily="18" charset="0"/>
              </a:rPr>
              <a:t>, ..., R</a:t>
            </a:r>
            <a:r>
              <a:rPr lang="en-US" altLang="en-US" baseline="-25000" dirty="0">
                <a:solidFill>
                  <a:schemeClr val="accent5">
                    <a:lumMod val="75000"/>
                  </a:schemeClr>
                </a:solidFill>
                <a:latin typeface="+mj-lt"/>
                <a:cs typeface="Times New Roman" panose="02020603050405020304" pitchFamily="18" charset="0"/>
              </a:rPr>
              <a:t>n</a:t>
            </a:r>
            <a:r>
              <a:rPr lang="en-US" altLang="en-US" dirty="0">
                <a:solidFill>
                  <a:schemeClr val="accent5">
                    <a:lumMod val="75000"/>
                  </a:schemeClr>
                </a:solidFill>
                <a:latin typeface="+mj-lt"/>
                <a:cs typeface="Times New Roman" panose="02020603050405020304" pitchFamily="18" charset="0"/>
              </a:rPr>
              <a:t>}</a:t>
            </a:r>
          </a:p>
          <a:p>
            <a:pPr algn="ctr">
              <a:lnSpc>
                <a:spcPct val="90000"/>
              </a:lnSpc>
              <a:buFont typeface="Wingdings" panose="05000000000000000000" pitchFamily="2" charset="2"/>
              <a:buNone/>
            </a:pPr>
            <a:endParaRPr lang="en-US" altLang="en-US" sz="3200" dirty="0">
              <a:solidFill>
                <a:schemeClr val="accent5">
                  <a:lumMod val="75000"/>
                </a:schemeClr>
              </a:solidFill>
              <a:cs typeface="Times New Roman" panose="02020603050405020304" pitchFamily="18" charset="0"/>
            </a:endParaRPr>
          </a:p>
          <a:p>
            <a:pPr>
              <a:lnSpc>
                <a:spcPct val="90000"/>
              </a:lnSpc>
              <a:buFont typeface="Wingdings" panose="05000000000000000000" pitchFamily="2" charset="2"/>
              <a:buChar char="Ø"/>
            </a:pPr>
            <a:endParaRPr lang="en-US" altLang="en-US" sz="3200" b="1" dirty="0">
              <a:solidFill>
                <a:schemeClr val="accent5">
                  <a:lumMod val="75000"/>
                </a:schemeClr>
              </a:solidFill>
              <a:cs typeface="Times New Roman" panose="02020603050405020304" pitchFamily="18" charset="0"/>
            </a:endParaRPr>
          </a:p>
          <a:p>
            <a:pPr>
              <a:lnSpc>
                <a:spcPct val="90000"/>
              </a:lnSpc>
              <a:buFont typeface="Wingdings" panose="05000000000000000000" pitchFamily="2" charset="2"/>
              <a:buChar char="Ø"/>
            </a:pPr>
            <a:endParaRPr lang="en-US" altLang="en-US" b="1" dirty="0">
              <a:solidFill>
                <a:schemeClr val="accent5">
                  <a:lumMod val="75000"/>
                </a:schemeClr>
              </a:solidFill>
              <a:cs typeface="Times New Roman" panose="02020603050405020304" pitchFamily="18" charset="0"/>
            </a:endParaRPr>
          </a:p>
          <a:p>
            <a:pPr>
              <a:lnSpc>
                <a:spcPct val="90000"/>
              </a:lnSpc>
              <a:buFont typeface="Wingdings" panose="05000000000000000000" pitchFamily="2" charset="2"/>
              <a:buChar char="Ø"/>
            </a:pPr>
            <a:endParaRPr lang="en-US" altLang="en-US" sz="2400" b="1" dirty="0">
              <a:solidFill>
                <a:schemeClr val="accent5">
                  <a:lumMod val="75000"/>
                </a:schemeClr>
              </a:solidFill>
              <a:cs typeface="Times New Roman" panose="02020603050405020304" pitchFamily="18" charset="0"/>
            </a:endParaRPr>
          </a:p>
          <a:p>
            <a:pPr>
              <a:lnSpc>
                <a:spcPct val="90000"/>
              </a:lnSpc>
            </a:pPr>
            <a:endParaRPr lang="en-US" altLang="en-US" sz="2400" dirty="0">
              <a:solidFill>
                <a:schemeClr val="accent5">
                  <a:lumMod val="75000"/>
                </a:schemeClr>
              </a:solidFill>
              <a:cs typeface="Times New Roman" panose="02020603050405020304" pitchFamily="18" charset="0"/>
            </a:endParaRPr>
          </a:p>
          <a:p>
            <a:pPr>
              <a:lnSpc>
                <a:spcPct val="90000"/>
              </a:lnSpc>
            </a:pPr>
            <a:endParaRPr lang="en-US" altLang="en-US" sz="2400" dirty="0">
              <a:solidFill>
                <a:schemeClr val="accent5">
                  <a:lumMod val="75000"/>
                </a:schemeClr>
              </a:solidFill>
              <a:cs typeface="Times New Roman" panose="02020603050405020304" pitchFamily="18" charset="0"/>
            </a:endParaRPr>
          </a:p>
          <a:p>
            <a:pPr>
              <a:lnSpc>
                <a:spcPct val="90000"/>
              </a:lnSpc>
            </a:pPr>
            <a:endParaRPr lang="en-US" altLang="en-US" sz="2400" dirty="0">
              <a:solidFill>
                <a:schemeClr val="accent5">
                  <a:lumMod val="75000"/>
                </a:schemeClr>
              </a:solidFill>
              <a:cs typeface="Times New Roman" panose="02020603050405020304" pitchFamily="18" charset="0"/>
            </a:endParaRPr>
          </a:p>
          <a:p>
            <a:pPr>
              <a:lnSpc>
                <a:spcPct val="90000"/>
              </a:lnSpc>
            </a:pPr>
            <a:endParaRPr lang="en-US" altLang="en-US" sz="2400" dirty="0">
              <a:solidFill>
                <a:schemeClr val="accent5">
                  <a:lumMod val="75000"/>
                </a:schemeClr>
              </a:solidFill>
              <a:cs typeface="Times New Roman" panose="02020603050405020304" pitchFamily="18" charset="0"/>
            </a:endParaRPr>
          </a:p>
          <a:p>
            <a:pPr>
              <a:lnSpc>
                <a:spcPct val="90000"/>
              </a:lnSpc>
            </a:pPr>
            <a:endParaRPr lang="en-US" altLang="en-US" dirty="0">
              <a:solidFill>
                <a:schemeClr val="accent5">
                  <a:lumMod val="75000"/>
                </a:schemeClr>
              </a:solidFill>
              <a:cs typeface="Times New Roman" panose="02020603050405020304" pitchFamily="18" charset="0"/>
            </a:endParaRPr>
          </a:p>
          <a:p>
            <a:pPr>
              <a:lnSpc>
                <a:spcPct val="90000"/>
              </a:lnSpc>
              <a:buFont typeface="Wingdings" panose="05000000000000000000" pitchFamily="2" charset="2"/>
              <a:buChar char="Ø"/>
            </a:pPr>
            <a:endParaRPr lang="en-US" altLang="en-US" b="1" dirty="0">
              <a:solidFill>
                <a:schemeClr val="accent5">
                  <a:lumMod val="75000"/>
                </a:schemeClr>
              </a:solidFill>
              <a:cs typeface="Times New Roman" panose="02020603050405020304" pitchFamily="18" charset="0"/>
            </a:endParaRPr>
          </a:p>
          <a:p>
            <a:pPr>
              <a:lnSpc>
                <a:spcPct val="90000"/>
              </a:lnSpc>
              <a:buFont typeface="Wingdings" panose="05000000000000000000" pitchFamily="2" charset="2"/>
              <a:buChar char="Ø"/>
            </a:pPr>
            <a:endParaRPr lang="en-US" altLang="en-US" b="1" dirty="0">
              <a:solidFill>
                <a:schemeClr val="accent5">
                  <a:lumMod val="75000"/>
                </a:schemeClr>
              </a:solidFill>
              <a:cs typeface="Times New Roman" panose="02020603050405020304" pitchFamily="18" charset="0"/>
            </a:endParaRPr>
          </a:p>
          <a:p>
            <a:pPr>
              <a:lnSpc>
                <a:spcPct val="90000"/>
              </a:lnSpc>
              <a:buFont typeface="Wingdings" panose="05000000000000000000" pitchFamily="2" charset="2"/>
              <a:buChar char="Ø"/>
            </a:pPr>
            <a:endParaRPr lang="en-US" altLang="en-US" b="1" dirty="0">
              <a:solidFill>
                <a:schemeClr val="accent5">
                  <a:lumMod val="75000"/>
                </a:schemeClr>
              </a:solidFill>
              <a:cs typeface="Times New Roman" panose="02020603050405020304" pitchFamily="18" charset="0"/>
            </a:endParaRPr>
          </a:p>
          <a:p>
            <a:pPr>
              <a:lnSpc>
                <a:spcPct val="90000"/>
              </a:lnSpc>
              <a:buFont typeface="Wingdings" panose="05000000000000000000" pitchFamily="2" charset="2"/>
              <a:buChar char="Ø"/>
            </a:pPr>
            <a:endParaRPr lang="en-US" altLang="en-US" b="1" dirty="0">
              <a:solidFill>
                <a:schemeClr val="accent5">
                  <a:lumMod val="75000"/>
                </a:schemeClr>
              </a:solidFill>
              <a:cs typeface="Times New Roman" panose="02020603050405020304" pitchFamily="18" charset="0"/>
            </a:endParaRPr>
          </a:p>
        </p:txBody>
      </p:sp>
      <p:pic>
        <p:nvPicPr>
          <p:cNvPr id="2" name="Picture 1">
            <a:extLst>
              <a:ext uri="{FF2B5EF4-FFF2-40B4-BE49-F238E27FC236}">
                <a16:creationId xmlns:a16="http://schemas.microsoft.com/office/drawing/2014/main" id="{E9D34C7A-7C41-48F5-A853-E1CA9277EAD7}"/>
              </a:ext>
            </a:extLst>
          </p:cNvPr>
          <p:cNvPicPr>
            <a:picLocks noChangeAspect="1"/>
          </p:cNvPicPr>
          <p:nvPr/>
        </p:nvPicPr>
        <p:blipFill>
          <a:blip r:embed="rId2"/>
          <a:stretch>
            <a:fillRect/>
          </a:stretch>
        </p:blipFill>
        <p:spPr>
          <a:xfrm>
            <a:off x="406400" y="2636839"/>
            <a:ext cx="10718800" cy="1645785"/>
          </a:xfrm>
          <a:prstGeom prst="rect">
            <a:avLst/>
          </a:prstGeom>
        </p:spPr>
      </p:pic>
      <p:sp>
        <p:nvSpPr>
          <p:cNvPr id="5" name="Rectangle 4">
            <a:extLst>
              <a:ext uri="{FF2B5EF4-FFF2-40B4-BE49-F238E27FC236}">
                <a16:creationId xmlns:a16="http://schemas.microsoft.com/office/drawing/2014/main" id="{BCF3AF9E-B0FD-4277-862F-22F8B415A280}"/>
              </a:ext>
            </a:extLst>
          </p:cNvPr>
          <p:cNvSpPr/>
          <p:nvPr/>
        </p:nvSpPr>
        <p:spPr>
          <a:xfrm>
            <a:off x="587828" y="4567698"/>
            <a:ext cx="11234058" cy="2086725"/>
          </a:xfrm>
          <a:prstGeom prst="rect">
            <a:avLst/>
          </a:prstGeom>
        </p:spPr>
        <p:txBody>
          <a:bodyPr wrap="square">
            <a:spAutoFit/>
          </a:bodyPr>
          <a:lstStyle/>
          <a:p>
            <a:pPr>
              <a:lnSpc>
                <a:spcPct val="90000"/>
              </a:lnSpc>
              <a:buFont typeface="Wingdings" panose="05000000000000000000" pitchFamily="2" charset="2"/>
              <a:buChar char="Ø"/>
            </a:pPr>
            <a:r>
              <a:rPr lang="en-US" altLang="en-US" sz="2400" b="1" dirty="0">
                <a:solidFill>
                  <a:schemeClr val="accent5">
                    <a:lumMod val="75000"/>
                  </a:schemeClr>
                </a:solidFill>
                <a:cs typeface="Times New Roman" panose="02020603050405020304" pitchFamily="18" charset="0"/>
              </a:rPr>
              <a:t>Entity Integrity</a:t>
            </a:r>
            <a:r>
              <a:rPr lang="en-US" altLang="en-US" sz="2400" dirty="0">
                <a:solidFill>
                  <a:schemeClr val="accent5">
                    <a:lumMod val="75000"/>
                  </a:schemeClr>
                </a:solidFill>
                <a:cs typeface="Times New Roman" panose="02020603050405020304" pitchFamily="18" charset="0"/>
              </a:rPr>
              <a:t>: The </a:t>
            </a:r>
            <a:r>
              <a:rPr lang="en-US" altLang="en-US" sz="2400" i="1" dirty="0">
                <a:solidFill>
                  <a:schemeClr val="accent5">
                    <a:lumMod val="75000"/>
                  </a:schemeClr>
                </a:solidFill>
                <a:cs typeface="Times New Roman" panose="02020603050405020304" pitchFamily="18" charset="0"/>
              </a:rPr>
              <a:t>primary key attributes</a:t>
            </a:r>
            <a:r>
              <a:rPr lang="en-US" altLang="en-US" sz="2400" dirty="0">
                <a:solidFill>
                  <a:schemeClr val="accent5">
                    <a:lumMod val="75000"/>
                  </a:schemeClr>
                </a:solidFill>
                <a:cs typeface="Times New Roman" panose="02020603050405020304" pitchFamily="18" charset="0"/>
              </a:rPr>
              <a:t>  PK of each relation schema R in S </a:t>
            </a:r>
            <a:r>
              <a:rPr lang="en-US" altLang="en-US" sz="2400" u="sng" dirty="0">
                <a:solidFill>
                  <a:schemeClr val="accent2">
                    <a:lumMod val="75000"/>
                  </a:schemeClr>
                </a:solidFill>
                <a:cs typeface="Times New Roman" panose="02020603050405020304" pitchFamily="18" charset="0"/>
              </a:rPr>
              <a:t>cannot have null values in any tuple of r(R). </a:t>
            </a:r>
            <a:r>
              <a:rPr lang="en-US" altLang="en-US" sz="2400" dirty="0">
                <a:solidFill>
                  <a:schemeClr val="accent5">
                    <a:lumMod val="75000"/>
                  </a:schemeClr>
                </a:solidFill>
                <a:cs typeface="Times New Roman" panose="02020603050405020304" pitchFamily="18" charset="0"/>
              </a:rPr>
              <a:t>This is because primary key values are used to </a:t>
            </a:r>
            <a:r>
              <a:rPr lang="en-US" altLang="en-US" sz="2400" i="1" dirty="0">
                <a:solidFill>
                  <a:schemeClr val="accent5">
                    <a:lumMod val="75000"/>
                  </a:schemeClr>
                </a:solidFill>
                <a:cs typeface="Times New Roman" panose="02020603050405020304" pitchFamily="18" charset="0"/>
              </a:rPr>
              <a:t>identify</a:t>
            </a:r>
            <a:r>
              <a:rPr lang="en-US" altLang="en-US" sz="2400" dirty="0">
                <a:solidFill>
                  <a:schemeClr val="accent5">
                    <a:lumMod val="75000"/>
                  </a:schemeClr>
                </a:solidFill>
                <a:cs typeface="Times New Roman" panose="02020603050405020304" pitchFamily="18" charset="0"/>
              </a:rPr>
              <a:t>  the individual tuples.</a:t>
            </a:r>
          </a:p>
          <a:p>
            <a:pPr algn="ctr">
              <a:lnSpc>
                <a:spcPct val="90000"/>
              </a:lnSpc>
            </a:pPr>
            <a:r>
              <a:rPr lang="en-US" altLang="en-US" sz="2400" dirty="0">
                <a:solidFill>
                  <a:schemeClr val="accent2">
                    <a:lumMod val="75000"/>
                  </a:schemeClr>
                </a:solidFill>
                <a:cs typeface="Times New Roman" panose="02020603050405020304" pitchFamily="18" charset="0"/>
              </a:rPr>
              <a:t>t[PK] </a:t>
            </a:r>
            <a:r>
              <a:rPr lang="en-US" altLang="en-US" sz="2400" b="1" dirty="0">
                <a:solidFill>
                  <a:schemeClr val="accent2">
                    <a:lumMod val="75000"/>
                  </a:schemeClr>
                </a:solidFill>
                <a:cs typeface="Times New Roman" panose="02020603050405020304" pitchFamily="18" charset="0"/>
                <a:sym typeface="Symbol" panose="05050102010706020507" pitchFamily="18" charset="2"/>
              </a:rPr>
              <a:t></a:t>
            </a:r>
            <a:r>
              <a:rPr lang="en-US" altLang="en-US" sz="2400" dirty="0">
                <a:solidFill>
                  <a:schemeClr val="accent2">
                    <a:lumMod val="75000"/>
                  </a:schemeClr>
                </a:solidFill>
                <a:cs typeface="Times New Roman" panose="02020603050405020304" pitchFamily="18" charset="0"/>
              </a:rPr>
              <a:t> null for any tuple t in r(R)</a:t>
            </a:r>
            <a:endParaRPr lang="en-US" altLang="en-US" sz="2400" dirty="0">
              <a:solidFill>
                <a:schemeClr val="accent5">
                  <a:lumMod val="75000"/>
                </a:schemeClr>
              </a:solidFill>
              <a:cs typeface="Times New Roman" panose="02020603050405020304" pitchFamily="18" charset="0"/>
            </a:endParaRPr>
          </a:p>
          <a:p>
            <a:pPr>
              <a:lnSpc>
                <a:spcPct val="90000"/>
              </a:lnSpc>
            </a:pPr>
            <a:r>
              <a:rPr lang="en-US" altLang="en-US" sz="2400" dirty="0">
                <a:solidFill>
                  <a:schemeClr val="accent5">
                    <a:lumMod val="75000"/>
                  </a:schemeClr>
                </a:solidFill>
                <a:cs typeface="Times New Roman" panose="02020603050405020304" pitchFamily="18" charset="0"/>
              </a:rPr>
              <a:t> </a:t>
            </a:r>
            <a:r>
              <a:rPr lang="en-US" altLang="en-US" sz="2400" u="sng" dirty="0">
                <a:solidFill>
                  <a:schemeClr val="accent5">
                    <a:lumMod val="75000"/>
                  </a:schemeClr>
                </a:solidFill>
                <a:cs typeface="Times New Roman" panose="02020603050405020304" pitchFamily="18" charset="0"/>
              </a:rPr>
              <a:t>Note:</a:t>
            </a:r>
            <a:r>
              <a:rPr lang="en-US" altLang="en-US" sz="2400" dirty="0">
                <a:solidFill>
                  <a:schemeClr val="accent5">
                    <a:lumMod val="75000"/>
                  </a:schemeClr>
                </a:solidFill>
                <a:cs typeface="Times New Roman" panose="02020603050405020304" pitchFamily="18" charset="0"/>
              </a:rPr>
              <a:t> Other attributes of R may be similarly constrained  to disallow null values, even though they are not members of the primary key.</a:t>
            </a:r>
            <a:endParaRPr lang="en-US" altLang="en-US" sz="2400" dirty="0">
              <a:solidFill>
                <a:schemeClr val="accent5">
                  <a:lumMod val="75000"/>
                </a:schemeClr>
              </a:solidFill>
            </a:endParaRPr>
          </a:p>
        </p:txBody>
      </p:sp>
    </p:spTree>
    <p:extLst>
      <p:ext uri="{BB962C8B-B14F-4D97-AF65-F5344CB8AC3E}">
        <p14:creationId xmlns:p14="http://schemas.microsoft.com/office/powerpoint/2010/main" val="3562863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895116-AC92-4437-9C33-C6CF66067679}"/>
              </a:ext>
            </a:extLst>
          </p:cNvPr>
          <p:cNvPicPr>
            <a:picLocks noChangeAspect="1"/>
          </p:cNvPicPr>
          <p:nvPr/>
        </p:nvPicPr>
        <p:blipFill>
          <a:blip r:embed="rId2"/>
          <a:stretch>
            <a:fillRect/>
          </a:stretch>
        </p:blipFill>
        <p:spPr>
          <a:xfrm>
            <a:off x="542260" y="2125172"/>
            <a:ext cx="10494335" cy="3853870"/>
          </a:xfrm>
          <a:prstGeom prst="rect">
            <a:avLst/>
          </a:prstGeom>
        </p:spPr>
      </p:pic>
      <p:sp>
        <p:nvSpPr>
          <p:cNvPr id="5" name="Rectangle 4">
            <a:extLst>
              <a:ext uri="{FF2B5EF4-FFF2-40B4-BE49-F238E27FC236}">
                <a16:creationId xmlns:a16="http://schemas.microsoft.com/office/drawing/2014/main" id="{63CB06D0-2BE7-43D3-80EF-864464B4D99E}"/>
              </a:ext>
            </a:extLst>
          </p:cNvPr>
          <p:cNvSpPr/>
          <p:nvPr/>
        </p:nvSpPr>
        <p:spPr>
          <a:xfrm>
            <a:off x="0" y="283420"/>
            <a:ext cx="7402539" cy="707886"/>
          </a:xfrm>
          <a:prstGeom prst="rect">
            <a:avLst/>
          </a:prstGeom>
        </p:spPr>
        <p:txBody>
          <a:bodyPr wrap="none">
            <a:spAutoFit/>
          </a:bodyPr>
          <a:lstStyle/>
          <a:p>
            <a:r>
              <a:rPr lang="en-US" altLang="en-US" sz="4000" b="1" dirty="0">
                <a:solidFill>
                  <a:srgbClr val="7030A0"/>
                </a:solidFill>
              </a:rPr>
              <a:t> c. Referential Integrity constraint </a:t>
            </a:r>
            <a:endParaRPr lang="en-IN" sz="4000" b="1" dirty="0">
              <a:solidFill>
                <a:srgbClr val="7030A0"/>
              </a:solidFill>
            </a:endParaRPr>
          </a:p>
        </p:txBody>
      </p:sp>
      <p:sp>
        <p:nvSpPr>
          <p:cNvPr id="2" name="TextBox 1">
            <a:extLst>
              <a:ext uri="{FF2B5EF4-FFF2-40B4-BE49-F238E27FC236}">
                <a16:creationId xmlns:a16="http://schemas.microsoft.com/office/drawing/2014/main" id="{67669B99-9DC6-485A-8315-AA7903AC9D5D}"/>
              </a:ext>
            </a:extLst>
          </p:cNvPr>
          <p:cNvSpPr txBox="1"/>
          <p:nvPr/>
        </p:nvSpPr>
        <p:spPr>
          <a:xfrm>
            <a:off x="871870" y="1552353"/>
            <a:ext cx="9601200" cy="461665"/>
          </a:xfrm>
          <a:prstGeom prst="rect">
            <a:avLst/>
          </a:prstGeom>
          <a:noFill/>
        </p:spPr>
        <p:txBody>
          <a:bodyPr wrap="square" rtlCol="0">
            <a:spAutoFit/>
          </a:bodyPr>
          <a:lstStyle/>
          <a:p>
            <a:r>
              <a:rPr lang="en-IN" sz="2400" b="1" dirty="0">
                <a:solidFill>
                  <a:srgbClr val="7030A0"/>
                </a:solidFill>
              </a:rPr>
              <a:t>What  is a Weak entity ?  How to fix it?</a:t>
            </a:r>
            <a:endParaRPr lang="en-US" sz="2400" b="1" dirty="0">
              <a:solidFill>
                <a:srgbClr val="7030A0"/>
              </a:solidFill>
            </a:endParaRPr>
          </a:p>
        </p:txBody>
      </p:sp>
    </p:spTree>
    <p:extLst>
      <p:ext uri="{BB962C8B-B14F-4D97-AF65-F5344CB8AC3E}">
        <p14:creationId xmlns:p14="http://schemas.microsoft.com/office/powerpoint/2010/main" val="658238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28700" y="1628775"/>
            <a:ext cx="8305800" cy="4819650"/>
          </a:xfrm>
          <a:prstGeom prst="rect">
            <a:avLst/>
          </a:prstGeom>
        </p:spPr>
      </p:pic>
      <p:sp>
        <p:nvSpPr>
          <p:cNvPr id="6" name="Rectangle 5"/>
          <p:cNvSpPr/>
          <p:nvPr/>
        </p:nvSpPr>
        <p:spPr>
          <a:xfrm>
            <a:off x="0" y="520184"/>
            <a:ext cx="10367710" cy="646331"/>
          </a:xfrm>
          <a:prstGeom prst="rect">
            <a:avLst/>
          </a:prstGeom>
        </p:spPr>
        <p:txBody>
          <a:bodyPr wrap="none">
            <a:spAutoFit/>
          </a:bodyPr>
          <a:lstStyle/>
          <a:p>
            <a:r>
              <a:rPr lang="en-IN" sz="3600" b="1" dirty="0">
                <a:solidFill>
                  <a:srgbClr val="8D237E"/>
                </a:solidFill>
              </a:rPr>
              <a:t>Relations together with a set of integrity constraints. </a:t>
            </a:r>
          </a:p>
        </p:txBody>
      </p:sp>
    </p:spTree>
    <p:extLst>
      <p:ext uri="{BB962C8B-B14F-4D97-AF65-F5344CB8AC3E}">
        <p14:creationId xmlns:p14="http://schemas.microsoft.com/office/powerpoint/2010/main" val="644035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02C7A-8DE0-4FB5-8955-21F3F99EA5F6}"/>
              </a:ext>
            </a:extLst>
          </p:cNvPr>
          <p:cNvSpPr>
            <a:spLocks noGrp="1"/>
          </p:cNvSpPr>
          <p:nvPr>
            <p:ph sz="quarter" idx="10"/>
          </p:nvPr>
        </p:nvSpPr>
        <p:spPr/>
        <p:txBody>
          <a:bodyPr/>
          <a:lstStyle/>
          <a:p>
            <a:r>
              <a:rPr lang="en-IN" dirty="0">
                <a:solidFill>
                  <a:srgbClr val="7030A0"/>
                </a:solidFill>
              </a:rPr>
              <a:t>Foreign Key in RI constraint</a:t>
            </a:r>
          </a:p>
        </p:txBody>
      </p:sp>
      <p:pic>
        <p:nvPicPr>
          <p:cNvPr id="4" name="Picture 3">
            <a:extLst>
              <a:ext uri="{FF2B5EF4-FFF2-40B4-BE49-F238E27FC236}">
                <a16:creationId xmlns:a16="http://schemas.microsoft.com/office/drawing/2014/main" id="{6A754670-7184-4F8D-A669-84B2A417F173}"/>
              </a:ext>
            </a:extLst>
          </p:cNvPr>
          <p:cNvPicPr>
            <a:picLocks noChangeAspect="1"/>
          </p:cNvPicPr>
          <p:nvPr/>
        </p:nvPicPr>
        <p:blipFill>
          <a:blip r:embed="rId2"/>
          <a:stretch>
            <a:fillRect/>
          </a:stretch>
        </p:blipFill>
        <p:spPr>
          <a:xfrm>
            <a:off x="406400" y="1637136"/>
            <a:ext cx="10218057" cy="4611264"/>
          </a:xfrm>
          <a:prstGeom prst="rect">
            <a:avLst/>
          </a:prstGeom>
        </p:spPr>
      </p:pic>
    </p:spTree>
    <p:extLst>
      <p:ext uri="{BB962C8B-B14F-4D97-AF65-F5344CB8AC3E}">
        <p14:creationId xmlns:p14="http://schemas.microsoft.com/office/powerpoint/2010/main" val="74305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endParaRPr lang="en-US" altLang="en-US" u="sng" dirty="0"/>
          </a:p>
          <a:p>
            <a:pPr>
              <a:lnSpc>
                <a:spcPct val="90000"/>
              </a:lnSpc>
            </a:pPr>
            <a:r>
              <a:rPr lang="en-US" altLang="en-US" b="1" u="sng" dirty="0">
                <a:solidFill>
                  <a:srgbClr val="669900"/>
                </a:solidFill>
              </a:rPr>
              <a:t>Statement of the constraint</a:t>
            </a:r>
          </a:p>
          <a:p>
            <a:pPr>
              <a:lnSpc>
                <a:spcPct val="90000"/>
              </a:lnSpc>
            </a:pPr>
            <a:endParaRPr lang="en-US" altLang="en-US" b="1" dirty="0">
              <a:solidFill>
                <a:srgbClr val="669900"/>
              </a:solidFill>
            </a:endParaRPr>
          </a:p>
          <a:p>
            <a:pPr>
              <a:lnSpc>
                <a:spcPct val="90000"/>
              </a:lnSpc>
            </a:pPr>
            <a:r>
              <a:rPr lang="en-US" altLang="en-US" b="1" dirty="0">
                <a:solidFill>
                  <a:srgbClr val="669900"/>
                </a:solidFill>
              </a:rPr>
              <a:t>    The value in the foreign key column (or columns) FK of the </a:t>
            </a:r>
            <a:r>
              <a:rPr lang="en-US" altLang="en-US" b="1" dirty="0" err="1">
                <a:solidFill>
                  <a:srgbClr val="669900"/>
                </a:solidFill>
              </a:rPr>
              <a:t>the</a:t>
            </a:r>
            <a:r>
              <a:rPr lang="en-US" altLang="en-US" b="1" dirty="0">
                <a:solidFill>
                  <a:srgbClr val="669900"/>
                </a:solidFill>
              </a:rPr>
              <a:t> referencing relation R</a:t>
            </a:r>
            <a:r>
              <a:rPr lang="en-US" altLang="en-US" b="1" baseline="-25000" dirty="0">
                <a:solidFill>
                  <a:srgbClr val="669900"/>
                </a:solidFill>
              </a:rPr>
              <a:t>1</a:t>
            </a:r>
            <a:r>
              <a:rPr lang="en-US" altLang="en-US" b="1" dirty="0">
                <a:solidFill>
                  <a:srgbClr val="669900"/>
                </a:solidFill>
              </a:rPr>
              <a:t> can be </a:t>
            </a:r>
            <a:r>
              <a:rPr lang="en-US" altLang="en-US" b="1" u="sng" dirty="0">
                <a:solidFill>
                  <a:srgbClr val="669900"/>
                </a:solidFill>
              </a:rPr>
              <a:t>either</a:t>
            </a:r>
            <a:r>
              <a:rPr lang="en-US" altLang="en-US" b="1" dirty="0">
                <a:solidFill>
                  <a:srgbClr val="669900"/>
                </a:solidFill>
              </a:rPr>
              <a:t>:</a:t>
            </a:r>
          </a:p>
          <a:p>
            <a:pPr>
              <a:lnSpc>
                <a:spcPct val="90000"/>
              </a:lnSpc>
            </a:pPr>
            <a:r>
              <a:rPr lang="en-US" altLang="en-US" b="1" dirty="0">
                <a:solidFill>
                  <a:srgbClr val="669900"/>
                </a:solidFill>
              </a:rPr>
              <a:t>	  (1) a value of an existing primary key value of the corresponding </a:t>
            </a:r>
          </a:p>
          <a:p>
            <a:pPr>
              <a:lnSpc>
                <a:spcPct val="90000"/>
              </a:lnSpc>
            </a:pPr>
            <a:r>
              <a:rPr lang="en-US" altLang="en-US" b="1" dirty="0">
                <a:solidFill>
                  <a:srgbClr val="669900"/>
                </a:solidFill>
              </a:rPr>
              <a:t>            primary key PK in the referenced relation R</a:t>
            </a:r>
            <a:r>
              <a:rPr lang="en-US" altLang="en-US" b="1" baseline="-25000" dirty="0">
                <a:solidFill>
                  <a:srgbClr val="669900"/>
                </a:solidFill>
              </a:rPr>
              <a:t>2,</a:t>
            </a:r>
            <a:r>
              <a:rPr lang="en-US" altLang="en-US" b="1" dirty="0">
                <a:solidFill>
                  <a:srgbClr val="669900"/>
                </a:solidFill>
              </a:rPr>
              <a:t>, or..</a:t>
            </a:r>
          </a:p>
          <a:p>
            <a:pPr>
              <a:lnSpc>
                <a:spcPct val="90000"/>
              </a:lnSpc>
            </a:pPr>
            <a:r>
              <a:rPr lang="en-US" altLang="en-US" b="1" dirty="0">
                <a:solidFill>
                  <a:srgbClr val="669900"/>
                </a:solidFill>
              </a:rPr>
              <a:t> 	 (2) a null.</a:t>
            </a:r>
          </a:p>
          <a:p>
            <a:pPr>
              <a:lnSpc>
                <a:spcPct val="90000"/>
              </a:lnSpc>
            </a:pPr>
            <a:endParaRPr lang="en-US" altLang="en-US" b="1" dirty="0">
              <a:solidFill>
                <a:srgbClr val="669900"/>
              </a:solidFill>
            </a:endParaRPr>
          </a:p>
          <a:p>
            <a:pPr>
              <a:lnSpc>
                <a:spcPct val="90000"/>
              </a:lnSpc>
            </a:pPr>
            <a:r>
              <a:rPr lang="en-US" altLang="en-US" b="1" dirty="0">
                <a:solidFill>
                  <a:srgbClr val="669900"/>
                </a:solidFill>
              </a:rPr>
              <a:t>      In case (2), the FK in R</a:t>
            </a:r>
            <a:r>
              <a:rPr lang="en-US" altLang="en-US" b="1" baseline="-25000" dirty="0">
                <a:solidFill>
                  <a:srgbClr val="669900"/>
                </a:solidFill>
              </a:rPr>
              <a:t>1 </a:t>
            </a:r>
            <a:r>
              <a:rPr lang="en-US" altLang="en-US" b="1" dirty="0">
                <a:solidFill>
                  <a:srgbClr val="669900"/>
                </a:solidFill>
              </a:rPr>
              <a:t>should </a:t>
            </a:r>
            <a:r>
              <a:rPr lang="en-US" altLang="en-US" b="1" u="sng" dirty="0">
                <a:solidFill>
                  <a:srgbClr val="669900"/>
                </a:solidFill>
              </a:rPr>
              <a:t>not</a:t>
            </a:r>
            <a:r>
              <a:rPr lang="en-US" altLang="en-US" b="1" dirty="0">
                <a:solidFill>
                  <a:srgbClr val="669900"/>
                </a:solidFill>
              </a:rPr>
              <a:t> be a part of its own primary key.</a:t>
            </a:r>
          </a:p>
          <a:p>
            <a:endParaRPr lang="en-IN" dirty="0"/>
          </a:p>
        </p:txBody>
      </p:sp>
      <p:sp>
        <p:nvSpPr>
          <p:cNvPr id="3" name="Content Placeholder 2"/>
          <p:cNvSpPr>
            <a:spLocks noGrp="1"/>
          </p:cNvSpPr>
          <p:nvPr>
            <p:ph sz="quarter" idx="10"/>
          </p:nvPr>
        </p:nvSpPr>
        <p:spPr/>
        <p:txBody>
          <a:bodyPr/>
          <a:lstStyle/>
          <a:p>
            <a:r>
              <a:rPr lang="en-US" altLang="en-US" dirty="0">
                <a:solidFill>
                  <a:schemeClr val="accent1">
                    <a:lumMod val="75000"/>
                  </a:schemeClr>
                </a:solidFill>
              </a:rPr>
              <a:t>Referential Integrity Constraint</a:t>
            </a:r>
            <a:endParaRPr lang="en-IN" dirty="0">
              <a:solidFill>
                <a:schemeClr val="accent1">
                  <a:lumMod val="75000"/>
                </a:schemeClr>
              </a:solidFill>
            </a:endParaRPr>
          </a:p>
        </p:txBody>
      </p:sp>
    </p:spTree>
    <p:extLst>
      <p:ext uri="{BB962C8B-B14F-4D97-AF65-F5344CB8AC3E}">
        <p14:creationId xmlns:p14="http://schemas.microsoft.com/office/powerpoint/2010/main" val="333106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752EB-CE78-452E-9F9C-2CB9BEA8BDF2}"/>
              </a:ext>
            </a:extLst>
          </p:cNvPr>
          <p:cNvSpPr>
            <a:spLocks noGrp="1"/>
          </p:cNvSpPr>
          <p:nvPr>
            <p:ph sz="quarter" idx="10"/>
          </p:nvPr>
        </p:nvSpPr>
        <p:spPr/>
        <p:txBody>
          <a:bodyPr/>
          <a:lstStyle/>
          <a:p>
            <a:r>
              <a:rPr lang="en-IN" dirty="0"/>
              <a:t>Other Constraints </a:t>
            </a:r>
          </a:p>
        </p:txBody>
      </p:sp>
      <p:pic>
        <p:nvPicPr>
          <p:cNvPr id="5" name="Picture 4" descr="Graphical user interface, text&#10;&#10;Description automatically generated">
            <a:extLst>
              <a:ext uri="{FF2B5EF4-FFF2-40B4-BE49-F238E27FC236}">
                <a16:creationId xmlns:a16="http://schemas.microsoft.com/office/drawing/2014/main" id="{6AEA6914-584C-4110-BA9C-4E890F810525}"/>
              </a:ext>
            </a:extLst>
          </p:cNvPr>
          <p:cNvPicPr>
            <a:picLocks noChangeAspect="1"/>
          </p:cNvPicPr>
          <p:nvPr/>
        </p:nvPicPr>
        <p:blipFill>
          <a:blip r:embed="rId2"/>
          <a:stretch>
            <a:fillRect/>
          </a:stretch>
        </p:blipFill>
        <p:spPr>
          <a:xfrm>
            <a:off x="270577" y="1707301"/>
            <a:ext cx="7179300" cy="3938588"/>
          </a:xfrm>
          <a:prstGeom prst="rect">
            <a:avLst/>
          </a:prstGeom>
        </p:spPr>
      </p:pic>
      <p:sp>
        <p:nvSpPr>
          <p:cNvPr id="7" name="TextBox 6">
            <a:extLst>
              <a:ext uri="{FF2B5EF4-FFF2-40B4-BE49-F238E27FC236}">
                <a16:creationId xmlns:a16="http://schemas.microsoft.com/office/drawing/2014/main" id="{125A0354-1317-4044-AEF8-27A89B0F2341}"/>
              </a:ext>
            </a:extLst>
          </p:cNvPr>
          <p:cNvSpPr txBox="1"/>
          <p:nvPr/>
        </p:nvSpPr>
        <p:spPr>
          <a:xfrm>
            <a:off x="8184412" y="3429000"/>
            <a:ext cx="3181793" cy="2862322"/>
          </a:xfrm>
          <a:prstGeom prst="rect">
            <a:avLst/>
          </a:prstGeom>
          <a:noFill/>
        </p:spPr>
        <p:txBody>
          <a:bodyPr wrap="square">
            <a:spAutoFit/>
          </a:bodyPr>
          <a:lstStyle/>
          <a:p>
            <a:r>
              <a:rPr lang="en-US" sz="2000" dirty="0">
                <a:solidFill>
                  <a:srgbClr val="7030A0"/>
                </a:solidFill>
              </a:rPr>
              <a:t>An example of a transition constraint is:</a:t>
            </a:r>
          </a:p>
          <a:p>
            <a:r>
              <a:rPr lang="en-US" sz="2000" dirty="0">
                <a:solidFill>
                  <a:srgbClr val="7030A0"/>
                </a:solidFill>
              </a:rPr>
              <a:t> “the salary of an employee can only increase.” </a:t>
            </a:r>
          </a:p>
          <a:p>
            <a:endParaRPr lang="en-US" sz="2000" dirty="0">
              <a:solidFill>
                <a:srgbClr val="7030A0"/>
              </a:solidFill>
            </a:endParaRPr>
          </a:p>
          <a:p>
            <a:r>
              <a:rPr lang="en-US" sz="2000" dirty="0">
                <a:solidFill>
                  <a:srgbClr val="7030A0"/>
                </a:solidFill>
              </a:rPr>
              <a:t>Such constraints are typically enforced by the application programs or specified using </a:t>
            </a:r>
            <a:r>
              <a:rPr lang="en-US" sz="2000" b="1" dirty="0">
                <a:solidFill>
                  <a:srgbClr val="7030A0"/>
                </a:solidFill>
              </a:rPr>
              <a:t>active rules and triggers</a:t>
            </a:r>
            <a:r>
              <a:rPr lang="en-US" sz="2000" dirty="0">
                <a:solidFill>
                  <a:srgbClr val="7030A0"/>
                </a:solidFill>
              </a:rPr>
              <a:t>,</a:t>
            </a:r>
          </a:p>
        </p:txBody>
      </p:sp>
    </p:spTree>
    <p:extLst>
      <p:ext uri="{BB962C8B-B14F-4D97-AF65-F5344CB8AC3E}">
        <p14:creationId xmlns:p14="http://schemas.microsoft.com/office/powerpoint/2010/main" val="4000480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158DA-B94B-4FB6-AA20-4FD67844B3EB}"/>
              </a:ext>
            </a:extLst>
          </p:cNvPr>
          <p:cNvSpPr>
            <a:spLocks noGrp="1"/>
          </p:cNvSpPr>
          <p:nvPr>
            <p:ph sz="quarter" idx="10"/>
          </p:nvPr>
        </p:nvSpPr>
        <p:spPr/>
        <p:txBody>
          <a:bodyPr/>
          <a:lstStyle/>
          <a:p>
            <a:r>
              <a:rPr lang="en-IN" dirty="0">
                <a:solidFill>
                  <a:srgbClr val="7030A0"/>
                </a:solidFill>
              </a:rPr>
              <a:t>Operations and Constraint violation</a:t>
            </a:r>
          </a:p>
        </p:txBody>
      </p:sp>
      <p:pic>
        <p:nvPicPr>
          <p:cNvPr id="4" name="Picture 3">
            <a:extLst>
              <a:ext uri="{FF2B5EF4-FFF2-40B4-BE49-F238E27FC236}">
                <a16:creationId xmlns:a16="http://schemas.microsoft.com/office/drawing/2014/main" id="{D317FBAD-AE9C-4B8C-99AA-07A5C8BE9AE8}"/>
              </a:ext>
            </a:extLst>
          </p:cNvPr>
          <p:cNvPicPr>
            <a:picLocks noChangeAspect="1"/>
          </p:cNvPicPr>
          <p:nvPr/>
        </p:nvPicPr>
        <p:blipFill>
          <a:blip r:embed="rId2"/>
          <a:stretch>
            <a:fillRect/>
          </a:stretch>
        </p:blipFill>
        <p:spPr>
          <a:xfrm>
            <a:off x="186333" y="1441471"/>
            <a:ext cx="7213927" cy="3917337"/>
          </a:xfrm>
          <a:prstGeom prst="rect">
            <a:avLst/>
          </a:prstGeom>
        </p:spPr>
      </p:pic>
      <p:pic>
        <p:nvPicPr>
          <p:cNvPr id="1028" name="Picture 4">
            <a:extLst>
              <a:ext uri="{FF2B5EF4-FFF2-40B4-BE49-F238E27FC236}">
                <a16:creationId xmlns:a16="http://schemas.microsoft.com/office/drawing/2014/main" id="{E6684D6D-5F29-4BDF-B972-AD9D772A7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9962" y="3797706"/>
            <a:ext cx="3231633" cy="24098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18286D6-D0E5-455A-ABEB-4A818049AB56}"/>
              </a:ext>
            </a:extLst>
          </p:cNvPr>
          <p:cNvSpPr txBox="1"/>
          <p:nvPr/>
        </p:nvSpPr>
        <p:spPr>
          <a:xfrm>
            <a:off x="496038" y="5228433"/>
            <a:ext cx="4829840" cy="1200329"/>
          </a:xfrm>
          <a:prstGeom prst="rect">
            <a:avLst/>
          </a:prstGeom>
          <a:noFill/>
        </p:spPr>
        <p:txBody>
          <a:bodyPr wrap="square">
            <a:spAutoFit/>
          </a:bodyPr>
          <a:lstStyle/>
          <a:p>
            <a:r>
              <a:rPr lang="en-US" altLang="en-US" sz="1800" dirty="0">
                <a:solidFill>
                  <a:srgbClr val="8D237E"/>
                </a:solidFill>
                <a:cs typeface="Times New Roman" panose="02020603050405020304" pitchFamily="18" charset="0"/>
              </a:rPr>
              <a:t>We now see how </a:t>
            </a:r>
            <a:r>
              <a:rPr lang="en-US" altLang="en-US" dirty="0">
                <a:solidFill>
                  <a:srgbClr val="8D237E"/>
                </a:solidFill>
                <a:cs typeface="Times New Roman" panose="02020603050405020304" pitchFamily="18" charset="0"/>
              </a:rPr>
              <a:t> violations happens </a:t>
            </a:r>
          </a:p>
          <a:p>
            <a:pPr marL="342900" indent="-342900">
              <a:buFont typeface="Wingdings" panose="05000000000000000000" pitchFamily="2" charset="2"/>
              <a:buChar char="Ø"/>
            </a:pPr>
            <a:r>
              <a:rPr lang="en-US" altLang="en-US" sz="1800" dirty="0">
                <a:solidFill>
                  <a:srgbClr val="8D237E"/>
                </a:solidFill>
                <a:cs typeface="Times New Roman" panose="02020603050405020304" pitchFamily="18" charset="0"/>
              </a:rPr>
              <a:t>INSERT a tuple.</a:t>
            </a:r>
          </a:p>
          <a:p>
            <a:pPr marL="342900" indent="-342900">
              <a:buFont typeface="Wingdings" panose="05000000000000000000" pitchFamily="2" charset="2"/>
              <a:buChar char="Ø"/>
            </a:pPr>
            <a:r>
              <a:rPr lang="en-US" altLang="en-US" sz="1800" dirty="0">
                <a:solidFill>
                  <a:srgbClr val="8D237E"/>
                </a:solidFill>
                <a:cs typeface="Times New Roman" panose="02020603050405020304" pitchFamily="18" charset="0"/>
              </a:rPr>
              <a:t>DELETE a tuple.</a:t>
            </a:r>
          </a:p>
          <a:p>
            <a:pPr marL="342900" indent="-342900">
              <a:buFont typeface="Wingdings" panose="05000000000000000000" pitchFamily="2" charset="2"/>
              <a:buChar char="Ø"/>
            </a:pPr>
            <a:r>
              <a:rPr lang="en-US" altLang="en-US" sz="1800" dirty="0">
                <a:solidFill>
                  <a:srgbClr val="8D237E"/>
                </a:solidFill>
                <a:cs typeface="Times New Roman" panose="02020603050405020304" pitchFamily="18" charset="0"/>
              </a:rPr>
              <a:t>MODIFY/Update  a tuple.</a:t>
            </a:r>
          </a:p>
        </p:txBody>
      </p:sp>
    </p:spTree>
    <p:extLst>
      <p:ext uri="{BB962C8B-B14F-4D97-AF65-F5344CB8AC3E}">
        <p14:creationId xmlns:p14="http://schemas.microsoft.com/office/powerpoint/2010/main" val="1963502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458EC-4694-4D85-8207-ACB0583A591C}"/>
              </a:ext>
            </a:extLst>
          </p:cNvPr>
          <p:cNvSpPr>
            <a:spLocks noGrp="1"/>
          </p:cNvSpPr>
          <p:nvPr>
            <p:ph sz="quarter" idx="10"/>
          </p:nvPr>
        </p:nvSpPr>
        <p:spPr>
          <a:xfrm>
            <a:off x="2045630" y="3319347"/>
            <a:ext cx="8432800" cy="1143000"/>
          </a:xfrm>
        </p:spPr>
        <p:txBody>
          <a:bodyPr/>
          <a:lstStyle/>
          <a:p>
            <a:r>
              <a:rPr lang="en-US" altLang="en-US" dirty="0">
                <a:solidFill>
                  <a:srgbClr val="8D237E"/>
                </a:solidFill>
              </a:rPr>
              <a:t>Update /Modify  Operations and constraint violations  on Relations</a:t>
            </a:r>
            <a:endParaRPr lang="en-IN" dirty="0">
              <a:solidFill>
                <a:srgbClr val="8D237E"/>
              </a:solidFill>
            </a:endParaRPr>
          </a:p>
          <a:p>
            <a:endParaRPr lang="en-US" dirty="0"/>
          </a:p>
        </p:txBody>
      </p:sp>
    </p:spTree>
    <p:extLst>
      <p:ext uri="{BB962C8B-B14F-4D97-AF65-F5344CB8AC3E}">
        <p14:creationId xmlns:p14="http://schemas.microsoft.com/office/powerpoint/2010/main" val="137052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6000" b="1" dirty="0">
              <a:solidFill>
                <a:srgbClr val="CC0066"/>
              </a:solidFill>
            </a:endParaRPr>
          </a:p>
          <a:p>
            <a:pPr marL="0" lvl="0" indent="0"/>
            <a:r>
              <a:rPr lang="en-IN" sz="6000" b="1" dirty="0">
                <a:solidFill>
                  <a:srgbClr val="00B050"/>
                </a:solidFill>
              </a:rPr>
              <a:t>   </a:t>
            </a:r>
            <a:r>
              <a:rPr lang="en-IN" sz="6000" b="1" dirty="0">
                <a:solidFill>
                  <a:srgbClr val="8D237E"/>
                </a:solidFill>
              </a:rPr>
              <a:t>Relational model concepts</a:t>
            </a:r>
          </a:p>
          <a:p>
            <a:endParaRPr lang="en-IN" sz="6000" b="1"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611532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8D237E"/>
                </a:solidFill>
              </a:rPr>
              <a:t>Update Operations on Relations</a:t>
            </a:r>
            <a:endParaRPr lang="en-IN" dirty="0">
              <a:solidFill>
                <a:srgbClr val="8D237E"/>
              </a:solidFill>
            </a:endParaRPr>
          </a:p>
        </p:txBody>
      </p:sp>
      <p:sp>
        <p:nvSpPr>
          <p:cNvPr id="4" name="Rectangle 3"/>
          <p:cNvSpPr/>
          <p:nvPr/>
        </p:nvSpPr>
        <p:spPr>
          <a:xfrm>
            <a:off x="745460" y="1769958"/>
            <a:ext cx="9550400" cy="3046988"/>
          </a:xfrm>
          <a:prstGeom prst="rect">
            <a:avLst/>
          </a:prstGeom>
        </p:spPr>
        <p:txBody>
          <a:bodyPr wrap="square">
            <a:spAutoFit/>
          </a:bodyPr>
          <a:lstStyle/>
          <a:p>
            <a:pPr>
              <a:buFont typeface="Wingdings" panose="05000000000000000000" pitchFamily="2" charset="2"/>
              <a:buNone/>
            </a:pPr>
            <a:r>
              <a:rPr lang="en-US" altLang="en-US" sz="2400" dirty="0">
                <a:solidFill>
                  <a:srgbClr val="8D237E"/>
                </a:solidFill>
                <a:cs typeface="Times New Roman" panose="02020603050405020304" pitchFamily="18" charset="0"/>
              </a:rPr>
              <a:t> </a:t>
            </a:r>
            <a:r>
              <a:rPr lang="en-US" altLang="en-US" sz="2400" b="1" dirty="0">
                <a:solidFill>
                  <a:srgbClr val="8D237E"/>
                </a:solidFill>
                <a:cs typeface="Times New Roman" panose="02020603050405020304" pitchFamily="18" charset="0"/>
              </a:rPr>
              <a:t>How violations can be prevented</a:t>
            </a:r>
          </a:p>
          <a:p>
            <a:pPr>
              <a:buFont typeface="Wingdings" panose="05000000000000000000" pitchFamily="2" charset="2"/>
              <a:buNone/>
            </a:pPr>
            <a:endParaRPr lang="en-US" altLang="en-US" sz="2400" dirty="0">
              <a:solidFill>
                <a:srgbClr val="8D237E"/>
              </a:solidFill>
              <a:cs typeface="Times New Roman" panose="02020603050405020304" pitchFamily="18" charset="0"/>
            </a:endParaRPr>
          </a:p>
          <a:p>
            <a:pPr marL="457200" indent="-457200">
              <a:buFont typeface="+mj-lt"/>
              <a:buAutoNum type="arabicPeriod"/>
            </a:pPr>
            <a:r>
              <a:rPr lang="en-US" altLang="en-US" sz="2400" dirty="0">
                <a:solidFill>
                  <a:srgbClr val="8D237E"/>
                </a:solidFill>
                <a:cs typeface="Times New Roman" panose="02020603050405020304" pitchFamily="18" charset="0"/>
              </a:rPr>
              <a:t>Integrity constraints should not be violated by the update operations.</a:t>
            </a:r>
          </a:p>
          <a:p>
            <a:pPr marL="457200" indent="-457200">
              <a:buFont typeface="+mj-lt"/>
              <a:buAutoNum type="arabicPeriod"/>
            </a:pPr>
            <a:endParaRPr lang="en-US" altLang="en-US" sz="2400" dirty="0">
              <a:solidFill>
                <a:srgbClr val="8D237E"/>
              </a:solidFill>
              <a:cs typeface="Times New Roman" panose="02020603050405020304" pitchFamily="18" charset="0"/>
            </a:endParaRPr>
          </a:p>
          <a:p>
            <a:pPr marL="457200" indent="-457200">
              <a:buFont typeface="+mj-lt"/>
              <a:buAutoNum type="arabicPeriod"/>
            </a:pPr>
            <a:r>
              <a:rPr lang="en-US" altLang="en-US" sz="2400" dirty="0">
                <a:solidFill>
                  <a:srgbClr val="8D237E"/>
                </a:solidFill>
                <a:cs typeface="Times New Roman" panose="02020603050405020304" pitchFamily="18" charset="0"/>
              </a:rPr>
              <a:t>Several update operations may have to be grouped together.</a:t>
            </a:r>
          </a:p>
          <a:p>
            <a:pPr marL="457200" indent="-457200">
              <a:buFont typeface="+mj-lt"/>
              <a:buAutoNum type="arabicPeriod"/>
            </a:pPr>
            <a:endParaRPr lang="en-US" altLang="en-US" sz="2400" dirty="0">
              <a:solidFill>
                <a:srgbClr val="8D237E"/>
              </a:solidFill>
              <a:cs typeface="Times New Roman" panose="02020603050405020304" pitchFamily="18" charset="0"/>
            </a:endParaRPr>
          </a:p>
          <a:p>
            <a:pPr marL="457200" indent="-457200">
              <a:buFont typeface="+mj-lt"/>
              <a:buAutoNum type="arabicPeriod"/>
            </a:pPr>
            <a:r>
              <a:rPr lang="en-US" altLang="en-US" sz="2400" dirty="0">
                <a:solidFill>
                  <a:srgbClr val="8D237E"/>
                </a:solidFill>
                <a:cs typeface="Times New Roman" panose="02020603050405020304" pitchFamily="18" charset="0"/>
              </a:rPr>
              <a:t>Updates may </a:t>
            </a:r>
            <a:r>
              <a:rPr lang="en-US" altLang="en-US" sz="2400" i="1" dirty="0">
                <a:solidFill>
                  <a:srgbClr val="8D237E"/>
                </a:solidFill>
                <a:cs typeface="Times New Roman" panose="02020603050405020304" pitchFamily="18" charset="0"/>
              </a:rPr>
              <a:t>propagate</a:t>
            </a:r>
            <a:r>
              <a:rPr lang="en-US" altLang="en-US" sz="2400" dirty="0">
                <a:solidFill>
                  <a:srgbClr val="8D237E"/>
                </a:solidFill>
                <a:cs typeface="Times New Roman" panose="02020603050405020304" pitchFamily="18" charset="0"/>
              </a:rPr>
              <a:t>  to cause other updates automatically. This may be necessary to maintain integrity constraints.</a:t>
            </a:r>
            <a:endParaRPr lang="en-US" altLang="en-US" sz="2400" dirty="0">
              <a:solidFill>
                <a:srgbClr val="8D237E"/>
              </a:solidFill>
            </a:endParaRPr>
          </a:p>
        </p:txBody>
      </p:sp>
    </p:spTree>
    <p:extLst>
      <p:ext uri="{BB962C8B-B14F-4D97-AF65-F5344CB8AC3E}">
        <p14:creationId xmlns:p14="http://schemas.microsoft.com/office/powerpoint/2010/main" val="3536516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FBDF4-A355-4367-B31B-655DE55300EA}"/>
              </a:ext>
            </a:extLst>
          </p:cNvPr>
          <p:cNvSpPr>
            <a:spLocks noGrp="1"/>
          </p:cNvSpPr>
          <p:nvPr>
            <p:ph sz="quarter" idx="10"/>
          </p:nvPr>
        </p:nvSpPr>
        <p:spPr/>
        <p:txBody>
          <a:bodyPr/>
          <a:lstStyle/>
          <a:p>
            <a:r>
              <a:rPr lang="en-IN" dirty="0">
                <a:solidFill>
                  <a:srgbClr val="7030A0"/>
                </a:solidFill>
              </a:rPr>
              <a:t>Constraint Violation on Update Operation</a:t>
            </a:r>
          </a:p>
          <a:p>
            <a:endParaRPr lang="en-IN" dirty="0"/>
          </a:p>
        </p:txBody>
      </p:sp>
      <p:pic>
        <p:nvPicPr>
          <p:cNvPr id="4" name="Picture 3">
            <a:extLst>
              <a:ext uri="{FF2B5EF4-FFF2-40B4-BE49-F238E27FC236}">
                <a16:creationId xmlns:a16="http://schemas.microsoft.com/office/drawing/2014/main" id="{283509F2-7CDD-4A8C-BC8D-D08510FEE432}"/>
              </a:ext>
            </a:extLst>
          </p:cNvPr>
          <p:cNvPicPr>
            <a:picLocks noChangeAspect="1"/>
          </p:cNvPicPr>
          <p:nvPr/>
        </p:nvPicPr>
        <p:blipFill>
          <a:blip r:embed="rId2"/>
          <a:stretch>
            <a:fillRect/>
          </a:stretch>
        </p:blipFill>
        <p:spPr>
          <a:xfrm>
            <a:off x="406400" y="1545772"/>
            <a:ext cx="10334685" cy="3770508"/>
          </a:xfrm>
          <a:prstGeom prst="rect">
            <a:avLst/>
          </a:prstGeom>
        </p:spPr>
      </p:pic>
    </p:spTree>
    <p:extLst>
      <p:ext uri="{BB962C8B-B14F-4D97-AF65-F5344CB8AC3E}">
        <p14:creationId xmlns:p14="http://schemas.microsoft.com/office/powerpoint/2010/main" val="1537390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endParaRPr lang="en-IN" sz="2800" b="1" dirty="0">
              <a:solidFill>
                <a:srgbClr val="CC0066"/>
              </a:solidFill>
            </a:endParaRPr>
          </a:p>
          <a:p>
            <a:pPr>
              <a:buFont typeface="Wingdings" panose="05000000000000000000" pitchFamily="2" charset="2"/>
              <a:buChar char="Ø"/>
            </a:pPr>
            <a:r>
              <a:rPr lang="en-IN" sz="2800" b="1" dirty="0">
                <a:solidFill>
                  <a:srgbClr val="CC0066"/>
                </a:solidFill>
              </a:rPr>
              <a:t>Key constraint violation: primary key is changed so as to become same as another tuple's.</a:t>
            </a:r>
          </a:p>
          <a:p>
            <a:pPr marL="0" indent="0"/>
            <a:endParaRPr lang="en-IN" sz="2800" b="1" dirty="0">
              <a:solidFill>
                <a:srgbClr val="CC0066"/>
              </a:solidFill>
            </a:endParaRPr>
          </a:p>
          <a:p>
            <a:pPr>
              <a:buFont typeface="Wingdings" panose="05000000000000000000" pitchFamily="2" charset="2"/>
              <a:buChar char="Ø"/>
            </a:pPr>
            <a:r>
              <a:rPr lang="en-IN" sz="2800" b="1" dirty="0">
                <a:solidFill>
                  <a:srgbClr val="CC0066"/>
                </a:solidFill>
              </a:rPr>
              <a:t>referential integrity violation: </a:t>
            </a:r>
          </a:p>
          <a:p>
            <a:pPr lvl="1"/>
            <a:r>
              <a:rPr lang="en-IN" sz="2400" b="1" dirty="0">
                <a:solidFill>
                  <a:srgbClr val="669900"/>
                </a:solidFill>
              </a:rPr>
              <a:t>foreign key is changed and new one refers to </a:t>
            </a:r>
            <a:r>
              <a:rPr lang="en-IN" sz="2400" b="1" dirty="0" err="1">
                <a:solidFill>
                  <a:srgbClr val="669900"/>
                </a:solidFill>
              </a:rPr>
              <a:t>nonexistent</a:t>
            </a:r>
            <a:r>
              <a:rPr lang="en-IN" sz="2400" b="1" dirty="0">
                <a:solidFill>
                  <a:srgbClr val="669900"/>
                </a:solidFill>
              </a:rPr>
              <a:t> tuple </a:t>
            </a:r>
          </a:p>
          <a:p>
            <a:pPr lvl="1"/>
            <a:r>
              <a:rPr lang="en-IN" sz="2400" b="1" dirty="0">
                <a:solidFill>
                  <a:srgbClr val="669900"/>
                </a:solidFill>
              </a:rPr>
              <a:t>primary key is changed and now other tuples that had referred to this one violate the constraint</a:t>
            </a:r>
            <a:r>
              <a:rPr lang="en-IN" dirty="0"/>
              <a:t> </a:t>
            </a:r>
          </a:p>
          <a:p>
            <a:endParaRPr lang="en-IN" dirty="0"/>
          </a:p>
        </p:txBody>
      </p:sp>
      <p:sp>
        <p:nvSpPr>
          <p:cNvPr id="3" name="Content Placeholder 2"/>
          <p:cNvSpPr>
            <a:spLocks noGrp="1"/>
          </p:cNvSpPr>
          <p:nvPr>
            <p:ph sz="quarter" idx="10"/>
          </p:nvPr>
        </p:nvSpPr>
        <p:spPr/>
        <p:txBody>
          <a:bodyPr/>
          <a:lstStyle/>
          <a:p>
            <a:r>
              <a:rPr lang="en-IN" dirty="0">
                <a:solidFill>
                  <a:srgbClr val="8D237E"/>
                </a:solidFill>
              </a:rPr>
              <a:t>Update or modify operation</a:t>
            </a:r>
          </a:p>
        </p:txBody>
      </p:sp>
    </p:spTree>
    <p:extLst>
      <p:ext uri="{BB962C8B-B14F-4D97-AF65-F5344CB8AC3E}">
        <p14:creationId xmlns:p14="http://schemas.microsoft.com/office/powerpoint/2010/main" val="2850089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8D237E"/>
                </a:solidFill>
              </a:rPr>
              <a:t>Update Operations on Relations</a:t>
            </a:r>
            <a:endParaRPr lang="en-IN" dirty="0">
              <a:solidFill>
                <a:srgbClr val="8D237E"/>
              </a:solidFill>
            </a:endParaRPr>
          </a:p>
        </p:txBody>
      </p:sp>
      <p:sp>
        <p:nvSpPr>
          <p:cNvPr id="4" name="Rectangle 3"/>
          <p:cNvSpPr/>
          <p:nvPr/>
        </p:nvSpPr>
        <p:spPr>
          <a:xfrm>
            <a:off x="685800" y="1812488"/>
            <a:ext cx="10439400" cy="4401205"/>
          </a:xfrm>
          <a:prstGeom prst="rect">
            <a:avLst/>
          </a:prstGeom>
        </p:spPr>
        <p:txBody>
          <a:bodyPr wrap="square">
            <a:spAutoFit/>
          </a:bodyPr>
          <a:lstStyle/>
          <a:p>
            <a:r>
              <a:rPr lang="en-US" altLang="en-US" sz="2800" dirty="0">
                <a:solidFill>
                  <a:srgbClr val="0070C0"/>
                </a:solidFill>
                <a:cs typeface="Times New Roman" panose="02020603050405020304" pitchFamily="18" charset="0"/>
              </a:rPr>
              <a:t>In case of integrity violation, several actions can be taken:</a:t>
            </a:r>
          </a:p>
          <a:p>
            <a:endParaRPr lang="en-US" altLang="en-US" sz="2800" dirty="0">
              <a:solidFill>
                <a:srgbClr val="0070C0"/>
              </a:solidFill>
              <a:cs typeface="Times New Roman" panose="02020603050405020304" pitchFamily="18" charset="0"/>
            </a:endParaRPr>
          </a:p>
          <a:p>
            <a:pPr marL="971550" lvl="1" indent="-514350">
              <a:buFont typeface="+mj-lt"/>
              <a:buAutoNum type="arabicPeriod"/>
            </a:pPr>
            <a:r>
              <a:rPr lang="en-US" altLang="en-US" sz="2800" dirty="0">
                <a:solidFill>
                  <a:srgbClr val="00B050"/>
                </a:solidFill>
                <a:cs typeface="Times New Roman" panose="02020603050405020304" pitchFamily="18" charset="0"/>
              </a:rPr>
              <a:t>Cancel the operation that causes the violation (REJECT option)</a:t>
            </a:r>
          </a:p>
          <a:p>
            <a:pPr marL="971550" lvl="1" indent="-514350">
              <a:buFont typeface="+mj-lt"/>
              <a:buAutoNum type="arabicPeriod"/>
            </a:pPr>
            <a:endParaRPr lang="en-US" altLang="en-US" sz="2800" dirty="0">
              <a:solidFill>
                <a:srgbClr val="00B050"/>
              </a:solidFill>
              <a:cs typeface="Times New Roman" panose="02020603050405020304" pitchFamily="18" charset="0"/>
            </a:endParaRPr>
          </a:p>
          <a:p>
            <a:pPr marL="971550" lvl="1" indent="-514350">
              <a:buFont typeface="+mj-lt"/>
              <a:buAutoNum type="arabicPeriod"/>
            </a:pPr>
            <a:r>
              <a:rPr lang="en-US" altLang="en-US" sz="2800" dirty="0">
                <a:solidFill>
                  <a:srgbClr val="00B050"/>
                </a:solidFill>
                <a:cs typeface="Times New Roman" panose="02020603050405020304" pitchFamily="18" charset="0"/>
              </a:rPr>
              <a:t>Perform the operation but inform the user of the violation</a:t>
            </a:r>
          </a:p>
          <a:p>
            <a:pPr marL="971550" lvl="1" indent="-514350">
              <a:buFont typeface="+mj-lt"/>
              <a:buAutoNum type="arabicPeriod"/>
            </a:pPr>
            <a:endParaRPr lang="en-US" altLang="en-US" sz="2800" dirty="0">
              <a:solidFill>
                <a:srgbClr val="00B050"/>
              </a:solidFill>
              <a:cs typeface="Times New Roman" panose="02020603050405020304" pitchFamily="18" charset="0"/>
            </a:endParaRPr>
          </a:p>
          <a:p>
            <a:pPr marL="971550" lvl="1" indent="-514350">
              <a:buFont typeface="+mj-lt"/>
              <a:buAutoNum type="arabicPeriod"/>
            </a:pPr>
            <a:r>
              <a:rPr lang="en-US" altLang="en-US" sz="2800" dirty="0">
                <a:solidFill>
                  <a:srgbClr val="00B050"/>
                </a:solidFill>
                <a:cs typeface="Times New Roman" panose="02020603050405020304" pitchFamily="18" charset="0"/>
              </a:rPr>
              <a:t>Trigger additional updates so the violation is corrected (CASCADE option, SET NULL option)</a:t>
            </a:r>
          </a:p>
          <a:p>
            <a:pPr marL="971550" lvl="1" indent="-514350">
              <a:buFont typeface="+mj-lt"/>
              <a:buAutoNum type="arabicPeriod"/>
            </a:pPr>
            <a:endParaRPr lang="en-US" altLang="en-US" sz="2800" dirty="0">
              <a:solidFill>
                <a:srgbClr val="00B050"/>
              </a:solidFill>
              <a:cs typeface="Times New Roman" panose="02020603050405020304" pitchFamily="18" charset="0"/>
            </a:endParaRPr>
          </a:p>
          <a:p>
            <a:pPr marL="971550" lvl="1" indent="-514350">
              <a:buFont typeface="+mj-lt"/>
              <a:buAutoNum type="arabicPeriod"/>
            </a:pPr>
            <a:r>
              <a:rPr lang="en-US" altLang="en-US" sz="2800" dirty="0">
                <a:solidFill>
                  <a:srgbClr val="00B050"/>
                </a:solidFill>
                <a:cs typeface="Times New Roman" panose="02020603050405020304" pitchFamily="18" charset="0"/>
              </a:rPr>
              <a:t>Execute a user-specified error-correction routine </a:t>
            </a:r>
          </a:p>
        </p:txBody>
      </p:sp>
    </p:spTree>
    <p:extLst>
      <p:ext uri="{BB962C8B-B14F-4D97-AF65-F5344CB8AC3E}">
        <p14:creationId xmlns:p14="http://schemas.microsoft.com/office/powerpoint/2010/main" val="34835411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2E6775-72FB-4927-9F9D-F0DD888D83D0}"/>
              </a:ext>
            </a:extLst>
          </p:cNvPr>
          <p:cNvSpPr>
            <a:spLocks noGrp="1"/>
          </p:cNvSpPr>
          <p:nvPr>
            <p:ph idx="1"/>
          </p:nvPr>
        </p:nvSpPr>
        <p:spPr/>
        <p:txBody>
          <a:bodyPr>
            <a:normAutofit fontScale="70000" lnSpcReduction="20000"/>
          </a:bodyPr>
          <a:lstStyle/>
          <a:p>
            <a:r>
              <a:rPr lang="en-US" dirty="0"/>
              <a:t>■ Operation:</a:t>
            </a:r>
          </a:p>
          <a:p>
            <a:r>
              <a:rPr lang="en-US" dirty="0"/>
              <a:t>Update the salary of the EMPLOYEE tuple with </a:t>
            </a:r>
            <a:r>
              <a:rPr lang="en-US" dirty="0" err="1"/>
              <a:t>Ssn</a:t>
            </a:r>
            <a:r>
              <a:rPr lang="en-US" dirty="0"/>
              <a:t> = ‘999887777’ to 28000.</a:t>
            </a:r>
          </a:p>
          <a:p>
            <a:r>
              <a:rPr lang="en-US" dirty="0"/>
              <a:t>Result:</a:t>
            </a:r>
            <a:r>
              <a:rPr lang="en-US" dirty="0">
                <a:solidFill>
                  <a:srgbClr val="00B050"/>
                </a:solidFill>
              </a:rPr>
              <a:t> Acceptable.</a:t>
            </a:r>
          </a:p>
          <a:p>
            <a:endParaRPr lang="en-US" dirty="0">
              <a:solidFill>
                <a:srgbClr val="00B050"/>
              </a:solidFill>
            </a:endParaRPr>
          </a:p>
          <a:p>
            <a:r>
              <a:rPr lang="en-US" dirty="0"/>
              <a:t>■ Operation:</a:t>
            </a:r>
          </a:p>
          <a:p>
            <a:r>
              <a:rPr lang="en-US" dirty="0"/>
              <a:t>Update the </a:t>
            </a:r>
            <a:r>
              <a:rPr lang="en-US" dirty="0" err="1"/>
              <a:t>Dno</a:t>
            </a:r>
            <a:r>
              <a:rPr lang="en-US" dirty="0"/>
              <a:t> of the EMPLOYEE tuple with </a:t>
            </a:r>
            <a:r>
              <a:rPr lang="en-US" dirty="0" err="1"/>
              <a:t>Ssn</a:t>
            </a:r>
            <a:r>
              <a:rPr lang="en-US" dirty="0"/>
              <a:t> = ‘999887777’ to 1.</a:t>
            </a:r>
          </a:p>
          <a:p>
            <a:r>
              <a:rPr lang="en-US" dirty="0"/>
              <a:t>Result: </a:t>
            </a:r>
            <a:r>
              <a:rPr lang="en-US" dirty="0">
                <a:solidFill>
                  <a:srgbClr val="00B050"/>
                </a:solidFill>
              </a:rPr>
              <a:t>Acceptable.</a:t>
            </a:r>
          </a:p>
          <a:p>
            <a:endParaRPr lang="en-US" dirty="0"/>
          </a:p>
          <a:p>
            <a:r>
              <a:rPr lang="en-US" dirty="0"/>
              <a:t>■ Operation:</a:t>
            </a:r>
          </a:p>
          <a:p>
            <a:r>
              <a:rPr lang="en-US" dirty="0"/>
              <a:t>Update the </a:t>
            </a:r>
            <a:r>
              <a:rPr lang="en-US" dirty="0" err="1"/>
              <a:t>Dno</a:t>
            </a:r>
            <a:r>
              <a:rPr lang="en-US" dirty="0"/>
              <a:t> of the EMPLOYEE tuple with </a:t>
            </a:r>
            <a:r>
              <a:rPr lang="en-US" dirty="0" err="1"/>
              <a:t>Ssn</a:t>
            </a:r>
            <a:r>
              <a:rPr lang="en-US" dirty="0"/>
              <a:t> = ‘999887777’ to 7.</a:t>
            </a:r>
          </a:p>
          <a:p>
            <a:r>
              <a:rPr lang="en-US" dirty="0"/>
              <a:t>Result: </a:t>
            </a:r>
            <a:r>
              <a:rPr lang="en-US" dirty="0">
                <a:solidFill>
                  <a:srgbClr val="FF0000"/>
                </a:solidFill>
              </a:rPr>
              <a:t>Unacceptable, because it violates referential integrity.</a:t>
            </a:r>
          </a:p>
          <a:p>
            <a:endParaRPr lang="en-US" dirty="0"/>
          </a:p>
          <a:p>
            <a:r>
              <a:rPr lang="en-US" dirty="0"/>
              <a:t>■ Operation:</a:t>
            </a:r>
          </a:p>
          <a:p>
            <a:r>
              <a:rPr lang="en-US" dirty="0"/>
              <a:t>Update the </a:t>
            </a:r>
            <a:r>
              <a:rPr lang="en-US" dirty="0" err="1"/>
              <a:t>Ssn</a:t>
            </a:r>
            <a:r>
              <a:rPr lang="en-US" dirty="0"/>
              <a:t> of the EMPLOYEE tuple with </a:t>
            </a:r>
            <a:r>
              <a:rPr lang="en-US" dirty="0" err="1"/>
              <a:t>Ssn</a:t>
            </a:r>
            <a:r>
              <a:rPr lang="en-US" dirty="0"/>
              <a:t> = ‘999887777’ to ‘987654321’.</a:t>
            </a:r>
          </a:p>
          <a:p>
            <a:r>
              <a:rPr lang="en-US" dirty="0"/>
              <a:t>Result: </a:t>
            </a:r>
            <a:r>
              <a:rPr lang="en-US" dirty="0">
                <a:solidFill>
                  <a:srgbClr val="FF0000"/>
                </a:solidFill>
              </a:rPr>
              <a:t>Unacceptable, because it violates primary key constraint by repeating  a value that already exists as a primary key in another tuple; it violates </a:t>
            </a:r>
            <a:r>
              <a:rPr lang="en-US" dirty="0" err="1">
                <a:solidFill>
                  <a:srgbClr val="FF0000"/>
                </a:solidFill>
              </a:rPr>
              <a:t>referential</a:t>
            </a:r>
            <a:r>
              <a:rPr lang="en-US" dirty="0">
                <a:solidFill>
                  <a:srgbClr val="FF0000"/>
                </a:solidFill>
              </a:rPr>
              <a:t> integrity constraints because there are other relations that refer to the existing value of </a:t>
            </a:r>
            <a:r>
              <a:rPr lang="en-US" dirty="0" err="1">
                <a:solidFill>
                  <a:srgbClr val="FF0000"/>
                </a:solidFill>
              </a:rPr>
              <a:t>Ssn</a:t>
            </a:r>
            <a:endParaRPr lang="en-US" dirty="0">
              <a:solidFill>
                <a:srgbClr val="FF0000"/>
              </a:solidFill>
            </a:endParaRPr>
          </a:p>
        </p:txBody>
      </p:sp>
      <p:sp>
        <p:nvSpPr>
          <p:cNvPr id="3" name="Content Placeholder 2">
            <a:extLst>
              <a:ext uri="{FF2B5EF4-FFF2-40B4-BE49-F238E27FC236}">
                <a16:creationId xmlns:a16="http://schemas.microsoft.com/office/drawing/2014/main" id="{6CE37067-401E-4276-93E0-35373D9037AE}"/>
              </a:ext>
            </a:extLst>
          </p:cNvPr>
          <p:cNvSpPr>
            <a:spLocks noGrp="1"/>
          </p:cNvSpPr>
          <p:nvPr>
            <p:ph sz="quarter" idx="10"/>
          </p:nvPr>
        </p:nvSpPr>
        <p:spPr/>
        <p:txBody>
          <a:bodyPr/>
          <a:lstStyle/>
          <a:p>
            <a:r>
              <a:rPr lang="en-US" altLang="en-US" dirty="0">
                <a:solidFill>
                  <a:srgbClr val="8D237E"/>
                </a:solidFill>
              </a:rPr>
              <a:t>Update Operations on Relations and violations</a:t>
            </a:r>
            <a:endParaRPr lang="en-IN" dirty="0">
              <a:solidFill>
                <a:srgbClr val="8D237E"/>
              </a:solidFill>
            </a:endParaRPr>
          </a:p>
          <a:p>
            <a:endParaRPr lang="en-US" dirty="0"/>
          </a:p>
        </p:txBody>
      </p:sp>
    </p:spTree>
    <p:extLst>
      <p:ext uri="{BB962C8B-B14F-4D97-AF65-F5344CB8AC3E}">
        <p14:creationId xmlns:p14="http://schemas.microsoft.com/office/powerpoint/2010/main" val="4109792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458EC-4694-4D85-8207-ACB0583A591C}"/>
              </a:ext>
            </a:extLst>
          </p:cNvPr>
          <p:cNvSpPr>
            <a:spLocks noGrp="1"/>
          </p:cNvSpPr>
          <p:nvPr>
            <p:ph sz="quarter" idx="10"/>
          </p:nvPr>
        </p:nvSpPr>
        <p:spPr>
          <a:xfrm>
            <a:off x="2045630" y="3319347"/>
            <a:ext cx="8432800" cy="1143000"/>
          </a:xfrm>
        </p:spPr>
        <p:txBody>
          <a:bodyPr/>
          <a:lstStyle/>
          <a:p>
            <a:r>
              <a:rPr lang="en-US" altLang="en-US" dirty="0">
                <a:solidFill>
                  <a:srgbClr val="8D237E"/>
                </a:solidFill>
              </a:rPr>
              <a:t>Insert  Operations and constraint violations  on Relations</a:t>
            </a:r>
            <a:endParaRPr lang="en-IN" dirty="0">
              <a:solidFill>
                <a:srgbClr val="8D237E"/>
              </a:solidFill>
            </a:endParaRPr>
          </a:p>
          <a:p>
            <a:endParaRPr lang="en-US" dirty="0"/>
          </a:p>
        </p:txBody>
      </p:sp>
    </p:spTree>
    <p:extLst>
      <p:ext uri="{BB962C8B-B14F-4D97-AF65-F5344CB8AC3E}">
        <p14:creationId xmlns:p14="http://schemas.microsoft.com/office/powerpoint/2010/main" val="3870966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8EDF9-7B5A-49BA-9D9D-2AB23D997940}"/>
              </a:ext>
            </a:extLst>
          </p:cNvPr>
          <p:cNvSpPr>
            <a:spLocks noGrp="1"/>
          </p:cNvSpPr>
          <p:nvPr>
            <p:ph sz="quarter" idx="10"/>
          </p:nvPr>
        </p:nvSpPr>
        <p:spPr/>
        <p:txBody>
          <a:bodyPr/>
          <a:lstStyle/>
          <a:p>
            <a:r>
              <a:rPr lang="en-IN" dirty="0">
                <a:solidFill>
                  <a:srgbClr val="7030A0"/>
                </a:solidFill>
              </a:rPr>
              <a:t>Constraint Violation on Insert Operation</a:t>
            </a:r>
          </a:p>
        </p:txBody>
      </p:sp>
      <p:pic>
        <p:nvPicPr>
          <p:cNvPr id="4" name="Picture 3">
            <a:extLst>
              <a:ext uri="{FF2B5EF4-FFF2-40B4-BE49-F238E27FC236}">
                <a16:creationId xmlns:a16="http://schemas.microsoft.com/office/drawing/2014/main" id="{7E13481C-A0A2-4A7E-AE01-732A94A37856}"/>
              </a:ext>
            </a:extLst>
          </p:cNvPr>
          <p:cNvPicPr>
            <a:picLocks noChangeAspect="1"/>
          </p:cNvPicPr>
          <p:nvPr/>
        </p:nvPicPr>
        <p:blipFill>
          <a:blip r:embed="rId2"/>
          <a:stretch>
            <a:fillRect/>
          </a:stretch>
        </p:blipFill>
        <p:spPr>
          <a:xfrm>
            <a:off x="406400" y="1545771"/>
            <a:ext cx="11110686" cy="4833258"/>
          </a:xfrm>
          <a:prstGeom prst="rect">
            <a:avLst/>
          </a:prstGeom>
        </p:spPr>
      </p:pic>
    </p:spTree>
    <p:extLst>
      <p:ext uri="{BB962C8B-B14F-4D97-AF65-F5344CB8AC3E}">
        <p14:creationId xmlns:p14="http://schemas.microsoft.com/office/powerpoint/2010/main" val="37975087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r>
              <a:rPr lang="en-IN" sz="2800" dirty="0">
                <a:solidFill>
                  <a:srgbClr val="D60093"/>
                </a:solidFill>
              </a:rPr>
              <a:t>Some more </a:t>
            </a:r>
            <a:r>
              <a:rPr lang="en-IN" sz="2800" dirty="0" err="1">
                <a:solidFill>
                  <a:srgbClr val="D60093"/>
                </a:solidFill>
              </a:rPr>
              <a:t>egs</a:t>
            </a:r>
            <a:r>
              <a:rPr lang="en-IN" sz="2800" dirty="0">
                <a:solidFill>
                  <a:srgbClr val="D60093"/>
                </a:solidFill>
              </a:rPr>
              <a:t>.</a:t>
            </a:r>
          </a:p>
          <a:p>
            <a:pPr marL="457200" indent="-457200">
              <a:buFont typeface="Wingdings" panose="05000000000000000000" pitchFamily="2" charset="2"/>
              <a:buChar char="Ø"/>
            </a:pPr>
            <a:r>
              <a:rPr lang="en-IN" sz="2800" dirty="0">
                <a:solidFill>
                  <a:srgbClr val="D60093"/>
                </a:solidFill>
              </a:rPr>
              <a:t>domain constraint violation: some attribute value is not of correct domain </a:t>
            </a:r>
          </a:p>
          <a:p>
            <a:pPr marL="457200" indent="-457200">
              <a:buFont typeface="Wingdings" panose="05000000000000000000" pitchFamily="2" charset="2"/>
              <a:buChar char="Ø"/>
            </a:pPr>
            <a:r>
              <a:rPr lang="en-IN" sz="2800" dirty="0">
                <a:solidFill>
                  <a:srgbClr val="D60093"/>
                </a:solidFill>
              </a:rPr>
              <a:t>entity integrity violation: key of new tuple is </a:t>
            </a:r>
            <a:r>
              <a:rPr lang="en-IN" sz="2800" b="1" dirty="0">
                <a:solidFill>
                  <a:srgbClr val="D60093"/>
                </a:solidFill>
              </a:rPr>
              <a:t>null</a:t>
            </a:r>
            <a:r>
              <a:rPr lang="en-IN" sz="2800" dirty="0">
                <a:solidFill>
                  <a:srgbClr val="D60093"/>
                </a:solidFill>
              </a:rPr>
              <a:t> </a:t>
            </a:r>
          </a:p>
          <a:p>
            <a:pPr marL="457200" indent="-457200">
              <a:buFont typeface="Wingdings" panose="05000000000000000000" pitchFamily="2" charset="2"/>
              <a:buChar char="Ø"/>
            </a:pPr>
            <a:r>
              <a:rPr lang="en-IN" sz="2800" dirty="0">
                <a:solidFill>
                  <a:srgbClr val="D60093"/>
                </a:solidFill>
              </a:rPr>
              <a:t>key constraint violation: key of new tuple is same as existing one </a:t>
            </a:r>
          </a:p>
          <a:p>
            <a:pPr marL="457200" indent="-457200">
              <a:buFont typeface="Wingdings" panose="05000000000000000000" pitchFamily="2" charset="2"/>
              <a:buChar char="Ø"/>
            </a:pPr>
            <a:r>
              <a:rPr lang="en-IN" sz="2800" dirty="0">
                <a:solidFill>
                  <a:srgbClr val="D60093"/>
                </a:solidFill>
              </a:rPr>
              <a:t>referential integrity violation: foreign key of new tuple refers to non-existent tuple </a:t>
            </a:r>
          </a:p>
          <a:p>
            <a:pPr marL="0" indent="0"/>
            <a:endParaRPr lang="en-IN" sz="2800" dirty="0">
              <a:solidFill>
                <a:srgbClr val="D60093"/>
              </a:solidFill>
            </a:endParaRPr>
          </a:p>
          <a:p>
            <a:pPr marL="0" indent="0"/>
            <a:r>
              <a:rPr lang="en-IN" sz="2800" b="1" dirty="0">
                <a:solidFill>
                  <a:srgbClr val="7030A0"/>
                </a:solidFill>
              </a:rPr>
              <a:t>How to handle insert operation violation?</a:t>
            </a:r>
          </a:p>
          <a:p>
            <a:r>
              <a:rPr lang="en-IN" sz="2700" dirty="0">
                <a:solidFill>
                  <a:srgbClr val="C00000"/>
                </a:solidFill>
              </a:rPr>
              <a:t>Ways of dealing with it: reject the attempt to insert! </a:t>
            </a:r>
          </a:p>
          <a:p>
            <a:r>
              <a:rPr lang="en-IN" sz="2700" dirty="0">
                <a:solidFill>
                  <a:srgbClr val="C00000"/>
                </a:solidFill>
              </a:rPr>
              <a:t>Or </a:t>
            </a:r>
          </a:p>
          <a:p>
            <a:r>
              <a:rPr lang="en-IN" sz="2700" dirty="0">
                <a:solidFill>
                  <a:srgbClr val="C00000"/>
                </a:solidFill>
              </a:rPr>
              <a:t>give user opportunity to try again with different attribute values. </a:t>
            </a:r>
          </a:p>
        </p:txBody>
      </p:sp>
      <p:sp>
        <p:nvSpPr>
          <p:cNvPr id="3" name="Content Placeholder 2"/>
          <p:cNvSpPr>
            <a:spLocks noGrp="1"/>
          </p:cNvSpPr>
          <p:nvPr>
            <p:ph sz="quarter" idx="10"/>
          </p:nvPr>
        </p:nvSpPr>
        <p:spPr>
          <a:xfrm>
            <a:off x="406400" y="107795"/>
            <a:ext cx="8432800" cy="1143000"/>
          </a:xfrm>
        </p:spPr>
        <p:txBody>
          <a:bodyPr/>
          <a:lstStyle/>
          <a:p>
            <a:r>
              <a:rPr lang="en-IN" dirty="0">
                <a:solidFill>
                  <a:srgbClr val="8D237E"/>
                </a:solidFill>
              </a:rPr>
              <a:t>Insert operation and handle violation</a:t>
            </a:r>
          </a:p>
        </p:txBody>
      </p:sp>
    </p:spTree>
    <p:extLst>
      <p:ext uri="{BB962C8B-B14F-4D97-AF65-F5344CB8AC3E}">
        <p14:creationId xmlns:p14="http://schemas.microsoft.com/office/powerpoint/2010/main" val="2464306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5FBA3-A55F-487A-AE59-482579BE1C4A}"/>
              </a:ext>
            </a:extLst>
          </p:cNvPr>
          <p:cNvSpPr>
            <a:spLocks noGrp="1"/>
          </p:cNvSpPr>
          <p:nvPr>
            <p:ph sz="quarter" idx="10"/>
          </p:nvPr>
        </p:nvSpPr>
        <p:spPr/>
        <p:txBody>
          <a:bodyPr/>
          <a:lstStyle/>
          <a:p>
            <a:r>
              <a:rPr lang="en-IN" dirty="0">
                <a:solidFill>
                  <a:srgbClr val="8D237E"/>
                </a:solidFill>
              </a:rPr>
              <a:t>Insert operation and handle violation</a:t>
            </a:r>
          </a:p>
          <a:p>
            <a:endParaRPr lang="en-US" dirty="0"/>
          </a:p>
        </p:txBody>
      </p:sp>
      <p:sp>
        <p:nvSpPr>
          <p:cNvPr id="7" name="TextBox 6">
            <a:extLst>
              <a:ext uri="{FF2B5EF4-FFF2-40B4-BE49-F238E27FC236}">
                <a16:creationId xmlns:a16="http://schemas.microsoft.com/office/drawing/2014/main" id="{2AF482EF-7B7A-4CD4-9278-295E9DA28A73}"/>
              </a:ext>
            </a:extLst>
          </p:cNvPr>
          <p:cNvSpPr txBox="1"/>
          <p:nvPr/>
        </p:nvSpPr>
        <p:spPr>
          <a:xfrm>
            <a:off x="130252" y="1392307"/>
            <a:ext cx="5965748" cy="4801314"/>
          </a:xfrm>
          <a:prstGeom prst="rect">
            <a:avLst/>
          </a:prstGeom>
          <a:noFill/>
        </p:spPr>
        <p:txBody>
          <a:bodyPr wrap="square">
            <a:spAutoFit/>
          </a:bodyPr>
          <a:lstStyle/>
          <a:p>
            <a:r>
              <a:rPr lang="en-US" dirty="0"/>
              <a:t>■ Operation:</a:t>
            </a:r>
          </a:p>
          <a:p>
            <a:r>
              <a:rPr lang="en-US" dirty="0"/>
              <a:t>Insert &lt;‘Cecilia’, ‘F’, ‘</a:t>
            </a:r>
            <a:r>
              <a:rPr lang="en-US" dirty="0" err="1"/>
              <a:t>Kolonsky</a:t>
            </a:r>
            <a:r>
              <a:rPr lang="en-US" dirty="0"/>
              <a:t>’, NULL, ‘1960-04-05’, ‘6357 Windy Lane, Katy, </a:t>
            </a:r>
          </a:p>
          <a:p>
            <a:r>
              <a:rPr lang="en-US" dirty="0"/>
              <a:t>TX’, F, 28000, NULL, 4&gt; into EMPLOYEE.</a:t>
            </a:r>
          </a:p>
          <a:p>
            <a:r>
              <a:rPr lang="en-US" dirty="0"/>
              <a:t>Result: </a:t>
            </a:r>
            <a:r>
              <a:rPr lang="en-US" dirty="0">
                <a:solidFill>
                  <a:srgbClr val="FF0000"/>
                </a:solidFill>
              </a:rPr>
              <a:t>This insertion violates the entity integrity constraint (NULL for the </a:t>
            </a:r>
          </a:p>
          <a:p>
            <a:r>
              <a:rPr lang="en-US" dirty="0">
                <a:solidFill>
                  <a:srgbClr val="FF0000"/>
                </a:solidFill>
              </a:rPr>
              <a:t>primary key </a:t>
            </a:r>
            <a:r>
              <a:rPr lang="en-US" dirty="0" err="1">
                <a:solidFill>
                  <a:srgbClr val="FF0000"/>
                </a:solidFill>
              </a:rPr>
              <a:t>Ssn</a:t>
            </a:r>
            <a:r>
              <a:rPr lang="en-US" dirty="0">
                <a:solidFill>
                  <a:srgbClr val="FF0000"/>
                </a:solidFill>
              </a:rPr>
              <a:t>), so it is rejected.</a:t>
            </a:r>
          </a:p>
          <a:p>
            <a:endParaRPr lang="en-US" dirty="0"/>
          </a:p>
          <a:p>
            <a:r>
              <a:rPr lang="en-US" dirty="0"/>
              <a:t>■ Operation:</a:t>
            </a:r>
          </a:p>
          <a:p>
            <a:r>
              <a:rPr lang="en-US" dirty="0"/>
              <a:t>Insert &lt;‘Alicia’, ‘J’, ‘Zelaya’, ‘999887777’, ‘1960-04-05’, ‘6357 Windy Lane, Katy, </a:t>
            </a:r>
          </a:p>
          <a:p>
            <a:r>
              <a:rPr lang="en-US" dirty="0"/>
              <a:t>TX’, F, 28000, ‘987654321’, 4&gt; into EMPLOYEE.</a:t>
            </a:r>
          </a:p>
          <a:p>
            <a:r>
              <a:rPr lang="en-US" dirty="0"/>
              <a:t>Result:</a:t>
            </a:r>
            <a:r>
              <a:rPr lang="en-US" dirty="0">
                <a:solidFill>
                  <a:srgbClr val="FF0000"/>
                </a:solidFill>
              </a:rPr>
              <a:t> This insertion violates the key constraint because another tuple with </a:t>
            </a:r>
          </a:p>
          <a:p>
            <a:r>
              <a:rPr lang="en-US" dirty="0">
                <a:solidFill>
                  <a:srgbClr val="FF0000"/>
                </a:solidFill>
              </a:rPr>
              <a:t>the same </a:t>
            </a:r>
            <a:r>
              <a:rPr lang="en-US" dirty="0" err="1">
                <a:solidFill>
                  <a:srgbClr val="FF0000"/>
                </a:solidFill>
              </a:rPr>
              <a:t>Ssn</a:t>
            </a:r>
            <a:r>
              <a:rPr lang="en-US" dirty="0">
                <a:solidFill>
                  <a:srgbClr val="FF0000"/>
                </a:solidFill>
              </a:rPr>
              <a:t> value already exists in the EMPLOYEE relation, and so it is </a:t>
            </a:r>
          </a:p>
          <a:p>
            <a:r>
              <a:rPr lang="en-US" dirty="0">
                <a:solidFill>
                  <a:srgbClr val="FF0000"/>
                </a:solidFill>
              </a:rPr>
              <a:t>rejected.</a:t>
            </a:r>
          </a:p>
        </p:txBody>
      </p:sp>
      <p:sp>
        <p:nvSpPr>
          <p:cNvPr id="11" name="TextBox 10">
            <a:extLst>
              <a:ext uri="{FF2B5EF4-FFF2-40B4-BE49-F238E27FC236}">
                <a16:creationId xmlns:a16="http://schemas.microsoft.com/office/drawing/2014/main" id="{5EE3D258-A651-4657-9336-953453546C62}"/>
              </a:ext>
            </a:extLst>
          </p:cNvPr>
          <p:cNvSpPr txBox="1"/>
          <p:nvPr/>
        </p:nvSpPr>
        <p:spPr>
          <a:xfrm>
            <a:off x="6370134" y="1530805"/>
            <a:ext cx="5394402" cy="4524315"/>
          </a:xfrm>
          <a:prstGeom prst="rect">
            <a:avLst/>
          </a:prstGeom>
          <a:noFill/>
        </p:spPr>
        <p:txBody>
          <a:bodyPr wrap="square">
            <a:spAutoFit/>
          </a:bodyPr>
          <a:lstStyle/>
          <a:p>
            <a:r>
              <a:rPr lang="en-US" dirty="0"/>
              <a:t>■ Operation:</a:t>
            </a:r>
          </a:p>
          <a:p>
            <a:r>
              <a:rPr lang="en-US" dirty="0"/>
              <a:t>Insert &lt;‘Cecilia’, ‘F’, ‘</a:t>
            </a:r>
            <a:r>
              <a:rPr lang="en-US" dirty="0" err="1"/>
              <a:t>Kolonsky</a:t>
            </a:r>
            <a:r>
              <a:rPr lang="en-US" dirty="0"/>
              <a:t>’, ‘677678989’, ‘1960-04-05’, ‘6357 Windswept, </a:t>
            </a:r>
          </a:p>
          <a:p>
            <a:r>
              <a:rPr lang="en-US" dirty="0"/>
              <a:t>Katy, TX’, F, 28000, ‘987654321’, 7&gt; into EMPLOYEE.</a:t>
            </a:r>
          </a:p>
          <a:p>
            <a:r>
              <a:rPr lang="en-US" dirty="0"/>
              <a:t>Result: </a:t>
            </a:r>
            <a:r>
              <a:rPr lang="en-US" dirty="0">
                <a:solidFill>
                  <a:srgbClr val="FF0000"/>
                </a:solidFill>
              </a:rPr>
              <a:t>This insertion violates the referential integrity constraint specified on </a:t>
            </a:r>
          </a:p>
          <a:p>
            <a:r>
              <a:rPr lang="en-US" dirty="0" err="1">
                <a:solidFill>
                  <a:srgbClr val="FF0000"/>
                </a:solidFill>
              </a:rPr>
              <a:t>Dno</a:t>
            </a:r>
            <a:r>
              <a:rPr lang="en-US" dirty="0">
                <a:solidFill>
                  <a:srgbClr val="FF0000"/>
                </a:solidFill>
              </a:rPr>
              <a:t> in EMPLOYEE because no corresponding referenced tuple exists in </a:t>
            </a:r>
          </a:p>
          <a:p>
            <a:r>
              <a:rPr lang="en-US" dirty="0">
                <a:solidFill>
                  <a:srgbClr val="FF0000"/>
                </a:solidFill>
              </a:rPr>
              <a:t>DEPARTMENT with </a:t>
            </a:r>
            <a:r>
              <a:rPr lang="en-US" dirty="0" err="1">
                <a:solidFill>
                  <a:srgbClr val="FF0000"/>
                </a:solidFill>
              </a:rPr>
              <a:t>Dnumber</a:t>
            </a:r>
            <a:r>
              <a:rPr lang="en-US" dirty="0">
                <a:solidFill>
                  <a:srgbClr val="FF0000"/>
                </a:solidFill>
              </a:rPr>
              <a:t> = 7</a:t>
            </a:r>
          </a:p>
          <a:p>
            <a:endParaRPr lang="en-US" dirty="0"/>
          </a:p>
          <a:p>
            <a:r>
              <a:rPr lang="en-US" dirty="0"/>
              <a:t>■ Operation:</a:t>
            </a:r>
          </a:p>
          <a:p>
            <a:r>
              <a:rPr lang="en-US" dirty="0"/>
              <a:t>Insert &lt;‘Cecilia’, ‘F’, ‘</a:t>
            </a:r>
            <a:r>
              <a:rPr lang="en-US" dirty="0" err="1"/>
              <a:t>Kolonsky</a:t>
            </a:r>
            <a:r>
              <a:rPr lang="en-US" dirty="0"/>
              <a:t>’, ‘677678989’, ‘1960-04-05’, ‘6357 Windy Lane, </a:t>
            </a:r>
          </a:p>
          <a:p>
            <a:r>
              <a:rPr lang="en-US" dirty="0"/>
              <a:t>Katy, TX’, F, 28000, NULL, 4&gt; into EMPLOYEE.</a:t>
            </a:r>
          </a:p>
          <a:p>
            <a:r>
              <a:rPr lang="en-US" dirty="0"/>
              <a:t>Result: </a:t>
            </a:r>
            <a:r>
              <a:rPr lang="en-US" b="1" dirty="0">
                <a:solidFill>
                  <a:srgbClr val="00B050"/>
                </a:solidFill>
              </a:rPr>
              <a:t>This insertion satisfies all constraints, so it is acceptable</a:t>
            </a:r>
          </a:p>
        </p:txBody>
      </p:sp>
    </p:spTree>
    <p:extLst>
      <p:ext uri="{BB962C8B-B14F-4D97-AF65-F5344CB8AC3E}">
        <p14:creationId xmlns:p14="http://schemas.microsoft.com/office/powerpoint/2010/main" val="16473693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458EC-4694-4D85-8207-ACB0583A591C}"/>
              </a:ext>
            </a:extLst>
          </p:cNvPr>
          <p:cNvSpPr>
            <a:spLocks noGrp="1"/>
          </p:cNvSpPr>
          <p:nvPr>
            <p:ph sz="quarter" idx="10"/>
          </p:nvPr>
        </p:nvSpPr>
        <p:spPr>
          <a:xfrm>
            <a:off x="2045630" y="3319347"/>
            <a:ext cx="8432800" cy="1143000"/>
          </a:xfrm>
        </p:spPr>
        <p:txBody>
          <a:bodyPr/>
          <a:lstStyle/>
          <a:p>
            <a:r>
              <a:rPr lang="en-US" altLang="en-US" dirty="0">
                <a:solidFill>
                  <a:srgbClr val="8D237E"/>
                </a:solidFill>
              </a:rPr>
              <a:t>DELETE Operations and constraint violations  on Relations</a:t>
            </a:r>
            <a:endParaRPr lang="en-IN" dirty="0">
              <a:solidFill>
                <a:srgbClr val="8D237E"/>
              </a:solidFill>
            </a:endParaRPr>
          </a:p>
          <a:p>
            <a:endParaRPr lang="en-US" dirty="0"/>
          </a:p>
        </p:txBody>
      </p:sp>
    </p:spTree>
    <p:extLst>
      <p:ext uri="{BB962C8B-B14F-4D97-AF65-F5344CB8AC3E}">
        <p14:creationId xmlns:p14="http://schemas.microsoft.com/office/powerpoint/2010/main" val="2661549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Ø"/>
            </a:pPr>
            <a:r>
              <a:rPr lang="en-IN" dirty="0"/>
              <a:t>    </a:t>
            </a:r>
            <a:r>
              <a:rPr lang="en-IN" dirty="0">
                <a:solidFill>
                  <a:srgbClr val="669900"/>
                </a:solidFill>
              </a:rPr>
              <a:t>British computer scientist (mathematician?) </a:t>
            </a:r>
            <a:r>
              <a:rPr lang="en-IN" dirty="0">
                <a:solidFill>
                  <a:srgbClr val="669900"/>
                </a:solidFill>
                <a:hlinkClick r:id="rId3"/>
              </a:rPr>
              <a:t>E.F. (Ted) </a:t>
            </a:r>
            <a:r>
              <a:rPr lang="en-IN" dirty="0" err="1">
                <a:solidFill>
                  <a:srgbClr val="669900"/>
                </a:solidFill>
                <a:hlinkClick r:id="rId3"/>
              </a:rPr>
              <a:t>Codd</a:t>
            </a:r>
            <a:r>
              <a:rPr lang="en-IN" dirty="0">
                <a:solidFill>
                  <a:srgbClr val="669900"/>
                </a:solidFill>
              </a:rPr>
              <a:t> of IBM first proposed the relational data model.</a:t>
            </a:r>
          </a:p>
          <a:p>
            <a:pPr>
              <a:buFont typeface="Wingdings" panose="05000000000000000000" pitchFamily="2" charset="2"/>
              <a:buChar char="Ø"/>
            </a:pPr>
            <a:r>
              <a:rPr lang="en-IN" dirty="0">
                <a:solidFill>
                  <a:srgbClr val="669900"/>
                </a:solidFill>
              </a:rPr>
              <a:t>.    It is based upon the mathematical concepts of </a:t>
            </a:r>
            <a:r>
              <a:rPr lang="en-IN" b="1" dirty="0">
                <a:solidFill>
                  <a:srgbClr val="669900"/>
                </a:solidFill>
              </a:rPr>
              <a:t>relations</a:t>
            </a:r>
            <a:r>
              <a:rPr lang="en-IN" dirty="0">
                <a:solidFill>
                  <a:srgbClr val="669900"/>
                </a:solidFill>
              </a:rPr>
              <a:t>, </a:t>
            </a:r>
            <a:r>
              <a:rPr lang="en-IN" b="1" dirty="0">
                <a:solidFill>
                  <a:srgbClr val="669900"/>
                </a:solidFill>
              </a:rPr>
              <a:t>set theory</a:t>
            </a:r>
            <a:r>
              <a:rPr lang="en-IN" dirty="0">
                <a:solidFill>
                  <a:srgbClr val="669900"/>
                </a:solidFill>
              </a:rPr>
              <a:t> and </a:t>
            </a:r>
            <a:r>
              <a:rPr lang="en-IN" b="1" dirty="0">
                <a:solidFill>
                  <a:srgbClr val="669900"/>
                </a:solidFill>
              </a:rPr>
              <a:t>predicate logic</a:t>
            </a:r>
          </a:p>
          <a:p>
            <a:endParaRPr lang="en-IN" dirty="0">
              <a:solidFill>
                <a:srgbClr val="669900"/>
              </a:solidFill>
            </a:endParaRPr>
          </a:p>
          <a:p>
            <a:pPr>
              <a:buFont typeface="Wingdings" panose="05000000000000000000" pitchFamily="2" charset="2"/>
              <a:buChar char="Ø"/>
            </a:pPr>
            <a:r>
              <a:rPr lang="en-IN" dirty="0">
                <a:solidFill>
                  <a:srgbClr val="669900"/>
                </a:solidFill>
              </a:rPr>
              <a:t>   The first commercial implementations of the relational model became available in the early 1980's </a:t>
            </a:r>
          </a:p>
          <a:p>
            <a:pPr lvl="3">
              <a:buFont typeface="Wingdings" panose="05000000000000000000" pitchFamily="2" charset="2"/>
              <a:buChar char="ü"/>
            </a:pPr>
            <a:r>
              <a:rPr lang="en-IN" sz="2400" dirty="0">
                <a:solidFill>
                  <a:srgbClr val="669900"/>
                </a:solidFill>
              </a:rPr>
              <a:t>  SQL/DS by IBM and Oracle DBMS</a:t>
            </a:r>
          </a:p>
          <a:p>
            <a:pPr lvl="3">
              <a:buFont typeface="Wingdings" panose="05000000000000000000" pitchFamily="2" charset="2"/>
              <a:buChar char="ü"/>
            </a:pPr>
            <a:r>
              <a:rPr lang="en-IN" sz="2400" dirty="0">
                <a:solidFill>
                  <a:srgbClr val="669900"/>
                </a:solidFill>
              </a:rPr>
              <a:t>  DB2 (IBM), Oracle, SQL Server (Microsoft), and PostgreSQL. </a:t>
            </a:r>
          </a:p>
          <a:p>
            <a:endParaRPr lang="en-IN" dirty="0"/>
          </a:p>
        </p:txBody>
      </p:sp>
      <p:sp>
        <p:nvSpPr>
          <p:cNvPr id="3" name="Content Placeholder 2"/>
          <p:cNvSpPr>
            <a:spLocks noGrp="1"/>
          </p:cNvSpPr>
          <p:nvPr>
            <p:ph sz="quarter" idx="10"/>
          </p:nvPr>
        </p:nvSpPr>
        <p:spPr/>
        <p:txBody>
          <a:bodyPr/>
          <a:lstStyle/>
          <a:p>
            <a:r>
              <a:rPr lang="en-IN" dirty="0">
                <a:solidFill>
                  <a:srgbClr val="8D237E"/>
                </a:solidFill>
              </a:rPr>
              <a:t>ORIGINS OF RELATIONAL MODEL</a:t>
            </a:r>
          </a:p>
        </p:txBody>
      </p:sp>
    </p:spTree>
    <p:extLst>
      <p:ext uri="{BB962C8B-B14F-4D97-AF65-F5344CB8AC3E}">
        <p14:creationId xmlns:p14="http://schemas.microsoft.com/office/powerpoint/2010/main" val="30048204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A3FEED-0036-4C1D-B602-520647C33AF6}"/>
              </a:ext>
            </a:extLst>
          </p:cNvPr>
          <p:cNvSpPr>
            <a:spLocks noGrp="1"/>
          </p:cNvSpPr>
          <p:nvPr>
            <p:ph sz="quarter" idx="10"/>
          </p:nvPr>
        </p:nvSpPr>
        <p:spPr/>
        <p:txBody>
          <a:bodyPr/>
          <a:lstStyle/>
          <a:p>
            <a:r>
              <a:rPr lang="en-IN" dirty="0">
                <a:solidFill>
                  <a:srgbClr val="7030A0"/>
                </a:solidFill>
              </a:rPr>
              <a:t>Constraint Violation on Delete Operation</a:t>
            </a:r>
          </a:p>
          <a:p>
            <a:endParaRPr lang="en-IN" dirty="0"/>
          </a:p>
        </p:txBody>
      </p:sp>
      <p:pic>
        <p:nvPicPr>
          <p:cNvPr id="5" name="Picture 4">
            <a:extLst>
              <a:ext uri="{FF2B5EF4-FFF2-40B4-BE49-F238E27FC236}">
                <a16:creationId xmlns:a16="http://schemas.microsoft.com/office/drawing/2014/main" id="{15F1AF6E-8FC3-43D0-BBE5-CF89C6EA899F}"/>
              </a:ext>
            </a:extLst>
          </p:cNvPr>
          <p:cNvPicPr>
            <a:picLocks noChangeAspect="1"/>
          </p:cNvPicPr>
          <p:nvPr/>
        </p:nvPicPr>
        <p:blipFill>
          <a:blip r:embed="rId2"/>
          <a:stretch>
            <a:fillRect/>
          </a:stretch>
        </p:blipFill>
        <p:spPr>
          <a:xfrm>
            <a:off x="406400" y="1632857"/>
            <a:ext cx="10370457" cy="4310743"/>
          </a:xfrm>
          <a:prstGeom prst="rect">
            <a:avLst/>
          </a:prstGeom>
        </p:spPr>
      </p:pic>
    </p:spTree>
    <p:extLst>
      <p:ext uri="{BB962C8B-B14F-4D97-AF65-F5344CB8AC3E}">
        <p14:creationId xmlns:p14="http://schemas.microsoft.com/office/powerpoint/2010/main" val="15856876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Wingdings" panose="05000000000000000000" pitchFamily="2" charset="2"/>
              <a:buChar char="v"/>
            </a:pPr>
            <a:r>
              <a:rPr lang="en-IN" sz="2800" b="1" dirty="0">
                <a:solidFill>
                  <a:srgbClr val="669900"/>
                </a:solidFill>
              </a:rPr>
              <a:t>referential integrity violation: a tuple referring to the deleted one exists. </a:t>
            </a:r>
          </a:p>
          <a:p>
            <a:r>
              <a:rPr lang="en-IN" sz="2800" b="1" dirty="0">
                <a:solidFill>
                  <a:srgbClr val="669900"/>
                </a:solidFill>
              </a:rPr>
              <a:t>Three options for dealing with it: </a:t>
            </a:r>
          </a:p>
          <a:p>
            <a:pPr>
              <a:buFont typeface="Wingdings" panose="05000000000000000000" pitchFamily="2" charset="2"/>
              <a:buChar char="Ø"/>
            </a:pPr>
            <a:r>
              <a:rPr lang="en-IN" sz="2800" b="1" dirty="0">
                <a:solidFill>
                  <a:srgbClr val="669900"/>
                </a:solidFill>
              </a:rPr>
              <a:t>Reject the deletion</a:t>
            </a:r>
          </a:p>
          <a:p>
            <a:pPr>
              <a:buFont typeface="Wingdings" panose="05000000000000000000" pitchFamily="2" charset="2"/>
              <a:buChar char="Ø"/>
            </a:pPr>
            <a:r>
              <a:rPr lang="en-IN" sz="2800" b="1" dirty="0">
                <a:solidFill>
                  <a:srgbClr val="669900"/>
                </a:solidFill>
              </a:rPr>
              <a:t>Attempt to cascade (or propagate) by deleting any referencing tuples (plus those that reference them, etc., etc.) </a:t>
            </a:r>
          </a:p>
          <a:p>
            <a:pPr>
              <a:buFont typeface="Wingdings" panose="05000000000000000000" pitchFamily="2" charset="2"/>
              <a:buChar char="Ø"/>
            </a:pPr>
            <a:r>
              <a:rPr lang="en-IN" sz="2800" b="1" dirty="0">
                <a:solidFill>
                  <a:srgbClr val="669900"/>
                </a:solidFill>
              </a:rPr>
              <a:t>modify the foreign key attribute values in referencing tuples to null or to some valid value referencing a different tuple </a:t>
            </a:r>
          </a:p>
          <a:p>
            <a:endParaRPr lang="en-IN" dirty="0"/>
          </a:p>
        </p:txBody>
      </p:sp>
      <p:sp>
        <p:nvSpPr>
          <p:cNvPr id="3" name="Content Placeholder 2"/>
          <p:cNvSpPr>
            <a:spLocks noGrp="1"/>
          </p:cNvSpPr>
          <p:nvPr>
            <p:ph sz="quarter" idx="10"/>
          </p:nvPr>
        </p:nvSpPr>
        <p:spPr/>
        <p:txBody>
          <a:bodyPr/>
          <a:lstStyle/>
          <a:p>
            <a:r>
              <a:rPr lang="en-IN" dirty="0">
                <a:solidFill>
                  <a:srgbClr val="8D237E"/>
                </a:solidFill>
              </a:rPr>
              <a:t>Delete operation</a:t>
            </a:r>
          </a:p>
        </p:txBody>
      </p:sp>
    </p:spTree>
    <p:extLst>
      <p:ext uri="{BB962C8B-B14F-4D97-AF65-F5344CB8AC3E}">
        <p14:creationId xmlns:p14="http://schemas.microsoft.com/office/powerpoint/2010/main" val="7409535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0EC50F-4BF6-45FB-8BB9-5016BF4FA56F}"/>
              </a:ext>
            </a:extLst>
          </p:cNvPr>
          <p:cNvSpPr>
            <a:spLocks noGrp="1"/>
          </p:cNvSpPr>
          <p:nvPr>
            <p:ph idx="1"/>
          </p:nvPr>
        </p:nvSpPr>
        <p:spPr/>
        <p:txBody>
          <a:bodyPr>
            <a:normAutofit fontScale="77500" lnSpcReduction="20000"/>
          </a:bodyPr>
          <a:lstStyle/>
          <a:p>
            <a:r>
              <a:rPr lang="en-US" dirty="0"/>
              <a:t>■ Operation:</a:t>
            </a:r>
          </a:p>
          <a:p>
            <a:r>
              <a:rPr lang="en-US" dirty="0"/>
              <a:t>Delete the WORKS_ON tuple with </a:t>
            </a:r>
            <a:r>
              <a:rPr lang="en-US" dirty="0" err="1"/>
              <a:t>Essn</a:t>
            </a:r>
            <a:r>
              <a:rPr lang="en-US" dirty="0"/>
              <a:t> = ‘999887777’ and </a:t>
            </a:r>
            <a:r>
              <a:rPr lang="en-US" dirty="0" err="1"/>
              <a:t>Pno</a:t>
            </a:r>
            <a:r>
              <a:rPr lang="en-US" dirty="0"/>
              <a:t> = 10.</a:t>
            </a:r>
          </a:p>
          <a:p>
            <a:r>
              <a:rPr lang="en-US" dirty="0"/>
              <a:t>Result: </a:t>
            </a:r>
            <a:r>
              <a:rPr lang="en-US" dirty="0">
                <a:solidFill>
                  <a:srgbClr val="FF0000"/>
                </a:solidFill>
              </a:rPr>
              <a:t>This deletion is acceptable and deletes exactly one tuple.</a:t>
            </a:r>
          </a:p>
          <a:p>
            <a:endParaRPr lang="en-US" dirty="0"/>
          </a:p>
          <a:p>
            <a:r>
              <a:rPr lang="en-US" dirty="0"/>
              <a:t>■ Operation:</a:t>
            </a:r>
          </a:p>
          <a:p>
            <a:r>
              <a:rPr lang="en-US" dirty="0"/>
              <a:t>Delete the EMPLOYEE tuple with </a:t>
            </a:r>
            <a:r>
              <a:rPr lang="en-US" dirty="0" err="1"/>
              <a:t>Ssn</a:t>
            </a:r>
            <a:r>
              <a:rPr lang="en-US" dirty="0"/>
              <a:t> = ‘999887777’.</a:t>
            </a:r>
          </a:p>
          <a:p>
            <a:r>
              <a:rPr lang="en-US" dirty="0"/>
              <a:t>Result</a:t>
            </a:r>
            <a:r>
              <a:rPr lang="en-US" dirty="0">
                <a:solidFill>
                  <a:srgbClr val="FF0000"/>
                </a:solidFill>
              </a:rPr>
              <a:t>: This deletion is not acceptable, because there are tuples in </a:t>
            </a:r>
          </a:p>
          <a:p>
            <a:r>
              <a:rPr lang="en-US" dirty="0">
                <a:solidFill>
                  <a:srgbClr val="FF0000"/>
                </a:solidFill>
              </a:rPr>
              <a:t>WORKS_ON that refer to this tuple. Hence, if the tuple in EMPLOYEE is </a:t>
            </a:r>
          </a:p>
          <a:p>
            <a:r>
              <a:rPr lang="en-US" dirty="0">
                <a:solidFill>
                  <a:srgbClr val="FF0000"/>
                </a:solidFill>
              </a:rPr>
              <a:t>deleted, referential integrity violations will result.</a:t>
            </a:r>
          </a:p>
          <a:p>
            <a:endParaRPr lang="en-US" dirty="0"/>
          </a:p>
          <a:p>
            <a:r>
              <a:rPr lang="en-US" dirty="0"/>
              <a:t>■ Operation:</a:t>
            </a:r>
          </a:p>
          <a:p>
            <a:r>
              <a:rPr lang="en-US" dirty="0"/>
              <a:t>Delete the EMPLOYEE tuple with </a:t>
            </a:r>
            <a:r>
              <a:rPr lang="en-US" dirty="0" err="1"/>
              <a:t>Ssn</a:t>
            </a:r>
            <a:r>
              <a:rPr lang="en-US" dirty="0"/>
              <a:t> = ‘333445555’.</a:t>
            </a:r>
          </a:p>
          <a:p>
            <a:r>
              <a:rPr lang="en-US" dirty="0"/>
              <a:t>Result: </a:t>
            </a:r>
            <a:r>
              <a:rPr lang="en-US" dirty="0">
                <a:solidFill>
                  <a:srgbClr val="FF0000"/>
                </a:solidFill>
              </a:rPr>
              <a:t>This deletion will result in even worse referential integrity violations, </a:t>
            </a:r>
          </a:p>
          <a:p>
            <a:r>
              <a:rPr lang="en-US" dirty="0">
                <a:solidFill>
                  <a:srgbClr val="FF0000"/>
                </a:solidFill>
              </a:rPr>
              <a:t>because the tuple involved is referenced by tuples from the EMPLOYEE, </a:t>
            </a:r>
          </a:p>
          <a:p>
            <a:r>
              <a:rPr lang="en-US" dirty="0">
                <a:solidFill>
                  <a:srgbClr val="FF0000"/>
                </a:solidFill>
              </a:rPr>
              <a:t>DEPARTMENT, WORKS_ON, and DEPENDENT relations</a:t>
            </a:r>
          </a:p>
        </p:txBody>
      </p:sp>
      <p:sp>
        <p:nvSpPr>
          <p:cNvPr id="3" name="Content Placeholder 2">
            <a:extLst>
              <a:ext uri="{FF2B5EF4-FFF2-40B4-BE49-F238E27FC236}">
                <a16:creationId xmlns:a16="http://schemas.microsoft.com/office/drawing/2014/main" id="{628A926F-9B8C-47CB-A5C2-4798D3666314}"/>
              </a:ext>
            </a:extLst>
          </p:cNvPr>
          <p:cNvSpPr>
            <a:spLocks noGrp="1"/>
          </p:cNvSpPr>
          <p:nvPr>
            <p:ph sz="quarter" idx="10"/>
          </p:nvPr>
        </p:nvSpPr>
        <p:spPr/>
        <p:txBody>
          <a:bodyPr/>
          <a:lstStyle/>
          <a:p>
            <a:r>
              <a:rPr lang="en-IN" dirty="0">
                <a:solidFill>
                  <a:srgbClr val="7030A0"/>
                </a:solidFill>
              </a:rPr>
              <a:t>Delete operations and constraint violations</a:t>
            </a:r>
            <a:endParaRPr lang="en-US" dirty="0">
              <a:solidFill>
                <a:srgbClr val="7030A0"/>
              </a:solidFill>
            </a:endParaRPr>
          </a:p>
        </p:txBody>
      </p:sp>
    </p:spTree>
    <p:extLst>
      <p:ext uri="{BB962C8B-B14F-4D97-AF65-F5344CB8AC3E}">
        <p14:creationId xmlns:p14="http://schemas.microsoft.com/office/powerpoint/2010/main" val="14020217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E9B7A-EAA7-40ED-83CA-EA2C626D6F9C}"/>
              </a:ext>
            </a:extLst>
          </p:cNvPr>
          <p:cNvSpPr>
            <a:spLocks noGrp="1"/>
          </p:cNvSpPr>
          <p:nvPr>
            <p:ph sz="quarter" idx="10"/>
          </p:nvPr>
        </p:nvSpPr>
        <p:spPr>
          <a:xfrm>
            <a:off x="152400" y="261257"/>
            <a:ext cx="8686799" cy="1034143"/>
          </a:xfrm>
        </p:spPr>
        <p:txBody>
          <a:bodyPr>
            <a:normAutofit/>
          </a:bodyPr>
          <a:lstStyle/>
          <a:p>
            <a:r>
              <a:rPr lang="en-IN" dirty="0">
                <a:solidFill>
                  <a:srgbClr val="7030A0"/>
                </a:solidFill>
              </a:rPr>
              <a:t>Constraint violation and Transaction concept</a:t>
            </a:r>
          </a:p>
          <a:p>
            <a:endParaRPr lang="en-IN" dirty="0"/>
          </a:p>
        </p:txBody>
      </p:sp>
      <p:pic>
        <p:nvPicPr>
          <p:cNvPr id="4" name="Picture 3">
            <a:extLst>
              <a:ext uri="{FF2B5EF4-FFF2-40B4-BE49-F238E27FC236}">
                <a16:creationId xmlns:a16="http://schemas.microsoft.com/office/drawing/2014/main" id="{4053716A-3C04-46E2-A5F9-08BB3BA304EB}"/>
              </a:ext>
            </a:extLst>
          </p:cNvPr>
          <p:cNvPicPr>
            <a:picLocks noChangeAspect="1"/>
          </p:cNvPicPr>
          <p:nvPr/>
        </p:nvPicPr>
        <p:blipFill>
          <a:blip r:embed="rId2"/>
          <a:stretch>
            <a:fillRect/>
          </a:stretch>
        </p:blipFill>
        <p:spPr>
          <a:xfrm>
            <a:off x="406401" y="1640811"/>
            <a:ext cx="10631714" cy="4150389"/>
          </a:xfrm>
          <a:prstGeom prst="rect">
            <a:avLst/>
          </a:prstGeom>
        </p:spPr>
      </p:pic>
    </p:spTree>
    <p:extLst>
      <p:ext uri="{BB962C8B-B14F-4D97-AF65-F5344CB8AC3E}">
        <p14:creationId xmlns:p14="http://schemas.microsoft.com/office/powerpoint/2010/main" val="3815252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80137C2-ADD6-43AD-B0F8-0B5F524988ED}"/>
              </a:ext>
            </a:extLst>
          </p:cNvPr>
          <p:cNvPicPr>
            <a:picLocks noGrp="1" noChangeAspect="1"/>
          </p:cNvPicPr>
          <p:nvPr>
            <p:ph idx="1"/>
          </p:nvPr>
        </p:nvPicPr>
        <p:blipFill>
          <a:blip r:embed="rId2"/>
          <a:stretch>
            <a:fillRect/>
          </a:stretch>
        </p:blipFill>
        <p:spPr>
          <a:xfrm>
            <a:off x="6501266" y="3429000"/>
            <a:ext cx="4675868" cy="2343677"/>
          </a:xfrm>
          <a:prstGeom prst="rect">
            <a:avLst/>
          </a:prstGeom>
        </p:spPr>
      </p:pic>
      <p:sp>
        <p:nvSpPr>
          <p:cNvPr id="3" name="Content Placeholder 2">
            <a:extLst>
              <a:ext uri="{FF2B5EF4-FFF2-40B4-BE49-F238E27FC236}">
                <a16:creationId xmlns:a16="http://schemas.microsoft.com/office/drawing/2014/main" id="{39646DE8-04FF-4E60-BEAF-B8DF4EB1A24B}"/>
              </a:ext>
            </a:extLst>
          </p:cNvPr>
          <p:cNvSpPr>
            <a:spLocks noGrp="1"/>
          </p:cNvSpPr>
          <p:nvPr>
            <p:ph sz="quarter" idx="10"/>
          </p:nvPr>
        </p:nvSpPr>
        <p:spPr/>
        <p:txBody>
          <a:bodyPr/>
          <a:lstStyle/>
          <a:p>
            <a:r>
              <a:rPr lang="en-IN" dirty="0" err="1">
                <a:solidFill>
                  <a:srgbClr val="7030A0"/>
                </a:solidFill>
              </a:rPr>
              <a:t>Ralational</a:t>
            </a:r>
            <a:r>
              <a:rPr lang="en-IN" dirty="0">
                <a:solidFill>
                  <a:srgbClr val="7030A0"/>
                </a:solidFill>
              </a:rPr>
              <a:t> DB and Relational DB schemas</a:t>
            </a:r>
          </a:p>
        </p:txBody>
      </p:sp>
      <p:pic>
        <p:nvPicPr>
          <p:cNvPr id="5" name="Picture 4">
            <a:extLst>
              <a:ext uri="{FF2B5EF4-FFF2-40B4-BE49-F238E27FC236}">
                <a16:creationId xmlns:a16="http://schemas.microsoft.com/office/drawing/2014/main" id="{52F1AA86-49D4-470D-BC0A-61695BB342D7}"/>
              </a:ext>
            </a:extLst>
          </p:cNvPr>
          <p:cNvPicPr>
            <a:picLocks noChangeAspect="1"/>
          </p:cNvPicPr>
          <p:nvPr/>
        </p:nvPicPr>
        <p:blipFill>
          <a:blip r:embed="rId3"/>
          <a:stretch>
            <a:fillRect/>
          </a:stretch>
        </p:blipFill>
        <p:spPr>
          <a:xfrm>
            <a:off x="406400" y="1627981"/>
            <a:ext cx="5781675" cy="3057525"/>
          </a:xfrm>
          <a:prstGeom prst="rect">
            <a:avLst/>
          </a:prstGeom>
        </p:spPr>
      </p:pic>
    </p:spTree>
    <p:extLst>
      <p:ext uri="{BB962C8B-B14F-4D97-AF65-F5344CB8AC3E}">
        <p14:creationId xmlns:p14="http://schemas.microsoft.com/office/powerpoint/2010/main" val="9988565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00B050"/>
                </a:solidFill>
              </a:rPr>
              <a:t>In-Class Exercise</a:t>
            </a:r>
            <a:endParaRPr lang="en-IN" dirty="0">
              <a:solidFill>
                <a:srgbClr val="00B050"/>
              </a:solidFill>
            </a:endParaRPr>
          </a:p>
        </p:txBody>
      </p:sp>
      <p:sp>
        <p:nvSpPr>
          <p:cNvPr id="4" name="Text Box 3"/>
          <p:cNvSpPr txBox="1">
            <a:spLocks noGrp="1" noChangeArrowheads="1"/>
          </p:cNvSpPr>
          <p:nvPr>
            <p:ph idx="1"/>
          </p:nvPr>
        </p:nvSpPr>
        <p:spPr bwMode="auto">
          <a:xfrm>
            <a:off x="406400" y="1455738"/>
            <a:ext cx="109093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endParaRPr lang="en-US" altLang="en-US" sz="2000" dirty="0">
              <a:solidFill>
                <a:srgbClr val="7030A0"/>
              </a:solidFill>
            </a:endParaRPr>
          </a:p>
          <a:p>
            <a:pPr>
              <a:spcBef>
                <a:spcPct val="50000"/>
              </a:spcBef>
            </a:pPr>
            <a:r>
              <a:rPr lang="en-US" altLang="en-US" sz="2000" b="1" dirty="0">
                <a:solidFill>
                  <a:srgbClr val="7030A0"/>
                </a:solidFill>
              </a:rPr>
              <a:t>Consider the following relations for a database that keeps track of student enrollment</a:t>
            </a:r>
          </a:p>
          <a:p>
            <a:pPr>
              <a:spcBef>
                <a:spcPct val="50000"/>
              </a:spcBef>
            </a:pPr>
            <a:r>
              <a:rPr lang="en-US" altLang="en-US" sz="2000" b="1" dirty="0">
                <a:solidFill>
                  <a:srgbClr val="7030A0"/>
                </a:solidFill>
              </a:rPr>
              <a:t>in courses and the books adopted for each course:</a:t>
            </a:r>
          </a:p>
          <a:p>
            <a:pPr>
              <a:spcBef>
                <a:spcPct val="50000"/>
              </a:spcBef>
            </a:pPr>
            <a:endParaRPr lang="en-US" altLang="en-US" sz="2000" b="1" dirty="0">
              <a:solidFill>
                <a:srgbClr val="7030A0"/>
              </a:solidFill>
            </a:endParaRPr>
          </a:p>
          <a:p>
            <a:pPr>
              <a:spcBef>
                <a:spcPct val="50000"/>
              </a:spcBef>
            </a:pPr>
            <a:r>
              <a:rPr lang="en-US" altLang="en-US" sz="2000" b="1" dirty="0">
                <a:solidFill>
                  <a:srgbClr val="00B050"/>
                </a:solidFill>
              </a:rPr>
              <a:t>STUDENT(</a:t>
            </a:r>
            <a:r>
              <a:rPr lang="en-US" altLang="en-US" sz="2000" b="1" u="sng" dirty="0">
                <a:solidFill>
                  <a:srgbClr val="00B050"/>
                </a:solidFill>
              </a:rPr>
              <a:t>SSN</a:t>
            </a:r>
            <a:r>
              <a:rPr lang="en-US" altLang="en-US" sz="2000" b="1" dirty="0">
                <a:solidFill>
                  <a:srgbClr val="00B050"/>
                </a:solidFill>
              </a:rPr>
              <a:t>, Name, Major, </a:t>
            </a:r>
            <a:r>
              <a:rPr lang="en-US" altLang="en-US" sz="2000" b="1" dirty="0" err="1">
                <a:solidFill>
                  <a:srgbClr val="00B050"/>
                </a:solidFill>
              </a:rPr>
              <a:t>Bdate</a:t>
            </a:r>
            <a:r>
              <a:rPr lang="en-US" altLang="en-US" sz="2000" b="1" dirty="0">
                <a:solidFill>
                  <a:srgbClr val="00B050"/>
                </a:solidFill>
              </a:rPr>
              <a:t>)</a:t>
            </a:r>
          </a:p>
          <a:p>
            <a:pPr>
              <a:spcBef>
                <a:spcPct val="50000"/>
              </a:spcBef>
            </a:pPr>
            <a:r>
              <a:rPr lang="en-US" altLang="en-US" sz="2000" b="1" dirty="0">
                <a:solidFill>
                  <a:srgbClr val="00B050"/>
                </a:solidFill>
              </a:rPr>
              <a:t>COURSE(</a:t>
            </a:r>
            <a:r>
              <a:rPr lang="en-US" altLang="en-US" sz="2000" b="1" u="sng" dirty="0">
                <a:solidFill>
                  <a:srgbClr val="00B050"/>
                </a:solidFill>
              </a:rPr>
              <a:t>Course#</a:t>
            </a:r>
            <a:r>
              <a:rPr lang="en-US" altLang="en-US" sz="2000" b="1" dirty="0">
                <a:solidFill>
                  <a:srgbClr val="00B050"/>
                </a:solidFill>
              </a:rPr>
              <a:t>, </a:t>
            </a:r>
            <a:r>
              <a:rPr lang="en-US" altLang="en-US" sz="2000" b="1" dirty="0" err="1">
                <a:solidFill>
                  <a:srgbClr val="00B050"/>
                </a:solidFill>
              </a:rPr>
              <a:t>Cname</a:t>
            </a:r>
            <a:r>
              <a:rPr lang="en-US" altLang="en-US" sz="2000" b="1" dirty="0">
                <a:solidFill>
                  <a:srgbClr val="00B050"/>
                </a:solidFill>
              </a:rPr>
              <a:t>, </a:t>
            </a:r>
            <a:r>
              <a:rPr lang="en-US" altLang="en-US" sz="2000" b="1" dirty="0" err="1">
                <a:solidFill>
                  <a:srgbClr val="00B050"/>
                </a:solidFill>
              </a:rPr>
              <a:t>Dept</a:t>
            </a:r>
            <a:r>
              <a:rPr lang="en-US" altLang="en-US" sz="2000" b="1" dirty="0">
                <a:solidFill>
                  <a:srgbClr val="00B050"/>
                </a:solidFill>
              </a:rPr>
              <a:t>)</a:t>
            </a:r>
          </a:p>
          <a:p>
            <a:pPr>
              <a:spcBef>
                <a:spcPct val="50000"/>
              </a:spcBef>
            </a:pPr>
            <a:r>
              <a:rPr lang="en-US" altLang="en-US" sz="2000" b="1" dirty="0">
                <a:solidFill>
                  <a:srgbClr val="00B050"/>
                </a:solidFill>
              </a:rPr>
              <a:t>ENROLL(</a:t>
            </a:r>
            <a:r>
              <a:rPr lang="en-US" altLang="en-US" sz="2000" b="1" u="sng" dirty="0">
                <a:solidFill>
                  <a:srgbClr val="00B050"/>
                </a:solidFill>
              </a:rPr>
              <a:t>SSN</a:t>
            </a:r>
            <a:r>
              <a:rPr lang="en-US" altLang="en-US" sz="2000" b="1" dirty="0">
                <a:solidFill>
                  <a:srgbClr val="00B050"/>
                </a:solidFill>
              </a:rPr>
              <a:t>, </a:t>
            </a:r>
            <a:r>
              <a:rPr lang="en-US" altLang="en-US" sz="2000" b="1" u="sng" dirty="0">
                <a:solidFill>
                  <a:srgbClr val="00B050"/>
                </a:solidFill>
              </a:rPr>
              <a:t>Course#</a:t>
            </a:r>
            <a:r>
              <a:rPr lang="en-US" altLang="en-US" sz="2000" b="1" dirty="0">
                <a:solidFill>
                  <a:srgbClr val="00B050"/>
                </a:solidFill>
              </a:rPr>
              <a:t>, </a:t>
            </a:r>
            <a:r>
              <a:rPr lang="en-US" altLang="en-US" sz="2000" b="1" u="sng" dirty="0">
                <a:solidFill>
                  <a:srgbClr val="00B050"/>
                </a:solidFill>
              </a:rPr>
              <a:t>Quarter</a:t>
            </a:r>
            <a:r>
              <a:rPr lang="en-US" altLang="en-US" sz="2000" b="1" dirty="0">
                <a:solidFill>
                  <a:srgbClr val="00B050"/>
                </a:solidFill>
              </a:rPr>
              <a:t>, Grade)</a:t>
            </a:r>
          </a:p>
          <a:p>
            <a:pPr>
              <a:spcBef>
                <a:spcPct val="50000"/>
              </a:spcBef>
            </a:pPr>
            <a:r>
              <a:rPr lang="en-US" altLang="en-US" sz="2000" b="1" dirty="0">
                <a:solidFill>
                  <a:srgbClr val="00B050"/>
                </a:solidFill>
              </a:rPr>
              <a:t>BOOK_ADOPTION(</a:t>
            </a:r>
            <a:r>
              <a:rPr lang="en-US" altLang="en-US" sz="2000" b="1" u="sng" dirty="0">
                <a:solidFill>
                  <a:srgbClr val="00B050"/>
                </a:solidFill>
              </a:rPr>
              <a:t>Course#</a:t>
            </a:r>
            <a:r>
              <a:rPr lang="en-US" altLang="en-US" sz="2000" b="1" dirty="0">
                <a:solidFill>
                  <a:srgbClr val="00B050"/>
                </a:solidFill>
              </a:rPr>
              <a:t>, </a:t>
            </a:r>
            <a:r>
              <a:rPr lang="en-US" altLang="en-US" sz="2000" b="1" u="sng" dirty="0">
                <a:solidFill>
                  <a:srgbClr val="00B050"/>
                </a:solidFill>
              </a:rPr>
              <a:t>Quarter</a:t>
            </a:r>
            <a:r>
              <a:rPr lang="en-US" altLang="en-US" sz="2000" b="1" dirty="0">
                <a:solidFill>
                  <a:srgbClr val="00B050"/>
                </a:solidFill>
              </a:rPr>
              <a:t>, </a:t>
            </a:r>
            <a:r>
              <a:rPr lang="en-US" altLang="en-US" sz="2000" b="1" dirty="0" err="1">
                <a:solidFill>
                  <a:srgbClr val="00B050"/>
                </a:solidFill>
              </a:rPr>
              <a:t>Book_ISBN</a:t>
            </a:r>
            <a:r>
              <a:rPr lang="en-US" altLang="en-US" sz="2000" b="1" dirty="0">
                <a:solidFill>
                  <a:srgbClr val="00B050"/>
                </a:solidFill>
              </a:rPr>
              <a:t>)</a:t>
            </a:r>
          </a:p>
          <a:p>
            <a:pPr>
              <a:spcBef>
                <a:spcPct val="50000"/>
              </a:spcBef>
            </a:pPr>
            <a:r>
              <a:rPr lang="en-US" altLang="en-US" sz="2000" b="1" dirty="0">
                <a:solidFill>
                  <a:srgbClr val="00B050"/>
                </a:solidFill>
              </a:rPr>
              <a:t>TEXT(</a:t>
            </a:r>
            <a:r>
              <a:rPr lang="en-US" altLang="en-US" sz="2000" b="1" u="sng" dirty="0" err="1">
                <a:solidFill>
                  <a:srgbClr val="00B050"/>
                </a:solidFill>
              </a:rPr>
              <a:t>Book_ISBN</a:t>
            </a:r>
            <a:r>
              <a:rPr lang="en-US" altLang="en-US" sz="2000" b="1" dirty="0">
                <a:solidFill>
                  <a:srgbClr val="00B050"/>
                </a:solidFill>
              </a:rPr>
              <a:t>, </a:t>
            </a:r>
            <a:r>
              <a:rPr lang="en-US" altLang="en-US" sz="2000" b="1" dirty="0" err="1">
                <a:solidFill>
                  <a:srgbClr val="00B050"/>
                </a:solidFill>
              </a:rPr>
              <a:t>Book_Title</a:t>
            </a:r>
            <a:r>
              <a:rPr lang="en-US" altLang="en-US" sz="2000" b="1" dirty="0">
                <a:solidFill>
                  <a:srgbClr val="00B050"/>
                </a:solidFill>
              </a:rPr>
              <a:t>, Publisher, Author)</a:t>
            </a:r>
          </a:p>
          <a:p>
            <a:pPr>
              <a:spcBef>
                <a:spcPct val="50000"/>
              </a:spcBef>
            </a:pPr>
            <a:endParaRPr lang="en-US" altLang="en-US" sz="2000" dirty="0">
              <a:solidFill>
                <a:srgbClr val="7030A0"/>
              </a:solidFill>
            </a:endParaRPr>
          </a:p>
          <a:p>
            <a:pPr>
              <a:spcBef>
                <a:spcPct val="50000"/>
              </a:spcBef>
            </a:pPr>
            <a:r>
              <a:rPr lang="en-US" altLang="en-US" sz="2000" b="1" dirty="0">
                <a:solidFill>
                  <a:srgbClr val="7030A0"/>
                </a:solidFill>
              </a:rPr>
              <a:t>Draw a relational schema diagram specifying the foreign keys for this schema.</a:t>
            </a:r>
          </a:p>
        </p:txBody>
      </p:sp>
    </p:spTree>
    <p:extLst>
      <p:ext uri="{BB962C8B-B14F-4D97-AF65-F5344CB8AC3E}">
        <p14:creationId xmlns:p14="http://schemas.microsoft.com/office/powerpoint/2010/main" val="2289262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endParaRPr lang="en-IN" dirty="0"/>
          </a:p>
        </p:txBody>
      </p:sp>
      <p:sp>
        <p:nvSpPr>
          <p:cNvPr id="4" name="Content Placeholder 3"/>
          <p:cNvSpPr>
            <a:spLocks noGrp="1"/>
          </p:cNvSpPr>
          <p:nvPr>
            <p:ph sz="quarter" idx="10"/>
          </p:nvPr>
        </p:nvSpPr>
        <p:spPr/>
        <p:txBody>
          <a:bodyPr/>
          <a:lstStyle/>
          <a:p>
            <a:endParaRPr lang="en-IN"/>
          </a:p>
        </p:txBody>
      </p:sp>
      <p:sp>
        <p:nvSpPr>
          <p:cNvPr id="5" name="Content Placeholder 2"/>
          <p:cNvSpPr txBox="1">
            <a:spLocks/>
          </p:cNvSpPr>
          <p:nvPr/>
        </p:nvSpPr>
        <p:spPr>
          <a:xfrm>
            <a:off x="3985623" y="3444240"/>
            <a:ext cx="7666446" cy="1101634"/>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6600">
                <a:solidFill>
                  <a:srgbClr val="C00000"/>
                </a:solidFill>
              </a:rPr>
              <a:t>THANKS</a:t>
            </a:r>
            <a:endParaRPr lang="en-IN" sz="6600" dirty="0">
              <a:solidFill>
                <a:srgbClr val="C00000"/>
              </a:solidFill>
            </a:endParaRPr>
          </a:p>
        </p:txBody>
      </p:sp>
    </p:spTree>
    <p:extLst>
      <p:ext uri="{BB962C8B-B14F-4D97-AF65-F5344CB8AC3E}">
        <p14:creationId xmlns:p14="http://schemas.microsoft.com/office/powerpoint/2010/main" val="57776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Relational Model Concepts</a:t>
            </a:r>
            <a:endParaRPr lang="en-IN" dirty="0">
              <a:solidFill>
                <a:srgbClr val="7030A0"/>
              </a:solidFill>
            </a:endParaRPr>
          </a:p>
        </p:txBody>
      </p:sp>
      <p:sp>
        <p:nvSpPr>
          <p:cNvPr id="4" name="Content Placeholder 3"/>
          <p:cNvSpPr>
            <a:spLocks noGrp="1"/>
          </p:cNvSpPr>
          <p:nvPr>
            <p:ph idx="1"/>
          </p:nvPr>
        </p:nvSpPr>
        <p:spPr/>
        <p:txBody>
          <a:bodyPr/>
          <a:lstStyle/>
          <a:p>
            <a:pPr>
              <a:lnSpc>
                <a:spcPct val="90000"/>
              </a:lnSpc>
              <a:buFont typeface="Wingdings" panose="05000000000000000000" pitchFamily="2" charset="2"/>
              <a:buChar char="§"/>
            </a:pPr>
            <a:r>
              <a:rPr lang="en-US" altLang="en-US" dirty="0">
                <a:solidFill>
                  <a:srgbClr val="C00000"/>
                </a:solidFill>
              </a:rPr>
              <a:t>The relational Model of Data is based on the concept of a Relation.</a:t>
            </a:r>
          </a:p>
          <a:p>
            <a:pPr>
              <a:lnSpc>
                <a:spcPct val="90000"/>
              </a:lnSpc>
              <a:buFont typeface="Wingdings" panose="05000000000000000000" pitchFamily="2" charset="2"/>
              <a:buChar char="§"/>
            </a:pPr>
            <a:endParaRPr lang="en-US" altLang="en-US" dirty="0">
              <a:solidFill>
                <a:srgbClr val="C00000"/>
              </a:solidFill>
            </a:endParaRPr>
          </a:p>
          <a:p>
            <a:pPr>
              <a:lnSpc>
                <a:spcPct val="90000"/>
              </a:lnSpc>
              <a:buFont typeface="Wingdings" panose="05000000000000000000" pitchFamily="2" charset="2"/>
              <a:buChar char="§"/>
            </a:pPr>
            <a:r>
              <a:rPr lang="en-US" altLang="en-US" dirty="0">
                <a:solidFill>
                  <a:srgbClr val="C00000"/>
                </a:solidFill>
              </a:rPr>
              <a:t>A Relation is a mathematical concept based on the ideas of sets.</a:t>
            </a:r>
          </a:p>
          <a:p>
            <a:pPr>
              <a:lnSpc>
                <a:spcPct val="90000"/>
              </a:lnSpc>
              <a:buFont typeface="Wingdings" panose="05000000000000000000" pitchFamily="2" charset="2"/>
              <a:buChar char="§"/>
            </a:pPr>
            <a:endParaRPr lang="en-US" altLang="en-US" dirty="0">
              <a:solidFill>
                <a:srgbClr val="C00000"/>
              </a:solidFill>
            </a:endParaRPr>
          </a:p>
          <a:p>
            <a:pPr>
              <a:lnSpc>
                <a:spcPct val="90000"/>
              </a:lnSpc>
              <a:buFont typeface="Wingdings" panose="05000000000000000000" pitchFamily="2" charset="2"/>
              <a:buChar char="§"/>
            </a:pPr>
            <a:r>
              <a:rPr lang="en-US" altLang="en-US" dirty="0">
                <a:solidFill>
                  <a:srgbClr val="C00000"/>
                </a:solidFill>
              </a:rPr>
              <a:t>The strength of the relational approach to data management comes from the formal foundation provided by the theory of relations.</a:t>
            </a:r>
          </a:p>
          <a:p>
            <a:pPr>
              <a:lnSpc>
                <a:spcPct val="90000"/>
              </a:lnSpc>
              <a:buFont typeface="Wingdings" panose="05000000000000000000" pitchFamily="2" charset="2"/>
              <a:buChar char="§"/>
            </a:pPr>
            <a:endParaRPr lang="en-US" altLang="en-US" dirty="0">
              <a:solidFill>
                <a:srgbClr val="C00000"/>
              </a:solidFill>
            </a:endParaRPr>
          </a:p>
          <a:p>
            <a:pPr>
              <a:buFont typeface="Wingdings" panose="05000000000000000000" pitchFamily="2" charset="2"/>
              <a:buChar char="§"/>
            </a:pPr>
            <a:r>
              <a:rPr lang="en-US" altLang="en-US" dirty="0">
                <a:solidFill>
                  <a:srgbClr val="C00000"/>
                </a:solidFill>
              </a:rPr>
              <a:t>The model was first proposed by Dr. E.F. </a:t>
            </a:r>
            <a:r>
              <a:rPr lang="en-US" altLang="en-US" dirty="0" err="1">
                <a:solidFill>
                  <a:srgbClr val="C00000"/>
                </a:solidFill>
              </a:rPr>
              <a:t>Codd</a:t>
            </a:r>
            <a:r>
              <a:rPr lang="en-US" altLang="en-US" dirty="0">
                <a:solidFill>
                  <a:srgbClr val="C00000"/>
                </a:solidFill>
              </a:rPr>
              <a:t> of IBM in 1970 in the following paper:</a:t>
            </a:r>
            <a:br>
              <a:rPr lang="en-US" altLang="en-US" dirty="0">
                <a:solidFill>
                  <a:srgbClr val="C00000"/>
                </a:solidFill>
              </a:rPr>
            </a:br>
            <a:r>
              <a:rPr lang="en-US" altLang="en-US" dirty="0">
                <a:solidFill>
                  <a:srgbClr val="C00000"/>
                </a:solidFill>
              </a:rPr>
              <a:t>"A Relational Model for Large Shared Data Banks," Communications of the ACM, June 1970.</a:t>
            </a:r>
          </a:p>
          <a:p>
            <a:endParaRPr lang="en-US" altLang="en-US" dirty="0"/>
          </a:p>
          <a:p>
            <a:endParaRPr lang="en-IN" dirty="0"/>
          </a:p>
        </p:txBody>
      </p:sp>
    </p:spTree>
    <p:extLst>
      <p:ext uri="{BB962C8B-B14F-4D97-AF65-F5344CB8AC3E}">
        <p14:creationId xmlns:p14="http://schemas.microsoft.com/office/powerpoint/2010/main" val="428682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Content Placeholder 2"/>
          <p:cNvSpPr>
            <a:spLocks noGrp="1"/>
          </p:cNvSpPr>
          <p:nvPr>
            <p:ph sz="quarter" idx="10"/>
          </p:nvPr>
        </p:nvSpPr>
        <p:spPr/>
        <p:txBody>
          <a:bodyPr/>
          <a:lstStyle/>
          <a:p>
            <a:endParaRPr lang="en-IN"/>
          </a:p>
        </p:txBody>
      </p:sp>
      <p:sp>
        <p:nvSpPr>
          <p:cNvPr id="4" name="Rectangle 3"/>
          <p:cNvSpPr/>
          <p:nvPr/>
        </p:nvSpPr>
        <p:spPr>
          <a:xfrm>
            <a:off x="2372045" y="2987378"/>
            <a:ext cx="6467155" cy="769441"/>
          </a:xfrm>
          <a:prstGeom prst="rect">
            <a:avLst/>
          </a:prstGeom>
        </p:spPr>
        <p:txBody>
          <a:bodyPr wrap="none">
            <a:spAutoFit/>
          </a:bodyPr>
          <a:lstStyle/>
          <a:p>
            <a:pPr algn="ctr"/>
            <a:r>
              <a:rPr lang="en-US" altLang="en-US" sz="4400" b="1" dirty="0">
                <a:solidFill>
                  <a:srgbClr val="669900"/>
                </a:solidFill>
              </a:rPr>
              <a:t>Relational Model Concepts</a:t>
            </a:r>
            <a:endParaRPr lang="en-IN" sz="4400" b="1" dirty="0">
              <a:solidFill>
                <a:srgbClr val="669900"/>
              </a:solidFill>
            </a:endParaRPr>
          </a:p>
        </p:txBody>
      </p:sp>
    </p:spTree>
    <p:extLst>
      <p:ext uri="{BB962C8B-B14F-4D97-AF65-F5344CB8AC3E}">
        <p14:creationId xmlns:p14="http://schemas.microsoft.com/office/powerpoint/2010/main" val="165774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9900" y="1638300"/>
            <a:ext cx="6153150" cy="4457700"/>
          </a:xfrm>
        </p:spPr>
        <p:txBody>
          <a:bodyPr>
            <a:noAutofit/>
          </a:bodyPr>
          <a:lstStyle/>
          <a:p>
            <a:pPr>
              <a:buFont typeface="Wingdings" panose="05000000000000000000" pitchFamily="2" charset="2"/>
              <a:buChar char="v"/>
            </a:pPr>
            <a:r>
              <a:rPr lang="en-IN" sz="2000" b="1" dirty="0">
                <a:solidFill>
                  <a:srgbClr val="8D237E"/>
                </a:solidFill>
              </a:rPr>
              <a:t>Domain</a:t>
            </a:r>
          </a:p>
          <a:p>
            <a:pPr>
              <a:buFont typeface="Wingdings" panose="05000000000000000000" pitchFamily="2" charset="2"/>
              <a:buChar char="v"/>
            </a:pPr>
            <a:endParaRPr lang="en-IN" sz="2000" b="1" dirty="0">
              <a:solidFill>
                <a:srgbClr val="8D237E"/>
              </a:solidFill>
            </a:endParaRPr>
          </a:p>
          <a:p>
            <a:pPr>
              <a:buFont typeface="Wingdings" panose="05000000000000000000" pitchFamily="2" charset="2"/>
              <a:buChar char="v"/>
            </a:pPr>
            <a:r>
              <a:rPr lang="en-IN" sz="2000" b="1" dirty="0">
                <a:solidFill>
                  <a:srgbClr val="8D237E"/>
                </a:solidFill>
              </a:rPr>
              <a:t>Attribute</a:t>
            </a:r>
          </a:p>
          <a:p>
            <a:pPr>
              <a:buFont typeface="Wingdings" panose="05000000000000000000" pitchFamily="2" charset="2"/>
              <a:buChar char="v"/>
            </a:pPr>
            <a:endParaRPr lang="en-IN" sz="2000" b="1" dirty="0">
              <a:solidFill>
                <a:srgbClr val="8D237E"/>
              </a:solidFill>
            </a:endParaRPr>
          </a:p>
          <a:p>
            <a:pPr>
              <a:buFont typeface="Wingdings" panose="05000000000000000000" pitchFamily="2" charset="2"/>
              <a:buChar char="v"/>
            </a:pPr>
            <a:r>
              <a:rPr lang="en-IN" sz="2000" b="1" dirty="0">
                <a:solidFill>
                  <a:srgbClr val="8D237E"/>
                </a:solidFill>
              </a:rPr>
              <a:t>Tuple</a:t>
            </a:r>
          </a:p>
          <a:p>
            <a:pPr>
              <a:buFont typeface="Wingdings" panose="05000000000000000000" pitchFamily="2" charset="2"/>
              <a:buChar char="v"/>
            </a:pPr>
            <a:endParaRPr lang="en-IN" sz="2000" b="1" dirty="0">
              <a:solidFill>
                <a:srgbClr val="8D237E"/>
              </a:solidFill>
            </a:endParaRPr>
          </a:p>
          <a:p>
            <a:pPr>
              <a:buFont typeface="Wingdings" panose="05000000000000000000" pitchFamily="2" charset="2"/>
              <a:buChar char="v"/>
            </a:pPr>
            <a:r>
              <a:rPr lang="en-IN" sz="2000" b="1" dirty="0">
                <a:solidFill>
                  <a:srgbClr val="8D237E"/>
                </a:solidFill>
              </a:rPr>
              <a:t>Relation</a:t>
            </a:r>
          </a:p>
          <a:p>
            <a:pPr>
              <a:buFont typeface="Wingdings" panose="05000000000000000000" pitchFamily="2" charset="2"/>
              <a:buChar char="v"/>
            </a:pPr>
            <a:endParaRPr lang="en-IN" sz="2000" b="1" dirty="0">
              <a:solidFill>
                <a:srgbClr val="8D237E"/>
              </a:solidFill>
            </a:endParaRPr>
          </a:p>
          <a:p>
            <a:pPr>
              <a:buFont typeface="Wingdings" panose="05000000000000000000" pitchFamily="2" charset="2"/>
              <a:buChar char="v"/>
            </a:pPr>
            <a:r>
              <a:rPr lang="en-IN" sz="2000" b="1" dirty="0">
                <a:solidFill>
                  <a:srgbClr val="8D237E"/>
                </a:solidFill>
              </a:rPr>
              <a:t>Relational Schema</a:t>
            </a:r>
          </a:p>
          <a:p>
            <a:pPr>
              <a:buFont typeface="Wingdings" panose="05000000000000000000" pitchFamily="2" charset="2"/>
              <a:buChar char="v"/>
            </a:pPr>
            <a:endParaRPr lang="en-IN" sz="2000" b="1" dirty="0">
              <a:solidFill>
                <a:srgbClr val="8D237E"/>
              </a:solidFill>
            </a:endParaRPr>
          </a:p>
          <a:p>
            <a:pPr>
              <a:buFont typeface="Wingdings" panose="05000000000000000000" pitchFamily="2" charset="2"/>
              <a:buChar char="v"/>
            </a:pPr>
            <a:r>
              <a:rPr lang="en-IN" sz="2000" b="1" dirty="0">
                <a:solidFill>
                  <a:srgbClr val="8D237E"/>
                </a:solidFill>
              </a:rPr>
              <a:t>Relational Database</a:t>
            </a:r>
            <a:endParaRPr lang="en-IN" b="1" dirty="0">
              <a:solidFill>
                <a:srgbClr val="8D237E"/>
              </a:solidFill>
            </a:endParaRPr>
          </a:p>
        </p:txBody>
      </p:sp>
      <p:sp>
        <p:nvSpPr>
          <p:cNvPr id="3" name="Content Placeholder 2"/>
          <p:cNvSpPr>
            <a:spLocks noGrp="1"/>
          </p:cNvSpPr>
          <p:nvPr>
            <p:ph sz="quarter" idx="10"/>
          </p:nvPr>
        </p:nvSpPr>
        <p:spPr/>
        <p:txBody>
          <a:bodyPr/>
          <a:lstStyle/>
          <a:p>
            <a:r>
              <a:rPr lang="en-US" altLang="en-US" dirty="0">
                <a:solidFill>
                  <a:srgbClr val="669900"/>
                </a:solidFill>
              </a:rPr>
              <a:t>Relational Model Concepts</a:t>
            </a:r>
            <a:endParaRPr lang="en-IN" dirty="0">
              <a:solidFill>
                <a:srgbClr val="669900"/>
              </a:solidFill>
            </a:endParaRPr>
          </a:p>
          <a:p>
            <a:endParaRPr lang="en-IN" dirty="0"/>
          </a:p>
        </p:txBody>
      </p:sp>
    </p:spTree>
    <p:extLst>
      <p:ext uri="{BB962C8B-B14F-4D97-AF65-F5344CB8AC3E}">
        <p14:creationId xmlns:p14="http://schemas.microsoft.com/office/powerpoint/2010/main" val="70072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TotalTime>
  <Words>4100</Words>
  <Application>Microsoft Office PowerPoint</Application>
  <PresentationFormat>Widescreen</PresentationFormat>
  <Paragraphs>428</Paragraphs>
  <Slides>66</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66</vt:i4>
      </vt:variant>
    </vt:vector>
  </HeadingPairs>
  <TitlesOfParts>
    <vt:vector size="79" baseType="lpstr">
      <vt:lpstr>Abadi</vt:lpstr>
      <vt:lpstr>AkzidenzGroteskBE-Light</vt:lpstr>
      <vt:lpstr>Arial</vt:lpstr>
      <vt:lpstr>Arial Rounded MT Bold</vt:lpstr>
      <vt:lpstr>Arial Unicode MS</vt:lpstr>
      <vt:lpstr>Calibri</vt:lpstr>
      <vt:lpstr>Calibri Light</vt:lpstr>
      <vt:lpstr>Helvetica</vt:lpstr>
      <vt:lpstr>Helvetica Neue</vt:lpstr>
      <vt:lpstr>Palatino</vt:lpstr>
      <vt:lpstr>Times New Roman</vt:lpstr>
      <vt:lpstr>Wingdings</vt:lpstr>
      <vt:lpstr>Office Theme</vt:lpstr>
      <vt:lpstr>Database design  and Applications  CSIZG518/SEZG518/SSZG518)(S1-21)  Uma Maheswari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SSZG518:     Database design  and                           Applications                   Ms. Uma Ganesan</dc:title>
  <dc:creator>Uma Ganesan</dc:creator>
  <cp:lastModifiedBy>Uma Ganesan</cp:lastModifiedBy>
  <cp:revision>88</cp:revision>
  <dcterms:created xsi:type="dcterms:W3CDTF">2016-02-25T14:54:56Z</dcterms:created>
  <dcterms:modified xsi:type="dcterms:W3CDTF">2021-08-20T13:30:12Z</dcterms:modified>
</cp:coreProperties>
</file>