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258" r:id="rId3"/>
    <p:sldId id="259" r:id="rId4"/>
    <p:sldId id="341"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10" r:id="rId30"/>
    <p:sldId id="311" r:id="rId31"/>
    <p:sldId id="330" r:id="rId32"/>
    <p:sldId id="312" r:id="rId33"/>
    <p:sldId id="331" r:id="rId34"/>
    <p:sldId id="313" r:id="rId35"/>
    <p:sldId id="332" r:id="rId36"/>
    <p:sldId id="314" r:id="rId37"/>
    <p:sldId id="333" r:id="rId38"/>
    <p:sldId id="315" r:id="rId39"/>
    <p:sldId id="334" r:id="rId40"/>
    <p:sldId id="316" r:id="rId41"/>
    <p:sldId id="335" r:id="rId42"/>
    <p:sldId id="317" r:id="rId43"/>
    <p:sldId id="318" r:id="rId44"/>
    <p:sldId id="319" r:id="rId45"/>
    <p:sldId id="320" r:id="rId46"/>
    <p:sldId id="337" r:id="rId47"/>
    <p:sldId id="338" r:id="rId48"/>
    <p:sldId id="339" r:id="rId49"/>
    <p:sldId id="321" r:id="rId50"/>
    <p:sldId id="322" r:id="rId51"/>
    <p:sldId id="323" r:id="rId52"/>
    <p:sldId id="324" r:id="rId53"/>
    <p:sldId id="325" r:id="rId54"/>
    <p:sldId id="326" r:id="rId55"/>
    <p:sldId id="327" r:id="rId56"/>
    <p:sldId id="328" r:id="rId57"/>
    <p:sldId id="329" r:id="rId58"/>
    <p:sldId id="34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35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varScale="1">
        <p:scale>
          <a:sx n="53" d="100"/>
          <a:sy n="53" d="100"/>
        </p:scale>
        <p:origin x="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 Ganesan" userId="783950ef343d668c" providerId="LiveId" clId="{554260FF-A3E4-4A0A-8F97-D9742ACBF557}"/>
    <pc:docChg chg="custSel modSld">
      <pc:chgData name="Uma Ganesan" userId="783950ef343d668c" providerId="LiveId" clId="{554260FF-A3E4-4A0A-8F97-D9742ACBF557}" dt="2019-11-03T15:06:53.782" v="1" actId="478"/>
      <pc:docMkLst>
        <pc:docMk/>
      </pc:docMkLst>
      <pc:sldChg chg="delSp modSp">
        <pc:chgData name="Uma Ganesan" userId="783950ef343d668c" providerId="LiveId" clId="{554260FF-A3E4-4A0A-8F97-D9742ACBF557}" dt="2019-11-03T15:06:53.782" v="1" actId="478"/>
        <pc:sldMkLst>
          <pc:docMk/>
          <pc:sldMk cId="2408585669" sldId="325"/>
        </pc:sldMkLst>
        <pc:spChg chg="del mod">
          <ac:chgData name="Uma Ganesan" userId="783950ef343d668c" providerId="LiveId" clId="{554260FF-A3E4-4A0A-8F97-D9742ACBF557}" dt="2019-11-03T15:06:53.782" v="1" actId="478"/>
          <ac:spMkLst>
            <pc:docMk/>
            <pc:sldMk cId="2408585669" sldId="325"/>
            <ac:spMk id="12" creationId="{9C07C4AD-7DFD-4DFB-95EE-478ECEF7A70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F4E70-2BBC-473D-8C07-F6B88B42DFE4}" type="datetimeFigureOut">
              <a:rPr lang="en-IN" smtClean="0"/>
              <a:t>03-11-2019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37A74-77FB-4A63-8BFE-58743DA02076}" type="slidenum">
              <a:rPr lang="en-IN" smtClean="0"/>
              <a:t>‹#›</a:t>
            </a:fld>
            <a:endParaRPr lang="en-IN"/>
          </a:p>
        </p:txBody>
      </p:sp>
    </p:spTree>
    <p:extLst>
      <p:ext uri="{BB962C8B-B14F-4D97-AF65-F5344CB8AC3E}">
        <p14:creationId xmlns:p14="http://schemas.microsoft.com/office/powerpoint/2010/main" val="1257033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1</a:t>
            </a:fld>
            <a:endParaRPr lang="en-US" altLang="ja-JP" dirty="0"/>
          </a:p>
        </p:txBody>
      </p:sp>
    </p:spTree>
    <p:extLst>
      <p:ext uri="{BB962C8B-B14F-4D97-AF65-F5344CB8AC3E}">
        <p14:creationId xmlns:p14="http://schemas.microsoft.com/office/powerpoint/2010/main" val="3725306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2</a:t>
            </a:fld>
            <a:endParaRPr lang="en-US" altLang="ja-JP" dirty="0"/>
          </a:p>
        </p:txBody>
      </p:sp>
    </p:spTree>
    <p:extLst>
      <p:ext uri="{BB962C8B-B14F-4D97-AF65-F5344CB8AC3E}">
        <p14:creationId xmlns:p14="http://schemas.microsoft.com/office/powerpoint/2010/main" val="4025190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3</a:t>
            </a:fld>
            <a:endParaRPr lang="en-US" altLang="ja-JP" dirty="0"/>
          </a:p>
        </p:txBody>
      </p:sp>
    </p:spTree>
    <p:extLst>
      <p:ext uri="{BB962C8B-B14F-4D97-AF65-F5344CB8AC3E}">
        <p14:creationId xmlns:p14="http://schemas.microsoft.com/office/powerpoint/2010/main" val="2264207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5DFA228-2674-4522-B51F-C84D7CBE2452}" type="datetimeFigureOut">
              <a:rPr lang="en-IN" smtClean="0"/>
              <a:t>03-11-2019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FA830-C9B0-430E-B16B-AB33C81138C9}" type="slidenum">
              <a:rPr lang="en-IN" smtClean="0"/>
              <a:t>‹#›</a:t>
            </a:fld>
            <a:endParaRPr lang="en-IN"/>
          </a:p>
        </p:txBody>
      </p:sp>
    </p:spTree>
    <p:extLst>
      <p:ext uri="{BB962C8B-B14F-4D97-AF65-F5344CB8AC3E}">
        <p14:creationId xmlns:p14="http://schemas.microsoft.com/office/powerpoint/2010/main" val="131362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5DFA228-2674-4522-B51F-C84D7CBE2452}" type="datetimeFigureOut">
              <a:rPr lang="en-IN" smtClean="0"/>
              <a:t>03-11-2019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FA830-C9B0-430E-B16B-AB33C81138C9}" type="slidenum">
              <a:rPr lang="en-IN" smtClean="0"/>
              <a:t>‹#›</a:t>
            </a:fld>
            <a:endParaRPr lang="en-IN"/>
          </a:p>
        </p:txBody>
      </p:sp>
    </p:spTree>
    <p:extLst>
      <p:ext uri="{BB962C8B-B14F-4D97-AF65-F5344CB8AC3E}">
        <p14:creationId xmlns:p14="http://schemas.microsoft.com/office/powerpoint/2010/main" val="1220303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5DFA228-2674-4522-B51F-C84D7CBE2452}" type="datetimeFigureOut">
              <a:rPr lang="en-IN" smtClean="0"/>
              <a:t>03-11-2019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FA830-C9B0-430E-B16B-AB33C81138C9}" type="slidenum">
              <a:rPr lang="en-IN" smtClean="0"/>
              <a:t>‹#›</a:t>
            </a:fld>
            <a:endParaRPr lang="en-IN"/>
          </a:p>
        </p:txBody>
      </p:sp>
    </p:spTree>
    <p:extLst>
      <p:ext uri="{BB962C8B-B14F-4D97-AF65-F5344CB8AC3E}">
        <p14:creationId xmlns:p14="http://schemas.microsoft.com/office/powerpoint/2010/main" val="925484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203200" y="56673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544583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5" name="Picture 8" descr="Picture 7.png"/>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9" name="TextBox 8"/>
          <p:cNvSpPr txBox="1"/>
          <p:nvPr userDrawn="1"/>
        </p:nvSpPr>
        <p:spPr>
          <a:xfrm>
            <a:off x="9144000" y="7620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p:nvPr userDrawn="1"/>
        </p:nvSpPr>
        <p:spPr>
          <a:xfrm>
            <a:off x="9448800" y="11715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33797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32842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5DFA228-2674-4522-B51F-C84D7CBE2452}" type="datetimeFigureOut">
              <a:rPr lang="en-IN" smtClean="0"/>
              <a:t>03-11-2019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FA830-C9B0-430E-B16B-AB33C81138C9}" type="slidenum">
              <a:rPr lang="en-IN" smtClean="0"/>
              <a:t>‹#›</a:t>
            </a:fld>
            <a:endParaRPr lang="en-IN"/>
          </a:p>
        </p:txBody>
      </p:sp>
    </p:spTree>
    <p:extLst>
      <p:ext uri="{BB962C8B-B14F-4D97-AF65-F5344CB8AC3E}">
        <p14:creationId xmlns:p14="http://schemas.microsoft.com/office/powerpoint/2010/main" val="3567011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DFA228-2674-4522-B51F-C84D7CBE2452}" type="datetimeFigureOut">
              <a:rPr lang="en-IN" smtClean="0"/>
              <a:t>03-11-2019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FA830-C9B0-430E-B16B-AB33C81138C9}" type="slidenum">
              <a:rPr lang="en-IN" smtClean="0"/>
              <a:t>‹#›</a:t>
            </a:fld>
            <a:endParaRPr lang="en-IN"/>
          </a:p>
        </p:txBody>
      </p:sp>
    </p:spTree>
    <p:extLst>
      <p:ext uri="{BB962C8B-B14F-4D97-AF65-F5344CB8AC3E}">
        <p14:creationId xmlns:p14="http://schemas.microsoft.com/office/powerpoint/2010/main" val="190168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5DFA228-2674-4522-B51F-C84D7CBE2452}" type="datetimeFigureOut">
              <a:rPr lang="en-IN" smtClean="0"/>
              <a:t>03-11-2019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FA830-C9B0-430E-B16B-AB33C81138C9}" type="slidenum">
              <a:rPr lang="en-IN" smtClean="0"/>
              <a:t>‹#›</a:t>
            </a:fld>
            <a:endParaRPr lang="en-IN"/>
          </a:p>
        </p:txBody>
      </p:sp>
    </p:spTree>
    <p:extLst>
      <p:ext uri="{BB962C8B-B14F-4D97-AF65-F5344CB8AC3E}">
        <p14:creationId xmlns:p14="http://schemas.microsoft.com/office/powerpoint/2010/main" val="253999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5DFA228-2674-4522-B51F-C84D7CBE2452}" type="datetimeFigureOut">
              <a:rPr lang="en-IN" smtClean="0"/>
              <a:t>03-11-2019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DFA830-C9B0-430E-B16B-AB33C81138C9}" type="slidenum">
              <a:rPr lang="en-IN" smtClean="0"/>
              <a:t>‹#›</a:t>
            </a:fld>
            <a:endParaRPr lang="en-IN"/>
          </a:p>
        </p:txBody>
      </p:sp>
    </p:spTree>
    <p:extLst>
      <p:ext uri="{BB962C8B-B14F-4D97-AF65-F5344CB8AC3E}">
        <p14:creationId xmlns:p14="http://schemas.microsoft.com/office/powerpoint/2010/main" val="31279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5DFA228-2674-4522-B51F-C84D7CBE2452}" type="datetimeFigureOut">
              <a:rPr lang="en-IN" smtClean="0"/>
              <a:t>03-11-2019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DFA830-C9B0-430E-B16B-AB33C81138C9}" type="slidenum">
              <a:rPr lang="en-IN" smtClean="0"/>
              <a:t>‹#›</a:t>
            </a:fld>
            <a:endParaRPr lang="en-IN"/>
          </a:p>
        </p:txBody>
      </p:sp>
    </p:spTree>
    <p:extLst>
      <p:ext uri="{BB962C8B-B14F-4D97-AF65-F5344CB8AC3E}">
        <p14:creationId xmlns:p14="http://schemas.microsoft.com/office/powerpoint/2010/main" val="884954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FA228-2674-4522-B51F-C84D7CBE2452}" type="datetimeFigureOut">
              <a:rPr lang="en-IN" smtClean="0"/>
              <a:t>03-11-2019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DFA830-C9B0-430E-B16B-AB33C81138C9}" type="slidenum">
              <a:rPr lang="en-IN" smtClean="0"/>
              <a:t>‹#›</a:t>
            </a:fld>
            <a:endParaRPr lang="en-IN"/>
          </a:p>
        </p:txBody>
      </p:sp>
    </p:spTree>
    <p:extLst>
      <p:ext uri="{BB962C8B-B14F-4D97-AF65-F5344CB8AC3E}">
        <p14:creationId xmlns:p14="http://schemas.microsoft.com/office/powerpoint/2010/main" val="176999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DFA228-2674-4522-B51F-C84D7CBE2452}" type="datetimeFigureOut">
              <a:rPr lang="en-IN" smtClean="0"/>
              <a:t>03-11-2019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FA830-C9B0-430E-B16B-AB33C81138C9}" type="slidenum">
              <a:rPr lang="en-IN" smtClean="0"/>
              <a:t>‹#›</a:t>
            </a:fld>
            <a:endParaRPr lang="en-IN"/>
          </a:p>
        </p:txBody>
      </p:sp>
    </p:spTree>
    <p:extLst>
      <p:ext uri="{BB962C8B-B14F-4D97-AF65-F5344CB8AC3E}">
        <p14:creationId xmlns:p14="http://schemas.microsoft.com/office/powerpoint/2010/main" val="142092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DFA228-2674-4522-B51F-C84D7CBE2452}" type="datetimeFigureOut">
              <a:rPr lang="en-IN" smtClean="0"/>
              <a:t>03-11-2019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FA830-C9B0-430E-B16B-AB33C81138C9}" type="slidenum">
              <a:rPr lang="en-IN" smtClean="0"/>
              <a:t>‹#›</a:t>
            </a:fld>
            <a:endParaRPr lang="en-IN"/>
          </a:p>
        </p:txBody>
      </p:sp>
    </p:spTree>
    <p:extLst>
      <p:ext uri="{BB962C8B-B14F-4D97-AF65-F5344CB8AC3E}">
        <p14:creationId xmlns:p14="http://schemas.microsoft.com/office/powerpoint/2010/main" val="415289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DFA228-2674-4522-B51F-C84D7CBE2452}" type="datetimeFigureOut">
              <a:rPr lang="en-IN" smtClean="0"/>
              <a:t>03-11-2019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FA830-C9B0-430E-B16B-AB33C81138C9}" type="slidenum">
              <a:rPr lang="en-IN" smtClean="0"/>
              <a:t>‹#›</a:t>
            </a:fld>
            <a:endParaRPr lang="en-IN"/>
          </a:p>
        </p:txBody>
      </p:sp>
    </p:spTree>
    <p:extLst>
      <p:ext uri="{BB962C8B-B14F-4D97-AF65-F5344CB8AC3E}">
        <p14:creationId xmlns:p14="http://schemas.microsoft.com/office/powerpoint/2010/main" val="1421033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2800" y="3810000"/>
            <a:ext cx="7993224" cy="2105608"/>
          </a:xfrm>
        </p:spPr>
        <p:txBody>
          <a:bodyPr/>
          <a:lstStyle/>
          <a:p>
            <a:pPr fontAlgn="t"/>
            <a:r>
              <a:rPr lang="en-US" sz="3200" dirty="0">
                <a:latin typeface="Arial" charset="0"/>
                <a:cs typeface="Arial" charset="0"/>
              </a:rPr>
              <a:t> ZZG518 Database design  and    </a:t>
            </a:r>
            <a:br>
              <a:rPr lang="en-US" sz="3200" dirty="0">
                <a:latin typeface="Arial" charset="0"/>
                <a:cs typeface="Arial" charset="0"/>
              </a:rPr>
            </a:br>
            <a:r>
              <a:rPr lang="en-US" sz="3200" dirty="0">
                <a:latin typeface="Arial" charset="0"/>
                <a:cs typeface="Arial" charset="0"/>
              </a:rPr>
              <a:t>                      Applications</a:t>
            </a:r>
            <a:br>
              <a:rPr lang="en-US" sz="3200" dirty="0">
                <a:latin typeface="Arial" charset="0"/>
                <a:cs typeface="Arial" charset="0"/>
              </a:rPr>
            </a:br>
            <a:r>
              <a:rPr lang="en-US" sz="3200" dirty="0">
                <a:latin typeface="Arial" charset="0"/>
                <a:cs typeface="Arial" charset="0"/>
              </a:rPr>
              <a:t>                 Ms. Uma </a:t>
            </a:r>
            <a:r>
              <a:rPr lang="en-US" sz="3200" dirty="0" err="1">
                <a:latin typeface="Arial" charset="0"/>
                <a:cs typeface="Arial" charset="0"/>
              </a:rPr>
              <a:t>Maheswari</a:t>
            </a:r>
            <a:endParaRPr lang="en-US" sz="2400" b="1" dirty="0"/>
          </a:p>
        </p:txBody>
      </p:sp>
    </p:spTree>
    <p:extLst>
      <p:ext uri="{BB962C8B-B14F-4D97-AF65-F5344CB8AC3E}">
        <p14:creationId xmlns:p14="http://schemas.microsoft.com/office/powerpoint/2010/main" val="2715624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09" y="1697038"/>
            <a:ext cx="6028316" cy="4525962"/>
          </a:xfrm>
        </p:spPr>
      </p:pic>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spTree>
    <p:extLst>
      <p:ext uri="{BB962C8B-B14F-4D97-AF65-F5344CB8AC3E}">
        <p14:creationId xmlns:p14="http://schemas.microsoft.com/office/powerpoint/2010/main" val="207251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08" y="1459970"/>
            <a:ext cx="7890959" cy="5021761"/>
          </a:xfrm>
        </p:spPr>
      </p:pic>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spTree>
    <p:extLst>
      <p:ext uri="{BB962C8B-B14F-4D97-AF65-F5344CB8AC3E}">
        <p14:creationId xmlns:p14="http://schemas.microsoft.com/office/powerpoint/2010/main" val="3012067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547" y="1435628"/>
            <a:ext cx="7096919" cy="5070058"/>
          </a:xfrm>
          <a:prstGeom prst="rect">
            <a:avLst/>
          </a:prstGeom>
        </p:spPr>
      </p:pic>
    </p:spTree>
    <p:extLst>
      <p:ext uri="{BB962C8B-B14F-4D97-AF65-F5344CB8AC3E}">
        <p14:creationId xmlns:p14="http://schemas.microsoft.com/office/powerpoint/2010/main" val="4116453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1270000" y="1547024"/>
            <a:ext cx="6146800" cy="4614918"/>
          </a:xfrm>
        </p:spPr>
      </p:pic>
      <p:sp>
        <p:nvSpPr>
          <p:cNvPr id="5" name="Rectangle 4"/>
          <p:cNvSpPr/>
          <p:nvPr/>
        </p:nvSpPr>
        <p:spPr>
          <a:xfrm>
            <a:off x="487119" y="162467"/>
            <a:ext cx="7712561" cy="923330"/>
          </a:xfrm>
          <a:prstGeom prst="rect">
            <a:avLst/>
          </a:prstGeom>
        </p:spPr>
        <p:txBody>
          <a:bodyPr wrap="none">
            <a:spAutoFit/>
          </a:bodyPr>
          <a:lstStyle/>
          <a:p>
            <a:r>
              <a:rPr lang="en-IN" sz="5400" b="1" dirty="0">
                <a:solidFill>
                  <a:srgbClr val="00B050"/>
                </a:solidFill>
              </a:rPr>
              <a:t>ER  Constructs to relations</a:t>
            </a:r>
            <a:endParaRPr lang="en-IN" sz="5400" b="1" dirty="0"/>
          </a:p>
        </p:txBody>
      </p:sp>
    </p:spTree>
    <p:extLst>
      <p:ext uri="{BB962C8B-B14F-4D97-AF65-F5344CB8AC3E}">
        <p14:creationId xmlns:p14="http://schemas.microsoft.com/office/powerpoint/2010/main" val="3162212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866" y="1455585"/>
            <a:ext cx="7890933" cy="4982786"/>
          </a:xfrm>
          <a:prstGeom prst="rect">
            <a:avLst/>
          </a:prstGeom>
        </p:spPr>
      </p:pic>
    </p:spTree>
    <p:extLst>
      <p:ext uri="{BB962C8B-B14F-4D97-AF65-F5344CB8AC3E}">
        <p14:creationId xmlns:p14="http://schemas.microsoft.com/office/powerpoint/2010/main" val="2007902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067" y="1368920"/>
            <a:ext cx="6459008" cy="4849318"/>
          </a:xfrm>
          <a:prstGeom prst="rect">
            <a:avLst/>
          </a:prstGeom>
        </p:spPr>
      </p:pic>
    </p:spTree>
    <p:extLst>
      <p:ext uri="{BB962C8B-B14F-4D97-AF65-F5344CB8AC3E}">
        <p14:creationId xmlns:p14="http://schemas.microsoft.com/office/powerpoint/2010/main" val="3118026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0375" y="1646238"/>
            <a:ext cx="6908825" cy="4869202"/>
          </a:xfrm>
        </p:spPr>
      </p:pic>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spTree>
    <p:extLst>
      <p:ext uri="{BB962C8B-B14F-4D97-AF65-F5344CB8AC3E}">
        <p14:creationId xmlns:p14="http://schemas.microsoft.com/office/powerpoint/2010/main" val="3850789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4520" y="1493837"/>
            <a:ext cx="6688691" cy="5021761"/>
          </a:xfrm>
        </p:spPr>
      </p:pic>
      <p:sp>
        <p:nvSpPr>
          <p:cNvPr id="3" name="Content Placeholder 2"/>
          <p:cNvSpPr>
            <a:spLocks noGrp="1"/>
          </p:cNvSpPr>
          <p:nvPr>
            <p:ph sz="quarter" idx="10"/>
          </p:nvPr>
        </p:nvSpPr>
        <p:spPr>
          <a:xfrm>
            <a:off x="406400" y="287866"/>
            <a:ext cx="8144933" cy="1007533"/>
          </a:xfrm>
        </p:spPr>
        <p:txBody>
          <a:bodyPr/>
          <a:lstStyle/>
          <a:p>
            <a:r>
              <a:rPr lang="en-IN" dirty="0">
                <a:solidFill>
                  <a:srgbClr val="00B050"/>
                </a:solidFill>
              </a:rPr>
              <a:t>ER  Constructs to relations</a:t>
            </a:r>
            <a:endParaRPr lang="en-IN" dirty="0"/>
          </a:p>
          <a:p>
            <a:endParaRPr lang="en-IN" dirty="0"/>
          </a:p>
        </p:txBody>
      </p:sp>
    </p:spTree>
    <p:extLst>
      <p:ext uri="{BB962C8B-B14F-4D97-AF65-F5344CB8AC3E}">
        <p14:creationId xmlns:p14="http://schemas.microsoft.com/office/powerpoint/2010/main" val="2400776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9600" y="1493837"/>
            <a:ext cx="7027358" cy="4940829"/>
          </a:xfrm>
        </p:spPr>
      </p:pic>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spTree>
    <p:extLst>
      <p:ext uri="{BB962C8B-B14F-4D97-AF65-F5344CB8AC3E}">
        <p14:creationId xmlns:p14="http://schemas.microsoft.com/office/powerpoint/2010/main" val="2599205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8642" y="1493838"/>
            <a:ext cx="6028316" cy="4525962"/>
          </a:xfrm>
        </p:spPr>
      </p:pic>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spTree>
    <p:extLst>
      <p:ext uri="{BB962C8B-B14F-4D97-AF65-F5344CB8AC3E}">
        <p14:creationId xmlns:p14="http://schemas.microsoft.com/office/powerpoint/2010/main" val="153606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spcBef>
                <a:spcPct val="0"/>
              </a:spcBef>
              <a:defRPr/>
            </a:pPr>
            <a:r>
              <a:rPr lang="en-US" sz="3200" dirty="0">
                <a:solidFill>
                  <a:srgbClr val="7030A0"/>
                </a:solidFill>
                <a:latin typeface="Arial" charset="0"/>
                <a:cs typeface="Arial" charset="0"/>
              </a:rPr>
              <a:t>Session 4</a:t>
            </a:r>
          </a:p>
          <a:p>
            <a:pPr eaLnBrk="1" hangingPunct="1">
              <a:spcBef>
                <a:spcPct val="0"/>
              </a:spcBef>
              <a:buFont typeface="Arial" charset="0"/>
              <a:buNone/>
              <a:defRPr/>
            </a:pPr>
            <a:r>
              <a:rPr lang="en-US" sz="3200" dirty="0">
                <a:solidFill>
                  <a:srgbClr val="7030A0"/>
                </a:solidFill>
                <a:latin typeface="Arial" charset="0"/>
                <a:cs typeface="Arial" charset="0"/>
              </a:rPr>
              <a:t>    LOGICAL Design </a:t>
            </a:r>
          </a:p>
        </p:txBody>
      </p:sp>
    </p:spTree>
    <p:extLst>
      <p:ext uri="{BB962C8B-B14F-4D97-AF65-F5344CB8AC3E}">
        <p14:creationId xmlns:p14="http://schemas.microsoft.com/office/powerpoint/2010/main" val="2925059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0508" y="1561571"/>
            <a:ext cx="6383891" cy="4792922"/>
          </a:xfrm>
        </p:spPr>
      </p:pic>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spTree>
    <p:extLst>
      <p:ext uri="{BB962C8B-B14F-4D97-AF65-F5344CB8AC3E}">
        <p14:creationId xmlns:p14="http://schemas.microsoft.com/office/powerpoint/2010/main" val="3787574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8642" y="1493838"/>
            <a:ext cx="6028316" cy="4525962"/>
          </a:xfrm>
        </p:spPr>
      </p:pic>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spTree>
    <p:extLst>
      <p:ext uri="{BB962C8B-B14F-4D97-AF65-F5344CB8AC3E}">
        <p14:creationId xmlns:p14="http://schemas.microsoft.com/office/powerpoint/2010/main" val="2440976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8642" y="1493838"/>
            <a:ext cx="6028316" cy="4525962"/>
          </a:xfrm>
        </p:spPr>
      </p:pic>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spTree>
    <p:extLst>
      <p:ext uri="{BB962C8B-B14F-4D97-AF65-F5344CB8AC3E}">
        <p14:creationId xmlns:p14="http://schemas.microsoft.com/office/powerpoint/2010/main" val="1326483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8642" y="1493838"/>
            <a:ext cx="6028316" cy="4525962"/>
          </a:xfrm>
        </p:spPr>
      </p:pic>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spTree>
    <p:extLst>
      <p:ext uri="{BB962C8B-B14F-4D97-AF65-F5344CB8AC3E}">
        <p14:creationId xmlns:p14="http://schemas.microsoft.com/office/powerpoint/2010/main" val="1464932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584485" y="1388533"/>
            <a:ext cx="7052448" cy="5113867"/>
          </a:xfrm>
        </p:spPr>
      </p:pic>
      <p:sp>
        <p:nvSpPr>
          <p:cNvPr id="5" name="Rectangle 4"/>
          <p:cNvSpPr/>
          <p:nvPr/>
        </p:nvSpPr>
        <p:spPr>
          <a:xfrm>
            <a:off x="438588" y="416468"/>
            <a:ext cx="6870855" cy="830997"/>
          </a:xfrm>
          <a:prstGeom prst="rect">
            <a:avLst/>
          </a:prstGeom>
        </p:spPr>
        <p:txBody>
          <a:bodyPr wrap="none">
            <a:spAutoFit/>
          </a:bodyPr>
          <a:lstStyle/>
          <a:p>
            <a:r>
              <a:rPr lang="en-IN" sz="4800" b="1" dirty="0">
                <a:solidFill>
                  <a:srgbClr val="00B050"/>
                </a:solidFill>
              </a:rPr>
              <a:t>ER  Constructs to relations</a:t>
            </a:r>
            <a:endParaRPr lang="en-IN" sz="4800" b="1" dirty="0"/>
          </a:p>
        </p:txBody>
      </p:sp>
    </p:spTree>
    <p:extLst>
      <p:ext uri="{BB962C8B-B14F-4D97-AF65-F5344CB8AC3E}">
        <p14:creationId xmlns:p14="http://schemas.microsoft.com/office/powerpoint/2010/main" val="2322964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8642" y="1493838"/>
            <a:ext cx="6028316" cy="4525962"/>
          </a:xfrm>
        </p:spPr>
      </p:pic>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spTree>
    <p:extLst>
      <p:ext uri="{BB962C8B-B14F-4D97-AF65-F5344CB8AC3E}">
        <p14:creationId xmlns:p14="http://schemas.microsoft.com/office/powerpoint/2010/main" val="2740293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067" y="1493838"/>
            <a:ext cx="7145891" cy="4525962"/>
          </a:xfrm>
        </p:spPr>
      </p:pic>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spTree>
    <p:extLst>
      <p:ext uri="{BB962C8B-B14F-4D97-AF65-F5344CB8AC3E}">
        <p14:creationId xmlns:p14="http://schemas.microsoft.com/office/powerpoint/2010/main" val="923242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8642" y="1493838"/>
            <a:ext cx="6028316" cy="4525962"/>
          </a:xfrm>
        </p:spPr>
      </p:pic>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spTree>
    <p:extLst>
      <p:ext uri="{BB962C8B-B14F-4D97-AF65-F5344CB8AC3E}">
        <p14:creationId xmlns:p14="http://schemas.microsoft.com/office/powerpoint/2010/main" val="3478140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sp>
        <p:nvSpPr>
          <p:cNvPr id="4" name="Content Placeholder 3"/>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lnSpcReduction="10000"/>
          </a:bodyPr>
          <a:lstStyle>
            <a:lvl1pPr marL="342900" indent="-342900" algn="l" rtl="0" fontAlgn="base">
              <a:spcBef>
                <a:spcPct val="20000"/>
              </a:spcBef>
              <a:spcAft>
                <a:spcPct val="0"/>
              </a:spcAft>
              <a:buClr>
                <a:schemeClr val="bg2"/>
              </a:buClr>
              <a:buFont typeface="Wingdings" panose="05000000000000000000" pitchFamily="2" charset="2"/>
              <a:buChar char="l"/>
              <a:defRPr sz="3200" kern="1200">
                <a:solidFill>
                  <a:schemeClr val="bg2"/>
                </a:solidFill>
                <a:latin typeface="+mn-lt"/>
                <a:ea typeface="+mn-ea"/>
                <a:cs typeface="+mn-cs"/>
              </a:defRPr>
            </a:lvl1pPr>
            <a:lvl2pPr marL="742950" indent="-285750" algn="l" rtl="0" fontAlgn="base">
              <a:spcBef>
                <a:spcPct val="20000"/>
              </a:spcBef>
              <a:spcAft>
                <a:spcPct val="0"/>
              </a:spcAft>
              <a:buClr>
                <a:schemeClr val="bg2"/>
              </a:buClr>
              <a:buChar char="–"/>
              <a:defRPr sz="2800" kern="1200">
                <a:solidFill>
                  <a:schemeClr val="bg2"/>
                </a:solidFill>
                <a:latin typeface="+mn-lt"/>
                <a:ea typeface="+mn-ea"/>
                <a:cs typeface="+mn-cs"/>
              </a:defRPr>
            </a:lvl2pPr>
            <a:lvl3pPr marL="1143000" indent="-228600" algn="l" rtl="0" fontAlgn="base">
              <a:spcBef>
                <a:spcPct val="20000"/>
              </a:spcBef>
              <a:spcAft>
                <a:spcPct val="0"/>
              </a:spcAft>
              <a:buClr>
                <a:schemeClr val="bg2"/>
              </a:buClr>
              <a:buFont typeface="Wingdings" panose="05000000000000000000" pitchFamily="2" charset="2"/>
              <a:buChar char="l"/>
              <a:defRPr sz="2400" kern="1200">
                <a:solidFill>
                  <a:schemeClr val="bg2"/>
                </a:solidFill>
                <a:latin typeface="+mn-lt"/>
                <a:ea typeface="+mn-ea"/>
                <a:cs typeface="+mn-cs"/>
              </a:defRPr>
            </a:lvl3pPr>
            <a:lvl4pPr marL="1600200" indent="-228600" algn="l" rtl="0" fontAlgn="base">
              <a:spcBef>
                <a:spcPct val="20000"/>
              </a:spcBef>
              <a:spcAft>
                <a:spcPct val="0"/>
              </a:spcAft>
              <a:buClr>
                <a:schemeClr val="bg2"/>
              </a:buClr>
              <a:buChar char="–"/>
              <a:defRPr sz="2000" kern="1200">
                <a:solidFill>
                  <a:schemeClr val="bg2"/>
                </a:solidFill>
                <a:latin typeface="+mn-lt"/>
                <a:ea typeface="+mn-ea"/>
                <a:cs typeface="+mn-cs"/>
              </a:defRPr>
            </a:lvl4pPr>
            <a:lvl5pPr marL="2057400" indent="-228600" algn="l" rtl="0" fontAlgn="base">
              <a:spcBef>
                <a:spcPct val="20000"/>
              </a:spcBef>
              <a:spcAft>
                <a:spcPct val="0"/>
              </a:spcAft>
              <a:buClr>
                <a:schemeClr val="bg2"/>
              </a:buClr>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endParaRPr lang="en-US" altLang="en-US" sz="2000" b="1" dirty="0"/>
          </a:p>
          <a:p>
            <a:pPr>
              <a:lnSpc>
                <a:spcPct val="80000"/>
              </a:lnSpc>
            </a:pPr>
            <a:r>
              <a:rPr lang="en-US" altLang="en-US" sz="2800" b="1" dirty="0">
                <a:solidFill>
                  <a:srgbClr val="C00000"/>
                </a:solidFill>
              </a:rPr>
              <a:t>ER-to-Relational Mapping Algorithm </a:t>
            </a:r>
          </a:p>
          <a:p>
            <a:pPr>
              <a:lnSpc>
                <a:spcPct val="80000"/>
              </a:lnSpc>
              <a:buFont typeface="Wingdings" panose="05000000000000000000" pitchFamily="2" charset="2"/>
              <a:buNone/>
            </a:pPr>
            <a:endParaRPr lang="en-US" altLang="en-US" sz="1000" b="1" dirty="0">
              <a:solidFill>
                <a:srgbClr val="C00000"/>
              </a:solidFill>
            </a:endParaRPr>
          </a:p>
          <a:p>
            <a:pPr>
              <a:lnSpc>
                <a:spcPct val="80000"/>
              </a:lnSpc>
              <a:buFont typeface="Wingdings" panose="05000000000000000000" pitchFamily="2" charset="2"/>
              <a:buNone/>
            </a:pPr>
            <a:r>
              <a:rPr lang="en-US" altLang="en-US" sz="2000" b="1" dirty="0">
                <a:solidFill>
                  <a:srgbClr val="C00000"/>
                </a:solidFill>
              </a:rPr>
              <a:t>	</a:t>
            </a:r>
            <a:r>
              <a:rPr lang="en-US" altLang="en-US" sz="2000" dirty="0">
                <a:solidFill>
                  <a:srgbClr val="C00000"/>
                </a:solidFill>
              </a:rPr>
              <a:t>Step 1: Mapping of Regular Entity Types</a:t>
            </a:r>
          </a:p>
          <a:p>
            <a:pPr>
              <a:lnSpc>
                <a:spcPct val="80000"/>
              </a:lnSpc>
              <a:buFont typeface="Wingdings" panose="05000000000000000000" pitchFamily="2" charset="2"/>
              <a:buNone/>
            </a:pPr>
            <a:r>
              <a:rPr lang="en-US" altLang="en-US" sz="2000" dirty="0">
                <a:solidFill>
                  <a:srgbClr val="C00000"/>
                </a:solidFill>
              </a:rPr>
              <a:t>	Step 2: Mapping of Weak Entity Types</a:t>
            </a:r>
          </a:p>
          <a:p>
            <a:pPr>
              <a:lnSpc>
                <a:spcPct val="80000"/>
              </a:lnSpc>
              <a:buFont typeface="Wingdings" panose="05000000000000000000" pitchFamily="2" charset="2"/>
              <a:buNone/>
            </a:pPr>
            <a:r>
              <a:rPr lang="en-US" altLang="en-US" sz="2000" dirty="0">
                <a:solidFill>
                  <a:srgbClr val="C00000"/>
                </a:solidFill>
              </a:rPr>
              <a:t>	Step 3: Mapping of Binary 1:1 Relation Types</a:t>
            </a:r>
          </a:p>
          <a:p>
            <a:pPr>
              <a:lnSpc>
                <a:spcPct val="80000"/>
              </a:lnSpc>
              <a:buFont typeface="Wingdings" panose="05000000000000000000" pitchFamily="2" charset="2"/>
              <a:buNone/>
            </a:pPr>
            <a:r>
              <a:rPr lang="en-US" altLang="en-US" sz="2000" dirty="0">
                <a:solidFill>
                  <a:srgbClr val="C00000"/>
                </a:solidFill>
              </a:rPr>
              <a:t>	Step 4: Mapping of Binary 1:N Relationship Types.</a:t>
            </a:r>
          </a:p>
          <a:p>
            <a:pPr>
              <a:lnSpc>
                <a:spcPct val="80000"/>
              </a:lnSpc>
              <a:buFont typeface="Wingdings" panose="05000000000000000000" pitchFamily="2" charset="2"/>
              <a:buNone/>
            </a:pPr>
            <a:r>
              <a:rPr lang="en-US" altLang="en-US" sz="2000" dirty="0">
                <a:solidFill>
                  <a:srgbClr val="C00000"/>
                </a:solidFill>
              </a:rPr>
              <a:t>	Step 5: Mapping of Binary M:N Relationship Types.</a:t>
            </a:r>
          </a:p>
          <a:p>
            <a:pPr>
              <a:lnSpc>
                <a:spcPct val="80000"/>
              </a:lnSpc>
              <a:buFont typeface="Wingdings" panose="05000000000000000000" pitchFamily="2" charset="2"/>
              <a:buNone/>
            </a:pPr>
            <a:r>
              <a:rPr lang="en-US" altLang="en-US" sz="2000" dirty="0">
                <a:solidFill>
                  <a:srgbClr val="C00000"/>
                </a:solidFill>
              </a:rPr>
              <a:t>	Step 6: Mapping of Multivalued attributes.</a:t>
            </a:r>
          </a:p>
          <a:p>
            <a:pPr>
              <a:lnSpc>
                <a:spcPct val="80000"/>
              </a:lnSpc>
              <a:buFont typeface="Wingdings" panose="05000000000000000000" pitchFamily="2" charset="2"/>
              <a:buNone/>
            </a:pPr>
            <a:r>
              <a:rPr lang="en-US" altLang="en-US" sz="2000" dirty="0">
                <a:solidFill>
                  <a:srgbClr val="C00000"/>
                </a:solidFill>
              </a:rPr>
              <a:t>	Step 7: Mapping of N-</a:t>
            </a:r>
            <a:r>
              <a:rPr lang="en-US" altLang="en-US" sz="2000" dirty="0" err="1">
                <a:solidFill>
                  <a:srgbClr val="C00000"/>
                </a:solidFill>
              </a:rPr>
              <a:t>ary</a:t>
            </a:r>
            <a:r>
              <a:rPr lang="en-US" altLang="en-US" sz="2000" dirty="0">
                <a:solidFill>
                  <a:srgbClr val="C00000"/>
                </a:solidFill>
              </a:rPr>
              <a:t> Relationship Types.</a:t>
            </a:r>
          </a:p>
          <a:p>
            <a:pPr>
              <a:lnSpc>
                <a:spcPct val="80000"/>
              </a:lnSpc>
              <a:buFont typeface="Wingdings" panose="05000000000000000000" pitchFamily="2" charset="2"/>
              <a:buNone/>
            </a:pPr>
            <a:endParaRPr lang="en-US" altLang="en-US" sz="2000" dirty="0">
              <a:solidFill>
                <a:srgbClr val="C00000"/>
              </a:solidFill>
            </a:endParaRPr>
          </a:p>
          <a:p>
            <a:pPr>
              <a:lnSpc>
                <a:spcPct val="80000"/>
              </a:lnSpc>
            </a:pPr>
            <a:r>
              <a:rPr lang="en-US" altLang="en-US" sz="2800" b="1" dirty="0">
                <a:solidFill>
                  <a:srgbClr val="C00000"/>
                </a:solidFill>
              </a:rPr>
              <a:t>Mapping EER Model Constructs to Relations </a:t>
            </a:r>
          </a:p>
          <a:p>
            <a:pPr>
              <a:lnSpc>
                <a:spcPct val="80000"/>
              </a:lnSpc>
              <a:buFont typeface="Wingdings" panose="05000000000000000000" pitchFamily="2" charset="2"/>
              <a:buNone/>
            </a:pPr>
            <a:r>
              <a:rPr lang="en-US" altLang="en-US" sz="1000" b="1" dirty="0">
                <a:solidFill>
                  <a:srgbClr val="C00000"/>
                </a:solidFill>
              </a:rPr>
              <a:t>	</a:t>
            </a:r>
          </a:p>
          <a:p>
            <a:pPr>
              <a:lnSpc>
                <a:spcPct val="80000"/>
              </a:lnSpc>
              <a:buFont typeface="Wingdings" panose="05000000000000000000" pitchFamily="2" charset="2"/>
              <a:buNone/>
            </a:pPr>
            <a:r>
              <a:rPr lang="en-US" altLang="en-US" sz="2000" b="1" dirty="0">
                <a:solidFill>
                  <a:srgbClr val="C00000"/>
                </a:solidFill>
              </a:rPr>
              <a:t>     </a:t>
            </a:r>
            <a:r>
              <a:rPr lang="en-US" altLang="en-US" sz="2000" dirty="0">
                <a:solidFill>
                  <a:srgbClr val="C00000"/>
                </a:solidFill>
              </a:rPr>
              <a:t>Step 8: Options for Mapping Specialization or Generalization.</a:t>
            </a:r>
          </a:p>
          <a:p>
            <a:pPr>
              <a:lnSpc>
                <a:spcPct val="80000"/>
              </a:lnSpc>
              <a:buFont typeface="Wingdings" panose="05000000000000000000" pitchFamily="2" charset="2"/>
              <a:buNone/>
            </a:pPr>
            <a:r>
              <a:rPr lang="en-US" altLang="en-US" sz="2000" dirty="0">
                <a:solidFill>
                  <a:srgbClr val="C00000"/>
                </a:solidFill>
              </a:rPr>
              <a:t>     Step 9: Mapping of Union Types (Categories).</a:t>
            </a:r>
          </a:p>
          <a:p>
            <a:pPr>
              <a:lnSpc>
                <a:spcPct val="80000"/>
              </a:lnSpc>
              <a:buFont typeface="Wingdings" panose="05000000000000000000" pitchFamily="2" charset="2"/>
              <a:buNone/>
            </a:pPr>
            <a:endParaRPr lang="en-US" altLang="en-US" sz="2000" dirty="0"/>
          </a:p>
        </p:txBody>
      </p:sp>
    </p:spTree>
    <p:extLst>
      <p:ext uri="{BB962C8B-B14F-4D97-AF65-F5344CB8AC3E}">
        <p14:creationId xmlns:p14="http://schemas.microsoft.com/office/powerpoint/2010/main" val="2996084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sp>
        <p:nvSpPr>
          <p:cNvPr id="4" name="Rectangle 2"/>
          <p:cNvSpPr>
            <a:spLocks noGrp="1" noChangeArrowheads="1"/>
          </p:cNvSpPr>
          <p:nvPr>
            <p:ph idx="1"/>
          </p:nvPr>
        </p:nvSpPr>
        <p:spPr>
          <a:xfrm>
            <a:off x="406400" y="1794933"/>
            <a:ext cx="2133600" cy="4224868"/>
          </a:xfrm>
        </p:spPr>
        <p:txBody>
          <a:bodyPr anchor="t"/>
          <a:lstStyle/>
          <a:p>
            <a:pPr algn="l"/>
            <a:r>
              <a:rPr lang="en-US" altLang="en-US" sz="2400" b="1" dirty="0"/>
              <a:t>FIGURE 7.1</a:t>
            </a:r>
            <a:br>
              <a:rPr lang="en-US" altLang="en-US" sz="2400" dirty="0"/>
            </a:br>
            <a:r>
              <a:rPr lang="en-US" altLang="en-US" sz="2400" dirty="0"/>
              <a:t>The ER conceptual schema diagram for the COMPANY database.</a:t>
            </a:r>
            <a:endParaRPr lang="en-US" altLang="en-US" dirty="0"/>
          </a:p>
        </p:txBody>
      </p:sp>
      <p:pic>
        <p:nvPicPr>
          <p:cNvPr id="5" name="Picture 3" descr="3.2.gif                                                        0001035BEeyore                         B91DCF3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794000" y="723900"/>
            <a:ext cx="8720667" cy="5723467"/>
          </a:xfrm>
          <a:prstGeom prst="rect">
            <a:avLst/>
          </a:prstGeom>
        </p:spPr>
      </p:pic>
    </p:spTree>
    <p:extLst>
      <p:ext uri="{BB962C8B-B14F-4D97-AF65-F5344CB8AC3E}">
        <p14:creationId xmlns:p14="http://schemas.microsoft.com/office/powerpoint/2010/main" val="299906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US" dirty="0"/>
          </a:p>
          <a:p>
            <a:r>
              <a:rPr lang="en-US" dirty="0">
                <a:solidFill>
                  <a:srgbClr val="7030A0"/>
                </a:solidFill>
              </a:rPr>
              <a:t>LEARNING OUTCOME</a:t>
            </a:r>
          </a:p>
          <a:p>
            <a:endParaRPr lang="en-US" dirty="0"/>
          </a:p>
        </p:txBody>
      </p:sp>
      <p:sp>
        <p:nvSpPr>
          <p:cNvPr id="5" name="Rectangle 4"/>
          <p:cNvSpPr/>
          <p:nvPr/>
        </p:nvSpPr>
        <p:spPr>
          <a:xfrm>
            <a:off x="406400" y="1628775"/>
            <a:ext cx="11508533" cy="2123658"/>
          </a:xfrm>
          <a:prstGeom prst="rect">
            <a:avLst/>
          </a:prstGeom>
        </p:spPr>
        <p:txBody>
          <a:bodyPr wrap="square">
            <a:spAutoFit/>
          </a:bodyPr>
          <a:lstStyle/>
          <a:p>
            <a:pPr marL="571500" indent="-571500">
              <a:buFont typeface="Wingdings" panose="05000000000000000000" pitchFamily="2" charset="2"/>
              <a:buChar char="Ø"/>
            </a:pPr>
            <a:endParaRPr lang="en-IN" sz="4400" b="1" dirty="0">
              <a:solidFill>
                <a:srgbClr val="00B050"/>
              </a:solidFill>
            </a:endParaRPr>
          </a:p>
          <a:p>
            <a:pPr marL="571500" lvl="0" indent="-571500">
              <a:buFont typeface="Wingdings" panose="05000000000000000000" pitchFamily="2" charset="2"/>
              <a:buChar char="Ø"/>
            </a:pPr>
            <a:r>
              <a:rPr lang="en-IN" sz="4400" b="1" dirty="0">
                <a:solidFill>
                  <a:srgbClr val="00B050"/>
                </a:solidFill>
              </a:rPr>
              <a:t>Mapping ER  Constructs to relations</a:t>
            </a:r>
          </a:p>
          <a:p>
            <a:pPr marL="571500" indent="-571500">
              <a:buFont typeface="Wingdings" panose="05000000000000000000" pitchFamily="2" charset="2"/>
              <a:buChar char="Ø"/>
            </a:pPr>
            <a:r>
              <a:rPr lang="en-IN" sz="4400" b="1" dirty="0">
                <a:solidFill>
                  <a:srgbClr val="00B050"/>
                </a:solidFill>
              </a:rPr>
              <a:t>Mapping Class hierarchies</a:t>
            </a:r>
            <a:endParaRPr lang="en-IN" sz="4400" b="1" dirty="0">
              <a:solidFill>
                <a:srgbClr val="00B050"/>
              </a:solidFill>
              <a:latin typeface="Arial Rounded MT Bold" panose="020F0704030504030204" pitchFamily="34" charset="0"/>
              <a:ea typeface="Calibri" panose="020F0502020204030204" pitchFamily="34" charset="0"/>
              <a:cs typeface="Calibri" panose="020F0502020204030204" pitchFamily="34" charset="0"/>
            </a:endParaRPr>
          </a:p>
        </p:txBody>
      </p:sp>
      <p:sp>
        <p:nvSpPr>
          <p:cNvPr id="2" name="Rectangle 1"/>
          <p:cNvSpPr/>
          <p:nvPr/>
        </p:nvSpPr>
        <p:spPr>
          <a:xfrm>
            <a:off x="2501943" y="5135225"/>
            <a:ext cx="5727657" cy="1200329"/>
          </a:xfrm>
          <a:prstGeom prst="rect">
            <a:avLst/>
          </a:prstGeom>
        </p:spPr>
        <p:txBody>
          <a:bodyPr wrap="square">
            <a:spAutoFit/>
          </a:bodyPr>
          <a:lstStyle/>
          <a:p>
            <a:r>
              <a:rPr lang="en-IN" sz="2400" b="1" dirty="0">
                <a:solidFill>
                  <a:srgbClr val="7030A0"/>
                </a:solidFill>
                <a:latin typeface="Times New Roman" panose="02020603050405020304" pitchFamily="18" charset="0"/>
                <a:ea typeface="Calibri" panose="020F0502020204030204" pitchFamily="34" charset="0"/>
                <a:cs typeface="Calibri" panose="020F0502020204030204" pitchFamily="34" charset="0"/>
              </a:rPr>
              <a:t>REFER:      </a:t>
            </a:r>
            <a:r>
              <a:rPr lang="en-IN" sz="2400" b="1" dirty="0">
                <a:solidFill>
                  <a:srgbClr val="7030A0"/>
                </a:solidFill>
              </a:rPr>
              <a:t>T1-Chapter 5 </a:t>
            </a:r>
          </a:p>
          <a:p>
            <a:r>
              <a:rPr lang="en-IN" sz="2400" b="1" i="1" dirty="0">
                <a:solidFill>
                  <a:srgbClr val="7030A0"/>
                </a:solidFill>
              </a:rPr>
              <a:t>                        Sections: </a:t>
            </a:r>
            <a:endParaRPr lang="en-IN" sz="2400" b="1" dirty="0">
              <a:solidFill>
                <a:srgbClr val="7030A0"/>
              </a:solidFill>
            </a:endParaRPr>
          </a:p>
          <a:p>
            <a:r>
              <a:rPr lang="en-IN" sz="2400" b="1" dirty="0">
                <a:solidFill>
                  <a:srgbClr val="7030A0"/>
                </a:solidFill>
              </a:rPr>
              <a:t>                         5.1- 5.3</a:t>
            </a:r>
          </a:p>
        </p:txBody>
      </p:sp>
    </p:spTree>
    <p:extLst>
      <p:ext uri="{BB962C8B-B14F-4D97-AF65-F5344CB8AC3E}">
        <p14:creationId xmlns:p14="http://schemas.microsoft.com/office/powerpoint/2010/main" val="325004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ER-to-Relational Mapping Steps</a:t>
            </a:r>
            <a:endParaRPr lang="en-IN" dirty="0">
              <a:solidFill>
                <a:srgbClr val="7030A0"/>
              </a:solidFill>
            </a:endParaRPr>
          </a:p>
        </p:txBody>
      </p:sp>
      <p:sp>
        <p:nvSpPr>
          <p:cNvPr id="4" name="Content Placeholder 3"/>
          <p:cNvSpPr>
            <a:spLocks noGrp="1" noChangeArrowheads="1"/>
          </p:cNvSpPr>
          <p:nvPr>
            <p:ph idx="1"/>
          </p:nvPr>
        </p:nvSpPr>
        <p:spPr bwMode="auto">
          <a:xfrm>
            <a:off x="406400" y="1862667"/>
            <a:ext cx="10244667" cy="415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lr>
                <a:schemeClr val="bg2"/>
              </a:buClr>
              <a:buFont typeface="Wingdings" panose="05000000000000000000" pitchFamily="2" charset="2"/>
              <a:buChar char="l"/>
              <a:defRPr sz="3200" kern="1200">
                <a:solidFill>
                  <a:schemeClr val="bg2"/>
                </a:solidFill>
                <a:latin typeface="+mn-lt"/>
                <a:ea typeface="+mn-ea"/>
                <a:cs typeface="+mn-cs"/>
              </a:defRPr>
            </a:lvl1pPr>
            <a:lvl2pPr marL="742950" indent="-285750" algn="l" rtl="0" fontAlgn="base">
              <a:spcBef>
                <a:spcPct val="20000"/>
              </a:spcBef>
              <a:spcAft>
                <a:spcPct val="0"/>
              </a:spcAft>
              <a:buClr>
                <a:schemeClr val="bg2"/>
              </a:buClr>
              <a:buChar char="–"/>
              <a:defRPr sz="2800" kern="1200">
                <a:solidFill>
                  <a:schemeClr val="bg2"/>
                </a:solidFill>
                <a:latin typeface="+mn-lt"/>
                <a:ea typeface="+mn-ea"/>
                <a:cs typeface="+mn-cs"/>
              </a:defRPr>
            </a:lvl2pPr>
            <a:lvl3pPr marL="1143000" indent="-228600" algn="l" rtl="0" fontAlgn="base">
              <a:spcBef>
                <a:spcPct val="20000"/>
              </a:spcBef>
              <a:spcAft>
                <a:spcPct val="0"/>
              </a:spcAft>
              <a:buClr>
                <a:schemeClr val="bg2"/>
              </a:buClr>
              <a:buFont typeface="Wingdings" panose="05000000000000000000" pitchFamily="2" charset="2"/>
              <a:buChar char="l"/>
              <a:defRPr sz="2400" kern="1200">
                <a:solidFill>
                  <a:schemeClr val="bg2"/>
                </a:solidFill>
                <a:latin typeface="+mn-lt"/>
                <a:ea typeface="+mn-ea"/>
                <a:cs typeface="+mn-cs"/>
              </a:defRPr>
            </a:lvl3pPr>
            <a:lvl4pPr marL="1600200" indent="-228600" algn="l" rtl="0" fontAlgn="base">
              <a:spcBef>
                <a:spcPct val="20000"/>
              </a:spcBef>
              <a:spcAft>
                <a:spcPct val="0"/>
              </a:spcAft>
              <a:buClr>
                <a:schemeClr val="bg2"/>
              </a:buClr>
              <a:buChar char="–"/>
              <a:defRPr sz="2000" kern="1200">
                <a:solidFill>
                  <a:schemeClr val="bg2"/>
                </a:solidFill>
                <a:latin typeface="+mn-lt"/>
                <a:ea typeface="+mn-ea"/>
                <a:cs typeface="+mn-cs"/>
              </a:defRPr>
            </a:lvl4pPr>
            <a:lvl5pPr marL="2057400" indent="-228600" algn="l" rtl="0" fontAlgn="base">
              <a:spcBef>
                <a:spcPct val="20000"/>
              </a:spcBef>
              <a:spcAft>
                <a:spcPct val="0"/>
              </a:spcAft>
              <a:buClr>
                <a:schemeClr val="bg2"/>
              </a:buClr>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en-US" sz="2800" b="1" dirty="0">
                <a:solidFill>
                  <a:srgbClr val="8B3568"/>
                </a:solidFill>
              </a:rPr>
              <a:t>Step 1: Mapping of Regular Entity Types.</a:t>
            </a:r>
          </a:p>
          <a:p>
            <a:pPr>
              <a:lnSpc>
                <a:spcPct val="80000"/>
              </a:lnSpc>
              <a:buFont typeface="Wingdings" panose="05000000000000000000" pitchFamily="2" charset="2"/>
              <a:buNone/>
            </a:pPr>
            <a:endParaRPr lang="en-US" altLang="en-US" sz="2800" b="1" dirty="0">
              <a:solidFill>
                <a:srgbClr val="8B3568"/>
              </a:solidFill>
            </a:endParaRPr>
          </a:p>
          <a:p>
            <a:pPr lvl="1">
              <a:lnSpc>
                <a:spcPct val="80000"/>
              </a:lnSpc>
              <a:buClr>
                <a:srgbClr val="C00000"/>
              </a:buClr>
              <a:buFont typeface="Wingdings" panose="05000000000000000000" pitchFamily="2" charset="2"/>
              <a:buChar char="Ø"/>
            </a:pPr>
            <a:r>
              <a:rPr lang="en-US" altLang="en-US" sz="2000" dirty="0">
                <a:solidFill>
                  <a:srgbClr val="C00000"/>
                </a:solidFill>
              </a:rPr>
              <a:t>For each regular (strong) entity type in the ER schema, create a  relation R that includes all the simple attributes of E.</a:t>
            </a:r>
          </a:p>
          <a:p>
            <a:pPr lvl="1">
              <a:lnSpc>
                <a:spcPct val="80000"/>
              </a:lnSpc>
              <a:buClr>
                <a:srgbClr val="C00000"/>
              </a:buClr>
              <a:buFont typeface="Wingdings" panose="05000000000000000000" pitchFamily="2" charset="2"/>
              <a:buChar char="Ø"/>
            </a:pPr>
            <a:r>
              <a:rPr lang="en-US" altLang="en-US" sz="2000" dirty="0">
                <a:solidFill>
                  <a:srgbClr val="C00000"/>
                </a:solidFill>
              </a:rPr>
              <a:t>Choose one of the key attributes of E as the primary key for the relation.</a:t>
            </a:r>
          </a:p>
          <a:p>
            <a:pPr lvl="1">
              <a:lnSpc>
                <a:spcPct val="80000"/>
              </a:lnSpc>
              <a:buClr>
                <a:srgbClr val="C00000"/>
              </a:buClr>
              <a:buFont typeface="Wingdings" panose="05000000000000000000" pitchFamily="2" charset="2"/>
              <a:buChar char="Ø"/>
            </a:pPr>
            <a:r>
              <a:rPr lang="en-IN" sz="1900" dirty="0">
                <a:solidFill>
                  <a:srgbClr val="C00000"/>
                </a:solidFill>
              </a:rPr>
              <a:t>If the chosen key of </a:t>
            </a:r>
            <a:r>
              <a:rPr lang="en-IN" sz="1900" i="1" dirty="0">
                <a:solidFill>
                  <a:srgbClr val="C00000"/>
                </a:solidFill>
              </a:rPr>
              <a:t>E </a:t>
            </a:r>
            <a:r>
              <a:rPr lang="en-IN" sz="1900" dirty="0">
                <a:solidFill>
                  <a:srgbClr val="C00000"/>
                </a:solidFill>
              </a:rPr>
              <a:t>is a composite, then the set of simple attributes that form it will together form the primary key of </a:t>
            </a:r>
            <a:r>
              <a:rPr lang="en-IN" sz="1900" i="1" dirty="0">
                <a:solidFill>
                  <a:srgbClr val="C00000"/>
                </a:solidFill>
              </a:rPr>
              <a:t>R</a:t>
            </a:r>
            <a:r>
              <a:rPr lang="en-IN" sz="1900" dirty="0">
                <a:solidFill>
                  <a:srgbClr val="C00000"/>
                </a:solidFill>
              </a:rPr>
              <a:t>.</a:t>
            </a:r>
            <a:endParaRPr lang="en-US" altLang="en-US" sz="1900" b="1" dirty="0">
              <a:solidFill>
                <a:srgbClr val="C00000"/>
              </a:solidFill>
            </a:endParaRPr>
          </a:p>
          <a:p>
            <a:pPr lvl="1">
              <a:lnSpc>
                <a:spcPct val="80000"/>
              </a:lnSpc>
              <a:buClr>
                <a:srgbClr val="C00000"/>
              </a:buClr>
            </a:pPr>
            <a:endParaRPr lang="en-US" altLang="en-US" sz="2000" dirty="0">
              <a:solidFill>
                <a:srgbClr val="C00000"/>
              </a:solidFill>
            </a:endParaRPr>
          </a:p>
          <a:p>
            <a:pPr marL="457200" lvl="1" indent="0">
              <a:lnSpc>
                <a:spcPct val="80000"/>
              </a:lnSpc>
              <a:buNone/>
            </a:pPr>
            <a:r>
              <a:rPr lang="en-US" altLang="en-US" sz="2000" dirty="0">
                <a:solidFill>
                  <a:srgbClr val="C00000"/>
                </a:solidFill>
              </a:rPr>
              <a:t>	</a:t>
            </a:r>
            <a:r>
              <a:rPr lang="en-US" altLang="en-US" sz="2000" b="1" dirty="0">
                <a:solidFill>
                  <a:srgbClr val="00B050"/>
                </a:solidFill>
              </a:rPr>
              <a:t>Example:</a:t>
            </a:r>
            <a:r>
              <a:rPr lang="en-US" altLang="en-US" sz="2000" dirty="0">
                <a:solidFill>
                  <a:srgbClr val="00B050"/>
                </a:solidFill>
              </a:rPr>
              <a:t> </a:t>
            </a:r>
          </a:p>
          <a:p>
            <a:pPr lvl="2">
              <a:lnSpc>
                <a:spcPct val="80000"/>
              </a:lnSpc>
              <a:buClr>
                <a:srgbClr val="00B050"/>
              </a:buClr>
            </a:pPr>
            <a:r>
              <a:rPr lang="en-US" altLang="en-US" sz="1800" dirty="0">
                <a:solidFill>
                  <a:srgbClr val="00B050"/>
                </a:solidFill>
              </a:rPr>
              <a:t>We create the relations EMPLOYEE, DEPARTMENT, and PROJECT in the relational schema corresponding to the regular entities in the ER diagram. </a:t>
            </a:r>
          </a:p>
          <a:p>
            <a:pPr lvl="2">
              <a:lnSpc>
                <a:spcPct val="80000"/>
              </a:lnSpc>
              <a:buClr>
                <a:srgbClr val="00B050"/>
              </a:buClr>
            </a:pPr>
            <a:r>
              <a:rPr lang="en-US" altLang="en-US" sz="1800" dirty="0">
                <a:solidFill>
                  <a:srgbClr val="00B050"/>
                </a:solidFill>
              </a:rPr>
              <a:t>SSN, DNUMBER, and PNUMBER are the primary keys for the relations EMPLOYEE, DEPARTMENT, and PROJECT as shown.</a:t>
            </a:r>
          </a:p>
        </p:txBody>
      </p:sp>
    </p:spTree>
    <p:extLst>
      <p:ext uri="{BB962C8B-B14F-4D97-AF65-F5344CB8AC3E}">
        <p14:creationId xmlns:p14="http://schemas.microsoft.com/office/powerpoint/2010/main" val="1765784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2047081"/>
            <a:ext cx="7102475" cy="3419475"/>
          </a:xfrm>
        </p:spPr>
      </p:pic>
      <p:sp>
        <p:nvSpPr>
          <p:cNvPr id="3" name="Content Placeholder 2"/>
          <p:cNvSpPr>
            <a:spLocks noGrp="1"/>
          </p:cNvSpPr>
          <p:nvPr>
            <p:ph sz="quarter" idx="10"/>
          </p:nvPr>
        </p:nvSpPr>
        <p:spPr/>
        <p:txBody>
          <a:bodyPr/>
          <a:lstStyle/>
          <a:p>
            <a:r>
              <a:rPr lang="en-US" altLang="en-US" dirty="0">
                <a:solidFill>
                  <a:srgbClr val="7030A0"/>
                </a:solidFill>
              </a:rPr>
              <a:t>ER-to-Relational Mapping Steps</a:t>
            </a:r>
            <a:endParaRPr lang="en-IN" dirty="0">
              <a:solidFill>
                <a:srgbClr val="7030A0"/>
              </a:solidFill>
            </a:endParaRPr>
          </a:p>
          <a:p>
            <a:endParaRPr lang="en-IN" dirty="0"/>
          </a:p>
        </p:txBody>
      </p:sp>
    </p:spTree>
    <p:extLst>
      <p:ext uri="{BB962C8B-B14F-4D97-AF65-F5344CB8AC3E}">
        <p14:creationId xmlns:p14="http://schemas.microsoft.com/office/powerpoint/2010/main" val="2690219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ER-to-Relational Mapping Steps</a:t>
            </a:r>
            <a:endParaRPr lang="en-IN" dirty="0">
              <a:solidFill>
                <a:srgbClr val="7030A0"/>
              </a:solidFill>
            </a:endParaRPr>
          </a:p>
          <a:p>
            <a:endParaRPr lang="en-IN" dirty="0"/>
          </a:p>
        </p:txBody>
      </p:sp>
      <p:sp>
        <p:nvSpPr>
          <p:cNvPr id="4" name="Content Placeholder 3"/>
          <p:cNvSpPr>
            <a:spLocks noGrp="1" noChangeArrowheads="1"/>
          </p:cNvSpPr>
          <p:nvPr>
            <p:ph idx="1"/>
          </p:nvPr>
        </p:nvSpPr>
        <p:spPr bwMode="auto">
          <a:xfrm>
            <a:off x="406400" y="1747838"/>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fontAlgn="base">
              <a:spcBef>
                <a:spcPct val="20000"/>
              </a:spcBef>
              <a:spcAft>
                <a:spcPct val="0"/>
              </a:spcAft>
              <a:buClr>
                <a:schemeClr val="bg2"/>
              </a:buClr>
              <a:buFont typeface="Wingdings" panose="05000000000000000000" pitchFamily="2" charset="2"/>
              <a:buChar char="l"/>
              <a:defRPr sz="3200" kern="1200">
                <a:solidFill>
                  <a:schemeClr val="bg2"/>
                </a:solidFill>
                <a:latin typeface="+mn-lt"/>
                <a:ea typeface="+mn-ea"/>
                <a:cs typeface="+mn-cs"/>
              </a:defRPr>
            </a:lvl1pPr>
            <a:lvl2pPr marL="742950" indent="-285750" algn="l" rtl="0" fontAlgn="base">
              <a:spcBef>
                <a:spcPct val="20000"/>
              </a:spcBef>
              <a:spcAft>
                <a:spcPct val="0"/>
              </a:spcAft>
              <a:buClr>
                <a:schemeClr val="bg2"/>
              </a:buClr>
              <a:buChar char="–"/>
              <a:defRPr sz="2800" kern="1200">
                <a:solidFill>
                  <a:schemeClr val="bg2"/>
                </a:solidFill>
                <a:latin typeface="+mn-lt"/>
                <a:ea typeface="+mn-ea"/>
                <a:cs typeface="+mn-cs"/>
              </a:defRPr>
            </a:lvl2pPr>
            <a:lvl3pPr marL="1143000" indent="-228600" algn="l" rtl="0" fontAlgn="base">
              <a:spcBef>
                <a:spcPct val="20000"/>
              </a:spcBef>
              <a:spcAft>
                <a:spcPct val="0"/>
              </a:spcAft>
              <a:buClr>
                <a:schemeClr val="bg2"/>
              </a:buClr>
              <a:buFont typeface="Wingdings" panose="05000000000000000000" pitchFamily="2" charset="2"/>
              <a:buChar char="l"/>
              <a:defRPr sz="2400" kern="1200">
                <a:solidFill>
                  <a:schemeClr val="bg2"/>
                </a:solidFill>
                <a:latin typeface="+mn-lt"/>
                <a:ea typeface="+mn-ea"/>
                <a:cs typeface="+mn-cs"/>
              </a:defRPr>
            </a:lvl3pPr>
            <a:lvl4pPr marL="1600200" indent="-228600" algn="l" rtl="0" fontAlgn="base">
              <a:spcBef>
                <a:spcPct val="20000"/>
              </a:spcBef>
              <a:spcAft>
                <a:spcPct val="0"/>
              </a:spcAft>
              <a:buClr>
                <a:schemeClr val="bg2"/>
              </a:buClr>
              <a:buChar char="–"/>
              <a:defRPr sz="2000" kern="1200">
                <a:solidFill>
                  <a:schemeClr val="bg2"/>
                </a:solidFill>
                <a:latin typeface="+mn-lt"/>
                <a:ea typeface="+mn-ea"/>
                <a:cs typeface="+mn-cs"/>
              </a:defRPr>
            </a:lvl4pPr>
            <a:lvl5pPr marL="2057400" indent="-228600" algn="l" rtl="0" fontAlgn="base">
              <a:spcBef>
                <a:spcPct val="20000"/>
              </a:spcBef>
              <a:spcAft>
                <a:spcPct val="0"/>
              </a:spcAft>
              <a:buClr>
                <a:schemeClr val="bg2"/>
              </a:buClr>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sz="2800" b="1" dirty="0">
                <a:solidFill>
                  <a:srgbClr val="8B3568"/>
                </a:solidFill>
              </a:rPr>
              <a:t>Step 2: Mapping of Weak Entity Types</a:t>
            </a:r>
          </a:p>
          <a:p>
            <a:pPr marL="0" indent="0">
              <a:lnSpc>
                <a:spcPct val="80000"/>
              </a:lnSpc>
              <a:buNone/>
            </a:pPr>
            <a:endParaRPr lang="en-US" altLang="en-US" sz="2000" b="1" dirty="0">
              <a:solidFill>
                <a:srgbClr val="C00000"/>
              </a:solidFill>
            </a:endParaRPr>
          </a:p>
          <a:p>
            <a:pPr lvl="1">
              <a:lnSpc>
                <a:spcPct val="80000"/>
              </a:lnSpc>
              <a:buClr>
                <a:srgbClr val="C00000"/>
              </a:buClr>
              <a:buFont typeface="Wingdings" panose="05000000000000000000" pitchFamily="2" charset="2"/>
              <a:buChar char="Ø"/>
            </a:pPr>
            <a:r>
              <a:rPr lang="en-US" altLang="en-US" sz="2200" dirty="0">
                <a:solidFill>
                  <a:srgbClr val="C00000"/>
                </a:solidFill>
              </a:rPr>
              <a:t>For each weak entity type W in the ER schema with owner entity type E, create a relation R and include all attributes of the weak entity as attributes of the new relation R.</a:t>
            </a:r>
          </a:p>
          <a:p>
            <a:pPr marL="457200" lvl="1" indent="0">
              <a:lnSpc>
                <a:spcPct val="80000"/>
              </a:lnSpc>
              <a:buClr>
                <a:srgbClr val="C00000"/>
              </a:buClr>
              <a:buNone/>
            </a:pPr>
            <a:endParaRPr lang="en-US" altLang="en-US" sz="2200" dirty="0">
              <a:solidFill>
                <a:srgbClr val="C00000"/>
              </a:solidFill>
            </a:endParaRPr>
          </a:p>
          <a:p>
            <a:pPr lvl="1">
              <a:lnSpc>
                <a:spcPct val="80000"/>
              </a:lnSpc>
              <a:buClr>
                <a:srgbClr val="C00000"/>
              </a:buClr>
              <a:buFont typeface="Wingdings" panose="05000000000000000000" pitchFamily="2" charset="2"/>
              <a:buChar char="Ø"/>
            </a:pPr>
            <a:r>
              <a:rPr lang="en-US" altLang="en-US" sz="2200" dirty="0">
                <a:solidFill>
                  <a:srgbClr val="C00000"/>
                </a:solidFill>
              </a:rPr>
              <a:t>Then, include the primary key of the owner entity as foreign key attributes of R.</a:t>
            </a:r>
          </a:p>
          <a:p>
            <a:pPr marL="457200" lvl="1" indent="0">
              <a:lnSpc>
                <a:spcPct val="80000"/>
              </a:lnSpc>
              <a:buClr>
                <a:srgbClr val="C00000"/>
              </a:buClr>
              <a:buNone/>
            </a:pPr>
            <a:endParaRPr lang="en-US" altLang="en-US" sz="2200" dirty="0">
              <a:solidFill>
                <a:srgbClr val="C00000"/>
              </a:solidFill>
            </a:endParaRPr>
          </a:p>
          <a:p>
            <a:pPr lvl="1">
              <a:lnSpc>
                <a:spcPct val="80000"/>
              </a:lnSpc>
              <a:buClr>
                <a:srgbClr val="C00000"/>
              </a:buClr>
              <a:buFont typeface="Wingdings" panose="05000000000000000000" pitchFamily="2" charset="2"/>
              <a:buChar char="Ø"/>
            </a:pPr>
            <a:r>
              <a:rPr lang="en-US" altLang="en-US" sz="2200" dirty="0">
                <a:solidFill>
                  <a:srgbClr val="C00000"/>
                </a:solidFill>
              </a:rPr>
              <a:t>The primary key of R is the </a:t>
            </a:r>
            <a:r>
              <a:rPr lang="en-US" altLang="en-US" sz="2200" i="1" dirty="0">
                <a:solidFill>
                  <a:srgbClr val="C00000"/>
                </a:solidFill>
              </a:rPr>
              <a:t>combination of</a:t>
            </a:r>
            <a:r>
              <a:rPr lang="en-US" altLang="en-US" sz="2200" dirty="0">
                <a:solidFill>
                  <a:srgbClr val="C00000"/>
                </a:solidFill>
              </a:rPr>
              <a:t> the primary key(s) of the owner(s) and the partial key of the weak entity type W, if any.</a:t>
            </a:r>
          </a:p>
          <a:p>
            <a:pPr marL="457200" lvl="1" indent="0">
              <a:lnSpc>
                <a:spcPct val="80000"/>
              </a:lnSpc>
              <a:buClr>
                <a:srgbClr val="C00000"/>
              </a:buClr>
              <a:buNone/>
            </a:pPr>
            <a:r>
              <a:rPr lang="en-US" altLang="en-US" sz="1800" dirty="0">
                <a:solidFill>
                  <a:srgbClr val="C00000"/>
                </a:solidFill>
              </a:rPr>
              <a:t> </a:t>
            </a:r>
          </a:p>
          <a:p>
            <a:pPr marL="457200" lvl="1" indent="0">
              <a:lnSpc>
                <a:spcPct val="80000"/>
              </a:lnSpc>
              <a:buNone/>
            </a:pPr>
            <a:r>
              <a:rPr lang="en-US" altLang="en-US" sz="2000" dirty="0">
                <a:solidFill>
                  <a:srgbClr val="00B050"/>
                </a:solidFill>
              </a:rPr>
              <a:t>Example: </a:t>
            </a:r>
          </a:p>
          <a:p>
            <a:pPr lvl="2">
              <a:lnSpc>
                <a:spcPct val="80000"/>
              </a:lnSpc>
              <a:buClr>
                <a:srgbClr val="00B050"/>
              </a:buClr>
              <a:buFont typeface="Arial" panose="020B0604020202020204" pitchFamily="34" charset="0"/>
              <a:buChar char="•"/>
            </a:pPr>
            <a:r>
              <a:rPr lang="en-US" altLang="en-US" sz="2000" dirty="0">
                <a:solidFill>
                  <a:srgbClr val="00B050"/>
                </a:solidFill>
              </a:rPr>
              <a:t>Create the relation DEPENDENT in this step to correspond to the weak entity type DEPENDENT. Include the primary key SSN of the EMPLOYEE relation as a foreign key attribute of DEPENDENT (renamed to ESSN). </a:t>
            </a:r>
          </a:p>
          <a:p>
            <a:pPr lvl="2">
              <a:lnSpc>
                <a:spcPct val="80000"/>
              </a:lnSpc>
              <a:buClr>
                <a:srgbClr val="00B050"/>
              </a:buClr>
              <a:buFont typeface="Arial" panose="020B0604020202020204" pitchFamily="34" charset="0"/>
              <a:buChar char="•"/>
            </a:pPr>
            <a:r>
              <a:rPr lang="en-US" altLang="en-US" sz="2000" dirty="0">
                <a:solidFill>
                  <a:srgbClr val="00B050"/>
                </a:solidFill>
              </a:rPr>
              <a:t>The primary key of the DEPENDENT relation is the combination {ESSN, DEPENDENT_NAME} because DEPENDENT_NAME is the partial key of DEPENDENT. </a:t>
            </a:r>
          </a:p>
          <a:p>
            <a:pPr>
              <a:lnSpc>
                <a:spcPct val="80000"/>
              </a:lnSpc>
              <a:buClr>
                <a:srgbClr val="00B050"/>
              </a:buClr>
              <a:buFont typeface="Arial" panose="020B0604020202020204" pitchFamily="34" charset="0"/>
              <a:buChar char="•"/>
            </a:pPr>
            <a:endParaRPr lang="en-US" altLang="en-US" sz="2000" dirty="0">
              <a:solidFill>
                <a:srgbClr val="00B050"/>
              </a:solidFill>
            </a:endParaRPr>
          </a:p>
          <a:p>
            <a:pPr>
              <a:lnSpc>
                <a:spcPct val="80000"/>
              </a:lnSpc>
              <a:buFont typeface="Wingdings" panose="05000000000000000000" pitchFamily="2" charset="2"/>
              <a:buNone/>
            </a:pPr>
            <a:r>
              <a:rPr lang="en-US" altLang="en-US" sz="2000" dirty="0"/>
              <a:t>	</a:t>
            </a:r>
          </a:p>
        </p:txBody>
      </p:sp>
    </p:spTree>
    <p:extLst>
      <p:ext uri="{BB962C8B-B14F-4D97-AF65-F5344CB8AC3E}">
        <p14:creationId xmlns:p14="http://schemas.microsoft.com/office/powerpoint/2010/main" val="2882703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2324" y="1979348"/>
            <a:ext cx="7015013" cy="3947319"/>
          </a:xfrm>
        </p:spPr>
      </p:pic>
      <p:sp>
        <p:nvSpPr>
          <p:cNvPr id="3" name="Content Placeholder 2"/>
          <p:cNvSpPr>
            <a:spLocks noGrp="1"/>
          </p:cNvSpPr>
          <p:nvPr>
            <p:ph sz="quarter" idx="10"/>
          </p:nvPr>
        </p:nvSpPr>
        <p:spPr/>
        <p:txBody>
          <a:bodyPr/>
          <a:lstStyle/>
          <a:p>
            <a:r>
              <a:rPr lang="en-US" altLang="en-US" dirty="0">
                <a:solidFill>
                  <a:srgbClr val="7030A0"/>
                </a:solidFill>
              </a:rPr>
              <a:t>ER-to-Relational Mapping Steps</a:t>
            </a:r>
            <a:endParaRPr lang="en-IN" dirty="0">
              <a:solidFill>
                <a:srgbClr val="7030A0"/>
              </a:solidFill>
            </a:endParaRPr>
          </a:p>
          <a:p>
            <a:endParaRPr lang="en-IN" dirty="0"/>
          </a:p>
        </p:txBody>
      </p:sp>
    </p:spTree>
    <p:extLst>
      <p:ext uri="{BB962C8B-B14F-4D97-AF65-F5344CB8AC3E}">
        <p14:creationId xmlns:p14="http://schemas.microsoft.com/office/powerpoint/2010/main" val="298209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ER-to-Relational Mapping Steps</a:t>
            </a:r>
            <a:endParaRPr lang="en-IN" dirty="0">
              <a:solidFill>
                <a:srgbClr val="7030A0"/>
              </a:solidFill>
            </a:endParaRPr>
          </a:p>
          <a:p>
            <a:endParaRPr lang="en-IN" dirty="0"/>
          </a:p>
        </p:txBody>
      </p:sp>
      <p:sp>
        <p:nvSpPr>
          <p:cNvPr id="4" name="Content Placeholder 3"/>
          <p:cNvSpPr>
            <a:spLocks noGrp="1" noChangeArrowheads="1"/>
          </p:cNvSpPr>
          <p:nvPr>
            <p:ph idx="1"/>
          </p:nvPr>
        </p:nvSpPr>
        <p:spPr bwMode="auto">
          <a:xfrm>
            <a:off x="406400" y="1493838"/>
            <a:ext cx="11345333" cy="480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lnSpcReduction="10000"/>
          </a:bodyPr>
          <a:lstStyle>
            <a:lvl1pPr marL="342900" indent="-342900" algn="l" rtl="0" fontAlgn="base">
              <a:spcBef>
                <a:spcPct val="20000"/>
              </a:spcBef>
              <a:spcAft>
                <a:spcPct val="0"/>
              </a:spcAft>
              <a:buClr>
                <a:schemeClr val="bg2"/>
              </a:buClr>
              <a:buFont typeface="Wingdings" panose="05000000000000000000" pitchFamily="2" charset="2"/>
              <a:buChar char="l"/>
              <a:defRPr sz="3200" kern="1200">
                <a:solidFill>
                  <a:schemeClr val="bg2"/>
                </a:solidFill>
                <a:latin typeface="+mn-lt"/>
                <a:ea typeface="+mn-ea"/>
                <a:cs typeface="+mn-cs"/>
              </a:defRPr>
            </a:lvl1pPr>
            <a:lvl2pPr marL="742950" indent="-285750" algn="l" rtl="0" fontAlgn="base">
              <a:spcBef>
                <a:spcPct val="20000"/>
              </a:spcBef>
              <a:spcAft>
                <a:spcPct val="0"/>
              </a:spcAft>
              <a:buClr>
                <a:schemeClr val="bg2"/>
              </a:buClr>
              <a:buChar char="–"/>
              <a:defRPr sz="2800" kern="1200">
                <a:solidFill>
                  <a:schemeClr val="bg2"/>
                </a:solidFill>
                <a:latin typeface="+mn-lt"/>
                <a:ea typeface="+mn-ea"/>
                <a:cs typeface="+mn-cs"/>
              </a:defRPr>
            </a:lvl2pPr>
            <a:lvl3pPr marL="1143000" indent="-228600" algn="l" rtl="0" fontAlgn="base">
              <a:spcBef>
                <a:spcPct val="20000"/>
              </a:spcBef>
              <a:spcAft>
                <a:spcPct val="0"/>
              </a:spcAft>
              <a:buClr>
                <a:schemeClr val="bg2"/>
              </a:buClr>
              <a:buFont typeface="Wingdings" panose="05000000000000000000" pitchFamily="2" charset="2"/>
              <a:buChar char="l"/>
              <a:defRPr sz="2400" kern="1200">
                <a:solidFill>
                  <a:schemeClr val="bg2"/>
                </a:solidFill>
                <a:latin typeface="+mn-lt"/>
                <a:ea typeface="+mn-ea"/>
                <a:cs typeface="+mn-cs"/>
              </a:defRPr>
            </a:lvl3pPr>
            <a:lvl4pPr marL="1600200" indent="-228600" algn="l" rtl="0" fontAlgn="base">
              <a:spcBef>
                <a:spcPct val="20000"/>
              </a:spcBef>
              <a:spcAft>
                <a:spcPct val="0"/>
              </a:spcAft>
              <a:buClr>
                <a:schemeClr val="bg2"/>
              </a:buClr>
              <a:buChar char="–"/>
              <a:defRPr sz="2000" kern="1200">
                <a:solidFill>
                  <a:schemeClr val="bg2"/>
                </a:solidFill>
                <a:latin typeface="+mn-lt"/>
                <a:ea typeface="+mn-ea"/>
                <a:cs typeface="+mn-cs"/>
              </a:defRPr>
            </a:lvl4pPr>
            <a:lvl5pPr marL="2057400" indent="-228600" algn="l" rtl="0" fontAlgn="base">
              <a:spcBef>
                <a:spcPct val="20000"/>
              </a:spcBef>
              <a:spcAft>
                <a:spcPct val="0"/>
              </a:spcAft>
              <a:buClr>
                <a:schemeClr val="bg2"/>
              </a:buClr>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en-US" sz="2800" b="1" dirty="0">
                <a:solidFill>
                  <a:srgbClr val="8B3568"/>
                </a:solidFill>
              </a:rPr>
              <a:t>Step 3: Mapping of 1:1 Relation Types</a:t>
            </a:r>
          </a:p>
          <a:p>
            <a:pPr>
              <a:lnSpc>
                <a:spcPct val="80000"/>
              </a:lnSpc>
              <a:buFont typeface="Wingdings" panose="05000000000000000000" pitchFamily="2" charset="2"/>
              <a:buNone/>
            </a:pPr>
            <a:endParaRPr lang="en-US" altLang="en-US" sz="1800" b="1" dirty="0">
              <a:solidFill>
                <a:srgbClr val="C00000"/>
              </a:solidFill>
            </a:endParaRPr>
          </a:p>
          <a:p>
            <a:pPr>
              <a:lnSpc>
                <a:spcPct val="80000"/>
              </a:lnSpc>
              <a:buFont typeface="Wingdings" panose="05000000000000000000" pitchFamily="2" charset="2"/>
              <a:buNone/>
            </a:pPr>
            <a:r>
              <a:rPr lang="en-US" altLang="en-US" sz="1800" dirty="0">
                <a:solidFill>
                  <a:srgbClr val="C00000"/>
                </a:solidFill>
              </a:rPr>
              <a:t>       </a:t>
            </a:r>
            <a:r>
              <a:rPr lang="en-US" altLang="en-US" sz="1800" b="1" dirty="0">
                <a:solidFill>
                  <a:srgbClr val="C00000"/>
                </a:solidFill>
              </a:rPr>
              <a:t>For each 1:1 relationship type identify the entities participating in the relationship. There are two possible approaches below:</a:t>
            </a:r>
          </a:p>
          <a:p>
            <a:pPr>
              <a:lnSpc>
                <a:spcPct val="80000"/>
              </a:lnSpc>
              <a:buFont typeface="Wingdings" panose="05000000000000000000" pitchFamily="2" charset="2"/>
              <a:buNone/>
            </a:pPr>
            <a:endParaRPr lang="en-US" altLang="en-US" sz="1800" dirty="0">
              <a:solidFill>
                <a:srgbClr val="C00000"/>
              </a:solidFill>
            </a:endParaRPr>
          </a:p>
          <a:p>
            <a:pPr>
              <a:lnSpc>
                <a:spcPct val="80000"/>
              </a:lnSpc>
              <a:buFont typeface="Wingdings" panose="05000000000000000000" pitchFamily="2" charset="2"/>
              <a:buNone/>
            </a:pPr>
            <a:r>
              <a:rPr lang="en-US" altLang="en-US" sz="1800" dirty="0">
                <a:solidFill>
                  <a:srgbClr val="C00000"/>
                </a:solidFill>
              </a:rPr>
              <a:t>             (1) </a:t>
            </a:r>
            <a:r>
              <a:rPr lang="en-US" altLang="en-US" sz="1800" b="1" dirty="0">
                <a:solidFill>
                  <a:srgbClr val="C00000"/>
                </a:solidFill>
              </a:rPr>
              <a:t>Foreign Key approach:</a:t>
            </a:r>
            <a:endParaRPr lang="en-US" altLang="en-US" sz="1800" dirty="0">
              <a:solidFill>
                <a:srgbClr val="C00000"/>
              </a:solidFill>
            </a:endParaRPr>
          </a:p>
          <a:p>
            <a:pPr lvl="1">
              <a:lnSpc>
                <a:spcPct val="80000"/>
              </a:lnSpc>
            </a:pPr>
            <a:r>
              <a:rPr lang="en-US" altLang="en-US" sz="1800" dirty="0">
                <a:solidFill>
                  <a:srgbClr val="C00000"/>
                </a:solidFill>
              </a:rPr>
              <a:t>Choose one of the relations and include a foreign key in one relation (S) which is the primary key of the other relation (T). It is better to choose an entity type with </a:t>
            </a:r>
            <a:r>
              <a:rPr lang="en-US" altLang="en-US" sz="1800" i="1" dirty="0">
                <a:solidFill>
                  <a:srgbClr val="C00000"/>
                </a:solidFill>
              </a:rPr>
              <a:t>total participation </a:t>
            </a:r>
            <a:r>
              <a:rPr lang="en-US" altLang="en-US" sz="1800" dirty="0">
                <a:solidFill>
                  <a:srgbClr val="C00000"/>
                </a:solidFill>
              </a:rPr>
              <a:t>in the relationship in the role of S. </a:t>
            </a:r>
          </a:p>
          <a:p>
            <a:pPr lvl="1">
              <a:lnSpc>
                <a:spcPct val="80000"/>
              </a:lnSpc>
            </a:pPr>
            <a:r>
              <a:rPr lang="en-US" altLang="en-US" sz="1800" b="1" dirty="0">
                <a:solidFill>
                  <a:srgbClr val="C00000"/>
                </a:solidFill>
              </a:rPr>
              <a:t>Example</a:t>
            </a:r>
            <a:r>
              <a:rPr lang="en-US" altLang="en-US" sz="1800" dirty="0">
                <a:solidFill>
                  <a:srgbClr val="C00000"/>
                </a:solidFill>
              </a:rPr>
              <a:t>: 1:1 relation MANAGES is mapped by choosing the participating entity type DEPARTMENT to serve in the role of S, because its participation in the MANAGES relationship type is total.</a:t>
            </a:r>
          </a:p>
          <a:p>
            <a:pPr>
              <a:lnSpc>
                <a:spcPct val="80000"/>
              </a:lnSpc>
              <a:buFont typeface="Wingdings" panose="05000000000000000000" pitchFamily="2" charset="2"/>
              <a:buNone/>
            </a:pPr>
            <a:endParaRPr lang="en-US" altLang="en-US" sz="1800" dirty="0">
              <a:solidFill>
                <a:srgbClr val="C00000"/>
              </a:solidFill>
            </a:endParaRPr>
          </a:p>
          <a:p>
            <a:pPr>
              <a:lnSpc>
                <a:spcPct val="80000"/>
              </a:lnSpc>
              <a:buFont typeface="Wingdings" panose="05000000000000000000" pitchFamily="2" charset="2"/>
              <a:buNone/>
            </a:pPr>
            <a:r>
              <a:rPr lang="en-US" altLang="en-US" sz="1800" dirty="0">
                <a:solidFill>
                  <a:srgbClr val="C00000"/>
                </a:solidFill>
              </a:rPr>
              <a:t>             (2) </a:t>
            </a:r>
            <a:r>
              <a:rPr lang="en-US" altLang="en-US" sz="1800" b="1" dirty="0">
                <a:solidFill>
                  <a:srgbClr val="C00000"/>
                </a:solidFill>
              </a:rPr>
              <a:t>Merged relation option:</a:t>
            </a:r>
            <a:r>
              <a:rPr lang="en-US" altLang="en-US" sz="1800" dirty="0">
                <a:solidFill>
                  <a:srgbClr val="C00000"/>
                </a:solidFill>
              </a:rPr>
              <a:t> </a:t>
            </a:r>
          </a:p>
          <a:p>
            <a:pPr lvl="1">
              <a:lnSpc>
                <a:spcPct val="80000"/>
              </a:lnSpc>
            </a:pPr>
            <a:r>
              <a:rPr lang="en-US" altLang="en-US" sz="1800" dirty="0">
                <a:solidFill>
                  <a:srgbClr val="C00000"/>
                </a:solidFill>
              </a:rPr>
              <a:t>An alternate mapping of a 1:1 relationship type is possible by merging the two entity types and the relationship into a single relation. This may be appropriate when </a:t>
            </a:r>
            <a:r>
              <a:rPr lang="en-US" altLang="en-US" sz="1800" i="1" dirty="0">
                <a:solidFill>
                  <a:srgbClr val="C00000"/>
                </a:solidFill>
              </a:rPr>
              <a:t>both</a:t>
            </a:r>
            <a:r>
              <a:rPr lang="en-US" altLang="en-US" sz="1800" dirty="0">
                <a:solidFill>
                  <a:srgbClr val="C00000"/>
                </a:solidFill>
              </a:rPr>
              <a:t> </a:t>
            </a:r>
            <a:r>
              <a:rPr lang="en-US" altLang="en-US" sz="1800" i="1" dirty="0">
                <a:solidFill>
                  <a:srgbClr val="C00000"/>
                </a:solidFill>
              </a:rPr>
              <a:t>participations are total.</a:t>
            </a:r>
          </a:p>
          <a:p>
            <a:pPr lvl="1">
              <a:lnSpc>
                <a:spcPct val="80000"/>
              </a:lnSpc>
            </a:pPr>
            <a:endParaRPr lang="en-US" altLang="en-US" sz="1800" i="1" dirty="0">
              <a:solidFill>
                <a:srgbClr val="C00000"/>
              </a:solidFill>
            </a:endParaRPr>
          </a:p>
          <a:p>
            <a:pPr lvl="1">
              <a:lnSpc>
                <a:spcPct val="80000"/>
              </a:lnSpc>
            </a:pPr>
            <a:r>
              <a:rPr lang="en-US" altLang="en-US" sz="1800" i="1" dirty="0">
                <a:solidFill>
                  <a:srgbClr val="C00000"/>
                </a:solidFill>
              </a:rPr>
              <a:t>(3) </a:t>
            </a:r>
            <a:r>
              <a:rPr lang="en-IN" sz="1900" b="1" dirty="0">
                <a:solidFill>
                  <a:srgbClr val="C00000"/>
                </a:solidFill>
              </a:rPr>
              <a:t>Cross-reference or relationship relation approach: </a:t>
            </a:r>
            <a:r>
              <a:rPr lang="en-IN" sz="1900" dirty="0">
                <a:solidFill>
                  <a:srgbClr val="C00000"/>
                </a:solidFill>
              </a:rPr>
              <a:t>The third option is to  set up a third relation </a:t>
            </a:r>
            <a:r>
              <a:rPr lang="en-IN" sz="1900" i="1" dirty="0">
                <a:solidFill>
                  <a:srgbClr val="C00000"/>
                </a:solidFill>
              </a:rPr>
              <a:t>R </a:t>
            </a:r>
            <a:r>
              <a:rPr lang="en-IN" sz="1900" dirty="0">
                <a:solidFill>
                  <a:srgbClr val="C00000"/>
                </a:solidFill>
              </a:rPr>
              <a:t>for the purpose of cross-referencing the primary keys of the two relations </a:t>
            </a:r>
            <a:r>
              <a:rPr lang="en-IN" sz="1900" i="1" dirty="0">
                <a:solidFill>
                  <a:srgbClr val="C00000"/>
                </a:solidFill>
              </a:rPr>
              <a:t>S </a:t>
            </a:r>
            <a:r>
              <a:rPr lang="en-IN" sz="1900" dirty="0">
                <a:solidFill>
                  <a:srgbClr val="C00000"/>
                </a:solidFill>
              </a:rPr>
              <a:t>and </a:t>
            </a:r>
            <a:r>
              <a:rPr lang="en-IN" sz="1900" i="1" dirty="0">
                <a:solidFill>
                  <a:srgbClr val="C00000"/>
                </a:solidFill>
              </a:rPr>
              <a:t>T </a:t>
            </a:r>
            <a:r>
              <a:rPr lang="en-IN" sz="1900" dirty="0">
                <a:solidFill>
                  <a:srgbClr val="C00000"/>
                </a:solidFill>
              </a:rPr>
              <a:t>representing the entity types.</a:t>
            </a:r>
            <a:endParaRPr lang="en-US" altLang="en-US" sz="1900" i="1" dirty="0">
              <a:solidFill>
                <a:srgbClr val="C00000"/>
              </a:solidFill>
            </a:endParaRPr>
          </a:p>
          <a:p>
            <a:pPr>
              <a:lnSpc>
                <a:spcPct val="80000"/>
              </a:lnSpc>
              <a:buFont typeface="Wingdings" panose="05000000000000000000" pitchFamily="2" charset="2"/>
              <a:buNone/>
            </a:pPr>
            <a:endParaRPr lang="en-US" altLang="en-US" sz="1900" i="1" dirty="0">
              <a:solidFill>
                <a:srgbClr val="C00000"/>
              </a:solidFill>
            </a:endParaRPr>
          </a:p>
          <a:p>
            <a:pPr>
              <a:lnSpc>
                <a:spcPct val="80000"/>
              </a:lnSpc>
              <a:buFont typeface="Wingdings" panose="05000000000000000000" pitchFamily="2" charset="2"/>
              <a:buNone/>
            </a:pPr>
            <a:endParaRPr lang="en-US" altLang="en-US" sz="600" dirty="0"/>
          </a:p>
        </p:txBody>
      </p:sp>
    </p:spTree>
    <p:extLst>
      <p:ext uri="{BB962C8B-B14F-4D97-AF65-F5344CB8AC3E}">
        <p14:creationId xmlns:p14="http://schemas.microsoft.com/office/powerpoint/2010/main" val="2563698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4325" y="2047081"/>
            <a:ext cx="6076950" cy="3419475"/>
          </a:xfrm>
        </p:spPr>
      </p:pic>
      <p:sp>
        <p:nvSpPr>
          <p:cNvPr id="3" name="Content Placeholder 2"/>
          <p:cNvSpPr>
            <a:spLocks noGrp="1"/>
          </p:cNvSpPr>
          <p:nvPr>
            <p:ph sz="quarter" idx="10"/>
          </p:nvPr>
        </p:nvSpPr>
        <p:spPr/>
        <p:txBody>
          <a:bodyPr/>
          <a:lstStyle/>
          <a:p>
            <a:r>
              <a:rPr lang="en-US" altLang="en-US" dirty="0">
                <a:solidFill>
                  <a:srgbClr val="7030A0"/>
                </a:solidFill>
              </a:rPr>
              <a:t>ER-to-Relational Mapping Steps</a:t>
            </a:r>
            <a:endParaRPr lang="en-IN" dirty="0">
              <a:solidFill>
                <a:srgbClr val="7030A0"/>
              </a:solidFill>
            </a:endParaRPr>
          </a:p>
          <a:p>
            <a:endParaRPr lang="en-IN" dirty="0"/>
          </a:p>
        </p:txBody>
      </p:sp>
    </p:spTree>
    <p:extLst>
      <p:ext uri="{BB962C8B-B14F-4D97-AF65-F5344CB8AC3E}">
        <p14:creationId xmlns:p14="http://schemas.microsoft.com/office/powerpoint/2010/main" val="3203462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ER-to-Relational Mapping Steps</a:t>
            </a:r>
            <a:endParaRPr lang="en-IN" dirty="0">
              <a:solidFill>
                <a:srgbClr val="7030A0"/>
              </a:solidFill>
            </a:endParaRPr>
          </a:p>
          <a:p>
            <a:endParaRPr lang="en-IN" dirty="0"/>
          </a:p>
        </p:txBody>
      </p:sp>
      <p:sp>
        <p:nvSpPr>
          <p:cNvPr id="4" name="Content Placeholder 3"/>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lr>
                <a:schemeClr val="bg2"/>
              </a:buClr>
              <a:buFont typeface="Wingdings" panose="05000000000000000000" pitchFamily="2" charset="2"/>
              <a:buChar char="l"/>
              <a:defRPr sz="3200" kern="1200">
                <a:solidFill>
                  <a:schemeClr val="bg2"/>
                </a:solidFill>
                <a:latin typeface="+mn-lt"/>
                <a:ea typeface="+mn-ea"/>
                <a:cs typeface="+mn-cs"/>
              </a:defRPr>
            </a:lvl1pPr>
            <a:lvl2pPr marL="742950" indent="-285750" algn="l" rtl="0" fontAlgn="base">
              <a:spcBef>
                <a:spcPct val="20000"/>
              </a:spcBef>
              <a:spcAft>
                <a:spcPct val="0"/>
              </a:spcAft>
              <a:buClr>
                <a:schemeClr val="bg2"/>
              </a:buClr>
              <a:buChar char="–"/>
              <a:defRPr sz="2800" kern="1200">
                <a:solidFill>
                  <a:schemeClr val="bg2"/>
                </a:solidFill>
                <a:latin typeface="+mn-lt"/>
                <a:ea typeface="+mn-ea"/>
                <a:cs typeface="+mn-cs"/>
              </a:defRPr>
            </a:lvl2pPr>
            <a:lvl3pPr marL="1143000" indent="-228600" algn="l" rtl="0" fontAlgn="base">
              <a:spcBef>
                <a:spcPct val="20000"/>
              </a:spcBef>
              <a:spcAft>
                <a:spcPct val="0"/>
              </a:spcAft>
              <a:buClr>
                <a:schemeClr val="bg2"/>
              </a:buClr>
              <a:buFont typeface="Wingdings" panose="05000000000000000000" pitchFamily="2" charset="2"/>
              <a:buChar char="l"/>
              <a:defRPr sz="2400" kern="1200">
                <a:solidFill>
                  <a:schemeClr val="bg2"/>
                </a:solidFill>
                <a:latin typeface="+mn-lt"/>
                <a:ea typeface="+mn-ea"/>
                <a:cs typeface="+mn-cs"/>
              </a:defRPr>
            </a:lvl3pPr>
            <a:lvl4pPr marL="1600200" indent="-228600" algn="l" rtl="0" fontAlgn="base">
              <a:spcBef>
                <a:spcPct val="20000"/>
              </a:spcBef>
              <a:spcAft>
                <a:spcPct val="0"/>
              </a:spcAft>
              <a:buClr>
                <a:schemeClr val="bg2"/>
              </a:buClr>
              <a:buChar char="–"/>
              <a:defRPr sz="2000" kern="1200">
                <a:solidFill>
                  <a:schemeClr val="bg2"/>
                </a:solidFill>
                <a:latin typeface="+mn-lt"/>
                <a:ea typeface="+mn-ea"/>
                <a:cs typeface="+mn-cs"/>
              </a:defRPr>
            </a:lvl4pPr>
            <a:lvl5pPr marL="2057400" indent="-228600" algn="l" rtl="0" fontAlgn="base">
              <a:spcBef>
                <a:spcPct val="20000"/>
              </a:spcBef>
              <a:spcAft>
                <a:spcPct val="0"/>
              </a:spcAft>
              <a:buClr>
                <a:schemeClr val="bg2"/>
              </a:buClr>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800" b="1" dirty="0">
                <a:solidFill>
                  <a:srgbClr val="8B3568"/>
                </a:solidFill>
              </a:rPr>
              <a:t>Step 4: Mapping of Binary 1:N Relationship Types.</a:t>
            </a:r>
          </a:p>
          <a:p>
            <a:pPr>
              <a:buFont typeface="Wingdings" panose="05000000000000000000" pitchFamily="2" charset="2"/>
              <a:buNone/>
            </a:pPr>
            <a:endParaRPr lang="en-US" altLang="en-US" sz="2000" b="1" dirty="0">
              <a:solidFill>
                <a:srgbClr val="C00000"/>
              </a:solidFill>
            </a:endParaRPr>
          </a:p>
          <a:p>
            <a:pPr lvl="1">
              <a:buClr>
                <a:srgbClr val="C00000"/>
              </a:buClr>
              <a:buFont typeface="Wingdings" panose="05000000000000000000" pitchFamily="2" charset="2"/>
              <a:buChar char="Ø"/>
            </a:pPr>
            <a:r>
              <a:rPr lang="en-US" altLang="en-US" sz="2000" b="1" dirty="0">
                <a:solidFill>
                  <a:srgbClr val="C00000"/>
                </a:solidFill>
              </a:rPr>
              <a:t>For each regular 1:N relationship type R, identify the relation S, which is the entity on the N-side of the relationship. </a:t>
            </a:r>
          </a:p>
          <a:p>
            <a:pPr lvl="1">
              <a:buClr>
                <a:srgbClr val="C00000"/>
              </a:buClr>
              <a:buFont typeface="Wingdings" panose="05000000000000000000" pitchFamily="2" charset="2"/>
              <a:buChar char="Ø"/>
            </a:pPr>
            <a:r>
              <a:rPr lang="en-US" altLang="en-US" sz="2000" b="1" dirty="0">
                <a:solidFill>
                  <a:srgbClr val="C00000"/>
                </a:solidFill>
              </a:rPr>
              <a:t>Include as foreign key in S the primary key of the relation which is on the 1 side of the relationship.</a:t>
            </a:r>
          </a:p>
          <a:p>
            <a:pPr lvl="1">
              <a:buClr>
                <a:srgbClr val="C00000"/>
              </a:buClr>
              <a:buFont typeface="Wingdings" panose="05000000000000000000" pitchFamily="2" charset="2"/>
              <a:buChar char="Ø"/>
            </a:pPr>
            <a:r>
              <a:rPr lang="en-US" altLang="en-US" sz="2000" b="1" dirty="0">
                <a:solidFill>
                  <a:srgbClr val="C00000"/>
                </a:solidFill>
              </a:rPr>
              <a:t>Include any simple attributes of the 1:N relation type as attributes of S. </a:t>
            </a:r>
          </a:p>
          <a:p>
            <a:pPr>
              <a:buFont typeface="Wingdings" panose="05000000000000000000" pitchFamily="2" charset="2"/>
              <a:buNone/>
            </a:pPr>
            <a:endParaRPr lang="en-US" altLang="en-US" sz="2000" dirty="0">
              <a:solidFill>
                <a:srgbClr val="C00000"/>
              </a:solidFill>
            </a:endParaRPr>
          </a:p>
          <a:p>
            <a:pPr lvl="1">
              <a:buFontTx/>
              <a:buNone/>
            </a:pPr>
            <a:r>
              <a:rPr lang="en-US" altLang="en-US" sz="2000" dirty="0">
                <a:solidFill>
                  <a:srgbClr val="C00000"/>
                </a:solidFill>
              </a:rPr>
              <a:t>     </a:t>
            </a:r>
            <a:r>
              <a:rPr lang="en-US" altLang="en-US" sz="2000" b="1" dirty="0">
                <a:solidFill>
                  <a:srgbClr val="C00000"/>
                </a:solidFill>
              </a:rPr>
              <a:t>Example:</a:t>
            </a:r>
            <a:r>
              <a:rPr lang="en-US" altLang="en-US" sz="2000" dirty="0">
                <a:solidFill>
                  <a:srgbClr val="C00000"/>
                </a:solidFill>
              </a:rPr>
              <a:t> </a:t>
            </a:r>
          </a:p>
          <a:p>
            <a:pPr lvl="2">
              <a:buClr>
                <a:srgbClr val="00B050"/>
              </a:buClr>
            </a:pPr>
            <a:r>
              <a:rPr lang="en-US" altLang="en-US" sz="2000" dirty="0">
                <a:solidFill>
                  <a:srgbClr val="00B050"/>
                </a:solidFill>
              </a:rPr>
              <a:t>1:N relationship types WORKS_FOR, CONTROLS, and SUPERVISION in the figure. For WORKS_FOR we include the primary key DNUMBER of the DEPARTMENT relation as foreign key in the EMPLOYEE relation and call it DNO. </a:t>
            </a:r>
          </a:p>
        </p:txBody>
      </p:sp>
    </p:spTree>
    <p:extLst>
      <p:ext uri="{BB962C8B-B14F-4D97-AF65-F5344CB8AC3E}">
        <p14:creationId xmlns:p14="http://schemas.microsoft.com/office/powerpoint/2010/main" val="4143127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4325" y="2047081"/>
            <a:ext cx="6076950" cy="3419475"/>
          </a:xfrm>
        </p:spPr>
      </p:pic>
      <p:sp>
        <p:nvSpPr>
          <p:cNvPr id="3" name="Content Placeholder 2"/>
          <p:cNvSpPr>
            <a:spLocks noGrp="1"/>
          </p:cNvSpPr>
          <p:nvPr>
            <p:ph sz="quarter" idx="10"/>
          </p:nvPr>
        </p:nvSpPr>
        <p:spPr/>
        <p:txBody>
          <a:bodyPr/>
          <a:lstStyle/>
          <a:p>
            <a:r>
              <a:rPr lang="en-US" altLang="en-US" dirty="0">
                <a:solidFill>
                  <a:srgbClr val="7030A0"/>
                </a:solidFill>
              </a:rPr>
              <a:t>ER-to-Relational Mapping Steps</a:t>
            </a:r>
            <a:endParaRPr lang="en-IN" dirty="0">
              <a:solidFill>
                <a:srgbClr val="7030A0"/>
              </a:solidFill>
            </a:endParaRPr>
          </a:p>
          <a:p>
            <a:endParaRPr lang="en-IN" dirty="0"/>
          </a:p>
        </p:txBody>
      </p:sp>
    </p:spTree>
    <p:extLst>
      <p:ext uri="{BB962C8B-B14F-4D97-AF65-F5344CB8AC3E}">
        <p14:creationId xmlns:p14="http://schemas.microsoft.com/office/powerpoint/2010/main" val="253775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ER-to-Relational Mapping Steps</a:t>
            </a:r>
            <a:endParaRPr lang="en-IN" dirty="0">
              <a:solidFill>
                <a:srgbClr val="7030A0"/>
              </a:solidFill>
            </a:endParaRPr>
          </a:p>
          <a:p>
            <a:endParaRPr lang="en-IN" dirty="0"/>
          </a:p>
        </p:txBody>
      </p:sp>
      <p:sp>
        <p:nvSpPr>
          <p:cNvPr id="4" name="Content Placeholder 3"/>
          <p:cNvSpPr>
            <a:spLocks noGrp="1" noChangeArrowheads="1"/>
          </p:cNvSpPr>
          <p:nvPr>
            <p:ph idx="1"/>
          </p:nvPr>
        </p:nvSpPr>
        <p:spPr bwMode="auto">
          <a:xfrm>
            <a:off x="406400" y="1493838"/>
            <a:ext cx="1070186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fontAlgn="base">
              <a:spcBef>
                <a:spcPct val="20000"/>
              </a:spcBef>
              <a:spcAft>
                <a:spcPct val="0"/>
              </a:spcAft>
              <a:buClr>
                <a:schemeClr val="bg2"/>
              </a:buClr>
              <a:buFont typeface="Wingdings" panose="05000000000000000000" pitchFamily="2" charset="2"/>
              <a:buChar char="l"/>
              <a:defRPr sz="3200" kern="1200">
                <a:solidFill>
                  <a:schemeClr val="bg2"/>
                </a:solidFill>
                <a:latin typeface="+mn-lt"/>
                <a:ea typeface="+mn-ea"/>
                <a:cs typeface="+mn-cs"/>
              </a:defRPr>
            </a:lvl1pPr>
            <a:lvl2pPr marL="742950" indent="-285750" algn="l" rtl="0" fontAlgn="base">
              <a:spcBef>
                <a:spcPct val="20000"/>
              </a:spcBef>
              <a:spcAft>
                <a:spcPct val="0"/>
              </a:spcAft>
              <a:buClr>
                <a:schemeClr val="bg2"/>
              </a:buClr>
              <a:buChar char="–"/>
              <a:defRPr sz="2800" kern="1200">
                <a:solidFill>
                  <a:schemeClr val="bg2"/>
                </a:solidFill>
                <a:latin typeface="+mn-lt"/>
                <a:ea typeface="+mn-ea"/>
                <a:cs typeface="+mn-cs"/>
              </a:defRPr>
            </a:lvl2pPr>
            <a:lvl3pPr marL="1143000" indent="-228600" algn="l" rtl="0" fontAlgn="base">
              <a:spcBef>
                <a:spcPct val="20000"/>
              </a:spcBef>
              <a:spcAft>
                <a:spcPct val="0"/>
              </a:spcAft>
              <a:buClr>
                <a:schemeClr val="bg2"/>
              </a:buClr>
              <a:buFont typeface="Wingdings" panose="05000000000000000000" pitchFamily="2" charset="2"/>
              <a:buChar char="l"/>
              <a:defRPr sz="2400" kern="1200">
                <a:solidFill>
                  <a:schemeClr val="bg2"/>
                </a:solidFill>
                <a:latin typeface="+mn-lt"/>
                <a:ea typeface="+mn-ea"/>
                <a:cs typeface="+mn-cs"/>
              </a:defRPr>
            </a:lvl3pPr>
            <a:lvl4pPr marL="1600200" indent="-228600" algn="l" rtl="0" fontAlgn="base">
              <a:spcBef>
                <a:spcPct val="20000"/>
              </a:spcBef>
              <a:spcAft>
                <a:spcPct val="0"/>
              </a:spcAft>
              <a:buClr>
                <a:schemeClr val="bg2"/>
              </a:buClr>
              <a:buChar char="–"/>
              <a:defRPr sz="2000" kern="1200">
                <a:solidFill>
                  <a:schemeClr val="bg2"/>
                </a:solidFill>
                <a:latin typeface="+mn-lt"/>
                <a:ea typeface="+mn-ea"/>
                <a:cs typeface="+mn-cs"/>
              </a:defRPr>
            </a:lvl4pPr>
            <a:lvl5pPr marL="2057400" indent="-228600" algn="l" rtl="0" fontAlgn="base">
              <a:spcBef>
                <a:spcPct val="20000"/>
              </a:spcBef>
              <a:spcAft>
                <a:spcPct val="0"/>
              </a:spcAft>
              <a:buClr>
                <a:schemeClr val="bg2"/>
              </a:buClr>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en-US" sz="2400" b="1" dirty="0">
                <a:solidFill>
                  <a:srgbClr val="8B3568"/>
                </a:solidFill>
              </a:rPr>
              <a:t>Step 5: Mapping of Binary M:N Relationship Types.</a:t>
            </a:r>
          </a:p>
          <a:p>
            <a:pPr>
              <a:lnSpc>
                <a:spcPct val="80000"/>
              </a:lnSpc>
              <a:buFont typeface="Wingdings" panose="05000000000000000000" pitchFamily="2" charset="2"/>
              <a:buNone/>
            </a:pPr>
            <a:endParaRPr lang="en-US" altLang="en-US" sz="2400" b="1" dirty="0">
              <a:solidFill>
                <a:srgbClr val="8B3568"/>
              </a:solidFill>
            </a:endParaRPr>
          </a:p>
          <a:p>
            <a:pPr lvl="1">
              <a:lnSpc>
                <a:spcPct val="80000"/>
              </a:lnSpc>
              <a:buClr>
                <a:srgbClr val="C00000"/>
              </a:buClr>
              <a:buFont typeface="Wingdings" panose="05000000000000000000" pitchFamily="2" charset="2"/>
              <a:buChar char="Ø"/>
            </a:pPr>
            <a:r>
              <a:rPr lang="en-US" altLang="en-US" sz="2400" b="1" dirty="0">
                <a:solidFill>
                  <a:srgbClr val="C00000"/>
                </a:solidFill>
              </a:rPr>
              <a:t>For each M:N relationship type, </a:t>
            </a:r>
            <a:r>
              <a:rPr lang="en-US" altLang="en-US" sz="2400" b="1" i="1" dirty="0">
                <a:solidFill>
                  <a:srgbClr val="C00000"/>
                </a:solidFill>
              </a:rPr>
              <a:t>create a new relation</a:t>
            </a:r>
            <a:r>
              <a:rPr lang="en-US" altLang="en-US" sz="2400" b="1" dirty="0">
                <a:solidFill>
                  <a:srgbClr val="C00000"/>
                </a:solidFill>
              </a:rPr>
              <a:t> S to represent the relationship. </a:t>
            </a:r>
          </a:p>
          <a:p>
            <a:pPr lvl="1">
              <a:lnSpc>
                <a:spcPct val="80000"/>
              </a:lnSpc>
              <a:buClr>
                <a:srgbClr val="C00000"/>
              </a:buClr>
              <a:buFont typeface="Wingdings" panose="05000000000000000000" pitchFamily="2" charset="2"/>
              <a:buChar char="Ø"/>
            </a:pPr>
            <a:r>
              <a:rPr lang="en-US" altLang="en-US" sz="2400" b="1" dirty="0">
                <a:solidFill>
                  <a:srgbClr val="C00000"/>
                </a:solidFill>
              </a:rPr>
              <a:t>Include as foreign key attributes in S the primary keys of the entities on each side of the relationship; </a:t>
            </a:r>
            <a:r>
              <a:rPr lang="en-US" altLang="en-US" sz="2400" b="1" i="1" dirty="0">
                <a:solidFill>
                  <a:srgbClr val="C00000"/>
                </a:solidFill>
              </a:rPr>
              <a:t>the combination of the two primary keys will form the primary key</a:t>
            </a:r>
            <a:r>
              <a:rPr lang="en-US" altLang="en-US" sz="2400" b="1" dirty="0">
                <a:solidFill>
                  <a:srgbClr val="C00000"/>
                </a:solidFill>
              </a:rPr>
              <a:t> of S. </a:t>
            </a:r>
          </a:p>
          <a:p>
            <a:pPr lvl="1">
              <a:buClr>
                <a:srgbClr val="C00000"/>
              </a:buClr>
              <a:buFont typeface="Wingdings" panose="05000000000000000000" pitchFamily="2" charset="2"/>
              <a:buChar char="Ø"/>
            </a:pPr>
            <a:r>
              <a:rPr lang="en-US" altLang="en-US" sz="2600" b="1" dirty="0">
                <a:solidFill>
                  <a:srgbClr val="C00000"/>
                </a:solidFill>
              </a:rPr>
              <a:t>Also include any simple attributes of the M:N relationship type</a:t>
            </a:r>
            <a:r>
              <a:rPr lang="en-IN" sz="2600" dirty="0">
                <a:solidFill>
                  <a:srgbClr val="C00000"/>
                </a:solidFill>
              </a:rPr>
              <a:t>(or simple components of composite attributes)</a:t>
            </a:r>
            <a:r>
              <a:rPr lang="en-US" altLang="en-US" sz="2600" b="1" dirty="0">
                <a:solidFill>
                  <a:srgbClr val="C00000"/>
                </a:solidFill>
              </a:rPr>
              <a:t> as attributes of S.</a:t>
            </a:r>
          </a:p>
          <a:p>
            <a:pPr marL="857250" lvl="2" indent="0">
              <a:lnSpc>
                <a:spcPct val="80000"/>
              </a:lnSpc>
              <a:buClr>
                <a:srgbClr val="C00000"/>
              </a:buClr>
              <a:buNone/>
            </a:pPr>
            <a:endParaRPr lang="en-US" altLang="en-US" sz="1400" b="1" dirty="0">
              <a:solidFill>
                <a:srgbClr val="C00000"/>
              </a:solidFill>
            </a:endParaRPr>
          </a:p>
          <a:p>
            <a:pPr lvl="2">
              <a:lnSpc>
                <a:spcPct val="80000"/>
              </a:lnSpc>
              <a:buFontTx/>
              <a:buNone/>
            </a:pPr>
            <a:r>
              <a:rPr lang="en-US" altLang="en-US" sz="1400" dirty="0">
                <a:solidFill>
                  <a:srgbClr val="C00000"/>
                </a:solidFill>
              </a:rPr>
              <a:t>     </a:t>
            </a:r>
            <a:r>
              <a:rPr lang="en-US" altLang="en-US" sz="2600" b="1" dirty="0">
                <a:solidFill>
                  <a:srgbClr val="C00000"/>
                </a:solidFill>
              </a:rPr>
              <a:t>Example:</a:t>
            </a:r>
            <a:r>
              <a:rPr lang="en-US" altLang="en-US" sz="2600" dirty="0">
                <a:solidFill>
                  <a:srgbClr val="C00000"/>
                </a:solidFill>
              </a:rPr>
              <a:t> </a:t>
            </a:r>
          </a:p>
          <a:p>
            <a:pPr>
              <a:lnSpc>
                <a:spcPct val="80000"/>
              </a:lnSpc>
              <a:buClr>
                <a:srgbClr val="00B050"/>
              </a:buClr>
            </a:pPr>
            <a:r>
              <a:rPr lang="en-US" altLang="en-US" sz="3100" dirty="0">
                <a:solidFill>
                  <a:srgbClr val="00B050"/>
                </a:solidFill>
              </a:rPr>
              <a:t>The M:N relationship type WORKS_ON from the ER  diagram is mapped by creating a relation WORKS_ON in the relational database schema. The primary keys of the PROJECT and EMPLOYEE relations are included as foreign keys in WORKS_ON and renamed PNO and ESSN, respectively. </a:t>
            </a:r>
          </a:p>
          <a:p>
            <a:pPr marL="0" indent="0">
              <a:lnSpc>
                <a:spcPct val="80000"/>
              </a:lnSpc>
              <a:buClr>
                <a:srgbClr val="00B050"/>
              </a:buClr>
              <a:buNone/>
            </a:pPr>
            <a:endParaRPr lang="en-US" altLang="en-US" sz="3100" dirty="0">
              <a:solidFill>
                <a:srgbClr val="00B050"/>
              </a:solidFill>
            </a:endParaRPr>
          </a:p>
          <a:p>
            <a:pPr>
              <a:lnSpc>
                <a:spcPct val="80000"/>
              </a:lnSpc>
              <a:buClr>
                <a:srgbClr val="00B050"/>
              </a:buClr>
            </a:pPr>
            <a:r>
              <a:rPr lang="en-US" altLang="en-US" sz="3100" dirty="0">
                <a:solidFill>
                  <a:srgbClr val="00B050"/>
                </a:solidFill>
              </a:rPr>
              <a:t>Attribute HOURS in WORKS_ON represents the HOURS attribute of the relation type. The primary key of the WORKS_ON relation is the combination of the foreign key attributes {ESSN, PNO}.  </a:t>
            </a:r>
          </a:p>
          <a:p>
            <a:pPr lvl="2">
              <a:lnSpc>
                <a:spcPct val="80000"/>
              </a:lnSpc>
              <a:buFontTx/>
              <a:buNone/>
            </a:pPr>
            <a:endParaRPr lang="en-US" altLang="en-US" sz="1400" dirty="0"/>
          </a:p>
        </p:txBody>
      </p:sp>
    </p:spTree>
    <p:extLst>
      <p:ext uri="{BB962C8B-B14F-4D97-AF65-F5344CB8AC3E}">
        <p14:creationId xmlns:p14="http://schemas.microsoft.com/office/powerpoint/2010/main" val="1635181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8533" y="1490134"/>
            <a:ext cx="9024914" cy="4670690"/>
          </a:xfrm>
        </p:spPr>
      </p:pic>
      <p:sp>
        <p:nvSpPr>
          <p:cNvPr id="3" name="Content Placeholder 2"/>
          <p:cNvSpPr>
            <a:spLocks noGrp="1"/>
          </p:cNvSpPr>
          <p:nvPr>
            <p:ph sz="quarter" idx="10"/>
          </p:nvPr>
        </p:nvSpPr>
        <p:spPr/>
        <p:txBody>
          <a:bodyPr/>
          <a:lstStyle/>
          <a:p>
            <a:r>
              <a:rPr lang="en-US" altLang="en-US" dirty="0">
                <a:solidFill>
                  <a:srgbClr val="7030A0"/>
                </a:solidFill>
              </a:rPr>
              <a:t>ER-to-Relational Mapping Steps</a:t>
            </a:r>
            <a:endParaRPr lang="en-IN" dirty="0">
              <a:solidFill>
                <a:srgbClr val="7030A0"/>
              </a:solidFill>
            </a:endParaRPr>
          </a:p>
          <a:p>
            <a:endParaRPr lang="en-IN" dirty="0"/>
          </a:p>
        </p:txBody>
      </p:sp>
    </p:spTree>
    <p:extLst>
      <p:ext uri="{BB962C8B-B14F-4D97-AF65-F5344CB8AC3E}">
        <p14:creationId xmlns:p14="http://schemas.microsoft.com/office/powerpoint/2010/main" val="125269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759" y="1595438"/>
            <a:ext cx="6034616" cy="4525962"/>
          </a:xfrm>
        </p:spPr>
      </p:pic>
      <p:sp>
        <p:nvSpPr>
          <p:cNvPr id="3" name="Content Placeholder 2"/>
          <p:cNvSpPr>
            <a:spLocks noGrp="1"/>
          </p:cNvSpPr>
          <p:nvPr>
            <p:ph sz="quarter" idx="10"/>
          </p:nvPr>
        </p:nvSpPr>
        <p:spPr/>
        <p:txBody>
          <a:bodyPr/>
          <a:lstStyle/>
          <a:p>
            <a:r>
              <a:rPr lang="en-IN" dirty="0">
                <a:solidFill>
                  <a:srgbClr val="00B050"/>
                </a:solidFill>
              </a:rPr>
              <a:t>Database Modelling and Implementation Process</a:t>
            </a:r>
          </a:p>
        </p:txBody>
      </p:sp>
      <p:sp>
        <p:nvSpPr>
          <p:cNvPr id="2" name="TextBox 1">
            <a:extLst>
              <a:ext uri="{FF2B5EF4-FFF2-40B4-BE49-F238E27FC236}">
                <a16:creationId xmlns:a16="http://schemas.microsoft.com/office/drawing/2014/main" id="{3FF2FF57-DB78-4EA6-B9C6-3C418D364272}"/>
              </a:ext>
            </a:extLst>
          </p:cNvPr>
          <p:cNvSpPr txBox="1"/>
          <p:nvPr/>
        </p:nvSpPr>
        <p:spPr>
          <a:xfrm>
            <a:off x="1200150" y="3152775"/>
            <a:ext cx="1257300" cy="646331"/>
          </a:xfrm>
          <a:prstGeom prst="rect">
            <a:avLst/>
          </a:prstGeom>
          <a:noFill/>
        </p:spPr>
        <p:txBody>
          <a:bodyPr wrap="square" rtlCol="0">
            <a:spAutoFit/>
          </a:bodyPr>
          <a:lstStyle/>
          <a:p>
            <a:r>
              <a:rPr lang="en-US" dirty="0"/>
              <a:t>(Problem  statement)</a:t>
            </a:r>
          </a:p>
        </p:txBody>
      </p:sp>
    </p:spTree>
    <p:extLst>
      <p:ext uri="{BB962C8B-B14F-4D97-AF65-F5344CB8AC3E}">
        <p14:creationId xmlns:p14="http://schemas.microsoft.com/office/powerpoint/2010/main" val="4132730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ER-to-Relational Mapping Steps</a:t>
            </a:r>
            <a:endParaRPr lang="en-IN" dirty="0">
              <a:solidFill>
                <a:srgbClr val="7030A0"/>
              </a:solidFill>
            </a:endParaRPr>
          </a:p>
          <a:p>
            <a:endParaRPr lang="en-IN" dirty="0"/>
          </a:p>
        </p:txBody>
      </p:sp>
      <p:sp>
        <p:nvSpPr>
          <p:cNvPr id="5" name="Rectangle 4"/>
          <p:cNvSpPr>
            <a:spLocks noGrp="1" noChangeArrowheads="1"/>
          </p:cNvSpPr>
          <p:nvPr/>
        </p:nvSpPr>
        <p:spPr bwMode="auto">
          <a:xfrm>
            <a:off x="663045" y="1592792"/>
            <a:ext cx="975095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Font typeface="Wingdings" panose="05000000000000000000" pitchFamily="2" charset="2"/>
              <a:buChar char="l"/>
              <a:defRPr sz="3200" kern="1200">
                <a:solidFill>
                  <a:schemeClr val="bg2"/>
                </a:solidFill>
                <a:latin typeface="+mn-lt"/>
                <a:ea typeface="+mn-ea"/>
                <a:cs typeface="+mn-cs"/>
              </a:defRPr>
            </a:lvl1pPr>
            <a:lvl2pPr marL="742950" indent="-285750" algn="l" rtl="0" fontAlgn="base">
              <a:spcBef>
                <a:spcPct val="20000"/>
              </a:spcBef>
              <a:spcAft>
                <a:spcPct val="0"/>
              </a:spcAft>
              <a:buClr>
                <a:schemeClr val="bg2"/>
              </a:buClr>
              <a:buChar char="–"/>
              <a:defRPr sz="2800" kern="1200">
                <a:solidFill>
                  <a:schemeClr val="bg2"/>
                </a:solidFill>
                <a:latin typeface="+mn-lt"/>
                <a:ea typeface="+mn-ea"/>
                <a:cs typeface="+mn-cs"/>
              </a:defRPr>
            </a:lvl2pPr>
            <a:lvl3pPr marL="1143000" indent="-228600" algn="l" rtl="0" fontAlgn="base">
              <a:spcBef>
                <a:spcPct val="20000"/>
              </a:spcBef>
              <a:spcAft>
                <a:spcPct val="0"/>
              </a:spcAft>
              <a:buClr>
                <a:schemeClr val="bg2"/>
              </a:buClr>
              <a:buFont typeface="Wingdings" panose="05000000000000000000" pitchFamily="2" charset="2"/>
              <a:buChar char="l"/>
              <a:defRPr sz="2400" kern="1200">
                <a:solidFill>
                  <a:schemeClr val="bg2"/>
                </a:solidFill>
                <a:latin typeface="+mn-lt"/>
                <a:ea typeface="+mn-ea"/>
                <a:cs typeface="+mn-cs"/>
              </a:defRPr>
            </a:lvl3pPr>
            <a:lvl4pPr marL="1600200" indent="-228600" algn="l" rtl="0" fontAlgn="base">
              <a:spcBef>
                <a:spcPct val="20000"/>
              </a:spcBef>
              <a:spcAft>
                <a:spcPct val="0"/>
              </a:spcAft>
              <a:buClr>
                <a:schemeClr val="bg2"/>
              </a:buClr>
              <a:buChar char="–"/>
              <a:defRPr sz="2000" kern="1200">
                <a:solidFill>
                  <a:schemeClr val="bg2"/>
                </a:solidFill>
                <a:latin typeface="+mn-lt"/>
                <a:ea typeface="+mn-ea"/>
                <a:cs typeface="+mn-cs"/>
              </a:defRPr>
            </a:lvl4pPr>
            <a:lvl5pPr marL="2057400" indent="-228600" algn="l" rtl="0" fontAlgn="base">
              <a:spcBef>
                <a:spcPct val="20000"/>
              </a:spcBef>
              <a:spcAft>
                <a:spcPct val="0"/>
              </a:spcAft>
              <a:buClr>
                <a:schemeClr val="bg2"/>
              </a:buClr>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800" b="1" dirty="0">
                <a:solidFill>
                  <a:srgbClr val="8B3568"/>
                </a:solidFill>
              </a:rPr>
              <a:t>Step 6: Mapping of Multivalued attributes.</a:t>
            </a:r>
          </a:p>
          <a:p>
            <a:pPr>
              <a:buFont typeface="Wingdings" panose="05000000000000000000" pitchFamily="2" charset="2"/>
              <a:buNone/>
            </a:pPr>
            <a:endParaRPr lang="en-US" altLang="en-US" sz="1600" b="1" dirty="0">
              <a:solidFill>
                <a:srgbClr val="C00000"/>
              </a:solidFill>
            </a:endParaRPr>
          </a:p>
          <a:p>
            <a:pPr>
              <a:buClr>
                <a:srgbClr val="C00000"/>
              </a:buClr>
              <a:buFont typeface="Wingdings" panose="05000000000000000000" pitchFamily="2" charset="2"/>
              <a:buChar char="Ø"/>
            </a:pPr>
            <a:r>
              <a:rPr lang="en-IN" sz="2000" b="1" dirty="0">
                <a:solidFill>
                  <a:srgbClr val="C00000"/>
                </a:solidFill>
              </a:rPr>
              <a:t>For each multivalued attribute </a:t>
            </a:r>
            <a:r>
              <a:rPr lang="en-IN" sz="2000" b="1" i="1" dirty="0">
                <a:solidFill>
                  <a:srgbClr val="C00000"/>
                </a:solidFill>
              </a:rPr>
              <a:t>A</a:t>
            </a:r>
            <a:r>
              <a:rPr lang="en-IN" sz="2000" b="1" dirty="0">
                <a:solidFill>
                  <a:srgbClr val="C00000"/>
                </a:solidFill>
              </a:rPr>
              <a:t>, create a new relation </a:t>
            </a:r>
            <a:r>
              <a:rPr lang="en-IN" sz="2000" b="1" i="1" dirty="0">
                <a:solidFill>
                  <a:srgbClr val="C00000"/>
                </a:solidFill>
              </a:rPr>
              <a:t>R</a:t>
            </a:r>
            <a:r>
              <a:rPr lang="en-IN" sz="2000" b="1" dirty="0">
                <a:solidFill>
                  <a:srgbClr val="C00000"/>
                </a:solidFill>
              </a:rPr>
              <a:t>. </a:t>
            </a:r>
          </a:p>
          <a:p>
            <a:pPr>
              <a:buClr>
                <a:srgbClr val="C00000"/>
              </a:buClr>
              <a:buFont typeface="Wingdings" panose="05000000000000000000" pitchFamily="2" charset="2"/>
              <a:buChar char="Ø"/>
            </a:pPr>
            <a:r>
              <a:rPr lang="en-IN" sz="2000" b="1" dirty="0">
                <a:solidFill>
                  <a:srgbClr val="C00000"/>
                </a:solidFill>
              </a:rPr>
              <a:t>This relation </a:t>
            </a:r>
            <a:r>
              <a:rPr lang="en-IN" sz="2000" b="1" i="1" dirty="0">
                <a:solidFill>
                  <a:srgbClr val="C00000"/>
                </a:solidFill>
              </a:rPr>
              <a:t>R </a:t>
            </a:r>
            <a:r>
              <a:rPr lang="en-IN" sz="2000" b="1" dirty="0">
                <a:solidFill>
                  <a:srgbClr val="C00000"/>
                </a:solidFill>
              </a:rPr>
              <a:t>will include an attribute corresponding to </a:t>
            </a:r>
            <a:r>
              <a:rPr lang="en-IN" sz="2000" b="1" i="1" dirty="0">
                <a:solidFill>
                  <a:srgbClr val="C00000"/>
                </a:solidFill>
              </a:rPr>
              <a:t>A</a:t>
            </a:r>
            <a:r>
              <a:rPr lang="en-IN" sz="2000" b="1" dirty="0">
                <a:solidFill>
                  <a:srgbClr val="C00000"/>
                </a:solidFill>
              </a:rPr>
              <a:t>, plus the primary key attribute </a:t>
            </a:r>
            <a:r>
              <a:rPr lang="en-IN" sz="2000" b="1" i="1" dirty="0">
                <a:solidFill>
                  <a:srgbClr val="C00000"/>
                </a:solidFill>
              </a:rPr>
              <a:t>K—</a:t>
            </a:r>
            <a:r>
              <a:rPr lang="en-IN" sz="2000" b="1" dirty="0">
                <a:solidFill>
                  <a:srgbClr val="C00000"/>
                </a:solidFill>
              </a:rPr>
              <a:t>as a foreign key in </a:t>
            </a:r>
            <a:r>
              <a:rPr lang="en-IN" sz="2000" b="1" i="1" dirty="0">
                <a:solidFill>
                  <a:srgbClr val="C00000"/>
                </a:solidFill>
              </a:rPr>
              <a:t>R—</a:t>
            </a:r>
            <a:r>
              <a:rPr lang="en-IN" sz="2000" b="1" dirty="0">
                <a:solidFill>
                  <a:srgbClr val="C00000"/>
                </a:solidFill>
              </a:rPr>
              <a:t>of the relation that represents the entity type or relationship type that has </a:t>
            </a:r>
            <a:r>
              <a:rPr lang="en-IN" sz="2000" b="1" i="1" dirty="0">
                <a:solidFill>
                  <a:srgbClr val="C00000"/>
                </a:solidFill>
              </a:rPr>
              <a:t>A </a:t>
            </a:r>
            <a:r>
              <a:rPr lang="en-IN" sz="2000" b="1" dirty="0">
                <a:solidFill>
                  <a:srgbClr val="C00000"/>
                </a:solidFill>
              </a:rPr>
              <a:t>as a multivalued attribute. </a:t>
            </a:r>
          </a:p>
          <a:p>
            <a:pPr>
              <a:buClr>
                <a:srgbClr val="C00000"/>
              </a:buClr>
              <a:buFont typeface="Wingdings" panose="05000000000000000000" pitchFamily="2" charset="2"/>
              <a:buChar char="Ø"/>
            </a:pPr>
            <a:r>
              <a:rPr lang="en-IN" sz="2000" b="1" dirty="0">
                <a:solidFill>
                  <a:srgbClr val="C00000"/>
                </a:solidFill>
              </a:rPr>
              <a:t>The primary key of </a:t>
            </a:r>
            <a:r>
              <a:rPr lang="en-IN" sz="2000" b="1" i="1" dirty="0">
                <a:solidFill>
                  <a:srgbClr val="C00000"/>
                </a:solidFill>
              </a:rPr>
              <a:t>R </a:t>
            </a:r>
            <a:r>
              <a:rPr lang="en-IN" sz="2000" b="1" dirty="0">
                <a:solidFill>
                  <a:srgbClr val="C00000"/>
                </a:solidFill>
              </a:rPr>
              <a:t>is the combination of </a:t>
            </a:r>
            <a:r>
              <a:rPr lang="en-IN" sz="2000" b="1" i="1" dirty="0">
                <a:solidFill>
                  <a:srgbClr val="C00000"/>
                </a:solidFill>
              </a:rPr>
              <a:t>A </a:t>
            </a:r>
            <a:r>
              <a:rPr lang="en-IN" sz="2000" b="1" dirty="0">
                <a:solidFill>
                  <a:srgbClr val="C00000"/>
                </a:solidFill>
              </a:rPr>
              <a:t>and </a:t>
            </a:r>
            <a:r>
              <a:rPr lang="en-IN" sz="2000" b="1" i="1" dirty="0">
                <a:solidFill>
                  <a:srgbClr val="C00000"/>
                </a:solidFill>
              </a:rPr>
              <a:t>K</a:t>
            </a:r>
            <a:r>
              <a:rPr lang="en-IN" sz="2000" b="1" dirty="0">
                <a:solidFill>
                  <a:srgbClr val="C00000"/>
                </a:solidFill>
              </a:rPr>
              <a:t>. If the multivalued attribute is composite, we include its simple components.</a:t>
            </a:r>
            <a:endParaRPr lang="en-US" altLang="en-US" sz="2000" b="1" dirty="0">
              <a:solidFill>
                <a:srgbClr val="C00000"/>
              </a:solidFill>
            </a:endParaRPr>
          </a:p>
          <a:p>
            <a:pPr marL="457200" lvl="1" indent="0">
              <a:buClr>
                <a:srgbClr val="C00000"/>
              </a:buClr>
              <a:buNone/>
            </a:pPr>
            <a:r>
              <a:rPr lang="en-US" altLang="en-US" sz="1800" dirty="0">
                <a:solidFill>
                  <a:srgbClr val="C00000"/>
                </a:solidFill>
              </a:rPr>
              <a:t>     </a:t>
            </a:r>
            <a:r>
              <a:rPr lang="en-US" altLang="en-US" sz="2000" b="1" dirty="0">
                <a:solidFill>
                  <a:srgbClr val="00B050"/>
                </a:solidFill>
              </a:rPr>
              <a:t>Example:</a:t>
            </a:r>
            <a:r>
              <a:rPr lang="en-US" altLang="en-US" sz="2000" dirty="0">
                <a:solidFill>
                  <a:srgbClr val="00B050"/>
                </a:solidFill>
              </a:rPr>
              <a:t> </a:t>
            </a:r>
          </a:p>
          <a:p>
            <a:pPr lvl="2"/>
            <a:r>
              <a:rPr lang="en-US" altLang="en-US" sz="2000" dirty="0">
                <a:solidFill>
                  <a:srgbClr val="00B050"/>
                </a:solidFill>
              </a:rPr>
              <a:t>The relation DEPT_LOCATIONS is created. The attribute DLOCATION represents the multivalued attribute LOCATIONS of DEPARTMENT, while DNUMBER-as foreign key-represents the primary key of the DEPARTMENT relation. The primary key of R is the combination of {DNUMBER, DLOCATION}.</a:t>
            </a:r>
          </a:p>
          <a:p>
            <a:pPr lvl="1">
              <a:buFontTx/>
              <a:buNone/>
            </a:pPr>
            <a:endParaRPr lang="en-US" altLang="en-US" sz="2400" dirty="0"/>
          </a:p>
        </p:txBody>
      </p:sp>
    </p:spTree>
    <p:extLst>
      <p:ext uri="{BB962C8B-B14F-4D97-AF65-F5344CB8AC3E}">
        <p14:creationId xmlns:p14="http://schemas.microsoft.com/office/powerpoint/2010/main" val="1261943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600" y="1355682"/>
            <a:ext cx="8890000" cy="5002367"/>
          </a:xfrm>
        </p:spPr>
      </p:pic>
      <p:sp>
        <p:nvSpPr>
          <p:cNvPr id="3" name="Content Placeholder 2"/>
          <p:cNvSpPr>
            <a:spLocks noGrp="1"/>
          </p:cNvSpPr>
          <p:nvPr>
            <p:ph sz="quarter" idx="10"/>
          </p:nvPr>
        </p:nvSpPr>
        <p:spPr/>
        <p:txBody>
          <a:bodyPr/>
          <a:lstStyle/>
          <a:p>
            <a:r>
              <a:rPr lang="en-US" altLang="en-US" dirty="0">
                <a:solidFill>
                  <a:srgbClr val="7030A0"/>
                </a:solidFill>
              </a:rPr>
              <a:t>ER-to-Relational Mapping Steps</a:t>
            </a:r>
            <a:endParaRPr lang="en-IN" dirty="0">
              <a:solidFill>
                <a:srgbClr val="7030A0"/>
              </a:solidFill>
            </a:endParaRPr>
          </a:p>
          <a:p>
            <a:endParaRPr lang="en-IN" dirty="0"/>
          </a:p>
        </p:txBody>
      </p:sp>
    </p:spTree>
    <p:extLst>
      <p:ext uri="{BB962C8B-B14F-4D97-AF65-F5344CB8AC3E}">
        <p14:creationId xmlns:p14="http://schemas.microsoft.com/office/powerpoint/2010/main" val="1731943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ER-to-Relational Mapping Steps</a:t>
            </a:r>
            <a:endParaRPr lang="en-IN" dirty="0">
              <a:solidFill>
                <a:srgbClr val="7030A0"/>
              </a:solidFill>
            </a:endParaRPr>
          </a:p>
          <a:p>
            <a:endParaRPr lang="en-IN" dirty="0"/>
          </a:p>
        </p:txBody>
      </p:sp>
      <p:sp>
        <p:nvSpPr>
          <p:cNvPr id="4" name="Content Placeholder 3"/>
          <p:cNvSpPr>
            <a:spLocks noGrp="1" noChangeArrowheads="1"/>
          </p:cNvSpPr>
          <p:nvPr>
            <p:ph idx="1"/>
          </p:nvPr>
        </p:nvSpPr>
        <p:spPr bwMode="auto">
          <a:xfrm>
            <a:off x="406400" y="1493838"/>
            <a:ext cx="204893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ctr" rtl="0" fontAlgn="base">
              <a:spcBef>
                <a:spcPct val="0"/>
              </a:spcBef>
              <a:spcAft>
                <a:spcPct val="0"/>
              </a:spcAft>
              <a:buClr>
                <a:schemeClr val="bg2"/>
              </a:buClr>
              <a:defRPr sz="4400" kern="1200">
                <a:solidFill>
                  <a:srgbClr val="333399"/>
                </a:solidFill>
                <a:latin typeface="+mj-lt"/>
                <a:ea typeface="+mj-ea"/>
                <a:cs typeface="+mj-cs"/>
              </a:defRPr>
            </a:lvl1pPr>
            <a:lvl2pPr algn="ctr" rtl="0" fontAlgn="base">
              <a:spcBef>
                <a:spcPct val="0"/>
              </a:spcBef>
              <a:spcAft>
                <a:spcPct val="0"/>
              </a:spcAft>
              <a:buClr>
                <a:schemeClr val="bg2"/>
              </a:buClr>
              <a:defRPr sz="4400">
                <a:solidFill>
                  <a:srgbClr val="333399"/>
                </a:solidFill>
                <a:latin typeface="Arial" panose="020B0604020202020204" pitchFamily="34" charset="0"/>
              </a:defRPr>
            </a:lvl2pPr>
            <a:lvl3pPr algn="ctr" rtl="0" fontAlgn="base">
              <a:spcBef>
                <a:spcPct val="0"/>
              </a:spcBef>
              <a:spcAft>
                <a:spcPct val="0"/>
              </a:spcAft>
              <a:buClr>
                <a:schemeClr val="bg2"/>
              </a:buClr>
              <a:defRPr sz="4400">
                <a:solidFill>
                  <a:srgbClr val="333399"/>
                </a:solidFill>
                <a:latin typeface="Arial" panose="020B0604020202020204" pitchFamily="34" charset="0"/>
              </a:defRPr>
            </a:lvl3pPr>
            <a:lvl4pPr algn="ctr" rtl="0" fontAlgn="base">
              <a:spcBef>
                <a:spcPct val="0"/>
              </a:spcBef>
              <a:spcAft>
                <a:spcPct val="0"/>
              </a:spcAft>
              <a:buClr>
                <a:schemeClr val="bg2"/>
              </a:buClr>
              <a:defRPr sz="4400">
                <a:solidFill>
                  <a:srgbClr val="333399"/>
                </a:solidFill>
                <a:latin typeface="Arial" panose="020B0604020202020204" pitchFamily="34" charset="0"/>
              </a:defRPr>
            </a:lvl4pPr>
            <a:lvl5pPr algn="ctr" rtl="0" fontAlgn="base">
              <a:spcBef>
                <a:spcPct val="0"/>
              </a:spcBef>
              <a:spcAft>
                <a:spcPct val="0"/>
              </a:spcAft>
              <a:buClr>
                <a:schemeClr val="bg2"/>
              </a:buClr>
              <a:defRPr sz="4400">
                <a:solidFill>
                  <a:srgbClr val="333399"/>
                </a:solidFill>
                <a:latin typeface="Arial" panose="020B0604020202020204" pitchFamily="34" charset="0"/>
              </a:defRPr>
            </a:lvl5pPr>
            <a:lvl6pPr marL="457200" algn="ctr" rtl="0" fontAlgn="base">
              <a:spcBef>
                <a:spcPct val="0"/>
              </a:spcBef>
              <a:spcAft>
                <a:spcPct val="0"/>
              </a:spcAft>
              <a:buClr>
                <a:schemeClr val="bg2"/>
              </a:buClr>
              <a:defRPr sz="4400">
                <a:solidFill>
                  <a:srgbClr val="333399"/>
                </a:solidFill>
                <a:latin typeface="Arial" panose="020B0604020202020204" pitchFamily="34" charset="0"/>
              </a:defRPr>
            </a:lvl6pPr>
            <a:lvl7pPr marL="914400" algn="ctr" rtl="0" fontAlgn="base">
              <a:spcBef>
                <a:spcPct val="0"/>
              </a:spcBef>
              <a:spcAft>
                <a:spcPct val="0"/>
              </a:spcAft>
              <a:buClr>
                <a:schemeClr val="bg2"/>
              </a:buClr>
              <a:defRPr sz="4400">
                <a:solidFill>
                  <a:srgbClr val="333399"/>
                </a:solidFill>
                <a:latin typeface="Arial" panose="020B0604020202020204" pitchFamily="34" charset="0"/>
              </a:defRPr>
            </a:lvl7pPr>
            <a:lvl8pPr marL="1371600" algn="ctr" rtl="0" fontAlgn="base">
              <a:spcBef>
                <a:spcPct val="0"/>
              </a:spcBef>
              <a:spcAft>
                <a:spcPct val="0"/>
              </a:spcAft>
              <a:buClr>
                <a:schemeClr val="bg2"/>
              </a:buClr>
              <a:defRPr sz="4400">
                <a:solidFill>
                  <a:srgbClr val="333399"/>
                </a:solidFill>
                <a:latin typeface="Arial" panose="020B0604020202020204" pitchFamily="34" charset="0"/>
              </a:defRPr>
            </a:lvl8pPr>
            <a:lvl9pPr marL="1828800" algn="ctr" rtl="0" fontAlgn="base">
              <a:spcBef>
                <a:spcPct val="0"/>
              </a:spcBef>
              <a:spcAft>
                <a:spcPct val="0"/>
              </a:spcAft>
              <a:buClr>
                <a:schemeClr val="bg2"/>
              </a:buClr>
              <a:defRPr sz="4400">
                <a:solidFill>
                  <a:srgbClr val="333399"/>
                </a:solidFill>
                <a:latin typeface="Arial" panose="020B0604020202020204" pitchFamily="34" charset="0"/>
              </a:defRPr>
            </a:lvl9pPr>
          </a:lstStyle>
          <a:p>
            <a:pPr algn="l"/>
            <a:r>
              <a:rPr lang="en-US" altLang="en-US" sz="2400" b="1"/>
              <a:t>FIGURE 7.2</a:t>
            </a:r>
            <a:br>
              <a:rPr lang="en-US" altLang="en-US" sz="2400" b="1"/>
            </a:br>
            <a:r>
              <a:rPr lang="en-US" altLang="en-US" sz="2400"/>
              <a:t>Result of mapping the COMPANY ER schema into a relational schema.</a:t>
            </a:r>
            <a:endParaRPr lang="en-US" altLang="en-US" b="1"/>
          </a:p>
        </p:txBody>
      </p:sp>
      <p:pic>
        <p:nvPicPr>
          <p:cNvPr id="5" name="Picture 4" descr="31755_FIG0707.gif                                              0001035BEeyore                         B91DCF3B:"/>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0059" y="1493838"/>
            <a:ext cx="6844996" cy="492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053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ER-to-Relational Mapping Steps</a:t>
            </a:r>
            <a:endParaRPr lang="en-IN" dirty="0">
              <a:solidFill>
                <a:srgbClr val="7030A0"/>
              </a:solidFill>
            </a:endParaRPr>
          </a:p>
          <a:p>
            <a:endParaRPr lang="en-IN" dirty="0"/>
          </a:p>
        </p:txBody>
      </p:sp>
      <p:sp>
        <p:nvSpPr>
          <p:cNvPr id="6" name="Content Placeholder 5"/>
          <p:cNvSpPr>
            <a:spLocks noGrp="1" noChangeArrowheads="1"/>
          </p:cNvSpPr>
          <p:nvPr>
            <p:ph idx="1"/>
          </p:nvPr>
        </p:nvSpPr>
        <p:spPr bwMode="auto">
          <a:xfrm>
            <a:off x="406399" y="1493838"/>
            <a:ext cx="1115906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lr>
                <a:schemeClr val="bg2"/>
              </a:buClr>
              <a:buFont typeface="Wingdings" panose="05000000000000000000" pitchFamily="2" charset="2"/>
              <a:buChar char="l"/>
              <a:defRPr sz="3200" kern="1200">
                <a:solidFill>
                  <a:schemeClr val="bg2"/>
                </a:solidFill>
                <a:latin typeface="+mn-lt"/>
                <a:ea typeface="+mn-ea"/>
                <a:cs typeface="+mn-cs"/>
              </a:defRPr>
            </a:lvl1pPr>
            <a:lvl2pPr marL="742950" indent="-285750" algn="l" rtl="0" fontAlgn="base">
              <a:spcBef>
                <a:spcPct val="20000"/>
              </a:spcBef>
              <a:spcAft>
                <a:spcPct val="0"/>
              </a:spcAft>
              <a:buClr>
                <a:schemeClr val="bg2"/>
              </a:buClr>
              <a:buChar char="–"/>
              <a:defRPr sz="2800" kern="1200">
                <a:solidFill>
                  <a:schemeClr val="bg2"/>
                </a:solidFill>
                <a:latin typeface="+mn-lt"/>
                <a:ea typeface="+mn-ea"/>
                <a:cs typeface="+mn-cs"/>
              </a:defRPr>
            </a:lvl2pPr>
            <a:lvl3pPr marL="1143000" indent="-228600" algn="l" rtl="0" fontAlgn="base">
              <a:spcBef>
                <a:spcPct val="20000"/>
              </a:spcBef>
              <a:spcAft>
                <a:spcPct val="0"/>
              </a:spcAft>
              <a:buClr>
                <a:schemeClr val="bg2"/>
              </a:buClr>
              <a:buFont typeface="Wingdings" panose="05000000000000000000" pitchFamily="2" charset="2"/>
              <a:buChar char="l"/>
              <a:defRPr sz="2400" kern="1200">
                <a:solidFill>
                  <a:schemeClr val="bg2"/>
                </a:solidFill>
                <a:latin typeface="+mn-lt"/>
                <a:ea typeface="+mn-ea"/>
                <a:cs typeface="+mn-cs"/>
              </a:defRPr>
            </a:lvl3pPr>
            <a:lvl4pPr marL="1600200" indent="-228600" algn="l" rtl="0" fontAlgn="base">
              <a:spcBef>
                <a:spcPct val="20000"/>
              </a:spcBef>
              <a:spcAft>
                <a:spcPct val="0"/>
              </a:spcAft>
              <a:buClr>
                <a:schemeClr val="bg2"/>
              </a:buClr>
              <a:buChar char="–"/>
              <a:defRPr sz="2000" kern="1200">
                <a:solidFill>
                  <a:schemeClr val="bg2"/>
                </a:solidFill>
                <a:latin typeface="+mn-lt"/>
                <a:ea typeface="+mn-ea"/>
                <a:cs typeface="+mn-cs"/>
              </a:defRPr>
            </a:lvl4pPr>
            <a:lvl5pPr marL="2057400" indent="-228600" algn="l" rtl="0" fontAlgn="base">
              <a:spcBef>
                <a:spcPct val="20000"/>
              </a:spcBef>
              <a:spcAft>
                <a:spcPct val="0"/>
              </a:spcAft>
              <a:buClr>
                <a:schemeClr val="bg2"/>
              </a:buClr>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800" b="1" dirty="0">
                <a:solidFill>
                  <a:srgbClr val="8B3568"/>
                </a:solidFill>
              </a:rPr>
              <a:t>Step 7: Mapping of N-</a:t>
            </a:r>
            <a:r>
              <a:rPr lang="en-US" altLang="en-US" sz="2800" b="1" dirty="0" err="1">
                <a:solidFill>
                  <a:srgbClr val="8B3568"/>
                </a:solidFill>
              </a:rPr>
              <a:t>ary</a:t>
            </a:r>
            <a:r>
              <a:rPr lang="en-US" altLang="en-US" sz="2800" b="1" dirty="0">
                <a:solidFill>
                  <a:srgbClr val="8B3568"/>
                </a:solidFill>
              </a:rPr>
              <a:t> Relationship Types.    (Non-binary relationships)</a:t>
            </a:r>
          </a:p>
          <a:p>
            <a:pPr>
              <a:buClr>
                <a:srgbClr val="C00000"/>
              </a:buClr>
              <a:buFont typeface="Wingdings" panose="05000000000000000000" pitchFamily="2" charset="2"/>
              <a:buChar char="Ø"/>
            </a:pPr>
            <a:r>
              <a:rPr lang="en-IN" sz="2200" b="1" dirty="0">
                <a:solidFill>
                  <a:srgbClr val="C00000"/>
                </a:solidFill>
              </a:rPr>
              <a:t>For each </a:t>
            </a:r>
            <a:r>
              <a:rPr lang="en-IN" sz="2200" b="1" i="1" dirty="0">
                <a:solidFill>
                  <a:srgbClr val="C00000"/>
                </a:solidFill>
              </a:rPr>
              <a:t>n</a:t>
            </a:r>
            <a:r>
              <a:rPr lang="en-IN" sz="2200" b="1" dirty="0">
                <a:solidFill>
                  <a:srgbClr val="C00000"/>
                </a:solidFill>
              </a:rPr>
              <a:t>-</a:t>
            </a:r>
            <a:r>
              <a:rPr lang="en-IN" sz="2200" b="1" dirty="0" err="1">
                <a:solidFill>
                  <a:srgbClr val="C00000"/>
                </a:solidFill>
              </a:rPr>
              <a:t>ary</a:t>
            </a:r>
            <a:r>
              <a:rPr lang="en-IN" sz="2200" b="1" dirty="0">
                <a:solidFill>
                  <a:srgbClr val="C00000"/>
                </a:solidFill>
              </a:rPr>
              <a:t> relationship type </a:t>
            </a:r>
            <a:r>
              <a:rPr lang="en-IN" sz="2200" b="1" i="1" dirty="0">
                <a:solidFill>
                  <a:srgbClr val="C00000"/>
                </a:solidFill>
              </a:rPr>
              <a:t>R</a:t>
            </a:r>
            <a:r>
              <a:rPr lang="en-IN" sz="2200" b="1" dirty="0">
                <a:solidFill>
                  <a:srgbClr val="C00000"/>
                </a:solidFill>
              </a:rPr>
              <a:t>, where </a:t>
            </a:r>
            <a:r>
              <a:rPr lang="en-IN" sz="2200" b="1" i="1" dirty="0">
                <a:solidFill>
                  <a:srgbClr val="C00000"/>
                </a:solidFill>
              </a:rPr>
              <a:t>n </a:t>
            </a:r>
            <a:r>
              <a:rPr lang="en-IN" sz="2200" b="1" dirty="0">
                <a:solidFill>
                  <a:srgbClr val="C00000"/>
                </a:solidFill>
              </a:rPr>
              <a:t>&gt; 2, create a new relation </a:t>
            </a:r>
            <a:r>
              <a:rPr lang="en-IN" sz="2200" b="1" i="1" dirty="0">
                <a:solidFill>
                  <a:srgbClr val="C00000"/>
                </a:solidFill>
              </a:rPr>
              <a:t>S </a:t>
            </a:r>
            <a:r>
              <a:rPr lang="en-IN" sz="2200" b="1" dirty="0">
                <a:solidFill>
                  <a:srgbClr val="C00000"/>
                </a:solidFill>
              </a:rPr>
              <a:t>to represent </a:t>
            </a:r>
            <a:r>
              <a:rPr lang="en-IN" sz="2200" b="1" i="1" dirty="0">
                <a:solidFill>
                  <a:srgbClr val="C00000"/>
                </a:solidFill>
              </a:rPr>
              <a:t>R</a:t>
            </a:r>
            <a:r>
              <a:rPr lang="en-IN" sz="2200" b="1" dirty="0">
                <a:solidFill>
                  <a:srgbClr val="C00000"/>
                </a:solidFill>
              </a:rPr>
              <a:t>.</a:t>
            </a:r>
          </a:p>
          <a:p>
            <a:pPr>
              <a:buClr>
                <a:srgbClr val="C00000"/>
              </a:buClr>
              <a:buFont typeface="Wingdings" panose="05000000000000000000" pitchFamily="2" charset="2"/>
              <a:buChar char="Ø"/>
            </a:pPr>
            <a:r>
              <a:rPr lang="en-IN" sz="2200" b="1" dirty="0">
                <a:solidFill>
                  <a:srgbClr val="C00000"/>
                </a:solidFill>
              </a:rPr>
              <a:t> Include as foreign key attributes in </a:t>
            </a:r>
            <a:r>
              <a:rPr lang="en-IN" sz="2200" b="1" i="1" dirty="0">
                <a:solidFill>
                  <a:srgbClr val="C00000"/>
                </a:solidFill>
              </a:rPr>
              <a:t>S </a:t>
            </a:r>
            <a:r>
              <a:rPr lang="en-IN" sz="2200" b="1" dirty="0">
                <a:solidFill>
                  <a:srgbClr val="C00000"/>
                </a:solidFill>
              </a:rPr>
              <a:t>the primary keys of the relations that represent the participating entity types. </a:t>
            </a:r>
          </a:p>
          <a:p>
            <a:pPr>
              <a:buClr>
                <a:srgbClr val="C00000"/>
              </a:buClr>
              <a:buFont typeface="Wingdings" panose="05000000000000000000" pitchFamily="2" charset="2"/>
              <a:buChar char="Ø"/>
            </a:pPr>
            <a:r>
              <a:rPr lang="en-IN" sz="2200" b="1" dirty="0">
                <a:solidFill>
                  <a:srgbClr val="C00000"/>
                </a:solidFill>
              </a:rPr>
              <a:t>Also include any simple attributes of the </a:t>
            </a:r>
            <a:r>
              <a:rPr lang="en-IN" sz="2200" b="1" i="1" dirty="0">
                <a:solidFill>
                  <a:srgbClr val="C00000"/>
                </a:solidFill>
              </a:rPr>
              <a:t>n</a:t>
            </a:r>
            <a:r>
              <a:rPr lang="en-IN" sz="2200" b="1" dirty="0">
                <a:solidFill>
                  <a:srgbClr val="C00000"/>
                </a:solidFill>
              </a:rPr>
              <a:t>-</a:t>
            </a:r>
            <a:r>
              <a:rPr lang="en-IN" sz="2200" b="1" dirty="0" err="1">
                <a:solidFill>
                  <a:srgbClr val="C00000"/>
                </a:solidFill>
              </a:rPr>
              <a:t>ary</a:t>
            </a:r>
            <a:r>
              <a:rPr lang="en-IN" sz="2200" b="1" dirty="0">
                <a:solidFill>
                  <a:srgbClr val="C00000"/>
                </a:solidFill>
              </a:rPr>
              <a:t> relationship type (or simple components of composite attributes) as attributes of </a:t>
            </a:r>
            <a:r>
              <a:rPr lang="en-IN" sz="2200" b="1" i="1" dirty="0">
                <a:solidFill>
                  <a:srgbClr val="C00000"/>
                </a:solidFill>
              </a:rPr>
              <a:t>S</a:t>
            </a:r>
            <a:r>
              <a:rPr lang="en-IN" sz="2200" b="1" dirty="0">
                <a:solidFill>
                  <a:srgbClr val="C00000"/>
                </a:solidFill>
              </a:rPr>
              <a:t>.</a:t>
            </a:r>
            <a:endParaRPr lang="en-US" altLang="en-US" sz="2200" b="1" dirty="0">
              <a:solidFill>
                <a:srgbClr val="C00000"/>
              </a:solidFill>
            </a:endParaRPr>
          </a:p>
          <a:p>
            <a:pPr lvl="1">
              <a:buFontTx/>
              <a:buNone/>
            </a:pPr>
            <a:endParaRPr lang="en-US" altLang="en-US" sz="2000" b="1" dirty="0">
              <a:solidFill>
                <a:srgbClr val="00B050"/>
              </a:solidFill>
            </a:endParaRPr>
          </a:p>
          <a:p>
            <a:pPr lvl="1">
              <a:buFontTx/>
              <a:buNone/>
            </a:pPr>
            <a:r>
              <a:rPr lang="en-US" altLang="en-US" sz="2000" b="1" dirty="0">
                <a:solidFill>
                  <a:srgbClr val="00B050"/>
                </a:solidFill>
              </a:rPr>
              <a:t>Example: </a:t>
            </a:r>
          </a:p>
          <a:p>
            <a:pPr lvl="2"/>
            <a:r>
              <a:rPr lang="en-US" altLang="en-US" sz="2000" dirty="0">
                <a:solidFill>
                  <a:srgbClr val="00B050"/>
                </a:solidFill>
              </a:rPr>
              <a:t>The relationship type SUPPY in the ER on the next slide. This can be mapped to the relation SUPPLY shown in the relational schema, whose primary key is the combination of the three foreign keys {SNAME, PARTNO, PROJNAME</a:t>
            </a:r>
            <a:r>
              <a:rPr lang="en-US" altLang="en-US" sz="1600" dirty="0"/>
              <a:t>}</a:t>
            </a:r>
            <a:endParaRPr lang="en-US" altLang="en-US" sz="1600" b="1" dirty="0">
              <a:solidFill>
                <a:srgbClr val="FF0066"/>
              </a:solidFill>
            </a:endParaRPr>
          </a:p>
        </p:txBody>
      </p:sp>
    </p:spTree>
    <p:extLst>
      <p:ext uri="{BB962C8B-B14F-4D97-AF65-F5344CB8AC3E}">
        <p14:creationId xmlns:p14="http://schemas.microsoft.com/office/powerpoint/2010/main" val="2593287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ER-to-Relational Mapping Steps</a:t>
            </a:r>
            <a:endParaRPr lang="en-IN" dirty="0">
              <a:solidFill>
                <a:srgbClr val="7030A0"/>
              </a:solidFill>
            </a:endParaRPr>
          </a:p>
          <a:p>
            <a:endParaRPr lang="en-IN" dirty="0"/>
          </a:p>
        </p:txBody>
      </p:sp>
      <p:pic>
        <p:nvPicPr>
          <p:cNvPr id="4" name="Content Placeholder 3" descr="31755_FIG0411a.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400" y="2509618"/>
            <a:ext cx="10972800" cy="3747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Grp="1" noChangeArrowheads="1"/>
          </p:cNvSpPr>
          <p:nvPr/>
        </p:nvSpPr>
        <p:spPr bwMode="auto">
          <a:xfrm>
            <a:off x="406400" y="1295400"/>
            <a:ext cx="792480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ctr" rtl="0" fontAlgn="base">
              <a:spcBef>
                <a:spcPct val="0"/>
              </a:spcBef>
              <a:spcAft>
                <a:spcPct val="0"/>
              </a:spcAft>
              <a:buClr>
                <a:schemeClr val="bg2"/>
              </a:buClr>
              <a:defRPr sz="4400" kern="1200">
                <a:solidFill>
                  <a:srgbClr val="333399"/>
                </a:solidFill>
                <a:latin typeface="+mj-lt"/>
                <a:ea typeface="+mj-ea"/>
                <a:cs typeface="+mj-cs"/>
              </a:defRPr>
            </a:lvl1pPr>
            <a:lvl2pPr algn="ctr" rtl="0" fontAlgn="base">
              <a:spcBef>
                <a:spcPct val="0"/>
              </a:spcBef>
              <a:spcAft>
                <a:spcPct val="0"/>
              </a:spcAft>
              <a:buClr>
                <a:schemeClr val="bg2"/>
              </a:buClr>
              <a:defRPr sz="4400">
                <a:solidFill>
                  <a:srgbClr val="333399"/>
                </a:solidFill>
                <a:latin typeface="Arial" panose="020B0604020202020204" pitchFamily="34" charset="0"/>
              </a:defRPr>
            </a:lvl2pPr>
            <a:lvl3pPr algn="ctr" rtl="0" fontAlgn="base">
              <a:spcBef>
                <a:spcPct val="0"/>
              </a:spcBef>
              <a:spcAft>
                <a:spcPct val="0"/>
              </a:spcAft>
              <a:buClr>
                <a:schemeClr val="bg2"/>
              </a:buClr>
              <a:defRPr sz="4400">
                <a:solidFill>
                  <a:srgbClr val="333399"/>
                </a:solidFill>
                <a:latin typeface="Arial" panose="020B0604020202020204" pitchFamily="34" charset="0"/>
              </a:defRPr>
            </a:lvl3pPr>
            <a:lvl4pPr algn="ctr" rtl="0" fontAlgn="base">
              <a:spcBef>
                <a:spcPct val="0"/>
              </a:spcBef>
              <a:spcAft>
                <a:spcPct val="0"/>
              </a:spcAft>
              <a:buClr>
                <a:schemeClr val="bg2"/>
              </a:buClr>
              <a:defRPr sz="4400">
                <a:solidFill>
                  <a:srgbClr val="333399"/>
                </a:solidFill>
                <a:latin typeface="Arial" panose="020B0604020202020204" pitchFamily="34" charset="0"/>
              </a:defRPr>
            </a:lvl4pPr>
            <a:lvl5pPr algn="ctr" rtl="0" fontAlgn="base">
              <a:spcBef>
                <a:spcPct val="0"/>
              </a:spcBef>
              <a:spcAft>
                <a:spcPct val="0"/>
              </a:spcAft>
              <a:buClr>
                <a:schemeClr val="bg2"/>
              </a:buClr>
              <a:defRPr sz="4400">
                <a:solidFill>
                  <a:srgbClr val="333399"/>
                </a:solidFill>
                <a:latin typeface="Arial" panose="020B0604020202020204" pitchFamily="34" charset="0"/>
              </a:defRPr>
            </a:lvl5pPr>
            <a:lvl6pPr marL="457200" algn="ctr" rtl="0" fontAlgn="base">
              <a:spcBef>
                <a:spcPct val="0"/>
              </a:spcBef>
              <a:spcAft>
                <a:spcPct val="0"/>
              </a:spcAft>
              <a:buClr>
                <a:schemeClr val="bg2"/>
              </a:buClr>
              <a:defRPr sz="4400">
                <a:solidFill>
                  <a:srgbClr val="333399"/>
                </a:solidFill>
                <a:latin typeface="Arial" panose="020B0604020202020204" pitchFamily="34" charset="0"/>
              </a:defRPr>
            </a:lvl6pPr>
            <a:lvl7pPr marL="914400" algn="ctr" rtl="0" fontAlgn="base">
              <a:spcBef>
                <a:spcPct val="0"/>
              </a:spcBef>
              <a:spcAft>
                <a:spcPct val="0"/>
              </a:spcAft>
              <a:buClr>
                <a:schemeClr val="bg2"/>
              </a:buClr>
              <a:defRPr sz="4400">
                <a:solidFill>
                  <a:srgbClr val="333399"/>
                </a:solidFill>
                <a:latin typeface="Arial" panose="020B0604020202020204" pitchFamily="34" charset="0"/>
              </a:defRPr>
            </a:lvl7pPr>
            <a:lvl8pPr marL="1371600" algn="ctr" rtl="0" fontAlgn="base">
              <a:spcBef>
                <a:spcPct val="0"/>
              </a:spcBef>
              <a:spcAft>
                <a:spcPct val="0"/>
              </a:spcAft>
              <a:buClr>
                <a:schemeClr val="bg2"/>
              </a:buClr>
              <a:defRPr sz="4400">
                <a:solidFill>
                  <a:srgbClr val="333399"/>
                </a:solidFill>
                <a:latin typeface="Arial" panose="020B0604020202020204" pitchFamily="34" charset="0"/>
              </a:defRPr>
            </a:lvl8pPr>
            <a:lvl9pPr marL="1828800" algn="ctr" rtl="0" fontAlgn="base">
              <a:spcBef>
                <a:spcPct val="0"/>
              </a:spcBef>
              <a:spcAft>
                <a:spcPct val="0"/>
              </a:spcAft>
              <a:buClr>
                <a:schemeClr val="bg2"/>
              </a:buClr>
              <a:defRPr sz="4400">
                <a:solidFill>
                  <a:srgbClr val="333399"/>
                </a:solidFill>
                <a:latin typeface="Arial" panose="020B0604020202020204" pitchFamily="34" charset="0"/>
              </a:defRPr>
            </a:lvl9pPr>
          </a:lstStyle>
          <a:p>
            <a:pPr algn="l"/>
            <a:r>
              <a:rPr lang="en-US" altLang="en-US" sz="2400" b="1" dirty="0"/>
              <a:t>FIGURE 4.11</a:t>
            </a:r>
            <a:br>
              <a:rPr lang="en-US" altLang="en-US" sz="2400" dirty="0"/>
            </a:br>
            <a:r>
              <a:rPr lang="en-US" altLang="en-US" sz="2400" dirty="0"/>
              <a:t>Ternary relationship types. (a) The SUPPLY relationship. </a:t>
            </a:r>
            <a:endParaRPr lang="en-US" altLang="en-US" dirty="0"/>
          </a:p>
        </p:txBody>
      </p:sp>
    </p:spTree>
    <p:extLst>
      <p:ext uri="{BB962C8B-B14F-4D97-AF65-F5344CB8AC3E}">
        <p14:creationId xmlns:p14="http://schemas.microsoft.com/office/powerpoint/2010/main" val="1050186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ER-to-Relational Mapping Steps</a:t>
            </a:r>
            <a:endParaRPr lang="en-IN" dirty="0">
              <a:solidFill>
                <a:srgbClr val="7030A0"/>
              </a:solidFill>
            </a:endParaRPr>
          </a:p>
          <a:p>
            <a:endParaRPr lang="en-IN" dirty="0"/>
          </a:p>
        </p:txBody>
      </p:sp>
      <p:pic>
        <p:nvPicPr>
          <p:cNvPr id="4" name="Content Placeholder 3" descr="31755_FIG0901.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1709" y="2186976"/>
            <a:ext cx="6146901" cy="4086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Grp="1" noChangeArrowheads="1"/>
          </p:cNvSpPr>
          <p:nvPr/>
        </p:nvSpPr>
        <p:spPr bwMode="auto">
          <a:xfrm>
            <a:off x="561709" y="1295400"/>
            <a:ext cx="10275624"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ctr" rtl="0" fontAlgn="base">
              <a:spcBef>
                <a:spcPct val="0"/>
              </a:spcBef>
              <a:spcAft>
                <a:spcPct val="0"/>
              </a:spcAft>
              <a:buClr>
                <a:schemeClr val="bg2"/>
              </a:buClr>
              <a:defRPr sz="4400" kern="1200">
                <a:solidFill>
                  <a:srgbClr val="333399"/>
                </a:solidFill>
                <a:latin typeface="+mj-lt"/>
                <a:ea typeface="+mj-ea"/>
                <a:cs typeface="+mj-cs"/>
              </a:defRPr>
            </a:lvl1pPr>
            <a:lvl2pPr algn="ctr" rtl="0" fontAlgn="base">
              <a:spcBef>
                <a:spcPct val="0"/>
              </a:spcBef>
              <a:spcAft>
                <a:spcPct val="0"/>
              </a:spcAft>
              <a:buClr>
                <a:schemeClr val="bg2"/>
              </a:buClr>
              <a:defRPr sz="4400">
                <a:solidFill>
                  <a:srgbClr val="333399"/>
                </a:solidFill>
                <a:latin typeface="Arial" panose="020B0604020202020204" pitchFamily="34" charset="0"/>
              </a:defRPr>
            </a:lvl2pPr>
            <a:lvl3pPr algn="ctr" rtl="0" fontAlgn="base">
              <a:spcBef>
                <a:spcPct val="0"/>
              </a:spcBef>
              <a:spcAft>
                <a:spcPct val="0"/>
              </a:spcAft>
              <a:buClr>
                <a:schemeClr val="bg2"/>
              </a:buClr>
              <a:defRPr sz="4400">
                <a:solidFill>
                  <a:srgbClr val="333399"/>
                </a:solidFill>
                <a:latin typeface="Arial" panose="020B0604020202020204" pitchFamily="34" charset="0"/>
              </a:defRPr>
            </a:lvl3pPr>
            <a:lvl4pPr algn="ctr" rtl="0" fontAlgn="base">
              <a:spcBef>
                <a:spcPct val="0"/>
              </a:spcBef>
              <a:spcAft>
                <a:spcPct val="0"/>
              </a:spcAft>
              <a:buClr>
                <a:schemeClr val="bg2"/>
              </a:buClr>
              <a:defRPr sz="4400">
                <a:solidFill>
                  <a:srgbClr val="333399"/>
                </a:solidFill>
                <a:latin typeface="Arial" panose="020B0604020202020204" pitchFamily="34" charset="0"/>
              </a:defRPr>
            </a:lvl4pPr>
            <a:lvl5pPr algn="ctr" rtl="0" fontAlgn="base">
              <a:spcBef>
                <a:spcPct val="0"/>
              </a:spcBef>
              <a:spcAft>
                <a:spcPct val="0"/>
              </a:spcAft>
              <a:buClr>
                <a:schemeClr val="bg2"/>
              </a:buClr>
              <a:defRPr sz="4400">
                <a:solidFill>
                  <a:srgbClr val="333399"/>
                </a:solidFill>
                <a:latin typeface="Arial" panose="020B0604020202020204" pitchFamily="34" charset="0"/>
              </a:defRPr>
            </a:lvl5pPr>
            <a:lvl6pPr marL="457200" algn="ctr" rtl="0" fontAlgn="base">
              <a:spcBef>
                <a:spcPct val="0"/>
              </a:spcBef>
              <a:spcAft>
                <a:spcPct val="0"/>
              </a:spcAft>
              <a:buClr>
                <a:schemeClr val="bg2"/>
              </a:buClr>
              <a:defRPr sz="4400">
                <a:solidFill>
                  <a:srgbClr val="333399"/>
                </a:solidFill>
                <a:latin typeface="Arial" panose="020B0604020202020204" pitchFamily="34" charset="0"/>
              </a:defRPr>
            </a:lvl6pPr>
            <a:lvl7pPr marL="914400" algn="ctr" rtl="0" fontAlgn="base">
              <a:spcBef>
                <a:spcPct val="0"/>
              </a:spcBef>
              <a:spcAft>
                <a:spcPct val="0"/>
              </a:spcAft>
              <a:buClr>
                <a:schemeClr val="bg2"/>
              </a:buClr>
              <a:defRPr sz="4400">
                <a:solidFill>
                  <a:srgbClr val="333399"/>
                </a:solidFill>
                <a:latin typeface="Arial" panose="020B0604020202020204" pitchFamily="34" charset="0"/>
              </a:defRPr>
            </a:lvl7pPr>
            <a:lvl8pPr marL="1371600" algn="ctr" rtl="0" fontAlgn="base">
              <a:spcBef>
                <a:spcPct val="0"/>
              </a:spcBef>
              <a:spcAft>
                <a:spcPct val="0"/>
              </a:spcAft>
              <a:buClr>
                <a:schemeClr val="bg2"/>
              </a:buClr>
              <a:defRPr sz="4400">
                <a:solidFill>
                  <a:srgbClr val="333399"/>
                </a:solidFill>
                <a:latin typeface="Arial" panose="020B0604020202020204" pitchFamily="34" charset="0"/>
              </a:defRPr>
            </a:lvl8pPr>
            <a:lvl9pPr marL="1828800" algn="ctr" rtl="0" fontAlgn="base">
              <a:spcBef>
                <a:spcPct val="0"/>
              </a:spcBef>
              <a:spcAft>
                <a:spcPct val="0"/>
              </a:spcAft>
              <a:buClr>
                <a:schemeClr val="bg2"/>
              </a:buClr>
              <a:defRPr sz="4400">
                <a:solidFill>
                  <a:srgbClr val="333399"/>
                </a:solidFill>
                <a:latin typeface="Arial" panose="020B0604020202020204" pitchFamily="34" charset="0"/>
              </a:defRPr>
            </a:lvl9pPr>
          </a:lstStyle>
          <a:p>
            <a:pPr algn="l"/>
            <a:r>
              <a:rPr lang="en-US" altLang="en-US" sz="2400" b="1" dirty="0"/>
              <a:t>FIGURE 7.3</a:t>
            </a:r>
            <a:br>
              <a:rPr lang="en-US" altLang="en-US" sz="2400" b="1" dirty="0"/>
            </a:br>
            <a:r>
              <a:rPr lang="en-US" altLang="en-US" sz="2400" dirty="0"/>
              <a:t>Mapping the </a:t>
            </a:r>
            <a:r>
              <a:rPr lang="en-US" altLang="en-US" sz="2400" i="1" dirty="0"/>
              <a:t>n</a:t>
            </a:r>
            <a:r>
              <a:rPr lang="en-US" altLang="en-US" sz="2400" dirty="0"/>
              <a:t>-</a:t>
            </a:r>
            <a:r>
              <a:rPr lang="en-US" altLang="en-US" sz="2400" dirty="0" err="1"/>
              <a:t>ary</a:t>
            </a:r>
            <a:r>
              <a:rPr lang="en-US" altLang="en-US" sz="2400" dirty="0"/>
              <a:t> relationship type SUPPLY from Figure 4.11a.</a:t>
            </a:r>
            <a:endParaRPr lang="en-US" altLang="en-US"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8610" y="2438400"/>
            <a:ext cx="5343077" cy="4007308"/>
          </a:xfrm>
          <a:prstGeom prst="rect">
            <a:avLst/>
          </a:prstGeom>
        </p:spPr>
      </p:pic>
    </p:spTree>
    <p:extLst>
      <p:ext uri="{BB962C8B-B14F-4D97-AF65-F5344CB8AC3E}">
        <p14:creationId xmlns:p14="http://schemas.microsoft.com/office/powerpoint/2010/main" val="1797862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7625" y="1422399"/>
            <a:ext cx="8639176" cy="5046133"/>
          </a:xfrm>
        </p:spPr>
      </p:pic>
      <p:sp>
        <p:nvSpPr>
          <p:cNvPr id="3" name="Content Placeholder 2"/>
          <p:cNvSpPr>
            <a:spLocks noGrp="1"/>
          </p:cNvSpPr>
          <p:nvPr>
            <p:ph sz="quarter" idx="10"/>
          </p:nvPr>
        </p:nvSpPr>
        <p:spPr/>
        <p:txBody>
          <a:bodyPr/>
          <a:lstStyle/>
          <a:p>
            <a:r>
              <a:rPr lang="en-US" altLang="en-US" dirty="0">
                <a:solidFill>
                  <a:srgbClr val="7030A0"/>
                </a:solidFill>
              </a:rPr>
              <a:t>ER-to-Relational Mapping Steps</a:t>
            </a:r>
            <a:endParaRPr lang="en-IN" dirty="0">
              <a:solidFill>
                <a:srgbClr val="7030A0"/>
              </a:solidFill>
            </a:endParaRPr>
          </a:p>
          <a:p>
            <a:endParaRPr lang="en-IN" dirty="0"/>
          </a:p>
        </p:txBody>
      </p:sp>
    </p:spTree>
    <p:extLst>
      <p:ext uri="{BB962C8B-B14F-4D97-AF65-F5344CB8AC3E}">
        <p14:creationId xmlns:p14="http://schemas.microsoft.com/office/powerpoint/2010/main" val="1320535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5335" y="1468967"/>
            <a:ext cx="7366000" cy="5101167"/>
          </a:xfrm>
        </p:spPr>
      </p:pic>
      <p:sp>
        <p:nvSpPr>
          <p:cNvPr id="3" name="Content Placeholder 2"/>
          <p:cNvSpPr>
            <a:spLocks noGrp="1"/>
          </p:cNvSpPr>
          <p:nvPr>
            <p:ph sz="quarter" idx="10"/>
          </p:nvPr>
        </p:nvSpPr>
        <p:spPr/>
        <p:txBody>
          <a:bodyPr/>
          <a:lstStyle/>
          <a:p>
            <a:r>
              <a:rPr lang="en-US" altLang="en-US" dirty="0">
                <a:solidFill>
                  <a:srgbClr val="7030A0"/>
                </a:solidFill>
              </a:rPr>
              <a:t>ER-to-Relational Mapping Steps</a:t>
            </a:r>
            <a:endParaRPr lang="en-IN" dirty="0">
              <a:solidFill>
                <a:srgbClr val="7030A0"/>
              </a:solidFill>
            </a:endParaRPr>
          </a:p>
          <a:p>
            <a:endParaRPr lang="en-IN" dirty="0"/>
          </a:p>
        </p:txBody>
      </p:sp>
    </p:spTree>
    <p:extLst>
      <p:ext uri="{BB962C8B-B14F-4D97-AF65-F5344CB8AC3E}">
        <p14:creationId xmlns:p14="http://schemas.microsoft.com/office/powerpoint/2010/main" val="14545521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0079" y="1450577"/>
            <a:ext cx="6478588" cy="4858941"/>
          </a:xfrm>
        </p:spPr>
      </p:pic>
      <p:sp>
        <p:nvSpPr>
          <p:cNvPr id="3" name="Content Placeholder 2"/>
          <p:cNvSpPr>
            <a:spLocks noGrp="1"/>
          </p:cNvSpPr>
          <p:nvPr>
            <p:ph sz="quarter" idx="10"/>
          </p:nvPr>
        </p:nvSpPr>
        <p:spPr/>
        <p:txBody>
          <a:bodyPr/>
          <a:lstStyle/>
          <a:p>
            <a:r>
              <a:rPr lang="en-US" altLang="en-US" dirty="0">
                <a:solidFill>
                  <a:srgbClr val="7030A0"/>
                </a:solidFill>
              </a:rPr>
              <a:t>ER-to-Relational Mapping Steps</a:t>
            </a:r>
            <a:endParaRPr lang="en-IN" dirty="0">
              <a:solidFill>
                <a:srgbClr val="7030A0"/>
              </a:solidFill>
            </a:endParaRPr>
          </a:p>
          <a:p>
            <a:endParaRPr lang="en-IN" dirty="0"/>
          </a:p>
        </p:txBody>
      </p:sp>
    </p:spTree>
    <p:extLst>
      <p:ext uri="{BB962C8B-B14F-4D97-AF65-F5344CB8AC3E}">
        <p14:creationId xmlns:p14="http://schemas.microsoft.com/office/powerpoint/2010/main" val="3164996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EER-to-Relational Mapping Steps</a:t>
            </a:r>
            <a:endParaRPr lang="en-IN" dirty="0">
              <a:solidFill>
                <a:srgbClr val="7030A0"/>
              </a:solidFill>
            </a:endParaRPr>
          </a:p>
          <a:p>
            <a:endParaRPr lang="en-IN" dirty="0"/>
          </a:p>
        </p:txBody>
      </p:sp>
      <p:sp>
        <p:nvSpPr>
          <p:cNvPr id="4" name="Content Placeholder 3"/>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Font typeface="Wingdings" panose="05000000000000000000" pitchFamily="2" charset="2"/>
              <a:buChar char="l"/>
              <a:defRPr sz="3200" kern="1200">
                <a:solidFill>
                  <a:schemeClr val="bg2"/>
                </a:solidFill>
                <a:latin typeface="+mn-lt"/>
                <a:ea typeface="+mn-ea"/>
                <a:cs typeface="+mn-cs"/>
              </a:defRPr>
            </a:lvl1pPr>
            <a:lvl2pPr marL="742950" indent="-285750" algn="l" rtl="0" fontAlgn="base">
              <a:spcBef>
                <a:spcPct val="20000"/>
              </a:spcBef>
              <a:spcAft>
                <a:spcPct val="0"/>
              </a:spcAft>
              <a:buClr>
                <a:schemeClr val="bg2"/>
              </a:buClr>
              <a:buChar char="–"/>
              <a:defRPr sz="2800" kern="1200">
                <a:solidFill>
                  <a:schemeClr val="bg2"/>
                </a:solidFill>
                <a:latin typeface="+mn-lt"/>
                <a:ea typeface="+mn-ea"/>
                <a:cs typeface="+mn-cs"/>
              </a:defRPr>
            </a:lvl2pPr>
            <a:lvl3pPr marL="1143000" indent="-228600" algn="l" rtl="0" fontAlgn="base">
              <a:spcBef>
                <a:spcPct val="20000"/>
              </a:spcBef>
              <a:spcAft>
                <a:spcPct val="0"/>
              </a:spcAft>
              <a:buClr>
                <a:schemeClr val="bg2"/>
              </a:buClr>
              <a:buFont typeface="Wingdings" panose="05000000000000000000" pitchFamily="2" charset="2"/>
              <a:buChar char="l"/>
              <a:defRPr sz="2400" kern="1200">
                <a:solidFill>
                  <a:schemeClr val="bg2"/>
                </a:solidFill>
                <a:latin typeface="+mn-lt"/>
                <a:ea typeface="+mn-ea"/>
                <a:cs typeface="+mn-cs"/>
              </a:defRPr>
            </a:lvl3pPr>
            <a:lvl4pPr marL="1600200" indent="-228600" algn="l" rtl="0" fontAlgn="base">
              <a:spcBef>
                <a:spcPct val="20000"/>
              </a:spcBef>
              <a:spcAft>
                <a:spcPct val="0"/>
              </a:spcAft>
              <a:buClr>
                <a:schemeClr val="bg2"/>
              </a:buClr>
              <a:buChar char="–"/>
              <a:defRPr sz="2000" kern="1200">
                <a:solidFill>
                  <a:schemeClr val="bg2"/>
                </a:solidFill>
                <a:latin typeface="+mn-lt"/>
                <a:ea typeface="+mn-ea"/>
                <a:cs typeface="+mn-cs"/>
              </a:defRPr>
            </a:lvl4pPr>
            <a:lvl5pPr marL="2057400" indent="-228600" algn="l" rtl="0" fontAlgn="base">
              <a:spcBef>
                <a:spcPct val="20000"/>
              </a:spcBef>
              <a:spcAft>
                <a:spcPct val="0"/>
              </a:spcAft>
              <a:buClr>
                <a:schemeClr val="bg2"/>
              </a:buClr>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80000"/>
              </a:lnSpc>
              <a:buFont typeface="Wingdings" panose="05000000000000000000" pitchFamily="2" charset="2"/>
              <a:buNone/>
            </a:pPr>
            <a:r>
              <a:rPr lang="en-US" altLang="en-US" sz="2800" b="1" dirty="0">
                <a:solidFill>
                  <a:srgbClr val="8B3568"/>
                </a:solidFill>
              </a:rPr>
              <a:t>Step8: Options for Mapping Specialization or Generalization.</a:t>
            </a:r>
          </a:p>
          <a:p>
            <a:pPr marL="609600" indent="-609600">
              <a:lnSpc>
                <a:spcPct val="80000"/>
              </a:lnSpc>
              <a:buFont typeface="Wingdings" panose="05000000000000000000" pitchFamily="2" charset="2"/>
              <a:buNone/>
            </a:pPr>
            <a:endParaRPr lang="en-US" altLang="en-US" sz="2800" b="1" dirty="0">
              <a:solidFill>
                <a:srgbClr val="8B3568"/>
              </a:solidFill>
            </a:endParaRPr>
          </a:p>
          <a:p>
            <a:pPr marL="609600" indent="-609600">
              <a:lnSpc>
                <a:spcPct val="80000"/>
              </a:lnSpc>
              <a:buFont typeface="Wingdings" panose="05000000000000000000" pitchFamily="2" charset="2"/>
              <a:buNone/>
            </a:pPr>
            <a:r>
              <a:rPr lang="en-US" altLang="en-US" sz="1800" b="1" dirty="0">
                <a:solidFill>
                  <a:srgbClr val="8B3568"/>
                </a:solidFill>
              </a:rPr>
              <a:t>Option 8A: Multiple relations, Super class and subclasses.</a:t>
            </a:r>
            <a:r>
              <a:rPr lang="en-US" altLang="en-US" sz="1800" dirty="0">
                <a:solidFill>
                  <a:srgbClr val="8B3568"/>
                </a:solidFill>
              </a:rPr>
              <a:t> </a:t>
            </a:r>
          </a:p>
          <a:p>
            <a:pPr lvl="1">
              <a:lnSpc>
                <a:spcPct val="80000"/>
              </a:lnSpc>
              <a:buClr>
                <a:srgbClr val="00B050"/>
              </a:buClr>
              <a:buFont typeface="Wingdings" panose="05000000000000000000" pitchFamily="2" charset="2"/>
              <a:buChar char="Ø"/>
            </a:pPr>
            <a:r>
              <a:rPr lang="en-US" altLang="en-US" sz="1800" dirty="0">
                <a:solidFill>
                  <a:srgbClr val="00B050"/>
                </a:solidFill>
              </a:rPr>
              <a:t>Create a </a:t>
            </a:r>
            <a:r>
              <a:rPr lang="en-US" altLang="en-US" sz="1800" b="1" u="sng" dirty="0">
                <a:solidFill>
                  <a:srgbClr val="00B050"/>
                </a:solidFill>
              </a:rPr>
              <a:t>relation for the super class, including the super class attributes.</a:t>
            </a:r>
          </a:p>
          <a:p>
            <a:pPr lvl="1">
              <a:lnSpc>
                <a:spcPct val="80000"/>
              </a:lnSpc>
              <a:buClr>
                <a:srgbClr val="00B050"/>
              </a:buClr>
              <a:buFont typeface="Wingdings" panose="05000000000000000000" pitchFamily="2" charset="2"/>
              <a:buChar char="Ø"/>
            </a:pPr>
            <a:r>
              <a:rPr lang="en-US" altLang="en-US" sz="1800" dirty="0">
                <a:solidFill>
                  <a:srgbClr val="00B050"/>
                </a:solidFill>
              </a:rPr>
              <a:t>Create </a:t>
            </a:r>
            <a:r>
              <a:rPr lang="en-US" altLang="en-US" sz="1800" b="1" u="sng" dirty="0">
                <a:solidFill>
                  <a:srgbClr val="00B050"/>
                </a:solidFill>
              </a:rPr>
              <a:t>a relation for each subclass, which includes the primary key of the super class </a:t>
            </a:r>
            <a:r>
              <a:rPr lang="en-US" altLang="en-US" sz="1800" dirty="0">
                <a:solidFill>
                  <a:srgbClr val="00B050"/>
                </a:solidFill>
              </a:rPr>
              <a:t>(which acts as the foreign key) and the attributes of the subclass specialization.</a:t>
            </a:r>
          </a:p>
          <a:p>
            <a:pPr lvl="1">
              <a:lnSpc>
                <a:spcPct val="80000"/>
              </a:lnSpc>
              <a:buClr>
                <a:srgbClr val="00B050"/>
              </a:buClr>
              <a:buFont typeface="Wingdings" panose="05000000000000000000" pitchFamily="2" charset="2"/>
              <a:buChar char="Ø"/>
            </a:pPr>
            <a:r>
              <a:rPr lang="en-US" altLang="en-US" sz="1800" dirty="0">
                <a:solidFill>
                  <a:srgbClr val="00B050"/>
                </a:solidFill>
              </a:rPr>
              <a:t>This works for any specialization (partial, total, disjoint, overlapping)</a:t>
            </a:r>
          </a:p>
          <a:p>
            <a:pPr marL="990600" lvl="1" indent="-533400">
              <a:lnSpc>
                <a:spcPct val="80000"/>
              </a:lnSpc>
            </a:pPr>
            <a:endParaRPr lang="en-US" altLang="en-US" sz="1800" b="1" dirty="0">
              <a:solidFill>
                <a:srgbClr val="C00000"/>
              </a:solidFill>
            </a:endParaRPr>
          </a:p>
          <a:p>
            <a:pPr marL="609600" indent="-609600">
              <a:lnSpc>
                <a:spcPct val="80000"/>
              </a:lnSpc>
              <a:buFont typeface="Wingdings" panose="05000000000000000000" pitchFamily="2" charset="2"/>
              <a:buNone/>
            </a:pPr>
            <a:r>
              <a:rPr lang="en-US" altLang="en-US" sz="1800" b="1" dirty="0">
                <a:solidFill>
                  <a:srgbClr val="8B3568"/>
                </a:solidFill>
              </a:rPr>
              <a:t>Option 8B: Multiple relations, Subclass relations only</a:t>
            </a:r>
          </a:p>
          <a:p>
            <a:pPr lvl="1">
              <a:lnSpc>
                <a:spcPct val="80000"/>
              </a:lnSpc>
              <a:buClr>
                <a:srgbClr val="00B050"/>
              </a:buClr>
              <a:buFont typeface="Wingdings" panose="05000000000000000000" pitchFamily="2" charset="2"/>
              <a:buChar char="Ø"/>
            </a:pPr>
            <a:r>
              <a:rPr lang="en-US" altLang="en-US" sz="1800" dirty="0">
                <a:solidFill>
                  <a:srgbClr val="00B050"/>
                </a:solidFill>
              </a:rPr>
              <a:t>Create </a:t>
            </a:r>
            <a:r>
              <a:rPr lang="en-US" altLang="en-US" sz="1800" b="1" u="sng" dirty="0">
                <a:solidFill>
                  <a:srgbClr val="00B050"/>
                </a:solidFill>
              </a:rPr>
              <a:t>a relation for each subclass, with the attributes of both the super class and the attributes of the subclass.</a:t>
            </a:r>
          </a:p>
          <a:p>
            <a:pPr lvl="1">
              <a:lnSpc>
                <a:spcPct val="80000"/>
              </a:lnSpc>
              <a:buClr>
                <a:srgbClr val="00B050"/>
              </a:buClr>
              <a:buFont typeface="Wingdings" panose="05000000000000000000" pitchFamily="2" charset="2"/>
              <a:buChar char="Ø"/>
            </a:pPr>
            <a:r>
              <a:rPr lang="en-US" altLang="en-US" sz="1800" dirty="0">
                <a:solidFill>
                  <a:srgbClr val="00B050"/>
                </a:solidFill>
              </a:rPr>
              <a:t>This only </a:t>
            </a:r>
            <a:r>
              <a:rPr lang="en-US" altLang="en-US" sz="1800" b="1" u="sng" dirty="0">
                <a:solidFill>
                  <a:srgbClr val="00B050"/>
                </a:solidFill>
              </a:rPr>
              <a:t>works for total specializations, meaning that every entity in the super class must belong to at least one subclass</a:t>
            </a:r>
            <a:r>
              <a:rPr lang="en-US" altLang="en-US" sz="1800" dirty="0">
                <a:solidFill>
                  <a:srgbClr val="00B050"/>
                </a:solidFill>
              </a:rPr>
              <a:t>.  Otherwise members of the super class that don’t belong to a subclass will not be represented.</a:t>
            </a:r>
          </a:p>
          <a:p>
            <a:pPr marL="609600" indent="-609600">
              <a:lnSpc>
                <a:spcPct val="80000"/>
              </a:lnSpc>
              <a:buFont typeface="Wingdings" panose="05000000000000000000" pitchFamily="2" charset="2"/>
              <a:buNone/>
            </a:pPr>
            <a:endParaRPr lang="en-US" altLang="en-US" sz="1500" dirty="0"/>
          </a:p>
        </p:txBody>
      </p:sp>
    </p:spTree>
    <p:extLst>
      <p:ext uri="{BB962C8B-B14F-4D97-AF65-F5344CB8AC3E}">
        <p14:creationId xmlns:p14="http://schemas.microsoft.com/office/powerpoint/2010/main" val="2328036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828800"/>
            <a:ext cx="10972800" cy="3852334"/>
          </a:xfrm>
        </p:spPr>
        <p:txBody>
          <a:bodyPr>
            <a:normAutofit/>
          </a:bodyPr>
          <a:lstStyle/>
          <a:p>
            <a:endParaRPr lang="en-IN" sz="6000" b="1" dirty="0">
              <a:solidFill>
                <a:srgbClr val="CC0066"/>
              </a:solidFill>
            </a:endParaRPr>
          </a:p>
          <a:p>
            <a:pPr marL="0" indent="0"/>
            <a:r>
              <a:rPr lang="en-IN" sz="4800" b="1" dirty="0">
                <a:solidFill>
                  <a:srgbClr val="00B050"/>
                </a:solidFill>
              </a:rPr>
              <a:t> Mapping ER  Constructs to relations</a:t>
            </a:r>
          </a:p>
          <a:p>
            <a:pPr marL="0" lvl="0" indent="0"/>
            <a:endParaRPr lang="en-IN" sz="6000" b="1" dirty="0">
              <a:solidFill>
                <a:srgbClr val="8D237E"/>
              </a:solidFill>
            </a:endParaRPr>
          </a:p>
          <a:p>
            <a:endParaRPr lang="en-IN" sz="6000" b="1" dirty="0"/>
          </a:p>
        </p:txBody>
      </p:sp>
      <p:sp>
        <p:nvSpPr>
          <p:cNvPr id="3" name="Content Placeholder 2"/>
          <p:cNvSpPr>
            <a:spLocks noGrp="1"/>
          </p:cNvSpPr>
          <p:nvPr>
            <p:ph sz="quarter" idx="10"/>
          </p:nvPr>
        </p:nvSpPr>
        <p:spPr/>
        <p:txBody>
          <a:bodyPr/>
          <a:lstStyle/>
          <a:p>
            <a:endParaRPr lang="en-IN" dirty="0"/>
          </a:p>
        </p:txBody>
      </p:sp>
    </p:spTree>
    <p:extLst>
      <p:ext uri="{BB962C8B-B14F-4D97-AF65-F5344CB8AC3E}">
        <p14:creationId xmlns:p14="http://schemas.microsoft.com/office/powerpoint/2010/main" val="20560085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EER-to-Relational Mapping Steps</a:t>
            </a:r>
            <a:endParaRPr lang="en-IN" dirty="0">
              <a:solidFill>
                <a:srgbClr val="7030A0"/>
              </a:solidFill>
            </a:endParaRPr>
          </a:p>
          <a:p>
            <a:endParaRPr lang="en-IN" dirty="0"/>
          </a:p>
        </p:txBody>
      </p:sp>
      <p:pic>
        <p:nvPicPr>
          <p:cNvPr id="4" name="Content Placeholder 3" descr="31755_FIG0404.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26979" y="2641600"/>
            <a:ext cx="5224441" cy="3767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 0704a.gif                                                      0001035BEeyore                         B91DCF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129772"/>
            <a:ext cx="8105775" cy="13763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303597" y="3718467"/>
            <a:ext cx="3955314" cy="461665"/>
          </a:xfrm>
          <a:prstGeom prst="rect">
            <a:avLst/>
          </a:prstGeom>
        </p:spPr>
        <p:txBody>
          <a:bodyPr wrap="none">
            <a:spAutoFit/>
          </a:bodyPr>
          <a:lstStyle/>
          <a:p>
            <a:r>
              <a:rPr lang="en-US" altLang="en-US" sz="2400" b="1" dirty="0">
                <a:solidFill>
                  <a:srgbClr val="00B050"/>
                </a:solidFill>
              </a:rPr>
              <a:t>FIGURE 7.4 – Using Option 8A</a:t>
            </a:r>
          </a:p>
        </p:txBody>
      </p:sp>
    </p:spTree>
    <p:extLst>
      <p:ext uri="{BB962C8B-B14F-4D97-AF65-F5344CB8AC3E}">
        <p14:creationId xmlns:p14="http://schemas.microsoft.com/office/powerpoint/2010/main" val="2378777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EER-to-Relational Mapping Steps</a:t>
            </a:r>
            <a:endParaRPr lang="en-IN" dirty="0">
              <a:solidFill>
                <a:srgbClr val="7030A0"/>
              </a:solidFill>
            </a:endParaRPr>
          </a:p>
          <a:p>
            <a:endParaRPr lang="en-IN" dirty="0"/>
          </a:p>
        </p:txBody>
      </p:sp>
      <p:pic>
        <p:nvPicPr>
          <p:cNvPr id="4" name="Content Placeholder 3" descr=" 0704b.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400" y="1430638"/>
            <a:ext cx="6163733" cy="16575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 0403b.gif                                                      0001035BEeyore                         B91DCF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2583921"/>
            <a:ext cx="5875866" cy="364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406400" y="383619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a:r>
              <a:rPr lang="en-US" altLang="en-US" sz="2800" b="1" dirty="0">
                <a:solidFill>
                  <a:srgbClr val="0070C0"/>
                </a:solidFill>
              </a:rPr>
              <a:t>FIGURE 7.4 – Using Option 8B</a:t>
            </a:r>
            <a:r>
              <a:rPr lang="en-US" altLang="en-US" sz="2400" dirty="0">
                <a:solidFill>
                  <a:srgbClr val="0070C0"/>
                </a:solidFill>
              </a:rPr>
              <a:t> </a:t>
            </a:r>
            <a:endParaRPr lang="en-US" altLang="en-US" sz="2400" b="1" dirty="0">
              <a:solidFill>
                <a:srgbClr val="0070C0"/>
              </a:solidFill>
            </a:endParaRPr>
          </a:p>
        </p:txBody>
      </p:sp>
      <p:sp>
        <p:nvSpPr>
          <p:cNvPr id="2" name="TextBox 1"/>
          <p:cNvSpPr txBox="1"/>
          <p:nvPr/>
        </p:nvSpPr>
        <p:spPr>
          <a:xfrm>
            <a:off x="5080000" y="2748392"/>
            <a:ext cx="795867" cy="307777"/>
          </a:xfrm>
          <a:prstGeom prst="rect">
            <a:avLst/>
          </a:prstGeom>
          <a:noFill/>
        </p:spPr>
        <p:txBody>
          <a:bodyPr wrap="square" rtlCol="0">
            <a:spAutoFit/>
          </a:bodyPr>
          <a:lstStyle/>
          <a:p>
            <a:r>
              <a:rPr lang="en-IN" sz="1400" dirty="0"/>
              <a:t>Tonnage</a:t>
            </a:r>
          </a:p>
        </p:txBody>
      </p:sp>
    </p:spTree>
    <p:extLst>
      <p:ext uri="{BB962C8B-B14F-4D97-AF65-F5344CB8AC3E}">
        <p14:creationId xmlns:p14="http://schemas.microsoft.com/office/powerpoint/2010/main" val="3117558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EER-to-Relational Mapping Steps</a:t>
            </a:r>
            <a:endParaRPr lang="en-IN" dirty="0">
              <a:solidFill>
                <a:srgbClr val="7030A0"/>
              </a:solidFill>
            </a:endParaRPr>
          </a:p>
          <a:p>
            <a:endParaRPr lang="en-IN" dirty="0"/>
          </a:p>
        </p:txBody>
      </p:sp>
      <p:sp>
        <p:nvSpPr>
          <p:cNvPr id="4" name="Content Placeholder 3"/>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Font typeface="Wingdings" panose="05000000000000000000" pitchFamily="2" charset="2"/>
              <a:buChar char="l"/>
              <a:defRPr sz="3200" kern="1200">
                <a:solidFill>
                  <a:schemeClr val="bg2"/>
                </a:solidFill>
                <a:latin typeface="+mn-lt"/>
                <a:ea typeface="+mn-ea"/>
                <a:cs typeface="+mn-cs"/>
              </a:defRPr>
            </a:lvl1pPr>
            <a:lvl2pPr marL="742950" indent="-285750" algn="l" rtl="0" fontAlgn="base">
              <a:spcBef>
                <a:spcPct val="20000"/>
              </a:spcBef>
              <a:spcAft>
                <a:spcPct val="0"/>
              </a:spcAft>
              <a:buClr>
                <a:schemeClr val="bg2"/>
              </a:buClr>
              <a:buChar char="–"/>
              <a:defRPr sz="2800" kern="1200">
                <a:solidFill>
                  <a:schemeClr val="bg2"/>
                </a:solidFill>
                <a:latin typeface="+mn-lt"/>
                <a:ea typeface="+mn-ea"/>
                <a:cs typeface="+mn-cs"/>
              </a:defRPr>
            </a:lvl2pPr>
            <a:lvl3pPr marL="1143000" indent="-228600" algn="l" rtl="0" fontAlgn="base">
              <a:spcBef>
                <a:spcPct val="20000"/>
              </a:spcBef>
              <a:spcAft>
                <a:spcPct val="0"/>
              </a:spcAft>
              <a:buClr>
                <a:schemeClr val="bg2"/>
              </a:buClr>
              <a:buFont typeface="Wingdings" panose="05000000000000000000" pitchFamily="2" charset="2"/>
              <a:buChar char="l"/>
              <a:defRPr sz="2400" kern="1200">
                <a:solidFill>
                  <a:schemeClr val="bg2"/>
                </a:solidFill>
                <a:latin typeface="+mn-lt"/>
                <a:ea typeface="+mn-ea"/>
                <a:cs typeface="+mn-cs"/>
              </a:defRPr>
            </a:lvl3pPr>
            <a:lvl4pPr marL="1600200" indent="-228600" algn="l" rtl="0" fontAlgn="base">
              <a:spcBef>
                <a:spcPct val="20000"/>
              </a:spcBef>
              <a:spcAft>
                <a:spcPct val="0"/>
              </a:spcAft>
              <a:buClr>
                <a:schemeClr val="bg2"/>
              </a:buClr>
              <a:buChar char="–"/>
              <a:defRPr sz="2000" kern="1200">
                <a:solidFill>
                  <a:schemeClr val="bg2"/>
                </a:solidFill>
                <a:latin typeface="+mn-lt"/>
                <a:ea typeface="+mn-ea"/>
                <a:cs typeface="+mn-cs"/>
              </a:defRPr>
            </a:lvl4pPr>
            <a:lvl5pPr marL="2057400" indent="-228600" algn="l" rtl="0" fontAlgn="base">
              <a:spcBef>
                <a:spcPct val="20000"/>
              </a:spcBef>
              <a:spcAft>
                <a:spcPct val="0"/>
              </a:spcAft>
              <a:buClr>
                <a:schemeClr val="bg2"/>
              </a:buClr>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 typeface="Wingdings" panose="05000000000000000000" pitchFamily="2" charset="2"/>
              <a:buNone/>
            </a:pPr>
            <a:r>
              <a:rPr lang="en-US" altLang="en-US" sz="1800" b="1" dirty="0">
                <a:solidFill>
                  <a:srgbClr val="8B3568"/>
                </a:solidFill>
              </a:rPr>
              <a:t>Option 8C: Single relation with one type attribute</a:t>
            </a:r>
            <a:r>
              <a:rPr lang="en-US" altLang="en-US" sz="2000" b="1" dirty="0">
                <a:solidFill>
                  <a:srgbClr val="8B3568"/>
                </a:solidFill>
              </a:rPr>
              <a:t>.</a:t>
            </a:r>
            <a:r>
              <a:rPr lang="en-US" altLang="en-US" dirty="0">
                <a:solidFill>
                  <a:srgbClr val="8B3568"/>
                </a:solidFill>
              </a:rPr>
              <a:t> </a:t>
            </a:r>
          </a:p>
          <a:p>
            <a:pPr lvl="1">
              <a:lnSpc>
                <a:spcPct val="90000"/>
              </a:lnSpc>
              <a:buClr>
                <a:srgbClr val="C00000"/>
              </a:buClr>
              <a:buFont typeface="Wingdings" panose="05000000000000000000" pitchFamily="2" charset="2"/>
              <a:buChar char="Ø"/>
            </a:pPr>
            <a:r>
              <a:rPr lang="en-US" altLang="en-US" sz="1800" dirty="0">
                <a:solidFill>
                  <a:srgbClr val="C00000"/>
                </a:solidFill>
              </a:rPr>
              <a:t>Create a single relation, with </a:t>
            </a:r>
            <a:r>
              <a:rPr lang="en-US" altLang="en-US" sz="1800" b="1" u="sng" dirty="0">
                <a:solidFill>
                  <a:srgbClr val="C00000"/>
                </a:solidFill>
              </a:rPr>
              <a:t>all the attributes of the super class and all the attributes of a subclass</a:t>
            </a:r>
            <a:r>
              <a:rPr lang="en-US" altLang="en-US" sz="1800" dirty="0">
                <a:solidFill>
                  <a:srgbClr val="C00000"/>
                </a:solidFill>
              </a:rPr>
              <a:t>.</a:t>
            </a:r>
          </a:p>
          <a:p>
            <a:pPr lvl="1">
              <a:lnSpc>
                <a:spcPct val="90000"/>
              </a:lnSpc>
              <a:buClr>
                <a:srgbClr val="C00000"/>
              </a:buClr>
              <a:buFont typeface="Wingdings" panose="05000000000000000000" pitchFamily="2" charset="2"/>
              <a:buChar char="Ø"/>
            </a:pPr>
            <a:r>
              <a:rPr lang="en-US" altLang="en-US" sz="1800" dirty="0">
                <a:solidFill>
                  <a:srgbClr val="C00000"/>
                </a:solidFill>
              </a:rPr>
              <a:t>Include a ‘Type’ attribute, which is the discriminating attribute which indicates which subclass the row belongs to.     </a:t>
            </a:r>
          </a:p>
          <a:p>
            <a:pPr lvl="1">
              <a:lnSpc>
                <a:spcPct val="90000"/>
              </a:lnSpc>
              <a:buClr>
                <a:srgbClr val="C00000"/>
              </a:buClr>
              <a:buFont typeface="Wingdings" panose="05000000000000000000" pitchFamily="2" charset="2"/>
              <a:buChar char="Ø"/>
            </a:pPr>
            <a:r>
              <a:rPr lang="en-US" altLang="en-US" sz="1800" dirty="0">
                <a:solidFill>
                  <a:srgbClr val="C00000"/>
                </a:solidFill>
                <a:highlight>
                  <a:srgbClr val="00FFFF"/>
                </a:highlight>
              </a:rPr>
              <a:t>This only works if the specialization is disjoint, meaning the super class entity cannot be a member of more than one subclass.</a:t>
            </a:r>
          </a:p>
          <a:p>
            <a:pPr>
              <a:lnSpc>
                <a:spcPct val="90000"/>
              </a:lnSpc>
              <a:buFont typeface="Wingdings" panose="05000000000000000000" pitchFamily="2" charset="2"/>
              <a:buNone/>
            </a:pPr>
            <a:endParaRPr lang="en-US" altLang="en-US" sz="1600" b="1" dirty="0">
              <a:solidFill>
                <a:srgbClr val="C00000"/>
              </a:solidFill>
            </a:endParaRPr>
          </a:p>
          <a:p>
            <a:pPr>
              <a:lnSpc>
                <a:spcPct val="90000"/>
              </a:lnSpc>
              <a:buFont typeface="Wingdings" panose="05000000000000000000" pitchFamily="2" charset="2"/>
              <a:buNone/>
            </a:pPr>
            <a:r>
              <a:rPr lang="en-US" altLang="en-US" sz="1800" b="1" dirty="0">
                <a:solidFill>
                  <a:srgbClr val="8B3568"/>
                </a:solidFill>
              </a:rPr>
              <a:t>Option 8D: Single relation with multiple type attributes.</a:t>
            </a:r>
          </a:p>
          <a:p>
            <a:pPr lvl="1">
              <a:lnSpc>
                <a:spcPct val="90000"/>
              </a:lnSpc>
              <a:buClr>
                <a:srgbClr val="C00000"/>
              </a:buClr>
              <a:buFont typeface="Wingdings" panose="05000000000000000000" pitchFamily="2" charset="2"/>
              <a:buChar char="Ø"/>
            </a:pPr>
            <a:r>
              <a:rPr lang="en-US" altLang="en-US" sz="1800" dirty="0">
                <a:solidFill>
                  <a:srgbClr val="C00000"/>
                </a:solidFill>
              </a:rPr>
              <a:t>Create </a:t>
            </a:r>
            <a:r>
              <a:rPr lang="en-US" altLang="en-US" sz="1800" b="1" u="sng" dirty="0">
                <a:solidFill>
                  <a:srgbClr val="C00000"/>
                </a:solidFill>
              </a:rPr>
              <a:t>a single relation with all the attributes of the super class and all the attributes of the subclass.</a:t>
            </a:r>
          </a:p>
          <a:p>
            <a:pPr lvl="1">
              <a:lnSpc>
                <a:spcPct val="90000"/>
              </a:lnSpc>
              <a:buClr>
                <a:srgbClr val="C00000"/>
              </a:buClr>
              <a:buFont typeface="Wingdings" panose="05000000000000000000" pitchFamily="2" charset="2"/>
              <a:buChar char="Ø"/>
            </a:pPr>
            <a:r>
              <a:rPr lang="en-US" altLang="en-US" sz="1800" dirty="0">
                <a:solidFill>
                  <a:srgbClr val="C00000"/>
                </a:solidFill>
              </a:rPr>
              <a:t>Include a Boolean </a:t>
            </a:r>
            <a:r>
              <a:rPr lang="en-US" altLang="en-US" sz="1800" b="1" u="sng" dirty="0">
                <a:solidFill>
                  <a:srgbClr val="C00000"/>
                </a:solidFill>
              </a:rPr>
              <a:t>“Type” attribute for each subclass,</a:t>
            </a:r>
            <a:r>
              <a:rPr lang="en-US" altLang="en-US" sz="1800" dirty="0">
                <a:solidFill>
                  <a:srgbClr val="C00000"/>
                </a:solidFill>
              </a:rPr>
              <a:t> which indicates whether the row belongs to that subclass.</a:t>
            </a:r>
          </a:p>
          <a:p>
            <a:pPr lvl="1">
              <a:lnSpc>
                <a:spcPct val="90000"/>
              </a:lnSpc>
              <a:buClr>
                <a:srgbClr val="C00000"/>
              </a:buClr>
              <a:buFont typeface="Wingdings" panose="05000000000000000000" pitchFamily="2" charset="2"/>
              <a:buChar char="Ø"/>
            </a:pPr>
            <a:r>
              <a:rPr lang="en-US" altLang="en-US" sz="1800" dirty="0">
                <a:solidFill>
                  <a:srgbClr val="C00000"/>
                </a:solidFill>
              </a:rPr>
              <a:t>This works with overlapping specializations, to indicate if the super class entity belongs to more than one subclass.</a:t>
            </a:r>
          </a:p>
          <a:p>
            <a:pPr>
              <a:lnSpc>
                <a:spcPct val="90000"/>
              </a:lnSpc>
              <a:buFont typeface="Wingdings" panose="05000000000000000000" pitchFamily="2" charset="2"/>
              <a:buNone/>
            </a:pPr>
            <a:r>
              <a:rPr lang="en-US" altLang="en-US" sz="2400" b="1" dirty="0"/>
              <a:t>    </a:t>
            </a:r>
            <a:endParaRPr lang="en-US" altLang="en-US" sz="2000" dirty="0"/>
          </a:p>
        </p:txBody>
      </p:sp>
    </p:spTree>
    <p:extLst>
      <p:ext uri="{BB962C8B-B14F-4D97-AF65-F5344CB8AC3E}">
        <p14:creationId xmlns:p14="http://schemas.microsoft.com/office/powerpoint/2010/main" val="1283660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EER-to-Relational Mapping Steps</a:t>
            </a:r>
            <a:endParaRPr lang="en-IN" dirty="0">
              <a:solidFill>
                <a:srgbClr val="7030A0"/>
              </a:solidFill>
            </a:endParaRPr>
          </a:p>
          <a:p>
            <a:endParaRPr lang="en-IN" dirty="0"/>
          </a:p>
        </p:txBody>
      </p:sp>
      <p:grpSp>
        <p:nvGrpSpPr>
          <p:cNvPr id="5" name="Group 4"/>
          <p:cNvGrpSpPr>
            <a:grpSpLocks/>
          </p:cNvGrpSpPr>
          <p:nvPr/>
        </p:nvGrpSpPr>
        <p:grpSpPr bwMode="auto">
          <a:xfrm>
            <a:off x="160865" y="1435067"/>
            <a:ext cx="8280400" cy="742950"/>
            <a:chOff x="432" y="766"/>
            <a:chExt cx="5216" cy="468"/>
          </a:xfrm>
        </p:grpSpPr>
        <p:pic>
          <p:nvPicPr>
            <p:cNvPr id="6" name="Picture 5" descr=" 0704c.gif                                                      0001035BEeyore                         B91DCF3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766"/>
              <a:ext cx="4896" cy="36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p:cNvSpPr txBox="1">
              <a:spLocks noChangeArrowheads="1"/>
            </p:cNvSpPr>
            <p:nvPr/>
          </p:nvSpPr>
          <p:spPr bwMode="auto">
            <a:xfrm>
              <a:off x="4776" y="946"/>
              <a:ext cx="8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1200" b="1" dirty="0" err="1">
                  <a:solidFill>
                    <a:srgbClr val="8B3568"/>
                  </a:solidFill>
                  <a:latin typeface="Arial" panose="020B0604020202020204" pitchFamily="34" charset="0"/>
                </a:rPr>
                <a:t>EngType</a:t>
              </a:r>
              <a:endParaRPr lang="en-US" altLang="en-US" sz="1200" b="1" dirty="0">
                <a:solidFill>
                  <a:srgbClr val="8B3568"/>
                </a:solidFill>
                <a:latin typeface="Arial" panose="020B0604020202020204" pitchFamily="34" charset="0"/>
              </a:endParaRPr>
            </a:p>
            <a:p>
              <a:endParaRPr lang="en-US" altLang="en-US" sz="1200" b="1" dirty="0">
                <a:solidFill>
                  <a:schemeClr val="bg2"/>
                </a:solidFill>
                <a:latin typeface="Arial" panose="020B0604020202020204" pitchFamily="34" charset="0"/>
              </a:endParaRPr>
            </a:p>
          </p:txBody>
        </p:sp>
      </p:grpSp>
      <p:sp>
        <p:nvSpPr>
          <p:cNvPr id="8" name="Rectangle 7"/>
          <p:cNvSpPr/>
          <p:nvPr/>
        </p:nvSpPr>
        <p:spPr>
          <a:xfrm>
            <a:off x="1050026" y="3278201"/>
            <a:ext cx="2997039" cy="369332"/>
          </a:xfrm>
          <a:prstGeom prst="rect">
            <a:avLst/>
          </a:prstGeom>
        </p:spPr>
        <p:txBody>
          <a:bodyPr wrap="none">
            <a:spAutoFit/>
          </a:bodyPr>
          <a:lstStyle/>
          <a:p>
            <a:r>
              <a:rPr lang="en-US" altLang="en-US" b="1" dirty="0">
                <a:solidFill>
                  <a:srgbClr val="8B3568"/>
                </a:solidFill>
              </a:rPr>
              <a:t>FIGURE 7.4 – Using Option 8C</a:t>
            </a:r>
          </a:p>
        </p:txBody>
      </p:sp>
      <p:pic>
        <p:nvPicPr>
          <p:cNvPr id="13" name="Picture 12">
            <a:extLst>
              <a:ext uri="{FF2B5EF4-FFF2-40B4-BE49-F238E27FC236}">
                <a16:creationId xmlns:a16="http://schemas.microsoft.com/office/drawing/2014/main" id="{A4CF2F5E-A3F4-461C-862C-29E00F9A4785}"/>
              </a:ext>
            </a:extLst>
          </p:cNvPr>
          <p:cNvPicPr>
            <a:picLocks noChangeAspect="1"/>
          </p:cNvPicPr>
          <p:nvPr/>
        </p:nvPicPr>
        <p:blipFill>
          <a:blip r:embed="rId3"/>
          <a:stretch>
            <a:fillRect/>
          </a:stretch>
        </p:blipFill>
        <p:spPr>
          <a:xfrm>
            <a:off x="6096000" y="2178017"/>
            <a:ext cx="5153025" cy="4210050"/>
          </a:xfrm>
          <a:prstGeom prst="rect">
            <a:avLst/>
          </a:prstGeom>
        </p:spPr>
      </p:pic>
    </p:spTree>
    <p:extLst>
      <p:ext uri="{BB962C8B-B14F-4D97-AF65-F5344CB8AC3E}">
        <p14:creationId xmlns:p14="http://schemas.microsoft.com/office/powerpoint/2010/main" val="2408585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EER-to-Relational Mapping Steps</a:t>
            </a:r>
            <a:endParaRPr lang="en-IN" dirty="0">
              <a:solidFill>
                <a:srgbClr val="7030A0"/>
              </a:solidFill>
            </a:endParaRPr>
          </a:p>
          <a:p>
            <a:endParaRPr lang="en-IN" dirty="0"/>
          </a:p>
        </p:txBody>
      </p:sp>
      <p:pic>
        <p:nvPicPr>
          <p:cNvPr id="4" name="Content Placeholder 3" descr="31755_FIG0405.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88001" y="2436824"/>
            <a:ext cx="5625052" cy="36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 0704d.gif                                                      0001035BEeyore                         B91DCF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012" y="1557867"/>
            <a:ext cx="8696855" cy="685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113192" y="3718467"/>
            <a:ext cx="3021083" cy="369332"/>
          </a:xfrm>
          <a:prstGeom prst="rect">
            <a:avLst/>
          </a:prstGeom>
        </p:spPr>
        <p:txBody>
          <a:bodyPr wrap="none">
            <a:spAutoFit/>
          </a:bodyPr>
          <a:lstStyle/>
          <a:p>
            <a:r>
              <a:rPr lang="en-US" altLang="en-US" b="1" dirty="0">
                <a:solidFill>
                  <a:srgbClr val="8B3568"/>
                </a:solidFill>
              </a:rPr>
              <a:t>FIGURE 7.4 – Using Option 8D</a:t>
            </a:r>
          </a:p>
        </p:txBody>
      </p:sp>
      <p:sp>
        <p:nvSpPr>
          <p:cNvPr id="2" name="TextBox 1">
            <a:extLst>
              <a:ext uri="{FF2B5EF4-FFF2-40B4-BE49-F238E27FC236}">
                <a16:creationId xmlns:a16="http://schemas.microsoft.com/office/drawing/2014/main" id="{20C1FFA5-7BE6-4171-932E-867E03A02225}"/>
              </a:ext>
            </a:extLst>
          </p:cNvPr>
          <p:cNvSpPr txBox="1"/>
          <p:nvPr/>
        </p:nvSpPr>
        <p:spPr>
          <a:xfrm>
            <a:off x="8340892" y="3955946"/>
            <a:ext cx="119270" cy="646331"/>
          </a:xfrm>
          <a:prstGeom prst="rect">
            <a:avLst/>
          </a:prstGeom>
          <a:noFill/>
        </p:spPr>
        <p:txBody>
          <a:bodyPr wrap="square" rtlCol="0">
            <a:spAutoFit/>
          </a:bodyPr>
          <a:lstStyle/>
          <a:p>
            <a:r>
              <a:rPr lang="en-IN" dirty="0"/>
              <a:t>O</a:t>
            </a:r>
          </a:p>
          <a:p>
            <a:endParaRPr lang="en-IN" dirty="0"/>
          </a:p>
        </p:txBody>
      </p:sp>
    </p:spTree>
    <p:extLst>
      <p:ext uri="{BB962C8B-B14F-4D97-AF65-F5344CB8AC3E}">
        <p14:creationId xmlns:p14="http://schemas.microsoft.com/office/powerpoint/2010/main" val="406770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EER-to-Relational Mapping Steps</a:t>
            </a:r>
            <a:endParaRPr lang="en-IN" dirty="0">
              <a:solidFill>
                <a:srgbClr val="7030A0"/>
              </a:solidFill>
            </a:endParaRPr>
          </a:p>
          <a:p>
            <a:endParaRPr lang="en-IN" dirty="0"/>
          </a:p>
        </p:txBody>
      </p:sp>
      <p:sp>
        <p:nvSpPr>
          <p:cNvPr id="4" name="Content Placeholder 3"/>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lnSpcReduction="10000"/>
          </a:bodyPr>
          <a:lstStyle>
            <a:lvl1pPr marL="342900" indent="-342900" algn="l" rtl="0" fontAlgn="base">
              <a:spcBef>
                <a:spcPct val="20000"/>
              </a:spcBef>
              <a:spcAft>
                <a:spcPct val="0"/>
              </a:spcAft>
              <a:buClr>
                <a:schemeClr val="bg2"/>
              </a:buClr>
              <a:buFont typeface="Wingdings" panose="05000000000000000000" pitchFamily="2" charset="2"/>
              <a:buChar char="l"/>
              <a:defRPr sz="3200" kern="1200">
                <a:solidFill>
                  <a:schemeClr val="bg2"/>
                </a:solidFill>
                <a:latin typeface="+mn-lt"/>
                <a:ea typeface="+mn-ea"/>
                <a:cs typeface="+mn-cs"/>
              </a:defRPr>
            </a:lvl1pPr>
            <a:lvl2pPr marL="742950" indent="-285750" algn="l" rtl="0" fontAlgn="base">
              <a:spcBef>
                <a:spcPct val="20000"/>
              </a:spcBef>
              <a:spcAft>
                <a:spcPct val="0"/>
              </a:spcAft>
              <a:buClr>
                <a:schemeClr val="bg2"/>
              </a:buClr>
              <a:buChar char="–"/>
              <a:defRPr sz="2800" kern="1200">
                <a:solidFill>
                  <a:schemeClr val="bg2"/>
                </a:solidFill>
                <a:latin typeface="+mn-lt"/>
                <a:ea typeface="+mn-ea"/>
                <a:cs typeface="+mn-cs"/>
              </a:defRPr>
            </a:lvl2pPr>
            <a:lvl3pPr marL="1143000" indent="-228600" algn="l" rtl="0" fontAlgn="base">
              <a:spcBef>
                <a:spcPct val="20000"/>
              </a:spcBef>
              <a:spcAft>
                <a:spcPct val="0"/>
              </a:spcAft>
              <a:buClr>
                <a:schemeClr val="bg2"/>
              </a:buClr>
              <a:buFont typeface="Wingdings" panose="05000000000000000000" pitchFamily="2" charset="2"/>
              <a:buChar char="l"/>
              <a:defRPr sz="2400" kern="1200">
                <a:solidFill>
                  <a:schemeClr val="bg2"/>
                </a:solidFill>
                <a:latin typeface="+mn-lt"/>
                <a:ea typeface="+mn-ea"/>
                <a:cs typeface="+mn-cs"/>
              </a:defRPr>
            </a:lvl3pPr>
            <a:lvl4pPr marL="1600200" indent="-228600" algn="l" rtl="0" fontAlgn="base">
              <a:spcBef>
                <a:spcPct val="20000"/>
              </a:spcBef>
              <a:spcAft>
                <a:spcPct val="0"/>
              </a:spcAft>
              <a:buClr>
                <a:schemeClr val="bg2"/>
              </a:buClr>
              <a:buChar char="–"/>
              <a:defRPr sz="2000" kern="1200">
                <a:solidFill>
                  <a:schemeClr val="bg2"/>
                </a:solidFill>
                <a:latin typeface="+mn-lt"/>
                <a:ea typeface="+mn-ea"/>
                <a:cs typeface="+mn-cs"/>
              </a:defRPr>
            </a:lvl4pPr>
            <a:lvl5pPr marL="2057400" indent="-228600" algn="l" rtl="0" fontAlgn="base">
              <a:spcBef>
                <a:spcPct val="20000"/>
              </a:spcBef>
              <a:spcAft>
                <a:spcPct val="0"/>
              </a:spcAft>
              <a:buClr>
                <a:schemeClr val="bg2"/>
              </a:buClr>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 typeface="Wingdings" panose="05000000000000000000" pitchFamily="2" charset="2"/>
              <a:buNone/>
            </a:pPr>
            <a:r>
              <a:rPr lang="en-US" altLang="en-US" sz="2400" b="1" dirty="0">
                <a:solidFill>
                  <a:srgbClr val="8B3568"/>
                </a:solidFill>
              </a:rPr>
              <a:t>Step 9: Mapping of Union Types (Categories).</a:t>
            </a:r>
          </a:p>
          <a:p>
            <a:pPr>
              <a:lnSpc>
                <a:spcPct val="90000"/>
              </a:lnSpc>
              <a:buFont typeface="Wingdings" panose="05000000000000000000" pitchFamily="2" charset="2"/>
              <a:buNone/>
            </a:pPr>
            <a:endParaRPr lang="en-US" altLang="en-US" sz="2400" b="1" dirty="0">
              <a:solidFill>
                <a:srgbClr val="8B3568"/>
              </a:solidFill>
            </a:endParaRPr>
          </a:p>
          <a:p>
            <a:pPr lvl="1">
              <a:lnSpc>
                <a:spcPct val="90000"/>
              </a:lnSpc>
              <a:buClr>
                <a:srgbClr val="C00000"/>
              </a:buClr>
              <a:buFont typeface="Wingdings" panose="05000000000000000000" pitchFamily="2" charset="2"/>
              <a:buChar char="Ø"/>
            </a:pPr>
            <a:r>
              <a:rPr lang="en-US" altLang="en-US" sz="2000" dirty="0">
                <a:solidFill>
                  <a:srgbClr val="C00000"/>
                </a:solidFill>
              </a:rPr>
              <a:t>For mapping a category whose defining super classes have different keys, you can specify a new key attribute, called a </a:t>
            </a:r>
            <a:r>
              <a:rPr lang="en-US" altLang="en-US" sz="2000" b="1" dirty="0">
                <a:solidFill>
                  <a:srgbClr val="C00000"/>
                </a:solidFill>
              </a:rPr>
              <a:t>surrogate key</a:t>
            </a:r>
            <a:r>
              <a:rPr lang="en-US" altLang="en-US" sz="2000" dirty="0">
                <a:solidFill>
                  <a:srgbClr val="C00000"/>
                </a:solidFill>
              </a:rPr>
              <a:t>, when creating a relation to correspond to the category. </a:t>
            </a:r>
          </a:p>
          <a:p>
            <a:pPr lvl="1">
              <a:lnSpc>
                <a:spcPct val="90000"/>
              </a:lnSpc>
              <a:buClr>
                <a:srgbClr val="C00000"/>
              </a:buClr>
              <a:buFont typeface="Wingdings" panose="05000000000000000000" pitchFamily="2" charset="2"/>
              <a:buChar char="Ø"/>
            </a:pPr>
            <a:endParaRPr lang="en-US" altLang="en-US" sz="2000" dirty="0">
              <a:solidFill>
                <a:srgbClr val="C00000"/>
              </a:solidFill>
            </a:endParaRPr>
          </a:p>
          <a:p>
            <a:pPr lvl="1">
              <a:lnSpc>
                <a:spcPct val="90000"/>
              </a:lnSpc>
              <a:buClr>
                <a:srgbClr val="C00000"/>
              </a:buClr>
              <a:buFont typeface="Wingdings" panose="05000000000000000000" pitchFamily="2" charset="2"/>
              <a:buChar char="Ø"/>
            </a:pPr>
            <a:r>
              <a:rPr lang="en-US" altLang="en-US" sz="2000" dirty="0">
                <a:solidFill>
                  <a:srgbClr val="C00000"/>
                </a:solidFill>
              </a:rPr>
              <a:t>Then create a relation for each category, which includes the attributes of the category, and the surrogate key, which acts as the foreign key.</a:t>
            </a:r>
          </a:p>
          <a:p>
            <a:pPr lvl="1">
              <a:lnSpc>
                <a:spcPct val="90000"/>
              </a:lnSpc>
            </a:pPr>
            <a:endParaRPr lang="en-US" altLang="en-US" sz="2000" dirty="0">
              <a:solidFill>
                <a:srgbClr val="C00000"/>
              </a:solidFill>
            </a:endParaRPr>
          </a:p>
          <a:p>
            <a:pPr lvl="1">
              <a:lnSpc>
                <a:spcPct val="90000"/>
              </a:lnSpc>
              <a:buFontTx/>
              <a:buNone/>
            </a:pPr>
            <a:r>
              <a:rPr lang="en-US" altLang="en-US" sz="2000" b="1" dirty="0">
                <a:solidFill>
                  <a:srgbClr val="00B050"/>
                </a:solidFill>
              </a:rPr>
              <a:t>Example:</a:t>
            </a:r>
          </a:p>
          <a:p>
            <a:pPr lvl="2">
              <a:lnSpc>
                <a:spcPct val="90000"/>
              </a:lnSpc>
            </a:pPr>
            <a:r>
              <a:rPr lang="en-US" altLang="en-US" sz="2000" b="1" dirty="0">
                <a:solidFill>
                  <a:srgbClr val="00B050"/>
                </a:solidFill>
              </a:rPr>
              <a:t>We can create a relation OWNER to correspond to the OWNER category and include any attributes of the category in this relation. The primary key of the OWNER relation is the surrogate key, which we called </a:t>
            </a:r>
            <a:r>
              <a:rPr lang="en-US" altLang="en-US" sz="2000" b="1" dirty="0" err="1">
                <a:solidFill>
                  <a:srgbClr val="00B050"/>
                </a:solidFill>
              </a:rPr>
              <a:t>OwnerId</a:t>
            </a:r>
            <a:r>
              <a:rPr lang="en-US" altLang="en-US" sz="2000" b="1" dirty="0">
                <a:solidFill>
                  <a:srgbClr val="00B050"/>
                </a:solidFill>
              </a:rPr>
              <a:t>.</a:t>
            </a:r>
          </a:p>
          <a:p>
            <a:pPr>
              <a:lnSpc>
                <a:spcPct val="90000"/>
              </a:lnSpc>
              <a:buFont typeface="Wingdings" panose="05000000000000000000" pitchFamily="2" charset="2"/>
              <a:buNone/>
            </a:pPr>
            <a:r>
              <a:rPr lang="en-US" altLang="en-US" sz="1800" b="1" dirty="0">
                <a:solidFill>
                  <a:srgbClr val="00B050"/>
                </a:solidFill>
              </a:rPr>
              <a:t>  </a:t>
            </a:r>
          </a:p>
          <a:p>
            <a:pPr>
              <a:lnSpc>
                <a:spcPct val="90000"/>
              </a:lnSpc>
              <a:buFont typeface="Wingdings" panose="05000000000000000000" pitchFamily="2" charset="2"/>
              <a:buNone/>
            </a:pPr>
            <a:endParaRPr lang="en-US" altLang="en-US" sz="1800" dirty="0"/>
          </a:p>
          <a:p>
            <a:pPr>
              <a:lnSpc>
                <a:spcPct val="90000"/>
              </a:lnSpc>
              <a:buFont typeface="Wingdings" panose="05000000000000000000" pitchFamily="2" charset="2"/>
              <a:buNone/>
            </a:pPr>
            <a:r>
              <a:rPr lang="en-US" altLang="en-US" sz="1800" dirty="0"/>
              <a:t>       </a:t>
            </a:r>
            <a:endParaRPr lang="en-US" altLang="en-US" sz="2400" b="1" dirty="0">
              <a:solidFill>
                <a:srgbClr val="FF0066"/>
              </a:solidFill>
            </a:endParaRPr>
          </a:p>
          <a:p>
            <a:pPr>
              <a:lnSpc>
                <a:spcPct val="90000"/>
              </a:lnSpc>
              <a:buFont typeface="Wingdings" panose="05000000000000000000" pitchFamily="2" charset="2"/>
              <a:buNone/>
            </a:pPr>
            <a:endParaRPr lang="en-US" altLang="en-US" sz="2400" dirty="0"/>
          </a:p>
          <a:p>
            <a:pPr>
              <a:lnSpc>
                <a:spcPct val="90000"/>
              </a:lnSpc>
              <a:buFont typeface="Wingdings" panose="05000000000000000000" pitchFamily="2" charset="2"/>
              <a:buNone/>
            </a:pPr>
            <a:endParaRPr lang="en-US" altLang="en-US" sz="2400" dirty="0"/>
          </a:p>
        </p:txBody>
      </p:sp>
    </p:spTree>
    <p:extLst>
      <p:ext uri="{BB962C8B-B14F-4D97-AF65-F5344CB8AC3E}">
        <p14:creationId xmlns:p14="http://schemas.microsoft.com/office/powerpoint/2010/main" val="7465305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EER-to-Relational Mapping Steps</a:t>
            </a:r>
            <a:endParaRPr lang="en-IN" dirty="0">
              <a:solidFill>
                <a:srgbClr val="7030A0"/>
              </a:solidFill>
            </a:endParaRPr>
          </a:p>
          <a:p>
            <a:endParaRPr lang="en-IN" dirty="0"/>
          </a:p>
        </p:txBody>
      </p:sp>
      <p:pic>
        <p:nvPicPr>
          <p:cNvPr id="4" name="Content Placeholder 3" descr="31755_FIG0408.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87067" y="1473201"/>
            <a:ext cx="4927599" cy="4910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14400" y="2222268"/>
            <a:ext cx="6096000" cy="923330"/>
          </a:xfrm>
          <a:prstGeom prst="rect">
            <a:avLst/>
          </a:prstGeom>
        </p:spPr>
        <p:txBody>
          <a:bodyPr>
            <a:spAutoFit/>
          </a:bodyPr>
          <a:lstStyle/>
          <a:p>
            <a:r>
              <a:rPr lang="en-US" altLang="en-US" b="1" dirty="0">
                <a:solidFill>
                  <a:srgbClr val="C00000"/>
                </a:solidFill>
              </a:rPr>
              <a:t>FIGURE 4.8</a:t>
            </a:r>
            <a:br>
              <a:rPr lang="en-US" altLang="en-US" dirty="0">
                <a:solidFill>
                  <a:srgbClr val="C00000"/>
                </a:solidFill>
              </a:rPr>
            </a:br>
            <a:r>
              <a:rPr lang="en-US" altLang="en-US" dirty="0">
                <a:solidFill>
                  <a:srgbClr val="C00000"/>
                </a:solidFill>
              </a:rPr>
              <a:t>Two categories (union types): OWNER and REGISTERED_VEHICLE</a:t>
            </a:r>
            <a:endParaRPr lang="en-IN" dirty="0">
              <a:solidFill>
                <a:srgbClr val="C00000"/>
              </a:solidFill>
            </a:endParaRPr>
          </a:p>
        </p:txBody>
      </p:sp>
    </p:spTree>
    <p:extLst>
      <p:ext uri="{BB962C8B-B14F-4D97-AF65-F5344CB8AC3E}">
        <p14:creationId xmlns:p14="http://schemas.microsoft.com/office/powerpoint/2010/main" val="28797231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EER-to-Relational Mapping Steps</a:t>
            </a:r>
            <a:endParaRPr lang="en-IN" dirty="0">
              <a:solidFill>
                <a:srgbClr val="7030A0"/>
              </a:solidFill>
            </a:endParaRPr>
          </a:p>
          <a:p>
            <a:endParaRPr lang="en-IN" dirty="0"/>
          </a:p>
        </p:txBody>
      </p:sp>
      <p:sp>
        <p:nvSpPr>
          <p:cNvPr id="5" name="Rectangle 4"/>
          <p:cNvSpPr/>
          <p:nvPr/>
        </p:nvSpPr>
        <p:spPr>
          <a:xfrm>
            <a:off x="203200" y="2002136"/>
            <a:ext cx="6096000" cy="923330"/>
          </a:xfrm>
          <a:prstGeom prst="rect">
            <a:avLst/>
          </a:prstGeom>
        </p:spPr>
        <p:txBody>
          <a:bodyPr>
            <a:spAutoFit/>
          </a:bodyPr>
          <a:lstStyle/>
          <a:p>
            <a:r>
              <a:rPr lang="en-US" altLang="en-US" b="1" dirty="0">
                <a:solidFill>
                  <a:srgbClr val="7030A0"/>
                </a:solidFill>
              </a:rPr>
              <a:t>FIGURE 7.6</a:t>
            </a:r>
            <a:br>
              <a:rPr lang="en-US" altLang="en-US" b="1" dirty="0">
                <a:solidFill>
                  <a:srgbClr val="7030A0"/>
                </a:solidFill>
              </a:rPr>
            </a:br>
            <a:r>
              <a:rPr lang="en-US" altLang="en-US" dirty="0">
                <a:solidFill>
                  <a:srgbClr val="7030A0"/>
                </a:solidFill>
              </a:rPr>
              <a:t>Mapping the EER categories (union types) in Figure 4.7 to relations</a:t>
            </a:r>
            <a:endParaRPr lang="en-IN" dirty="0">
              <a:solidFill>
                <a:srgbClr val="7030A0"/>
              </a:solidFill>
            </a:endParaRPr>
          </a:p>
        </p:txBody>
      </p:sp>
      <p:sp>
        <p:nvSpPr>
          <p:cNvPr id="2" name="Content Placeholder 1"/>
          <p:cNvSpPr>
            <a:spLocks noGrp="1"/>
          </p:cNvSpPr>
          <p:nvPr>
            <p:ph idx="1"/>
          </p:nvPr>
        </p:nvSpPr>
        <p:spPr/>
        <p:txBody>
          <a:bodyPr/>
          <a:lstStyle/>
          <a:p>
            <a:endParaRPr lang="en-IN" dirty="0"/>
          </a:p>
        </p:txBody>
      </p:sp>
      <p:pic>
        <p:nvPicPr>
          <p:cNvPr id="6" name="Picture 5"/>
          <p:cNvPicPr>
            <a:picLocks noChangeAspect="1"/>
          </p:cNvPicPr>
          <p:nvPr/>
        </p:nvPicPr>
        <p:blipFill>
          <a:blip r:embed="rId2"/>
          <a:stretch>
            <a:fillRect/>
          </a:stretch>
        </p:blipFill>
        <p:spPr>
          <a:xfrm>
            <a:off x="4751387" y="1493838"/>
            <a:ext cx="4087813" cy="4602363"/>
          </a:xfrm>
          <a:prstGeom prst="rect">
            <a:avLst/>
          </a:prstGeom>
        </p:spPr>
      </p:pic>
    </p:spTree>
    <p:extLst>
      <p:ext uri="{BB962C8B-B14F-4D97-AF65-F5344CB8AC3E}">
        <p14:creationId xmlns:p14="http://schemas.microsoft.com/office/powerpoint/2010/main" val="21366247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26934" y="3000905"/>
            <a:ext cx="3945465" cy="1842028"/>
          </a:xfrm>
        </p:spPr>
        <p:txBody>
          <a:bodyPr>
            <a:normAutofit fontScale="70000" lnSpcReduction="20000"/>
          </a:bodyPr>
          <a:lstStyle/>
          <a:p>
            <a:pPr algn="ctr"/>
            <a:r>
              <a:rPr lang="en-IN" sz="8400" b="1" dirty="0">
                <a:solidFill>
                  <a:srgbClr val="00B050"/>
                </a:solidFill>
              </a:rPr>
              <a:t>THANK</a:t>
            </a:r>
          </a:p>
          <a:p>
            <a:pPr algn="ctr"/>
            <a:r>
              <a:rPr lang="en-IN" sz="8400" b="1" dirty="0">
                <a:solidFill>
                  <a:srgbClr val="00B050"/>
                </a:solidFill>
              </a:rPr>
              <a:t>YOU</a:t>
            </a:r>
          </a:p>
          <a:p>
            <a:pPr algn="ctr"/>
            <a:endParaRPr lang="en-IN" sz="6600" b="1" dirty="0">
              <a:solidFill>
                <a:srgbClr val="00B050"/>
              </a:solidFill>
            </a:endParaRPr>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230073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63600" y="1529351"/>
            <a:ext cx="8449733" cy="4465313"/>
          </a:xfrm>
          <a:prstGeom prst="rect">
            <a:avLst/>
          </a:prstGeom>
        </p:spPr>
      </p:pic>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p:txBody>
      </p:sp>
    </p:spTree>
    <p:extLst>
      <p:ext uri="{BB962C8B-B14F-4D97-AF65-F5344CB8AC3E}">
        <p14:creationId xmlns:p14="http://schemas.microsoft.com/office/powerpoint/2010/main" val="2268088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395" y="1464733"/>
            <a:ext cx="9150405" cy="4953000"/>
          </a:xfrm>
        </p:spPr>
      </p:pic>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spTree>
    <p:extLst>
      <p:ext uri="{BB962C8B-B14F-4D97-AF65-F5344CB8AC3E}">
        <p14:creationId xmlns:p14="http://schemas.microsoft.com/office/powerpoint/2010/main" val="4067496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7200" y="1646238"/>
            <a:ext cx="6468558" cy="4525962"/>
          </a:xfrm>
        </p:spPr>
      </p:pic>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spTree>
    <p:extLst>
      <p:ext uri="{BB962C8B-B14F-4D97-AF65-F5344CB8AC3E}">
        <p14:creationId xmlns:p14="http://schemas.microsoft.com/office/powerpoint/2010/main" val="215162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642" y="1629303"/>
            <a:ext cx="9110158" cy="4703763"/>
          </a:xfrm>
        </p:spPr>
      </p:pic>
      <p:sp>
        <p:nvSpPr>
          <p:cNvPr id="3" name="Content Placeholder 2"/>
          <p:cNvSpPr>
            <a:spLocks noGrp="1"/>
          </p:cNvSpPr>
          <p:nvPr>
            <p:ph sz="quarter" idx="10"/>
          </p:nvPr>
        </p:nvSpPr>
        <p:spPr/>
        <p:txBody>
          <a:bodyPr/>
          <a:lstStyle/>
          <a:p>
            <a:r>
              <a:rPr lang="en-IN" dirty="0">
                <a:solidFill>
                  <a:srgbClr val="00B050"/>
                </a:solidFill>
              </a:rPr>
              <a:t>ER  Constructs to relations</a:t>
            </a:r>
            <a:endParaRPr lang="en-IN" dirty="0"/>
          </a:p>
          <a:p>
            <a:endParaRPr lang="en-IN" dirty="0"/>
          </a:p>
        </p:txBody>
      </p:sp>
    </p:spTree>
    <p:extLst>
      <p:ext uri="{BB962C8B-B14F-4D97-AF65-F5344CB8AC3E}">
        <p14:creationId xmlns:p14="http://schemas.microsoft.com/office/powerpoint/2010/main" val="1597682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TotalTime>
  <Words>1699</Words>
  <Application>Microsoft Office PowerPoint</Application>
  <PresentationFormat>Widescreen</PresentationFormat>
  <Paragraphs>197</Paragraphs>
  <Slides>58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Arial Rounded MT Bold</vt:lpstr>
      <vt:lpstr>Calibri</vt:lpstr>
      <vt:lpstr>Calibri Light</vt:lpstr>
      <vt:lpstr>Times New Roman</vt:lpstr>
      <vt:lpstr>Wingdings</vt:lpstr>
      <vt:lpstr>Office Theme</vt:lpstr>
      <vt:lpstr> ZZG518 Database design  and                           Applications                  Ms. Uma Maheswari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 Ganesan</dc:creator>
  <cp:lastModifiedBy>Uma Ganesan</cp:lastModifiedBy>
  <cp:revision>28</cp:revision>
  <dcterms:created xsi:type="dcterms:W3CDTF">2016-03-09T09:20:02Z</dcterms:created>
  <dcterms:modified xsi:type="dcterms:W3CDTF">2019-11-03T15:07:03Z</dcterms:modified>
</cp:coreProperties>
</file>