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  <p:sldMasterId id="2147483649" r:id="rId2"/>
    <p:sldMasterId id="2147483684" r:id="rId3"/>
    <p:sldMasterId id="214748365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60" r:id="rId7"/>
    <p:sldId id="266" r:id="rId8"/>
    <p:sldId id="273" r:id="rId9"/>
    <p:sldId id="277" r:id="rId10"/>
    <p:sldId id="280" r:id="rId11"/>
    <p:sldId id="281" r:id="rId12"/>
    <p:sldId id="283" r:id="rId13"/>
    <p:sldId id="285" r:id="rId14"/>
    <p:sldId id="287" r:id="rId15"/>
    <p:sldId id="289" r:id="rId16"/>
    <p:sldId id="294" r:id="rId17"/>
    <p:sldId id="295" r:id="rId18"/>
    <p:sldId id="299" r:id="rId19"/>
    <p:sldId id="300" r:id="rId20"/>
    <p:sldId id="302" r:id="rId21"/>
    <p:sldId id="326" r:id="rId22"/>
    <p:sldId id="328" r:id="rId23"/>
    <p:sldId id="307" r:id="rId24"/>
    <p:sldId id="308" r:id="rId25"/>
    <p:sldId id="312" r:id="rId26"/>
    <p:sldId id="313" r:id="rId27"/>
    <p:sldId id="327" r:id="rId28"/>
    <p:sldId id="297" r:id="rId29"/>
    <p:sldId id="298" r:id="rId30"/>
  </p:sldIdLst>
  <p:sldSz cx="12192000" cy="6858000"/>
  <p:notesSz cx="6858000" cy="9144000"/>
  <p:defaultTextStyle>
    <a:defPPr>
      <a:defRPr lang="x-none"/>
    </a:defPPr>
    <a:lvl1pPr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1pPr>
    <a:lvl2pPr indent="457200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2pPr>
    <a:lvl3pPr indent="914400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3pPr>
    <a:lvl4pPr indent="1371600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4pPr>
    <a:lvl5pPr indent="1828800" algn="l" rtl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5pPr>
    <a:lvl6pPr marL="2286000" algn="l" defTabSz="914400" rtl="0" eaLnBrk="1" latinLnBrk="0" hangingPunct="1"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6pPr>
    <a:lvl7pPr marL="2743200" algn="l" defTabSz="914400" rtl="0" eaLnBrk="1" latinLnBrk="0" hangingPunct="1"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7pPr>
    <a:lvl8pPr marL="3200400" algn="l" defTabSz="914400" rtl="0" eaLnBrk="1" latinLnBrk="0" hangingPunct="1"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8pPr>
    <a:lvl9pPr marL="3657600" algn="l" defTabSz="914400" rtl="0" eaLnBrk="1" latinLnBrk="0" hangingPunct="1">
      <a:defRPr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76"/>
  </p:normalViewPr>
  <p:slideViewPr>
    <p:cSldViewPr>
      <p:cViewPr varScale="1">
        <p:scale>
          <a:sx n="106" d="100"/>
          <a:sy n="106" d="100"/>
        </p:scale>
        <p:origin x="55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7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82A24-08AB-544C-974D-A8742EEDD9CF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42EA4-F765-774B-AF86-5A4BCA287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13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8" name="Rectangle 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Calibri" charset="0"/>
              </a:rPr>
              <a:t>Click to edit Master text styles</a:t>
            </a:r>
          </a:p>
          <a:p>
            <a:pPr lvl="1"/>
            <a:r>
              <a:rPr lang="x-none" altLang="x-none">
                <a:sym typeface="Calibri" charset="0"/>
              </a:rPr>
              <a:t>Second level</a:t>
            </a:r>
          </a:p>
          <a:p>
            <a:pPr lvl="2"/>
            <a:r>
              <a:rPr lang="x-none" altLang="x-none">
                <a:sym typeface="Calibri" charset="0"/>
              </a:rPr>
              <a:t>Third level</a:t>
            </a:r>
          </a:p>
          <a:p>
            <a:pPr lvl="3"/>
            <a:r>
              <a:rPr lang="x-none" altLang="x-none">
                <a:sym typeface="Calibri" charset="0"/>
              </a:rPr>
              <a:t>Fourth level</a:t>
            </a:r>
          </a:p>
          <a:p>
            <a:pPr lvl="4"/>
            <a:r>
              <a:rPr lang="x-none" altLang="x-none">
                <a:sym typeface="Calibri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18628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1pPr>
    <a:lvl2pPr indent="228600"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2pPr>
    <a:lvl3pPr indent="457200"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3pPr>
    <a:lvl4pPr indent="685800"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4pPr>
    <a:lvl5pPr indent="914400" algn="l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Calibri" charset="0"/>
        <a:ea typeface="Calibri" charset="0"/>
        <a:cs typeface="Calibri" charset="0"/>
        <a:sym typeface="Calibri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2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2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1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4FB63D4-1D70-40BD-BDA7-41BED40817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1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DE27BF-E694-0445-9587-B372218D1D30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3943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672E6A-807B-3648-8D18-85BF99C5BA18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3592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C84639-8745-C443-BF96-1A2855CE8D71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71703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4DC495-12AA-F940-8FA7-D164E19254C8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8867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10D40A-2139-794E-AA1F-F134BF876D00}" type="slidenum">
              <a:rPr lang="x-none" altLang="x-none"/>
              <a:pPr/>
              <a:t>‹#›</a:t>
            </a:fld>
            <a:endParaRPr lang="x-none" altLang="x-none" dirty="0"/>
          </a:p>
        </p:txBody>
      </p:sp>
    </p:spTree>
    <p:extLst>
      <p:ext uri="{BB962C8B-B14F-4D97-AF65-F5344CB8AC3E}">
        <p14:creationId xmlns:p14="http://schemas.microsoft.com/office/powerpoint/2010/main" val="481665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4BB71BC-3D03-274C-B976-12D3EE086B5F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84512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52400"/>
            <a:ext cx="4140200" cy="114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9000" y="152400"/>
            <a:ext cx="4140200" cy="114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6A99C2-1208-6141-996C-0142C56C40C5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32492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C4B9FE-37E8-D548-AF0A-F1AA204626F1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26073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A4643C0-0FE2-A544-9076-A38935ED3705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43229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EA65826-C932-CC4A-A75A-AB41B271E4C6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06013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C49B6B-F21D-964D-969A-5E76CE257FE4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258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81E699-5B1F-F644-8B38-14049A2C0E52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5098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EC685E-3EE6-FC4D-A353-790E6D8B01E5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0438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3BF49C-3E49-B043-99D6-C06ABEC45ABB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50973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6950" y="152400"/>
            <a:ext cx="2736850" cy="153828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058150" cy="1538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13AE18-6359-A24E-BC4B-620772F9AB17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69961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528919" y="6531161"/>
            <a:ext cx="1595716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23/07/2017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85101" y="6531161"/>
            <a:ext cx="1185596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3554508" y="6531161"/>
            <a:ext cx="380551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15080416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7536-ED1D-204E-B116-06CEDC5F1378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D26-F44D-E64B-B61E-FF600F9A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63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7536-ED1D-204E-B116-06CEDC5F1378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D26-F44D-E64B-B61E-FF600F9A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35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7536-ED1D-204E-B116-06CEDC5F1378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D26-F44D-E64B-B61E-FF600F9A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59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7536-ED1D-204E-B116-06CEDC5F1378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D26-F44D-E64B-B61E-FF600F9A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48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7536-ED1D-204E-B116-06CEDC5F1378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D26-F44D-E64B-B61E-FF600F9A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99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7536-ED1D-204E-B116-06CEDC5F1378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D26-F44D-E64B-B61E-FF600F9A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083951B-3533-6D47-BCAF-D8AF4371FC2D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4649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7536-ED1D-204E-B116-06CEDC5F1378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D26-F44D-E64B-B61E-FF600F9A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551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7536-ED1D-204E-B116-06CEDC5F1378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D26-F44D-E64B-B61E-FF600F9A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6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7536-ED1D-204E-B116-06CEDC5F1378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D26-F44D-E64B-B61E-FF600F9A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31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7536-ED1D-204E-B116-06CEDC5F1378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D26-F44D-E64B-B61E-FF600F9A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545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57536-ED1D-204E-B116-06CEDC5F1378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6ED26-F44D-E64B-B61E-FF600F9A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47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284340-154F-2F49-A8C2-27614942CCC3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2895577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CC6D9C-D5C6-E642-99FE-654B04BFB756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918193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B052D9-9389-4247-944C-BEAE077F0680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285625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2800" y="5410200"/>
            <a:ext cx="3937000" cy="53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2200" y="5410200"/>
            <a:ext cx="3937000" cy="53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BA95FF-C093-A94D-9377-776614CC76A0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638378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32C1434-FC18-104C-9D82-7015276494D7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5789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88BE500-01F3-9848-8C70-9266C8C5A113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884647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F8E005B-4326-584B-A409-F53CD582164B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789223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AED7B7-5D28-B740-972A-702047DDFE9E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798802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23A0C9-A983-C34A-9F1A-43E142B8B8F2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1624727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6EC7E3-9E69-7D4A-B3F3-088FF734E4C4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00665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54E41A-B5B6-894A-82D9-2BA7E012581C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903203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810000"/>
            <a:ext cx="2006600" cy="213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2800" y="3810000"/>
            <a:ext cx="5867400" cy="213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D07EE4-2123-AB4B-94A2-9BD811D9998E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305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635303-E137-9F40-904B-D250F72F63D8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7688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E967CD-3B7B-8E4E-BE59-C13534988224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4852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059F29-B9C8-2A45-96DD-EC5C60CD7881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7776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8F7E25F-08AE-114E-AA2C-5831312AE165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805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26F038-F250-5243-8F98-8AD16A2E9273}" type="slidenum">
              <a:rPr lang="x-none" altLang="x-none"/>
              <a:pPr/>
              <a:t>‹#›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9953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Calibri Light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Calibri" charset="0"/>
              </a:rPr>
              <a:t>Click to edit Master text styles</a:t>
            </a:r>
          </a:p>
          <a:p>
            <a:pPr lvl="1"/>
            <a:r>
              <a:rPr lang="x-none" altLang="x-none">
                <a:sym typeface="Calibri" charset="0"/>
              </a:rPr>
              <a:t>Second level</a:t>
            </a:r>
          </a:p>
          <a:p>
            <a:pPr lvl="2"/>
            <a:r>
              <a:rPr lang="x-none" altLang="x-none">
                <a:sym typeface="Calibri" charset="0"/>
              </a:rPr>
              <a:t>Third level</a:t>
            </a:r>
          </a:p>
          <a:p>
            <a:pPr lvl="3"/>
            <a:r>
              <a:rPr lang="x-none" altLang="x-none">
                <a:sym typeface="Calibri" charset="0"/>
              </a:rPr>
              <a:t>Fourth level</a:t>
            </a:r>
          </a:p>
          <a:p>
            <a:pPr lvl="4"/>
            <a:r>
              <a:rPr lang="x-none" altLang="x-none">
                <a:sym typeface="Calibri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11088688" y="6403975"/>
            <a:ext cx="265112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261E1A13-43B5-F547-9D6C-3126075D3B67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  <a:sym typeface="Calibri Light" charset="0"/>
        </a:defRPr>
      </a:lvl1pPr>
      <a:lvl2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2pPr>
      <a:lvl3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3pPr>
      <a:lvl4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4pPr>
      <a:lvl5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9pPr>
    </p:titleStyle>
    <p:bodyStyle>
      <a:lvl1pPr marL="228600" indent="-228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charset="0"/>
        </a:defRPr>
      </a:lvl1pPr>
      <a:lvl2pPr marL="723900" indent="-2667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charset="0"/>
        </a:defRPr>
      </a:lvl2pPr>
      <a:lvl3pPr marL="1233488" indent="-319088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charset="0"/>
        </a:defRPr>
      </a:lvl3pPr>
      <a:lvl4pPr marL="1727200" indent="-355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charset="0"/>
        </a:defRPr>
      </a:lvl4pPr>
      <a:lvl5pPr marL="2184400" indent="-355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/>
          <p:cNvGrpSpPr>
            <a:grpSpLocks/>
          </p:cNvGrpSpPr>
          <p:nvPr/>
        </p:nvGrpSpPr>
        <p:grpSpPr bwMode="auto">
          <a:xfrm>
            <a:off x="0" y="1295400"/>
            <a:ext cx="9345613" cy="46038"/>
            <a:chOff x="0" y="0"/>
            <a:chExt cx="9347200" cy="46038"/>
          </a:xfrm>
        </p:grpSpPr>
        <p:sp>
          <p:nvSpPr>
            <p:cNvPr id="2050" name="Rectangle 2" descr="Rectangle 3"/>
            <p:cNvSpPr>
              <a:spLocks/>
            </p:cNvSpPr>
            <p:nvPr/>
          </p:nvSpPr>
          <p:spPr bwMode="auto">
            <a:xfrm>
              <a:off x="3149600" y="0"/>
              <a:ext cx="3105150" cy="4603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/>
              <a:endParaRPr lang="x-none" altLang="x-none">
                <a:solidFill>
                  <a:srgbClr val="FFFFFF"/>
                </a:solidFill>
              </a:endParaRPr>
            </a:p>
          </p:txBody>
        </p:sp>
        <p:sp>
          <p:nvSpPr>
            <p:cNvPr id="2051" name="Rectangle 3" descr="Rectangle 5"/>
            <p:cNvSpPr>
              <a:spLocks/>
            </p:cNvSpPr>
            <p:nvPr/>
          </p:nvSpPr>
          <p:spPr bwMode="auto">
            <a:xfrm>
              <a:off x="0" y="0"/>
              <a:ext cx="3149600" cy="4603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/>
              <a:endParaRPr lang="x-none" altLang="x-none">
                <a:solidFill>
                  <a:srgbClr val="FFFFFF"/>
                </a:solidFill>
              </a:endParaRPr>
            </a:p>
          </p:txBody>
        </p:sp>
        <p:sp>
          <p:nvSpPr>
            <p:cNvPr id="2052" name="Rectangle 4" descr="Rectangle 6"/>
            <p:cNvSpPr>
              <a:spLocks/>
            </p:cNvSpPr>
            <p:nvPr/>
          </p:nvSpPr>
          <p:spPr bwMode="auto">
            <a:xfrm>
              <a:off x="6242050" y="0"/>
              <a:ext cx="3105150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/>
              <a:endParaRPr lang="x-none" altLang="x-none">
                <a:solidFill>
                  <a:srgbClr val="FFFFFF"/>
                </a:solidFill>
              </a:endParaRPr>
            </a:p>
          </p:txBody>
        </p:sp>
      </p:grpSp>
      <p:grpSp>
        <p:nvGrpSpPr>
          <p:cNvPr id="2053" name="Group 5"/>
          <p:cNvGrpSpPr>
            <a:grpSpLocks/>
          </p:cNvGrpSpPr>
          <p:nvPr/>
        </p:nvGrpSpPr>
        <p:grpSpPr bwMode="auto">
          <a:xfrm>
            <a:off x="2844800" y="6553200"/>
            <a:ext cx="9345613" cy="46038"/>
            <a:chOff x="0" y="0"/>
            <a:chExt cx="9347200" cy="46038"/>
          </a:xfrm>
        </p:grpSpPr>
        <p:sp>
          <p:nvSpPr>
            <p:cNvPr id="2054" name="Rectangle 6" descr="Rectangle 8"/>
            <p:cNvSpPr>
              <a:spLocks/>
            </p:cNvSpPr>
            <p:nvPr/>
          </p:nvSpPr>
          <p:spPr bwMode="auto">
            <a:xfrm>
              <a:off x="3149600" y="0"/>
              <a:ext cx="3105150" cy="46038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/>
              <a:endParaRPr lang="x-none" altLang="x-none">
                <a:solidFill>
                  <a:srgbClr val="FFFFFF"/>
                </a:solidFill>
              </a:endParaRPr>
            </a:p>
          </p:txBody>
        </p:sp>
        <p:sp>
          <p:nvSpPr>
            <p:cNvPr id="2055" name="Rectangle 7" descr="Rectangle 9"/>
            <p:cNvSpPr>
              <a:spLocks/>
            </p:cNvSpPr>
            <p:nvPr/>
          </p:nvSpPr>
          <p:spPr bwMode="auto">
            <a:xfrm>
              <a:off x="0" y="0"/>
              <a:ext cx="3149600" cy="46038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/>
              <a:endParaRPr lang="x-none" altLang="x-none">
                <a:solidFill>
                  <a:srgbClr val="FFFFFF"/>
                </a:solidFill>
              </a:endParaRPr>
            </a:p>
          </p:txBody>
        </p:sp>
        <p:sp>
          <p:nvSpPr>
            <p:cNvPr id="2056" name="Rectangle 8" descr="Rectangle 10"/>
            <p:cNvSpPr>
              <a:spLocks/>
            </p:cNvSpPr>
            <p:nvPr/>
          </p:nvSpPr>
          <p:spPr bwMode="auto">
            <a:xfrm>
              <a:off x="6242050" y="0"/>
              <a:ext cx="3105150" cy="460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45720" rIns="45720" anchor="ctr"/>
            <a:lstStyle/>
            <a:p>
              <a:pPr algn="ctr"/>
              <a:endParaRPr lang="x-none" altLang="x-none">
                <a:solidFill>
                  <a:srgbClr val="FFFFFF"/>
                </a:solidFill>
              </a:endParaRPr>
            </a:p>
          </p:txBody>
        </p:sp>
      </p:grpSp>
      <p:pic>
        <p:nvPicPr>
          <p:cNvPr id="2057" name="Picture 9" descr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0" y="0"/>
            <a:ext cx="292417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8" name="Text Box 10" descr="TextBox 12"/>
          <p:cNvSpPr txBox="1">
            <a:spLocks/>
          </p:cNvSpPr>
          <p:nvPr/>
        </p:nvSpPr>
        <p:spPr bwMode="auto">
          <a:xfrm>
            <a:off x="4368800" y="6596063"/>
            <a:ext cx="78232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r"/>
            <a:r>
              <a:rPr lang="x-none" altLang="x-none" sz="1100" b="1">
                <a:solidFill>
                  <a:srgbClr val="101141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BITS </a:t>
            </a:r>
            <a:r>
              <a:rPr lang="x-none" altLang="x-none" sz="1100">
                <a:solidFill>
                  <a:srgbClr val="101141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Pilani, Hyderabad Campus</a:t>
            </a:r>
            <a:endParaRPr lang="x-none" altLang="x-none" sz="1100" b="1">
              <a:solidFill>
                <a:srgbClr val="101141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2059" name="Rectangle 11"/>
          <p:cNvSpPr>
            <a:spLocks noGrp="1"/>
          </p:cNvSpPr>
          <p:nvPr>
            <p:ph type="body" sz="quarter" idx="1"/>
          </p:nvPr>
        </p:nvSpPr>
        <p:spPr bwMode="auto"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Calibri" charset="0"/>
              </a:rPr>
              <a:t>Click to edit Master text styles</a:t>
            </a:r>
          </a:p>
          <a:p>
            <a:pPr lvl="1"/>
            <a:r>
              <a:rPr lang="x-none" altLang="x-none">
                <a:sym typeface="Calibri" charset="0"/>
              </a:rPr>
              <a:t>Second level</a:t>
            </a:r>
          </a:p>
          <a:p>
            <a:pPr lvl="2"/>
            <a:r>
              <a:rPr lang="x-none" altLang="x-none">
                <a:sym typeface="Calibri" charset="0"/>
              </a:rPr>
              <a:t>Third level</a:t>
            </a:r>
          </a:p>
          <a:p>
            <a:pPr lvl="3"/>
            <a:r>
              <a:rPr lang="x-none" altLang="x-none">
                <a:sym typeface="Calibri" charset="0"/>
              </a:rPr>
              <a:t>Fourth level</a:t>
            </a:r>
          </a:p>
          <a:p>
            <a:pPr lvl="4"/>
            <a:r>
              <a:rPr lang="x-none" altLang="x-none">
                <a:sym typeface="Calibri" charset="0"/>
              </a:rPr>
              <a:t>Fifth level</a:t>
            </a:r>
          </a:p>
        </p:txBody>
      </p:sp>
      <p:sp>
        <p:nvSpPr>
          <p:cNvPr id="2060" name="Rectangle 12"/>
          <p:cNvSpPr>
            <a:spLocks noGrp="1"/>
          </p:cNvSpPr>
          <p:nvPr>
            <p:ph type="sldNum" sz="quarter" idx="2"/>
          </p:nvPr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1B139860-CD99-B44C-ADD5-CB16B3DDB84D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96" r:id="rId12"/>
  </p:sldLayoutIdLst>
  <p:hf sldNum="0" hdr="0" ftr="0" dt="0"/>
  <p:txStyles>
    <p:titleStyle>
      <a:lvl1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  <a:sym typeface="Calibri Light" charset="0"/>
        </a:defRPr>
      </a:lvl1pPr>
      <a:lvl2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2pPr>
      <a:lvl3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3pPr>
      <a:lvl4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4pPr>
      <a:lvl5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9pPr>
    </p:titleStyle>
    <p:bodyStyle>
      <a:lvl1pPr marL="228600" indent="-228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charset="0"/>
        </a:defRPr>
      </a:lvl1pPr>
      <a:lvl2pPr marL="723900" indent="-2667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charset="0"/>
        </a:defRPr>
      </a:lvl2pPr>
      <a:lvl3pPr marL="1233488" indent="-319088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charset="0"/>
        </a:defRPr>
      </a:lvl3pPr>
      <a:lvl4pPr marL="1727200" indent="-355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charset="0"/>
        </a:defRPr>
      </a:lvl4pPr>
      <a:lvl5pPr marL="2184400" indent="-355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57536-ED1D-204E-B116-06CEDC5F1378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ED26-F44D-E64B-B61E-FF600F9A4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0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 descr="Rectangle 3"/>
          <p:cNvSpPr>
            <a:spLocks/>
          </p:cNvSpPr>
          <p:nvPr/>
        </p:nvSpPr>
        <p:spPr bwMode="auto"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/>
            <a:endParaRPr lang="x-none" altLang="x-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074" name="Rectangle 2" descr="Rectangle 4"/>
          <p:cNvSpPr>
            <a:spLocks/>
          </p:cNvSpPr>
          <p:nvPr/>
        </p:nvSpPr>
        <p:spPr bwMode="auto"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/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3075" name="Rectangle 3" descr="Rectangle 5"/>
          <p:cNvSpPr>
            <a:spLocks/>
          </p:cNvSpPr>
          <p:nvPr/>
        </p:nvSpPr>
        <p:spPr bwMode="auto"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/>
            <a:endParaRPr lang="x-none" altLang="x-none">
              <a:solidFill>
                <a:srgbClr val="FFFFFF"/>
              </a:solidFill>
            </a:endParaRPr>
          </a:p>
        </p:txBody>
      </p:sp>
      <p:sp>
        <p:nvSpPr>
          <p:cNvPr id="3076" name="Rectangle 4" descr="Rectangle 7"/>
          <p:cNvSpPr>
            <a:spLocks/>
          </p:cNvSpPr>
          <p:nvPr/>
        </p:nvSpPr>
        <p:spPr bwMode="auto"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/>
          <a:lstStyle/>
          <a:p>
            <a:pPr algn="ctr"/>
            <a:endParaRPr lang="x-none" altLang="x-none">
              <a:solidFill>
                <a:srgbClr val="FFFFFF"/>
              </a:solidFill>
            </a:endParaRPr>
          </a:p>
        </p:txBody>
      </p:sp>
      <p:pic>
        <p:nvPicPr>
          <p:cNvPr id="3077" name="Picture 5" descr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0"/>
            <a:ext cx="2743200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8" name="Text Box 6" descr="TextBox 9"/>
          <p:cNvSpPr txBox="1">
            <a:spLocks/>
          </p:cNvSpPr>
          <p:nvPr/>
        </p:nvSpPr>
        <p:spPr bwMode="auto">
          <a:xfrm>
            <a:off x="-101600" y="5257800"/>
            <a:ext cx="294640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/>
            <a:r>
              <a:rPr lang="x-none" altLang="x-none" sz="29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BITS</a:t>
            </a:r>
            <a:r>
              <a:rPr lang="x-none" altLang="x-none" sz="29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 Pilani</a:t>
            </a:r>
            <a:endParaRPr lang="x-none" altLang="x-none" sz="2900" b="1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079" name="Text Box 7" descr="TextBox 10"/>
          <p:cNvSpPr txBox="1">
            <a:spLocks/>
          </p:cNvSpPr>
          <p:nvPr/>
        </p:nvSpPr>
        <p:spPr bwMode="auto">
          <a:xfrm>
            <a:off x="203200" y="5667375"/>
            <a:ext cx="25400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r>
              <a:rPr lang="x-none" altLang="x-none" sz="12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Hyderabad Campus</a:t>
            </a:r>
          </a:p>
        </p:txBody>
      </p:sp>
      <p:sp>
        <p:nvSpPr>
          <p:cNvPr id="3080" name="Rectangle 8"/>
          <p:cNvSpPr>
            <a:spLocks noGrp="1"/>
          </p:cNvSpPr>
          <p:nvPr>
            <p:ph type="body" sz="quarter" idx="1"/>
          </p:nvPr>
        </p:nvSpPr>
        <p:spPr bwMode="auto">
          <a:xfrm>
            <a:off x="3352800" y="5410200"/>
            <a:ext cx="8026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" tIns="45720" rIns="4572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Calibri" charset="0"/>
              </a:rPr>
              <a:t>Click to edit Master text styles</a:t>
            </a:r>
          </a:p>
          <a:p>
            <a:pPr lvl="1"/>
            <a:r>
              <a:rPr lang="x-none" altLang="x-none">
                <a:sym typeface="Calibri" charset="0"/>
              </a:rPr>
              <a:t>Second level</a:t>
            </a:r>
          </a:p>
          <a:p>
            <a:pPr lvl="2"/>
            <a:r>
              <a:rPr lang="x-none" altLang="x-none">
                <a:sym typeface="Calibri" charset="0"/>
              </a:rPr>
              <a:t>Third level</a:t>
            </a:r>
          </a:p>
          <a:p>
            <a:pPr lvl="3"/>
            <a:r>
              <a:rPr lang="x-none" altLang="x-none">
                <a:sym typeface="Calibri" charset="0"/>
              </a:rPr>
              <a:t>Fourth level</a:t>
            </a:r>
          </a:p>
          <a:p>
            <a:pPr lvl="4"/>
            <a:r>
              <a:rPr lang="x-none" altLang="x-none">
                <a:sym typeface="Calibri" charset="0"/>
              </a:rPr>
              <a:t>Fifth level</a:t>
            </a:r>
          </a:p>
        </p:txBody>
      </p:sp>
      <p:sp>
        <p:nvSpPr>
          <p:cNvPr id="3081" name="Rectangle 9"/>
          <p:cNvSpPr>
            <a:spLocks noGrp="1"/>
          </p:cNvSpPr>
          <p:nvPr>
            <p:ph type="title"/>
          </p:nvPr>
        </p:nvSpPr>
        <p:spPr bwMode="auto">
          <a:xfrm>
            <a:off x="3352800" y="3810000"/>
            <a:ext cx="8026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Calibri Light" charset="0"/>
              </a:rPr>
              <a:t>Click to edit Master title style</a:t>
            </a:r>
          </a:p>
        </p:txBody>
      </p:sp>
      <p:sp>
        <p:nvSpPr>
          <p:cNvPr id="3082" name="Rectangle 10"/>
          <p:cNvSpPr>
            <a:spLocks noGrp="1"/>
          </p:cNvSpPr>
          <p:nvPr>
            <p:ph type="sldNum" sz="quarter" idx="2"/>
          </p:nvPr>
        </p:nvSpPr>
        <p:spPr bwMode="auto"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45720" tIns="45720" rIns="4572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B02AC949-57A9-8E4C-9458-9F2E542CDE22}" type="slidenum">
              <a:rPr lang="x-none" altLang="x-none"/>
              <a:pPr/>
              <a:t>‹#›</a:t>
            </a:fld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0000"/>
          </a:solidFill>
          <a:latin typeface="+mj-lt"/>
          <a:ea typeface="+mj-ea"/>
          <a:cs typeface="+mj-cs"/>
          <a:sym typeface="Calibri Light" charset="0"/>
        </a:defRPr>
      </a:lvl1pPr>
      <a:lvl2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2pPr>
      <a:lvl3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3pPr>
      <a:lvl4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4pPr>
      <a:lvl5pPr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5pPr>
      <a:lvl6pPr marL="4572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6pPr>
      <a:lvl7pPr marL="9144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7pPr>
      <a:lvl8pPr marL="13716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8pPr>
      <a:lvl9pPr marL="1828800" algn="l" rtl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 Light" charset="0"/>
          <a:ea typeface="Calibri Light" charset="0"/>
          <a:cs typeface="Calibri Light" charset="0"/>
          <a:sym typeface="Calibri Light" charset="0"/>
        </a:defRPr>
      </a:lvl9pPr>
    </p:titleStyle>
    <p:bodyStyle>
      <a:lvl1pPr marL="228600" indent="-228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charset="0"/>
        </a:defRPr>
      </a:lvl1pPr>
      <a:lvl2pPr marL="723900" indent="-2667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charset="0"/>
        </a:defRPr>
      </a:lvl2pPr>
      <a:lvl3pPr marL="1233488" indent="-319088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charset="0"/>
        </a:defRPr>
      </a:lvl3pPr>
      <a:lvl4pPr marL="1727200" indent="-355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charset="0"/>
        </a:defRPr>
      </a:lvl4pPr>
      <a:lvl5pPr marL="2184400" indent="-355600" algn="l" rtl="0" fontAlgn="base" hangingPunct="0">
        <a:lnSpc>
          <a:spcPct val="90000"/>
        </a:lnSpc>
        <a:spcBef>
          <a:spcPts val="1000"/>
        </a:spcBef>
        <a:spcAft>
          <a:spcPct val="0"/>
        </a:spcAft>
        <a:buSzPct val="100000"/>
        <a:buFont typeface="Arial" charset="0"/>
        <a:buChar char="•"/>
        <a:defRPr sz="2800" kern="1200">
          <a:solidFill>
            <a:srgbClr val="000000"/>
          </a:solidFill>
          <a:latin typeface="+mn-lt"/>
          <a:ea typeface="+mn-ea"/>
          <a:cs typeface="+mn-cs"/>
          <a:sym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 descr="Title 4"/>
          <p:cNvSpPr>
            <a:spLocks noGrp="1" noChangeArrowheads="1"/>
          </p:cNvSpPr>
          <p:nvPr>
            <p:ph type="title"/>
          </p:nvPr>
        </p:nvSpPr>
        <p:spPr>
          <a:xfrm>
            <a:off x="3581400" y="3657600"/>
            <a:ext cx="6629400" cy="1524000"/>
          </a:xfrm>
        </p:spPr>
        <p:txBody>
          <a:bodyPr/>
          <a:lstStyle/>
          <a:p>
            <a:pPr algn="ctr">
              <a:lnSpc>
                <a:spcPts val="4000"/>
              </a:lnSpc>
            </a:pPr>
            <a:r>
              <a:rPr lang="x-none" altLang="x-none" sz="2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Distributed Computing</a:t>
            </a:r>
            <a:br>
              <a:rPr lang="x-none" altLang="x-none" sz="2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</a:br>
            <a:r>
              <a:rPr lang="x-none" altLang="x-none" sz="28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    Introduction	</a:t>
            </a:r>
          </a:p>
        </p:txBody>
      </p:sp>
      <p:sp>
        <p:nvSpPr>
          <p:cNvPr id="5122" name="Text Box 2" descr="Content Placeholder 5"/>
          <p:cNvSpPr txBox="1">
            <a:spLocks/>
          </p:cNvSpPr>
          <p:nvPr/>
        </p:nvSpPr>
        <p:spPr bwMode="auto">
          <a:xfrm>
            <a:off x="2805113" y="5080000"/>
            <a:ext cx="60198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b">
            <a:spAutoFit/>
          </a:bodyPr>
          <a:lstStyle/>
          <a:p>
            <a:pPr algn="r">
              <a:lnSpc>
                <a:spcPts val="1800"/>
              </a:lnSpc>
            </a:pPr>
            <a:r>
              <a:rPr lang="x-none" altLang="x-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Dr. Barsha Mitra</a:t>
            </a:r>
          </a:p>
          <a:p>
            <a:pPr algn="r">
              <a:lnSpc>
                <a:spcPts val="1800"/>
              </a:lnSpc>
            </a:pPr>
            <a:r>
              <a:rPr lang="x-none" altLang="x-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CSIS Dept, BITS Pilani, Hyderabad Campus</a:t>
            </a:r>
          </a:p>
        </p:txBody>
      </p:sp>
      <p:sp>
        <p:nvSpPr>
          <p:cNvPr id="5123" name="Text Box 3"/>
          <p:cNvSpPr txBox="1">
            <a:spLocks/>
          </p:cNvSpPr>
          <p:nvPr/>
        </p:nvSpPr>
        <p:spPr bwMode="auto">
          <a:xfrm>
            <a:off x="5892800" y="6172200"/>
            <a:ext cx="2844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C8A673D4-605F-B544-88AC-28FF9177F36E}" type="slidenum">
              <a:rPr lang="x-none" altLang="x-none" sz="1200">
                <a:solidFill>
                  <a:srgbClr val="888888"/>
                </a:solidFill>
              </a:rPr>
              <a:pPr algn="r"/>
              <a:t>1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C6D9C-D5C6-E642-99FE-654B04BFB756}" type="slidenum">
              <a:rPr lang="x-none" altLang="x-none" smtClean="0"/>
              <a:pPr/>
              <a:t>1</a:t>
            </a:fld>
            <a:endParaRPr lang="x-none" altLang="x-none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 descr="Footer Placeholder 7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34818" name="Text Box 2" descr="Rectangle 2"/>
          <p:cNvSpPr txBox="1">
            <a:spLocks/>
          </p:cNvSpPr>
          <p:nvPr/>
        </p:nvSpPr>
        <p:spPr bwMode="auto">
          <a:xfrm>
            <a:off x="327025" y="336550"/>
            <a:ext cx="81978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lnSpc>
                <a:spcPct val="90000"/>
              </a:lnSpc>
            </a:pPr>
            <a:r>
              <a:rPr lang="x-none" altLang="x-none" sz="40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Omega</a:t>
            </a:r>
            <a:r>
              <a:rPr lang="en-US" altLang="x-none" sz="4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 Network</a:t>
            </a:r>
            <a:endParaRPr lang="x-none" altLang="x-none" sz="4000">
              <a:solidFill>
                <a:srgbClr val="0000FF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4819" name="Text Box 3" descr="Rectangle 3"/>
          <p:cNvSpPr txBox="1">
            <a:spLocks/>
          </p:cNvSpPr>
          <p:nvPr/>
        </p:nvSpPr>
        <p:spPr bwMode="auto">
          <a:xfrm>
            <a:off x="327025" y="1492825"/>
            <a:ext cx="5840983" cy="428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 dirty="0"/>
              <a:t>Multi-stage </a:t>
            </a:r>
            <a:r>
              <a:rPr lang="x-none" altLang="x-none" sz="2800"/>
              <a:t>networks </a:t>
            </a:r>
            <a:r>
              <a:rPr lang="en-US" altLang="x-none" sz="2800" dirty="0"/>
              <a:t>f</a:t>
            </a:r>
            <a:r>
              <a:rPr lang="x-none" altLang="x-none" sz="2800"/>
              <a:t>ormed </a:t>
            </a:r>
            <a:r>
              <a:rPr lang="x-none" altLang="x-none" sz="2800" dirty="0"/>
              <a:t>by 2 x 2 switching elements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 dirty="0"/>
              <a:t>Data can be sent on any one of the </a:t>
            </a:r>
            <a:r>
              <a:rPr lang="x-none" altLang="x-none" sz="2800"/>
              <a:t>input wires</a:t>
            </a:r>
            <a:endParaRPr lang="en-US" altLang="x-none" sz="2800" dirty="0"/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n-input and n-output network uses:</a:t>
            </a:r>
            <a:endParaRPr lang="en-US" altLang="x-none" sz="2800" dirty="0"/>
          </a:p>
          <a:p>
            <a:pPr lvl="1"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log</a:t>
            </a:r>
            <a:r>
              <a:rPr lang="en-US" altLang="x-none" sz="2800" baseline="-25000" dirty="0"/>
              <a:t>2</a:t>
            </a:r>
            <a:r>
              <a:rPr lang="x-none" altLang="x-none" sz="2800"/>
              <a:t>(n) stages</a:t>
            </a:r>
            <a:endParaRPr lang="x-none" altLang="x-none" sz="2400"/>
          </a:p>
          <a:p>
            <a:pPr lvl="1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log</a:t>
            </a:r>
            <a:r>
              <a:rPr lang="en-US" altLang="x-none" sz="2800" baseline="-25000" dirty="0"/>
              <a:t>2</a:t>
            </a:r>
            <a:r>
              <a:rPr lang="x-none" altLang="x-none" sz="2800"/>
              <a:t>(n) bits for addressing</a:t>
            </a:r>
            <a:endParaRPr lang="x-none" altLang="x-none" sz="2400"/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n processors, n memory banks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endParaRPr lang="x-none" altLang="x-none" sz="2800" dirty="0"/>
          </a:p>
        </p:txBody>
      </p:sp>
      <p:sp>
        <p:nvSpPr>
          <p:cNvPr id="34820" name="Text Box 4" descr="Slide Number Placeholder 3"/>
          <p:cNvSpPr txBox="1">
            <a:spLocks/>
          </p:cNvSpPr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B99E8CD1-935B-EB41-9288-B4EAEB141113}" type="slidenum">
              <a:rPr lang="x-none" altLang="x-none" sz="1200">
                <a:solidFill>
                  <a:srgbClr val="888888"/>
                </a:solidFill>
              </a:rPr>
              <a:pPr algn="r"/>
              <a:t>10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pic>
        <p:nvPicPr>
          <p:cNvPr id="6" name="Picture 4" descr="Picture 1">
            <a:extLst>
              <a:ext uri="{FF2B5EF4-FFF2-40B4-BE49-F238E27FC236}">
                <a16:creationId xmlns:a16="http://schemas.microsoft.com/office/drawing/2014/main" id="{E24E7B7A-260A-5C47-8C31-448296AC69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47" b="11424"/>
          <a:stretch/>
        </p:blipFill>
        <p:spPr bwMode="auto">
          <a:xfrm>
            <a:off x="6417580" y="1492825"/>
            <a:ext cx="5513165" cy="3763132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 descr="Footer Placeholder 7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36866" name="Text Box 2" descr="Rectangle 2"/>
          <p:cNvSpPr txBox="1">
            <a:spLocks/>
          </p:cNvSpPr>
          <p:nvPr/>
        </p:nvSpPr>
        <p:spPr bwMode="auto">
          <a:xfrm>
            <a:off x="685800" y="609600"/>
            <a:ext cx="7772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lnSpc>
                <a:spcPct val="90000"/>
              </a:lnSpc>
            </a:pPr>
            <a:r>
              <a:rPr lang="x-none" altLang="x-none" sz="40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Omega Network</a:t>
            </a:r>
          </a:p>
        </p:txBody>
      </p:sp>
      <p:sp>
        <p:nvSpPr>
          <p:cNvPr id="36867" name="Text Box 3" descr="Rectangle 3"/>
          <p:cNvSpPr txBox="1">
            <a:spLocks/>
          </p:cNvSpPr>
          <p:nvPr/>
        </p:nvSpPr>
        <p:spPr bwMode="auto">
          <a:xfrm>
            <a:off x="0" y="1429526"/>
            <a:ext cx="6575376" cy="312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533400" indent="-762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(n/2)log</a:t>
            </a:r>
            <a:r>
              <a:rPr lang="x-none" altLang="x-none" sz="2800" baseline="-25000"/>
              <a:t>2</a:t>
            </a:r>
            <a:r>
              <a:rPr lang="x-none" altLang="x-none" sz="2800"/>
              <a:t>(n) switching elements of size 2x2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Interconnection function</a:t>
            </a:r>
            <a:r>
              <a:rPr lang="x-none" altLang="x-none" sz="2800"/>
              <a:t>: Output i of a stage is connected to input j of next stage: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j </a:t>
            </a:r>
            <a:r>
              <a:rPr lang="en-US" altLang="x-none" sz="2800" b="1" dirty="0">
                <a:solidFill>
                  <a:srgbClr val="FF0000"/>
                </a:solidFill>
              </a:rPr>
              <a:t> </a:t>
            </a:r>
            <a:r>
              <a:rPr lang="x-none" altLang="x-none" sz="2800" b="1">
                <a:solidFill>
                  <a:srgbClr val="FF0000"/>
                </a:solidFill>
              </a:rPr>
              <a:t>= 2i,  for  0 ≤ i ≤ n/2 – 1</a:t>
            </a:r>
            <a:endParaRPr lang="x-none" altLang="x-none" sz="2400" b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</a:pPr>
            <a:r>
              <a:rPr lang="x-none" altLang="x-none" sz="2800" b="1">
                <a:solidFill>
                  <a:srgbClr val="FF0000"/>
                </a:solidFill>
              </a:rPr>
              <a:t>     = 2i + 1 – n,  for  n/2 ≤ i ≤ n – 1</a:t>
            </a:r>
            <a:endParaRPr lang="x-none" altLang="x-none" sz="2400" b="1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left-rotation operation on the binary representation of i to get j</a:t>
            </a:r>
            <a:endParaRPr lang="x-none" altLang="x-none" sz="2400"/>
          </a:p>
        </p:txBody>
      </p:sp>
      <p:sp>
        <p:nvSpPr>
          <p:cNvPr id="36868" name="Text Box 4" descr="Slide Number Placeholder 3"/>
          <p:cNvSpPr txBox="1">
            <a:spLocks/>
          </p:cNvSpPr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A35C4765-EBD6-7D44-AE74-DE365CE1CEDE}" type="slidenum">
              <a:rPr lang="x-none" altLang="x-none" sz="1200">
                <a:solidFill>
                  <a:srgbClr val="888888"/>
                </a:solidFill>
              </a:rPr>
              <a:pPr algn="r"/>
              <a:t>11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pic>
        <p:nvPicPr>
          <p:cNvPr id="6" name="Picture 4" descr="Picture 1">
            <a:extLst>
              <a:ext uri="{FF2B5EF4-FFF2-40B4-BE49-F238E27FC236}">
                <a16:creationId xmlns:a16="http://schemas.microsoft.com/office/drawing/2014/main" id="{09CF6182-7DD1-E840-9899-1B0AF32BCD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47" b="11424"/>
          <a:stretch/>
        </p:blipFill>
        <p:spPr bwMode="auto">
          <a:xfrm>
            <a:off x="6575376" y="1429526"/>
            <a:ext cx="5616624" cy="4489474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 descr="Footer Placeholder 8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38914" name="Text Box 2" descr="Rectangle 2"/>
          <p:cNvSpPr txBox="1">
            <a:spLocks/>
          </p:cNvSpPr>
          <p:nvPr/>
        </p:nvSpPr>
        <p:spPr bwMode="auto">
          <a:xfrm>
            <a:off x="685800" y="609600"/>
            <a:ext cx="7772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lnSpc>
                <a:spcPct val="90000"/>
              </a:lnSpc>
            </a:pPr>
            <a:r>
              <a:rPr lang="x-none" altLang="x-none" sz="40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Omega Network</a:t>
            </a:r>
          </a:p>
        </p:txBody>
      </p:sp>
      <p:sp>
        <p:nvSpPr>
          <p:cNvPr id="38915" name="Text Box 3" descr="Rectangle 3"/>
          <p:cNvSpPr txBox="1">
            <a:spLocks/>
          </p:cNvSpPr>
          <p:nvPr/>
        </p:nvSpPr>
        <p:spPr bwMode="auto">
          <a:xfrm>
            <a:off x="712788" y="2035175"/>
            <a:ext cx="10387012" cy="3448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685800" indent="-2286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Routing function</a:t>
            </a:r>
            <a:r>
              <a:rPr lang="x-none" altLang="x-none" sz="2800"/>
              <a:t>: from input line i to output line j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x-none" altLang="x-none" sz="2800"/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considers j and stage number s, s ϵ [0, log</a:t>
            </a:r>
            <a:r>
              <a:rPr lang="x-none" altLang="x-none" sz="2800" baseline="-25000"/>
              <a:t>2</a:t>
            </a:r>
            <a:r>
              <a:rPr lang="x-none" altLang="x-none" sz="2800"/>
              <a:t>(n) – 1]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x-none" altLang="x-none" sz="2800"/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in a stage s switch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if (s + 1)</a:t>
            </a:r>
            <a:r>
              <a:rPr lang="x-none" altLang="x-none" sz="2800" baseline="30000"/>
              <a:t>th</a:t>
            </a:r>
            <a:r>
              <a:rPr lang="x-none" altLang="x-none" sz="2800"/>
              <a:t> MSB of j is 0, then route on upper wire</a:t>
            </a:r>
            <a:endParaRPr lang="x-none" altLang="x-none" sz="2400"/>
          </a:p>
          <a:p>
            <a:pPr lvl="1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else [i.e., (s + 1)</a:t>
            </a:r>
            <a:r>
              <a:rPr lang="x-none" altLang="x-none" sz="2800" baseline="30000"/>
              <a:t>th</a:t>
            </a:r>
            <a:r>
              <a:rPr lang="x-none" altLang="x-none" sz="2800"/>
              <a:t> MSB of j is 1], route on lower wire</a:t>
            </a:r>
            <a:endParaRPr lang="x-none" altLang="x-none" sz="2400"/>
          </a:p>
        </p:txBody>
      </p:sp>
      <p:sp>
        <p:nvSpPr>
          <p:cNvPr id="38916" name="Text Box 4" descr="Slide Number Placeholder 4"/>
          <p:cNvSpPr txBox="1">
            <a:spLocks/>
          </p:cNvSpPr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CC63C6E6-A09E-8A4B-BAF6-0E59110F1E21}" type="slidenum">
              <a:rPr lang="x-none" altLang="x-none" sz="1200">
                <a:solidFill>
                  <a:srgbClr val="888888"/>
                </a:solidFill>
              </a:rPr>
              <a:pPr algn="r"/>
              <a:t>12</a:t>
            </a:fld>
            <a:endParaRPr lang="x-none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 descr="Footer Placeholder 6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44034" name="Rectangle 2" descr="Content Placeholder 1"/>
          <p:cNvSpPr>
            <a:spLocks noGrp="1" noChangeArrowheads="1"/>
          </p:cNvSpPr>
          <p:nvPr>
            <p:ph type="body" sz="quarter" idx="1"/>
          </p:nvPr>
        </p:nvSpPr>
        <p:spPr>
          <a:xfrm>
            <a:off x="406400" y="315913"/>
            <a:ext cx="8432800" cy="1143000"/>
          </a:xfrm>
        </p:spPr>
        <p:txBody>
          <a:bodyPr/>
          <a:lstStyle/>
          <a:p>
            <a:pPr indent="-457200" algn="ctr">
              <a:lnSpc>
                <a:spcPts val="3600"/>
              </a:lnSpc>
              <a:spcBef>
                <a:spcPct val="0"/>
              </a:spcBef>
              <a:buSzTx/>
              <a:buFontTx/>
              <a:buNone/>
            </a:pPr>
            <a:r>
              <a:rPr lang="x-none" altLang="x-none" sz="36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Multicomputer Parallel Systems</a:t>
            </a:r>
          </a:p>
        </p:txBody>
      </p:sp>
      <p:sp>
        <p:nvSpPr>
          <p:cNvPr id="44035" name="Text Box 3" descr="Rectangle 3"/>
          <p:cNvSpPr txBox="1">
            <a:spLocks/>
          </p:cNvSpPr>
          <p:nvPr/>
        </p:nvSpPr>
        <p:spPr bwMode="auto">
          <a:xfrm>
            <a:off x="839416" y="1458913"/>
            <a:ext cx="11209709" cy="306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multiple processors </a:t>
            </a:r>
            <a:r>
              <a:rPr lang="x-none" altLang="x-none" sz="2800" i="1"/>
              <a:t>do not have direct access to shared memory</a:t>
            </a:r>
            <a:endParaRPr lang="x-none" altLang="x-none" sz="2800"/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usually do not have a common clock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processors are in close physical proximity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very tightly coupled (homogenous hardware and software)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connected by an interconnection network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communicate either via a common address space or via message-passing</a:t>
            </a:r>
          </a:p>
        </p:txBody>
      </p:sp>
      <p:sp>
        <p:nvSpPr>
          <p:cNvPr id="44036" name="Text Box 4" descr="Slide Number Placeholder 4"/>
          <p:cNvSpPr txBox="1">
            <a:spLocks/>
          </p:cNvSpPr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9A3ACBCF-5750-604E-B606-75345014400C}" type="slidenum">
              <a:rPr lang="x-none" altLang="x-none" sz="1200">
                <a:solidFill>
                  <a:srgbClr val="888888"/>
                </a:solidFill>
              </a:rPr>
              <a:pPr algn="r"/>
              <a:t>13</a:t>
            </a:fld>
            <a:endParaRPr lang="x-none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 descr="Footer Placeholder 6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45058" name="Rectangle 2" descr="Content Placeholder 1"/>
          <p:cNvSpPr>
            <a:spLocks noGrp="1" noChangeArrowheads="1"/>
          </p:cNvSpPr>
          <p:nvPr>
            <p:ph type="body" sz="quarter" idx="1"/>
          </p:nvPr>
        </p:nvSpPr>
        <p:spPr>
          <a:xfrm>
            <a:off x="406400" y="315913"/>
            <a:ext cx="8432800" cy="1143000"/>
          </a:xfrm>
        </p:spPr>
        <p:txBody>
          <a:bodyPr/>
          <a:lstStyle/>
          <a:p>
            <a:pPr indent="-457200" algn="ctr">
              <a:lnSpc>
                <a:spcPts val="3600"/>
              </a:lnSpc>
              <a:spcBef>
                <a:spcPct val="0"/>
              </a:spcBef>
              <a:buSzTx/>
              <a:buFontTx/>
              <a:buNone/>
            </a:pPr>
            <a:r>
              <a:rPr lang="x-none" altLang="x-none" sz="36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NUMA  Model</a:t>
            </a:r>
          </a:p>
        </p:txBody>
      </p:sp>
      <p:sp>
        <p:nvSpPr>
          <p:cNvPr id="45059" name="Text Box 3" descr="Rectangle 3"/>
          <p:cNvSpPr txBox="1">
            <a:spLocks/>
          </p:cNvSpPr>
          <p:nvPr/>
        </p:nvSpPr>
        <p:spPr bwMode="auto">
          <a:xfrm>
            <a:off x="406400" y="1700808"/>
            <a:ext cx="5853732" cy="3063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non-uniform memory access architecture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multicomputer system</a:t>
            </a:r>
            <a:r>
              <a:rPr lang="en-US" altLang="x-none" sz="2800" dirty="0"/>
              <a:t> having</a:t>
            </a:r>
            <a:r>
              <a:rPr lang="x-none" altLang="x-none" sz="2800"/>
              <a:t> a common address space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latency to access various shared memory locations from the different processors varies</a:t>
            </a:r>
          </a:p>
        </p:txBody>
      </p:sp>
      <p:sp>
        <p:nvSpPr>
          <p:cNvPr id="45060" name="Text Box 4" descr="Slide Number Placeholder 4"/>
          <p:cNvSpPr txBox="1">
            <a:spLocks/>
          </p:cNvSpPr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7C146A4D-1424-6449-9643-ED4262DDE892}" type="slidenum">
              <a:rPr lang="x-none" altLang="x-none" sz="1200">
                <a:solidFill>
                  <a:srgbClr val="888888"/>
                </a:solidFill>
              </a:rPr>
              <a:pPr algn="r"/>
              <a:t>14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pic>
        <p:nvPicPr>
          <p:cNvPr id="6" name="Picture 3" descr="Picture 1">
            <a:extLst>
              <a:ext uri="{FF2B5EF4-FFF2-40B4-BE49-F238E27FC236}">
                <a16:creationId xmlns:a16="http://schemas.microsoft.com/office/drawing/2014/main" id="{EE93F814-1764-4C46-A062-D64E137EC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7" t="1938" r="2628" b="24915"/>
          <a:stretch>
            <a:fillRect/>
          </a:stretch>
        </p:blipFill>
        <p:spPr bwMode="auto">
          <a:xfrm>
            <a:off x="6629400" y="1700808"/>
            <a:ext cx="508952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12701" y="259164"/>
            <a:ext cx="7772400" cy="7129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Multicomputer Parallel Systems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08156" y="2097026"/>
            <a:ext cx="6967151" cy="9344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2-D wraparound mesh</a:t>
            </a:r>
          </a:p>
          <a:p>
            <a:r>
              <a:rPr lang="en-US" altLang="en-US" dirty="0"/>
              <a:t>k x k mesh contains k</a:t>
            </a:r>
            <a:r>
              <a:rPr lang="en-US" altLang="en-US" baseline="30000" dirty="0"/>
              <a:t>2</a:t>
            </a:r>
            <a:r>
              <a:rPr lang="en-US" altLang="en-US" dirty="0"/>
              <a:t> processors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507" t="3528" r="66903" b="12891"/>
          <a:stretch/>
        </p:blipFill>
        <p:spPr>
          <a:xfrm>
            <a:off x="930876" y="1524000"/>
            <a:ext cx="2990335" cy="3015049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328086" y="4151870"/>
            <a:ext cx="477795" cy="6308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33816" y="4782721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+ memory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Text Box 1" descr="Footer Placeholder 6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 dirty="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0934690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137328"/>
            <a:ext cx="7772400" cy="8100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Multicomputer Parallel Systems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1344" y="4078957"/>
            <a:ext cx="12313368" cy="9344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k-dimensional hypercube has 2</a:t>
            </a:r>
            <a:r>
              <a:rPr lang="en-US" baseline="30000" dirty="0"/>
              <a:t>k</a:t>
            </a:r>
            <a:r>
              <a:rPr lang="en-US" dirty="0"/>
              <a:t> processor-and-memory units (nodes)</a:t>
            </a:r>
          </a:p>
          <a:p>
            <a:r>
              <a:rPr lang="en-US" dirty="0"/>
              <a:t>each dimension is associated with a bit position in the label</a:t>
            </a:r>
          </a:p>
          <a:p>
            <a:r>
              <a:rPr lang="en-US" dirty="0"/>
              <a:t>labels of two adjacent nodes differ in the k</a:t>
            </a:r>
            <a:r>
              <a:rPr lang="en-US" baseline="30000" dirty="0"/>
              <a:t>th</a:t>
            </a:r>
            <a:r>
              <a:rPr lang="en-US" dirty="0"/>
              <a:t> bit position for dimension k</a:t>
            </a:r>
          </a:p>
          <a:p>
            <a:r>
              <a:rPr lang="en-US" dirty="0"/>
              <a:t>shortest path between any two processors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/>
              <a:t>Hamming distance </a:t>
            </a:r>
            <a:endParaRPr lang="en-US" dirty="0"/>
          </a:p>
          <a:p>
            <a:r>
              <a:rPr lang="en-US" altLang="en-US" dirty="0"/>
              <a:t>Hamming distance &lt;= k</a:t>
            </a:r>
          </a:p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3350" t="4213" r="2942" b="20656"/>
          <a:stretch/>
        </p:blipFill>
        <p:spPr>
          <a:xfrm>
            <a:off x="2236558" y="1368709"/>
            <a:ext cx="6227806" cy="271024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7403200" y="3557737"/>
            <a:ext cx="1126523" cy="151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83302" y="3524959"/>
            <a:ext cx="21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+ memory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 Box 1" descr="Footer Placeholder 6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 dirty="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0173160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12701" y="260896"/>
            <a:ext cx="7772400" cy="6946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Multicomputer Parallel Systems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91746" y="1446426"/>
            <a:ext cx="10855411" cy="9344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routing in the hypercube is done hop-by-hop</a:t>
            </a:r>
          </a:p>
          <a:p>
            <a:r>
              <a:rPr lang="en-US" dirty="0"/>
              <a:t>multiple routes exist between any pair of nodes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provides fault tolerance and congestion control mechanism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 Box 1" descr="Footer Placeholder 6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 dirty="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79B1DB-EC28-ED4D-802C-6181E06324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50" t="4213" r="2942" b="20656"/>
          <a:stretch/>
        </p:blipFill>
        <p:spPr>
          <a:xfrm>
            <a:off x="2873957" y="3150153"/>
            <a:ext cx="6227806" cy="27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782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Parallelism/Speedup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74353" y="1628907"/>
            <a:ext cx="9281984" cy="43454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 of the relative speedup of a specific program on a given </a:t>
            </a:r>
            <a:r>
              <a:rPr lang="fr-FR" dirty="0"/>
              <a:t>machine</a:t>
            </a:r>
          </a:p>
          <a:p>
            <a:r>
              <a:rPr lang="en-US" dirty="0"/>
              <a:t>depends on </a:t>
            </a:r>
          </a:p>
          <a:p>
            <a:pPr lvl="1"/>
            <a:r>
              <a:rPr lang="en-US" dirty="0"/>
              <a:t>number of processors </a:t>
            </a:r>
          </a:p>
          <a:p>
            <a:pPr lvl="1"/>
            <a:r>
              <a:rPr lang="en-US" dirty="0"/>
              <a:t>mapping of the code to the processors</a:t>
            </a:r>
          </a:p>
          <a:p>
            <a:r>
              <a:rPr lang="en-US" dirty="0"/>
              <a:t>speedup = T(1)/T(n) </a:t>
            </a:r>
          </a:p>
          <a:p>
            <a:pPr lvl="1"/>
            <a:r>
              <a:rPr lang="en-US" dirty="0"/>
              <a:t>T(1) = time with a single processor</a:t>
            </a:r>
          </a:p>
          <a:p>
            <a:pPr lvl="1"/>
            <a:r>
              <a:rPr lang="en-US" dirty="0"/>
              <a:t>T(n) = time with n processors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 Box 1" descr="Footer Placeholder 6">
            <a:extLst>
              <a:ext uri="{FF2B5EF4-FFF2-40B4-BE49-F238E27FC236}">
                <a16:creationId xmlns:a16="http://schemas.microsoft.com/office/drawing/2014/main" id="{B566FB5D-4F1E-B841-B901-5DC1F383F592}"/>
              </a:ext>
            </a:extLst>
          </p:cNvPr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 dirty="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6825898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12701" y="101709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Parallel/Distributed Program Concurrency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60705" y="1465134"/>
            <a:ext cx="9957504" cy="43454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43952" y="2993735"/>
          <a:ext cx="4271573" cy="1005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3454200" imgH="812520" progId="Equation.3">
                  <p:embed/>
                </p:oleObj>
              </mc:Choice>
              <mc:Fallback>
                <p:oleObj name="Equation" r:id="rId3" imgW="3454200" imgH="81252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952" y="2993735"/>
                        <a:ext cx="4271573" cy="1005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 flipV="1">
            <a:off x="6100538" y="2947932"/>
            <a:ext cx="900752" cy="2456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46948" y="2470261"/>
            <a:ext cx="3534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non-communication and non-</a:t>
            </a:r>
            <a:r>
              <a:rPr lang="fr-FR" sz="2400" dirty="0" err="1"/>
              <a:t>shared</a:t>
            </a:r>
            <a:r>
              <a:rPr lang="fr-FR" sz="2400" dirty="0"/>
              <a:t> memory </a:t>
            </a:r>
            <a:r>
              <a:rPr lang="fr-FR" sz="2400" dirty="0" err="1"/>
              <a:t>access</a:t>
            </a:r>
            <a:endParaRPr lang="fr-FR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6086893" y="3766799"/>
            <a:ext cx="1064535" cy="5458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72052" y="3905551"/>
            <a:ext cx="3409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includes the communication or shared memory access operations</a:t>
            </a:r>
            <a:endParaRPr lang="fr-FR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" name="Text Box 1" descr="Footer Placeholder 6">
            <a:extLst>
              <a:ext uri="{FF2B5EF4-FFF2-40B4-BE49-F238E27FC236}">
                <a16:creationId xmlns:a16="http://schemas.microsoft.com/office/drawing/2014/main" id="{6067C865-3628-F144-B6C6-5586BE8CEB72}"/>
              </a:ext>
            </a:extLst>
          </p:cNvPr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 dirty="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5293316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 descr="Footer Placeholder 6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 dirty="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6146" name="Text Box 2" descr="Rectangle 1"/>
          <p:cNvSpPr txBox="1">
            <a:spLocks/>
          </p:cNvSpPr>
          <p:nvPr/>
        </p:nvSpPr>
        <p:spPr bwMode="auto">
          <a:xfrm>
            <a:off x="623392" y="1484784"/>
            <a:ext cx="111111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/>
          <a:p>
            <a:pPr>
              <a:buSzPct val="100000"/>
              <a:buFont typeface="Arial" charset="0"/>
              <a:buChar char="•"/>
            </a:pPr>
            <a:r>
              <a:rPr lang="x-none" altLang="x-none" sz="2800"/>
              <a:t>Collection of independent entities cooperating to collectively solve a task</a:t>
            </a:r>
          </a:p>
          <a:p>
            <a:endParaRPr lang="x-none" altLang="x-none" sz="2800"/>
          </a:p>
          <a:p>
            <a:pPr>
              <a:buSzPct val="100000"/>
              <a:buFont typeface="Arial" charset="0"/>
              <a:buChar char="•"/>
            </a:pPr>
            <a:r>
              <a:rPr lang="x-none" altLang="x-none" sz="2800"/>
              <a:t>Autonomous processors communicating over a </a:t>
            </a:r>
            <a:r>
              <a:rPr lang="en-US" altLang="x-none" sz="2800" dirty="0"/>
              <a:t> </a:t>
            </a:r>
            <a:r>
              <a:rPr lang="x-none" altLang="x-none" sz="2800"/>
              <a:t>communication network</a:t>
            </a:r>
          </a:p>
        </p:txBody>
      </p:sp>
      <p:sp>
        <p:nvSpPr>
          <p:cNvPr id="6147" name="Text Box 3" descr="TextBox 2"/>
          <p:cNvSpPr txBox="1">
            <a:spLocks/>
          </p:cNvSpPr>
          <p:nvPr/>
        </p:nvSpPr>
        <p:spPr bwMode="auto">
          <a:xfrm>
            <a:off x="417513" y="539750"/>
            <a:ext cx="79629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/>
            <a:r>
              <a:rPr lang="x-none" altLang="x-none" sz="40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Definition of Distributed Systems</a:t>
            </a:r>
          </a:p>
        </p:txBody>
      </p:sp>
      <p:sp>
        <p:nvSpPr>
          <p:cNvPr id="6148" name="Text Box 4" descr="Slide Number Placeholder 4"/>
          <p:cNvSpPr txBox="1">
            <a:spLocks/>
          </p:cNvSpPr>
          <p:nvPr/>
        </p:nvSpPr>
        <p:spPr bwMode="auto">
          <a:xfrm>
            <a:off x="8990013" y="6580188"/>
            <a:ext cx="184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21776D1E-A8AD-894A-93E2-F5F8C8EAE083}" type="slidenum">
              <a:rPr lang="x-none" altLang="x-none" sz="1200">
                <a:solidFill>
                  <a:srgbClr val="888888"/>
                </a:solidFill>
              </a:rPr>
              <a:pPr algn="r"/>
              <a:t>2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pic>
        <p:nvPicPr>
          <p:cNvPr id="6" name="Picture 3" descr="Picture 2">
            <a:extLst>
              <a:ext uri="{FF2B5EF4-FFF2-40B4-BE49-F238E27FC236}">
                <a16:creationId xmlns:a16="http://schemas.microsoft.com/office/drawing/2014/main" id="{A249912B-7B0E-124D-8C2D-586067B2D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346" y="3300666"/>
            <a:ext cx="71532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-170822" y="429448"/>
            <a:ext cx="921254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 Communication Models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43240" y="2022594"/>
            <a:ext cx="5384605" cy="1198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Remote Procedure Call (RPC)</a:t>
            </a:r>
          </a:p>
          <a:p>
            <a:r>
              <a:rPr lang="en-US" altLang="en-US" dirty="0"/>
              <a:t>Publish/Subscribe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 Box 1" descr="Footer Placeholder 6"/>
          <p:cNvSpPr txBox="1">
            <a:spLocks/>
          </p:cNvSpPr>
          <p:nvPr/>
        </p:nvSpPr>
        <p:spPr bwMode="auto">
          <a:xfrm>
            <a:off x="3540125" y="6597352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 dirty="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424938120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 descr="Footer Placeholder 5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21506" name="Rectangle 2" descr="Content Placeholder 1"/>
          <p:cNvSpPr>
            <a:spLocks noGrp="1" noChangeArrowheads="1"/>
          </p:cNvSpPr>
          <p:nvPr>
            <p:ph type="body" sz="quarter" idx="1"/>
          </p:nvPr>
        </p:nvSpPr>
        <p:spPr>
          <a:xfrm>
            <a:off x="406400" y="369888"/>
            <a:ext cx="8432800" cy="1143000"/>
          </a:xfrm>
        </p:spPr>
        <p:txBody>
          <a:bodyPr/>
          <a:lstStyle/>
          <a:p>
            <a:pPr indent="-457200" algn="ctr">
              <a:lnSpc>
                <a:spcPts val="3600"/>
              </a:lnSpc>
              <a:spcBef>
                <a:spcPct val="0"/>
              </a:spcBef>
              <a:buSzTx/>
              <a:buFontTx/>
              <a:buNone/>
            </a:pPr>
            <a:r>
              <a:rPr lang="x-none" altLang="x-none" sz="36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RPC</a:t>
            </a:r>
          </a:p>
        </p:txBody>
      </p:sp>
      <p:sp>
        <p:nvSpPr>
          <p:cNvPr id="21507" name="Text Box 3" descr="Rectangle 2"/>
          <p:cNvSpPr txBox="1">
            <a:spLocks/>
          </p:cNvSpPr>
          <p:nvPr/>
        </p:nvSpPr>
        <p:spPr bwMode="auto">
          <a:xfrm>
            <a:off x="1063624" y="1539875"/>
            <a:ext cx="1028895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342900" indent="1143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9144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lvl="1">
              <a:buSzPct val="100000"/>
              <a:buFont typeface="Arial" charset="0"/>
              <a:buChar char="•"/>
            </a:pPr>
            <a:r>
              <a:rPr lang="x-none" altLang="x-none" sz="2800"/>
              <a:t>Called procedure code may reside on a remote machine</a:t>
            </a:r>
          </a:p>
          <a:p>
            <a:pPr lvl="1">
              <a:buSzPct val="100000"/>
              <a:buFont typeface="Arial" charset="0"/>
              <a:buChar char="•"/>
            </a:pPr>
            <a:endParaRPr lang="en-IN" altLang="x-none" sz="2800" dirty="0"/>
          </a:p>
          <a:p>
            <a:pPr lvl="1">
              <a:buSzPct val="100000"/>
              <a:buFont typeface="Arial" charset="0"/>
              <a:buChar char="•"/>
            </a:pPr>
            <a:r>
              <a:rPr lang="en-IN" altLang="x-none" sz="2800" dirty="0"/>
              <a:t>make remote procedure call appear like local procedure call</a:t>
            </a:r>
          </a:p>
          <a:p>
            <a:pPr lvl="1">
              <a:buSzPct val="100000"/>
              <a:buFont typeface="Arial" charset="0"/>
              <a:buChar char="•"/>
            </a:pPr>
            <a:endParaRPr lang="en-IN" altLang="x-none" sz="2800" dirty="0"/>
          </a:p>
          <a:p>
            <a:pPr lvl="1">
              <a:buSzPct val="100000"/>
              <a:buFont typeface="Arial" charset="0"/>
              <a:buChar char="•"/>
            </a:pPr>
            <a:r>
              <a:rPr lang="en-IN" altLang="x-none" sz="2800" dirty="0"/>
              <a:t>goal is to hide the details of the network communication (namely, the  sending and receiving of messages)</a:t>
            </a:r>
          </a:p>
          <a:p>
            <a:pPr lvl="1">
              <a:buSzPct val="100000"/>
              <a:buFont typeface="Arial" charset="0"/>
              <a:buChar char="•"/>
            </a:pPr>
            <a:endParaRPr lang="en-IN" altLang="x-none" sz="2800" dirty="0"/>
          </a:p>
          <a:p>
            <a:pPr lvl="1">
              <a:buSzPct val="100000"/>
              <a:buFont typeface="Arial" charset="0"/>
              <a:buChar char="•"/>
            </a:pPr>
            <a:r>
              <a:rPr lang="en-IN" altLang="x-none" sz="2800" dirty="0"/>
              <a:t>calling procedure should not be aware that the called procedure is executing on a different machine</a:t>
            </a:r>
          </a:p>
          <a:p>
            <a:pPr lvl="1" indent="0">
              <a:buSzPct val="100000"/>
            </a:pPr>
            <a:endParaRPr lang="en-US" altLang="x-none" sz="2800" dirty="0"/>
          </a:p>
        </p:txBody>
      </p:sp>
      <p:sp>
        <p:nvSpPr>
          <p:cNvPr id="21508" name="Text Box 4" descr="Slide Number Placeholder 3"/>
          <p:cNvSpPr txBox="1">
            <a:spLocks/>
          </p:cNvSpPr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EBE461C8-E20F-4845-9D71-DF5BB85BC0D2}" type="slidenum">
              <a:rPr lang="x-none" altLang="x-none" sz="1200">
                <a:solidFill>
                  <a:srgbClr val="888888"/>
                </a:solidFill>
              </a:rPr>
              <a:pPr algn="r"/>
              <a:t>21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84DE0-C8DD-C34C-BF0E-A635C4EFB305}"/>
              </a:ext>
            </a:extLst>
          </p:cNvPr>
          <p:cNvSpPr txBox="1"/>
          <p:nvPr/>
        </p:nvSpPr>
        <p:spPr>
          <a:xfrm>
            <a:off x="2230413" y="5783401"/>
            <a:ext cx="717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http://web.cs.wpi.edu/~rek/DCS/D04/Communication.pdf</a:t>
            </a:r>
          </a:p>
        </p:txBody>
      </p:sp>
    </p:spTree>
    <p:extLst>
      <p:ext uri="{BB962C8B-B14F-4D97-AF65-F5344CB8AC3E}">
        <p14:creationId xmlns:p14="http://schemas.microsoft.com/office/powerpoint/2010/main" val="245660366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RPC between Client &amp; Server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9337" y="1372016"/>
            <a:ext cx="5760639" cy="4433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client procedure calls a client stub for passing parameters</a:t>
            </a:r>
          </a:p>
          <a:p>
            <a:r>
              <a:rPr lang="en-US" altLang="en-US" dirty="0"/>
              <a:t>The client stub marshals the parameters, builds the message, and calls the local OS</a:t>
            </a:r>
          </a:p>
          <a:p>
            <a:r>
              <a:rPr lang="en-US" altLang="en-US" dirty="0"/>
              <a:t>The client's OS sends the message to the remote OS</a:t>
            </a:r>
          </a:p>
          <a:p>
            <a:r>
              <a:rPr lang="en-US" altLang="en-US" dirty="0"/>
              <a:t>The server’s remote OS gives message to a server stub</a:t>
            </a:r>
          </a:p>
          <a:p>
            <a:r>
              <a:rPr lang="en-US" altLang="en-US" dirty="0"/>
              <a:t>The server stub </a:t>
            </a:r>
            <a:r>
              <a:rPr lang="en-US" altLang="en-US" dirty="0" err="1"/>
              <a:t>demarshals</a:t>
            </a:r>
            <a:r>
              <a:rPr lang="en-US" altLang="en-US" dirty="0"/>
              <a:t> the parameters and calls the desired server routine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6228020"/>
            <a:ext cx="717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http://web.cs.wpi.edu/~rek/DCS/D04/Communication.pdf</a:t>
            </a:r>
          </a:p>
        </p:txBody>
      </p:sp>
      <p:sp>
        <p:nvSpPr>
          <p:cNvPr id="9" name="Text Box 1" descr="Footer Placeholder 6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 dirty="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39E496C-F955-5B4E-B7C7-814CC9486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6782" y="1479849"/>
            <a:ext cx="6623914" cy="41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21336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RPC between Client &amp; Server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9336" y="1330424"/>
            <a:ext cx="5616623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server routine does work and returns result to the server stub</a:t>
            </a:r>
          </a:p>
          <a:p>
            <a:r>
              <a:rPr lang="en-US" dirty="0"/>
              <a:t>The server stub marshals the return values into the message and calls local OS</a:t>
            </a:r>
          </a:p>
          <a:p>
            <a:r>
              <a:rPr lang="en-US" dirty="0"/>
              <a:t>The server OS sends the message to the client's OS</a:t>
            </a:r>
          </a:p>
          <a:p>
            <a:r>
              <a:rPr lang="en-US" dirty="0"/>
              <a:t>The client's OS gives the message to the client stub</a:t>
            </a:r>
          </a:p>
          <a:p>
            <a:r>
              <a:rPr lang="en-US" dirty="0"/>
              <a:t>The client stub </a:t>
            </a:r>
            <a:r>
              <a:rPr lang="en-US" dirty="0" err="1"/>
              <a:t>demarshals</a:t>
            </a:r>
            <a:r>
              <a:rPr lang="en-US" dirty="0"/>
              <a:t> the result, and execution returns to the client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90681" y="6118249"/>
            <a:ext cx="7178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http://web.cs.wpi.edu/~rek/DCS/D04/Communication.pdf</a:t>
            </a:r>
          </a:p>
        </p:txBody>
      </p:sp>
      <p:sp>
        <p:nvSpPr>
          <p:cNvPr id="9" name="Text Box 1" descr="Footer Placeholder 6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 dirty="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EA890FB-2C23-5F44-B62A-8C5CBB999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9976" y="1429831"/>
            <a:ext cx="6312024" cy="41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2015022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Publish/ Subscribe Model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328" y="1484784"/>
            <a:ext cx="610298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any number of publishers to communicate with any number of subscribers asynchronously</a:t>
            </a:r>
          </a:p>
          <a:p>
            <a:r>
              <a:rPr lang="en-US" altLang="en-US" dirty="0"/>
              <a:t>form of multicasting</a:t>
            </a:r>
          </a:p>
          <a:p>
            <a:r>
              <a:rPr lang="en-US" altLang="en-US" dirty="0"/>
              <a:t>events are produced by publishers</a:t>
            </a:r>
          </a:p>
          <a:p>
            <a:r>
              <a:rPr lang="en-US" altLang="en-US" dirty="0"/>
              <a:t>interested subscribers are notified when the events are available</a:t>
            </a:r>
          </a:p>
          <a:p>
            <a:r>
              <a:rPr lang="en-US" altLang="en-US" dirty="0"/>
              <a:t>information is provided as notifications</a:t>
            </a:r>
          </a:p>
          <a:p>
            <a:r>
              <a:rPr lang="en-US" altLang="en-US" dirty="0"/>
              <a:t>subscribers continue their tasks until they receive notifications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 Box 1" descr="Footer Placeholder 6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 dirty="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CE896-1D15-0443-92FA-7FEB28DC82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t="11936" r="7579" b="9142"/>
          <a:stretch/>
        </p:blipFill>
        <p:spPr>
          <a:xfrm>
            <a:off x="6161575" y="1752600"/>
            <a:ext cx="583264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7325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 descr="Footer Placeholder 6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 dirty="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47106" name="Rectangle 2" descr="Content Placeholder 1"/>
          <p:cNvSpPr>
            <a:spLocks noGrp="1" noChangeArrowheads="1"/>
          </p:cNvSpPr>
          <p:nvPr>
            <p:ph type="body" sz="quarter" idx="1"/>
          </p:nvPr>
        </p:nvSpPr>
        <p:spPr>
          <a:xfrm>
            <a:off x="406400" y="315913"/>
            <a:ext cx="8432800" cy="1143000"/>
          </a:xfrm>
        </p:spPr>
        <p:txBody>
          <a:bodyPr/>
          <a:lstStyle/>
          <a:p>
            <a:pPr indent="-457200">
              <a:lnSpc>
                <a:spcPts val="3600"/>
              </a:lnSpc>
              <a:spcBef>
                <a:spcPct val="0"/>
              </a:spcBef>
              <a:buSzTx/>
              <a:buFontTx/>
              <a:buNone/>
            </a:pPr>
            <a:r>
              <a:rPr lang="x-none" altLang="x-none" sz="36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Reference</a:t>
            </a:r>
            <a:r>
              <a:rPr lang="en-US" altLang="x-none" sz="36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s</a:t>
            </a:r>
            <a:endParaRPr lang="x-none" altLang="x-none" sz="3600" dirty="0">
              <a:solidFill>
                <a:srgbClr val="0000FF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47107" name="Text Box 3" descr="Rectangle 3"/>
          <p:cNvSpPr txBox="1">
            <a:spLocks/>
          </p:cNvSpPr>
          <p:nvPr/>
        </p:nvSpPr>
        <p:spPr bwMode="auto">
          <a:xfrm>
            <a:off x="1055440" y="1458913"/>
            <a:ext cx="9939337" cy="512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 dirty="0"/>
              <a:t>Ajay D. Kshemkalyani, and Mukesh Singhal, Chapter 1, “Distributed Computing: Principles, Algorithms, and Systems”, Cambridge University Press, 2008.</a:t>
            </a:r>
            <a:endParaRPr lang="en-US" altLang="x-none" sz="2800" dirty="0"/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en-US" altLang="x-none" sz="2800" dirty="0"/>
              <a:t>https://medium.com/@rashmishehana_48965/middleware-technologies-e5def95da4e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en-US" altLang="x-none" sz="2800" dirty="0"/>
              <a:t>http://wiki.c2.com/?PublishSubscribeModel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en-US" altLang="x-none" sz="2800" dirty="0"/>
              <a:t>https://www.slideshare.net/ishraqabd/publish-subscribe-model-overview-13368808/5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altLang="x-none" sz="2800" dirty="0"/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endParaRPr lang="en-US" altLang="x-none" sz="2800" dirty="0"/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endParaRPr lang="x-none" altLang="x-none" sz="2800" dirty="0"/>
          </a:p>
        </p:txBody>
      </p:sp>
      <p:sp>
        <p:nvSpPr>
          <p:cNvPr id="47108" name="Text Box 4" descr="Slide Number Placeholder 4"/>
          <p:cNvSpPr txBox="1">
            <a:spLocks/>
          </p:cNvSpPr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53CA0D2C-5780-994A-9BD9-ED22EE6C6B76}" type="slidenum">
              <a:rPr lang="x-none" altLang="x-none" sz="1200">
                <a:solidFill>
                  <a:srgbClr val="888888"/>
                </a:solidFill>
              </a:rPr>
              <a:pPr algn="r"/>
              <a:t>25</a:t>
            </a:fld>
            <a:endParaRPr lang="x-none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 descr="Footer Placeholder 5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48130" name="Text Box 2" descr="Rectangle 2"/>
          <p:cNvSpPr txBox="1">
            <a:spLocks/>
          </p:cNvSpPr>
          <p:nvPr/>
        </p:nvSpPr>
        <p:spPr bwMode="auto">
          <a:xfrm>
            <a:off x="4016375" y="2967038"/>
            <a:ext cx="4157663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/>
          <a:p>
            <a:pPr algn="ctr"/>
            <a:r>
              <a:rPr lang="x-none" altLang="x-none" sz="6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Thank You</a:t>
            </a:r>
          </a:p>
        </p:txBody>
      </p:sp>
      <p:sp>
        <p:nvSpPr>
          <p:cNvPr id="48131" name="Text Box 3" descr="Slide Number Placeholder 3"/>
          <p:cNvSpPr txBox="1">
            <a:spLocks/>
          </p:cNvSpPr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32454816-E5C5-894A-80D8-ABE669F0236F}" type="slidenum">
              <a:rPr lang="x-none" altLang="x-none" sz="1200">
                <a:solidFill>
                  <a:srgbClr val="888888"/>
                </a:solidFill>
              </a:rPr>
              <a:pPr algn="r"/>
              <a:t>26</a:t>
            </a:fld>
            <a:endParaRPr lang="x-none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 descr="Footer Placeholder 5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9218" name="Rectangle 2" descr="Content Placeholder 1"/>
          <p:cNvSpPr>
            <a:spLocks noGrp="1" noChangeArrowheads="1"/>
          </p:cNvSpPr>
          <p:nvPr>
            <p:ph type="body" sz="quarter" idx="1"/>
          </p:nvPr>
        </p:nvSpPr>
        <p:spPr>
          <a:xfrm>
            <a:off x="406400" y="341313"/>
            <a:ext cx="8432800" cy="703262"/>
          </a:xfrm>
        </p:spPr>
        <p:txBody>
          <a:bodyPr/>
          <a:lstStyle/>
          <a:p>
            <a:pPr marL="0" algn="ctr">
              <a:spcBef>
                <a:spcPct val="0"/>
              </a:spcBef>
              <a:buSzTx/>
              <a:buFontTx/>
              <a:buNone/>
            </a:pPr>
            <a:r>
              <a:rPr lang="x-none" altLang="x-none" sz="4000">
                <a:solidFill>
                  <a:srgbClr val="0433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Features of Distributed System</a:t>
            </a:r>
          </a:p>
        </p:txBody>
      </p:sp>
      <p:sp>
        <p:nvSpPr>
          <p:cNvPr id="9219" name="Text Box 3" descr="Rectangle 2"/>
          <p:cNvSpPr txBox="1">
            <a:spLocks/>
          </p:cNvSpPr>
          <p:nvPr/>
        </p:nvSpPr>
        <p:spPr bwMode="auto">
          <a:xfrm>
            <a:off x="191345" y="1340768"/>
            <a:ext cx="11665296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4572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762000" indent="1524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buSzPct val="100000"/>
              <a:buFont typeface="Arial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No common physical clock</a:t>
            </a:r>
            <a:endParaRPr lang="x-none" altLang="x-none" sz="2800"/>
          </a:p>
          <a:p>
            <a:pPr>
              <a:buSzPct val="100000"/>
              <a:buFont typeface="Arial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No shared memor</a:t>
            </a:r>
            <a:r>
              <a:rPr lang="en-US" altLang="x-none" sz="2800" b="1" dirty="0">
                <a:solidFill>
                  <a:srgbClr val="FF0000"/>
                </a:solidFill>
              </a:rPr>
              <a:t>y </a:t>
            </a:r>
            <a:r>
              <a:rPr lang="en-US" altLang="x-none" sz="2800" dirty="0">
                <a:solidFill>
                  <a:srgbClr val="FF0000"/>
                </a:solidFill>
              </a:rPr>
              <a:t>- </a:t>
            </a:r>
            <a:r>
              <a:rPr lang="x-none" altLang="x-none" sz="2800"/>
              <a:t>Requires message passing for communication</a:t>
            </a:r>
            <a:endParaRPr lang="en-US" altLang="x-none" sz="2800" dirty="0"/>
          </a:p>
          <a:p>
            <a:pPr>
              <a:buSzPct val="100000"/>
              <a:buFont typeface="Arial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Geographical seperation</a:t>
            </a:r>
          </a:p>
          <a:p>
            <a:pPr lvl="2" indent="0">
              <a:buSzPct val="100000"/>
              <a:buFont typeface="Arial" charset="0"/>
              <a:buChar char="•"/>
            </a:pPr>
            <a:r>
              <a:rPr lang="x-none" altLang="x-none" sz="2800"/>
              <a:t>Processors are geographically wide apart</a:t>
            </a:r>
          </a:p>
          <a:p>
            <a:pPr lvl="2" indent="0">
              <a:buSzPct val="100000"/>
              <a:buFont typeface="Arial" charset="0"/>
              <a:buChar char="•"/>
            </a:pPr>
            <a:r>
              <a:rPr lang="x-none" altLang="x-none" sz="2800"/>
              <a:t>Processors may reside on a WAN</a:t>
            </a:r>
            <a:r>
              <a:rPr lang="en-US" altLang="x-none" sz="2800" dirty="0"/>
              <a:t> or LAN</a:t>
            </a:r>
            <a:endParaRPr lang="x-none" altLang="x-none" sz="2800"/>
          </a:p>
          <a:p>
            <a:pPr>
              <a:buSzPct val="100000"/>
              <a:buFont typeface="Arial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Autonomy and Heterogeneity</a:t>
            </a:r>
          </a:p>
          <a:p>
            <a:pPr lvl="2" indent="0">
              <a:buSzPct val="100000"/>
              <a:buFont typeface="Arial" charset="0"/>
              <a:buChar char="•"/>
            </a:pPr>
            <a:r>
              <a:rPr lang="x-none" altLang="x-none" sz="2800"/>
              <a:t>Loosely coupled processors</a:t>
            </a:r>
          </a:p>
          <a:p>
            <a:pPr lvl="2" indent="0">
              <a:buSzPct val="100000"/>
              <a:buFont typeface="Arial" charset="0"/>
              <a:buChar char="•"/>
            </a:pPr>
            <a:r>
              <a:rPr lang="x-none" altLang="x-none" sz="2800"/>
              <a:t>Different processor speeds</a:t>
            </a:r>
            <a:r>
              <a:rPr lang="en-US" altLang="x-none" sz="2800" dirty="0"/>
              <a:t> and </a:t>
            </a:r>
            <a:r>
              <a:rPr lang="x-none" altLang="x-none" sz="2800"/>
              <a:t>operating systems</a:t>
            </a:r>
          </a:p>
          <a:p>
            <a:pPr lvl="2" indent="0">
              <a:buSzPct val="100000"/>
              <a:buFont typeface="Arial" charset="0"/>
              <a:buChar char="•"/>
            </a:pPr>
            <a:r>
              <a:rPr lang="x-none" altLang="x-none" sz="2800"/>
              <a:t>Processors are not part of a dedicated system</a:t>
            </a:r>
          </a:p>
          <a:p>
            <a:pPr lvl="2" indent="0">
              <a:buSzPct val="100000"/>
              <a:buFont typeface="Arial" charset="0"/>
              <a:buChar char="•"/>
            </a:pPr>
            <a:r>
              <a:rPr lang="x-none" altLang="x-none" sz="2800"/>
              <a:t>Cooperate with one another</a:t>
            </a:r>
          </a:p>
          <a:p>
            <a:pPr lvl="2" indent="0">
              <a:buSzPct val="100000"/>
              <a:buFont typeface="Arial" charset="0"/>
              <a:buChar char="•"/>
            </a:pPr>
            <a:r>
              <a:rPr lang="x-none" altLang="x-none" sz="2800"/>
              <a:t>May offer services</a:t>
            </a:r>
            <a:r>
              <a:rPr lang="en-US" altLang="x-none" sz="2800" dirty="0"/>
              <a:t> or </a:t>
            </a:r>
            <a:r>
              <a:rPr lang="x-none" altLang="x-none" sz="2800"/>
              <a:t>solve a problem jointly</a:t>
            </a:r>
          </a:p>
          <a:p>
            <a:pPr lvl="2" indent="0">
              <a:buSzPct val="100000"/>
              <a:buFont typeface="Arial" charset="0"/>
              <a:buChar char="•"/>
            </a:pPr>
            <a:endParaRPr lang="x-none" altLang="x-none" sz="2800"/>
          </a:p>
          <a:p>
            <a:pPr lvl="2">
              <a:buSzPct val="100000"/>
              <a:buFont typeface="Arial" charset="0"/>
              <a:buChar char="•"/>
            </a:pPr>
            <a:endParaRPr lang="x-none" altLang="x-none" sz="2800"/>
          </a:p>
        </p:txBody>
      </p:sp>
      <p:sp>
        <p:nvSpPr>
          <p:cNvPr id="9220" name="Text Box 4" descr="Slide Number Placeholder 3"/>
          <p:cNvSpPr txBox="1">
            <a:spLocks/>
          </p:cNvSpPr>
          <p:nvPr/>
        </p:nvSpPr>
        <p:spPr bwMode="auto">
          <a:xfrm>
            <a:off x="8990013" y="6580188"/>
            <a:ext cx="184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AA009DDA-9A09-1748-9EBE-EFBF23085879}" type="slidenum">
              <a:rPr lang="x-none" altLang="x-none" sz="1200">
                <a:solidFill>
                  <a:srgbClr val="888888"/>
                </a:solidFill>
              </a:rPr>
              <a:pPr algn="r"/>
              <a:t>3</a:t>
            </a:fld>
            <a:endParaRPr lang="x-none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 descr="Footer Placeholder 10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15362" name="Rectangle 2" descr="Content Placeholder 1"/>
          <p:cNvSpPr>
            <a:spLocks noGrp="1" noChangeArrowheads="1"/>
          </p:cNvSpPr>
          <p:nvPr>
            <p:ph type="body" sz="quarter" idx="1"/>
          </p:nvPr>
        </p:nvSpPr>
        <p:spPr>
          <a:xfrm>
            <a:off x="406400" y="369888"/>
            <a:ext cx="8432800" cy="1143000"/>
          </a:xfrm>
        </p:spPr>
        <p:txBody>
          <a:bodyPr/>
          <a:lstStyle/>
          <a:p>
            <a:pPr indent="-457200" algn="ctr">
              <a:lnSpc>
                <a:spcPts val="36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x-none" sz="36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Middleware</a:t>
            </a:r>
            <a:endParaRPr lang="x-none" altLang="x-none" sz="3600">
              <a:solidFill>
                <a:srgbClr val="0000FF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5363" name="Text Box 3" descr="Rectangle 2"/>
          <p:cNvSpPr txBox="1">
            <a:spLocks/>
          </p:cNvSpPr>
          <p:nvPr/>
        </p:nvSpPr>
        <p:spPr bwMode="auto">
          <a:xfrm>
            <a:off x="-337260" y="1315621"/>
            <a:ext cx="693731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342900" indent="1143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685800" indent="2286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 lvl="1">
              <a:buSzPct val="100000"/>
              <a:buFont typeface="Arial" charset="0"/>
              <a:buChar char="•"/>
            </a:pPr>
            <a:r>
              <a:rPr lang="x-none" altLang="x-none" sz="2800" b="1" dirty="0">
                <a:solidFill>
                  <a:srgbClr val="FF0000"/>
                </a:solidFill>
              </a:rPr>
              <a:t>Middleware</a:t>
            </a:r>
            <a:r>
              <a:rPr lang="x-none" altLang="x-none" sz="2800" dirty="0"/>
              <a:t> – 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x-none" altLang="x-none" sz="2800" dirty="0"/>
              <a:t>distributed software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x-none" altLang="x-none" sz="2800" dirty="0"/>
              <a:t>drives the distributed system</a:t>
            </a:r>
          </a:p>
          <a:p>
            <a:pPr lvl="2">
              <a:buSzPct val="100000"/>
              <a:buFont typeface="Arial" charset="0"/>
              <a:buChar char="•"/>
            </a:pPr>
            <a:r>
              <a:rPr lang="x-none" altLang="x-none" sz="2800" dirty="0"/>
              <a:t>provides transparency of heterogeneity at </a:t>
            </a:r>
            <a:r>
              <a:rPr lang="x-none" altLang="x-none" sz="2800"/>
              <a:t>platform level</a:t>
            </a:r>
            <a:endParaRPr lang="x-none" altLang="x-none" sz="2800" dirty="0"/>
          </a:p>
          <a:p>
            <a:pPr lvl="1">
              <a:buSzPct val="100000"/>
              <a:buFont typeface="Arial" charset="0"/>
              <a:buChar char="•"/>
            </a:pPr>
            <a:r>
              <a:rPr lang="x-none" altLang="x-none" sz="2800" b="1" dirty="0">
                <a:solidFill>
                  <a:srgbClr val="FF0000"/>
                </a:solidFill>
              </a:rPr>
              <a:t>Middleware standards</a:t>
            </a:r>
            <a:r>
              <a:rPr lang="x-none" altLang="x-none" sz="2800" dirty="0"/>
              <a:t>:</a:t>
            </a:r>
          </a:p>
          <a:p>
            <a:pPr lvl="2" indent="0">
              <a:buSzPct val="100000"/>
              <a:buFont typeface="Arial" charset="0"/>
              <a:buChar char="•"/>
            </a:pPr>
            <a:r>
              <a:rPr lang="x-none" altLang="x-none" sz="2800" dirty="0"/>
              <a:t>Common Object Request Broker Architecture (CORBA)</a:t>
            </a:r>
          </a:p>
          <a:p>
            <a:pPr lvl="2" indent="0">
              <a:buSzPct val="100000"/>
              <a:buFont typeface="Arial" charset="0"/>
              <a:buChar char="•"/>
            </a:pPr>
            <a:r>
              <a:rPr lang="x-none" altLang="x-none" sz="2800" dirty="0"/>
              <a:t>Remote Procedure Call (RPC) mechanism</a:t>
            </a:r>
          </a:p>
          <a:p>
            <a:pPr lvl="2" indent="0">
              <a:buSzPct val="100000"/>
              <a:buFont typeface="Arial" charset="0"/>
              <a:buChar char="•"/>
            </a:pPr>
            <a:r>
              <a:rPr lang="x-none" altLang="x-none" sz="2800" dirty="0"/>
              <a:t>Distributed Component Object Model (DCOM)</a:t>
            </a:r>
          </a:p>
          <a:p>
            <a:pPr lvl="2" indent="0">
              <a:buSzPct val="100000"/>
              <a:buFont typeface="Arial" charset="0"/>
              <a:buChar char="•"/>
            </a:pPr>
            <a:r>
              <a:rPr lang="x-none" altLang="x-none" sz="2800" dirty="0"/>
              <a:t>Remote Method Invocation (</a:t>
            </a:r>
            <a:r>
              <a:rPr lang="x-none" altLang="x-none" sz="2800"/>
              <a:t>RMI)</a:t>
            </a:r>
            <a:endParaRPr lang="x-none" altLang="x-none" sz="2800" dirty="0"/>
          </a:p>
        </p:txBody>
      </p:sp>
      <p:sp>
        <p:nvSpPr>
          <p:cNvPr id="15364" name="Text Box 4" descr="Slide Number Placeholder 8"/>
          <p:cNvSpPr txBox="1">
            <a:spLocks/>
          </p:cNvSpPr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89C4AB36-B5D1-F343-817F-10DD3C5E317D}" type="slidenum">
              <a:rPr lang="x-none" altLang="x-none" sz="1200">
                <a:solidFill>
                  <a:srgbClr val="888888"/>
                </a:solidFill>
              </a:rPr>
              <a:pPr algn="r"/>
              <a:t>4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730CA0E8-3EB8-E445-9B8C-4C8FED33D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4" t="3420" r="7059"/>
          <a:stretch/>
        </p:blipFill>
        <p:spPr bwMode="auto">
          <a:xfrm>
            <a:off x="6384032" y="1387624"/>
            <a:ext cx="5760640" cy="5065712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 descr="Footer Placeholder 5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22530" name="Rectangle 2" descr="Content Placeholder 1"/>
          <p:cNvSpPr>
            <a:spLocks noGrp="1" noChangeArrowheads="1"/>
          </p:cNvSpPr>
          <p:nvPr>
            <p:ph type="body" sz="quarter" idx="1"/>
          </p:nvPr>
        </p:nvSpPr>
        <p:spPr>
          <a:xfrm>
            <a:off x="406400" y="493713"/>
            <a:ext cx="8432800" cy="801687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x-none" altLang="x-none" sz="40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Motivation for Distributed System</a:t>
            </a:r>
          </a:p>
        </p:txBody>
      </p:sp>
      <p:sp>
        <p:nvSpPr>
          <p:cNvPr id="22531" name="Text Box 3" descr="Rectangle 2"/>
          <p:cNvSpPr txBox="1">
            <a:spLocks/>
          </p:cNvSpPr>
          <p:nvPr/>
        </p:nvSpPr>
        <p:spPr bwMode="auto">
          <a:xfrm>
            <a:off x="1011237" y="1484784"/>
            <a:ext cx="9172575" cy="778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4572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lnSpc>
                <a:spcPct val="150000"/>
              </a:lnSpc>
              <a:buSzPct val="100000"/>
              <a:buFont typeface="Arial" charset="0"/>
              <a:buChar char="•"/>
            </a:pPr>
            <a:r>
              <a:rPr lang="x-none" altLang="x-none" sz="2800">
                <a:solidFill>
                  <a:srgbClr val="FF0000"/>
                </a:solidFill>
              </a:rPr>
              <a:t>Inherently distributed computation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Pct val="100000"/>
              <a:buFont typeface="Arial" charset="0"/>
              <a:buChar char="•"/>
            </a:pPr>
            <a:r>
              <a:rPr lang="x-none" altLang="x-none" sz="2800">
                <a:solidFill>
                  <a:srgbClr val="FF0000"/>
                </a:solidFill>
              </a:rPr>
              <a:t>Resource sharing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Pct val="100000"/>
              <a:buFont typeface="Arial" charset="0"/>
              <a:buChar char="•"/>
            </a:pPr>
            <a:r>
              <a:rPr lang="x-none" altLang="x-none" sz="2800">
                <a:solidFill>
                  <a:srgbClr val="FF0000"/>
                </a:solidFill>
              </a:rPr>
              <a:t>Access to remote resources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Pct val="100000"/>
              <a:buFont typeface="Arial" charset="0"/>
              <a:buChar char="•"/>
            </a:pPr>
            <a:r>
              <a:rPr lang="x-none" altLang="x-none" sz="2800">
                <a:solidFill>
                  <a:srgbClr val="FF0000"/>
                </a:solidFill>
              </a:rPr>
              <a:t>Increased performance/cost ratio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Pct val="100000"/>
              <a:buFont typeface="Arial" charset="0"/>
              <a:buChar char="•"/>
            </a:pPr>
            <a:r>
              <a:rPr lang="x-none" altLang="x-none" sz="2800">
                <a:solidFill>
                  <a:srgbClr val="FF0000"/>
                </a:solidFill>
              </a:rPr>
              <a:t>Reliability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Pct val="100000"/>
              <a:buFont typeface="Arial" charset="0"/>
              <a:buChar char="•"/>
            </a:pPr>
            <a:r>
              <a:rPr lang="x-none" altLang="x-none" sz="2800">
                <a:solidFill>
                  <a:srgbClr val="FF0000"/>
                </a:solidFill>
              </a:rPr>
              <a:t>Scalability</a:t>
            </a:r>
            <a:endParaRPr lang="en-US" altLang="x-none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Pct val="100000"/>
              <a:buFont typeface="Arial" charset="0"/>
              <a:buChar char="•"/>
            </a:pPr>
            <a:r>
              <a:rPr lang="x-none" altLang="x-none" sz="2800">
                <a:solidFill>
                  <a:srgbClr val="FF0000"/>
                </a:solidFill>
              </a:rPr>
              <a:t>Modularity and Incremental Expandability</a:t>
            </a:r>
          </a:p>
          <a:p>
            <a:pPr>
              <a:lnSpc>
                <a:spcPct val="150000"/>
              </a:lnSpc>
              <a:buSzPct val="100000"/>
              <a:buFont typeface="Arial" charset="0"/>
              <a:buChar char="•"/>
            </a:pPr>
            <a:endParaRPr lang="x-none" altLang="x-none" sz="2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Pct val="100000"/>
              <a:buFont typeface="Arial" charset="0"/>
              <a:buChar char="•"/>
            </a:pPr>
            <a:endParaRPr lang="x-none" altLang="x-none" sz="2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Pct val="100000"/>
              <a:buFont typeface="Arial" charset="0"/>
              <a:buChar char="•"/>
            </a:pPr>
            <a:endParaRPr lang="x-none" altLang="x-none" sz="2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Pct val="100000"/>
              <a:buFont typeface="Arial" charset="0"/>
              <a:buChar char="•"/>
            </a:pPr>
            <a:endParaRPr lang="x-none" altLang="x-none" sz="2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SzPct val="100000"/>
              <a:buFont typeface="Arial" charset="0"/>
              <a:buChar char="•"/>
            </a:pPr>
            <a:endParaRPr lang="x-none" altLang="x-none" sz="2800">
              <a:solidFill>
                <a:srgbClr val="FF0000"/>
              </a:solidFill>
            </a:endParaRPr>
          </a:p>
        </p:txBody>
      </p:sp>
      <p:sp>
        <p:nvSpPr>
          <p:cNvPr id="22532" name="Text Box 4" descr="Slide Number Placeholder 3"/>
          <p:cNvSpPr txBox="1">
            <a:spLocks/>
          </p:cNvSpPr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17B20072-BB81-0F4D-BA7A-A0762D7EEEB9}" type="slidenum">
              <a:rPr lang="x-none" altLang="x-none" sz="1200">
                <a:solidFill>
                  <a:srgbClr val="888888"/>
                </a:solidFill>
              </a:rPr>
              <a:pPr algn="r"/>
              <a:t>5</a:t>
            </a:fld>
            <a:endParaRPr lang="x-none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47056" y="1478782"/>
            <a:ext cx="10045487" cy="43454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Interdependency/binding  and/or homogeneity among modules, whether hardware or software (e.g., OS, middleware)</a:t>
            </a:r>
          </a:p>
          <a:p>
            <a:r>
              <a:rPr lang="en-US" dirty="0"/>
              <a:t>High coupling </a:t>
            </a:r>
            <a:r>
              <a:rPr lang="en-US" dirty="0">
                <a:sym typeface="Wingdings" pitchFamily="2" charset="2"/>
              </a:rPr>
              <a:t> tightly coupled modules</a:t>
            </a:r>
          </a:p>
          <a:p>
            <a:r>
              <a:rPr lang="en-US" dirty="0">
                <a:sym typeface="Wingdings" pitchFamily="2" charset="2"/>
              </a:rPr>
              <a:t>Low coupling  loosely </a:t>
            </a:r>
            <a:r>
              <a:rPr lang="en-US">
                <a:sym typeface="Wingdings" pitchFamily="2" charset="2"/>
              </a:rPr>
              <a:t>coupled modules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 Box 1" descr="Footer Placeholder 10">
            <a:extLst>
              <a:ext uri="{FF2B5EF4-FFF2-40B4-BE49-F238E27FC236}">
                <a16:creationId xmlns:a16="http://schemas.microsoft.com/office/drawing/2014/main" id="{D8C11FA1-8D3C-3E4D-8C45-C0D74E385B7A}"/>
              </a:ext>
            </a:extLst>
          </p:cNvPr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05584012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 descr="Footer Placeholder 7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29698" name="Text Box 2" descr="Rectangle 2"/>
          <p:cNvSpPr txBox="1">
            <a:spLocks/>
          </p:cNvSpPr>
          <p:nvPr/>
        </p:nvSpPr>
        <p:spPr bwMode="auto">
          <a:xfrm>
            <a:off x="685800" y="609600"/>
            <a:ext cx="7772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lnSpc>
                <a:spcPct val="90000"/>
              </a:lnSpc>
            </a:pPr>
            <a:r>
              <a:rPr lang="x-none" altLang="x-none" sz="40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Parallel Systems</a:t>
            </a:r>
          </a:p>
        </p:txBody>
      </p:sp>
      <p:sp>
        <p:nvSpPr>
          <p:cNvPr id="29699" name="Text Box 3" descr="Rectangle 3"/>
          <p:cNvSpPr txBox="1">
            <a:spLocks/>
          </p:cNvSpPr>
          <p:nvPr/>
        </p:nvSpPr>
        <p:spPr bwMode="auto">
          <a:xfrm>
            <a:off x="917575" y="1666875"/>
            <a:ext cx="10651033" cy="32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685800" indent="-2286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Multiprocessor systems</a:t>
            </a:r>
            <a:endParaRPr lang="x-none" altLang="x-none" sz="2800"/>
          </a:p>
          <a:p>
            <a:pPr lvl="1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E.g., Omega, Butterfly</a:t>
            </a:r>
            <a:r>
              <a:rPr lang="en-US" altLang="x-none" sz="2800" dirty="0"/>
              <a:t> Networks</a:t>
            </a:r>
            <a:endParaRPr lang="x-none" altLang="x-none" sz="2800"/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Multicomputer parallel systems</a:t>
            </a:r>
            <a:endParaRPr lang="x-none" altLang="x-none" sz="2800"/>
          </a:p>
          <a:p>
            <a:pPr lvl="1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E.g., NYU Ultracomputer, CM* Connection Machine, IBM Blue gene</a:t>
            </a:r>
            <a:endParaRPr lang="x-none" altLang="x-none" sz="2400"/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 b="1">
                <a:solidFill>
                  <a:srgbClr val="FF0000"/>
                </a:solidFill>
              </a:rPr>
              <a:t>Array processors </a:t>
            </a:r>
            <a:r>
              <a:rPr lang="x-none" altLang="x-none" sz="2800"/>
              <a:t>(collocated, tightly coupled, common system clock</a:t>
            </a:r>
            <a:r>
              <a:rPr lang="en-US" altLang="x-none" sz="2800" dirty="0"/>
              <a:t>, may not have shared memory</a:t>
            </a:r>
            <a:r>
              <a:rPr lang="x-none" altLang="x-none" sz="2800"/>
              <a:t>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E.g., DSP applications</a:t>
            </a:r>
            <a:r>
              <a:rPr lang="en-US" altLang="x-none" sz="2800" dirty="0"/>
              <a:t>, image processing</a:t>
            </a:r>
            <a:endParaRPr lang="x-none" altLang="x-none" sz="2800"/>
          </a:p>
        </p:txBody>
      </p:sp>
      <p:sp>
        <p:nvSpPr>
          <p:cNvPr id="29700" name="Text Box 4" descr="Slide Number Placeholder 3"/>
          <p:cNvSpPr txBox="1">
            <a:spLocks/>
          </p:cNvSpPr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2F0A1A4F-429F-ED46-BCE7-EF00DBD292E2}" type="slidenum">
              <a:rPr lang="x-none" altLang="x-none" sz="1200">
                <a:solidFill>
                  <a:srgbClr val="888888"/>
                </a:solidFill>
              </a:rPr>
              <a:pPr algn="r"/>
              <a:t>7</a:t>
            </a:fld>
            <a:endParaRPr lang="x-none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 descr="Footer Placeholder 7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30722" name="Text Box 2" descr="Rectangle 2"/>
          <p:cNvSpPr txBox="1">
            <a:spLocks/>
          </p:cNvSpPr>
          <p:nvPr/>
        </p:nvSpPr>
        <p:spPr bwMode="auto">
          <a:xfrm>
            <a:off x="685800" y="609600"/>
            <a:ext cx="7772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lnSpc>
                <a:spcPct val="90000"/>
              </a:lnSpc>
            </a:pPr>
            <a:r>
              <a:rPr lang="x-none" altLang="x-none" sz="40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UMA Model</a:t>
            </a:r>
          </a:p>
        </p:txBody>
      </p:sp>
      <p:sp>
        <p:nvSpPr>
          <p:cNvPr id="30723" name="Text Box 3" descr="Rectangle 3"/>
          <p:cNvSpPr txBox="1">
            <a:spLocks/>
          </p:cNvSpPr>
          <p:nvPr/>
        </p:nvSpPr>
        <p:spPr bwMode="auto">
          <a:xfrm>
            <a:off x="263352" y="1628800"/>
            <a:ext cx="6978625" cy="370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685800" indent="-2286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Direct access to shared memory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 b="1"/>
              <a:t>Access latency </a:t>
            </a:r>
            <a:r>
              <a:rPr lang="x-none" altLang="x-none" sz="2800"/>
              <a:t>- waiting time to complete an access to any memory location from any processor</a:t>
            </a:r>
            <a:endParaRPr lang="x-none" altLang="x-none" sz="2800" b="1"/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Access latency is same for all processors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Processors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Remain in close proximity</a:t>
            </a:r>
            <a:endParaRPr lang="x-none" altLang="x-none" sz="2400"/>
          </a:p>
          <a:p>
            <a:pPr lvl="1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Connected by an interconnection network</a:t>
            </a:r>
          </a:p>
        </p:txBody>
      </p:sp>
      <p:sp>
        <p:nvSpPr>
          <p:cNvPr id="30724" name="Text Box 4" descr="Slide Number Placeholder 3"/>
          <p:cNvSpPr txBox="1">
            <a:spLocks/>
          </p:cNvSpPr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7F69B467-DA2C-5C42-8387-78A66E371CE4}" type="slidenum">
              <a:rPr lang="x-none" altLang="x-none" sz="1200">
                <a:solidFill>
                  <a:srgbClr val="888888"/>
                </a:solidFill>
              </a:rPr>
              <a:pPr algn="r"/>
              <a:t>8</a:t>
            </a:fld>
            <a:endParaRPr lang="x-none" altLang="x-none" sz="1200">
              <a:solidFill>
                <a:srgbClr val="888888"/>
              </a:solidFill>
            </a:endParaRPr>
          </a:p>
        </p:txBody>
      </p:sp>
      <p:pic>
        <p:nvPicPr>
          <p:cNvPr id="6" name="Picture 3" descr="Picture 1">
            <a:extLst>
              <a:ext uri="{FF2B5EF4-FFF2-40B4-BE49-F238E27FC236}">
                <a16:creationId xmlns:a16="http://schemas.microsoft.com/office/drawing/2014/main" id="{9A12CAF2-E85E-B945-86B5-D8F90E40F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" t="2628" r="48032" b="25259"/>
          <a:stretch>
            <a:fillRect/>
          </a:stretch>
        </p:blipFill>
        <p:spPr bwMode="auto">
          <a:xfrm>
            <a:off x="7392144" y="1981793"/>
            <a:ext cx="4162425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 descr="Footer Placeholder 9"/>
          <p:cNvSpPr txBox="1">
            <a:spLocks/>
          </p:cNvSpPr>
          <p:nvPr/>
        </p:nvSpPr>
        <p:spPr bwMode="auto">
          <a:xfrm>
            <a:off x="3540125" y="6578600"/>
            <a:ext cx="41148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pPr algn="ctr"/>
            <a:r>
              <a:rPr lang="x-none" altLang="x-none" sz="1200">
                <a:solidFill>
                  <a:srgbClr val="888888"/>
                </a:solidFill>
              </a:rPr>
              <a:t>Course ID: SS ZG526, Title: Distributed Computing</a:t>
            </a:r>
          </a:p>
        </p:txBody>
      </p:sp>
      <p:sp>
        <p:nvSpPr>
          <p:cNvPr id="32770" name="Text Box 2" descr="Rectangle 2"/>
          <p:cNvSpPr txBox="1">
            <a:spLocks/>
          </p:cNvSpPr>
          <p:nvPr/>
        </p:nvSpPr>
        <p:spPr bwMode="auto">
          <a:xfrm>
            <a:off x="685800" y="609600"/>
            <a:ext cx="7772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/>
          <a:p>
            <a:pPr algn="ctr">
              <a:lnSpc>
                <a:spcPct val="90000"/>
              </a:lnSpc>
            </a:pPr>
            <a:r>
              <a:rPr lang="x-none" altLang="x-none" sz="40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UMA Model</a:t>
            </a:r>
          </a:p>
        </p:txBody>
      </p:sp>
      <p:sp>
        <p:nvSpPr>
          <p:cNvPr id="32771" name="Text Box 3" descr="Rectangle 3"/>
          <p:cNvSpPr txBox="1">
            <a:spLocks/>
          </p:cNvSpPr>
          <p:nvPr/>
        </p:nvSpPr>
        <p:spPr bwMode="auto">
          <a:xfrm>
            <a:off x="565150" y="1325563"/>
            <a:ext cx="10925175" cy="441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 marL="228600" indent="-2286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1pPr>
            <a:lvl2pPr marL="685800" indent="-2286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3pPr>
            <a:lvl4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4pPr>
            <a:lvl5pPr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5pPr>
            <a:lvl6pPr marL="4572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6pPr>
            <a:lvl7pPr marL="9144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7pPr>
            <a:lvl8pPr marL="13716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8pPr>
            <a:lvl9pPr marL="1828800" indent="182880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Interprocess communication occurs through</a:t>
            </a:r>
            <a:r>
              <a:rPr lang="en-US" altLang="x-none" sz="2800" dirty="0"/>
              <a:t> </a:t>
            </a:r>
            <a:r>
              <a:rPr lang="x-none" altLang="x-none" sz="2800"/>
              <a:t>read and write operations on shared memory</a:t>
            </a:r>
            <a:endParaRPr lang="x-none" altLang="x-none" sz="2400"/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Processors are of same type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Remain within same physical box/container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Processors run the same operating system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Hardware &amp; software are very tightly coupled</a:t>
            </a:r>
          </a:p>
          <a:p>
            <a:pPr>
              <a:lnSpc>
                <a:spcPct val="90000"/>
              </a:lnSpc>
              <a:spcBef>
                <a:spcPts val="10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Interconnection network to access memory may be </a:t>
            </a:r>
          </a:p>
          <a:p>
            <a:pPr lvl="2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Bus</a:t>
            </a:r>
            <a:endParaRPr lang="x-none" altLang="x-none" sz="2000"/>
          </a:p>
          <a:p>
            <a:pPr lvl="2">
              <a:lnSpc>
                <a:spcPct val="90000"/>
              </a:lnSpc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x-none" altLang="x-none" sz="2800"/>
              <a:t>Multistage switch</a:t>
            </a:r>
            <a:endParaRPr lang="x-none" altLang="x-none" sz="2000"/>
          </a:p>
        </p:txBody>
      </p:sp>
      <p:sp>
        <p:nvSpPr>
          <p:cNvPr id="32772" name="Text Box 4" descr="Slide Number Placeholder 4"/>
          <p:cNvSpPr txBox="1">
            <a:spLocks/>
          </p:cNvSpPr>
          <p:nvPr/>
        </p:nvSpPr>
        <p:spPr bwMode="auto">
          <a:xfrm>
            <a:off x="8910638" y="6580188"/>
            <a:ext cx="263525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pPr algn="r"/>
            <a:fld id="{AA6335B1-42D0-9B47-9DA3-576981323D31}" type="slidenum">
              <a:rPr lang="x-none" altLang="x-none" sz="1200">
                <a:solidFill>
                  <a:srgbClr val="888888"/>
                </a:solidFill>
              </a:rPr>
              <a:pPr algn="r"/>
              <a:t>9</a:t>
            </a:fld>
            <a:endParaRPr lang="x-none" altLang="x-none"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- 2_Blank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 - 2_Blank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 - Custom Layou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 Theme - Custom Layout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alibri" charset="0"/>
            <a:ea typeface="Calibri" charset="0"/>
            <a:cs typeface="Calibri" charset="0"/>
            <a:sym typeface="Calibri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1450</Words>
  <Application>Microsoft Macintosh PowerPoint</Application>
  <PresentationFormat>Widescreen</PresentationFormat>
  <Paragraphs>219</Paragraphs>
  <Slides>26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Office Theme - 2_Blank</vt:lpstr>
      <vt:lpstr>Custom Design</vt:lpstr>
      <vt:lpstr>Office Theme - Custom Layout</vt:lpstr>
      <vt:lpstr>Equation</vt:lpstr>
      <vt:lpstr>Distributed Computing     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Computing     Introduction </dc:title>
  <cp:lastModifiedBy>Barsha Mitra</cp:lastModifiedBy>
  <cp:revision>68</cp:revision>
  <dcterms:modified xsi:type="dcterms:W3CDTF">2021-07-23T15:21:49Z</dcterms:modified>
</cp:coreProperties>
</file>