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7" r:id="rId5"/>
    <p:sldId id="271" r:id="rId6"/>
    <p:sldId id="275" r:id="rId7"/>
    <p:sldId id="279" r:id="rId8"/>
    <p:sldId id="280" r:id="rId9"/>
    <p:sldId id="283" r:id="rId10"/>
    <p:sldId id="290" r:id="rId11"/>
    <p:sldId id="292" r:id="rId12"/>
    <p:sldId id="294" r:id="rId13"/>
    <p:sldId id="295" r:id="rId14"/>
    <p:sldId id="296" r:id="rId15"/>
    <p:sldId id="297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00"/>
    <a:srgbClr val="FF2F92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4472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3"/>
          <p:cNvSpPr/>
          <p:nvPr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1" name="Rectangle 4"/>
          <p:cNvSpPr/>
          <p:nvPr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Rectangle 5"/>
          <p:cNvSpPr/>
          <p:nvPr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Rectangle 7"/>
          <p:cNvSpPr/>
          <p:nvPr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4" name="Picture 10" descr="Picture 10"/>
          <p:cNvPicPr>
            <a:picLocks noChangeAspect="1"/>
          </p:cNvPicPr>
          <p:nvPr/>
        </p:nvPicPr>
        <p:blipFill>
          <a:blip r:embed="rId3"/>
          <a:srcRect t="2" b="28592"/>
          <a:stretch>
            <a:fillRect/>
          </a:stretch>
        </p:blipFill>
        <p:spPr>
          <a:xfrm>
            <a:off x="101600" y="3352801"/>
            <a:ext cx="2743200" cy="1979614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TextBox 9"/>
          <p:cNvSpPr txBox="1"/>
          <p:nvPr/>
        </p:nvSpPr>
        <p:spPr>
          <a:xfrm>
            <a:off x="-101600" y="5257800"/>
            <a:ext cx="2946400" cy="49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900" b="1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BITS</a:t>
            </a:r>
            <a:r>
              <a:rPr b="0"/>
              <a:t> Pilani</a:t>
            </a:r>
          </a:p>
        </p:txBody>
      </p:sp>
      <p:sp>
        <p:nvSpPr>
          <p:cNvPr id="116" name="TextBox 10"/>
          <p:cNvSpPr txBox="1"/>
          <p:nvPr/>
        </p:nvSpPr>
        <p:spPr>
          <a:xfrm>
            <a:off x="203200" y="5667376"/>
            <a:ext cx="2540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Hyderabad Campus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52800" y="5410200"/>
            <a:ext cx="8026400" cy="533400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ts val="1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628650" indent="-171450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2pPr>
            <a:lvl3pPr marL="1120139" indent="-205739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3pPr>
            <a:lvl4pPr marL="1600200" indent="-228600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4pPr>
            <a:lvl5pPr marL="2057400" indent="-228600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</p:spPr>
        <p:txBody>
          <a:bodyPr/>
          <a:lstStyle>
            <a:lvl1pPr>
              <a:lnSpc>
                <a:spcPts val="4000"/>
              </a:lnSpc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5"/>
          <p:cNvGrpSpPr/>
          <p:nvPr/>
        </p:nvGrpSpPr>
        <p:grpSpPr>
          <a:xfrm>
            <a:off x="0" y="1295400"/>
            <a:ext cx="9347200" cy="46038"/>
            <a:chOff x="0" y="0"/>
            <a:chExt cx="9347199" cy="46037"/>
          </a:xfrm>
        </p:grpSpPr>
        <p:sp>
          <p:nvSpPr>
            <p:cNvPr id="126" name="Rectangle 3"/>
            <p:cNvSpPr/>
            <p:nvPr/>
          </p:nvSpPr>
          <p:spPr>
            <a:xfrm>
              <a:off x="3149600" y="0"/>
              <a:ext cx="3105151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Rectangle 5"/>
            <p:cNvSpPr/>
            <p:nvPr/>
          </p:nvSpPr>
          <p:spPr>
            <a:xfrm>
              <a:off x="0" y="0"/>
              <a:ext cx="3149600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Rectangle 6"/>
            <p:cNvSpPr/>
            <p:nvPr/>
          </p:nvSpPr>
          <p:spPr>
            <a:xfrm>
              <a:off x="6242050" y="0"/>
              <a:ext cx="3105150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33" name="Group 10"/>
          <p:cNvGrpSpPr/>
          <p:nvPr/>
        </p:nvGrpSpPr>
        <p:grpSpPr>
          <a:xfrm>
            <a:off x="2844800" y="6553200"/>
            <a:ext cx="9347200" cy="46038"/>
            <a:chOff x="0" y="0"/>
            <a:chExt cx="9347199" cy="46037"/>
          </a:xfrm>
        </p:grpSpPr>
        <p:sp>
          <p:nvSpPr>
            <p:cNvPr id="130" name="Rectangle 8"/>
            <p:cNvSpPr/>
            <p:nvPr/>
          </p:nvSpPr>
          <p:spPr>
            <a:xfrm>
              <a:off x="3149600" y="0"/>
              <a:ext cx="3105151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Rectangle 9"/>
            <p:cNvSpPr/>
            <p:nvPr/>
          </p:nvSpPr>
          <p:spPr>
            <a:xfrm>
              <a:off x="0" y="0"/>
              <a:ext cx="3149600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Rectangle 10"/>
            <p:cNvSpPr/>
            <p:nvPr/>
          </p:nvSpPr>
          <p:spPr>
            <a:xfrm>
              <a:off x="6242050" y="0"/>
              <a:ext cx="3105150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134" name="Picture 14" descr="Picture 14"/>
          <p:cNvPicPr>
            <a:picLocks noChangeAspect="1"/>
          </p:cNvPicPr>
          <p:nvPr/>
        </p:nvPicPr>
        <p:blipFill>
          <a:blip r:embed="rId2"/>
          <a:srcRect l="1923" b="5336"/>
          <a:stretch>
            <a:fillRect/>
          </a:stretch>
        </p:blipFill>
        <p:spPr>
          <a:xfrm>
            <a:off x="8839200" y="-1"/>
            <a:ext cx="2925234" cy="692152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extBox 12"/>
          <p:cNvSpPr txBox="1"/>
          <p:nvPr/>
        </p:nvSpPr>
        <p:spPr>
          <a:xfrm>
            <a:off x="4368800" y="6596064"/>
            <a:ext cx="7823200" cy="23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BITS </a:t>
            </a:r>
            <a:r>
              <a:rPr b="0"/>
              <a:t>Pilani, Hyderabad Campus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</p:spPr>
        <p:txBody>
          <a:bodyPr anchor="ctr"/>
          <a:lstStyle>
            <a:lvl1pPr indent="-457200">
              <a:lnSpc>
                <a:spcPts val="3600"/>
              </a:lnSpc>
              <a:spcBef>
                <a:spcPts val="0"/>
              </a:spcBef>
              <a:buSzTx/>
              <a:buFontTx/>
              <a:buNone/>
              <a:defRPr sz="3600" b="1" spc="-150"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lnSpc>
                <a:spcPts val="3600"/>
              </a:lnSpc>
              <a:spcBef>
                <a:spcPts val="0"/>
              </a:spcBef>
              <a:buFontTx/>
              <a:defRPr sz="3600" b="1" spc="-150">
                <a:latin typeface="Arial"/>
                <a:ea typeface="Arial"/>
                <a:cs typeface="Arial"/>
                <a:sym typeface="Arial"/>
              </a:defRPr>
            </a:lvl2pPr>
            <a:lvl3pPr marL="1325879" indent="-411479">
              <a:lnSpc>
                <a:spcPts val="3600"/>
              </a:lnSpc>
              <a:spcBef>
                <a:spcPts val="0"/>
              </a:spcBef>
              <a:buFontTx/>
              <a:defRPr sz="3600" b="1" spc="-150">
                <a:latin typeface="Arial"/>
                <a:ea typeface="Arial"/>
                <a:cs typeface="Arial"/>
                <a:sym typeface="Arial"/>
              </a:defRPr>
            </a:lvl3pPr>
            <a:lvl4pPr marL="1828800" indent="-457200">
              <a:lnSpc>
                <a:spcPts val="3600"/>
              </a:lnSpc>
              <a:spcBef>
                <a:spcPts val="0"/>
              </a:spcBef>
              <a:buFontTx/>
              <a:defRPr sz="3600" b="1" spc="-150">
                <a:latin typeface="Arial"/>
                <a:ea typeface="Arial"/>
                <a:cs typeface="Arial"/>
                <a:sym typeface="Arial"/>
              </a:defRPr>
            </a:lvl4pPr>
            <a:lvl5pPr marL="2286000" indent="-457200">
              <a:lnSpc>
                <a:spcPts val="3600"/>
              </a:lnSpc>
              <a:spcBef>
                <a:spcPts val="0"/>
              </a:spcBef>
              <a:buFontTx/>
              <a:defRPr sz="3600" b="1" spc="-15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4"/>
          <p:cNvSpPr txBox="1">
            <a:spLocks noGrp="1"/>
          </p:cNvSpPr>
          <p:nvPr>
            <p:ph type="title"/>
          </p:nvPr>
        </p:nvSpPr>
        <p:spPr>
          <a:xfrm>
            <a:off x="3581400" y="3657600"/>
            <a:ext cx="6629400" cy="1524000"/>
          </a:xfrm>
          <a:prstGeom prst="rect">
            <a:avLst/>
          </a:prstGeom>
        </p:spPr>
        <p:txBody>
          <a:bodyPr/>
          <a:lstStyle/>
          <a:p>
            <a:pPr algn="ctr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Distributed Computing</a:t>
            </a:r>
            <a:br/>
            <a:r>
              <a:t>    A Model of Distributed Computations	</a:t>
            </a:r>
          </a:p>
        </p:txBody>
      </p:sp>
      <p:sp>
        <p:nvSpPr>
          <p:cNvPr id="147" name="Content Placeholder 5"/>
          <p:cNvSpPr txBox="1"/>
          <p:nvPr/>
        </p:nvSpPr>
        <p:spPr>
          <a:xfrm>
            <a:off x="2806013" y="5080228"/>
            <a:ext cx="6019801" cy="551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/>
          <a:p>
            <a:pPr algn="r">
              <a:lnSpc>
                <a:spcPts val="1800"/>
              </a:lnSpc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Dr. Barsha Mitra</a:t>
            </a:r>
          </a:p>
          <a:p>
            <a:pPr algn="r">
              <a:lnSpc>
                <a:spcPts val="1800"/>
              </a:lnSpc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CSIS Dept, BITS Pilani, Hyderabad Campus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Footer Placeholder 7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Course ID: SS ZG526, Title: Distributed Computing</a:t>
            </a:r>
          </a:p>
        </p:txBody>
      </p:sp>
      <p:sp>
        <p:nvSpPr>
          <p:cNvPr id="417" name="Content Placeholder 1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pc="0">
                <a:solidFill>
                  <a:srgbClr val="0000FF"/>
                </a:solidFill>
              </a:defRPr>
            </a:lvl1pPr>
          </a:lstStyle>
          <a:p>
            <a:r>
              <a:t>Global State of a Distributed System</a:t>
            </a:r>
          </a:p>
        </p:txBody>
      </p:sp>
      <p:pic>
        <p:nvPicPr>
          <p:cNvPr id="418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86" y="1553357"/>
            <a:ext cx="7734301" cy="2905126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Rectangle 4"/>
          <p:cNvSpPr txBox="1"/>
          <p:nvPr/>
        </p:nvSpPr>
        <p:spPr>
          <a:xfrm>
            <a:off x="1078173" y="4517416"/>
            <a:ext cx="1003565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dirty="0"/>
              <a:t>GS</a:t>
            </a:r>
            <a:r>
              <a:rPr baseline="-25000" dirty="0"/>
              <a:t>2</a:t>
            </a:r>
            <a:r>
              <a:rPr dirty="0"/>
              <a:t> = {                         </a:t>
            </a:r>
            <a:r>
              <a:rPr lang="en-US" dirty="0"/>
              <a:t>         </a:t>
            </a:r>
            <a:r>
              <a:rPr dirty="0"/>
              <a:t>}</a:t>
            </a:r>
            <a:endParaRPr baseline="-25000" dirty="0"/>
          </a:p>
        </p:txBody>
      </p:sp>
      <p:pic>
        <p:nvPicPr>
          <p:cNvPr id="420" name="Object 5" descr="Objec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939" y="4538624"/>
            <a:ext cx="2697164" cy="498476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9FFEE9-0D69-7742-8B7D-91214467FBB5}"/>
              </a:ext>
            </a:extLst>
          </p:cNvPr>
          <p:cNvSpPr/>
          <p:nvPr/>
        </p:nvSpPr>
        <p:spPr>
          <a:xfrm>
            <a:off x="1078248" y="5037100"/>
            <a:ext cx="93290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800"/>
            </a:pPr>
            <a:r>
              <a:rPr lang="en-IN" dirty="0"/>
              <a:t>is consistent</a:t>
            </a:r>
          </a:p>
          <a:p>
            <a:pPr>
              <a:defRPr sz="2800"/>
            </a:pPr>
            <a:r>
              <a:rPr lang="en-IN" dirty="0"/>
              <a:t>Reason: all channels are empty except C</a:t>
            </a:r>
            <a:r>
              <a:rPr lang="en-IN" baseline="-25000" dirty="0"/>
              <a:t>21</a:t>
            </a:r>
            <a:r>
              <a:rPr lang="en-IN" dirty="0"/>
              <a:t> which contains m</a:t>
            </a:r>
            <a:r>
              <a:rPr lang="en-IN" baseline="-25000" dirty="0"/>
              <a:t>21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Footer Placeholder 9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Course ID: SS ZG526, Title: Distributed Computing</a:t>
            </a:r>
          </a:p>
        </p:txBody>
      </p:sp>
      <p:sp>
        <p:nvSpPr>
          <p:cNvPr id="439" name="Rectangle 2"/>
          <p:cNvSpPr txBox="1"/>
          <p:nvPr/>
        </p:nvSpPr>
        <p:spPr>
          <a:xfrm>
            <a:off x="685800" y="486768"/>
            <a:ext cx="7772400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Cuts of a Distributed Computation</a:t>
            </a:r>
          </a:p>
        </p:txBody>
      </p:sp>
      <p:sp>
        <p:nvSpPr>
          <p:cNvPr id="440" name="Rectangle 3"/>
          <p:cNvSpPr txBox="1"/>
          <p:nvPr/>
        </p:nvSpPr>
        <p:spPr>
          <a:xfrm>
            <a:off x="412486" y="1641109"/>
            <a:ext cx="9819800" cy="402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lnSpc>
                <a:spcPts val="38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Zigzag line joining one arbitrary point on each process line</a:t>
            </a:r>
          </a:p>
          <a:p>
            <a:pPr marL="228600" indent="-228600">
              <a:lnSpc>
                <a:spcPts val="38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Set of events in distributed computation is partitioned into </a:t>
            </a:r>
          </a:p>
          <a:p>
            <a:pPr marL="685800" lvl="1" indent="-228600">
              <a:lnSpc>
                <a:spcPts val="3800"/>
              </a:lnSpc>
              <a:spcBef>
                <a:spcPts val="500"/>
              </a:spcBef>
              <a:buSzPct val="100000"/>
              <a:buFont typeface="Arial"/>
              <a:buChar char="•"/>
              <a:defRPr sz="2800"/>
            </a:pPr>
            <a:r>
              <a:rPr dirty="0"/>
              <a:t>PAST: contains all events to the left of the cut </a:t>
            </a:r>
            <a:endParaRPr sz="2400" dirty="0"/>
          </a:p>
          <a:p>
            <a:pPr marL="685800" lvl="1" indent="-228600">
              <a:lnSpc>
                <a:spcPts val="3800"/>
              </a:lnSpc>
              <a:spcBef>
                <a:spcPts val="500"/>
              </a:spcBef>
              <a:buSzPct val="100000"/>
              <a:buFont typeface="Arial"/>
              <a:buChar char="•"/>
              <a:defRPr sz="2800"/>
            </a:pPr>
            <a:r>
              <a:rPr dirty="0"/>
              <a:t>FUTURE: contains all events to the right of the cut</a:t>
            </a:r>
            <a:endParaRPr lang="en-US" dirty="0"/>
          </a:p>
          <a:p>
            <a:pPr marL="228600" indent="-228600">
              <a:lnSpc>
                <a:spcPts val="37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lang="en-IN" dirty="0"/>
              <a:t>Every cut corresponds to a global state </a:t>
            </a:r>
          </a:p>
          <a:p>
            <a:pPr marL="228600" indent="-228600">
              <a:lnSpc>
                <a:spcPts val="37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lang="en-IN" dirty="0"/>
              <a:t>Every global state can be graphically represented as a cut</a:t>
            </a:r>
          </a:p>
          <a:p>
            <a:pPr marL="685800" lvl="1" indent="-228600">
              <a:lnSpc>
                <a:spcPts val="3800"/>
              </a:lnSpc>
              <a:spcBef>
                <a:spcPts val="500"/>
              </a:spcBef>
              <a:buSzPct val="100000"/>
              <a:buFont typeface="Arial"/>
              <a:buChar char="•"/>
              <a:defRPr sz="2800"/>
            </a:pPr>
            <a:endParaRPr dirty="0"/>
          </a:p>
        </p:txBody>
      </p:sp>
      <p:sp>
        <p:nvSpPr>
          <p:cNvPr id="441" name="Slide Number Placeholder 8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Footer Placeholder 9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Course ID: SS ZG526, Title: Distributed Computing</a:t>
            </a:r>
          </a:p>
        </p:txBody>
      </p:sp>
      <p:sp>
        <p:nvSpPr>
          <p:cNvPr id="451" name="Rectangle 2"/>
          <p:cNvSpPr txBox="1"/>
          <p:nvPr/>
        </p:nvSpPr>
        <p:spPr>
          <a:xfrm>
            <a:off x="685800" y="609600"/>
            <a:ext cx="7772400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Cuts of a Distributed Computation</a:t>
            </a:r>
          </a:p>
        </p:txBody>
      </p:sp>
      <p:sp>
        <p:nvSpPr>
          <p:cNvPr id="452" name="Rectangle 7"/>
          <p:cNvSpPr txBox="1"/>
          <p:nvPr/>
        </p:nvSpPr>
        <p:spPr>
          <a:xfrm>
            <a:off x="1119115" y="1595020"/>
            <a:ext cx="9649148" cy="353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buSzPct val="100000"/>
              <a:buFont typeface="Arial"/>
              <a:buChar char="•"/>
              <a:defRPr sz="2800" b="1"/>
            </a:pPr>
            <a:r>
              <a:rPr dirty="0"/>
              <a:t>Consistent cut</a:t>
            </a:r>
            <a:r>
              <a:rPr b="0" dirty="0"/>
              <a:t>:  every message received in the PAST of the cut was sent in the PAST of that cut</a:t>
            </a:r>
          </a:p>
          <a:p>
            <a:pPr>
              <a:defRPr sz="2800"/>
            </a:pPr>
            <a:endParaRPr b="0"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dirty="0"/>
              <a:t>All messages that cross the cut from the PAST to the FUTURE are in transit </a:t>
            </a:r>
          </a:p>
          <a:p>
            <a:pPr>
              <a:defRPr sz="2800"/>
            </a:pPr>
            <a:endParaRPr dirty="0"/>
          </a:p>
          <a:p>
            <a:pPr>
              <a:buSzPct val="100000"/>
              <a:buFont typeface="Arial"/>
              <a:buChar char="•"/>
              <a:defRPr sz="2800" b="1"/>
            </a:pPr>
            <a:r>
              <a:rPr dirty="0"/>
              <a:t>Inconsistent cut</a:t>
            </a:r>
            <a:r>
              <a:rPr b="0" dirty="0"/>
              <a:t>: if a message crosses the cut from the FUTURE to the PAST</a:t>
            </a:r>
          </a:p>
        </p:txBody>
      </p:sp>
      <p:sp>
        <p:nvSpPr>
          <p:cNvPr id="453" name="Slide Number Placeholder 8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Footer Placeholder 8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Course ID: SS ZG526, Title: Distributed Computing</a:t>
            </a:r>
          </a:p>
        </p:txBody>
      </p:sp>
      <p:sp>
        <p:nvSpPr>
          <p:cNvPr id="457" name="Rectangle 2"/>
          <p:cNvSpPr txBox="1"/>
          <p:nvPr/>
        </p:nvSpPr>
        <p:spPr>
          <a:xfrm>
            <a:off x="286602" y="418530"/>
            <a:ext cx="8171599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defRPr sz="3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Cuts of a Distributed Computation</a:t>
            </a:r>
          </a:p>
        </p:txBody>
      </p:sp>
      <p:pic>
        <p:nvPicPr>
          <p:cNvPr id="458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35" y="1497983"/>
            <a:ext cx="7477126" cy="3752851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TextBox 4"/>
          <p:cNvSpPr txBox="1"/>
          <p:nvPr/>
        </p:nvSpPr>
        <p:spPr>
          <a:xfrm>
            <a:off x="1023582" y="5049672"/>
            <a:ext cx="7683690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Font typeface="Arial"/>
              <a:buChar char="•"/>
              <a:defRPr sz="2800" i="1"/>
            </a:pPr>
            <a:r>
              <a:rPr dirty="0"/>
              <a:t>C</a:t>
            </a:r>
            <a:r>
              <a:rPr baseline="-25000" dirty="0"/>
              <a:t>2</a:t>
            </a:r>
            <a:r>
              <a:rPr i="0" baseline="-25000" dirty="0"/>
              <a:t>  </a:t>
            </a:r>
            <a:r>
              <a:rPr i="0"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i="0" dirty="0"/>
              <a:t>consistent cut</a:t>
            </a:r>
          </a:p>
          <a:p>
            <a:pPr>
              <a:buSzPct val="100000"/>
              <a:buFont typeface="Arial"/>
              <a:buChar char="•"/>
              <a:defRPr sz="2800" i="1"/>
            </a:pPr>
            <a:r>
              <a:t>C</a:t>
            </a:r>
            <a:r>
              <a:rPr baseline="-25000"/>
              <a:t>1</a:t>
            </a:r>
            <a:r>
              <a:rPr i="0" baseline="-25000"/>
              <a:t> </a:t>
            </a:r>
            <a:r>
              <a:rPr i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i="0" dirty="0"/>
              <a:t>inconsistent cut</a:t>
            </a:r>
          </a:p>
        </p:txBody>
      </p:sp>
      <p:sp>
        <p:nvSpPr>
          <p:cNvPr id="460" name="Slide Number Placeholder 7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Footer Placeholder 6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Course ID: SS ZG526, Title: Distributed Computing</a:t>
            </a:r>
          </a:p>
        </p:txBody>
      </p:sp>
      <p:sp>
        <p:nvSpPr>
          <p:cNvPr id="464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316172"/>
            <a:ext cx="8432800" cy="1143001"/>
          </a:xfrm>
          <a:prstGeom prst="rect">
            <a:avLst/>
          </a:prstGeom>
        </p:spPr>
        <p:txBody>
          <a:bodyPr/>
          <a:lstStyle>
            <a:lvl1pPr>
              <a:defRPr b="0" spc="-200">
                <a:solidFill>
                  <a:srgbClr val="0000FF"/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465" name="Rectangle 3"/>
          <p:cNvSpPr txBox="1"/>
          <p:nvPr/>
        </p:nvSpPr>
        <p:spPr>
          <a:xfrm>
            <a:off x="1323834" y="1655022"/>
            <a:ext cx="9939251" cy="122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</a:lstStyle>
          <a:p>
            <a:r>
              <a:t>Ajay D. Kshemkalyani, and Mukesh Singhal, Chapter 2, “Distributed Computing: Principles, Algorithms, and Systems”, Cambridge University Press, 2008.</a:t>
            </a:r>
          </a:p>
        </p:txBody>
      </p:sp>
      <p:sp>
        <p:nvSpPr>
          <p:cNvPr id="466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Footer Placeholder 4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Course ID: SS ZG526, Title: Distributed Computing</a:t>
            </a:r>
          </a:p>
        </p:txBody>
      </p:sp>
      <p:sp>
        <p:nvSpPr>
          <p:cNvPr id="470" name="Rectangle 2"/>
          <p:cNvSpPr txBox="1"/>
          <p:nvPr/>
        </p:nvSpPr>
        <p:spPr>
          <a:xfrm>
            <a:off x="4016779" y="2967334"/>
            <a:ext cx="4158443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 b="1">
                <a:ln w="9525">
                  <a:solidFill>
                    <a:srgbClr val="FFFFFF"/>
                  </a:solidFill>
                </a:ln>
                <a:solidFill>
                  <a:srgbClr val="0000FF"/>
                </a:solidFill>
                <a:effectLst>
                  <a:outerShdw blurRad="12700" dist="38100" dir="2700000" rotWithShape="0">
                    <a:srgbClr val="8FAADC"/>
                  </a:outerShdw>
                </a:effectLst>
              </a:defRPr>
            </a:lvl1pPr>
          </a:lstStyle>
          <a:p>
            <a:r>
              <a:t>Thank You</a:t>
            </a:r>
          </a:p>
        </p:txBody>
      </p:sp>
      <p:sp>
        <p:nvSpPr>
          <p:cNvPr id="47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ooter Placeholder 5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Course ID: SS ZG526, Title: Distributed Computing</a:t>
            </a:r>
          </a:p>
        </p:txBody>
      </p:sp>
      <p:sp>
        <p:nvSpPr>
          <p:cNvPr id="150" name="Rectangle 1"/>
          <p:cNvSpPr txBox="1"/>
          <p:nvPr/>
        </p:nvSpPr>
        <p:spPr>
          <a:xfrm>
            <a:off x="276727" y="1304006"/>
            <a:ext cx="12055642" cy="5113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ts val="3700"/>
              </a:lnSpc>
              <a:buSzPct val="100000"/>
              <a:buFont typeface="Arial"/>
              <a:buChar char="•"/>
              <a:defRPr sz="2800"/>
            </a:pPr>
            <a:r>
              <a:rPr dirty="0"/>
              <a:t>distributed system consists of a set of processors </a:t>
            </a:r>
          </a:p>
          <a:p>
            <a:pPr>
              <a:lnSpc>
                <a:spcPts val="3700"/>
              </a:lnSpc>
              <a:buSzPct val="100000"/>
              <a:buFont typeface="Arial"/>
              <a:buChar char="•"/>
              <a:defRPr sz="2800"/>
            </a:pPr>
            <a:r>
              <a:rPr dirty="0"/>
              <a:t>connected by a communication network</a:t>
            </a:r>
          </a:p>
          <a:p>
            <a:pPr>
              <a:lnSpc>
                <a:spcPts val="3700"/>
              </a:lnSpc>
              <a:buSzPct val="100000"/>
              <a:buFont typeface="Arial"/>
              <a:buChar char="•"/>
              <a:defRPr sz="2800"/>
            </a:pPr>
            <a:r>
              <a:rPr dirty="0"/>
              <a:t>communication delay is finite but unpredictable</a:t>
            </a:r>
          </a:p>
          <a:p>
            <a:pPr>
              <a:lnSpc>
                <a:spcPts val="3700"/>
              </a:lnSpc>
              <a:buSzPct val="100000"/>
              <a:buFont typeface="Arial"/>
              <a:buChar char="•"/>
              <a:defRPr sz="2800"/>
            </a:pPr>
            <a:r>
              <a:rPr dirty="0"/>
              <a:t>processors do not share a common global memory</a:t>
            </a:r>
          </a:p>
          <a:p>
            <a:pPr>
              <a:lnSpc>
                <a:spcPts val="3700"/>
              </a:lnSpc>
              <a:buSzPct val="100000"/>
              <a:buFont typeface="Arial"/>
              <a:buChar char="•"/>
              <a:defRPr sz="2800"/>
            </a:pPr>
            <a:r>
              <a:rPr lang="en-US" dirty="0"/>
              <a:t>asynchronous message passing</a:t>
            </a:r>
            <a:endParaRPr dirty="0"/>
          </a:p>
          <a:p>
            <a:pPr>
              <a:lnSpc>
                <a:spcPts val="3700"/>
              </a:lnSpc>
              <a:buSzPct val="100000"/>
              <a:buFont typeface="Arial"/>
              <a:buChar char="•"/>
              <a:defRPr sz="2800"/>
            </a:pPr>
            <a:r>
              <a:rPr dirty="0"/>
              <a:t>no </a:t>
            </a:r>
            <a:r>
              <a:rPr lang="en-US" dirty="0"/>
              <a:t>common </a:t>
            </a:r>
            <a:r>
              <a:rPr dirty="0"/>
              <a:t>physical global clock</a:t>
            </a:r>
            <a:endParaRPr lang="en-US" dirty="0"/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IN" dirty="0"/>
              <a:t>communication medium may deliver messages out of order</a:t>
            </a:r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IN" dirty="0"/>
              <a:t>messages may be lost, garbled, or duplicated due to timeout and retransmission</a:t>
            </a:r>
          </a:p>
          <a:p>
            <a:pPr>
              <a:buSzPct val="100000"/>
              <a:buFont typeface="Arial"/>
              <a:buChar char="•"/>
              <a:defRPr sz="2800"/>
            </a:pPr>
            <a:r>
              <a:rPr lang="en-IN" dirty="0"/>
              <a:t>processors may fail, and communication links may go down</a:t>
            </a:r>
          </a:p>
          <a:p>
            <a:pPr>
              <a:defRPr sz="2800"/>
            </a:pPr>
            <a:endParaRPr lang="en-IN" dirty="0"/>
          </a:p>
          <a:p>
            <a:pPr>
              <a:lnSpc>
                <a:spcPts val="3700"/>
              </a:lnSpc>
              <a:buSzPct val="100000"/>
              <a:buFont typeface="Arial"/>
              <a:buChar char="•"/>
              <a:defRPr sz="2800"/>
            </a:pPr>
            <a:endParaRPr dirty="0"/>
          </a:p>
        </p:txBody>
      </p:sp>
      <p:sp>
        <p:nvSpPr>
          <p:cNvPr id="151" name="TextBox 2"/>
          <p:cNvSpPr txBox="1"/>
          <p:nvPr/>
        </p:nvSpPr>
        <p:spPr>
          <a:xfrm>
            <a:off x="417689" y="539890"/>
            <a:ext cx="7964311" cy="64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Preliminaries</a:t>
            </a:r>
          </a:p>
        </p:txBody>
      </p:sp>
      <p:sp>
        <p:nvSpPr>
          <p:cNvPr id="152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9488864" y="6579103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ooter Placeholder 5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Course ID: SS ZG526, Title: Distributed Computing</a:t>
            </a:r>
          </a:p>
        </p:txBody>
      </p:sp>
      <p:sp>
        <p:nvSpPr>
          <p:cNvPr id="168" name="Rectangle 1"/>
          <p:cNvSpPr txBox="1"/>
          <p:nvPr/>
        </p:nvSpPr>
        <p:spPr>
          <a:xfrm>
            <a:off x="1055264" y="1317067"/>
            <a:ext cx="10711619" cy="3303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ts val="3600"/>
              </a:lnSpc>
              <a:buSzPct val="100000"/>
              <a:buFont typeface="Arial"/>
              <a:buChar char="•"/>
              <a:defRPr sz="2800"/>
            </a:pPr>
            <a:r>
              <a:rPr b="1" dirty="0" err="1">
                <a:solidFill>
                  <a:srgbClr val="FF0000"/>
                </a:solidFill>
              </a:rPr>
              <a:t>C</a:t>
            </a:r>
            <a:r>
              <a:rPr b="1" baseline="-25000" dirty="0" err="1">
                <a:solidFill>
                  <a:srgbClr val="FF0000"/>
                </a:solidFill>
              </a:rPr>
              <a:t>ij</a:t>
            </a:r>
            <a:r>
              <a:rPr b="1" dirty="0">
                <a:solidFill>
                  <a:srgbClr val="FF0000"/>
                </a:solidFill>
              </a:rPr>
              <a:t> </a:t>
            </a:r>
            <a:r>
              <a:rPr dirty="0"/>
              <a:t>: channel from process p</a:t>
            </a:r>
            <a:r>
              <a:rPr baseline="-25000" dirty="0"/>
              <a:t>i</a:t>
            </a:r>
            <a:r>
              <a:rPr dirty="0"/>
              <a:t> to process </a:t>
            </a:r>
            <a:r>
              <a:rPr dirty="0" err="1"/>
              <a:t>p</a:t>
            </a:r>
            <a:r>
              <a:rPr baseline="-25000" dirty="0" err="1"/>
              <a:t>j</a:t>
            </a:r>
            <a:r>
              <a:rPr dirty="0"/>
              <a:t> </a:t>
            </a:r>
          </a:p>
          <a:p>
            <a:pPr>
              <a:lnSpc>
                <a:spcPts val="3600"/>
              </a:lnSpc>
              <a:buSzPct val="100000"/>
              <a:buFont typeface="Arial"/>
              <a:buChar char="•"/>
              <a:defRPr sz="2800"/>
            </a:pPr>
            <a:r>
              <a:rPr b="1" dirty="0" err="1">
                <a:solidFill>
                  <a:srgbClr val="FF0000"/>
                </a:solidFill>
              </a:rPr>
              <a:t>m</a:t>
            </a:r>
            <a:r>
              <a:rPr b="1" baseline="-25000" dirty="0" err="1">
                <a:solidFill>
                  <a:srgbClr val="FF0000"/>
                </a:solidFill>
              </a:rPr>
              <a:t>ij</a:t>
            </a:r>
            <a:r>
              <a:rPr dirty="0"/>
              <a:t>: message sent by p</a:t>
            </a:r>
            <a:r>
              <a:rPr baseline="-25000" dirty="0"/>
              <a:t>i</a:t>
            </a:r>
            <a:r>
              <a:rPr dirty="0"/>
              <a:t> to </a:t>
            </a:r>
            <a:r>
              <a:rPr dirty="0" err="1"/>
              <a:t>p</a:t>
            </a:r>
            <a:r>
              <a:rPr baseline="-25000" dirty="0" err="1"/>
              <a:t>j</a:t>
            </a:r>
            <a:r>
              <a:rPr dirty="0"/>
              <a:t> </a:t>
            </a:r>
          </a:p>
          <a:p>
            <a:pPr>
              <a:lnSpc>
                <a:spcPts val="3600"/>
              </a:lnSpc>
              <a:buSzPct val="100000"/>
              <a:buFont typeface="Arial"/>
              <a:buChar char="•"/>
              <a:defRPr sz="2800"/>
            </a:pPr>
            <a:r>
              <a:rPr dirty="0">
                <a:solidFill>
                  <a:srgbClr val="FF0000"/>
                </a:solidFill>
              </a:rPr>
              <a:t>Global state of a distributed computation </a:t>
            </a:r>
            <a:r>
              <a:rPr lang="en-US" dirty="0">
                <a:solidFill>
                  <a:srgbClr val="FF0000"/>
                </a:solidFill>
              </a:rPr>
              <a:t>consists</a:t>
            </a:r>
            <a:r>
              <a:rPr dirty="0">
                <a:solidFill>
                  <a:srgbClr val="FF0000"/>
                </a:solidFill>
              </a:rPr>
              <a:t> of </a:t>
            </a:r>
          </a:p>
          <a:p>
            <a:pPr marL="457200" lvl="1" indent="0">
              <a:lnSpc>
                <a:spcPts val="3600"/>
              </a:lnSpc>
              <a:buSzPct val="100000"/>
              <a:buFont typeface="Arial"/>
              <a:buChar char="•"/>
              <a:defRPr sz="2800"/>
            </a:pPr>
            <a:r>
              <a:rPr dirty="0">
                <a:solidFill>
                  <a:srgbClr val="FF0000"/>
                </a:solidFill>
              </a:rPr>
              <a:t>states of the processes </a:t>
            </a:r>
          </a:p>
          <a:p>
            <a:pPr marL="457200" lvl="1" indent="0">
              <a:lnSpc>
                <a:spcPts val="3600"/>
              </a:lnSpc>
              <a:buSzPct val="100000"/>
              <a:buFont typeface="Arial"/>
              <a:buChar char="•"/>
              <a:defRPr sz="2800"/>
            </a:pPr>
            <a:r>
              <a:rPr dirty="0">
                <a:solidFill>
                  <a:srgbClr val="FF0000"/>
                </a:solidFill>
              </a:rPr>
              <a:t>states of the communication channels</a:t>
            </a:r>
          </a:p>
          <a:p>
            <a:pPr>
              <a:lnSpc>
                <a:spcPts val="3600"/>
              </a:lnSpc>
              <a:buSzPct val="100000"/>
              <a:buFont typeface="Arial"/>
              <a:buChar char="•"/>
              <a:defRPr sz="2800"/>
            </a:pPr>
            <a:r>
              <a:rPr dirty="0"/>
              <a:t>State of a process is characterized by its local memory state</a:t>
            </a:r>
          </a:p>
          <a:p>
            <a:pPr>
              <a:lnSpc>
                <a:spcPts val="3600"/>
              </a:lnSpc>
              <a:buSzPct val="100000"/>
              <a:buFont typeface="Arial"/>
              <a:buChar char="•"/>
              <a:defRPr sz="2800"/>
            </a:pPr>
            <a:r>
              <a:rPr dirty="0"/>
              <a:t>Set of messages in transit in the channel characterizes state of channel</a:t>
            </a:r>
          </a:p>
        </p:txBody>
      </p:sp>
      <p:sp>
        <p:nvSpPr>
          <p:cNvPr id="169" name="TextBox 2"/>
          <p:cNvSpPr txBox="1"/>
          <p:nvPr/>
        </p:nvSpPr>
        <p:spPr>
          <a:xfrm>
            <a:off x="-1" y="575515"/>
            <a:ext cx="9654641" cy="64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 Distributed Program</a:t>
            </a:r>
          </a:p>
        </p:txBody>
      </p:sp>
      <p:sp>
        <p:nvSpPr>
          <p:cNvPr id="170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9488864" y="6579103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CC9D32E-D394-0D44-B5D0-48EC44CC314E}"/>
              </a:ext>
            </a:extLst>
          </p:cNvPr>
          <p:cNvSpPr txBox="1"/>
          <p:nvPr/>
        </p:nvSpPr>
        <p:spPr>
          <a:xfrm>
            <a:off x="627793" y="4505988"/>
            <a:ext cx="10877268" cy="250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457200" lvl="1" indent="0">
              <a:lnSpc>
                <a:spcPts val="3800"/>
              </a:lnSpc>
              <a:buSzPct val="100000"/>
              <a:buFont typeface="Arial"/>
              <a:buChar char="•"/>
              <a:defRPr sz="2800"/>
            </a:pPr>
            <a:r>
              <a:rPr dirty="0"/>
              <a:t>Occurrence of events</a:t>
            </a:r>
          </a:p>
          <a:p>
            <a:pPr marL="914400" lvl="2" indent="0">
              <a:lnSpc>
                <a:spcPts val="3800"/>
              </a:lnSpc>
              <a:buSzPct val="100000"/>
              <a:buFont typeface="Arial"/>
              <a:buChar char="•"/>
              <a:defRPr sz="2800"/>
            </a:pPr>
            <a:r>
              <a:rPr dirty="0"/>
              <a:t>changes respective processes</a:t>
            </a:r>
            <a:r>
              <a:rPr lang="en-US" dirty="0"/>
              <a:t>'</a:t>
            </a:r>
            <a:r>
              <a:rPr dirty="0"/>
              <a:t> states </a:t>
            </a:r>
          </a:p>
          <a:p>
            <a:pPr marL="914400" lvl="2" indent="0">
              <a:lnSpc>
                <a:spcPts val="3800"/>
              </a:lnSpc>
              <a:buSzPct val="100000"/>
              <a:buFont typeface="Arial"/>
              <a:buChar char="•"/>
              <a:defRPr sz="2800"/>
            </a:pPr>
            <a:r>
              <a:rPr dirty="0"/>
              <a:t>changes channels</a:t>
            </a:r>
            <a:r>
              <a:rPr lang="en-US" dirty="0"/>
              <a:t>'</a:t>
            </a:r>
            <a:r>
              <a:rPr dirty="0"/>
              <a:t> states</a:t>
            </a:r>
          </a:p>
          <a:p>
            <a:pPr marL="914400" lvl="2" indent="0">
              <a:lnSpc>
                <a:spcPts val="3800"/>
              </a:lnSpc>
              <a:buSzPct val="100000"/>
              <a:buFont typeface="Arial"/>
              <a:buChar char="•"/>
              <a:defRPr sz="2800"/>
            </a:pPr>
            <a:r>
              <a:rPr dirty="0"/>
              <a:t>causes transition in global system state</a:t>
            </a:r>
          </a:p>
          <a:p>
            <a:pPr lvl="2">
              <a:lnSpc>
                <a:spcPts val="3800"/>
              </a:lnSpc>
              <a:defRPr sz="2800"/>
            </a:pP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ooter Placeholder 7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Course ID: SS ZG526, Title: Distributed Computing</a:t>
            </a:r>
          </a:p>
        </p:txBody>
      </p:sp>
      <p:sp>
        <p:nvSpPr>
          <p:cNvPr id="214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494270"/>
            <a:ext cx="8432800" cy="80113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defRPr sz="4000" b="0" spc="0">
                <a:solidFill>
                  <a:srgbClr val="0000FF"/>
                </a:solidFill>
              </a:defRPr>
            </a:lvl1pPr>
          </a:lstStyle>
          <a:p>
            <a:r>
              <a:t>A Model of Distributed Executions</a:t>
            </a:r>
          </a:p>
        </p:txBody>
      </p:sp>
      <p:pic>
        <p:nvPicPr>
          <p:cNvPr id="216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1704135"/>
            <a:ext cx="8959795" cy="3818359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Footer Placeholder 6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Course ID: SS ZG526, Title: Distributed Computing</a:t>
            </a:r>
          </a:p>
        </p:txBody>
      </p:sp>
      <p:sp>
        <p:nvSpPr>
          <p:cNvPr id="242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494270"/>
            <a:ext cx="8432800" cy="80113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defRPr sz="4000" b="0" spc="0">
                <a:solidFill>
                  <a:srgbClr val="0000FF"/>
                </a:solidFill>
              </a:defRPr>
            </a:lvl1pPr>
          </a:lstStyle>
          <a:p>
            <a:r>
              <a:t>A Model of Distributed Executions</a:t>
            </a:r>
          </a:p>
        </p:txBody>
      </p:sp>
      <p:pic>
        <p:nvPicPr>
          <p:cNvPr id="243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86" y="3445377"/>
            <a:ext cx="7353301" cy="31337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6" name="Rectangle 5"/>
          <p:cNvGrpSpPr/>
          <p:nvPr/>
        </p:nvGrpSpPr>
        <p:grpSpPr>
          <a:xfrm>
            <a:off x="8401345" y="4441410"/>
            <a:ext cx="2279177" cy="1141660"/>
            <a:chOff x="0" y="0"/>
            <a:chExt cx="2279175" cy="1141659"/>
          </a:xfrm>
        </p:grpSpPr>
        <p:sp>
          <p:nvSpPr>
            <p:cNvPr id="244" name="Rectangle"/>
            <p:cNvSpPr/>
            <p:nvPr/>
          </p:nvSpPr>
          <p:spPr>
            <a:xfrm>
              <a:off x="0" y="0"/>
              <a:ext cx="2279176" cy="1141659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Text"/>
            <p:cNvSpPr txBox="1"/>
            <p:nvPr/>
          </p:nvSpPr>
          <p:spPr>
            <a:xfrm>
              <a:off x="0" y="0"/>
              <a:ext cx="2279176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  <p:sp>
        <p:nvSpPr>
          <p:cNvPr id="247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803C1A1-CFE7-DC4B-AD0E-42BD55ED62E3}"/>
              </a:ext>
            </a:extLst>
          </p:cNvPr>
          <p:cNvSpPr txBox="1"/>
          <p:nvPr/>
        </p:nvSpPr>
        <p:spPr>
          <a:xfrm>
            <a:off x="518613" y="1432159"/>
            <a:ext cx="108151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1">
              <a:defRPr sz="2800" b="1" u="sng"/>
            </a:pPr>
            <a:r>
              <a:rPr dirty="0"/>
              <a:t>Causal Precedence</a:t>
            </a:r>
            <a:r>
              <a:rPr lang="en-US" dirty="0"/>
              <a:t>/Dependency or Happens Before</a:t>
            </a:r>
            <a:r>
              <a:rPr dirty="0"/>
              <a:t> Relation</a:t>
            </a:r>
          </a:p>
          <a:p>
            <a:pPr marL="457200" lvl="1" indent="0">
              <a:buSzPct val="100000"/>
              <a:buFont typeface="Arial"/>
              <a:buChar char="•"/>
              <a:defRPr sz="2800"/>
            </a:pPr>
            <a:r>
              <a:rPr dirty="0"/>
              <a:t>Relation → denotes flow of information in a distributed computation</a:t>
            </a:r>
          </a:p>
          <a:p>
            <a:pPr marL="457200" lvl="1" indent="0">
              <a:buSzPct val="100000"/>
              <a:buFont typeface="Arial"/>
              <a:buChar char="•"/>
              <a:defRPr sz="2800"/>
            </a:pPr>
            <a:r>
              <a:rPr dirty="0" err="1"/>
              <a:t>e</a:t>
            </a:r>
            <a:r>
              <a:rPr baseline="-25000" dirty="0" err="1"/>
              <a:t>i</a:t>
            </a:r>
            <a:r>
              <a:rPr baseline="-25000" dirty="0"/>
              <a:t> </a:t>
            </a:r>
            <a:r>
              <a:rPr dirty="0"/>
              <a:t>→ </a:t>
            </a:r>
            <a:r>
              <a:rPr dirty="0" err="1"/>
              <a:t>e</a:t>
            </a:r>
            <a:r>
              <a:rPr baseline="-25000" dirty="0" err="1"/>
              <a:t>j</a:t>
            </a:r>
            <a:r>
              <a:rPr dirty="0"/>
              <a:t> implies that all the information available at </a:t>
            </a:r>
            <a:r>
              <a:rPr dirty="0" err="1"/>
              <a:t>e</a:t>
            </a:r>
            <a:r>
              <a:rPr baseline="-25000" dirty="0" err="1"/>
              <a:t>i</a:t>
            </a:r>
            <a:r>
              <a:rPr dirty="0"/>
              <a:t> is accessible at </a:t>
            </a:r>
            <a:r>
              <a:rPr dirty="0" err="1"/>
              <a:t>e</a:t>
            </a:r>
            <a:r>
              <a:rPr baseline="-25000" dirty="0" err="1"/>
              <a:t>j</a:t>
            </a:r>
            <a:r>
              <a:rPr lang="en-US" baseline="-25000" dirty="0"/>
              <a:t> </a:t>
            </a:r>
            <a:endParaRPr lang="en-US" dirty="0"/>
          </a:p>
          <a:p>
            <a:pPr marL="457200" lvl="1" indent="0">
              <a:buSzPct val="100000"/>
              <a:buFont typeface="Arial"/>
              <a:buChar char="•"/>
              <a:defRPr sz="2800"/>
            </a:pPr>
            <a:r>
              <a:rPr lang="en-US" dirty="0"/>
              <a:t>path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Footer Placeholder 8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Course ID: SS ZG526, Title: Distributed Computing</a:t>
            </a:r>
          </a:p>
        </p:txBody>
      </p:sp>
      <p:sp>
        <p:nvSpPr>
          <p:cNvPr id="285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370763"/>
            <a:ext cx="8432800" cy="11430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defRPr b="0" spc="0">
                <a:solidFill>
                  <a:srgbClr val="0000FF"/>
                </a:solidFill>
              </a:defRPr>
            </a:lvl1pPr>
          </a:lstStyle>
          <a:p>
            <a:r>
              <a:t>A Model of Distributed Executions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60022" y="1513764"/>
            <a:ext cx="10501256" cy="1815880"/>
            <a:chOff x="960022" y="1513764"/>
            <a:chExt cx="10501256" cy="1815880"/>
          </a:xfrm>
        </p:grpSpPr>
        <p:sp>
          <p:nvSpPr>
            <p:cNvPr id="286" name="Rectangle 2"/>
            <p:cNvSpPr txBox="1"/>
            <p:nvPr/>
          </p:nvSpPr>
          <p:spPr>
            <a:xfrm>
              <a:off x="960022" y="1513764"/>
              <a:ext cx="10501256" cy="1815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1">
                <a:defRPr sz="2800" b="1"/>
              </a:pPr>
              <a:r>
                <a:rPr u="sng" dirty="0"/>
                <a:t>Concurrent Events</a:t>
              </a:r>
            </a:p>
            <a:p>
              <a:pPr marL="457200" lvl="1" indent="0">
                <a:buSzPct val="100000"/>
                <a:buFont typeface="Arial"/>
                <a:buChar char="•"/>
                <a:defRPr sz="2800"/>
              </a:pPr>
              <a:r>
                <a:rPr dirty="0"/>
                <a:t>For any two events </a:t>
              </a:r>
              <a:r>
                <a:rPr dirty="0" err="1"/>
                <a:t>e</a:t>
              </a:r>
              <a:r>
                <a:rPr baseline="-25000" dirty="0" err="1"/>
                <a:t>i</a:t>
              </a:r>
              <a:r>
                <a:rPr dirty="0"/>
                <a:t> and </a:t>
              </a:r>
              <a:r>
                <a:rPr dirty="0" err="1"/>
                <a:t>e</a:t>
              </a:r>
              <a:r>
                <a:rPr baseline="-25000" dirty="0" err="1"/>
                <a:t>j</a:t>
              </a:r>
              <a:r>
                <a:rPr dirty="0"/>
                <a:t> , if </a:t>
              </a:r>
              <a:r>
                <a:rPr dirty="0" err="1"/>
                <a:t>e</a:t>
              </a:r>
              <a:r>
                <a:rPr baseline="-25000" dirty="0" err="1"/>
                <a:t>i</a:t>
              </a:r>
              <a:r>
                <a:rPr dirty="0"/>
                <a:t>    </a:t>
              </a:r>
              <a:r>
                <a:rPr dirty="0" err="1"/>
                <a:t>e</a:t>
              </a:r>
              <a:r>
                <a:rPr baseline="-25000" dirty="0" err="1"/>
                <a:t>j</a:t>
              </a:r>
              <a:r>
                <a:rPr dirty="0"/>
                <a:t> and </a:t>
              </a:r>
              <a:r>
                <a:rPr dirty="0" err="1"/>
                <a:t>e</a:t>
              </a:r>
              <a:r>
                <a:rPr baseline="-25000" dirty="0" err="1"/>
                <a:t>j</a:t>
              </a:r>
              <a:r>
                <a:rPr baseline="-25000" dirty="0"/>
                <a:t>  </a:t>
              </a:r>
              <a:r>
                <a:rPr dirty="0"/>
                <a:t>   </a:t>
              </a:r>
              <a:r>
                <a:rPr dirty="0" err="1"/>
                <a:t>e</a:t>
              </a:r>
              <a:r>
                <a:rPr baseline="-25000" dirty="0" err="1"/>
                <a:t>i</a:t>
              </a:r>
              <a:r>
                <a:rPr dirty="0"/>
                <a:t> , then events </a:t>
              </a:r>
              <a:r>
                <a:rPr dirty="0" err="1"/>
                <a:t>e</a:t>
              </a:r>
              <a:r>
                <a:rPr baseline="-25000" dirty="0" err="1"/>
                <a:t>i</a:t>
              </a:r>
              <a:r>
                <a:rPr dirty="0"/>
                <a:t> and </a:t>
              </a:r>
              <a:r>
                <a:rPr dirty="0" err="1"/>
                <a:t>e</a:t>
              </a:r>
              <a:r>
                <a:rPr baseline="-25000" dirty="0" err="1"/>
                <a:t>j</a:t>
              </a:r>
              <a:r>
                <a:rPr dirty="0"/>
                <a:t> are concurrent (denoted as </a:t>
              </a:r>
              <a:r>
                <a:rPr dirty="0" err="1"/>
                <a:t>e</a:t>
              </a:r>
              <a:r>
                <a:rPr baseline="-25000" dirty="0" err="1"/>
                <a:t>i</a:t>
              </a:r>
              <a:r>
                <a:rPr dirty="0"/>
                <a:t> || </a:t>
              </a:r>
              <a:r>
                <a:rPr dirty="0" err="1"/>
                <a:t>e</a:t>
              </a:r>
              <a:r>
                <a:rPr baseline="-25000" dirty="0" err="1"/>
                <a:t>j</a:t>
              </a:r>
              <a:r>
                <a:rPr dirty="0"/>
                <a:t>)</a:t>
              </a:r>
              <a:endParaRPr lang="en-US" dirty="0"/>
            </a:p>
            <a:p>
              <a:pPr marL="457200" lvl="1" indent="0">
                <a:buSzPct val="100000"/>
                <a:buFont typeface="Arial"/>
                <a:buChar char="•"/>
                <a:defRPr sz="2800"/>
              </a:pPr>
              <a:r>
                <a:rPr lang="en-IN" dirty="0"/>
                <a:t>non-transitive</a:t>
              </a:r>
              <a:endParaRPr dirty="0"/>
            </a:p>
          </p:txBody>
        </p:sp>
        <p:pic>
          <p:nvPicPr>
            <p:cNvPr id="287" name="Picture 2" descr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3432" y="2078569"/>
              <a:ext cx="296556" cy="254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8" name="Picture 2" descr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1159" y="2078568"/>
              <a:ext cx="296556" cy="254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0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598" y="3623347"/>
            <a:ext cx="6629117" cy="28251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3" name="Rectangle 6"/>
          <p:cNvGrpSpPr/>
          <p:nvPr/>
        </p:nvGrpSpPr>
        <p:grpSpPr>
          <a:xfrm>
            <a:off x="8411570" y="3973226"/>
            <a:ext cx="2192742" cy="971293"/>
            <a:chOff x="0" y="0"/>
            <a:chExt cx="2192740" cy="971291"/>
          </a:xfrm>
        </p:grpSpPr>
        <p:sp>
          <p:nvSpPr>
            <p:cNvPr id="291" name="Rectangle"/>
            <p:cNvSpPr/>
            <p:nvPr/>
          </p:nvSpPr>
          <p:spPr>
            <a:xfrm>
              <a:off x="0" y="0"/>
              <a:ext cx="2192741" cy="971292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2" name="Text"/>
            <p:cNvSpPr txBox="1"/>
            <p:nvPr/>
          </p:nvSpPr>
          <p:spPr>
            <a:xfrm>
              <a:off x="0" y="0"/>
              <a:ext cx="2192741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  <p:sp>
        <p:nvSpPr>
          <p:cNvPr id="294" name="Slide Number Placeholder 7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Footer Placeholder 5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Course ID: SS ZG526, Title: Distributed Computing</a:t>
            </a:r>
          </a:p>
        </p:txBody>
      </p:sp>
      <p:sp>
        <p:nvSpPr>
          <p:cNvPr id="325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370763"/>
            <a:ext cx="8432800" cy="1143001"/>
          </a:xfrm>
          <a:prstGeom prst="rect">
            <a:avLst/>
          </a:prstGeom>
        </p:spPr>
        <p:txBody>
          <a:bodyPr/>
          <a:lstStyle>
            <a:lvl1pPr algn="ctr">
              <a:defRPr b="0" spc="0">
                <a:solidFill>
                  <a:srgbClr val="0000FF"/>
                </a:solidFill>
              </a:defRPr>
            </a:lvl1pPr>
          </a:lstStyle>
          <a:p>
            <a:r>
              <a:t>Models of Communication Networks</a:t>
            </a:r>
          </a:p>
        </p:txBody>
      </p:sp>
      <p:sp>
        <p:nvSpPr>
          <p:cNvPr id="326" name="TextBox 4"/>
          <p:cNvSpPr txBox="1"/>
          <p:nvPr/>
        </p:nvSpPr>
        <p:spPr>
          <a:xfrm>
            <a:off x="1308459" y="1417117"/>
            <a:ext cx="8972361" cy="353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800"/>
            </a:pPr>
            <a:r>
              <a:rPr dirty="0">
                <a:solidFill>
                  <a:srgbClr val="FF0000"/>
                </a:solidFill>
              </a:rPr>
              <a:t>FIFO model:</a:t>
            </a:r>
          </a:p>
          <a:p>
            <a:pPr marL="742950" lvl="1" indent="-285750">
              <a:buSzPct val="100000"/>
              <a:buFont typeface="Arial"/>
              <a:buChar char="•"/>
              <a:defRPr sz="2800"/>
            </a:pPr>
            <a:r>
              <a:rPr dirty="0"/>
              <a:t>each channel acts as a first-in first-out message queue</a:t>
            </a:r>
          </a:p>
          <a:p>
            <a:pPr marL="742950" lvl="1" indent="-285750">
              <a:buSzPct val="100000"/>
              <a:buFont typeface="Arial"/>
              <a:buChar char="•"/>
              <a:defRPr sz="2800"/>
            </a:pPr>
            <a:r>
              <a:rPr dirty="0"/>
              <a:t>message ordering is preserved by channel</a:t>
            </a:r>
          </a:p>
          <a:p>
            <a:pPr marL="285750" indent="-285750">
              <a:buSzPct val="100000"/>
              <a:buFont typeface="Arial"/>
              <a:buChar char="•"/>
              <a:defRPr sz="2800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SzPct val="100000"/>
              <a:buFont typeface="Arial"/>
              <a:buChar char="•"/>
              <a:defRPr sz="2800"/>
            </a:pPr>
            <a:r>
              <a:rPr dirty="0">
                <a:solidFill>
                  <a:srgbClr val="FF0000"/>
                </a:solidFill>
              </a:rPr>
              <a:t>Non-FIFO model</a:t>
            </a:r>
          </a:p>
          <a:p>
            <a:pPr marL="742950" lvl="1" indent="-285750">
              <a:buSzPct val="100000"/>
              <a:buFont typeface="Arial"/>
              <a:buChar char="•"/>
              <a:defRPr sz="2800"/>
            </a:pPr>
            <a:r>
              <a:rPr dirty="0"/>
              <a:t>channel acts like a set </a:t>
            </a:r>
          </a:p>
          <a:p>
            <a:pPr marL="742950" lvl="1" indent="-285750">
              <a:buSzPct val="100000"/>
              <a:buFont typeface="Arial"/>
              <a:buChar char="•"/>
              <a:defRPr sz="2800"/>
            </a:pPr>
            <a:r>
              <a:rPr dirty="0"/>
              <a:t>sender process adds messages to channel</a:t>
            </a:r>
          </a:p>
          <a:p>
            <a:pPr marL="742950" lvl="1" indent="-285750">
              <a:buSzPct val="100000"/>
              <a:buFont typeface="Arial"/>
              <a:buChar char="•"/>
              <a:defRPr sz="2800"/>
            </a:pPr>
            <a:r>
              <a:rPr dirty="0"/>
              <a:t>receiver process removes messages from it</a:t>
            </a:r>
          </a:p>
        </p:txBody>
      </p:sp>
      <p:sp>
        <p:nvSpPr>
          <p:cNvPr id="32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Footer Placeholder 4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Course ID: SS ZG526, Title: Distributed Computing</a:t>
            </a:r>
          </a:p>
        </p:txBody>
      </p:sp>
      <p:sp>
        <p:nvSpPr>
          <p:cNvPr id="331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06400" y="370763"/>
            <a:ext cx="8432800" cy="1143001"/>
          </a:xfrm>
          <a:prstGeom prst="rect">
            <a:avLst/>
          </a:prstGeom>
        </p:spPr>
        <p:txBody>
          <a:bodyPr/>
          <a:lstStyle>
            <a:lvl1pPr algn="ctr">
              <a:defRPr b="0" spc="0">
                <a:solidFill>
                  <a:srgbClr val="0000FF"/>
                </a:solidFill>
              </a:defRPr>
            </a:lvl1pPr>
          </a:lstStyle>
          <a:p>
            <a:r>
              <a:t>Models of Communication Networks</a:t>
            </a:r>
          </a:p>
        </p:txBody>
      </p:sp>
      <p:sp>
        <p:nvSpPr>
          <p:cNvPr id="332" name="Rectangle 2"/>
          <p:cNvSpPr txBox="1"/>
          <p:nvPr/>
        </p:nvSpPr>
        <p:spPr>
          <a:xfrm>
            <a:off x="649705" y="1603237"/>
            <a:ext cx="10718512" cy="3108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457200" lvl="1" indent="0">
              <a:buSzPct val="100000"/>
              <a:buFont typeface="Arial"/>
              <a:buChar char="•"/>
              <a:defRPr sz="2800"/>
            </a:pPr>
            <a:r>
              <a:rPr dirty="0">
                <a:solidFill>
                  <a:srgbClr val="FF0000"/>
                </a:solidFill>
              </a:rPr>
              <a:t>Causal ordering </a:t>
            </a:r>
            <a:r>
              <a:rPr dirty="0"/>
              <a:t>model is based on </a:t>
            </a:r>
            <a:r>
              <a:rPr dirty="0" err="1"/>
              <a:t>Lamport’s</a:t>
            </a:r>
            <a:r>
              <a:rPr dirty="0"/>
              <a:t> “happens before” relation</a:t>
            </a:r>
          </a:p>
          <a:p>
            <a:pPr marL="457200" lvl="1" indent="0">
              <a:buSzPct val="100000"/>
              <a:buFont typeface="Arial"/>
              <a:buChar char="•"/>
              <a:defRPr sz="2800"/>
            </a:pPr>
            <a:r>
              <a:rPr dirty="0"/>
              <a:t>A system supporting causal ordering model satisfies :</a:t>
            </a:r>
          </a:p>
          <a:p>
            <a:pPr lvl="2">
              <a:defRPr sz="2800" b="1"/>
            </a:pPr>
            <a:r>
              <a:rPr dirty="0"/>
              <a:t>CO</a:t>
            </a:r>
            <a:r>
              <a:rPr b="0" dirty="0"/>
              <a:t>: for </a:t>
            </a:r>
            <a:r>
              <a:rPr b="0" dirty="0" err="1"/>
              <a:t>m</a:t>
            </a:r>
            <a:r>
              <a:rPr b="0" baseline="-25000" dirty="0" err="1"/>
              <a:t>ij</a:t>
            </a:r>
            <a:r>
              <a:rPr b="0" baseline="-25000" dirty="0"/>
              <a:t> </a:t>
            </a:r>
            <a:r>
              <a:rPr b="0" dirty="0"/>
              <a:t>and </a:t>
            </a:r>
            <a:r>
              <a:rPr b="0" dirty="0" err="1"/>
              <a:t>m</a:t>
            </a:r>
            <a:r>
              <a:rPr b="0" baseline="-25000" dirty="0" err="1"/>
              <a:t>kj</a:t>
            </a:r>
            <a:r>
              <a:rPr b="0" dirty="0"/>
              <a:t> , if send(</a:t>
            </a:r>
            <a:r>
              <a:rPr b="0" dirty="0" err="1"/>
              <a:t>m</a:t>
            </a:r>
            <a:r>
              <a:rPr b="0" baseline="-25000" dirty="0" err="1"/>
              <a:t>ij</a:t>
            </a:r>
            <a:r>
              <a:rPr b="0" dirty="0"/>
              <a:t> ) → send(</a:t>
            </a:r>
            <a:r>
              <a:rPr b="0" dirty="0" err="1"/>
              <a:t>m</a:t>
            </a:r>
            <a:r>
              <a:rPr b="0" baseline="-25000" dirty="0" err="1"/>
              <a:t>kj</a:t>
            </a:r>
            <a:r>
              <a:rPr b="0" dirty="0"/>
              <a:t> ), </a:t>
            </a:r>
          </a:p>
          <a:p>
            <a:pPr lvl="2">
              <a:defRPr sz="2800"/>
            </a:pPr>
            <a:r>
              <a:rPr dirty="0"/>
              <a:t>then rec(</a:t>
            </a:r>
            <a:r>
              <a:rPr dirty="0" err="1"/>
              <a:t>m</a:t>
            </a:r>
            <a:r>
              <a:rPr baseline="-25000" dirty="0" err="1"/>
              <a:t>ij</a:t>
            </a:r>
            <a:r>
              <a:rPr dirty="0"/>
              <a:t> ) → rec(</a:t>
            </a:r>
            <a:r>
              <a:rPr dirty="0" err="1"/>
              <a:t>m</a:t>
            </a:r>
            <a:r>
              <a:rPr baseline="-25000" dirty="0" err="1"/>
              <a:t>kj</a:t>
            </a:r>
            <a:r>
              <a:rPr dirty="0"/>
              <a:t> )</a:t>
            </a:r>
          </a:p>
          <a:p>
            <a:pPr marL="457200" lvl="1" indent="0">
              <a:buSzPct val="100000"/>
              <a:buFont typeface="Arial"/>
              <a:buChar char="•"/>
              <a:defRPr sz="2800"/>
            </a:pPr>
            <a:r>
              <a:rPr dirty="0"/>
              <a:t>Causally ordered delivery of messages implies FIFO message delivery</a:t>
            </a:r>
          </a:p>
          <a:p>
            <a:pPr marL="457200" lvl="1" indent="0">
              <a:buSzPct val="100000"/>
              <a:buFont typeface="Arial"/>
              <a:buChar char="•"/>
              <a:defRPr sz="2800">
                <a:solidFill>
                  <a:srgbClr val="FF0000"/>
                </a:solidFill>
              </a:defRPr>
            </a:pPr>
            <a:r>
              <a:rPr dirty="0"/>
              <a:t>CO ⊂ FIFO ⊂ Non-FIFO</a:t>
            </a:r>
          </a:p>
        </p:txBody>
      </p:sp>
      <p:sp>
        <p:nvSpPr>
          <p:cNvPr id="33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Footer Placeholder 6"/>
          <p:cNvSpPr txBox="1"/>
          <p:nvPr/>
        </p:nvSpPr>
        <p:spPr>
          <a:xfrm>
            <a:off x="4038600" y="6579103"/>
            <a:ext cx="41148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Course ID: SS ZG526, Title: Distributed Computing</a:t>
            </a:r>
          </a:p>
        </p:txBody>
      </p:sp>
      <p:sp>
        <p:nvSpPr>
          <p:cNvPr id="349" name="Content Placeholder 1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pc="0">
                <a:solidFill>
                  <a:srgbClr val="0000FF"/>
                </a:solidFill>
              </a:defRPr>
            </a:lvl1pPr>
          </a:lstStyle>
          <a:p>
            <a:r>
              <a:t>Global State of a Distributed System</a:t>
            </a:r>
          </a:p>
        </p:txBody>
      </p:sp>
      <p:sp>
        <p:nvSpPr>
          <p:cNvPr id="35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9408943" y="6579103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93C48F-50CE-6447-A54D-34C28191F50C}"/>
              </a:ext>
            </a:extLst>
          </p:cNvPr>
          <p:cNvSpPr txBox="1"/>
          <p:nvPr/>
        </p:nvSpPr>
        <p:spPr>
          <a:xfrm>
            <a:off x="1275348" y="1503947"/>
            <a:ext cx="9962147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L</a:t>
            </a:r>
            <a:r>
              <a:rPr lang="en-US" sz="2800" baseline="0" dirty="0" err="1">
                <a:cs typeface="Times New Roman" panose="02020603050405020304" pitchFamily="18" charset="0"/>
              </a:rPr>
              <a:t>S</a:t>
            </a:r>
            <a:r>
              <a:rPr kumimoji="0" lang="en-US" sz="2800" b="0" i="0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i</a:t>
            </a:r>
            <a:r>
              <a:rPr kumimoji="0" lang="en-US" sz="2800" b="0" i="0" u="none" strike="noStrike" cap="none" spc="0" normalizeH="0" baseline="30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x</a:t>
            </a:r>
            <a:r>
              <a:rPr kumimoji="0" lang="en-US" sz="2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: state of process p</a:t>
            </a:r>
            <a:r>
              <a:rPr kumimoji="0" lang="en-US" sz="28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i</a:t>
            </a:r>
            <a:r>
              <a:rPr kumimoji="0" lang="en-US" sz="2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 after the occurrence of </a:t>
            </a:r>
            <a:r>
              <a:rPr kumimoji="0" lang="en-US" sz="28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e</a:t>
            </a:r>
            <a:r>
              <a:rPr kumimoji="0" lang="en-US" sz="2800" b="0" i="0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i</a:t>
            </a:r>
            <a:r>
              <a:rPr kumimoji="0" lang="en-US" sz="2800" b="0" i="0" u="none" strike="noStrike" cap="none" spc="0" normalizeH="0" baseline="30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x</a:t>
            </a:r>
            <a:r>
              <a:rPr kumimoji="0" lang="en-US" sz="2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 and before e</a:t>
            </a:r>
            <a:r>
              <a:rPr kumimoji="0" lang="en-US" sz="28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i</a:t>
            </a:r>
            <a:r>
              <a:rPr kumimoji="0" lang="en-US" sz="2800" b="0" i="0" u="none" strike="noStrike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x+1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cs typeface="Times New Roman" panose="02020603050405020304" pitchFamily="18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8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SC</a:t>
            </a:r>
            <a:r>
              <a:rPr kumimoji="0" lang="en-US" sz="2800" b="0" i="0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ij</a:t>
            </a:r>
            <a:r>
              <a:rPr kumimoji="0" lang="en-US" sz="28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 </a:t>
            </a:r>
            <a:r>
              <a:rPr kumimoji="0" lang="en-US" sz="2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: state of channel </a:t>
            </a:r>
            <a:r>
              <a:rPr kumimoji="0" lang="en-US" sz="28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C</a:t>
            </a:r>
            <a:r>
              <a:rPr kumimoji="0" lang="en-US" sz="2800" b="0" i="0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cs typeface="Times New Roman" panose="02020603050405020304" pitchFamily="18" charset="0"/>
                <a:sym typeface="Calibri"/>
              </a:rPr>
              <a:t>ij</a:t>
            </a:r>
            <a:endParaRPr kumimoji="0" lang="en-US" sz="28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cs typeface="Times New Roman" panose="02020603050405020304" pitchFamily="18" charset="0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6DD0D9C-18B5-B343-826C-238A3923033A}"/>
              </a:ext>
            </a:extLst>
          </p:cNvPr>
          <p:cNvSpPr txBox="1"/>
          <p:nvPr/>
        </p:nvSpPr>
        <p:spPr>
          <a:xfrm>
            <a:off x="800100" y="3205717"/>
            <a:ext cx="10912642" cy="224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800" b="1"/>
            </a:pPr>
            <a:r>
              <a:rPr u="sng" dirty="0"/>
              <a:t>Consistent Global State</a:t>
            </a:r>
            <a:endParaRPr lang="en-US" u="sng" dirty="0"/>
          </a:p>
          <a:p>
            <a:pPr>
              <a:defRPr sz="2800" b="1"/>
            </a:pPr>
            <a:endParaRPr lang="en-US" u="sng" dirty="0"/>
          </a:p>
          <a:p>
            <a:pPr marL="457200" indent="-457200">
              <a:buFont typeface="Arial" panose="020B0604020202020204" pitchFamily="34" charset="0"/>
              <a:buChar char="•"/>
              <a:defRPr sz="2800" b="1"/>
            </a:pPr>
            <a:r>
              <a:rPr dirty="0">
                <a:solidFill>
                  <a:srgbClr val="FF0000"/>
                </a:solidFill>
              </a:rPr>
              <a:t>a state will be meaningful</a:t>
            </a:r>
            <a:r>
              <a:rPr lang="en-US" dirty="0">
                <a:solidFill>
                  <a:srgbClr val="FF0000"/>
                </a:solidFill>
              </a:rPr>
              <a:t> and consistent</a:t>
            </a:r>
            <a:r>
              <a:rPr dirty="0">
                <a:solidFill>
                  <a:srgbClr val="FF0000"/>
                </a:solidFill>
              </a:rPr>
              <a:t> provided every message that is recorded as received is also recorded as sent</a:t>
            </a:r>
            <a:endParaRPr lang="en-US" dirty="0"/>
          </a:p>
          <a:p>
            <a:pPr marL="457200" indent="-457200">
              <a:buSzPct val="100000"/>
              <a:buFont typeface="Arial"/>
              <a:buChar char="•"/>
              <a:defRPr sz="2800"/>
            </a:pPr>
            <a:r>
              <a:rPr lang="en-US" b="1" dirty="0">
                <a:solidFill>
                  <a:srgbClr val="008F00"/>
                </a:solidFill>
              </a:rPr>
              <a:t>for all </a:t>
            </a:r>
            <a:r>
              <a:rPr lang="en-US" b="1" dirty="0" err="1">
                <a:solidFill>
                  <a:srgbClr val="008F00"/>
                </a:solidFill>
              </a:rPr>
              <a:t>m</a:t>
            </a:r>
            <a:r>
              <a:rPr lang="en-US" b="1" baseline="-25000" dirty="0" err="1">
                <a:solidFill>
                  <a:srgbClr val="008F00"/>
                </a:solidFill>
              </a:rPr>
              <a:t>ij</a:t>
            </a:r>
            <a:r>
              <a:rPr lang="en-US" b="1" dirty="0">
                <a:solidFill>
                  <a:srgbClr val="008F00"/>
                </a:solidFill>
              </a:rPr>
              <a:t>, send(</a:t>
            </a:r>
            <a:r>
              <a:rPr lang="en-US" b="1" dirty="0" err="1">
                <a:solidFill>
                  <a:srgbClr val="008F00"/>
                </a:solidFill>
              </a:rPr>
              <a:t>m</a:t>
            </a:r>
            <a:r>
              <a:rPr lang="en-US" b="1" baseline="-25000" dirty="0" err="1">
                <a:solidFill>
                  <a:srgbClr val="008F00"/>
                </a:solidFill>
              </a:rPr>
              <a:t>ij</a:t>
            </a:r>
            <a:r>
              <a:rPr lang="en-US" b="1" dirty="0">
                <a:solidFill>
                  <a:srgbClr val="008F00"/>
                </a:solidFill>
              </a:rPr>
              <a:t>) ∉ </a:t>
            </a:r>
            <a:r>
              <a:rPr lang="en-US" b="1" dirty="0" err="1">
                <a:solidFill>
                  <a:srgbClr val="008F00"/>
                </a:solidFill>
              </a:rPr>
              <a:t>LS</a:t>
            </a:r>
            <a:r>
              <a:rPr lang="en-US" b="1" baseline="-25000" dirty="0" err="1">
                <a:solidFill>
                  <a:srgbClr val="008F00"/>
                </a:solidFill>
              </a:rPr>
              <a:t>i</a:t>
            </a:r>
            <a:r>
              <a:rPr lang="en-US" b="1" baseline="30000" dirty="0" err="1">
                <a:solidFill>
                  <a:srgbClr val="008F00"/>
                </a:solidFill>
              </a:rPr>
              <a:t>x</a:t>
            </a:r>
            <a:r>
              <a:rPr lang="en-US" b="1" dirty="0">
                <a:solidFill>
                  <a:srgbClr val="008F00"/>
                </a:solidFill>
              </a:rPr>
              <a:t> ⇒ </a:t>
            </a:r>
            <a:r>
              <a:rPr lang="en-US" b="1" dirty="0" err="1">
                <a:solidFill>
                  <a:srgbClr val="008F00"/>
                </a:solidFill>
              </a:rPr>
              <a:t>m</a:t>
            </a:r>
            <a:r>
              <a:rPr lang="en-US" b="1" baseline="-25000" dirty="0" err="1">
                <a:solidFill>
                  <a:srgbClr val="008F00"/>
                </a:solidFill>
              </a:rPr>
              <a:t>ij</a:t>
            </a:r>
            <a:r>
              <a:rPr lang="en-US" b="1" dirty="0">
                <a:solidFill>
                  <a:srgbClr val="008F00"/>
                </a:solidFill>
              </a:rPr>
              <a:t> ∉ </a:t>
            </a:r>
            <a:r>
              <a:rPr lang="en-US" b="1" dirty="0" err="1">
                <a:solidFill>
                  <a:srgbClr val="008F00"/>
                </a:solidFill>
              </a:rPr>
              <a:t>SC</a:t>
            </a:r>
            <a:r>
              <a:rPr lang="en-US" b="1" baseline="-25000" dirty="0" err="1">
                <a:solidFill>
                  <a:srgbClr val="008F00"/>
                </a:solidFill>
              </a:rPr>
              <a:t>ij</a:t>
            </a:r>
            <a:r>
              <a:rPr lang="en-US" b="1" dirty="0">
                <a:solidFill>
                  <a:srgbClr val="008F00"/>
                </a:solidFill>
              </a:rPr>
              <a:t> ∧ rec(</a:t>
            </a:r>
            <a:r>
              <a:rPr lang="en-US" b="1" dirty="0" err="1">
                <a:solidFill>
                  <a:srgbClr val="008F00"/>
                </a:solidFill>
              </a:rPr>
              <a:t>m</a:t>
            </a:r>
            <a:r>
              <a:rPr lang="en-US" b="1" baseline="-25000" dirty="0" err="1">
                <a:solidFill>
                  <a:srgbClr val="008F00"/>
                </a:solidFill>
              </a:rPr>
              <a:t>ij</a:t>
            </a:r>
            <a:r>
              <a:rPr lang="en-US" b="1" dirty="0">
                <a:solidFill>
                  <a:srgbClr val="008F00"/>
                </a:solidFill>
              </a:rPr>
              <a:t>) ∉ </a:t>
            </a:r>
            <a:r>
              <a:rPr lang="en-US" b="1" dirty="0" err="1">
                <a:solidFill>
                  <a:srgbClr val="008F00"/>
                </a:solidFill>
              </a:rPr>
              <a:t>LS</a:t>
            </a:r>
            <a:r>
              <a:rPr lang="en-US" b="1" baseline="-25000" dirty="0" err="1">
                <a:solidFill>
                  <a:srgbClr val="008F00"/>
                </a:solidFill>
              </a:rPr>
              <a:t>j</a:t>
            </a:r>
            <a:r>
              <a:rPr lang="en-US" b="1" baseline="30000" dirty="0" err="1">
                <a:solidFill>
                  <a:srgbClr val="008F00"/>
                </a:solidFill>
              </a:rPr>
              <a:t>y</a:t>
            </a:r>
            <a:endParaRPr b="1" baseline="30000" dirty="0">
              <a:solidFill>
                <a:srgbClr val="008F00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769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Distributed Computing     A Model of Distributed Computations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Computing     A Model of Distributed Computations </dc:title>
  <dc:creator>admin</dc:creator>
  <cp:lastModifiedBy>Barsha Mitra</cp:lastModifiedBy>
  <cp:revision>40</cp:revision>
  <dcterms:modified xsi:type="dcterms:W3CDTF">2021-08-07T10:04:49Z</dcterms:modified>
</cp:coreProperties>
</file>