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390" r:id="rId4"/>
    <p:sldId id="358" r:id="rId5"/>
    <p:sldId id="401" r:id="rId6"/>
    <p:sldId id="402" r:id="rId7"/>
    <p:sldId id="437" r:id="rId8"/>
    <p:sldId id="430" r:id="rId9"/>
    <p:sldId id="433" r:id="rId10"/>
    <p:sldId id="434" r:id="rId11"/>
    <p:sldId id="436" r:id="rId12"/>
    <p:sldId id="438" r:id="rId13"/>
    <p:sldId id="39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D07901FA-5AB3-4933-8164-00C4B6F6940B}"/>
    <pc:docChg chg="modSld">
      <pc:chgData name="Barsha Mitra" userId="e950407b141705e3" providerId="LiveId" clId="{D07901FA-5AB3-4933-8164-00C4B6F6940B}" dt="2021-08-07T14:38:02.682" v="6" actId="20577"/>
      <pc:docMkLst>
        <pc:docMk/>
      </pc:docMkLst>
      <pc:sldChg chg="modSp mod">
        <pc:chgData name="Barsha Mitra" userId="e950407b141705e3" providerId="LiveId" clId="{D07901FA-5AB3-4933-8164-00C4B6F6940B}" dt="2021-08-07T14:38:02.682" v="6" actId="20577"/>
        <pc:sldMkLst>
          <pc:docMk/>
          <pc:sldMk cId="0" sldId="358"/>
        </pc:sldMkLst>
        <pc:spChg chg="mod">
          <ac:chgData name="Barsha Mitra" userId="e950407b141705e3" providerId="LiveId" clId="{D07901FA-5AB3-4933-8164-00C4B6F6940B}" dt="2021-08-07T14:38:02.682" v="6" actId="20577"/>
          <ac:spMkLst>
            <pc:docMk/>
            <pc:sldMk cId="0" sldId="3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25/01/2017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Global State &amp; Snapshot Recording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274118"/>
            <a:ext cx="8610600" cy="1143000"/>
          </a:xfrm>
        </p:spPr>
        <p:txBody>
          <a:bodyPr/>
          <a:lstStyle/>
          <a:p>
            <a:pPr lvl="0" algn="ctr"/>
            <a:r>
              <a:rPr lang="en-US" altLang="en-US" b="0" spc="0" dirty="0">
                <a:solidFill>
                  <a:srgbClr val="0000FF"/>
                </a:solidFill>
              </a:rPr>
              <a:t>Lai–Yang Algorithm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308974" y="1773789"/>
            <a:ext cx="8898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message sent by a red process is colored 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red message is a message that was sent after the sender of that message recorded its local snapshot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white process takes its snapshot no later than the instant it receives a red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a white process receives a red message, it records its local snapshot before processing the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7022351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5763" y="213596"/>
            <a:ext cx="8453437" cy="1143000"/>
          </a:xfrm>
        </p:spPr>
        <p:txBody>
          <a:bodyPr/>
          <a:lstStyle/>
          <a:p>
            <a:pPr lvl="0" algn="ctr"/>
            <a:r>
              <a:rPr lang="en-US" altLang="en-US" b="0" spc="0" dirty="0">
                <a:solidFill>
                  <a:srgbClr val="0000FF"/>
                </a:solidFill>
              </a:rPr>
              <a:t>Lai–Yang Algorithm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5763" y="1356596"/>
            <a:ext cx="109166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every white process records a history of all white messages sent or received by it along each channel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when a process turns red, it sends these histories along with its snapshot to the initiator process that collects the global snapshot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initiator process evaluates transit(</a:t>
            </a:r>
            <a:r>
              <a:rPr lang="en-US" sz="2800" dirty="0" err="1"/>
              <a:t>LS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LS</a:t>
            </a:r>
            <a:r>
              <a:rPr lang="en-US" sz="2800" baseline="-25000" dirty="0" err="1"/>
              <a:t>j</a:t>
            </a:r>
            <a:r>
              <a:rPr lang="en-US" sz="2800" dirty="0"/>
              <a:t>) to compute the state of a channel </a:t>
            </a:r>
            <a:r>
              <a:rPr lang="en-US" sz="2800" dirty="0" err="1"/>
              <a:t>C</a:t>
            </a:r>
            <a:r>
              <a:rPr lang="en-US" sz="2800" baseline="-25000" dirty="0" err="1"/>
              <a:t>ij</a:t>
            </a:r>
            <a:r>
              <a:rPr lang="en-US" sz="2800" dirty="0"/>
              <a:t> as: </a:t>
            </a:r>
          </a:p>
          <a:p>
            <a:pPr lvl="2"/>
            <a:r>
              <a:rPr lang="en-US" sz="2800" b="1" dirty="0" err="1">
                <a:solidFill>
                  <a:srgbClr val="FF0000"/>
                </a:solidFill>
              </a:rPr>
              <a:t>SC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  = {white messages sent by p</a:t>
            </a:r>
            <a:r>
              <a:rPr lang="en-US" sz="2800" b="1" baseline="-25000" dirty="0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on </a:t>
            </a:r>
            <a:r>
              <a:rPr lang="en-US" sz="2800" b="1" dirty="0" err="1">
                <a:solidFill>
                  <a:srgbClr val="FF0000"/>
                </a:solidFill>
              </a:rPr>
              <a:t>C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} − {white messages received by </a:t>
            </a:r>
            <a:r>
              <a:rPr lang="en-US" sz="2800" b="1" dirty="0" err="1">
                <a:solidFill>
                  <a:srgbClr val="FF0000"/>
                </a:solidFill>
              </a:rPr>
              <a:t>p</a:t>
            </a:r>
            <a:r>
              <a:rPr lang="en-US" sz="2800" b="1" baseline="-25000" dirty="0" err="1">
                <a:solidFill>
                  <a:srgbClr val="FF0000"/>
                </a:solidFill>
              </a:rPr>
              <a:t>j</a:t>
            </a:r>
            <a:r>
              <a:rPr lang="en-US" sz="2800" b="1" dirty="0">
                <a:solidFill>
                  <a:srgbClr val="FF0000"/>
                </a:solidFill>
              </a:rPr>
              <a:t> on </a:t>
            </a:r>
            <a:r>
              <a:rPr lang="en-US" sz="2800" b="1" dirty="0" err="1">
                <a:solidFill>
                  <a:srgbClr val="FF0000"/>
                </a:solidFill>
              </a:rPr>
              <a:t>C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= {</a:t>
            </a:r>
            <a:r>
              <a:rPr lang="en-US" sz="2800" b="1" dirty="0" err="1">
                <a:solidFill>
                  <a:srgbClr val="FF0000"/>
                </a:solidFill>
              </a:rPr>
              <a:t>m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 | send(</a:t>
            </a:r>
            <a:r>
              <a:rPr lang="en-US" sz="2800" b="1" dirty="0" err="1">
                <a:solidFill>
                  <a:srgbClr val="FF0000"/>
                </a:solidFill>
              </a:rPr>
              <a:t>m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) ∈ </a:t>
            </a:r>
            <a:r>
              <a:rPr lang="en-US" sz="2800" b="1" dirty="0" err="1">
                <a:solidFill>
                  <a:srgbClr val="FF0000"/>
                </a:solidFill>
              </a:rPr>
              <a:t>LS</a:t>
            </a:r>
            <a:r>
              <a:rPr lang="en-US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} − {</a:t>
            </a:r>
            <a:r>
              <a:rPr lang="en-US" sz="2800" b="1" dirty="0" err="1">
                <a:solidFill>
                  <a:srgbClr val="FF0000"/>
                </a:solidFill>
              </a:rPr>
              <a:t>m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 | rec(</a:t>
            </a:r>
            <a:r>
              <a:rPr lang="en-US" sz="2800" b="1" dirty="0" err="1">
                <a:solidFill>
                  <a:srgbClr val="FF0000"/>
                </a:solidFill>
              </a:rPr>
              <a:t>m</a:t>
            </a:r>
            <a:r>
              <a:rPr lang="en-US" sz="2800" b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) ∈ </a:t>
            </a:r>
            <a:r>
              <a:rPr lang="en-US" sz="2800" b="1" dirty="0" err="1">
                <a:solidFill>
                  <a:srgbClr val="FF0000"/>
                </a:solidFill>
              </a:rPr>
              <a:t>LS</a:t>
            </a:r>
            <a:r>
              <a:rPr lang="en-US" sz="2800" b="1" baseline="-25000" dirty="0" err="1">
                <a:solidFill>
                  <a:srgbClr val="FF0000"/>
                </a:solidFill>
              </a:rPr>
              <a:t>j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60568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98806" y="88781"/>
            <a:ext cx="4872036" cy="1143000"/>
          </a:xfrm>
        </p:spPr>
        <p:txBody>
          <a:bodyPr/>
          <a:lstStyle/>
          <a:p>
            <a:pPr lvl="0" algn="ctr"/>
            <a:r>
              <a:rPr lang="en-US" altLang="en-US" b="0" spc="0" dirty="0">
                <a:solidFill>
                  <a:srgbClr val="0000FF"/>
                </a:solidFill>
              </a:rPr>
              <a:t>Lai–Yang Algorithm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0D24B4-0EC9-3C46-92C2-1ADB80CAE118}"/>
              </a:ext>
            </a:extLst>
          </p:cNvPr>
          <p:cNvGrpSpPr/>
          <p:nvPr/>
        </p:nvGrpSpPr>
        <p:grpSpPr>
          <a:xfrm>
            <a:off x="-308752" y="1328464"/>
            <a:ext cx="10117776" cy="4012845"/>
            <a:chOff x="1009403" y="1853564"/>
            <a:chExt cx="10117776" cy="401284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3BF5CAB-9072-4E4C-B3C5-12FB5084AAC1}"/>
                </a:ext>
              </a:extLst>
            </p:cNvPr>
            <p:cNvGrpSpPr/>
            <p:nvPr/>
          </p:nvGrpSpPr>
          <p:grpSpPr>
            <a:xfrm>
              <a:off x="1009403" y="1853564"/>
              <a:ext cx="10117776" cy="4012845"/>
              <a:chOff x="1009403" y="1853564"/>
              <a:chExt cx="10117776" cy="40128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8AA01BA-68C4-5B49-BF12-52F57FDF28C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09403" y="1853564"/>
                <a:ext cx="10117776" cy="4012845"/>
                <a:chOff x="0" y="0"/>
                <a:chExt cx="6703695" cy="3117520"/>
              </a:xfrm>
            </p:grpSpPr>
            <p:cxnSp>
              <p:nvCxnSpPr>
                <p:cNvPr id="7" name="AutoShape 638">
                  <a:extLst>
                    <a:ext uri="{FF2B5EF4-FFF2-40B4-BE49-F238E27FC236}">
                      <a16:creationId xmlns:a16="http://schemas.microsoft.com/office/drawing/2014/main" id="{A4A92132-1723-334D-A3C0-6D137001C8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917087" y="447741"/>
                  <a:ext cx="2885353" cy="174341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lg" len="lg"/>
                </a:ln>
              </p:spPr>
            </p:cxnSp>
            <p:sp>
              <p:nvSpPr>
                <p:cNvPr id="8" name="Text Box 649">
                  <a:extLst>
                    <a:ext uri="{FF2B5EF4-FFF2-40B4-BE49-F238E27FC236}">
                      <a16:creationId xmlns:a16="http://schemas.microsoft.com/office/drawing/2014/main" id="{A35555A6-1A46-054B-8E75-BABFBE376D2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753126" y="498190"/>
                  <a:ext cx="719455" cy="2560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 30 </a:t>
                  </a:r>
                  <a:endPara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7D8C377-CD8A-2B44-90B6-9D830F017BE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0" y="0"/>
                  <a:ext cx="6703695" cy="3117520"/>
                  <a:chOff x="0" y="0"/>
                  <a:chExt cx="6703695" cy="311752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FE9BB819-C606-9547-AD19-30F9B6058D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0" y="0"/>
                    <a:ext cx="6703695" cy="3117520"/>
                    <a:chOff x="0" y="-55880"/>
                    <a:chExt cx="6703695" cy="3408680"/>
                  </a:xfrm>
                </p:grpSpPr>
                <p:cxnSp>
                  <p:nvCxnSpPr>
                    <p:cNvPr id="17" name="AutoShape 637">
                      <a:extLst>
                        <a:ext uri="{FF2B5EF4-FFF2-40B4-BE49-F238E27FC236}">
                          <a16:creationId xmlns:a16="http://schemas.microsoft.com/office/drawing/2014/main" id="{8774AF40-9147-1248-A0DA-C48D0E8BC3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433109" y="227330"/>
                      <a:ext cx="0" cy="232981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</p:cxn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CE51E8B4-9D09-254A-A5B0-282875D084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0" y="-55880"/>
                      <a:ext cx="6703695" cy="3408680"/>
                      <a:chOff x="0" y="-55880"/>
                      <a:chExt cx="6703695" cy="3408680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00AAB631-7948-BF43-942D-6C39D304B52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-55880"/>
                        <a:ext cx="6703695" cy="3408680"/>
                        <a:chOff x="1036" y="5763"/>
                        <a:chExt cx="10557" cy="5368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5C685E53-6EF8-F844-86B3-0CDFF757D81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36" y="5763"/>
                          <a:ext cx="10557" cy="5368"/>
                          <a:chOff x="1036" y="5763"/>
                          <a:chExt cx="10557" cy="5368"/>
                        </a:xfrm>
                      </p:grpSpPr>
                      <p:cxnSp>
                        <p:nvCxnSpPr>
                          <p:cNvPr id="25" name="AutoShape 631">
                            <a:extLst>
                              <a:ext uri="{FF2B5EF4-FFF2-40B4-BE49-F238E27FC236}">
                                <a16:creationId xmlns:a16="http://schemas.microsoft.com/office/drawing/2014/main" id="{9A7FD727-4B98-404C-94F9-C22A2E3113B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2220" y="6539"/>
                            <a:ext cx="9293" cy="1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26" name="AutoShape 632">
                            <a:extLst>
                              <a:ext uri="{FF2B5EF4-FFF2-40B4-BE49-F238E27FC236}">
                                <a16:creationId xmlns:a16="http://schemas.microsoft.com/office/drawing/2014/main" id="{21FB9D4F-262C-3B41-9200-A4EC19FB246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2272" y="9548"/>
                            <a:ext cx="9241" cy="1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27" name="AutoShape 633">
                            <a:extLst>
                              <a:ext uri="{FF2B5EF4-FFF2-40B4-BE49-F238E27FC236}">
                                <a16:creationId xmlns:a16="http://schemas.microsoft.com/office/drawing/2014/main" id="{AD13C376-9451-A049-A245-496A795D0D5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2816" y="6200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28" name="AutoShape 634">
                            <a:extLst>
                              <a:ext uri="{FF2B5EF4-FFF2-40B4-BE49-F238E27FC236}">
                                <a16:creationId xmlns:a16="http://schemas.microsoft.com/office/drawing/2014/main" id="{32D69DF3-F7D4-F845-AC8D-1C90ADE737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3797" y="6209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29" name="AutoShape 635">
                            <a:extLst>
                              <a:ext uri="{FF2B5EF4-FFF2-40B4-BE49-F238E27FC236}">
                                <a16:creationId xmlns:a16="http://schemas.microsoft.com/office/drawing/2014/main" id="{D58B405A-7C04-7040-B8CE-E1492ED6C08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4780" y="6211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30" name="AutoShape 636">
                            <a:extLst>
                              <a:ext uri="{FF2B5EF4-FFF2-40B4-BE49-F238E27FC236}">
                                <a16:creationId xmlns:a16="http://schemas.microsoft.com/office/drawing/2014/main" id="{EDAF155B-C7EA-3B4D-83EA-48896777AC5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5853" y="6215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31" name="AutoShape 637">
                            <a:extLst>
                              <a:ext uri="{FF2B5EF4-FFF2-40B4-BE49-F238E27FC236}">
                                <a16:creationId xmlns:a16="http://schemas.microsoft.com/office/drawing/2014/main" id="{15315830-4395-784B-910C-0C2CB28320A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6921" y="6189"/>
                            <a:ext cx="0" cy="3669"/>
                          </a:xfrm>
                          <a:prstGeom prst="straightConnector1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32" name="AutoShape 638">
                            <a:extLst>
                              <a:ext uri="{FF2B5EF4-FFF2-40B4-BE49-F238E27FC236}">
                                <a16:creationId xmlns:a16="http://schemas.microsoft.com/office/drawing/2014/main" id="{E7F8C066-43A0-E640-BE93-EA0EF8618E0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3229" y="6539"/>
                            <a:ext cx="1184" cy="3009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 type="arrow" w="lg" len="lg"/>
                          </a:ln>
                        </p:spPr>
                      </p:cxnSp>
                      <p:cxnSp>
                        <p:nvCxnSpPr>
                          <p:cNvPr id="33" name="AutoShape 639">
                            <a:extLst>
                              <a:ext uri="{FF2B5EF4-FFF2-40B4-BE49-F238E27FC236}">
                                <a16:creationId xmlns:a16="http://schemas.microsoft.com/office/drawing/2014/main" id="{E4042176-AEE2-3C49-A298-D53FAFB727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 flipV="1">
                            <a:off x="6364" y="6534"/>
                            <a:ext cx="2234" cy="3014"/>
                          </a:xfrm>
                          <a:prstGeom prst="straightConnector1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 type="arrow" w="lg" len="lg"/>
                          </a:ln>
                        </p:spPr>
                      </p:cxnSp>
                      <p:sp>
                        <p:nvSpPr>
                          <p:cNvPr id="34" name="Text Box 644">
                            <a:extLst>
                              <a:ext uri="{FF2B5EF4-FFF2-40B4-BE49-F238E27FC236}">
                                <a16:creationId xmlns:a16="http://schemas.microsoft.com/office/drawing/2014/main" id="{57FFD709-F30A-9A45-B99D-809192E2CB61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 bwMode="auto">
                          <a:xfrm>
                            <a:off x="1419" y="6319"/>
                            <a:ext cx="853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sz="1600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P1: X</a:t>
                            </a:r>
                            <a:endParaRPr lang="en-IN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5" name="Text Box 645">
                            <a:extLst>
                              <a:ext uri="{FF2B5EF4-FFF2-40B4-BE49-F238E27FC236}">
                                <a16:creationId xmlns:a16="http://schemas.microsoft.com/office/drawing/2014/main" id="{7E34D450-670D-264B-9E7E-07A6D5362FB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 bwMode="auto">
                          <a:xfrm>
                            <a:off x="1446" y="9345"/>
                            <a:ext cx="853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sz="1600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P2: Y</a:t>
                            </a:r>
                            <a:endParaRPr lang="en-IN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6" name="Text Box 646">
                            <a:extLst>
                              <a:ext uri="{FF2B5EF4-FFF2-40B4-BE49-F238E27FC236}">
                                <a16:creationId xmlns:a16="http://schemas.microsoft.com/office/drawing/2014/main" id="{CBA15B14-B610-5946-B71A-4CBDF0AEAB7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 bwMode="auto">
                          <a:xfrm>
                            <a:off x="2290" y="5763"/>
                            <a:ext cx="9303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800          780           750            740	         740	            740             770	770         790      </a:t>
                            </a:r>
                            <a:endParaRPr lang="en-IN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" name="Text Box 648">
                            <a:extLst>
                              <a:ext uri="{FF2B5EF4-FFF2-40B4-BE49-F238E27FC236}">
                                <a16:creationId xmlns:a16="http://schemas.microsoft.com/office/drawing/2014/main" id="{3CFD23B5-C094-CD48-8446-D1178260959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 bwMode="auto">
                          <a:xfrm>
                            <a:off x="1036" y="9858"/>
                            <a:ext cx="10477" cy="1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             200         200	          220</a:t>
                            </a:r>
                            <a:r>
                              <a:rPr lang="en-US" dirty="0"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</a:t>
                            </a: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220     </a:t>
                            </a:r>
                            <a:r>
                              <a:rPr lang="en-US" dirty="0"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</a:t>
                            </a: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190	200	    230	     210	 </a:t>
                            </a:r>
                          </a:p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               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1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 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2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3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   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4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   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5  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     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6                         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7	 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8                   </a:t>
                            </a:r>
                            <a:r>
                              <a:rPr lang="en-US" b="1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US" b="1" baseline="-25000" dirty="0">
                                <a:solidFill>
                                  <a:srgbClr val="7030A0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9</a:t>
                            </a:r>
                            <a:endParaRPr lang="en-IN" b="1" dirty="0">
                              <a:solidFill>
                                <a:srgbClr val="7030A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 </a:t>
                            </a:r>
                            <a:endParaRPr lang="en-IN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         </a:t>
                            </a:r>
                            <a:endParaRPr lang="en-IN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 </a:t>
                            </a:r>
                            <a:endParaRPr lang="en-IN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US" dirty="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 </a:t>
                            </a:r>
                            <a:endParaRPr lang="en-IN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3" name="Text Box 649">
                          <a:extLst>
                            <a:ext uri="{FF2B5EF4-FFF2-40B4-BE49-F238E27FC236}">
                              <a16:creationId xmlns:a16="http://schemas.microsoft.com/office/drawing/2014/main" id="{955A737A-ACBA-D745-870D-405671632F02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2926" y="7194"/>
                          <a:ext cx="113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  20 </a:t>
                          </a:r>
                          <a:endParaRPr lang="en-IN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" name="Text Box 650">
                          <a:extLst>
                            <a:ext uri="{FF2B5EF4-FFF2-40B4-BE49-F238E27FC236}">
                              <a16:creationId xmlns:a16="http://schemas.microsoft.com/office/drawing/2014/main" id="{46485EC5-EE5B-0E45-A93C-B44C5A425C9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6151" y="8932"/>
                          <a:ext cx="1137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</a:t>
                          </a:r>
                          <a:endParaRPr lang="en-IN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20" name="AutoShape 638">
                        <a:extLst>
                          <a:ext uri="{FF2B5EF4-FFF2-40B4-BE49-F238E27FC236}">
                            <a16:creationId xmlns:a16="http://schemas.microsoft.com/office/drawing/2014/main" id="{B5A21453-38A3-3947-A63D-72BDF86F39EF}"/>
                          </a:ext>
                        </a:extLst>
                      </p:cNvPr>
                      <p:cNvCxnSpPr>
                        <a:cxnSpLocks/>
                        <a:endCxn id="39" idx="0"/>
                      </p:cNvCxnSpPr>
                      <p:nvPr/>
                    </p:nvCxnSpPr>
                    <p:spPr bwMode="auto">
                      <a:xfrm>
                        <a:off x="2598158" y="433630"/>
                        <a:ext cx="1547148" cy="1842621"/>
                      </a:xfrm>
                      <a:prstGeom prst="straightConnector1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 type="arrow" w="lg" len="lg"/>
                      </a:ln>
                    </p:spPr>
                  </p:cxnSp>
                  <p:sp>
                    <p:nvSpPr>
                      <p:cNvPr id="21" name="Text Box 650">
                        <a:extLst>
                          <a:ext uri="{FF2B5EF4-FFF2-40B4-BE49-F238E27FC236}">
                            <a16:creationId xmlns:a16="http://schemas.microsoft.com/office/drawing/2014/main" id="{B8700E02-33CA-FD4F-9914-9C4B705659C2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2699093" y="439303"/>
                        <a:ext cx="721995" cy="28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en-IN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 </a:t>
                        </a:r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10</a:t>
                        </a:r>
                        <a:endParaRPr lang="en-IN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2" name="AutoShape 637">
                    <a:extLst>
                      <a:ext uri="{FF2B5EF4-FFF2-40B4-BE49-F238E27FC236}">
                        <a16:creationId xmlns:a16="http://schemas.microsoft.com/office/drawing/2014/main" id="{F3048788-7344-8647-8FBC-CA80D5D3E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152172" y="283779"/>
                    <a:ext cx="0" cy="2130425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3" name="AutoShape 637">
                    <a:extLst>
                      <a:ext uri="{FF2B5EF4-FFF2-40B4-BE49-F238E27FC236}">
                        <a16:creationId xmlns:a16="http://schemas.microsoft.com/office/drawing/2014/main" id="{66F4A39C-B78A-E843-9EE8-B098416618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820629" y="258554"/>
                    <a:ext cx="0" cy="213081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4" name="AutoShape 637">
                    <a:extLst>
                      <a:ext uri="{FF2B5EF4-FFF2-40B4-BE49-F238E27FC236}">
                        <a16:creationId xmlns:a16="http://schemas.microsoft.com/office/drawing/2014/main" id="{C0DDB83D-35FE-4042-8545-85A4416B90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438638" y="239636"/>
                    <a:ext cx="0" cy="213081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5" name="AutoShape 639">
                    <a:extLst>
                      <a:ext uri="{FF2B5EF4-FFF2-40B4-BE49-F238E27FC236}">
                        <a16:creationId xmlns:a16="http://schemas.microsoft.com/office/drawing/2014/main" id="{CE3D9F16-4320-F14B-99F5-8252A3843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5360276" y="454047"/>
                    <a:ext cx="813501" cy="1738652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arrow" w="lg" len="lg"/>
                  </a:ln>
                </p:spPr>
              </p:cxnSp>
              <p:sp>
                <p:nvSpPr>
                  <p:cNvPr id="16" name="Text Box 649">
                    <a:extLst>
                      <a:ext uri="{FF2B5EF4-FFF2-40B4-BE49-F238E27FC236}">
                        <a16:creationId xmlns:a16="http://schemas.microsoft.com/office/drawing/2014/main" id="{C335A55D-4C32-4D45-8C5F-86E2657FEA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126947" y="1690063"/>
                    <a:ext cx="719455" cy="2560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20 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1CF53F9-CDEC-0847-B58F-B6E84DD95899}"/>
                  </a:ext>
                </a:extLst>
              </p:cNvPr>
              <p:cNvSpPr/>
              <p:nvPr/>
            </p:nvSpPr>
            <p:spPr>
              <a:xfrm>
                <a:off x="7145604" y="4599049"/>
                <a:ext cx="240481" cy="16903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83DE2DD-7016-D441-85D2-CE8E1CAC152A}"/>
                </a:ext>
              </a:extLst>
            </p:cNvPr>
            <p:cNvSpPr/>
            <p:nvPr/>
          </p:nvSpPr>
          <p:spPr>
            <a:xfrm>
              <a:off x="4465123" y="2346711"/>
              <a:ext cx="240481" cy="1690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9495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4" y="1655023"/>
            <a:ext cx="9939251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4, “Distributed Computing: Principles, Algorithms, and Systems”, Cambridge University Press, 2008.</a:t>
            </a:r>
            <a:endParaRPr lang="fr-FR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79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663" y="1523589"/>
            <a:ext cx="10153092" cy="56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 dirty="0"/>
              <a:t>problems in recording global state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17689" y="539890"/>
            <a:ext cx="7964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C7E6-BC76-CD42-83C2-DAB23980C568}"/>
              </a:ext>
            </a:extLst>
          </p:cNvPr>
          <p:cNvSpPr/>
          <p:nvPr/>
        </p:nvSpPr>
        <p:spPr>
          <a:xfrm>
            <a:off x="1196339" y="2138858"/>
            <a:ext cx="8476585" cy="2062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 dirty="0"/>
              <a:t>lack of a globally shared memory </a:t>
            </a:r>
          </a:p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 dirty="0"/>
              <a:t>lack of a global clock </a:t>
            </a:r>
          </a:p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 dirty="0"/>
              <a:t>message transmission is asynchronous</a:t>
            </a:r>
          </a:p>
          <a:p>
            <a:pPr lvl="1">
              <a:lnSpc>
                <a:spcPts val="3900"/>
              </a:lnSpc>
              <a:buFont typeface="Arial" pitchFamily="34" charset="0"/>
              <a:buChar char="•"/>
            </a:pPr>
            <a:r>
              <a:rPr lang="en-US" sz="2800" dirty="0"/>
              <a:t>message transfer delays are finite but unpredictable</a:t>
            </a:r>
          </a:p>
        </p:txBody>
      </p:sp>
    </p:spTree>
    <p:extLst>
      <p:ext uri="{BB962C8B-B14F-4D97-AF65-F5344CB8AC3E}">
        <p14:creationId xmlns:p14="http://schemas.microsoft.com/office/powerpoint/2010/main" val="86364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42400"/>
            <a:ext cx="8432800" cy="70262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0" dirty="0">
                <a:solidFill>
                  <a:srgbClr val="0000FF"/>
                </a:solidFill>
              </a:rPr>
              <a:t>System Model</a:t>
            </a:r>
            <a:endParaRPr lang="fr-FR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627797" y="1498094"/>
            <a:ext cx="11081981" cy="274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4100"/>
              </a:lnSpc>
              <a:buFont typeface="Arial" pitchFamily="34" charset="0"/>
              <a:buChar char="•"/>
            </a:pPr>
            <a:r>
              <a:rPr lang="en-US" sz="2800" dirty="0"/>
              <a:t>if a snapshot recording algorithm records the states of p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as </a:t>
            </a:r>
            <a:r>
              <a:rPr lang="en-US" sz="2800" dirty="0" err="1"/>
              <a:t>LS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and </a:t>
            </a:r>
            <a:r>
              <a:rPr lang="en-US" sz="2800" dirty="0" err="1"/>
              <a:t>LS</a:t>
            </a:r>
            <a:r>
              <a:rPr lang="en-US" sz="2800" baseline="-25000" dirty="0" err="1"/>
              <a:t>j</a:t>
            </a:r>
            <a:r>
              <a:rPr lang="en-US" sz="2800" dirty="0"/>
              <a:t> , respectively, it must record the state of channel </a:t>
            </a:r>
            <a:r>
              <a:rPr lang="en-US" sz="2800" dirty="0" err="1"/>
              <a:t>C</a:t>
            </a:r>
            <a:r>
              <a:rPr lang="en-US" sz="2800" baseline="-25000" dirty="0" err="1"/>
              <a:t>ij</a:t>
            </a:r>
            <a:r>
              <a:rPr lang="en-US" sz="2800" baseline="-25000" dirty="0"/>
              <a:t> </a:t>
            </a:r>
            <a:r>
              <a:rPr lang="en-US" sz="2800" dirty="0"/>
              <a:t>as transit(</a:t>
            </a:r>
            <a:r>
              <a:rPr lang="en-US" sz="2800" dirty="0" err="1"/>
              <a:t>LS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LS</a:t>
            </a:r>
            <a:r>
              <a:rPr lang="en-US" sz="2800" baseline="-25000" dirty="0" err="1"/>
              <a:t>j</a:t>
            </a:r>
            <a:r>
              <a:rPr lang="en-US" sz="2800" dirty="0"/>
              <a:t>)</a:t>
            </a:r>
          </a:p>
          <a:p>
            <a:pPr lvl="1">
              <a:lnSpc>
                <a:spcPts val="4100"/>
              </a:lnSpc>
              <a:buFont typeface="Arial" pitchFamily="34" charset="0"/>
              <a:buChar char="•"/>
            </a:pPr>
            <a:r>
              <a:rPr lang="en-US" sz="2800" dirty="0"/>
              <a:t>For </a:t>
            </a:r>
            <a:r>
              <a:rPr lang="en-US" sz="2800" dirty="0" err="1"/>
              <a:t>C</a:t>
            </a:r>
            <a:r>
              <a:rPr lang="en-US" sz="2800" baseline="-25000" dirty="0" err="1"/>
              <a:t>ij</a:t>
            </a:r>
            <a:r>
              <a:rPr lang="en-US" sz="2800" dirty="0"/>
              <a:t> , </a:t>
            </a:r>
            <a:r>
              <a:rPr lang="en-US" sz="2800" dirty="0" err="1"/>
              <a:t>intransit</a:t>
            </a:r>
            <a:r>
              <a:rPr lang="en-US" sz="2800" dirty="0"/>
              <a:t> messages are:</a:t>
            </a:r>
          </a:p>
          <a:p>
            <a:pPr lvl="2"/>
            <a:r>
              <a:rPr lang="en-US" sz="2800" dirty="0"/>
              <a:t> transit(</a:t>
            </a:r>
            <a:r>
              <a:rPr lang="en-US" sz="2800" dirty="0" err="1"/>
              <a:t>LS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LS</a:t>
            </a:r>
            <a:r>
              <a:rPr lang="en-US" sz="2800" baseline="-25000" dirty="0" err="1"/>
              <a:t>j</a:t>
            </a:r>
            <a:r>
              <a:rPr lang="en-US" sz="2800" dirty="0"/>
              <a:t>) = {</a:t>
            </a:r>
            <a:r>
              <a:rPr lang="en-US" sz="2800" dirty="0" err="1"/>
              <a:t>m</a:t>
            </a:r>
            <a:r>
              <a:rPr lang="en-US" sz="2800" baseline="-25000" dirty="0" err="1"/>
              <a:t>ij</a:t>
            </a:r>
            <a:r>
              <a:rPr lang="en-US" sz="2800" dirty="0"/>
              <a:t> | send(</a:t>
            </a:r>
            <a:r>
              <a:rPr lang="en-US" sz="2800" dirty="0" err="1"/>
              <a:t>m</a:t>
            </a:r>
            <a:r>
              <a:rPr lang="en-US" sz="2800" baseline="-25000" dirty="0" err="1"/>
              <a:t>ij</a:t>
            </a:r>
            <a:r>
              <a:rPr lang="en-US" sz="2800" dirty="0"/>
              <a:t>) ∈ </a:t>
            </a:r>
            <a:r>
              <a:rPr lang="en-US" sz="2800" dirty="0" err="1"/>
              <a:t>LS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3600" dirty="0">
                <a:sym typeface="Symbol" panose="05050102010706020507" pitchFamily="18" charset="2"/>
              </a:rPr>
              <a:t> </a:t>
            </a:r>
            <a:r>
              <a:rPr lang="en-US" sz="2800" dirty="0"/>
              <a:t>rec(</a:t>
            </a:r>
            <a:r>
              <a:rPr lang="en-US" sz="2800" dirty="0" err="1"/>
              <a:t>m</a:t>
            </a:r>
            <a:r>
              <a:rPr lang="en-US" sz="2800" baseline="-25000" dirty="0" err="1"/>
              <a:t>ij</a:t>
            </a:r>
            <a:r>
              <a:rPr lang="en-US" sz="2800" dirty="0"/>
              <a:t>) </a:t>
            </a:r>
            <a:r>
              <a:rPr lang="en-US" sz="2800" dirty="0">
                <a:sym typeface="Symbol" panose="05050102010706020507" pitchFamily="18" charset="2"/>
              </a:rPr>
              <a:t></a:t>
            </a:r>
            <a:r>
              <a:rPr lang="en-US" sz="2800" dirty="0"/>
              <a:t> </a:t>
            </a:r>
            <a:r>
              <a:rPr lang="en-US" sz="2800" dirty="0" err="1"/>
              <a:t>LS</a:t>
            </a:r>
            <a:r>
              <a:rPr lang="en-US" sz="2800" baseline="-25000" dirty="0" err="1"/>
              <a:t>j</a:t>
            </a:r>
            <a:r>
              <a:rPr lang="en-US" sz="2800" dirty="0"/>
              <a:t>}</a:t>
            </a:r>
            <a:endParaRPr lang="en-US" sz="2800" baseline="-25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894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49275"/>
            <a:ext cx="8432800" cy="70262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0" dirty="0">
                <a:solidFill>
                  <a:srgbClr val="0000FF"/>
                </a:solidFill>
              </a:rPr>
              <a:t>A Consistent Global State</a:t>
            </a:r>
            <a:endParaRPr lang="fr-FR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563810" y="1485451"/>
            <a:ext cx="11064380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global state GS is a </a:t>
            </a:r>
            <a:r>
              <a:rPr lang="en-US" sz="2800" b="1" i="1" dirty="0"/>
              <a:t>consistent global state </a:t>
            </a:r>
            <a:r>
              <a:rPr lang="en-US" sz="2800" dirty="0" err="1"/>
              <a:t>iff</a:t>
            </a:r>
            <a:r>
              <a:rPr lang="en-US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C1: </a:t>
            </a:r>
            <a:r>
              <a:rPr lang="en-US" sz="2800" dirty="0">
                <a:solidFill>
                  <a:srgbClr val="FF0000"/>
                </a:solidFill>
              </a:rPr>
              <a:t>every message </a:t>
            </a:r>
            <a:r>
              <a:rPr lang="en-US" sz="2800" dirty="0" err="1">
                <a:solidFill>
                  <a:srgbClr val="FF0000"/>
                </a:solidFill>
              </a:rPr>
              <a:t>m</a:t>
            </a:r>
            <a:r>
              <a:rPr lang="en-US" sz="2800" baseline="-25000" dirty="0" err="1">
                <a:solidFill>
                  <a:srgbClr val="FF0000"/>
                </a:solidFill>
              </a:rPr>
              <a:t>ij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that is recorded as sent in the local state of sender p</a:t>
            </a:r>
            <a:r>
              <a:rPr lang="en-US" sz="2800" baseline="-25000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must be captured either in the state of </a:t>
            </a:r>
            <a:r>
              <a:rPr lang="en-US" sz="2800" dirty="0" err="1">
                <a:solidFill>
                  <a:srgbClr val="FF0000"/>
                </a:solidFill>
              </a:rPr>
              <a:t>C</a:t>
            </a:r>
            <a:r>
              <a:rPr lang="en-US" sz="2800" baseline="-25000" dirty="0" err="1">
                <a:solidFill>
                  <a:srgbClr val="FF0000"/>
                </a:solidFill>
              </a:rPr>
              <a:t>ij</a:t>
            </a:r>
            <a:r>
              <a:rPr lang="en-US" sz="2800" dirty="0">
                <a:solidFill>
                  <a:srgbClr val="FF0000"/>
                </a:solidFill>
              </a:rPr>
              <a:t> or in the collected local state of the receiver </a:t>
            </a:r>
            <a:r>
              <a:rPr lang="en-US" sz="2800" dirty="0" err="1">
                <a:solidFill>
                  <a:srgbClr val="FF0000"/>
                </a:solidFill>
              </a:rPr>
              <a:t>p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endParaRPr 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C1 states the law of conservation of messages: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C2: </a:t>
            </a:r>
            <a:r>
              <a:rPr lang="en-US" sz="2800" dirty="0">
                <a:solidFill>
                  <a:srgbClr val="FF0000"/>
                </a:solidFill>
              </a:rPr>
              <a:t>send(</a:t>
            </a:r>
            <a:r>
              <a:rPr lang="en-US" sz="2800" dirty="0" err="1">
                <a:solidFill>
                  <a:srgbClr val="FF0000"/>
                </a:solidFill>
              </a:rPr>
              <a:t>m</a:t>
            </a:r>
            <a:r>
              <a:rPr lang="en-US" sz="2800" baseline="-25000" dirty="0" err="1">
                <a:solidFill>
                  <a:srgbClr val="FF0000"/>
                </a:solidFill>
              </a:rPr>
              <a:t>ij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sz="2800" dirty="0" err="1">
                <a:solidFill>
                  <a:srgbClr val="FF0000"/>
                </a:solidFill>
              </a:rPr>
              <a:t>LS</a:t>
            </a:r>
            <a:r>
              <a:rPr lang="en-US" sz="2800" baseline="-25000" dirty="0" err="1">
                <a:solidFill>
                  <a:srgbClr val="FF0000"/>
                </a:solidFill>
              </a:rPr>
              <a:t>i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⇒ </a:t>
            </a:r>
            <a:r>
              <a:rPr lang="en-US" sz="2800" dirty="0" err="1">
                <a:solidFill>
                  <a:srgbClr val="FF0000"/>
                </a:solidFill>
              </a:rPr>
              <a:t>m</a:t>
            </a:r>
            <a:r>
              <a:rPr lang="en-US" sz="2800" baseline="-25000" dirty="0" err="1">
                <a:solidFill>
                  <a:srgbClr val="FF0000"/>
                </a:solidFill>
              </a:rPr>
              <a:t>ij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 </a:t>
            </a:r>
            <a:r>
              <a:rPr lang="en-US" sz="2800" dirty="0" err="1">
                <a:solidFill>
                  <a:srgbClr val="FF0000"/>
                </a:solidFill>
              </a:rPr>
              <a:t>SC</a:t>
            </a:r>
            <a:r>
              <a:rPr lang="en-US" sz="2800" baseline="-25000" dirty="0" err="1">
                <a:solidFill>
                  <a:srgbClr val="FF0000"/>
                </a:solidFill>
              </a:rPr>
              <a:t>ij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∧ rec(</a:t>
            </a:r>
            <a:r>
              <a:rPr lang="en-US" sz="2800" dirty="0" err="1">
                <a:solidFill>
                  <a:srgbClr val="FF0000"/>
                </a:solidFill>
              </a:rPr>
              <a:t>m</a:t>
            </a:r>
            <a:r>
              <a:rPr lang="en-US" sz="2800" baseline="-25000" dirty="0" err="1">
                <a:solidFill>
                  <a:srgbClr val="FF0000"/>
                </a:solidFill>
              </a:rPr>
              <a:t>ij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 </a:t>
            </a:r>
            <a:r>
              <a:rPr lang="en-US" sz="2800" dirty="0" err="1">
                <a:solidFill>
                  <a:srgbClr val="FF0000"/>
                </a:solidFill>
              </a:rPr>
              <a:t>LS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endParaRPr lang="en-US" sz="2800" baseline="-25000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Condition C2 states that for every effect, its cause must be present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No.- SS ZG526, Course Title -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Chandy–Lamport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295682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i="1" dirty="0">
                <a:solidFill>
                  <a:srgbClr val="FF0000"/>
                </a:solidFill>
              </a:rPr>
              <a:t>Marker sending rule for process p</a:t>
            </a:r>
            <a:r>
              <a:rPr lang="en-US" altLang="en-US" sz="2800" b="1" i="1" baseline="-25000" dirty="0">
                <a:solidFill>
                  <a:srgbClr val="FF0000"/>
                </a:solidFill>
              </a:rPr>
              <a:t>i</a:t>
            </a:r>
          </a:p>
          <a:p>
            <a:pPr lvl="1"/>
            <a:r>
              <a:rPr lang="en-US" altLang="en-US" sz="2800" b="1" dirty="0"/>
              <a:t>(1)</a:t>
            </a:r>
            <a:r>
              <a:rPr lang="en-US" altLang="en-US" sz="2800" dirty="0"/>
              <a:t>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records its state.</a:t>
            </a:r>
          </a:p>
          <a:p>
            <a:pPr lvl="1"/>
            <a:r>
              <a:rPr lang="en-US" altLang="en-US" sz="2800" b="1" dirty="0"/>
              <a:t>(2)</a:t>
            </a:r>
            <a:r>
              <a:rPr lang="en-US" altLang="en-US" sz="2800" dirty="0"/>
              <a:t> For each outgoing channel C on which a marker has not been sent,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sends a marker along C before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sends further messages along C.</a:t>
            </a:r>
          </a:p>
          <a:p>
            <a:pPr lvl="1"/>
            <a:r>
              <a:rPr lang="en-US" altLang="en-US" sz="2800" b="1" i="1" dirty="0">
                <a:solidFill>
                  <a:srgbClr val="FF0000"/>
                </a:solidFill>
              </a:rPr>
              <a:t>Marker receiving rule for process </a:t>
            </a:r>
            <a:r>
              <a:rPr lang="en-US" altLang="en-US" sz="2800" b="1" i="1" dirty="0" err="1">
                <a:solidFill>
                  <a:srgbClr val="FF0000"/>
                </a:solidFill>
              </a:rPr>
              <a:t>p</a:t>
            </a:r>
            <a:r>
              <a:rPr lang="en-US" altLang="en-US" sz="2800" b="1" i="1" baseline="-25000" dirty="0" err="1">
                <a:solidFill>
                  <a:srgbClr val="FF0000"/>
                </a:solidFill>
              </a:rPr>
              <a:t>j</a:t>
            </a:r>
            <a:endParaRPr lang="en-US" altLang="en-US" sz="2800" b="1" i="1" baseline="-25000" dirty="0">
              <a:solidFill>
                <a:srgbClr val="FF0000"/>
              </a:solidFill>
            </a:endParaRPr>
          </a:p>
          <a:p>
            <a:pPr lvl="1"/>
            <a:r>
              <a:rPr lang="en-US" altLang="en-US" sz="2800" dirty="0"/>
              <a:t>On receiving a marker along channel C: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b="1" dirty="0"/>
              <a:t>if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has not recorded its state </a:t>
            </a:r>
            <a:r>
              <a:rPr lang="en-US" altLang="en-US" sz="2800" b="1" dirty="0"/>
              <a:t>then</a:t>
            </a:r>
          </a:p>
          <a:p>
            <a:pPr lvl="1"/>
            <a:r>
              <a:rPr lang="en-US" altLang="en-US" sz="2800" dirty="0"/>
              <a:t>		Record the state of C as the empty set</a:t>
            </a:r>
          </a:p>
          <a:p>
            <a:pPr lvl="1"/>
            <a:r>
              <a:rPr lang="en-US" altLang="en-US" sz="2800" dirty="0"/>
              <a:t>		Execute the “marker sending rule”</a:t>
            </a:r>
          </a:p>
          <a:p>
            <a:pPr lvl="1"/>
            <a:r>
              <a:rPr lang="en-US" altLang="en-US" sz="2800" dirty="0"/>
              <a:t>	</a:t>
            </a:r>
            <a:r>
              <a:rPr lang="en-US" altLang="en-US" sz="2800" b="1" dirty="0"/>
              <a:t>else</a:t>
            </a:r>
          </a:p>
          <a:p>
            <a:pPr lvl="1"/>
            <a:r>
              <a:rPr lang="en-US" altLang="en-US" sz="2800" dirty="0"/>
              <a:t>		Record the state of C as the set of messages received along C after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j’s</a:t>
            </a:r>
            <a:r>
              <a:rPr lang="en-US" altLang="en-US" sz="2800" dirty="0"/>
              <a:t>   </a:t>
            </a:r>
          </a:p>
          <a:p>
            <a:pPr lvl="1"/>
            <a:r>
              <a:rPr lang="en-US" altLang="en-US" sz="2800" dirty="0"/>
              <a:t>                 state was recorded and before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received the marker along C</a:t>
            </a:r>
            <a:endParaRPr lang="en-US" altLang="en-US" sz="9600" baseline="-25000" dirty="0"/>
          </a:p>
        </p:txBody>
      </p:sp>
    </p:spTree>
    <p:extLst>
      <p:ext uri="{BB962C8B-B14F-4D97-AF65-F5344CB8AC3E}">
        <p14:creationId xmlns:p14="http://schemas.microsoft.com/office/powerpoint/2010/main" val="2392769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Chandy–Lamport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660" y="1295682"/>
            <a:ext cx="1136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i="1" dirty="0">
                <a:solidFill>
                  <a:srgbClr val="FF0000"/>
                </a:solidFill>
              </a:rPr>
              <a:t>Putting together recorded snapshots - </a:t>
            </a:r>
            <a:r>
              <a:rPr lang="en-US" altLang="en-US" sz="2800" dirty="0"/>
              <a:t>each process can send its local snapshot to the initiator of the algorithm</a:t>
            </a:r>
            <a:r>
              <a:rPr lang="en-US" altLang="en-US" sz="2800" b="1" dirty="0">
                <a:solidFill>
                  <a:srgbClr val="FF0000"/>
                </a:solidFill>
              </a:rPr>
              <a:t>	</a:t>
            </a:r>
          </a:p>
          <a:p>
            <a:pPr lvl="2"/>
            <a:endParaRPr lang="en-US" alt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altLang="en-US" sz="2800" b="1" i="1" dirty="0">
                <a:solidFill>
                  <a:srgbClr val="FF0000"/>
                </a:solidFill>
              </a:rPr>
              <a:t>termination criterion</a:t>
            </a:r>
            <a:r>
              <a:rPr lang="en-US" altLang="en-US" sz="2800" b="1" dirty="0"/>
              <a:t> </a:t>
            </a:r>
            <a:r>
              <a:rPr lang="en-US" altLang="en-US" sz="2800" dirty="0"/>
              <a:t>-  each process has received a marker on all of its incoming channels</a:t>
            </a:r>
          </a:p>
          <a:p>
            <a:pPr lvl="2">
              <a:buFont typeface="Arial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45152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Chandy–Lamport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A4F6B-43E0-9742-BCC2-D4950FF67492}"/>
              </a:ext>
            </a:extLst>
          </p:cNvPr>
          <p:cNvGrpSpPr>
            <a:grpSpLocks/>
          </p:cNvGrpSpPr>
          <p:nvPr/>
        </p:nvGrpSpPr>
        <p:grpSpPr>
          <a:xfrm>
            <a:off x="0" y="1513763"/>
            <a:ext cx="8839200" cy="4815785"/>
            <a:chOff x="0" y="0"/>
            <a:chExt cx="6544945" cy="3352800"/>
          </a:xfrm>
        </p:grpSpPr>
        <p:cxnSp>
          <p:nvCxnSpPr>
            <p:cNvPr id="7" name="AutoShape 637">
              <a:extLst>
                <a:ext uri="{FF2B5EF4-FFF2-40B4-BE49-F238E27FC236}">
                  <a16:creationId xmlns:a16="http://schemas.microsoft.com/office/drawing/2014/main" id="{9CB5A947-1A34-7046-ACED-5BE01A4B78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1822" y="231422"/>
              <a:ext cx="0" cy="23298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DADD7E-D312-C84F-ABDF-E2CB9ADC31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0" y="0"/>
              <a:ext cx="6544945" cy="3352800"/>
              <a:chOff x="0" y="0"/>
              <a:chExt cx="6544945" cy="33528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A0EE47B-A6BB-E74B-8FC5-389D73AA20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544945" cy="3352800"/>
                <a:chOff x="1036" y="5851"/>
                <a:chExt cx="10307" cy="528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5EA7D62-A563-9240-8B32-B679AED70C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6" y="5851"/>
                  <a:ext cx="10307" cy="5280"/>
                  <a:chOff x="1036" y="5851"/>
                  <a:chExt cx="10307" cy="5280"/>
                </a:xfrm>
              </p:grpSpPr>
              <p:cxnSp>
                <p:nvCxnSpPr>
                  <p:cNvPr id="18" name="AutoShape 631">
                    <a:extLst>
                      <a:ext uri="{FF2B5EF4-FFF2-40B4-BE49-F238E27FC236}">
                        <a16:creationId xmlns:a16="http://schemas.microsoft.com/office/drawing/2014/main" id="{AE7B4F22-E0D6-4748-9116-62083DBB4B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220" y="6539"/>
                    <a:ext cx="9071" cy="1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9" name="AutoShape 632">
                    <a:extLst>
                      <a:ext uri="{FF2B5EF4-FFF2-40B4-BE49-F238E27FC236}">
                        <a16:creationId xmlns:a16="http://schemas.microsoft.com/office/drawing/2014/main" id="{DBA83A02-849C-174B-86DD-C38DAAC395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272" y="9548"/>
                    <a:ext cx="9071" cy="1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" name="AutoShape 633">
                    <a:extLst>
                      <a:ext uri="{FF2B5EF4-FFF2-40B4-BE49-F238E27FC236}">
                        <a16:creationId xmlns:a16="http://schemas.microsoft.com/office/drawing/2014/main" id="{82F9188D-162A-DA46-8063-989960BBD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816" y="6200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1" name="AutoShape 634">
                    <a:extLst>
                      <a:ext uri="{FF2B5EF4-FFF2-40B4-BE49-F238E27FC236}">
                        <a16:creationId xmlns:a16="http://schemas.microsoft.com/office/drawing/2014/main" id="{68246FD3-ACD6-1C4D-92B3-2734C162C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43" y="6197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2" name="AutoShape 635">
                    <a:extLst>
                      <a:ext uri="{FF2B5EF4-FFF2-40B4-BE49-F238E27FC236}">
                        <a16:creationId xmlns:a16="http://schemas.microsoft.com/office/drawing/2014/main" id="{6B830D50-ED2B-BA4F-9DE1-981039C6E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999" y="6197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3" name="AutoShape 636">
                    <a:extLst>
                      <a:ext uri="{FF2B5EF4-FFF2-40B4-BE49-F238E27FC236}">
                        <a16:creationId xmlns:a16="http://schemas.microsoft.com/office/drawing/2014/main" id="{CDE4B4DC-76BE-5243-9DFB-D19D6F1EAD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610" y="6194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4" name="AutoShape 637">
                    <a:extLst>
                      <a:ext uri="{FF2B5EF4-FFF2-40B4-BE49-F238E27FC236}">
                        <a16:creationId xmlns:a16="http://schemas.microsoft.com/office/drawing/2014/main" id="{D149D3B3-ED17-3244-93B6-B000DA6CD3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9106" y="6209"/>
                    <a:ext cx="0" cy="3669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5" name="AutoShape 638">
                    <a:extLst>
                      <a:ext uri="{FF2B5EF4-FFF2-40B4-BE49-F238E27FC236}">
                        <a16:creationId xmlns:a16="http://schemas.microsoft.com/office/drawing/2014/main" id="{A68A62BD-7E1A-A245-BF09-C1134391A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229" y="6539"/>
                    <a:ext cx="2323" cy="301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arrow" w="lg" len="lg"/>
                  </a:ln>
                </p:spPr>
              </p:cxnSp>
              <p:cxnSp>
                <p:nvCxnSpPr>
                  <p:cNvPr id="26" name="AutoShape 639">
                    <a:extLst>
                      <a:ext uri="{FF2B5EF4-FFF2-40B4-BE49-F238E27FC236}">
                        <a16:creationId xmlns:a16="http://schemas.microsoft.com/office/drawing/2014/main" id="{65EC28BE-26E9-6443-97A7-D7FF9AD4D0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364" y="6540"/>
                    <a:ext cx="1878" cy="3008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arrow" w="lg" len="lg"/>
                  </a:ln>
                </p:spPr>
              </p:cxn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906376A-9255-A64D-9088-DEBD8F62D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7" y="6457"/>
                    <a:ext cx="143" cy="16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8" name="AutoShape 641">
                    <a:extLst>
                      <a:ext uri="{FF2B5EF4-FFF2-40B4-BE49-F238E27FC236}">
                        <a16:creationId xmlns:a16="http://schemas.microsoft.com/office/drawing/2014/main" id="{29F0348B-43B2-A44B-9C75-EDC6FDEEAF24}"/>
                      </a:ext>
                    </a:extLst>
                  </p:cNvPr>
                  <p:cNvCxnSpPr>
                    <a:cxnSpLocks/>
                    <a:stCxn id="27" idx="3"/>
                    <a:endCxn id="29" idx="0"/>
                  </p:cNvCxnSpPr>
                  <p:nvPr/>
                </p:nvCxnSpPr>
                <p:spPr bwMode="auto">
                  <a:xfrm>
                    <a:off x="4720" y="6539"/>
                    <a:ext cx="3362" cy="2946"/>
                  </a:xfrm>
                  <a:prstGeom prst="straightConnector1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prstDash val="sysDot"/>
                    <a:round/>
                    <a:headEnd/>
                    <a:tailEnd type="arrow" w="lg" len="lg"/>
                  </a:ln>
                </p:spPr>
              </p:cxn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3D48944-CD62-9044-B8C5-8C0AAE498F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10" y="9486"/>
                    <a:ext cx="143" cy="16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0" name="AutoShape 643">
                    <a:extLst>
                      <a:ext uri="{FF2B5EF4-FFF2-40B4-BE49-F238E27FC236}">
                        <a16:creationId xmlns:a16="http://schemas.microsoft.com/office/drawing/2014/main" id="{0780EFA2-DE33-B848-8EA3-88A68865BEB7}"/>
                      </a:ext>
                    </a:extLst>
                  </p:cNvPr>
                  <p:cNvCxnSpPr>
                    <a:cxnSpLocks/>
                    <a:stCxn id="29" idx="0"/>
                  </p:cNvCxnSpPr>
                  <p:nvPr/>
                </p:nvCxnSpPr>
                <p:spPr bwMode="auto">
                  <a:xfrm flipV="1">
                    <a:off x="8082" y="6553"/>
                    <a:ext cx="2832" cy="2933"/>
                  </a:xfrm>
                  <a:prstGeom prst="straightConnector1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prstDash val="sysDot"/>
                    <a:round/>
                    <a:headEnd/>
                    <a:tailEnd type="arrow" w="lg" len="lg"/>
                  </a:ln>
                </p:spPr>
              </p:cxnSp>
              <p:sp>
                <p:nvSpPr>
                  <p:cNvPr id="31" name="Text Box 644">
                    <a:extLst>
                      <a:ext uri="{FF2B5EF4-FFF2-40B4-BE49-F238E27FC236}">
                        <a16:creationId xmlns:a16="http://schemas.microsoft.com/office/drawing/2014/main" id="{3BAD2BA7-D259-7F45-B9AF-2088B1B72AE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419" y="6319"/>
                    <a:ext cx="853" cy="4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S1: A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Text Box 645">
                    <a:extLst>
                      <a:ext uri="{FF2B5EF4-FFF2-40B4-BE49-F238E27FC236}">
                        <a16:creationId xmlns:a16="http://schemas.microsoft.com/office/drawing/2014/main" id="{AC380A5F-AE90-9D41-8E4E-B750368CABF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446" y="9345"/>
                    <a:ext cx="853" cy="4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S2: B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Text Box 646">
                    <a:extLst>
                      <a:ext uri="{FF2B5EF4-FFF2-40B4-BE49-F238E27FC236}">
                        <a16:creationId xmlns:a16="http://schemas.microsoft.com/office/drawing/2014/main" id="{4033B47D-9BA2-174F-A48E-40692422BA8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2290" y="5851"/>
                    <a:ext cx="9022" cy="4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500                 450                   450                  350                 370              370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 Box 648">
                    <a:extLst>
                      <a:ext uri="{FF2B5EF4-FFF2-40B4-BE49-F238E27FC236}">
                        <a16:creationId xmlns:a16="http://schemas.microsoft.com/office/drawing/2014/main" id="{99D32C51-7355-5E40-9CD8-0F0B4970170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036" y="9858"/>
                    <a:ext cx="10217" cy="12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     1000               1000                  1050                1030               1130            1130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           t</a:t>
                    </a:r>
                    <a:r>
                      <a:rPr lang="en-US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0</a:t>
                    </a: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    t</a:t>
                    </a:r>
                    <a:r>
                      <a:rPr lang="en-US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        t</a:t>
                    </a:r>
                    <a:r>
                      <a:rPr lang="en-US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2</a:t>
                    </a: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       t</a:t>
                    </a:r>
                    <a:r>
                      <a:rPr lang="en-US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      t</a:t>
                    </a:r>
                    <a:r>
                      <a:rPr lang="en-US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4  </a:t>
                    </a: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   t</a:t>
                    </a:r>
                    <a:r>
                      <a:rPr lang="en-US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5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  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N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Text Box 649">
                  <a:extLst>
                    <a:ext uri="{FF2B5EF4-FFF2-40B4-BE49-F238E27FC236}">
                      <a16:creationId xmlns:a16="http://schemas.microsoft.com/office/drawing/2014/main" id="{4379FC07-5089-5D4A-B37A-904568E03A6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331" y="7194"/>
                  <a:ext cx="1133" cy="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50</a:t>
                  </a:r>
                  <a:endParaRPr lang="en-IN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650">
                  <a:extLst>
                    <a:ext uri="{FF2B5EF4-FFF2-40B4-BE49-F238E27FC236}">
                      <a16:creationId xmlns:a16="http://schemas.microsoft.com/office/drawing/2014/main" id="{1142355B-348C-6F4F-B6AA-75870039083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353" y="8636"/>
                  <a:ext cx="1137" cy="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20</a:t>
                  </a:r>
                  <a:endParaRPr lang="en-IN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638">
                <a:extLst>
                  <a:ext uri="{FF2B5EF4-FFF2-40B4-BE49-F238E27FC236}">
                    <a16:creationId xmlns:a16="http://schemas.microsoft.com/office/drawing/2014/main" id="{0B3E7F73-B4D1-7C45-A608-C643AF1C8D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41511" y="445886"/>
                <a:ext cx="1609108" cy="190221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lg" len="lg"/>
              </a:ln>
            </p:spPr>
          </p:cxnSp>
          <p:sp>
            <p:nvSpPr>
              <p:cNvPr id="14" name="Text Box 650">
                <a:extLst>
                  <a:ext uri="{FF2B5EF4-FFF2-40B4-BE49-F238E27FC236}">
                    <a16:creationId xmlns:a16="http://schemas.microsoft.com/office/drawing/2014/main" id="{430E8916-84E2-9742-B1EB-EAB4AA501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88215" y="489589"/>
                <a:ext cx="721995" cy="28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100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67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30718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Snapshot Algorithms for Non-FIFO Channels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566" y="1661139"/>
            <a:ext cx="104988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marker cannot be used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non-FIFO algorithm by Lai and Yang use message piggybacking to distinguish computation messages sent after the marker from those sent before the marker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849181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274118"/>
            <a:ext cx="8610600" cy="1143000"/>
          </a:xfrm>
        </p:spPr>
        <p:txBody>
          <a:bodyPr/>
          <a:lstStyle/>
          <a:p>
            <a:pPr lvl="0" algn="ctr"/>
            <a:r>
              <a:rPr lang="en-US" altLang="en-US" b="0" spc="0" dirty="0">
                <a:solidFill>
                  <a:srgbClr val="0000FF"/>
                </a:solidFill>
              </a:rPr>
              <a:t>Lai–Yang Algorithm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382600" y="1911388"/>
            <a:ext cx="91453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coloring </a:t>
            </a:r>
            <a:r>
              <a:rPr lang="en-US" sz="2800" b="1" dirty="0"/>
              <a:t>scheme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process is initially white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 turns red while taking a snapshot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equivalent of the “marker sending rule” is executed when a process turns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message sent by a white process is colored white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white message is a message that was sent before the sender of that message recorded its local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556261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931</Words>
  <Application>Microsoft Office PowerPoint</Application>
  <PresentationFormat>Widescreen</PresentationFormat>
  <Paragraphs>117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Distributed Computing Global State &amp; Snapshot Recording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505</cp:revision>
  <dcterms:created xsi:type="dcterms:W3CDTF">2016-05-19T10:09:53Z</dcterms:created>
  <dcterms:modified xsi:type="dcterms:W3CDTF">2021-08-20T11:08:13Z</dcterms:modified>
</cp:coreProperties>
</file>