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7" r:id="rId2"/>
    <p:sldId id="395" r:id="rId3"/>
    <p:sldId id="366" r:id="rId4"/>
    <p:sldId id="396" r:id="rId5"/>
    <p:sldId id="424" r:id="rId6"/>
    <p:sldId id="425" r:id="rId7"/>
    <p:sldId id="426" r:id="rId8"/>
    <p:sldId id="427" r:id="rId9"/>
    <p:sldId id="428" r:id="rId10"/>
    <p:sldId id="430" r:id="rId11"/>
    <p:sldId id="431" r:id="rId12"/>
    <p:sldId id="432" r:id="rId13"/>
    <p:sldId id="433" r:id="rId14"/>
    <p:sldId id="369" r:id="rId15"/>
    <p:sldId id="452" r:id="rId16"/>
    <p:sldId id="453" r:id="rId17"/>
    <p:sldId id="41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47E00-66FE-4AE5-B79A-D00B823C99C6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B63D4-1D70-40BD-BDA7-41BED40817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869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1"/>
          </p:nvPr>
        </p:nvSpPr>
        <p:spPr>
          <a:xfrm>
            <a:off x="838200" y="6531161"/>
            <a:ext cx="2743200" cy="365125"/>
          </a:xfrm>
        </p:spPr>
        <p:txBody>
          <a:bodyPr/>
          <a:lstStyle/>
          <a:p>
            <a:r>
              <a:rPr lang="en-US"/>
              <a:t>02/02/2017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431313" y="6531161"/>
            <a:ext cx="1241612" cy="365125"/>
          </a:xfrm>
        </p:spPr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3"/>
          </p:nvPr>
        </p:nvSpPr>
        <p:spPr>
          <a:xfrm>
            <a:off x="4038600" y="6531161"/>
            <a:ext cx="4114800" cy="365125"/>
          </a:xfrm>
        </p:spPr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5695311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81400" y="3657600"/>
            <a:ext cx="6629400" cy="15240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sz="2800" dirty="0">
                <a:latin typeface="Arial" charset="0"/>
                <a:cs typeface="Arial" charset="0"/>
              </a:rPr>
              <a:t>Distributed Computing</a:t>
            </a:r>
            <a:br>
              <a:rPr lang="en-US" sz="2800" dirty="0">
                <a:latin typeface="Arial" charset="0"/>
                <a:cs typeface="Arial" charset="0"/>
              </a:rPr>
            </a:br>
            <a:r>
              <a:rPr lang="en-US" sz="2800" dirty="0">
                <a:latin typeface="Arial" charset="0"/>
                <a:cs typeface="Arial" charset="0"/>
              </a:rPr>
              <a:t>Terminology &amp; Basic Algorithms	</a:t>
            </a: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2806013" y="5221024"/>
            <a:ext cx="60198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Dr. </a:t>
            </a:r>
            <a:r>
              <a:rPr lang="en-US" dirty="0" err="1"/>
              <a:t>Barsha</a:t>
            </a:r>
            <a:r>
              <a:rPr lang="en-US" dirty="0"/>
              <a:t> </a:t>
            </a:r>
            <a:r>
              <a:rPr lang="en-US" dirty="0" err="1"/>
              <a:t>Mitra</a:t>
            </a:r>
            <a:endParaRPr lang="en-US" dirty="0"/>
          </a:p>
          <a:p>
            <a:r>
              <a:rPr lang="en-US" dirty="0"/>
              <a:t>CSIS </a:t>
            </a:r>
            <a:r>
              <a:rPr lang="en-US" dirty="0" err="1"/>
              <a:t>Dept</a:t>
            </a:r>
            <a:r>
              <a:rPr lang="en-US" dirty="0"/>
              <a:t>, BITS Pilani,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4200375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Synchronous Single-Initiator Spanning Tree Algorithm using Flooding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587842" y="1862044"/>
            <a:ext cx="8809683" cy="3819378"/>
            <a:chOff x="1587842" y="1862044"/>
            <a:chExt cx="8809683" cy="3819378"/>
          </a:xfrm>
        </p:grpSpPr>
        <p:grpSp>
          <p:nvGrpSpPr>
            <p:cNvPr id="4" name="Group 3"/>
            <p:cNvGrpSpPr/>
            <p:nvPr/>
          </p:nvGrpSpPr>
          <p:grpSpPr>
            <a:xfrm>
              <a:off x="1587842" y="1862044"/>
              <a:ext cx="8809683" cy="3819378"/>
              <a:chOff x="1587842" y="1862044"/>
              <a:chExt cx="8809683" cy="3819378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587842" y="1896246"/>
                <a:ext cx="5883476" cy="3785176"/>
                <a:chOff x="1587842" y="1896246"/>
                <a:chExt cx="5883476" cy="3785176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1713470" y="2356023"/>
                  <a:ext cx="189471" cy="1894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528064" y="2356023"/>
                  <a:ext cx="189471" cy="1894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7153187" y="2356023"/>
                  <a:ext cx="189471" cy="1894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1680518" y="4963299"/>
                  <a:ext cx="189471" cy="1894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528064" y="4963299"/>
                  <a:ext cx="189471" cy="1894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7182018" y="4963299"/>
                  <a:ext cx="189471" cy="1894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" name="Straight Connector 4"/>
                <p:cNvCxnSpPr>
                  <a:stCxn id="3" idx="6"/>
                  <a:endCxn id="7" idx="2"/>
                </p:cNvCxnSpPr>
                <p:nvPr/>
              </p:nvCxnSpPr>
              <p:spPr>
                <a:xfrm>
                  <a:off x="1902941" y="2450758"/>
                  <a:ext cx="262512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4717534" y="2450758"/>
                  <a:ext cx="262512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>
                  <a:endCxn id="13" idx="2"/>
                </p:cNvCxnSpPr>
                <p:nvPr/>
              </p:nvCxnSpPr>
              <p:spPr>
                <a:xfrm>
                  <a:off x="1713470" y="5058034"/>
                  <a:ext cx="2814594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701057" y="5058034"/>
                  <a:ext cx="262512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>
                  <a:stCxn id="3" idx="4"/>
                  <a:endCxn id="12" idx="0"/>
                </p:cNvCxnSpPr>
                <p:nvPr/>
              </p:nvCxnSpPr>
              <p:spPr>
                <a:xfrm flipH="1">
                  <a:off x="1775254" y="2545493"/>
                  <a:ext cx="32952" cy="241780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4622799" y="2545493"/>
                  <a:ext cx="0" cy="241780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7260279" y="2498126"/>
                  <a:ext cx="23628" cy="249292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1" idx="3"/>
                  <a:endCxn id="13" idx="7"/>
                </p:cNvCxnSpPr>
                <p:nvPr/>
              </p:nvCxnSpPr>
              <p:spPr>
                <a:xfrm flipH="1">
                  <a:off x="4689788" y="2517746"/>
                  <a:ext cx="2491146" cy="24733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1587842" y="5205073"/>
                  <a:ext cx="3748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F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420977" y="1919416"/>
                  <a:ext cx="3748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B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7084682" y="1896246"/>
                  <a:ext cx="3748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C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7096496" y="5150881"/>
                  <a:ext cx="3748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D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438830" y="5219757"/>
                  <a:ext cx="3748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E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620794" y="1954254"/>
                  <a:ext cx="3748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3918239" y="2706801"/>
                <a:ext cx="545585" cy="1709351"/>
                <a:chOff x="1052382" y="2602539"/>
                <a:chExt cx="545585" cy="1709351"/>
              </a:xfrm>
            </p:grpSpPr>
            <p:cxnSp>
              <p:nvCxnSpPr>
                <p:cNvPr id="37" name="Straight Arrow Connector 36"/>
                <p:cNvCxnSpPr/>
                <p:nvPr/>
              </p:nvCxnSpPr>
              <p:spPr>
                <a:xfrm flipH="1">
                  <a:off x="1577717" y="2602539"/>
                  <a:ext cx="20250" cy="1709351"/>
                </a:xfrm>
                <a:prstGeom prst="straightConnector1">
                  <a:avLst/>
                </a:prstGeom>
                <a:ln w="28575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1052382" y="3107057"/>
                  <a:ext cx="52425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(2)</a:t>
                  </a:r>
                  <a:endParaRPr lang="en-US" dirty="0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4953000" y="1862044"/>
                <a:ext cx="1670222" cy="461665"/>
                <a:chOff x="2020330" y="1818528"/>
                <a:chExt cx="1670222" cy="461665"/>
              </a:xfrm>
            </p:grpSpPr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2020330" y="2265405"/>
                  <a:ext cx="1670222" cy="0"/>
                </a:xfrm>
                <a:prstGeom prst="straightConnector1">
                  <a:avLst/>
                </a:prstGeom>
                <a:ln w="28575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2599036" y="1818528"/>
                  <a:ext cx="6219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(2)</a:t>
                  </a:r>
                  <a:endParaRPr lang="en-US" dirty="0"/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8727303" y="2757708"/>
                <a:ext cx="1670222" cy="461665"/>
                <a:chOff x="2020330" y="1818528"/>
                <a:chExt cx="1670222" cy="461665"/>
              </a:xfrm>
            </p:grpSpPr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2020330" y="2265405"/>
                  <a:ext cx="1670222" cy="0"/>
                </a:xfrm>
                <a:prstGeom prst="straightConnector1">
                  <a:avLst/>
                </a:prstGeom>
                <a:ln w="28575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/>
                <p:cNvSpPr txBox="1"/>
                <p:nvPr/>
              </p:nvSpPr>
              <p:spPr>
                <a:xfrm>
                  <a:off x="2259230" y="1818528"/>
                  <a:ext cx="120066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QUERY</a:t>
                  </a:r>
                  <a:endParaRPr lang="en-US" dirty="0"/>
                </a:p>
              </p:txBody>
            </p:sp>
          </p:grpSp>
          <p:cxnSp>
            <p:nvCxnSpPr>
              <p:cNvPr id="38" name="Straight Arrow Connector 37"/>
              <p:cNvCxnSpPr/>
              <p:nvPr/>
            </p:nvCxnSpPr>
            <p:spPr>
              <a:xfrm>
                <a:off x="1913240" y="5179343"/>
                <a:ext cx="1670222" cy="0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2491946" y="5152601"/>
                <a:ext cx="62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(2)</a:t>
                </a:r>
                <a:endParaRPr lang="en-US" dirty="0"/>
              </a:p>
            </p:txBody>
          </p:sp>
        </p:grpSp>
        <p:cxnSp>
          <p:nvCxnSpPr>
            <p:cNvPr id="39" name="Straight Connector 38"/>
            <p:cNvCxnSpPr/>
            <p:nvPr/>
          </p:nvCxnSpPr>
          <p:spPr>
            <a:xfrm>
              <a:off x="1861751" y="4988014"/>
              <a:ext cx="268061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7" idx="5"/>
            </p:cNvCxnSpPr>
            <p:nvPr/>
          </p:nvCxnSpPr>
          <p:spPr>
            <a:xfrm>
              <a:off x="4689788" y="2517746"/>
              <a:ext cx="246079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875194" y="2517746"/>
              <a:ext cx="268061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1842242" y="2517746"/>
              <a:ext cx="32952" cy="24733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615308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Synchronous Single-Initiator Spanning Tree Algorithm using Flooding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587842" y="1896246"/>
            <a:ext cx="8809683" cy="3785176"/>
            <a:chOff x="1587842" y="1896246"/>
            <a:chExt cx="8809683" cy="3785176"/>
          </a:xfrm>
        </p:grpSpPr>
        <p:grpSp>
          <p:nvGrpSpPr>
            <p:cNvPr id="4" name="Group 3"/>
            <p:cNvGrpSpPr/>
            <p:nvPr/>
          </p:nvGrpSpPr>
          <p:grpSpPr>
            <a:xfrm>
              <a:off x="1587842" y="1896246"/>
              <a:ext cx="8809683" cy="3785176"/>
              <a:chOff x="1587842" y="1896246"/>
              <a:chExt cx="8809683" cy="378517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587842" y="1896246"/>
                <a:ext cx="5883476" cy="3785176"/>
                <a:chOff x="1587842" y="1896246"/>
                <a:chExt cx="5883476" cy="3785176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1713470" y="2356023"/>
                  <a:ext cx="189471" cy="1894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528064" y="2356023"/>
                  <a:ext cx="189471" cy="1894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7153187" y="2356023"/>
                  <a:ext cx="189471" cy="1894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1680518" y="4963299"/>
                  <a:ext cx="189471" cy="1894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528064" y="4963299"/>
                  <a:ext cx="189471" cy="1894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7182018" y="4963299"/>
                  <a:ext cx="189471" cy="1894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" name="Straight Connector 4"/>
                <p:cNvCxnSpPr>
                  <a:stCxn id="3" idx="6"/>
                  <a:endCxn id="7" idx="2"/>
                </p:cNvCxnSpPr>
                <p:nvPr/>
              </p:nvCxnSpPr>
              <p:spPr>
                <a:xfrm>
                  <a:off x="1902941" y="2450758"/>
                  <a:ext cx="262512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4717534" y="2450758"/>
                  <a:ext cx="262512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>
                  <a:endCxn id="13" idx="2"/>
                </p:cNvCxnSpPr>
                <p:nvPr/>
              </p:nvCxnSpPr>
              <p:spPr>
                <a:xfrm>
                  <a:off x="1713470" y="5058034"/>
                  <a:ext cx="2814594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701057" y="5058034"/>
                  <a:ext cx="262512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>
                  <a:stCxn id="3" idx="4"/>
                  <a:endCxn id="12" idx="0"/>
                </p:cNvCxnSpPr>
                <p:nvPr/>
              </p:nvCxnSpPr>
              <p:spPr>
                <a:xfrm flipH="1">
                  <a:off x="1775254" y="2545493"/>
                  <a:ext cx="32952" cy="241780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4622799" y="2545493"/>
                  <a:ext cx="0" cy="241780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7260279" y="2498126"/>
                  <a:ext cx="23628" cy="249292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1" idx="3"/>
                  <a:endCxn id="13" idx="7"/>
                </p:cNvCxnSpPr>
                <p:nvPr/>
              </p:nvCxnSpPr>
              <p:spPr>
                <a:xfrm flipH="1">
                  <a:off x="4689788" y="2517746"/>
                  <a:ext cx="2491146" cy="24733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1587842" y="5205073"/>
                  <a:ext cx="3748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F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420977" y="1919416"/>
                  <a:ext cx="3748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B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7084682" y="1896246"/>
                  <a:ext cx="3748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C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7096496" y="5150881"/>
                  <a:ext cx="3748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D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438830" y="5219757"/>
                  <a:ext cx="3748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E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620794" y="1954254"/>
                  <a:ext cx="3748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7392712" y="2706801"/>
                <a:ext cx="542618" cy="1709351"/>
                <a:chOff x="4526855" y="2602539"/>
                <a:chExt cx="542618" cy="1709351"/>
              </a:xfrm>
            </p:grpSpPr>
            <p:cxnSp>
              <p:nvCxnSpPr>
                <p:cNvPr id="37" name="Straight Arrow Connector 36"/>
                <p:cNvCxnSpPr/>
                <p:nvPr/>
              </p:nvCxnSpPr>
              <p:spPr>
                <a:xfrm flipH="1">
                  <a:off x="4526855" y="2602539"/>
                  <a:ext cx="0" cy="1709351"/>
                </a:xfrm>
                <a:prstGeom prst="straightConnector1">
                  <a:avLst/>
                </a:prstGeom>
                <a:ln w="28575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4545222" y="3107057"/>
                  <a:ext cx="52425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(3)</a:t>
                  </a:r>
                  <a:endParaRPr lang="en-US" dirty="0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6088400" y="2526875"/>
                <a:ext cx="842940" cy="832437"/>
                <a:chOff x="3155730" y="2483359"/>
                <a:chExt cx="842940" cy="832437"/>
              </a:xfrm>
            </p:grpSpPr>
            <p:cxnSp>
              <p:nvCxnSpPr>
                <p:cNvPr id="36" name="Straight Arrow Connector 35"/>
                <p:cNvCxnSpPr/>
                <p:nvPr/>
              </p:nvCxnSpPr>
              <p:spPr>
                <a:xfrm flipH="1">
                  <a:off x="3156814" y="2500352"/>
                  <a:ext cx="841856" cy="815444"/>
                </a:xfrm>
                <a:prstGeom prst="straightConnector1">
                  <a:avLst/>
                </a:prstGeom>
                <a:ln w="28575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3155730" y="2483359"/>
                  <a:ext cx="6219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(3)</a:t>
                  </a:r>
                  <a:endParaRPr lang="en-US" dirty="0"/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8727303" y="2757708"/>
                <a:ext cx="1670222" cy="461665"/>
                <a:chOff x="2020330" y="1818528"/>
                <a:chExt cx="1670222" cy="461665"/>
              </a:xfrm>
            </p:grpSpPr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2020330" y="2265405"/>
                  <a:ext cx="1670222" cy="0"/>
                </a:xfrm>
                <a:prstGeom prst="straightConnector1">
                  <a:avLst/>
                </a:prstGeom>
                <a:ln w="28575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/>
                <p:cNvSpPr txBox="1"/>
                <p:nvPr/>
              </p:nvSpPr>
              <p:spPr>
                <a:xfrm>
                  <a:off x="2259230" y="1818528"/>
                  <a:ext cx="120066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QUERY</a:t>
                  </a:r>
                  <a:endParaRPr lang="en-US" dirty="0"/>
                </a:p>
              </p:txBody>
            </p:sp>
          </p:grpSp>
          <p:cxnSp>
            <p:nvCxnSpPr>
              <p:cNvPr id="38" name="Straight Arrow Connector 37"/>
              <p:cNvCxnSpPr/>
              <p:nvPr/>
            </p:nvCxnSpPr>
            <p:spPr>
              <a:xfrm>
                <a:off x="4821188" y="5179343"/>
                <a:ext cx="1670222" cy="0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5399894" y="5152601"/>
                <a:ext cx="62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(3)</a:t>
                </a:r>
                <a:endParaRPr lang="en-US" dirty="0"/>
              </a:p>
            </p:txBody>
          </p:sp>
        </p:grpSp>
        <p:cxnSp>
          <p:nvCxnSpPr>
            <p:cNvPr id="48" name="Straight Arrow Connector 47"/>
            <p:cNvCxnSpPr/>
            <p:nvPr/>
          </p:nvCxnSpPr>
          <p:spPr>
            <a:xfrm flipH="1">
              <a:off x="4702141" y="3933239"/>
              <a:ext cx="841856" cy="815444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701057" y="3916246"/>
              <a:ext cx="621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(3)</a:t>
              </a:r>
              <a:endParaRPr lang="en-US" dirty="0"/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1861751" y="4988014"/>
            <a:ext cx="268061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689788" y="2517746"/>
            <a:ext cx="2460798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875194" y="2517746"/>
            <a:ext cx="268061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842242" y="2517746"/>
            <a:ext cx="32952" cy="24733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92318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Synchronous Single-Initiator Spanning Tree Algorithm using Flooding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587842" y="1896246"/>
            <a:ext cx="8809683" cy="3785176"/>
            <a:chOff x="1587842" y="1896246"/>
            <a:chExt cx="8809683" cy="3785176"/>
          </a:xfrm>
        </p:grpSpPr>
        <p:grpSp>
          <p:nvGrpSpPr>
            <p:cNvPr id="4" name="Group 3"/>
            <p:cNvGrpSpPr/>
            <p:nvPr/>
          </p:nvGrpSpPr>
          <p:grpSpPr>
            <a:xfrm>
              <a:off x="1587842" y="1896246"/>
              <a:ext cx="8809683" cy="3785176"/>
              <a:chOff x="1587842" y="1896246"/>
              <a:chExt cx="8809683" cy="378517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587842" y="1896246"/>
                <a:ext cx="5883476" cy="3785176"/>
                <a:chOff x="1587842" y="1896246"/>
                <a:chExt cx="5883476" cy="3785176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1713470" y="2356023"/>
                  <a:ext cx="189471" cy="1894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528064" y="2356023"/>
                  <a:ext cx="189471" cy="1894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7153187" y="2356023"/>
                  <a:ext cx="189471" cy="1894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1680518" y="4963299"/>
                  <a:ext cx="189471" cy="1894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528064" y="4963299"/>
                  <a:ext cx="189471" cy="1894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7182018" y="4963299"/>
                  <a:ext cx="189471" cy="1894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" name="Straight Connector 4"/>
                <p:cNvCxnSpPr>
                  <a:stCxn id="3" idx="6"/>
                  <a:endCxn id="7" idx="2"/>
                </p:cNvCxnSpPr>
                <p:nvPr/>
              </p:nvCxnSpPr>
              <p:spPr>
                <a:xfrm>
                  <a:off x="1902941" y="2450758"/>
                  <a:ext cx="262512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4717534" y="2450758"/>
                  <a:ext cx="262512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>
                  <a:endCxn id="13" idx="2"/>
                </p:cNvCxnSpPr>
                <p:nvPr/>
              </p:nvCxnSpPr>
              <p:spPr>
                <a:xfrm>
                  <a:off x="1713470" y="5058034"/>
                  <a:ext cx="2814594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701057" y="5058034"/>
                  <a:ext cx="262512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>
                  <a:stCxn id="3" idx="4"/>
                  <a:endCxn id="12" idx="0"/>
                </p:cNvCxnSpPr>
                <p:nvPr/>
              </p:nvCxnSpPr>
              <p:spPr>
                <a:xfrm flipH="1">
                  <a:off x="1775254" y="2545493"/>
                  <a:ext cx="32952" cy="241780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4622799" y="2545493"/>
                  <a:ext cx="0" cy="241780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7260279" y="2498126"/>
                  <a:ext cx="23628" cy="249292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1" idx="3"/>
                  <a:endCxn id="13" idx="7"/>
                </p:cNvCxnSpPr>
                <p:nvPr/>
              </p:nvCxnSpPr>
              <p:spPr>
                <a:xfrm flipH="1">
                  <a:off x="4689788" y="2517746"/>
                  <a:ext cx="2491146" cy="24733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1587842" y="5205073"/>
                  <a:ext cx="3748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F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420977" y="1919416"/>
                  <a:ext cx="3748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B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7084682" y="1896246"/>
                  <a:ext cx="3748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C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7096496" y="5150881"/>
                  <a:ext cx="3748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D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438830" y="5219757"/>
                  <a:ext cx="3748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E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620794" y="1954254"/>
                  <a:ext cx="3748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7392712" y="2706801"/>
                <a:ext cx="542618" cy="1709351"/>
                <a:chOff x="4526855" y="2602539"/>
                <a:chExt cx="542618" cy="1709351"/>
              </a:xfrm>
            </p:grpSpPr>
            <p:cxnSp>
              <p:nvCxnSpPr>
                <p:cNvPr id="37" name="Straight Arrow Connector 36"/>
                <p:cNvCxnSpPr/>
                <p:nvPr/>
              </p:nvCxnSpPr>
              <p:spPr>
                <a:xfrm flipH="1">
                  <a:off x="4526855" y="2602539"/>
                  <a:ext cx="0" cy="1709351"/>
                </a:xfrm>
                <a:prstGeom prst="straightConnector1">
                  <a:avLst/>
                </a:prstGeom>
                <a:ln w="28575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4545222" y="3107057"/>
                  <a:ext cx="52425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(3)</a:t>
                  </a:r>
                  <a:endParaRPr lang="en-US" dirty="0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6088400" y="2526875"/>
                <a:ext cx="842940" cy="832437"/>
                <a:chOff x="3155730" y="2483359"/>
                <a:chExt cx="842940" cy="832437"/>
              </a:xfrm>
            </p:grpSpPr>
            <p:cxnSp>
              <p:nvCxnSpPr>
                <p:cNvPr id="36" name="Straight Arrow Connector 35"/>
                <p:cNvCxnSpPr/>
                <p:nvPr/>
              </p:nvCxnSpPr>
              <p:spPr>
                <a:xfrm flipH="1">
                  <a:off x="3156814" y="2500352"/>
                  <a:ext cx="841856" cy="815444"/>
                </a:xfrm>
                <a:prstGeom prst="straightConnector1">
                  <a:avLst/>
                </a:prstGeom>
                <a:ln w="28575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3155730" y="2483359"/>
                  <a:ext cx="6219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(3)</a:t>
                  </a:r>
                  <a:endParaRPr lang="en-US" dirty="0"/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8727303" y="2757708"/>
                <a:ext cx="1670222" cy="461665"/>
                <a:chOff x="2020330" y="1818528"/>
                <a:chExt cx="1670222" cy="461665"/>
              </a:xfrm>
            </p:grpSpPr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2020330" y="2265405"/>
                  <a:ext cx="1670222" cy="0"/>
                </a:xfrm>
                <a:prstGeom prst="straightConnector1">
                  <a:avLst/>
                </a:prstGeom>
                <a:ln w="28575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/>
                <p:cNvSpPr txBox="1"/>
                <p:nvPr/>
              </p:nvSpPr>
              <p:spPr>
                <a:xfrm>
                  <a:off x="2259230" y="1818528"/>
                  <a:ext cx="120066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QUERY</a:t>
                  </a:r>
                  <a:endParaRPr lang="en-US" dirty="0"/>
                </a:p>
              </p:txBody>
            </p:sp>
          </p:grpSp>
          <p:cxnSp>
            <p:nvCxnSpPr>
              <p:cNvPr id="38" name="Straight Arrow Connector 37"/>
              <p:cNvCxnSpPr/>
              <p:nvPr/>
            </p:nvCxnSpPr>
            <p:spPr>
              <a:xfrm>
                <a:off x="4821188" y="5179343"/>
                <a:ext cx="1670222" cy="0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5399894" y="5152601"/>
                <a:ext cx="62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(3)</a:t>
                </a:r>
                <a:endParaRPr lang="en-US" dirty="0"/>
              </a:p>
            </p:txBody>
          </p:sp>
        </p:grpSp>
        <p:cxnSp>
          <p:nvCxnSpPr>
            <p:cNvPr id="48" name="Straight Arrow Connector 47"/>
            <p:cNvCxnSpPr/>
            <p:nvPr/>
          </p:nvCxnSpPr>
          <p:spPr>
            <a:xfrm flipH="1">
              <a:off x="4702141" y="3933239"/>
              <a:ext cx="841856" cy="815444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701057" y="3916246"/>
              <a:ext cx="621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(3)</a:t>
              </a:r>
              <a:endParaRPr lang="en-US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1861751" y="4988014"/>
              <a:ext cx="268061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689788" y="2517746"/>
              <a:ext cx="2460798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875194" y="2517746"/>
              <a:ext cx="268061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1842242" y="2517746"/>
              <a:ext cx="32952" cy="24733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208927" y="2517746"/>
              <a:ext cx="0" cy="24733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484241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Synchronous Single-Initiator Spanning Tree Algorithm using Flooding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559850" y="1896246"/>
            <a:ext cx="5883476" cy="3785176"/>
            <a:chOff x="1559850" y="1896246"/>
            <a:chExt cx="5883476" cy="3785176"/>
          </a:xfrm>
        </p:grpSpPr>
        <p:grpSp>
          <p:nvGrpSpPr>
            <p:cNvPr id="34" name="Group 33"/>
            <p:cNvGrpSpPr/>
            <p:nvPr/>
          </p:nvGrpSpPr>
          <p:grpSpPr>
            <a:xfrm>
              <a:off x="1559850" y="1896246"/>
              <a:ext cx="5883476" cy="3785176"/>
              <a:chOff x="1587842" y="1896246"/>
              <a:chExt cx="5883476" cy="3785176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1713470" y="2356023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528064" y="2356023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153187" y="2356023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680518" y="4963299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528064" y="4963299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182018" y="4963299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/>
              <p:cNvCxnSpPr>
                <a:stCxn id="3" idx="6"/>
                <a:endCxn id="7" idx="2"/>
              </p:cNvCxnSpPr>
              <p:nvPr/>
            </p:nvCxnSpPr>
            <p:spPr>
              <a:xfrm>
                <a:off x="1902941" y="2450758"/>
                <a:ext cx="262512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717534" y="2450758"/>
                <a:ext cx="262512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13" idx="2"/>
              </p:cNvCxnSpPr>
              <p:nvPr/>
            </p:nvCxnSpPr>
            <p:spPr>
              <a:xfrm>
                <a:off x="1713470" y="5058034"/>
                <a:ext cx="2814594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701057" y="5058034"/>
                <a:ext cx="262512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3" idx="4"/>
                <a:endCxn id="12" idx="0"/>
              </p:cNvCxnSpPr>
              <p:nvPr/>
            </p:nvCxnSpPr>
            <p:spPr>
              <a:xfrm flipH="1">
                <a:off x="1775254" y="2545493"/>
                <a:ext cx="32952" cy="241780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4622799" y="2545493"/>
                <a:ext cx="0" cy="241780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7260279" y="2498126"/>
                <a:ext cx="23628" cy="249292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1" idx="3"/>
                <a:endCxn id="13" idx="7"/>
              </p:cNvCxnSpPr>
              <p:nvPr/>
            </p:nvCxnSpPr>
            <p:spPr>
              <a:xfrm flipH="1">
                <a:off x="4689788" y="2517746"/>
                <a:ext cx="2491146" cy="24733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587842" y="5205073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420977" y="1919416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084682" y="1896246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096496" y="5150881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438830" y="5219757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620794" y="1954254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</p:grpSp>
        <p:cxnSp>
          <p:nvCxnSpPr>
            <p:cNvPr id="50" name="Straight Connector 49"/>
            <p:cNvCxnSpPr/>
            <p:nvPr/>
          </p:nvCxnSpPr>
          <p:spPr>
            <a:xfrm>
              <a:off x="1861751" y="4988014"/>
              <a:ext cx="268061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689788" y="2517746"/>
              <a:ext cx="2460798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875194" y="2517746"/>
              <a:ext cx="268061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1842242" y="2517746"/>
              <a:ext cx="32952" cy="24733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14" idx="1"/>
            </p:cNvCxnSpPr>
            <p:nvPr/>
          </p:nvCxnSpPr>
          <p:spPr>
            <a:xfrm>
              <a:off x="7171603" y="2517746"/>
              <a:ext cx="10170" cy="24733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226110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70764"/>
            <a:ext cx="8432800" cy="114300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Broadcast and </a:t>
            </a:r>
            <a:r>
              <a:rPr lang="en-US" altLang="en-US" b="0" spc="0" dirty="0" err="1">
                <a:solidFill>
                  <a:srgbClr val="0000FF"/>
                </a:solidFill>
              </a:rPr>
              <a:t>Convergecast</a:t>
            </a:r>
            <a:r>
              <a:rPr lang="en-US" altLang="en-US" b="0" spc="0" dirty="0">
                <a:solidFill>
                  <a:srgbClr val="0000FF"/>
                </a:solidFill>
              </a:rPr>
              <a:t> on a 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2925" y="1263328"/>
            <a:ext cx="113520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altLang="en-US" sz="2800" dirty="0"/>
              <a:t>A spanning tree is useful for distributing (via a broadcast) and collecting (via a </a:t>
            </a:r>
            <a:r>
              <a:rPr lang="en-US" altLang="en-US" sz="2800" dirty="0" err="1"/>
              <a:t>convergecast</a:t>
            </a:r>
            <a:r>
              <a:rPr lang="en-US" altLang="en-US" sz="2800" dirty="0"/>
              <a:t>) information to/from all the nodes</a:t>
            </a:r>
            <a:endParaRPr lang="en-US" alt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5886"/>
          <a:stretch/>
        </p:blipFill>
        <p:spPr>
          <a:xfrm>
            <a:off x="6715751" y="2217435"/>
            <a:ext cx="5179257" cy="38690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60E542-ED15-DC48-9881-5A41F0C0E0CB}"/>
              </a:ext>
            </a:extLst>
          </p:cNvPr>
          <p:cNvSpPr/>
          <p:nvPr/>
        </p:nvSpPr>
        <p:spPr>
          <a:xfrm>
            <a:off x="406400" y="221743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en-US" sz="2800" b="1" dirty="0">
                <a:solidFill>
                  <a:srgbClr val="FF0000"/>
                </a:solidFill>
              </a:rPr>
              <a:t>Broadcast Algorithm: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800" b="1" i="1" dirty="0"/>
              <a:t>BC1:</a:t>
            </a:r>
            <a:r>
              <a:rPr lang="en-US" altLang="en-US" sz="2800" dirty="0"/>
              <a:t> </a:t>
            </a:r>
          </a:p>
          <a:p>
            <a:pPr lvl="2">
              <a:buFont typeface="Arial" pitchFamily="34" charset="0"/>
              <a:buChar char="•"/>
            </a:pPr>
            <a:r>
              <a:rPr lang="en-US" altLang="en-US" sz="2800" dirty="0"/>
              <a:t>The root sends the information to be broadcast to all its  children.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800" b="1" i="1" dirty="0"/>
              <a:t>BC2: </a:t>
            </a:r>
          </a:p>
          <a:p>
            <a:pPr lvl="2">
              <a:buFont typeface="Arial" pitchFamily="34" charset="0"/>
              <a:buChar char="•"/>
            </a:pPr>
            <a:r>
              <a:rPr lang="en-US" altLang="en-US" sz="2800" dirty="0"/>
              <a:t>When a (non-root) node receives information from its parent, it copies it and forwards it to its children. </a:t>
            </a:r>
          </a:p>
        </p:txBody>
      </p:sp>
    </p:spTree>
    <p:extLst>
      <p:ext uri="{BB962C8B-B14F-4D97-AF65-F5344CB8AC3E}">
        <p14:creationId xmlns:p14="http://schemas.microsoft.com/office/powerpoint/2010/main" val="98032014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15731" y="193482"/>
            <a:ext cx="8432800" cy="114300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Broadcast and </a:t>
            </a:r>
            <a:r>
              <a:rPr lang="en-US" altLang="en-US" b="0" spc="0" dirty="0" err="1">
                <a:solidFill>
                  <a:srgbClr val="0000FF"/>
                </a:solidFill>
              </a:rPr>
              <a:t>Convergecast</a:t>
            </a:r>
            <a:r>
              <a:rPr lang="en-US" altLang="en-US" b="0" spc="0" dirty="0">
                <a:solidFill>
                  <a:srgbClr val="0000FF"/>
                </a:solidFill>
              </a:rPr>
              <a:t> on a 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270068" y="1336482"/>
            <a:ext cx="755669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dirty="0" err="1"/>
              <a:t>Convergecast</a:t>
            </a:r>
            <a:r>
              <a:rPr lang="en-US" altLang="en-US" sz="2800" dirty="0"/>
              <a:t> Algorithm: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b="1" i="1" dirty="0"/>
              <a:t>CVC1: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Leaf node sends its report to its parent.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b="1" i="1" dirty="0"/>
              <a:t>CVC2:</a:t>
            </a:r>
            <a:r>
              <a:rPr lang="en-US" altLang="en-US" sz="2800" dirty="0"/>
              <a:t>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b="1" dirty="0"/>
              <a:t>At a non-leaf node that is not the root: </a:t>
            </a:r>
            <a:r>
              <a:rPr lang="en-US" altLang="en-US" sz="2800" dirty="0"/>
              <a:t>When a report is received from all the child nodes, the collective report is sent to the parent.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b="1" i="1" dirty="0"/>
              <a:t>CVC3: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b="1" dirty="0"/>
              <a:t>At the root:</a:t>
            </a:r>
            <a:r>
              <a:rPr lang="en-US" altLang="en-US" sz="2800" dirty="0"/>
              <a:t> When a report is received from all the child nodes, the global function is evaluated using the reports.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4DA22-4CE0-8E43-931A-D12DAA0EF5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38"/>
          <a:stretch/>
        </p:blipFill>
        <p:spPr>
          <a:xfrm>
            <a:off x="7157532" y="1722243"/>
            <a:ext cx="5030786" cy="377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175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15731" y="193482"/>
            <a:ext cx="8432800" cy="114300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Broadcast and </a:t>
            </a:r>
            <a:r>
              <a:rPr lang="en-US" altLang="en-US" b="0" spc="0" dirty="0" err="1">
                <a:solidFill>
                  <a:srgbClr val="0000FF"/>
                </a:solidFill>
              </a:rPr>
              <a:t>Convergecast</a:t>
            </a:r>
            <a:r>
              <a:rPr lang="en-US" altLang="en-US" b="0" spc="0" dirty="0">
                <a:solidFill>
                  <a:srgbClr val="0000FF"/>
                </a:solidFill>
              </a:rPr>
              <a:t> on a 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1633" y="1517775"/>
            <a:ext cx="1025848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i="1" u="sng" dirty="0"/>
              <a:t>Complexity</a:t>
            </a:r>
          </a:p>
          <a:p>
            <a:pPr lvl="1"/>
            <a:endParaRPr lang="en-US" altLang="en-US" sz="2800" b="1" i="1" u="sng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each broadcast and each </a:t>
            </a:r>
            <a:r>
              <a:rPr lang="en-US" altLang="en-US" sz="2800" dirty="0" err="1"/>
              <a:t>convergecast</a:t>
            </a:r>
            <a:r>
              <a:rPr lang="en-US" altLang="en-US" sz="2800" dirty="0"/>
              <a:t> requires </a:t>
            </a:r>
            <a:r>
              <a:rPr lang="en-US" altLang="en-US" sz="2800" i="1" dirty="0"/>
              <a:t>n </a:t>
            </a:r>
            <a:r>
              <a:rPr lang="en-US" altLang="en-US" sz="2800" dirty="0"/>
              <a:t>− 1 messages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each broadcast and each </a:t>
            </a:r>
            <a:r>
              <a:rPr lang="en-US" altLang="en-US" sz="2800" dirty="0" err="1"/>
              <a:t>convergecast</a:t>
            </a:r>
            <a:r>
              <a:rPr lang="en-US" altLang="en-US" sz="2800" dirty="0"/>
              <a:t> requires time equal to the maximum height </a:t>
            </a:r>
            <a:r>
              <a:rPr lang="en-US" altLang="en-US" sz="2800" i="1" dirty="0"/>
              <a:t>h</a:t>
            </a:r>
            <a:r>
              <a:rPr lang="en-US" altLang="en-US" sz="2800" dirty="0"/>
              <a:t> of the tree, which is </a:t>
            </a:r>
            <a:r>
              <a:rPr lang="en-US" altLang="en-US" sz="2800" i="1" dirty="0"/>
              <a:t>O</a:t>
            </a:r>
            <a:r>
              <a:rPr lang="en-US" altLang="en-US" sz="2800" dirty="0"/>
              <a:t>(</a:t>
            </a:r>
            <a:r>
              <a:rPr lang="en-US" altLang="en-US" sz="2800" i="1" dirty="0"/>
              <a:t>n</a:t>
            </a:r>
            <a:r>
              <a:rPr lang="en-US" altLang="en-US" sz="28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8351988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16173"/>
            <a:ext cx="8432800" cy="1143000"/>
          </a:xfrm>
        </p:spPr>
        <p:txBody>
          <a:bodyPr>
            <a:normAutofit/>
          </a:bodyPr>
          <a:lstStyle/>
          <a:p>
            <a:r>
              <a:rPr lang="en-US" altLang="en-US" sz="4000" b="0">
                <a:solidFill>
                  <a:srgbClr val="0000FF"/>
                </a:solidFill>
              </a:rPr>
              <a:t>Reference</a:t>
            </a:r>
            <a:endParaRPr lang="fr-FR" sz="4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23834" y="1655023"/>
            <a:ext cx="9939251" cy="39678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Ajay D. </a:t>
            </a:r>
            <a:r>
              <a:rPr lang="en-US" dirty="0" err="1"/>
              <a:t>Kshemkalyani</a:t>
            </a:r>
            <a:r>
              <a:rPr lang="en-US" dirty="0"/>
              <a:t>, and </a:t>
            </a:r>
            <a:r>
              <a:rPr lang="en-US" dirty="0" err="1"/>
              <a:t>Mukesh</a:t>
            </a:r>
            <a:r>
              <a:rPr lang="en-US" dirty="0"/>
              <a:t> </a:t>
            </a:r>
            <a:r>
              <a:rPr lang="en-US" dirty="0" err="1"/>
              <a:t>Singhal</a:t>
            </a:r>
            <a:r>
              <a:rPr lang="en-US" dirty="0"/>
              <a:t>, Chapter 5, “Distributed Computing: Principles, Algorithms, and Systems”, Cambridge University Press, 2008.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297076840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3493" y="2967335"/>
            <a:ext cx="38050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831732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70764"/>
            <a:ext cx="8432800" cy="114300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Notation &amp; Definitions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37141" y="1304949"/>
            <a:ext cx="704276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undirected unweighted graph G = (</a:t>
            </a:r>
            <a:r>
              <a:rPr lang="en-US" sz="2800" i="1" dirty="0"/>
              <a:t>N, L</a:t>
            </a:r>
            <a:r>
              <a:rPr lang="en-US" sz="2800" dirty="0"/>
              <a:t>) represents topology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vertices are nodes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edges are channels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i="1" dirty="0"/>
              <a:t>n</a:t>
            </a:r>
            <a:r>
              <a:rPr lang="pt-BR" sz="2800" dirty="0"/>
              <a:t> = |</a:t>
            </a:r>
            <a:r>
              <a:rPr lang="pt-BR" sz="2800" i="1" dirty="0"/>
              <a:t>N</a:t>
            </a:r>
            <a:r>
              <a:rPr lang="pt-BR" sz="2800" dirty="0"/>
              <a:t>|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i="1" dirty="0"/>
              <a:t>l</a:t>
            </a:r>
            <a:r>
              <a:rPr lang="pt-BR" sz="2800" dirty="0"/>
              <a:t> = |</a:t>
            </a:r>
            <a:r>
              <a:rPr lang="pt-BR" sz="2800" i="1" dirty="0"/>
              <a:t>L</a:t>
            </a:r>
            <a:r>
              <a:rPr lang="pt-BR" sz="2800" dirty="0"/>
              <a:t>|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diameter of a graph –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minimum number of edges that need to be traversed to go from any node to any other node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diameter = </a:t>
            </a:r>
            <a:r>
              <a:rPr lang="en-US" altLang="en-US" sz="2800" i="1" dirty="0"/>
              <a:t>max</a:t>
            </a:r>
            <a:r>
              <a:rPr lang="en-US" altLang="en-US" sz="2800" i="1" baseline="-25000" dirty="0"/>
              <a:t>i, j</a:t>
            </a:r>
            <a:r>
              <a:rPr lang="en-US" altLang="en-US" sz="2800" baseline="-25000" dirty="0"/>
              <a:t> ∈ </a:t>
            </a:r>
            <a:r>
              <a:rPr lang="en-US" altLang="en-US" sz="2800" i="1" baseline="-25000" dirty="0"/>
              <a:t>N</a:t>
            </a:r>
            <a:r>
              <a:rPr lang="en-US" altLang="en-US" sz="2800" dirty="0"/>
              <a:t> {length of the shortest path between </a:t>
            </a:r>
            <a:r>
              <a:rPr lang="en-US" altLang="en-US" sz="2800" i="1" dirty="0" err="1"/>
              <a:t>i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j</a:t>
            </a:r>
            <a:r>
              <a:rPr lang="en-US" altLang="en-US" sz="2800" dirty="0"/>
              <a:t>}</a:t>
            </a:r>
          </a:p>
        </p:txBody>
      </p:sp>
      <p:pic>
        <p:nvPicPr>
          <p:cNvPr id="1026" name="Picture 2" descr="Graph measurements: length, distance, diameter, eccentricity, radius,  center - GeeksforGeeks">
            <a:extLst>
              <a:ext uri="{FF2B5EF4-FFF2-40B4-BE49-F238E27FC236}">
                <a16:creationId xmlns:a16="http://schemas.microsoft.com/office/drawing/2014/main" id="{C8D85CF5-95E5-437A-B8C0-BFD16AEF92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6" r="4219"/>
          <a:stretch/>
        </p:blipFill>
        <p:spPr bwMode="auto">
          <a:xfrm>
            <a:off x="7029450" y="0"/>
            <a:ext cx="5105400" cy="372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0277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18614" y="88013"/>
            <a:ext cx="843280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Synchronous Single-Initiator Spanning Tree Algorithm using Flooding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1035" y="1450744"/>
            <a:ext cx="103306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algorithm proceeds in rounds (synchronous)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root initiates the algorithm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flooding of QUERY messages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produce a spanning tree rooted at the root node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each process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 </a:t>
            </a:r>
            <a:r>
              <a:rPr lang="en-US" altLang="en-US" sz="2800" dirty="0"/>
              <a:t>(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 root</a:t>
            </a:r>
            <a:r>
              <a:rPr lang="en-US" altLang="en-US" sz="2800" dirty="0"/>
              <a:t>) should output its own parent for the spanning tree</a:t>
            </a:r>
          </a:p>
          <a:p>
            <a:pPr lvl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0064761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Synchronous Single-Initiator Spanning Tree Algorithm using Flooding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614" y="1432160"/>
            <a:ext cx="103306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dirty="0"/>
              <a:t>Local Variables maintained at each </a:t>
            </a:r>
            <a:r>
              <a:rPr lang="en-US" altLang="en-US" sz="2800" b="1" i="1" dirty="0"/>
              <a:t>P</a:t>
            </a:r>
            <a:r>
              <a:rPr lang="en-US" altLang="en-US" sz="2800" b="1" i="1" baseline="-25000" dirty="0"/>
              <a:t>i</a:t>
            </a:r>
            <a:endParaRPr lang="en-US" altLang="en-US" sz="2800" b="1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b="1" dirty="0" err="1"/>
              <a:t>int</a:t>
            </a:r>
            <a:r>
              <a:rPr lang="en-US" altLang="en-US" sz="2800" b="1" dirty="0"/>
              <a:t> </a:t>
            </a:r>
            <a:r>
              <a:rPr lang="en-US" altLang="en-US" sz="2800" i="1" dirty="0"/>
              <a:t>visited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b="1" dirty="0" err="1"/>
              <a:t>int</a:t>
            </a:r>
            <a:r>
              <a:rPr lang="en-US" altLang="en-US" sz="2800" b="1" dirty="0"/>
              <a:t> </a:t>
            </a:r>
            <a:r>
              <a:rPr lang="en-US" altLang="en-US" sz="2800" i="1" dirty="0"/>
              <a:t>depth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b="1" dirty="0" err="1"/>
              <a:t>int</a:t>
            </a:r>
            <a:r>
              <a:rPr lang="en-US" altLang="en-US" sz="2800" dirty="0"/>
              <a:t> </a:t>
            </a:r>
            <a:r>
              <a:rPr lang="en-US" altLang="en-US" sz="2800" i="1" dirty="0"/>
              <a:t>parent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b="1" dirty="0"/>
              <a:t>set of </a:t>
            </a:r>
            <a:r>
              <a:rPr lang="en-US" altLang="en-US" sz="2800" b="1" dirty="0" err="1"/>
              <a:t>int</a:t>
            </a:r>
            <a:r>
              <a:rPr lang="en-US" altLang="en-US" sz="2800" b="1" dirty="0"/>
              <a:t> </a:t>
            </a:r>
            <a:r>
              <a:rPr lang="en-US" altLang="en-US" sz="2800" i="1" dirty="0"/>
              <a:t>Neighbors</a:t>
            </a:r>
          </a:p>
          <a:p>
            <a:pPr lvl="1"/>
            <a:endParaRPr lang="en-US" alt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DB4693-FB3F-F04C-AFB2-8D4E0909066D}"/>
              </a:ext>
            </a:extLst>
          </p:cNvPr>
          <p:cNvSpPr/>
          <p:nvPr/>
        </p:nvSpPr>
        <p:spPr>
          <a:xfrm>
            <a:off x="5403240" y="3184916"/>
            <a:ext cx="57750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dirty="0"/>
              <a:t>Initially at each </a:t>
            </a:r>
            <a:r>
              <a:rPr lang="en-US" altLang="en-US" sz="2800" b="1" i="1" dirty="0"/>
              <a:t>P</a:t>
            </a:r>
            <a:r>
              <a:rPr lang="en-US" altLang="en-US" sz="2800" b="1" i="1" baseline="-25000" dirty="0"/>
              <a:t>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US" sz="2800" b="1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i="1" dirty="0"/>
              <a:t>visited</a:t>
            </a:r>
            <a:r>
              <a:rPr lang="en-US" altLang="en-US" sz="2800" dirty="0"/>
              <a:t> = 0</a:t>
            </a:r>
            <a:endParaRPr lang="en-US" alt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i="1" dirty="0"/>
              <a:t>depth</a:t>
            </a:r>
            <a:r>
              <a:rPr lang="en-US" altLang="en-US" sz="2800" dirty="0"/>
              <a:t> = 0</a:t>
            </a:r>
            <a:endParaRPr lang="en-US" alt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i="1" dirty="0"/>
              <a:t>parent </a:t>
            </a:r>
            <a:r>
              <a:rPr lang="en-US" altLang="en-US" sz="2800" dirty="0"/>
              <a:t>= NULL</a:t>
            </a:r>
            <a:endParaRPr lang="en-US" alt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i="1" dirty="0"/>
              <a:t>Neighbors</a:t>
            </a:r>
            <a:r>
              <a:rPr lang="en-US" altLang="en-US" sz="2800" dirty="0"/>
              <a:t> = set of neighbors</a:t>
            </a:r>
            <a:endParaRPr lang="en-US" altLang="en-US" sz="2800" i="1" dirty="0"/>
          </a:p>
          <a:p>
            <a:pPr lvl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0064761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Synchronous Single-Initiator Spanning Tree Algorithm using Flooding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3827" y="1407447"/>
            <a:ext cx="885567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dirty="0"/>
              <a:t>Algorithm for </a:t>
            </a:r>
            <a:r>
              <a:rPr lang="en-US" altLang="en-US" sz="2800" b="1" i="1" dirty="0"/>
              <a:t>P</a:t>
            </a:r>
            <a:r>
              <a:rPr lang="en-US" altLang="en-US" sz="2800" b="1" i="1" baseline="-25000" dirty="0"/>
              <a:t>i</a:t>
            </a:r>
          </a:p>
          <a:p>
            <a:pPr lvl="1"/>
            <a:r>
              <a:rPr lang="en-US" altLang="en-US" sz="2800" u="sng" dirty="0"/>
              <a:t>Round r = 1</a:t>
            </a:r>
          </a:p>
          <a:p>
            <a:pPr lvl="1"/>
            <a:r>
              <a:rPr lang="en-US" altLang="en-US" sz="2800" dirty="0"/>
              <a:t> </a:t>
            </a:r>
            <a:r>
              <a:rPr lang="en-US" altLang="en-US" sz="2800" b="1" dirty="0"/>
              <a:t>if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= root </a:t>
            </a:r>
            <a:r>
              <a:rPr lang="en-US" altLang="en-US" sz="2800" b="1" dirty="0"/>
              <a:t>then</a:t>
            </a:r>
          </a:p>
          <a:p>
            <a:pPr lvl="1"/>
            <a:r>
              <a:rPr lang="en-US" altLang="en-US" sz="2800" dirty="0"/>
              <a:t>	</a:t>
            </a:r>
            <a:r>
              <a:rPr lang="en-US" altLang="en-US" sz="2800" i="1" dirty="0"/>
              <a:t>visited</a:t>
            </a:r>
            <a:r>
              <a:rPr lang="en-US" altLang="en-US" sz="2800" dirty="0"/>
              <a:t> = 1</a:t>
            </a:r>
          </a:p>
          <a:p>
            <a:pPr lvl="1"/>
            <a:r>
              <a:rPr lang="en-US" altLang="en-US" sz="2800" dirty="0"/>
              <a:t>	</a:t>
            </a:r>
            <a:r>
              <a:rPr lang="en-US" altLang="en-US" sz="2800" i="1" dirty="0"/>
              <a:t>depth</a:t>
            </a:r>
            <a:r>
              <a:rPr lang="en-US" altLang="en-US" sz="2800" dirty="0"/>
              <a:t> = 0</a:t>
            </a:r>
          </a:p>
          <a:p>
            <a:pPr lvl="1"/>
            <a:r>
              <a:rPr lang="en-US" altLang="en-US" sz="2800" dirty="0"/>
              <a:t>	send QUERY to </a:t>
            </a:r>
            <a:r>
              <a:rPr lang="en-US" altLang="en-US" sz="2800" i="1" dirty="0"/>
              <a:t>Neighbors</a:t>
            </a:r>
          </a:p>
          <a:p>
            <a:pPr lvl="1"/>
            <a:r>
              <a:rPr lang="en-US" altLang="en-US" sz="2800" b="1" dirty="0"/>
              <a:t>if</a:t>
            </a:r>
            <a:r>
              <a:rPr lang="en-US" altLang="en-US" sz="2800" dirty="0"/>
              <a:t>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receives a QUERY message </a:t>
            </a:r>
            <a:r>
              <a:rPr lang="en-US" altLang="en-US" sz="2800" b="1" dirty="0"/>
              <a:t>then</a:t>
            </a:r>
          </a:p>
          <a:p>
            <a:pPr lvl="1"/>
            <a:r>
              <a:rPr lang="en-US" altLang="en-US" sz="2800" dirty="0"/>
              <a:t>	</a:t>
            </a:r>
            <a:r>
              <a:rPr lang="en-US" altLang="en-US" sz="2800" i="1" dirty="0"/>
              <a:t>visited</a:t>
            </a:r>
            <a:r>
              <a:rPr lang="en-US" altLang="en-US" sz="2800" dirty="0"/>
              <a:t> = 1</a:t>
            </a:r>
          </a:p>
          <a:p>
            <a:pPr lvl="1"/>
            <a:r>
              <a:rPr lang="en-US" altLang="en-US" sz="2800" dirty="0"/>
              <a:t>	</a:t>
            </a:r>
            <a:r>
              <a:rPr lang="en-US" altLang="en-US" sz="2800" i="1" dirty="0"/>
              <a:t>depth</a:t>
            </a:r>
            <a:r>
              <a:rPr lang="en-US" altLang="en-US" sz="2800" dirty="0"/>
              <a:t> = r</a:t>
            </a:r>
          </a:p>
          <a:p>
            <a:pPr lvl="1"/>
            <a:r>
              <a:rPr lang="en-US" altLang="en-US" sz="2800" dirty="0"/>
              <a:t>	</a:t>
            </a:r>
            <a:r>
              <a:rPr lang="en-US" altLang="en-US" sz="2800" i="1" dirty="0"/>
              <a:t>parent</a:t>
            </a:r>
            <a:r>
              <a:rPr lang="en-US" altLang="en-US" sz="2800" dirty="0"/>
              <a:t> = root</a:t>
            </a:r>
          </a:p>
          <a:p>
            <a:pPr lvl="1"/>
            <a:r>
              <a:rPr lang="en-US" altLang="en-US" sz="2800" dirty="0"/>
              <a:t>	plan to send QUERYs to </a:t>
            </a:r>
            <a:r>
              <a:rPr lang="en-US" altLang="en-US" sz="2800" i="1" dirty="0"/>
              <a:t>Neighbors</a:t>
            </a:r>
            <a:r>
              <a:rPr lang="en-US" altLang="en-US" sz="2800" dirty="0"/>
              <a:t> at next round </a:t>
            </a:r>
          </a:p>
        </p:txBody>
      </p:sp>
    </p:spTree>
    <p:extLst>
      <p:ext uri="{BB962C8B-B14F-4D97-AF65-F5344CB8AC3E}">
        <p14:creationId xmlns:p14="http://schemas.microsoft.com/office/powerpoint/2010/main" val="415912678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Synchronous Single-Initiator Spanning Tree Algorithm using Flooding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-49422" y="1407447"/>
            <a:ext cx="1215904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dirty="0"/>
              <a:t>Algorithm for </a:t>
            </a:r>
            <a:r>
              <a:rPr lang="en-US" altLang="en-US" sz="2800" b="1" i="1" dirty="0"/>
              <a:t>P</a:t>
            </a:r>
            <a:r>
              <a:rPr lang="en-US" altLang="en-US" sz="2800" b="1" i="1" baseline="-25000" dirty="0"/>
              <a:t>i</a:t>
            </a:r>
          </a:p>
          <a:p>
            <a:pPr lvl="1"/>
            <a:r>
              <a:rPr lang="en-US" altLang="en-US" sz="2800" u="sng" dirty="0"/>
              <a:t>Round r &gt; 1 and r &lt;= </a:t>
            </a:r>
            <a:r>
              <a:rPr lang="en-US" altLang="en-US" sz="2800" i="1" u="sng" dirty="0"/>
              <a:t>diameter</a:t>
            </a:r>
          </a:p>
          <a:p>
            <a:pPr lvl="1"/>
            <a:r>
              <a:rPr lang="en-US" altLang="en-US" sz="2800" dirty="0"/>
              <a:t> </a:t>
            </a:r>
            <a:r>
              <a:rPr lang="en-US" altLang="en-US" sz="2800" b="1" dirty="0"/>
              <a:t>if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planned to send in previous round </a:t>
            </a:r>
            <a:r>
              <a:rPr lang="en-US" altLang="en-US" sz="2800" b="1" dirty="0"/>
              <a:t>then</a:t>
            </a:r>
          </a:p>
          <a:p>
            <a:pPr lvl="1"/>
            <a:r>
              <a:rPr lang="en-US" altLang="en-US" sz="2800" b="1" dirty="0"/>
              <a:t>	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sends QUERY to </a:t>
            </a:r>
            <a:r>
              <a:rPr lang="en-US" altLang="en-US" sz="2800" i="1" dirty="0"/>
              <a:t>Neighbors</a:t>
            </a:r>
            <a:endParaRPr lang="en-US" altLang="en-US" sz="2800" b="1" i="1" dirty="0"/>
          </a:p>
          <a:p>
            <a:pPr lvl="1"/>
            <a:r>
              <a:rPr lang="en-US" altLang="en-US" sz="2800" dirty="0"/>
              <a:t> </a:t>
            </a:r>
            <a:r>
              <a:rPr lang="en-US" altLang="en-US" sz="2800" b="1" dirty="0"/>
              <a:t>if</a:t>
            </a:r>
            <a:r>
              <a:rPr lang="en-US" altLang="en-US" sz="2800" dirty="0"/>
              <a:t> </a:t>
            </a:r>
            <a:r>
              <a:rPr lang="en-US" altLang="en-US" sz="2800" i="1" dirty="0"/>
              <a:t>visited</a:t>
            </a:r>
            <a:r>
              <a:rPr lang="en-US" altLang="en-US" sz="2800" dirty="0"/>
              <a:t> = 0 </a:t>
            </a:r>
            <a:r>
              <a:rPr lang="en-US" altLang="en-US" sz="2800" b="1" dirty="0"/>
              <a:t>then</a:t>
            </a:r>
          </a:p>
          <a:p>
            <a:pPr lvl="1"/>
            <a:r>
              <a:rPr lang="en-US" altLang="en-US" sz="2800" b="1" dirty="0"/>
              <a:t>	if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r>
              <a:rPr lang="en-US" altLang="en-US" sz="2800" i="1" dirty="0"/>
              <a:t> </a:t>
            </a:r>
            <a:r>
              <a:rPr lang="en-US" altLang="en-US" sz="2800" dirty="0"/>
              <a:t>receives</a:t>
            </a:r>
            <a:r>
              <a:rPr lang="en-US" altLang="en-US" sz="2800" i="1" dirty="0"/>
              <a:t> </a:t>
            </a:r>
            <a:r>
              <a:rPr lang="en-US" altLang="en-US" sz="2800" dirty="0"/>
              <a:t>QUERY messages </a:t>
            </a:r>
            <a:r>
              <a:rPr lang="en-US" altLang="en-US" sz="2800" b="1" dirty="0"/>
              <a:t>then</a:t>
            </a:r>
            <a:r>
              <a:rPr lang="en-US" altLang="en-US" sz="2800" i="1" dirty="0"/>
              <a:t> </a:t>
            </a:r>
          </a:p>
          <a:p>
            <a:pPr lvl="1"/>
            <a:r>
              <a:rPr lang="en-US" altLang="en-US" sz="2800" b="1" i="1" baseline="-25000" dirty="0"/>
              <a:t>		</a:t>
            </a:r>
            <a:r>
              <a:rPr lang="en-US" altLang="en-US" sz="2800" i="1" dirty="0"/>
              <a:t>visited</a:t>
            </a:r>
            <a:r>
              <a:rPr lang="en-US" altLang="en-US" sz="2800" dirty="0"/>
              <a:t> = 1</a:t>
            </a:r>
          </a:p>
          <a:p>
            <a:pPr lvl="1"/>
            <a:r>
              <a:rPr lang="en-US" altLang="en-US" sz="2800" dirty="0"/>
              <a:t>		</a:t>
            </a:r>
            <a:r>
              <a:rPr lang="en-US" altLang="en-US" sz="2800" i="1" dirty="0"/>
              <a:t>depth</a:t>
            </a:r>
            <a:r>
              <a:rPr lang="en-US" altLang="en-US" sz="2800" dirty="0"/>
              <a:t> = r</a:t>
            </a:r>
          </a:p>
          <a:p>
            <a:pPr lvl="1"/>
            <a:r>
              <a:rPr lang="en-US" altLang="en-US" sz="2800" dirty="0"/>
              <a:t>		</a:t>
            </a:r>
            <a:r>
              <a:rPr lang="en-US" altLang="en-US" sz="2800" i="1" dirty="0"/>
              <a:t>parent </a:t>
            </a:r>
            <a:r>
              <a:rPr lang="en-US" altLang="en-US" sz="2800" dirty="0"/>
              <a:t>= any randomly selected node from which QUERY was received</a:t>
            </a:r>
            <a:r>
              <a:rPr lang="en-US" altLang="en-US" sz="2800" i="1" dirty="0"/>
              <a:t> </a:t>
            </a:r>
            <a:endParaRPr lang="en-US" altLang="en-US" sz="2800" dirty="0"/>
          </a:p>
          <a:p>
            <a:pPr lvl="1"/>
            <a:r>
              <a:rPr lang="en-US" altLang="en-US" sz="2800" dirty="0"/>
              <a:t>		plan to send QUERY to </a:t>
            </a:r>
            <a:r>
              <a:rPr lang="en-US" altLang="en-US" sz="2800" i="1" dirty="0"/>
              <a:t>Neighbors \ </a:t>
            </a:r>
            <a:r>
              <a:rPr lang="en-US" altLang="en-US" sz="2800" dirty="0"/>
              <a:t>{senders of QUERYs received in r} </a:t>
            </a:r>
          </a:p>
          <a:p>
            <a:pPr lvl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7277890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Synchronous Single-Initiator Spanning Tree Algorithm using Flooding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052382" y="1818528"/>
            <a:ext cx="9345143" cy="3862894"/>
            <a:chOff x="1052382" y="1818528"/>
            <a:chExt cx="9345143" cy="3862894"/>
          </a:xfrm>
        </p:grpSpPr>
        <p:grpSp>
          <p:nvGrpSpPr>
            <p:cNvPr id="34" name="Group 33"/>
            <p:cNvGrpSpPr/>
            <p:nvPr/>
          </p:nvGrpSpPr>
          <p:grpSpPr>
            <a:xfrm>
              <a:off x="1587842" y="1896246"/>
              <a:ext cx="5883476" cy="3785176"/>
              <a:chOff x="1587842" y="1896246"/>
              <a:chExt cx="5883476" cy="3785176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1713470" y="2356023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528064" y="2356023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153187" y="2356023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680518" y="4963299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528064" y="4963299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182018" y="4963299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/>
              <p:cNvCxnSpPr>
                <a:stCxn id="3" idx="6"/>
                <a:endCxn id="7" idx="2"/>
              </p:cNvCxnSpPr>
              <p:nvPr/>
            </p:nvCxnSpPr>
            <p:spPr>
              <a:xfrm>
                <a:off x="1902941" y="2450758"/>
                <a:ext cx="262512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717534" y="2450758"/>
                <a:ext cx="262512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13" idx="2"/>
              </p:cNvCxnSpPr>
              <p:nvPr/>
            </p:nvCxnSpPr>
            <p:spPr>
              <a:xfrm>
                <a:off x="1713470" y="5058034"/>
                <a:ext cx="2814594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701057" y="5058034"/>
                <a:ext cx="262512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3" idx="4"/>
                <a:endCxn id="12" idx="0"/>
              </p:cNvCxnSpPr>
              <p:nvPr/>
            </p:nvCxnSpPr>
            <p:spPr>
              <a:xfrm flipH="1">
                <a:off x="1775254" y="2545493"/>
                <a:ext cx="32952" cy="241780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4622799" y="2545493"/>
                <a:ext cx="0" cy="241780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7260279" y="2498126"/>
                <a:ext cx="23628" cy="249292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1" idx="3"/>
                <a:endCxn id="13" idx="7"/>
              </p:cNvCxnSpPr>
              <p:nvPr/>
            </p:nvCxnSpPr>
            <p:spPr>
              <a:xfrm flipH="1">
                <a:off x="4689788" y="2517746"/>
                <a:ext cx="2491146" cy="24733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587842" y="5205073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420977" y="1919416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084682" y="1896246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096496" y="5150881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438830" y="5219757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620794" y="1954254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1052382" y="2602539"/>
              <a:ext cx="545585" cy="1709351"/>
              <a:chOff x="1052382" y="2602539"/>
              <a:chExt cx="545585" cy="1709351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1577717" y="2602539"/>
                <a:ext cx="20250" cy="1709351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1052382" y="3107057"/>
                <a:ext cx="5242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(1)</a:t>
                </a:r>
                <a:endParaRPr lang="en-US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020330" y="1818528"/>
              <a:ext cx="1670222" cy="461665"/>
              <a:chOff x="2020330" y="1818528"/>
              <a:chExt cx="1670222" cy="461665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2020330" y="2265405"/>
                <a:ext cx="1670222" cy="0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2599036" y="1818528"/>
                <a:ext cx="62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(1)</a:t>
                </a:r>
                <a:endParaRPr lang="en-US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727303" y="2757708"/>
              <a:ext cx="1670222" cy="461665"/>
              <a:chOff x="2020330" y="1818528"/>
              <a:chExt cx="1670222" cy="461665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2020330" y="2265405"/>
                <a:ext cx="1670222" cy="0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2259230" y="1818528"/>
                <a:ext cx="12006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QUERY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422459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Synchronous Single-Initiator Spanning Tree Algorithm using Flooding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052382" y="1818528"/>
            <a:ext cx="9345143" cy="3862894"/>
            <a:chOff x="1052382" y="1818528"/>
            <a:chExt cx="9345143" cy="3862894"/>
          </a:xfrm>
        </p:grpSpPr>
        <p:grpSp>
          <p:nvGrpSpPr>
            <p:cNvPr id="34" name="Group 33"/>
            <p:cNvGrpSpPr/>
            <p:nvPr/>
          </p:nvGrpSpPr>
          <p:grpSpPr>
            <a:xfrm>
              <a:off x="1587842" y="1896246"/>
              <a:ext cx="5883476" cy="3785176"/>
              <a:chOff x="1587842" y="1896246"/>
              <a:chExt cx="5883476" cy="3785176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1713470" y="2356023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528064" y="2356023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153187" y="2356023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680518" y="4963299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528064" y="4963299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182018" y="4963299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/>
              <p:cNvCxnSpPr>
                <a:stCxn id="3" idx="6"/>
                <a:endCxn id="7" idx="2"/>
              </p:cNvCxnSpPr>
              <p:nvPr/>
            </p:nvCxnSpPr>
            <p:spPr>
              <a:xfrm>
                <a:off x="1902941" y="2450758"/>
                <a:ext cx="262512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717534" y="2450758"/>
                <a:ext cx="262512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13" idx="2"/>
              </p:cNvCxnSpPr>
              <p:nvPr/>
            </p:nvCxnSpPr>
            <p:spPr>
              <a:xfrm>
                <a:off x="1713470" y="5058034"/>
                <a:ext cx="2814594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701057" y="5058034"/>
                <a:ext cx="262512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3" idx="4"/>
                <a:endCxn id="12" idx="0"/>
              </p:cNvCxnSpPr>
              <p:nvPr/>
            </p:nvCxnSpPr>
            <p:spPr>
              <a:xfrm flipH="1">
                <a:off x="1775254" y="2545493"/>
                <a:ext cx="32952" cy="241780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4622799" y="2545493"/>
                <a:ext cx="0" cy="241780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7260279" y="2498126"/>
                <a:ext cx="23628" cy="249292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1" idx="3"/>
                <a:endCxn id="13" idx="7"/>
              </p:cNvCxnSpPr>
              <p:nvPr/>
            </p:nvCxnSpPr>
            <p:spPr>
              <a:xfrm flipH="1">
                <a:off x="4689788" y="2517746"/>
                <a:ext cx="2491146" cy="24733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587842" y="5205073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420977" y="1919416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084682" y="1896246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096496" y="5150881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438830" y="5219757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620794" y="1954254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1052382" y="2602539"/>
              <a:ext cx="545585" cy="1709351"/>
              <a:chOff x="1052382" y="2602539"/>
              <a:chExt cx="545585" cy="1709351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1577717" y="2602539"/>
                <a:ext cx="20250" cy="1709351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1052382" y="3107057"/>
                <a:ext cx="5242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(1)</a:t>
                </a:r>
                <a:endParaRPr lang="en-US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020330" y="1818528"/>
              <a:ext cx="1670222" cy="461665"/>
              <a:chOff x="2020330" y="1818528"/>
              <a:chExt cx="1670222" cy="461665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2020330" y="2265405"/>
                <a:ext cx="1670222" cy="0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2599036" y="1818528"/>
                <a:ext cx="62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(1)</a:t>
                </a:r>
                <a:endParaRPr lang="en-US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727303" y="2757708"/>
              <a:ext cx="1670222" cy="461665"/>
              <a:chOff x="2020330" y="1818528"/>
              <a:chExt cx="1670222" cy="461665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2020330" y="2265405"/>
                <a:ext cx="1670222" cy="0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2259230" y="1818528"/>
                <a:ext cx="12006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QUERY</a:t>
                </a:r>
                <a:endParaRPr lang="en-US" dirty="0"/>
              </a:p>
            </p:txBody>
          </p:sp>
        </p:grpSp>
        <p:cxnSp>
          <p:nvCxnSpPr>
            <p:cNvPr id="6" name="Straight Connector 5"/>
            <p:cNvCxnSpPr>
              <a:stCxn id="3" idx="5"/>
              <a:endCxn id="7" idx="3"/>
            </p:cNvCxnSpPr>
            <p:nvPr/>
          </p:nvCxnSpPr>
          <p:spPr>
            <a:xfrm>
              <a:off x="1875194" y="2517746"/>
              <a:ext cx="268061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1842242" y="2517746"/>
              <a:ext cx="32952" cy="24733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984222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Synchronous Single-Initiator Spanning Tree Algorithm using Flooding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87842" y="1862044"/>
            <a:ext cx="8809683" cy="3819378"/>
            <a:chOff x="1587842" y="1862044"/>
            <a:chExt cx="8809683" cy="3819378"/>
          </a:xfrm>
        </p:grpSpPr>
        <p:grpSp>
          <p:nvGrpSpPr>
            <p:cNvPr id="34" name="Group 33"/>
            <p:cNvGrpSpPr/>
            <p:nvPr/>
          </p:nvGrpSpPr>
          <p:grpSpPr>
            <a:xfrm>
              <a:off x="1587842" y="1896246"/>
              <a:ext cx="5883476" cy="3785176"/>
              <a:chOff x="1587842" y="1896246"/>
              <a:chExt cx="5883476" cy="3785176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1713470" y="2356023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528064" y="2356023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153187" y="2356023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680518" y="4963299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528064" y="4963299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182018" y="4963299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/>
              <p:cNvCxnSpPr>
                <a:stCxn id="3" idx="6"/>
                <a:endCxn id="7" idx="2"/>
              </p:cNvCxnSpPr>
              <p:nvPr/>
            </p:nvCxnSpPr>
            <p:spPr>
              <a:xfrm>
                <a:off x="1902941" y="2450758"/>
                <a:ext cx="262512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717534" y="2450758"/>
                <a:ext cx="262512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13" idx="2"/>
              </p:cNvCxnSpPr>
              <p:nvPr/>
            </p:nvCxnSpPr>
            <p:spPr>
              <a:xfrm>
                <a:off x="1713470" y="5058034"/>
                <a:ext cx="2814594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701057" y="5058034"/>
                <a:ext cx="262512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3" idx="4"/>
                <a:endCxn id="12" idx="0"/>
              </p:cNvCxnSpPr>
              <p:nvPr/>
            </p:nvCxnSpPr>
            <p:spPr>
              <a:xfrm flipH="1">
                <a:off x="1775254" y="2545493"/>
                <a:ext cx="32952" cy="241780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4622799" y="2545493"/>
                <a:ext cx="0" cy="241780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7260279" y="2498126"/>
                <a:ext cx="23628" cy="249292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1" idx="3"/>
                <a:endCxn id="13" idx="7"/>
              </p:cNvCxnSpPr>
              <p:nvPr/>
            </p:nvCxnSpPr>
            <p:spPr>
              <a:xfrm flipH="1">
                <a:off x="4689788" y="2517746"/>
                <a:ext cx="2491146" cy="24733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587842" y="5205073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420977" y="1919416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084682" y="1896246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096496" y="5150881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438830" y="5219757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620794" y="1954254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3918239" y="2706801"/>
              <a:ext cx="545585" cy="1709351"/>
              <a:chOff x="1052382" y="2602539"/>
              <a:chExt cx="545585" cy="1709351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1577717" y="2602539"/>
                <a:ext cx="20250" cy="1709351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1052382" y="3107057"/>
                <a:ext cx="5242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(2)</a:t>
                </a:r>
                <a:endParaRPr lang="en-US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953000" y="1862044"/>
              <a:ext cx="1670222" cy="461665"/>
              <a:chOff x="2020330" y="1818528"/>
              <a:chExt cx="1670222" cy="461665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2020330" y="2265405"/>
                <a:ext cx="1670222" cy="0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2599036" y="1818528"/>
                <a:ext cx="62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(2)</a:t>
                </a:r>
                <a:endParaRPr lang="en-US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727303" y="2757708"/>
              <a:ext cx="1670222" cy="461665"/>
              <a:chOff x="2020330" y="1818528"/>
              <a:chExt cx="1670222" cy="461665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2020330" y="2265405"/>
                <a:ext cx="1670222" cy="0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2259230" y="1818528"/>
                <a:ext cx="12006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QUERY</a:t>
                </a:r>
                <a:endParaRPr lang="en-US" dirty="0"/>
              </a:p>
            </p:txBody>
          </p:sp>
        </p:grpSp>
        <p:cxnSp>
          <p:nvCxnSpPr>
            <p:cNvPr id="38" name="Straight Arrow Connector 37"/>
            <p:cNvCxnSpPr/>
            <p:nvPr/>
          </p:nvCxnSpPr>
          <p:spPr>
            <a:xfrm>
              <a:off x="1913240" y="5179343"/>
              <a:ext cx="1670222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491946" y="5152601"/>
              <a:ext cx="621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(2)</a:t>
              </a:r>
              <a:endParaRPr lang="en-US" dirty="0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1875194" y="2517746"/>
            <a:ext cx="268061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842242" y="2517746"/>
            <a:ext cx="32952" cy="24733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94375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4334</TotalTime>
  <Words>892</Words>
  <Application>Microsoft Office PowerPoint</Application>
  <PresentationFormat>Widescreen</PresentationFormat>
  <Paragraphs>183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Distributed Computing Terminology &amp; Basic Algorithms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Software Engineering</dc:title>
  <dc:creator>admin</dc:creator>
  <cp:lastModifiedBy>Barsha Mitra</cp:lastModifiedBy>
  <cp:revision>588</cp:revision>
  <dcterms:created xsi:type="dcterms:W3CDTF">2016-05-19T10:09:53Z</dcterms:created>
  <dcterms:modified xsi:type="dcterms:W3CDTF">2021-08-20T11:13:43Z</dcterms:modified>
</cp:coreProperties>
</file>