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457" r:id="rId3"/>
    <p:sldId id="491" r:id="rId4"/>
    <p:sldId id="492" r:id="rId5"/>
    <p:sldId id="461" r:id="rId6"/>
    <p:sldId id="463" r:id="rId7"/>
    <p:sldId id="464" r:id="rId8"/>
    <p:sldId id="466" r:id="rId9"/>
    <p:sldId id="467" r:id="rId10"/>
    <p:sldId id="493" r:id="rId11"/>
    <p:sldId id="494" r:id="rId12"/>
    <p:sldId id="469" r:id="rId13"/>
    <p:sldId id="471" r:id="rId14"/>
    <p:sldId id="472" r:id="rId15"/>
    <p:sldId id="473" r:id="rId16"/>
    <p:sldId id="474" r:id="rId17"/>
    <p:sldId id="475" r:id="rId18"/>
    <p:sldId id="476" r:id="rId19"/>
    <p:sldId id="41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02/02/2017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Message </a:t>
            </a:r>
            <a:r>
              <a:rPr lang="en-US" sz="2800">
                <a:latin typeface="Arial" charset="0"/>
                <a:cs typeface="Arial" charset="0"/>
              </a:rPr>
              <a:t>ordering </a:t>
            </a:r>
            <a:r>
              <a:rPr lang="en-US" sz="2800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US" sz="2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</a:t>
            </a:r>
            <a:r>
              <a:rPr lang="en-US" sz="2600" baseline="-25000" dirty="0"/>
              <a:t>1</a:t>
            </a:r>
            <a:r>
              <a:rPr lang="en-US" sz="2600" dirty="0"/>
              <a:t> sent 3 messages to P</a:t>
            </a:r>
            <a:r>
              <a:rPr 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5 messages to P</a:t>
            </a:r>
            <a:r>
              <a:rPr lang="en-US" altLang="en-US" sz="2600" baseline="-25000" dirty="0"/>
              <a:t>1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2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Now if,</a:t>
            </a:r>
            <a:endParaRPr lang="en-US" altLang="en-US" sz="2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28800" lvl="3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3</a:t>
            </a:r>
            <a:r>
              <a:rPr lang="en-US" altLang="en-US" sz="2600" dirty="0">
                <a:sym typeface="Wingdings" panose="05000000000000000000" pitchFamily="2" charset="2"/>
              </a:rPr>
              <a:t> sends m</a:t>
            </a:r>
            <a:r>
              <a:rPr lang="en-US" altLang="en-US" sz="2600" baseline="-25000" dirty="0">
                <a:sym typeface="Wingdings" panose="05000000000000000000" pitchFamily="2" charset="2"/>
              </a:rPr>
              <a:t>2</a:t>
            </a:r>
            <a:r>
              <a:rPr lang="en-US" altLang="en-US" sz="2600" dirty="0">
                <a:sym typeface="Wingdings" panose="05000000000000000000" pitchFamily="2" charset="2"/>
              </a:rPr>
              <a:t>  to 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1</a:t>
            </a:r>
            <a:r>
              <a:rPr lang="en-US" sz="2200" dirty="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2</a:t>
            </a:r>
            <a:r>
              <a:rPr lang="en-US" sz="2200" dirty="0"/>
              <a:t> = [4  0  4]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3</a:t>
            </a:r>
            <a:r>
              <a:rPr lang="en-US" sz="2200" dirty="0"/>
              <a:t> = [3  2  0]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2A03E8-6F7A-6444-90BC-4E0A3E6CAAB8}"/>
              </a:ext>
            </a:extLst>
          </p:cNvPr>
          <p:cNvGraphicFramePr>
            <a:graphicFrameLocks noGrp="1"/>
          </p:cNvGraphicFramePr>
          <p:nvPr/>
        </p:nvGraphicFramePr>
        <p:xfrm>
          <a:off x="4911566" y="193982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2" y="1465347"/>
            <a:ext cx="192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 of P</a:t>
            </a:r>
            <a:r>
              <a:rPr lang="en-US" sz="2400" baseline="-25000" dirty="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1F2A38-CA5B-4EA4-9EEA-362486AD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2384"/>
              </p:ext>
            </p:extLst>
          </p:nvPr>
        </p:nvGraphicFramePr>
        <p:xfrm>
          <a:off x="8031162" y="1927012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65E039-9FDB-4A15-B760-7F963B064094}"/>
              </a:ext>
            </a:extLst>
          </p:cNvPr>
          <p:cNvSpPr txBox="1"/>
          <p:nvPr/>
        </p:nvSpPr>
        <p:spPr>
          <a:xfrm>
            <a:off x="7804073" y="1401084"/>
            <a:ext cx="288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SENT of P</a:t>
            </a:r>
            <a:r>
              <a:rPr lang="en-US" sz="2400" baseline="-25000" dirty="0"/>
              <a:t>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7825F1-6F68-4324-A697-1FDD6F89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75713"/>
              </p:ext>
            </p:extLst>
          </p:nvPr>
        </p:nvGraphicFramePr>
        <p:xfrm>
          <a:off x="8031162" y="3960385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3F889A6-8609-4ECE-9566-DEE5E0F77D6E}"/>
              </a:ext>
            </a:extLst>
          </p:cNvPr>
          <p:cNvSpPr txBox="1"/>
          <p:nvPr/>
        </p:nvSpPr>
        <p:spPr>
          <a:xfrm>
            <a:off x="8156497" y="3485906"/>
            <a:ext cx="215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 of P</a:t>
            </a:r>
            <a:r>
              <a:rPr 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353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1997" y="1691238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US" sz="2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</a:t>
            </a:r>
            <a:r>
              <a:rPr lang="en-US" sz="2600" baseline="-25000" dirty="0"/>
              <a:t>1</a:t>
            </a:r>
            <a:r>
              <a:rPr lang="en-US" sz="2600" dirty="0"/>
              <a:t> sent 3 messages to P</a:t>
            </a:r>
            <a:r>
              <a:rPr 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5 messages to P</a:t>
            </a:r>
            <a:r>
              <a:rPr lang="en-US" altLang="en-US" sz="2600" baseline="-25000" dirty="0"/>
              <a:t>1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2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Now if,</a:t>
            </a:r>
          </a:p>
          <a:p>
            <a:pPr marL="1828800" lvl="3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1</a:t>
            </a:r>
            <a:r>
              <a:rPr lang="en-US" altLang="en-US" sz="2600" dirty="0">
                <a:sym typeface="Wingdings" panose="05000000000000000000" pitchFamily="2" charset="2"/>
              </a:rPr>
              <a:t> sends m</a:t>
            </a:r>
            <a:r>
              <a:rPr lang="en-US" altLang="en-US" sz="2600" baseline="-25000" dirty="0">
                <a:sym typeface="Wingdings" panose="05000000000000000000" pitchFamily="2" charset="2"/>
              </a:rPr>
              <a:t>3</a:t>
            </a:r>
            <a:r>
              <a:rPr lang="en-US" altLang="en-US" sz="2600" dirty="0">
                <a:sym typeface="Wingdings" panose="05000000000000000000" pitchFamily="2" charset="2"/>
              </a:rPr>
              <a:t> to 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1</a:t>
            </a:r>
            <a:r>
              <a:rPr lang="en-US" sz="2200" dirty="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2</a:t>
            </a:r>
            <a:r>
              <a:rPr lang="en-US" sz="2200" dirty="0"/>
              <a:t> = [3  0  4]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3</a:t>
            </a:r>
            <a:r>
              <a:rPr lang="en-US" sz="2200" dirty="0"/>
              <a:t> = [3  2  0]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1" y="1465347"/>
            <a:ext cx="2048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 of P</a:t>
            </a:r>
            <a:r>
              <a:rPr lang="en-US" sz="2400" baseline="-25000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98CBD0-7CA3-4F4C-AB41-C89EA145F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53637"/>
              </p:ext>
            </p:extLst>
          </p:nvPr>
        </p:nvGraphicFramePr>
        <p:xfrm>
          <a:off x="4911566" y="211127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64D198-C920-46CE-AE21-277BDBBC5EDA}"/>
              </a:ext>
            </a:extLst>
          </p:cNvPr>
          <p:cNvSpPr txBox="1"/>
          <p:nvPr/>
        </p:nvSpPr>
        <p:spPr>
          <a:xfrm>
            <a:off x="7671882" y="1495340"/>
            <a:ext cx="292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SENT of P</a:t>
            </a:r>
            <a:r>
              <a:rPr lang="en-US" sz="2400" baseline="-25000" dirty="0"/>
              <a:t>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58D153-8B79-4257-A31D-00D0A0C2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03818"/>
              </p:ext>
            </p:extLst>
          </p:nvPr>
        </p:nvGraphicFramePr>
        <p:xfrm>
          <a:off x="7851347" y="2144491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703" y="1344388"/>
            <a:ext cx="107585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baseline="-25000" dirty="0"/>
              <a:t>i</a:t>
            </a:r>
            <a:r>
              <a:rPr lang="en-US" sz="2800" dirty="0"/>
              <a:t> = vector clock of P</a:t>
            </a:r>
            <a:r>
              <a:rPr lang="en-US" sz="2800" baseline="-25000" dirty="0"/>
              <a:t>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[j] = </a:t>
            </a:r>
            <a:r>
              <a:rPr lang="en-US" altLang="en-US" sz="2800" dirty="0" err="1"/>
              <a:t>j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element of C</a:t>
            </a:r>
            <a:r>
              <a:rPr lang="en-US" altLang="en-US" sz="2800" baseline="-25000" dirty="0"/>
              <a:t>i</a:t>
            </a:r>
          </a:p>
          <a:p>
            <a:pPr lvl="3"/>
            <a:r>
              <a:rPr lang="en-US" altLang="en-US" sz="2800" dirty="0"/>
              <a:t>     </a:t>
            </a:r>
            <a:endParaRPr lang="en-US" sz="2800" baseline="-25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tm = vector timestamp for message m, stamped after local clock is incremented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B01B4-1197-8A45-B060-A815509D0A00}"/>
              </a:ext>
            </a:extLst>
          </p:cNvPr>
          <p:cNvSpPr/>
          <p:nvPr/>
        </p:nvSpPr>
        <p:spPr>
          <a:xfrm>
            <a:off x="1235081" y="3972256"/>
            <a:ext cx="7422064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P</a:t>
            </a:r>
            <a:r>
              <a:rPr lang="en-US" sz="2800" u="sng" baseline="-25000" dirty="0">
                <a:solidFill>
                  <a:srgbClr val="FF0000"/>
                </a:solidFill>
              </a:rPr>
              <a:t>i</a:t>
            </a:r>
            <a:r>
              <a:rPr lang="en-US" sz="2800" u="sng" dirty="0">
                <a:solidFill>
                  <a:srgbClr val="FF0000"/>
                </a:solidFill>
              </a:rPr>
              <a:t> sends a message m to </a:t>
            </a:r>
            <a:r>
              <a:rPr lang="en-US" sz="2800" u="sng" dirty="0" err="1">
                <a:solidFill>
                  <a:srgbClr val="FF0000"/>
                </a:solidFill>
              </a:rPr>
              <a:t>P</a:t>
            </a:r>
            <a:r>
              <a:rPr lang="en-US" sz="2800" u="sng" baseline="-25000" dirty="0" err="1">
                <a:solidFill>
                  <a:srgbClr val="FF0000"/>
                </a:solidFill>
              </a:rPr>
              <a:t>j</a:t>
            </a:r>
            <a:endParaRPr lang="en-US" sz="2800" u="sng" baseline="-25000" dirty="0">
              <a:solidFill>
                <a:srgbClr val="FF0000"/>
              </a:solidFill>
            </a:endParaRPr>
          </a:p>
          <a:p>
            <a:endParaRPr lang="en-US" sz="2800" u="sng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 increments C</a:t>
            </a:r>
            <a:r>
              <a:rPr lang="en-US" sz="2800" baseline="-25000" dirty="0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</a:t>
            </a:r>
            <a:r>
              <a:rPr lang="en-US" sz="2800" baseline="-25000" dirty="0"/>
              <a:t>i </a:t>
            </a:r>
            <a:r>
              <a:rPr lang="en-US" sz="2800" dirty="0"/>
              <a:t>sets the timestamp tm = C</a:t>
            </a:r>
            <a:r>
              <a:rPr lang="en-US" sz="2800" baseline="-25000" dirty="0"/>
              <a:t>i</a:t>
            </a:r>
            <a:r>
              <a:rPr lang="en-US" sz="2800" dirty="0"/>
              <a:t> for message m</a:t>
            </a:r>
            <a:r>
              <a:rPr lang="en-US" sz="28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54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1034" y="1724049"/>
            <a:ext cx="10669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err="1">
                <a:solidFill>
                  <a:srgbClr val="FF0000"/>
                </a:solidFill>
              </a:rPr>
              <a:t>P</a:t>
            </a:r>
            <a:r>
              <a:rPr lang="en-US" sz="2800" u="sng" baseline="-25000" dirty="0" err="1">
                <a:solidFill>
                  <a:srgbClr val="FF0000"/>
                </a:solidFill>
              </a:rPr>
              <a:t>j</a:t>
            </a:r>
            <a:r>
              <a:rPr lang="en-US" sz="2800" u="sng" dirty="0">
                <a:solidFill>
                  <a:srgbClr val="FF0000"/>
                </a:solidFill>
              </a:rPr>
              <a:t> receives a message m from P</a:t>
            </a:r>
            <a:r>
              <a:rPr lang="en-US" sz="2800" u="sng" baseline="-25000" dirty="0">
                <a:solidFill>
                  <a:srgbClr val="FF0000"/>
                </a:solidFill>
              </a:rPr>
              <a:t>i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(j ≠ </a:t>
            </a:r>
            <a:r>
              <a:rPr lang="en-US" sz="2800" dirty="0" err="1"/>
              <a:t>i</a:t>
            </a:r>
            <a:r>
              <a:rPr lang="en-US" sz="2800" dirty="0"/>
              <a:t>) receives m with timestamp tm, it delays message delivery until: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tm[</a:t>
            </a:r>
            <a:r>
              <a:rPr lang="en-US" sz="2800" dirty="0" err="1"/>
              <a:t>i</a:t>
            </a:r>
            <a:r>
              <a:rPr lang="en-US" sz="2800" dirty="0"/>
              <a:t>] - 1 </a:t>
            </a:r>
            <a:r>
              <a:rPr lang="en-US" sz="2800" dirty="0">
                <a:solidFill>
                  <a:srgbClr val="008000"/>
                </a:solidFill>
              </a:rPr>
              <a:t>//</a:t>
            </a:r>
            <a:r>
              <a:rPr lang="en-US" sz="2800" dirty="0" err="1">
                <a:solidFill>
                  <a:srgbClr val="008000"/>
                </a:solidFill>
              </a:rPr>
              <a:t>P</a:t>
            </a:r>
            <a:r>
              <a:rPr lang="en-US" sz="2800" baseline="-25000" dirty="0" err="1">
                <a:solidFill>
                  <a:srgbClr val="008000"/>
                </a:solidFill>
              </a:rPr>
              <a:t>j</a:t>
            </a:r>
            <a:r>
              <a:rPr lang="en-US" sz="2800" dirty="0">
                <a:solidFill>
                  <a:srgbClr val="008000"/>
                </a:solidFill>
              </a:rPr>
              <a:t> has received all </a:t>
            </a:r>
            <a:r>
              <a:rPr lang="en-US" sz="2800" dirty="0" err="1">
                <a:solidFill>
                  <a:srgbClr val="008000"/>
                </a:solidFill>
              </a:rPr>
              <a:t>preceeding</a:t>
            </a:r>
            <a:r>
              <a:rPr lang="en-US" sz="2800" dirty="0">
                <a:solidFill>
                  <a:srgbClr val="008000"/>
                </a:solidFill>
              </a:rPr>
              <a:t> messages sent by P</a:t>
            </a:r>
            <a:r>
              <a:rPr lang="en-US" sz="2800" baseline="-25000" dirty="0">
                <a:solidFill>
                  <a:srgbClr val="008000"/>
                </a:solidFill>
              </a:rPr>
              <a:t>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Symbol" panose="05050102010706020507" pitchFamily="18" charset="2"/>
              </a:rPr>
              <a:t></a:t>
            </a:r>
            <a:r>
              <a:rPr lang="en-US" sz="2800" dirty="0"/>
              <a:t> k &lt;= n and k ≠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[k] 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 tm[k] </a:t>
            </a:r>
            <a:r>
              <a:rPr lang="en-US" sz="2800" dirty="0">
                <a:solidFill>
                  <a:srgbClr val="008000"/>
                </a:solidFill>
              </a:rPr>
              <a:t>//</a:t>
            </a:r>
            <a:r>
              <a:rPr lang="en-US" sz="2800" dirty="0" err="1">
                <a:solidFill>
                  <a:srgbClr val="008000"/>
                </a:solidFill>
              </a:rPr>
              <a:t>P</a:t>
            </a:r>
            <a:r>
              <a:rPr lang="en-US" sz="2800" baseline="-25000" dirty="0" err="1">
                <a:solidFill>
                  <a:srgbClr val="008000"/>
                </a:solidFill>
              </a:rPr>
              <a:t>j</a:t>
            </a:r>
            <a:r>
              <a:rPr lang="en-US" sz="2800" dirty="0">
                <a:solidFill>
                  <a:srgbClr val="008000"/>
                </a:solidFill>
              </a:rPr>
              <a:t> has received all the messages that were received at P</a:t>
            </a:r>
            <a:r>
              <a:rPr lang="en-US" sz="2800" baseline="-25000" dirty="0">
                <a:solidFill>
                  <a:srgbClr val="008000"/>
                </a:solidFill>
              </a:rPr>
              <a:t>i</a:t>
            </a:r>
            <a:r>
              <a:rPr lang="en-US" sz="2800" dirty="0">
                <a:solidFill>
                  <a:srgbClr val="008000"/>
                </a:solidFill>
              </a:rPr>
              <a:t> from other processes before P</a:t>
            </a:r>
            <a:r>
              <a:rPr lang="en-US" sz="2800" baseline="-25000" dirty="0">
                <a:solidFill>
                  <a:srgbClr val="008000"/>
                </a:solidFill>
              </a:rPr>
              <a:t>i</a:t>
            </a:r>
            <a:r>
              <a:rPr lang="en-US" sz="2800" dirty="0">
                <a:solidFill>
                  <a:srgbClr val="008000"/>
                </a:solidFill>
              </a:rPr>
              <a:t> sent 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m is delivered to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, update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 err="1"/>
              <a:t>'s</a:t>
            </a:r>
            <a:r>
              <a:rPr lang="en-US" sz="2800" dirty="0"/>
              <a:t> vector clock </a:t>
            </a:r>
          </a:p>
          <a:p>
            <a:pPr lvl="2"/>
            <a:r>
              <a:rPr lang="en-US" sz="2800" dirty="0">
                <a:sym typeface="Symbol" panose="05050102010706020507" pitchFamily="18" charset="2"/>
              </a:rPr>
              <a:t></a:t>
            </a:r>
            <a:r>
              <a:rPr lang="en-US" sz="2800" dirty="0" err="1">
                <a:sym typeface="Symbol" panose="05050102010706020507" pitchFamily="18" charset="2"/>
              </a:rPr>
              <a:t>i</a:t>
            </a:r>
            <a:r>
              <a:rPr lang="en-US" sz="2800" dirty="0"/>
              <a:t>, 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max(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], tm[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 buffered messages to see if any can be delivered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76785" y="2067702"/>
            <a:ext cx="7217344" cy="3322888"/>
            <a:chOff x="717758" y="2075940"/>
            <a:chExt cx="7217344" cy="332288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33140"/>
              <a:ext cx="2542314" cy="239395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84320" y="4998718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0 0 1</m:t>
                            </m:r>
                          </m:e>
                        </m:d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2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4320" y="4998718"/>
                  <a:ext cx="96853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36782" y="4897510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43012" y="4773073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4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3012" y="4773073"/>
                  <a:ext cx="968535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71491" y="3525394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4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1491" y="3525394"/>
                  <a:ext cx="96853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717758" y="2222777"/>
                  <a:ext cx="96853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d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4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7758" y="2222777"/>
                  <a:ext cx="968535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284692" y="3168249"/>
            <a:ext cx="25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in blue indicate timestamps of messages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1470" y="2086364"/>
            <a:ext cx="6416675" cy="2953140"/>
            <a:chOff x="1518427" y="2075940"/>
            <a:chExt cx="6416675" cy="295314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33139"/>
              <a:ext cx="2542314" cy="242411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36782" y="4906841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2795091" y="3311298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5091" y="3311298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8772" y="2598145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31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49462" y="2077033"/>
            <a:ext cx="6416675" cy="2971802"/>
            <a:chOff x="1518427" y="2075940"/>
            <a:chExt cx="6416675" cy="29718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08990" y="3812192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49926" y="2523808"/>
              <a:ext cx="2551644" cy="242411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27451" y="4906841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9284692" y="3168249"/>
            <a:ext cx="25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in red indicate timestamps of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19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77454" y="1991502"/>
            <a:ext cx="6416675" cy="3048002"/>
            <a:chOff x="1518427" y="1999740"/>
            <a:chExt cx="6416675" cy="30480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18321" y="3821523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42470"/>
              <a:ext cx="2523652" cy="239236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382152" y="1999740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(buffer)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55444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4"/>
              <p:cNvSpPr txBox="1">
                <a:spLocks noChangeArrowheads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00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18614" y="88013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Birman-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-Stephenson Protocol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77454" y="1991502"/>
            <a:ext cx="6416675" cy="3048002"/>
            <a:chOff x="1518427" y="1999740"/>
            <a:chExt cx="6416675" cy="304800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10502" y="24426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610502" y="37380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10502" y="4957253"/>
              <a:ext cx="632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218321" y="3821523"/>
              <a:ext cx="392112" cy="1091085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268588" y="2542470"/>
              <a:ext cx="2523652" cy="239236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374214" y="2518852"/>
              <a:ext cx="522288" cy="1194593"/>
            </a:xfrm>
            <a:prstGeom prst="line">
              <a:avLst/>
            </a:prstGeom>
            <a:noFill/>
            <a:ln w="15875" cap="rnd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98015" y="3771390"/>
              <a:ext cx="914400" cy="1143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18427" y="20759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1518427" y="33713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518427" y="4590540"/>
              <a:ext cx="452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P3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382152" y="1999740"/>
              <a:ext cx="971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(buffer)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3610364" y="2499802"/>
              <a:ext cx="1743269" cy="64293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5115702" y="2609340"/>
              <a:ext cx="13589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deliver</a:t>
              </a:r>
            </a:p>
            <a:p>
              <a:pPr eaLnBrk="1" hangingPunct="1"/>
              <a:r>
                <a:rPr lang="en-US" altLang="en-US"/>
                <a:t>from buffer</a:t>
              </a: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 flipV="1">
              <a:off x="4887102" y="268554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41711" y="240216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44999" y="2405347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544510" y="3692144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269075" y="3691219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45696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55444" y="4925503"/>
              <a:ext cx="131806" cy="1222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5984422" y="2350548"/>
            <a:ext cx="131806" cy="1222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6053" y="4764835"/>
                <a:ext cx="96853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24"/>
              <p:cNvSpPr txBox="1">
                <a:spLocks noChangeArrowheads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532" y="3517156"/>
                <a:ext cx="96853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24"/>
              <p:cNvSpPr txBox="1">
                <a:spLocks noChangeArrowheads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0 0 0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0799" y="2214539"/>
                <a:ext cx="96853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24"/>
              <p:cNvSpPr txBox="1">
                <a:spLocks noChangeArrowheads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3347" y="5009142"/>
                <a:ext cx="9685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24"/>
              <p:cNvSpPr txBox="1">
                <a:spLocks noChangeArrowheads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3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631" y="3355287"/>
                <a:ext cx="96853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4"/>
              <p:cNvSpPr txBox="1">
                <a:spLocks noChangeArrowheads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7454" y="4022199"/>
                <a:ext cx="96853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4"/>
              <p:cNvSpPr txBox="1">
                <a:spLocks noChangeArrowheads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995" y="2927950"/>
                <a:ext cx="96853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4"/>
              <p:cNvSpPr txBox="1">
                <a:spLocks noChangeArrowheads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1184" y="3351173"/>
                <a:ext cx="96853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4"/>
              <p:cNvSpPr txBox="1">
                <a:spLocks noChangeArrowheads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255" y="2691336"/>
                <a:ext cx="968535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014" y="3986735"/>
                <a:ext cx="96853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24"/>
              <p:cNvSpPr txBox="1">
                <a:spLocks noChangeArrowheads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7499" y="5144589"/>
                <a:ext cx="96853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24"/>
              <p:cNvSpPr txBox="1">
                <a:spLocks noChangeArrowheads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0 0 1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6082" y="2052984"/>
                <a:ext cx="96853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5742212" y="2032126"/>
                <a:ext cx="9685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0 1 1</m:t>
                          </m:r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212" y="2032126"/>
                <a:ext cx="96853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0892-27CB-6747-8C0E-EC0184EBACDC}"/>
              </a:ext>
            </a:extLst>
          </p:cNvPr>
          <p:cNvSpPr txBox="1"/>
          <p:nvPr/>
        </p:nvSpPr>
        <p:spPr>
          <a:xfrm>
            <a:off x="9052119" y="2813033"/>
            <a:ext cx="286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SES Protocol from Recorded Lecture</a:t>
            </a:r>
          </a:p>
        </p:txBody>
      </p:sp>
    </p:spTree>
    <p:extLst>
      <p:ext uri="{BB962C8B-B14F-4D97-AF65-F5344CB8AC3E}">
        <p14:creationId xmlns:p14="http://schemas.microsoft.com/office/powerpoint/2010/main" val="252296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4" y="1655023"/>
            <a:ext cx="9939251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6, “Distributed Computing: Principles, Algorithms, and Systems”, Cambridge University Press, 2008.</a:t>
            </a:r>
          </a:p>
          <a:p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/>
              <a:t>, Chapter 7, “Distributed Computing: Principles, Algorithms, and Systems”, Cambridge University Press, 2008.</a:t>
            </a:r>
            <a:endParaRPr lang="en-US" dirty="0"/>
          </a:p>
          <a:p>
            <a:r>
              <a:rPr lang="fr-FR" dirty="0"/>
              <a:t>https://courses.csail.mit.edu/6.006/fall11/rec/rec14.pdf</a:t>
            </a:r>
            <a:endParaRPr lang="fr-F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Group Communication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2508" y="1513764"/>
            <a:ext cx="9605851" cy="244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broadcast </a:t>
            </a:r>
            <a:r>
              <a:rPr lang="en-US" altLang="en-US" sz="2800" dirty="0"/>
              <a:t>- sending a message to all members in the distributed system</a:t>
            </a:r>
          </a:p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multicasting</a:t>
            </a:r>
            <a:r>
              <a:rPr lang="en-US" altLang="en-US" sz="2800" dirty="0"/>
              <a:t> - a message is sent to a certain subset, identified as a group, of the processes in the system</a:t>
            </a:r>
          </a:p>
          <a:p>
            <a:pPr lvl="1">
              <a:lnSpc>
                <a:spcPts val="3700"/>
              </a:lnSpc>
              <a:buFont typeface="Arial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unicasting</a:t>
            </a:r>
            <a:r>
              <a:rPr lang="en-US" altLang="en-US" sz="2800" dirty="0"/>
              <a:t> - point-to-point message communication</a:t>
            </a:r>
            <a:endParaRPr lang="en-US" altLang="en-US" sz="173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71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Causal Order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1351128" y="1587661"/>
            <a:ext cx="836607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ct val="100000"/>
              <a:buFont typeface="Arial"/>
              <a:buChar char="•"/>
              <a:defRPr sz="2800"/>
            </a:pPr>
            <a:r>
              <a:rPr lang="en-IN" dirty="0"/>
              <a:t>A system supporting causal ordering model satisfies </a:t>
            </a:r>
          </a:p>
          <a:p>
            <a:pPr lvl="2">
              <a:defRPr sz="2800" b="1"/>
            </a:pPr>
            <a:r>
              <a:rPr lang="en-IN" dirty="0"/>
              <a:t>CO: for </a:t>
            </a:r>
            <a:r>
              <a:rPr lang="en-IN" dirty="0" err="1"/>
              <a:t>m</a:t>
            </a:r>
            <a:r>
              <a:rPr lang="en-IN" baseline="-25000" dirty="0" err="1"/>
              <a:t>ij</a:t>
            </a:r>
            <a:r>
              <a:rPr lang="en-IN" baseline="-25000" dirty="0"/>
              <a:t> </a:t>
            </a:r>
            <a:r>
              <a:rPr lang="en-IN" dirty="0"/>
              <a:t>and </a:t>
            </a:r>
            <a:r>
              <a:rPr lang="en-IN" dirty="0" err="1"/>
              <a:t>m</a:t>
            </a:r>
            <a:r>
              <a:rPr lang="en-IN" baseline="-25000" dirty="0" err="1"/>
              <a:t>kj</a:t>
            </a:r>
            <a:r>
              <a:rPr lang="en-IN" dirty="0"/>
              <a:t> , if send(</a:t>
            </a:r>
            <a:r>
              <a:rPr lang="en-IN" dirty="0" err="1"/>
              <a:t>m</a:t>
            </a:r>
            <a:r>
              <a:rPr lang="en-IN" baseline="-25000" dirty="0" err="1"/>
              <a:t>ij</a:t>
            </a:r>
            <a:r>
              <a:rPr lang="en-IN" dirty="0"/>
              <a:t> ) → send(</a:t>
            </a:r>
            <a:r>
              <a:rPr lang="en-IN" dirty="0" err="1"/>
              <a:t>m</a:t>
            </a:r>
            <a:r>
              <a:rPr lang="en-IN" baseline="-25000" dirty="0" err="1"/>
              <a:t>kj</a:t>
            </a:r>
            <a:r>
              <a:rPr lang="en-IN" dirty="0"/>
              <a:t> ), </a:t>
            </a:r>
          </a:p>
          <a:p>
            <a:pPr lvl="2">
              <a:defRPr sz="2800"/>
            </a:pPr>
            <a:r>
              <a:rPr lang="en-IN" b="1" dirty="0"/>
              <a:t>then rec(</a:t>
            </a:r>
            <a:r>
              <a:rPr lang="en-IN" b="1" dirty="0" err="1"/>
              <a:t>m</a:t>
            </a:r>
            <a:r>
              <a:rPr lang="en-IN" b="1" baseline="-25000" dirty="0" err="1"/>
              <a:t>ij</a:t>
            </a:r>
            <a:r>
              <a:rPr lang="en-IN" b="1" dirty="0"/>
              <a:t> ) → rec(</a:t>
            </a:r>
            <a:r>
              <a:rPr lang="en-IN" b="1" dirty="0" err="1"/>
              <a:t>m</a:t>
            </a:r>
            <a:r>
              <a:rPr lang="en-IN" b="1" baseline="-25000" dirty="0" err="1"/>
              <a:t>kj</a:t>
            </a:r>
            <a:r>
              <a:rPr lang="en-IN" b="1" dirty="0"/>
              <a:t> )</a:t>
            </a:r>
            <a:endParaRPr lang="en-US" sz="28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2 criteria must be satisfied by a causal </a:t>
            </a:r>
            <a:r>
              <a:rPr lang="fr-FR" sz="2800" dirty="0"/>
              <a:t>ordering protocol: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/>
              <a:t>Safety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/>
              <a:t>Liveness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81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Causal Order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5186" y="1768062"/>
            <a:ext cx="96890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630071" y="1355156"/>
            <a:ext cx="109318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</a:rPr>
              <a:t>Safety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message M arriving at a process may need to be buffered until all system-wide messages sent in the causal past of the send(M) event to the same destination </a:t>
            </a:r>
            <a:r>
              <a:rPr lang="fr-FR" sz="2800" dirty="0"/>
              <a:t>have </a:t>
            </a:r>
            <a:r>
              <a:rPr lang="fr-FR" sz="2800" dirty="0" err="1"/>
              <a:t>already</a:t>
            </a:r>
            <a:r>
              <a:rPr lang="fr-FR" sz="2800" dirty="0"/>
              <a:t> </a:t>
            </a:r>
            <a:r>
              <a:rPr lang="fr-FR" sz="2800" dirty="0" err="1"/>
              <a:t>arrived</a:t>
            </a:r>
            <a:endParaRPr lang="fr-FR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distinction is made between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arrival of a message at a process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event at which the message is given to the application process</a:t>
            </a:r>
          </a:p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</a:rPr>
              <a:t>Liveness</a:t>
            </a:r>
          </a:p>
          <a:p>
            <a:r>
              <a:rPr lang="en-US" sz="2800" dirty="0"/>
              <a:t>A message that arrives at a process must eventually be delivered </a:t>
            </a:r>
            <a:r>
              <a:rPr lang="fr-FR" sz="2800" dirty="0"/>
              <a:t>to the process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14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53526" y="1389714"/>
            <a:ext cx="108549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message M should carry a log of </a:t>
            </a:r>
          </a:p>
          <a:p>
            <a:pPr marL="1371600" lvl="2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 other messages</a:t>
            </a:r>
          </a:p>
          <a:p>
            <a:pPr marL="1371600" lvl="2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sent causally before M’s send event, and sent to the same destination </a:t>
            </a:r>
            <a:r>
              <a:rPr lang="en-US" sz="2800" dirty="0" err="1"/>
              <a:t>dest</a:t>
            </a:r>
            <a:r>
              <a:rPr lang="en-US" sz="2800" dirty="0"/>
              <a:t>(M)</a:t>
            </a:r>
          </a:p>
          <a:p>
            <a:pPr marL="914400" lvl="1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log can be examined to ensure whether it is safe to deliver a message</a:t>
            </a:r>
          </a:p>
          <a:p>
            <a:pPr marL="914400" lvl="1" indent="-4572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channels are FIFO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96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70764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400" y="1513764"/>
            <a:ext cx="11026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u="sng" dirty="0">
                <a:solidFill>
                  <a:srgbClr val="FF0000"/>
                </a:solidFill>
              </a:rPr>
              <a:t>local variables: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array of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SENT[1 …… n, 1 …… n] (n x n array)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SENT</a:t>
            </a:r>
            <a:r>
              <a:rPr lang="en-US" sz="2800" baseline="-25000" dirty="0" err="1"/>
              <a:t>i</a:t>
            </a:r>
            <a:r>
              <a:rPr lang="en-US" sz="2800" dirty="0"/>
              <a:t>[j, k] = no. of messages sent by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to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as known to P</a:t>
            </a:r>
            <a:r>
              <a:rPr lang="en-US" sz="2800" baseline="-25000" dirty="0"/>
              <a:t>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array of 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dirty="0"/>
              <a:t>DELIV [1 …… n]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DELIV</a:t>
            </a:r>
            <a:r>
              <a:rPr lang="en-US" sz="2800" baseline="-25000" dirty="0" err="1"/>
              <a:t>i</a:t>
            </a:r>
            <a:r>
              <a:rPr lang="en-US" sz="2800" dirty="0"/>
              <a:t>[j] = no. of messages from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that have been delivered to P</a:t>
            </a:r>
            <a:r>
              <a:rPr lang="en-US" sz="2800" baseline="-25000" dirty="0"/>
              <a:t>i</a:t>
            </a:r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(1) </a:t>
            </a:r>
            <a:r>
              <a:rPr lang="en-US" sz="2800" b="1" dirty="0"/>
              <a:t>send event</a:t>
            </a:r>
            <a:r>
              <a:rPr lang="en-US" sz="2800" dirty="0"/>
              <a:t>, where P</a:t>
            </a:r>
            <a:r>
              <a:rPr lang="en-US" sz="2800" baseline="-25000" dirty="0"/>
              <a:t>i</a:t>
            </a:r>
            <a:r>
              <a:rPr lang="en-US" sz="2800" dirty="0"/>
              <a:t> wants to send message M to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:</a:t>
            </a:r>
          </a:p>
          <a:p>
            <a:pPr lvl="3"/>
            <a:r>
              <a:rPr lang="en-US" sz="2800" dirty="0"/>
              <a:t>(1a) </a:t>
            </a:r>
            <a:r>
              <a:rPr lang="en-US" sz="2800" b="1" dirty="0"/>
              <a:t>send</a:t>
            </a:r>
            <a:r>
              <a:rPr lang="en-US" sz="2800" dirty="0"/>
              <a:t> (M, SENT) to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</a:t>
            </a:r>
          </a:p>
          <a:p>
            <a:pPr lvl="3"/>
            <a:r>
              <a:rPr lang="en-US" sz="2800" dirty="0"/>
              <a:t>(1b) SENT[</a:t>
            </a:r>
            <a:r>
              <a:rPr lang="en-US" sz="2800" dirty="0" err="1"/>
              <a:t>i</a:t>
            </a:r>
            <a:r>
              <a:rPr lang="en-US" sz="2800" dirty="0"/>
              <a:t>, j]  = SENT[</a:t>
            </a:r>
            <a:r>
              <a:rPr lang="en-US" sz="2800" dirty="0" err="1"/>
              <a:t>i</a:t>
            </a:r>
            <a:r>
              <a:rPr lang="en-US" sz="2800" dirty="0"/>
              <a:t>, j] + 1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62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800" dirty="0"/>
              <a:t>(2) </a:t>
            </a:r>
            <a:r>
              <a:rPr lang="en-US" sz="2800" b="1" dirty="0"/>
              <a:t>message arrival</a:t>
            </a:r>
            <a:r>
              <a:rPr lang="en-US" sz="2800" dirty="0"/>
              <a:t>, when (M, ST) arrives at P</a:t>
            </a:r>
            <a:r>
              <a:rPr lang="en-US" sz="2800" baseline="-25000" dirty="0"/>
              <a:t>i</a:t>
            </a:r>
            <a:r>
              <a:rPr lang="en-US" sz="2800" dirty="0"/>
              <a:t> from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: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(2a) </a:t>
            </a:r>
            <a:r>
              <a:rPr lang="en-US" sz="2800" b="1" dirty="0"/>
              <a:t>deliver</a:t>
            </a:r>
            <a:r>
              <a:rPr lang="en-US" sz="2800" dirty="0"/>
              <a:t> M to P</a:t>
            </a:r>
            <a:r>
              <a:rPr lang="en-US" sz="2800" baseline="-25000" dirty="0"/>
              <a:t>i </a:t>
            </a:r>
            <a:r>
              <a:rPr lang="en-US" sz="2800" dirty="0"/>
              <a:t>when for each process x,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(2b)          </a:t>
            </a:r>
            <a:r>
              <a:rPr lang="en-US" sz="2800" dirty="0" err="1"/>
              <a:t>DELIV</a:t>
            </a:r>
            <a:r>
              <a:rPr lang="en-US" sz="2800" baseline="-25000" dirty="0" err="1"/>
              <a:t>i</a:t>
            </a:r>
            <a:r>
              <a:rPr lang="en-US" sz="2800" dirty="0"/>
              <a:t>[x] 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 ST[x, </a:t>
            </a:r>
            <a:r>
              <a:rPr lang="en-US" sz="2800" dirty="0" err="1"/>
              <a:t>i</a:t>
            </a:r>
            <a:r>
              <a:rPr lang="en-US" sz="2800" dirty="0"/>
              <a:t> ]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(2c) </a:t>
            </a:r>
            <a:r>
              <a:rPr lang="en-US" sz="2800" dirty="0">
                <a:sym typeface="Symbol" panose="05050102010706020507" pitchFamily="18" charset="2"/>
              </a:rPr>
              <a:t> </a:t>
            </a:r>
            <a:r>
              <a:rPr lang="en-US" sz="2800" dirty="0"/>
              <a:t>x, y, SENT[x, y]  = max(SENT[x, y], ST[x, y])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(2d) </a:t>
            </a:r>
            <a:r>
              <a:rPr lang="en-US" sz="2800" dirty="0" err="1"/>
              <a:t>DELIV</a:t>
            </a:r>
            <a:r>
              <a:rPr lang="en-US" sz="2800" baseline="-25000" dirty="0" err="1"/>
              <a:t>i</a:t>
            </a:r>
            <a:r>
              <a:rPr lang="en-US" sz="2800" dirty="0"/>
              <a:t>[j]  = </a:t>
            </a:r>
            <a:r>
              <a:rPr lang="en-US" sz="2800" dirty="0" err="1"/>
              <a:t>DELIV</a:t>
            </a:r>
            <a:r>
              <a:rPr lang="en-US" sz="2800" baseline="-25000" dirty="0" err="1"/>
              <a:t>i</a:t>
            </a:r>
            <a:r>
              <a:rPr lang="en-US" sz="2800" dirty="0"/>
              <a:t>[j] + 1</a:t>
            </a:r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41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1908" y="1723476"/>
            <a:ext cx="99391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800" u="sng" dirty="0"/>
              <a:t>Complexity: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/>
              <a:t>space requirement at each process: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) integers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/>
              <a:t>space overhead per message: 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 integers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/>
              <a:t>time complexity at each process for each send and deliver event: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i="1" baseline="30000" dirty="0"/>
              <a:t>2</a:t>
            </a:r>
            <a:r>
              <a:rPr lang="en-US" altLang="en-US" sz="2800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7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211738"/>
            <a:ext cx="8432800" cy="1143000"/>
          </a:xfrm>
        </p:spPr>
        <p:txBody>
          <a:bodyPr/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Raynal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Schiper</a:t>
            </a:r>
            <a:r>
              <a:rPr lang="en-US" altLang="en-US" b="0" spc="0" dirty="0">
                <a:solidFill>
                  <a:srgbClr val="0000FF"/>
                </a:solidFill>
              </a:rPr>
              <a:t>–</a:t>
            </a:r>
            <a:r>
              <a:rPr lang="en-US" altLang="en-US" b="0" spc="0" dirty="0" err="1">
                <a:solidFill>
                  <a:srgbClr val="0000FF"/>
                </a:solidFill>
              </a:rPr>
              <a:t>Toueg</a:t>
            </a:r>
            <a:r>
              <a:rPr lang="en-US" altLang="en-US" b="0" spc="0" dirty="0">
                <a:solidFill>
                  <a:srgbClr val="0000FF"/>
                </a:solidFill>
              </a:rPr>
              <a:t> Algorithm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3669" y="1696180"/>
            <a:ext cx="9939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en-US" sz="2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-634312" y="1456150"/>
            <a:ext cx="613214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P</a:t>
            </a:r>
            <a:r>
              <a:rPr lang="en-US" sz="2600" baseline="-25000" dirty="0"/>
              <a:t>1</a:t>
            </a:r>
            <a:r>
              <a:rPr lang="en-US" sz="2600" dirty="0"/>
              <a:t> sent 3 messages to P</a:t>
            </a:r>
            <a:r>
              <a:rPr 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5 messages to P</a:t>
            </a:r>
            <a:r>
              <a:rPr lang="en-US" altLang="en-US" sz="2600" baseline="-25000" dirty="0"/>
              <a:t>1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 sent 2 messages to P</a:t>
            </a:r>
            <a:r>
              <a:rPr lang="en-US" altLang="en-US" sz="2600" baseline="-25000" dirty="0"/>
              <a:t>3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</a:t>
            </a:r>
            <a:r>
              <a:rPr lang="en-US" altLang="en-US" sz="2600" baseline="-25000" dirty="0"/>
              <a:t>3</a:t>
            </a:r>
            <a:r>
              <a:rPr lang="en-US" altLang="en-US" sz="2600" dirty="0"/>
              <a:t> sent 4 messages to P</a:t>
            </a:r>
            <a:r>
              <a:rPr lang="en-US" altLang="en-US" sz="2600" baseline="-25000" dirty="0"/>
              <a:t>2</a:t>
            </a:r>
          </a:p>
          <a:p>
            <a:pPr marL="1371600" lvl="2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Now if,</a:t>
            </a:r>
          </a:p>
          <a:p>
            <a:pPr marL="1828800" lvl="3" indent="-457200">
              <a:lnSpc>
                <a:spcPts val="3020"/>
              </a:lnSpc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Wingdings" panose="05000000000000000000" pitchFamily="2" charset="2"/>
              </a:rPr>
              <a:t>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1</a:t>
            </a:r>
            <a:r>
              <a:rPr lang="en-US" altLang="en-US" sz="2600" dirty="0">
                <a:sym typeface="Wingdings" panose="05000000000000000000" pitchFamily="2" charset="2"/>
              </a:rPr>
              <a:t> sends m</a:t>
            </a:r>
            <a:r>
              <a:rPr lang="en-US" altLang="en-US" sz="2600" baseline="-25000" dirty="0">
                <a:sym typeface="Wingdings" panose="05000000000000000000" pitchFamily="2" charset="2"/>
              </a:rPr>
              <a:t>1</a:t>
            </a:r>
            <a:r>
              <a:rPr lang="en-US" altLang="en-US" sz="2600" dirty="0">
                <a:sym typeface="Wingdings" panose="05000000000000000000" pitchFamily="2" charset="2"/>
              </a:rPr>
              <a:t> to P</a:t>
            </a:r>
            <a:r>
              <a:rPr lang="en-US" altLang="en-US" sz="2600" baseline="-25000" dirty="0">
                <a:sym typeface="Wingdings" panose="05000000000000000000" pitchFamily="2" charset="2"/>
              </a:rPr>
              <a:t>2</a:t>
            </a:r>
            <a:endParaRPr lang="en-US" altLang="en-US" sz="2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2D7B7-9C8C-934D-AA3E-E75C9E24BE70}"/>
              </a:ext>
            </a:extLst>
          </p:cNvPr>
          <p:cNvSpPr txBox="1"/>
          <p:nvPr/>
        </p:nvSpPr>
        <p:spPr>
          <a:xfrm>
            <a:off x="4796472" y="3266540"/>
            <a:ext cx="3234690" cy="156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1</a:t>
            </a:r>
            <a:r>
              <a:rPr lang="en-US" sz="2200" dirty="0"/>
              <a:t> = [0  4  0]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2</a:t>
            </a:r>
            <a:r>
              <a:rPr lang="en-US" sz="2200" dirty="0"/>
              <a:t> = [3  0  4]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DELIV</a:t>
            </a:r>
            <a:r>
              <a:rPr lang="en-US" sz="2200" baseline="-25000" dirty="0"/>
              <a:t>3</a:t>
            </a:r>
            <a:r>
              <a:rPr lang="en-US" sz="2200" dirty="0"/>
              <a:t> = [3  2  0]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2A03E8-6F7A-6444-90BC-4E0A3E6C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2739"/>
              </p:ext>
            </p:extLst>
          </p:nvPr>
        </p:nvGraphicFramePr>
        <p:xfrm>
          <a:off x="4911566" y="2111276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B0BD45-5E4F-A440-A59E-656DFD3005D8}"/>
              </a:ext>
            </a:extLst>
          </p:cNvPr>
          <p:cNvSpPr txBox="1"/>
          <p:nvPr/>
        </p:nvSpPr>
        <p:spPr>
          <a:xfrm>
            <a:off x="5036902" y="1465347"/>
            <a:ext cx="165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 of P</a:t>
            </a:r>
            <a:r>
              <a:rPr lang="en-US" sz="2400" baseline="-25000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1F9ECA-1637-4F94-A9B5-1DA294D5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64282"/>
              </p:ext>
            </p:extLst>
          </p:nvPr>
        </p:nvGraphicFramePr>
        <p:xfrm>
          <a:off x="8048309" y="2065512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C430961-CAAD-49F0-9F5A-310F328A69AC}"/>
              </a:ext>
            </a:extLst>
          </p:cNvPr>
          <p:cNvSpPr txBox="1"/>
          <p:nvPr/>
        </p:nvSpPr>
        <p:spPr>
          <a:xfrm>
            <a:off x="7710723" y="1465347"/>
            <a:ext cx="292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SENT of P</a:t>
            </a:r>
            <a:r>
              <a:rPr lang="en-US" sz="2400" baseline="-25000" dirty="0"/>
              <a:t>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F39364-5C62-460F-B735-4CE8F304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7081"/>
              </p:ext>
            </p:extLst>
          </p:nvPr>
        </p:nvGraphicFramePr>
        <p:xfrm>
          <a:off x="8031162" y="4293679"/>
          <a:ext cx="204851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340">
                  <a:extLst>
                    <a:ext uri="{9D8B030D-6E8A-4147-A177-3AD203B41FA5}">
                      <a16:colId xmlns:a16="http://schemas.microsoft.com/office/drawing/2014/main" val="385385652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68949614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9897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5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565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90CC0-ED11-423F-8B40-7B28A8142F59}"/>
              </a:ext>
            </a:extLst>
          </p:cNvPr>
          <p:cNvSpPr txBox="1"/>
          <p:nvPr/>
        </p:nvSpPr>
        <p:spPr>
          <a:xfrm>
            <a:off x="8156497" y="3647750"/>
            <a:ext cx="194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 of P</a:t>
            </a:r>
            <a:r>
              <a:rPr 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009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</TotalTime>
  <Words>1355</Words>
  <Application>Microsoft Office PowerPoint</Application>
  <PresentationFormat>Widescreen</PresentationFormat>
  <Paragraphs>303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Message ordering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607</cp:revision>
  <dcterms:created xsi:type="dcterms:W3CDTF">2016-05-19T10:09:53Z</dcterms:created>
  <dcterms:modified xsi:type="dcterms:W3CDTF">2021-08-20T14:58:46Z</dcterms:modified>
</cp:coreProperties>
</file>