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7" r:id="rId2"/>
    <p:sldId id="272" r:id="rId3"/>
    <p:sldId id="274" r:id="rId4"/>
    <p:sldId id="280" r:id="rId5"/>
    <p:sldId id="321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6" r:id="rId14"/>
    <p:sldId id="300" r:id="rId15"/>
    <p:sldId id="301" r:id="rId16"/>
    <p:sldId id="303" r:id="rId17"/>
    <p:sldId id="304" r:id="rId18"/>
    <p:sldId id="305" r:id="rId19"/>
    <p:sldId id="306" r:id="rId20"/>
    <p:sldId id="309" r:id="rId21"/>
    <p:sldId id="542" r:id="rId22"/>
    <p:sldId id="312" r:id="rId23"/>
    <p:sldId id="543" r:id="rId24"/>
    <p:sldId id="544" r:id="rId25"/>
    <p:sldId id="545" r:id="rId26"/>
    <p:sldId id="546" r:id="rId27"/>
    <p:sldId id="547" r:id="rId28"/>
    <p:sldId id="425" r:id="rId29"/>
    <p:sldId id="515" r:id="rId30"/>
    <p:sldId id="516" r:id="rId31"/>
    <p:sldId id="486" r:id="rId32"/>
    <p:sldId id="517" r:id="rId33"/>
    <p:sldId id="518" r:id="rId34"/>
    <p:sldId id="320" r:id="rId35"/>
    <p:sldId id="26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25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9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53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/>
          <a:p>
            <a:r>
              <a:rPr lang="en-US"/>
              <a:t>02/02/2017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3657600"/>
            <a:ext cx="6629400" cy="1524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dirty="0">
                <a:latin typeface="Arial" charset="0"/>
                <a:cs typeface="Arial" charset="0"/>
              </a:rPr>
              <a:t>Distributed Mutual Exclusion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Barsha</a:t>
            </a:r>
            <a:r>
              <a:rPr lang="en-US" dirty="0"/>
              <a:t> </a:t>
            </a:r>
            <a:r>
              <a:rPr lang="en-US" dirty="0" err="1"/>
              <a:t>Mitra</a:t>
            </a:r>
            <a:endParaRPr lang="en-US" dirty="0"/>
          </a:p>
          <a:p>
            <a:r>
              <a:rPr lang="en-US" dirty="0"/>
              <a:t>CSIS </a:t>
            </a:r>
            <a:r>
              <a:rPr lang="en-US" dirty="0" err="1"/>
              <a:t>Dept</a:t>
            </a:r>
            <a:r>
              <a:rPr lang="en-US" dirty="0"/>
              <a:t>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en-US" b="0" spc="0" dirty="0" err="1">
                <a:solidFill>
                  <a:srgbClr val="0000FF"/>
                </a:solidFill>
              </a:rPr>
              <a:t>Lamport’s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859927" y="5749212"/>
            <a:ext cx="3915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Site S</a:t>
            </a:r>
            <a:r>
              <a:rPr lang="en-US" sz="2800" baseline="-25000" dirty="0"/>
              <a:t>1</a:t>
            </a:r>
            <a:r>
              <a:rPr lang="en-US" sz="2800" dirty="0"/>
              <a:t> enters the CS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3" y="1969079"/>
            <a:ext cx="6624637" cy="310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4528036" y="3329180"/>
            <a:ext cx="669114" cy="69231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853868"/>
            <a:ext cx="1037253" cy="4100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413" y="5084542"/>
            <a:ext cx="1019095" cy="402898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4622803" y="4021495"/>
            <a:ext cx="1348789" cy="1052403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73922" y="5169432"/>
            <a:ext cx="504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also write as: request_queue</a:t>
            </a:r>
            <a:r>
              <a:rPr lang="en-US" baseline="-25000" dirty="0"/>
              <a:t>1 </a:t>
            </a:r>
            <a:r>
              <a:rPr lang="en-US" dirty="0"/>
              <a:t>= ((1, 1), (1, 2))</a:t>
            </a:r>
            <a:endParaRPr lang="en-US" baseline="-25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712" y="4786717"/>
            <a:ext cx="1019095" cy="402898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 flipV="1">
            <a:off x="2949790" y="4210851"/>
            <a:ext cx="532618" cy="11297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216246" y="3521488"/>
            <a:ext cx="2457076" cy="53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59797" y="3338569"/>
            <a:ext cx="10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REPLY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462084" y="5357365"/>
            <a:ext cx="10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  <a:endParaRPr lang="en-US" baseline="-2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7526" y="4756885"/>
            <a:ext cx="695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26588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en-US" b="0" spc="0" dirty="0" err="1">
                <a:solidFill>
                  <a:srgbClr val="0000FF"/>
                </a:solidFill>
              </a:rPr>
              <a:t>Lamport’s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1630" y="5263329"/>
            <a:ext cx="7892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Site S</a:t>
            </a:r>
            <a:r>
              <a:rPr lang="en-US" sz="2800" baseline="-25000" dirty="0"/>
              <a:t>1</a:t>
            </a:r>
            <a:r>
              <a:rPr lang="en-US" sz="2800" dirty="0"/>
              <a:t> exits the CS </a:t>
            </a:r>
            <a:r>
              <a:rPr lang="fr-FR" sz="2800" dirty="0"/>
              <a:t>and </a:t>
            </a:r>
            <a:r>
              <a:rPr lang="fr-FR" sz="2800" dirty="0" err="1"/>
              <a:t>sends</a:t>
            </a:r>
            <a:r>
              <a:rPr lang="fr-FR" sz="2800" dirty="0"/>
              <a:t> RELEASE messages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12" y="1892079"/>
            <a:ext cx="5353050" cy="3057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297" y="4460831"/>
            <a:ext cx="1019095" cy="402898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flipH="1">
            <a:off x="6852424" y="3367376"/>
            <a:ext cx="2457076" cy="53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95975" y="3184457"/>
            <a:ext cx="10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</a:t>
            </a:r>
            <a:endParaRPr lang="en-US" baseline="-25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37652" y="4429339"/>
            <a:ext cx="695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67111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en-US" b="0" spc="0" dirty="0" err="1">
                <a:solidFill>
                  <a:srgbClr val="0000FF"/>
                </a:solidFill>
              </a:rPr>
              <a:t>Lamport’s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7038" y="5282163"/>
            <a:ext cx="4204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Site S</a:t>
            </a:r>
            <a:r>
              <a:rPr lang="en-US" sz="2800" baseline="-25000" dirty="0"/>
              <a:t>2</a:t>
            </a:r>
            <a:r>
              <a:rPr lang="en-US" sz="2800" dirty="0"/>
              <a:t> enters the CS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5123" y="1813499"/>
            <a:ext cx="6499094" cy="321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648" y="2802108"/>
            <a:ext cx="647700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48" y="3562936"/>
            <a:ext cx="647700" cy="371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986" y="4711922"/>
            <a:ext cx="647700" cy="3381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721" y="4679199"/>
            <a:ext cx="1019095" cy="402898"/>
          </a:xfrm>
          <a:prstGeom prst="rect">
            <a:avLst/>
          </a:prstGeom>
          <a:noFill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37652" y="4702299"/>
            <a:ext cx="695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8E6633-F345-4342-8046-197A8268FAE3}"/>
              </a:ext>
            </a:extLst>
          </p:cNvPr>
          <p:cNvSpPr/>
          <p:nvPr/>
        </p:nvSpPr>
        <p:spPr>
          <a:xfrm>
            <a:off x="665204" y="5813693"/>
            <a:ext cx="10861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/>
            <a:r>
              <a:rPr lang="en-US" altLang="en-US" sz="2800" b="1" dirty="0"/>
              <a:t>Performance - </a:t>
            </a:r>
            <a:r>
              <a:rPr lang="en-US" altLang="en-US" sz="2800" dirty="0"/>
              <a:t>Requires 3(N − 1) messages per CS invocation</a:t>
            </a:r>
          </a:p>
        </p:txBody>
      </p:sp>
    </p:spTree>
    <p:extLst>
      <p:ext uri="{BB962C8B-B14F-4D97-AF65-F5344CB8AC3E}">
        <p14:creationId xmlns:p14="http://schemas.microsoft.com/office/powerpoint/2010/main" val="168836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Ricart–Agrawala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5324" y="1513764"/>
            <a:ext cx="106694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communication channels are not required to be FIFO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REQUEST and REPLY messages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each process p</a:t>
            </a:r>
            <a:r>
              <a:rPr lang="en-US" sz="2800" baseline="-25000" dirty="0"/>
              <a:t>i</a:t>
            </a:r>
            <a:r>
              <a:rPr lang="en-US" sz="2800" dirty="0"/>
              <a:t> maintains the </a:t>
            </a:r>
            <a:r>
              <a:rPr lang="en-US" sz="2800" dirty="0">
                <a:solidFill>
                  <a:srgbClr val="FF3399"/>
                </a:solidFill>
              </a:rPr>
              <a:t>request-deferred array, </a:t>
            </a:r>
            <a:r>
              <a:rPr lang="en-US" sz="2800" dirty="0" err="1">
                <a:solidFill>
                  <a:srgbClr val="FF3399"/>
                </a:solidFill>
              </a:rPr>
              <a:t>RD</a:t>
            </a:r>
            <a:r>
              <a:rPr lang="en-US" sz="2800" baseline="-25000" dirty="0" err="1">
                <a:solidFill>
                  <a:srgbClr val="FF3399"/>
                </a:solidFill>
              </a:rPr>
              <a:t>i</a:t>
            </a:r>
            <a:endParaRPr lang="en-US" sz="2800" baseline="-25000" dirty="0">
              <a:solidFill>
                <a:srgbClr val="FF339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size of </a:t>
            </a:r>
            <a:r>
              <a:rPr lang="en-US" sz="2800" dirty="0" err="1"/>
              <a:t>RD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   </a:t>
            </a:r>
            <a:r>
              <a:rPr lang="en-US" sz="2800" dirty="0"/>
              <a:t>= no. of processes in the system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initially, ∀</a:t>
            </a:r>
            <a:r>
              <a:rPr lang="en-US" sz="2800" dirty="0" err="1"/>
              <a:t>i</a:t>
            </a:r>
            <a:r>
              <a:rPr lang="en-US" sz="2800" dirty="0"/>
              <a:t> ∀j: </a:t>
            </a:r>
            <a:r>
              <a:rPr lang="en-US" sz="2800" dirty="0" err="1"/>
              <a:t>RD</a:t>
            </a:r>
            <a:r>
              <a:rPr lang="en-US" sz="2800" baseline="-25000" dirty="0" err="1"/>
              <a:t>i</a:t>
            </a:r>
            <a:r>
              <a:rPr lang="en-US" sz="2800" dirty="0"/>
              <a:t>[j] = 0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whenever p</a:t>
            </a:r>
            <a:r>
              <a:rPr lang="en-US" sz="2800" baseline="-25000" dirty="0"/>
              <a:t>i</a:t>
            </a:r>
            <a:r>
              <a:rPr lang="en-US" sz="2800" dirty="0"/>
              <a:t> defers the request sent by 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dirty="0"/>
              <a:t>, it sets </a:t>
            </a:r>
            <a:r>
              <a:rPr lang="en-US" sz="2800" dirty="0" err="1"/>
              <a:t>RD</a:t>
            </a:r>
            <a:r>
              <a:rPr lang="en-US" sz="2800" baseline="-25000" dirty="0" err="1"/>
              <a:t>i</a:t>
            </a:r>
            <a:r>
              <a:rPr lang="en-US" sz="2800" dirty="0"/>
              <a:t>[j] = 1,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after it has sent a REPLY message to 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dirty="0"/>
              <a:t> , it sets </a:t>
            </a:r>
            <a:r>
              <a:rPr lang="en-US" sz="2800" dirty="0" err="1"/>
              <a:t>RD</a:t>
            </a:r>
            <a:r>
              <a:rPr lang="en-US" sz="2800" baseline="-25000" dirty="0" err="1"/>
              <a:t>i</a:t>
            </a:r>
            <a:r>
              <a:rPr lang="en-US" sz="2800" dirty="0"/>
              <a:t>[j] = 0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73577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Ricart–Agrawala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8761" y="1371124"/>
            <a:ext cx="95625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rgbClr val="FF3399"/>
                </a:solidFill>
              </a:rPr>
              <a:t>Requesting</a:t>
            </a:r>
            <a:r>
              <a:rPr lang="fr-FR" sz="2800" b="1" dirty="0">
                <a:solidFill>
                  <a:srgbClr val="FF3399"/>
                </a:solidFill>
              </a:rPr>
              <a:t> the </a:t>
            </a:r>
            <a:r>
              <a:rPr lang="fr-FR" sz="2800" b="1" dirty="0" err="1">
                <a:solidFill>
                  <a:srgbClr val="FF3399"/>
                </a:solidFill>
              </a:rPr>
              <a:t>critical</a:t>
            </a:r>
            <a:r>
              <a:rPr lang="fr-FR" sz="2800" b="1" dirty="0">
                <a:solidFill>
                  <a:srgbClr val="FF3399"/>
                </a:solidFill>
              </a:rPr>
              <a:t> section:</a:t>
            </a:r>
          </a:p>
          <a:p>
            <a:pPr marL="514350" indent="-514350">
              <a:buAutoNum type="alphaLcParenBoth"/>
            </a:pPr>
            <a:r>
              <a:rPr lang="en-US" sz="2800" dirty="0"/>
              <a:t>When a site S</a:t>
            </a:r>
            <a:r>
              <a:rPr lang="en-US" sz="2800" baseline="-25000" dirty="0"/>
              <a:t>i</a:t>
            </a:r>
            <a:r>
              <a:rPr lang="en-US" sz="2800" dirty="0"/>
              <a:t> wants to enter the CS, it broadcasts a timestamped REQUEST message to all other sites</a:t>
            </a:r>
          </a:p>
          <a:p>
            <a:endParaRPr lang="en-US" sz="2800" dirty="0"/>
          </a:p>
          <a:p>
            <a:r>
              <a:rPr lang="en-US" sz="2800" dirty="0"/>
              <a:t>(b) When site S</a:t>
            </a:r>
            <a:r>
              <a:rPr lang="en-US" sz="2800" baseline="-25000" dirty="0"/>
              <a:t>j</a:t>
            </a:r>
            <a:r>
              <a:rPr lang="en-US" sz="2800" dirty="0"/>
              <a:t> receives a REQUEST message from site S</a:t>
            </a:r>
            <a:r>
              <a:rPr lang="en-US" sz="2800" baseline="-25000" dirty="0"/>
              <a:t>i</a:t>
            </a:r>
            <a:r>
              <a:rPr lang="en-US" sz="2800" dirty="0"/>
              <a:t>, it sends a REPLY message to site S</a:t>
            </a:r>
            <a:r>
              <a:rPr lang="en-US" sz="2800" baseline="-25000" dirty="0"/>
              <a:t>i</a:t>
            </a:r>
            <a:r>
              <a:rPr lang="en-US" sz="2800" dirty="0"/>
              <a:t> if site S</a:t>
            </a:r>
            <a:r>
              <a:rPr lang="en-US" sz="2800" baseline="-25000" dirty="0"/>
              <a:t>j</a:t>
            </a:r>
            <a:r>
              <a:rPr lang="en-US" sz="2800" dirty="0"/>
              <a:t> is neither requesting nor executing the CS, or if the site S</a:t>
            </a:r>
            <a:r>
              <a:rPr lang="en-US" sz="2800" baseline="-25000" dirty="0"/>
              <a:t>j</a:t>
            </a:r>
            <a:r>
              <a:rPr lang="en-US" sz="2800" dirty="0"/>
              <a:t> is requesting and S</a:t>
            </a:r>
            <a:r>
              <a:rPr lang="en-US" sz="2800" baseline="-25000" dirty="0"/>
              <a:t>i</a:t>
            </a:r>
            <a:r>
              <a:rPr lang="en-US" sz="2800" dirty="0"/>
              <a:t>’s request’s timestamp is smaller than site S</a:t>
            </a:r>
            <a:r>
              <a:rPr lang="en-US" sz="2800" baseline="-25000" dirty="0"/>
              <a:t>j</a:t>
            </a:r>
            <a:r>
              <a:rPr lang="en-US" sz="2800" dirty="0"/>
              <a:t>’s own request’s timestamp. Otherwise, the reply is deferred and S</a:t>
            </a:r>
            <a:r>
              <a:rPr lang="en-US" sz="2800" baseline="-25000" dirty="0"/>
              <a:t>j</a:t>
            </a:r>
            <a:r>
              <a:rPr lang="en-US" sz="2800" dirty="0"/>
              <a:t> sets </a:t>
            </a:r>
            <a:r>
              <a:rPr lang="en-US" sz="2800" dirty="0" err="1"/>
              <a:t>RD</a:t>
            </a:r>
            <a:r>
              <a:rPr lang="en-US" sz="2800" baseline="-25000" dirty="0" err="1"/>
              <a:t>j</a:t>
            </a:r>
            <a:r>
              <a:rPr lang="en-US" sz="2800" dirty="0"/>
              <a:t> [</a:t>
            </a:r>
            <a:r>
              <a:rPr lang="en-US" sz="2800" dirty="0" err="1"/>
              <a:t>i</a:t>
            </a:r>
            <a:r>
              <a:rPr lang="en-US" sz="2800" dirty="0"/>
              <a:t>] = 1</a:t>
            </a:r>
          </a:p>
        </p:txBody>
      </p:sp>
    </p:spTree>
    <p:extLst>
      <p:ext uri="{BB962C8B-B14F-4D97-AF65-F5344CB8AC3E}">
        <p14:creationId xmlns:p14="http://schemas.microsoft.com/office/powerpoint/2010/main" val="22124802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Ricart–Agrawala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598" y="1324294"/>
            <a:ext cx="105856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rgbClr val="FF3399"/>
                </a:solidFill>
              </a:rPr>
              <a:t>Executing</a:t>
            </a:r>
            <a:r>
              <a:rPr lang="fr-FR" sz="2800" b="1" dirty="0">
                <a:solidFill>
                  <a:srgbClr val="FF3399"/>
                </a:solidFill>
              </a:rPr>
              <a:t> the </a:t>
            </a:r>
            <a:r>
              <a:rPr lang="fr-FR" sz="2800" b="1" dirty="0" err="1">
                <a:solidFill>
                  <a:srgbClr val="FF3399"/>
                </a:solidFill>
              </a:rPr>
              <a:t>critical</a:t>
            </a:r>
            <a:r>
              <a:rPr lang="fr-FR" sz="2800" b="1" dirty="0">
                <a:solidFill>
                  <a:srgbClr val="FF3399"/>
                </a:solidFill>
              </a:rPr>
              <a:t> section:</a:t>
            </a:r>
          </a:p>
          <a:p>
            <a:r>
              <a:rPr lang="en-US" sz="2800" dirty="0"/>
              <a:t>(c) Site S</a:t>
            </a:r>
            <a:r>
              <a:rPr lang="en-US" sz="2800" baseline="-25000" dirty="0"/>
              <a:t>i</a:t>
            </a:r>
            <a:r>
              <a:rPr lang="en-US" sz="2800" dirty="0"/>
              <a:t> enters the CS after it has received a REPLY message from every site it sent a REQUEST message to</a:t>
            </a:r>
          </a:p>
          <a:p>
            <a:endParaRPr lang="en-US" sz="2800" dirty="0"/>
          </a:p>
          <a:p>
            <a:r>
              <a:rPr lang="fr-FR" sz="2800" b="1" dirty="0">
                <a:solidFill>
                  <a:srgbClr val="FF3399"/>
                </a:solidFill>
              </a:rPr>
              <a:t>Releasing the </a:t>
            </a:r>
            <a:r>
              <a:rPr lang="fr-FR" sz="2800" b="1" dirty="0" err="1">
                <a:solidFill>
                  <a:srgbClr val="FF3399"/>
                </a:solidFill>
              </a:rPr>
              <a:t>critical</a:t>
            </a:r>
            <a:r>
              <a:rPr lang="fr-FR" sz="2800" b="1" dirty="0">
                <a:solidFill>
                  <a:srgbClr val="FF3399"/>
                </a:solidFill>
              </a:rPr>
              <a:t> section:</a:t>
            </a:r>
          </a:p>
          <a:p>
            <a:r>
              <a:rPr lang="en-US" sz="2800" dirty="0"/>
              <a:t>(d) When site S</a:t>
            </a:r>
            <a:r>
              <a:rPr lang="en-US" sz="2800" baseline="-25000" dirty="0"/>
              <a:t>i</a:t>
            </a:r>
            <a:r>
              <a:rPr lang="en-US" sz="2800" dirty="0"/>
              <a:t> exits the CS, it sends all the deferred REPLY messages: </a:t>
            </a:r>
          </a:p>
          <a:p>
            <a:r>
              <a:rPr lang="en-US" sz="2800" dirty="0"/>
              <a:t>∀j if </a:t>
            </a:r>
            <a:r>
              <a:rPr lang="en-US" sz="2800" dirty="0" err="1"/>
              <a:t>RD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 </a:t>
            </a:r>
            <a:r>
              <a:rPr lang="en-US" sz="2800" dirty="0"/>
              <a:t>[j] = 1, then S</a:t>
            </a:r>
            <a:r>
              <a:rPr lang="en-US" sz="2800" baseline="-25000" dirty="0"/>
              <a:t>i  </a:t>
            </a:r>
            <a:r>
              <a:rPr lang="en-US" sz="2800" dirty="0"/>
              <a:t>sends a REPLY message to S</a:t>
            </a:r>
            <a:r>
              <a:rPr lang="en-US" sz="2800" baseline="-25000" dirty="0"/>
              <a:t>j</a:t>
            </a:r>
            <a:r>
              <a:rPr lang="en-US" sz="2800" dirty="0"/>
              <a:t> and sets </a:t>
            </a:r>
            <a:r>
              <a:rPr lang="fr-FR" sz="2800" dirty="0" err="1"/>
              <a:t>RD</a:t>
            </a:r>
            <a:r>
              <a:rPr lang="fr-FR" sz="2800" baseline="-25000" dirty="0" err="1"/>
              <a:t>i</a:t>
            </a:r>
            <a:r>
              <a:rPr lang="fr-FR" sz="2800" baseline="-25000" dirty="0"/>
              <a:t> </a:t>
            </a:r>
            <a:r>
              <a:rPr lang="fr-FR" sz="2800" dirty="0"/>
              <a:t>[j] = 0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5711309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Ricart–Agrawala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6737" y="4964965"/>
            <a:ext cx="787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Sites S</a:t>
            </a:r>
            <a:r>
              <a:rPr lang="fr-FR" sz="2800" baseline="-25000" dirty="0"/>
              <a:t>1</a:t>
            </a:r>
            <a:r>
              <a:rPr lang="fr-FR" sz="2800" dirty="0"/>
              <a:t> and S</a:t>
            </a:r>
            <a:r>
              <a:rPr lang="fr-FR" sz="2800" baseline="-25000" dirty="0"/>
              <a:t>2</a:t>
            </a:r>
            <a:r>
              <a:rPr lang="fr-FR" sz="2800" dirty="0"/>
              <a:t> </a:t>
            </a:r>
            <a:r>
              <a:rPr lang="en-US" sz="2800" dirty="0"/>
              <a:t>each make a request for the 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1003" y="1636295"/>
            <a:ext cx="8051259" cy="306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68905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Ricart–Agrawala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36169" y="5317892"/>
            <a:ext cx="3433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Site S</a:t>
            </a:r>
            <a:r>
              <a:rPr lang="en-US" sz="2800" baseline="-25000" dirty="0"/>
              <a:t>1</a:t>
            </a:r>
            <a:r>
              <a:rPr lang="en-US" sz="2800" dirty="0"/>
              <a:t> enters the CS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9324" y="1636295"/>
            <a:ext cx="7851759" cy="344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413233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Ricart–Agrawala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6527" y="5029134"/>
            <a:ext cx="7202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Site S</a:t>
            </a:r>
            <a:r>
              <a:rPr lang="en-US" sz="2800" baseline="-25000" dirty="0"/>
              <a:t>1</a:t>
            </a:r>
            <a:r>
              <a:rPr lang="en-US" sz="2800" dirty="0"/>
              <a:t> exits the CS and sends a REPLY message to </a:t>
            </a:r>
            <a:r>
              <a:rPr lang="fr-FR" sz="2800" dirty="0"/>
              <a:t>S</a:t>
            </a:r>
            <a:r>
              <a:rPr lang="fr-FR" sz="2800" baseline="-25000" dirty="0"/>
              <a:t>2</a:t>
            </a:r>
            <a:r>
              <a:rPr lang="fr-FR" sz="2800" dirty="0"/>
              <a:t>’s </a:t>
            </a:r>
            <a:r>
              <a:rPr lang="fr-FR" sz="2800" dirty="0" err="1"/>
              <a:t>deferred</a:t>
            </a:r>
            <a:r>
              <a:rPr lang="fr-FR" sz="2800" dirty="0"/>
              <a:t> </a:t>
            </a:r>
            <a:r>
              <a:rPr lang="fr-FR" sz="2800" dirty="0" err="1"/>
              <a:t>request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2005" y="1523998"/>
            <a:ext cx="8396363" cy="359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16233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Ricart–Agrawala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4555" y="4844716"/>
            <a:ext cx="4106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Site S</a:t>
            </a:r>
            <a:r>
              <a:rPr lang="fr-FR" sz="2800" baseline="-25000" dirty="0"/>
              <a:t>2</a:t>
            </a:r>
            <a:r>
              <a:rPr lang="fr-FR" sz="2800" dirty="0"/>
              <a:t> </a:t>
            </a:r>
            <a:r>
              <a:rPr lang="fr-FR" sz="2800" dirty="0" err="1"/>
              <a:t>enters</a:t>
            </a:r>
            <a:r>
              <a:rPr lang="fr-FR" sz="2800" dirty="0"/>
              <a:t> the CS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4766" y="1494488"/>
            <a:ext cx="8821704" cy="335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3CE539-9DCC-7942-B560-AC00A1AF2824}"/>
              </a:ext>
            </a:extLst>
          </p:cNvPr>
          <p:cNvSpPr/>
          <p:nvPr/>
        </p:nvSpPr>
        <p:spPr>
          <a:xfrm>
            <a:off x="999003" y="5613623"/>
            <a:ext cx="9693230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</a:pPr>
            <a:r>
              <a:rPr lang="en-US" sz="2800" b="1" u="sng" dirty="0"/>
              <a:t>Performance - </a:t>
            </a:r>
            <a:r>
              <a:rPr lang="en-US" sz="2800" dirty="0"/>
              <a:t>requires 2(N − 1) messages per CS execution</a:t>
            </a:r>
          </a:p>
        </p:txBody>
      </p:sp>
    </p:spTree>
    <p:extLst>
      <p:ext uri="{BB962C8B-B14F-4D97-AF65-F5344CB8AC3E}">
        <p14:creationId xmlns:p14="http://schemas.microsoft.com/office/powerpoint/2010/main" val="472073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Types of Approaches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6287" y="1759825"/>
            <a:ext cx="98673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Token-based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Assertion-based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From Recorded Lecture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Quorum-based</a:t>
            </a:r>
          </a:p>
        </p:txBody>
      </p:sp>
    </p:spTree>
    <p:extLst>
      <p:ext uri="{BB962C8B-B14F-4D97-AF65-F5344CB8AC3E}">
        <p14:creationId xmlns:p14="http://schemas.microsoft.com/office/powerpoint/2010/main" val="16603999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Maekawa’s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73210" y="1465041"/>
            <a:ext cx="1000073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quorum-based mutual exclusion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request sets for sites (i.e., quorums) are constructed to satisfy the following conditions: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M1: (∀</a:t>
            </a:r>
            <a:r>
              <a:rPr lang="en-US" sz="2800" dirty="0" err="1"/>
              <a:t>i</a:t>
            </a:r>
            <a:r>
              <a:rPr lang="en-US" sz="2800" dirty="0"/>
              <a:t> ∀j :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 </a:t>
            </a:r>
            <a:r>
              <a:rPr lang="en-US" sz="2800" dirty="0"/>
              <a:t>j, 1 ≤ </a:t>
            </a:r>
            <a:r>
              <a:rPr lang="en-US" sz="2800" dirty="0" err="1"/>
              <a:t>i</a:t>
            </a:r>
            <a:r>
              <a:rPr lang="en-US" sz="2800" dirty="0"/>
              <a:t>, j ≤ N :: </a:t>
            </a:r>
            <a:r>
              <a:rPr lang="en-US" sz="2800" dirty="0" err="1"/>
              <a:t>R</a:t>
            </a:r>
            <a:r>
              <a:rPr lang="en-US" sz="2800" baseline="-25000" dirty="0" err="1"/>
              <a:t>i</a:t>
            </a:r>
            <a:r>
              <a:rPr lang="en-US" sz="2800" dirty="0"/>
              <a:t> ∩ </a:t>
            </a:r>
            <a:r>
              <a:rPr lang="en-US" sz="2800" dirty="0" err="1"/>
              <a:t>R</a:t>
            </a:r>
            <a:r>
              <a:rPr lang="en-US" sz="2800" baseline="-25000" dirty="0" err="1"/>
              <a:t>j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 </a:t>
            </a:r>
            <a:r>
              <a:rPr lang="en-US" sz="2800" dirty="0"/>
              <a:t> 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M2: (∀</a:t>
            </a:r>
            <a:r>
              <a:rPr lang="en-US" sz="2800" dirty="0" err="1"/>
              <a:t>i</a:t>
            </a:r>
            <a:r>
              <a:rPr lang="en-US" sz="2800" dirty="0"/>
              <a:t> : 1 ≤ </a:t>
            </a:r>
            <a:r>
              <a:rPr lang="en-US" sz="2800" dirty="0" err="1"/>
              <a:t>i</a:t>
            </a:r>
            <a:r>
              <a:rPr lang="en-US" sz="2800" dirty="0"/>
              <a:t> ≤ N :: S</a:t>
            </a:r>
            <a:r>
              <a:rPr lang="en-US" sz="2800" baseline="-25000" dirty="0"/>
              <a:t>i</a:t>
            </a:r>
            <a:r>
              <a:rPr lang="en-US" sz="2800" dirty="0"/>
              <a:t> ∈ </a:t>
            </a:r>
            <a:r>
              <a:rPr lang="en-US" sz="2800" dirty="0" err="1"/>
              <a:t>R</a:t>
            </a:r>
            <a:r>
              <a:rPr lang="en-US" sz="2800" baseline="-25000" dirty="0" err="1"/>
              <a:t>i</a:t>
            </a:r>
            <a:r>
              <a:rPr lang="en-US" sz="2800" dirty="0"/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M3: (∀i : 1 ≤ i ≤ N :: |R</a:t>
            </a:r>
            <a:r>
              <a:rPr lang="pt-BR" sz="2800" baseline="-25000" dirty="0"/>
              <a:t>i</a:t>
            </a:r>
            <a:r>
              <a:rPr lang="pt-BR" sz="2800" dirty="0"/>
              <a:t>| </a:t>
            </a:r>
            <a:r>
              <a:rPr lang="en-US" sz="2800" dirty="0"/>
              <a:t>= K for some K)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M4: Any site S</a:t>
            </a:r>
            <a:r>
              <a:rPr lang="en-US" sz="2800" baseline="-25000" dirty="0"/>
              <a:t>j</a:t>
            </a:r>
            <a:r>
              <a:rPr lang="en-US" sz="2800" dirty="0"/>
              <a:t> is contained in K number of </a:t>
            </a:r>
            <a:r>
              <a:rPr lang="en-US" sz="2800" dirty="0" err="1"/>
              <a:t>R</a:t>
            </a:r>
            <a:r>
              <a:rPr lang="en-US" sz="2800" baseline="-25000" dirty="0" err="1"/>
              <a:t>i</a:t>
            </a:r>
            <a:r>
              <a:rPr lang="en-US" sz="2800" dirty="0" err="1"/>
              <a:t>’s</a:t>
            </a:r>
            <a:r>
              <a:rPr lang="en-US" sz="2800" dirty="0"/>
              <a:t>, 1 ≤ </a:t>
            </a:r>
            <a:r>
              <a:rPr lang="en-US" sz="2800" dirty="0" err="1"/>
              <a:t>i</a:t>
            </a:r>
            <a:r>
              <a:rPr lang="en-US" sz="2800" dirty="0"/>
              <a:t>, j ≤ 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Maekawa</a:t>
            </a:r>
            <a:r>
              <a:rPr lang="en-US" sz="2800" dirty="0"/>
              <a:t> showed that N = K(K − 1) + 1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relation gives |</a:t>
            </a:r>
            <a:r>
              <a:rPr lang="en-US" sz="2800" dirty="0" err="1"/>
              <a:t>R</a:t>
            </a:r>
            <a:r>
              <a:rPr lang="en-US" sz="2800" baseline="-25000" dirty="0" err="1"/>
              <a:t>i</a:t>
            </a:r>
            <a:r>
              <a:rPr lang="en-US" sz="2800" dirty="0"/>
              <a:t>| = K = </a:t>
            </a:r>
            <a:r>
              <a:rPr lang="en-US" sz="2800" dirty="0">
                <a:sym typeface="Symbol" panose="05050102010706020507" pitchFamily="18" charset="2"/>
              </a:rPr>
              <a:t>N (square root of 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Symbol" panose="05050102010706020507" pitchFamily="18" charset="2"/>
              </a:rPr>
              <a:t>Uses REQUEST, REPLY and RELEASE messages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Symbol" panose="05050102010706020507" pitchFamily="18" charset="2"/>
              </a:rPr>
              <a:t>Performance </a:t>
            </a:r>
            <a:r>
              <a:rPr lang="en-US" sz="2800" dirty="0">
                <a:sym typeface="Wingdings" panose="05000000000000000000" pitchFamily="2" charset="2"/>
              </a:rPr>
              <a:t> 3</a:t>
            </a:r>
            <a:r>
              <a:rPr lang="en-US" sz="2800" dirty="0">
                <a:sym typeface="Symbol" panose="05050102010706020507" pitchFamily="18" charset="2"/>
              </a:rPr>
              <a:t>N messages per CS invocation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30008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Maekawa’s Algorithm: Problem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22400640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Maekawa’s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20629" y="1572621"/>
            <a:ext cx="96862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Algorithm Steps: from Recorded Lecture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Deadlocks: from Recorded Lecture</a:t>
            </a:r>
          </a:p>
        </p:txBody>
      </p:sp>
    </p:spTree>
    <p:extLst>
      <p:ext uri="{BB962C8B-B14F-4D97-AF65-F5344CB8AC3E}">
        <p14:creationId xmlns:p14="http://schemas.microsoft.com/office/powerpoint/2010/main" val="31043064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Raymond’s Tree-Based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70922" y="1399208"/>
            <a:ext cx="103133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uses a spanning tree of the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node maintains a HOLDER variable that provides information about the placement of the privilege in relation to the node itself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node stores in its HOLDER variable the identity of a node that it thinks has the privilege or leads to the node having the privilege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2 nodes X and Y, if HOLDER</a:t>
            </a:r>
            <a:r>
              <a:rPr lang="en-US" sz="2800" baseline="-25000" dirty="0"/>
              <a:t>X</a:t>
            </a:r>
            <a:r>
              <a:rPr lang="en-US" sz="2800" dirty="0"/>
              <a:t> = Y, the undirected edge between X and Y can be redrawn as a directed edge from X to 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Node containing the privilege is also known as the root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9985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98260" y="2891630"/>
            <a:ext cx="5649080" cy="3476353"/>
            <a:chOff x="1798260" y="2891630"/>
            <a:chExt cx="5649080" cy="3476353"/>
          </a:xfrm>
        </p:grpSpPr>
        <p:cxnSp>
          <p:nvCxnSpPr>
            <p:cNvPr id="16" name="AutoShape 190">
              <a:extLst>
                <a:ext uri="{FF2B5EF4-FFF2-40B4-BE49-F238E27FC236}">
                  <a16:creationId xmlns:a16="http://schemas.microsoft.com/office/drawing/2014/main" id="{962843CA-8FC4-864D-AF43-BE82BF4548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61308" y="5000122"/>
              <a:ext cx="0" cy="61775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447989-6671-4242-84F5-3A1FE210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883" y="4253836"/>
              <a:ext cx="871679" cy="7461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C1DA53-3E8D-624F-878F-88DE3D166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655" y="5598932"/>
              <a:ext cx="871679" cy="74515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7CF5EF7-7146-474D-925F-4A46AFAB6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030" y="4253836"/>
              <a:ext cx="871534" cy="7461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0" name="AutoShape 184">
              <a:extLst>
                <a:ext uri="{FF2B5EF4-FFF2-40B4-BE49-F238E27FC236}">
                  <a16:creationId xmlns:a16="http://schemas.microsoft.com/office/drawing/2014/main" id="{D73061FF-6335-F442-B3A6-78E8A1E29D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10006" y="3264632"/>
              <a:ext cx="660586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" name="AutoShape 185">
              <a:extLst>
                <a:ext uri="{FF2B5EF4-FFF2-40B4-BE49-F238E27FC236}">
                  <a16:creationId xmlns:a16="http://schemas.microsoft.com/office/drawing/2014/main" id="{C8698A84-8A06-9841-93E8-7BB36D81B9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70590" y="3264632"/>
              <a:ext cx="660586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" name="AutoShape 187">
              <a:extLst>
                <a:ext uri="{FF2B5EF4-FFF2-40B4-BE49-F238E27FC236}">
                  <a16:creationId xmlns:a16="http://schemas.microsoft.com/office/drawing/2014/main" id="{B876FF0A-A0CF-E840-8D34-593769DF43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7194" y="3264632"/>
              <a:ext cx="660586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3ACB493-FC8E-304C-8DAD-834E3BDE0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074" y="2891630"/>
              <a:ext cx="871679" cy="74600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25C2D0A-F4E2-8642-A9F3-6BBB73898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655" y="2900255"/>
              <a:ext cx="871679" cy="7461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8D6103-2A36-8449-BF18-D24F72107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030" y="2891630"/>
              <a:ext cx="871534" cy="74600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6" name="AutoShape 189">
              <a:extLst>
                <a:ext uri="{FF2B5EF4-FFF2-40B4-BE49-F238E27FC236}">
                  <a16:creationId xmlns:a16="http://schemas.microsoft.com/office/drawing/2014/main" id="{DDBBD527-549B-334F-A42F-B48F550714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09538" y="4991497"/>
              <a:ext cx="0" cy="61775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F6A8996-282F-F64C-B832-10AE0FEC6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885" y="2891630"/>
              <a:ext cx="870812" cy="746003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8E91618-A75C-4741-B46B-25AFC6A91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885" y="4253836"/>
              <a:ext cx="870812" cy="7461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B28900-1DD4-634A-BAD4-FE520B4CB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843" y="5598932"/>
              <a:ext cx="871534" cy="7461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0" name="AutoShape 183">
              <a:extLst>
                <a:ext uri="{FF2B5EF4-FFF2-40B4-BE49-F238E27FC236}">
                  <a16:creationId xmlns:a16="http://schemas.microsoft.com/office/drawing/2014/main" id="{1AF5A842-7795-784A-9FFB-3A6C07E071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914479" y="3637775"/>
              <a:ext cx="0" cy="61690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1" name="Text Box 192">
              <a:extLst>
                <a:ext uri="{FF2B5EF4-FFF2-40B4-BE49-F238E27FC236}">
                  <a16:creationId xmlns:a16="http://schemas.microsoft.com/office/drawing/2014/main" id="{11D4F850-F364-0D4E-A6AE-EC054FA2E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8260" y="3056497"/>
              <a:ext cx="828478" cy="484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N1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 Box 193">
              <a:extLst>
                <a:ext uri="{FF2B5EF4-FFF2-40B4-BE49-F238E27FC236}">
                  <a16:creationId xmlns:a16="http://schemas.microsoft.com/office/drawing/2014/main" id="{6C976A85-1276-B34C-AD1F-D8E0B2E0F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1909" y="3044620"/>
              <a:ext cx="851162" cy="581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N2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Text Box 194">
              <a:extLst>
                <a:ext uri="{FF2B5EF4-FFF2-40B4-BE49-F238E27FC236}">
                  <a16:creationId xmlns:a16="http://schemas.microsoft.com/office/drawing/2014/main" id="{4E2C7246-44D0-3341-967F-9558C8C7D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187" y="3050276"/>
              <a:ext cx="824288" cy="58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N3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Text Box 195">
              <a:extLst>
                <a:ext uri="{FF2B5EF4-FFF2-40B4-BE49-F238E27FC236}">
                  <a16:creationId xmlns:a16="http://schemas.microsoft.com/office/drawing/2014/main" id="{0E5A6054-DFA1-CC40-B0FC-94615F9D5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2741" y="3055225"/>
              <a:ext cx="784699" cy="52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N4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Text Box 196">
              <a:extLst>
                <a:ext uri="{FF2B5EF4-FFF2-40B4-BE49-F238E27FC236}">
                  <a16:creationId xmlns:a16="http://schemas.microsoft.com/office/drawing/2014/main" id="{BF3D7122-CED9-7B42-89C7-942890F45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215" y="4417006"/>
              <a:ext cx="665210" cy="582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N9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Text Box 196">
              <a:extLst>
                <a:ext uri="{FF2B5EF4-FFF2-40B4-BE49-F238E27FC236}">
                  <a16:creationId xmlns:a16="http://schemas.microsoft.com/office/drawing/2014/main" id="{566EDCF6-3027-3343-9D5B-A3D3E92BF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316" y="4436236"/>
              <a:ext cx="825588" cy="584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N6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Text Box 196">
              <a:extLst>
                <a:ext uri="{FF2B5EF4-FFF2-40B4-BE49-F238E27FC236}">
                  <a16:creationId xmlns:a16="http://schemas.microsoft.com/office/drawing/2014/main" id="{B64E4A91-4CE5-6A49-85E0-4E6695082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1752" y="4401453"/>
              <a:ext cx="825588" cy="470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N5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Text Box 196">
              <a:extLst>
                <a:ext uri="{FF2B5EF4-FFF2-40B4-BE49-F238E27FC236}">
                  <a16:creationId xmlns:a16="http://schemas.microsoft.com/office/drawing/2014/main" id="{2A6AA1AF-426E-2D47-8BC9-AA2F54020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632" y="5751357"/>
              <a:ext cx="825733" cy="616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N8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Text Box 196">
              <a:extLst>
                <a:ext uri="{FF2B5EF4-FFF2-40B4-BE49-F238E27FC236}">
                  <a16:creationId xmlns:a16="http://schemas.microsoft.com/office/drawing/2014/main" id="{CA78F688-02B7-1C42-B712-823DD3E15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1966" y="5728451"/>
              <a:ext cx="820965" cy="545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N7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Raymond’s Tree-Based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6401" y="1370155"/>
            <a:ext cx="10794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messages between nodes traverse along undirected edges of the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 needs to hold information about and communicate only to its immediate-neighboring nodes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E4CFB-FCEC-BC4B-A55E-9069FCDF2B9B}"/>
              </a:ext>
            </a:extLst>
          </p:cNvPr>
          <p:cNvSpPr/>
          <p:nvPr/>
        </p:nvSpPr>
        <p:spPr>
          <a:xfrm>
            <a:off x="8504168" y="2763176"/>
            <a:ext cx="2765084" cy="2957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5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HOLDER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N1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N2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ts val="25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HOLDER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N2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N3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ts val="25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HOLDER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N3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self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ts val="25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HOLDER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N4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N3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ts val="25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HOLDER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N5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N4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ts val="25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HOLDER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N6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N5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ts val="25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HOLDER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N7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N5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ts val="25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HOLDER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N8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N6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ts val="25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HOLDER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N9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N6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AutoShape 185">
            <a:extLst>
              <a:ext uri="{FF2B5EF4-FFF2-40B4-BE49-F238E27FC236}">
                <a16:creationId xmlns:a16="http://schemas.microsoft.com/office/drawing/2014/main" id="{F81F0FD7-EF69-7547-AF6D-FA57289D6D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58928" y="4645187"/>
            <a:ext cx="660583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" name="AutoShape 185">
            <a:extLst>
              <a:ext uri="{FF2B5EF4-FFF2-40B4-BE49-F238E27FC236}">
                <a16:creationId xmlns:a16="http://schemas.microsoft.com/office/drawing/2014/main" id="{4A0127FA-173F-214D-B0D5-8330B29527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0421" y="4645187"/>
            <a:ext cx="660583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189C1C-26B2-C845-A6BB-F5A320FB20DD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2678753" y="3264632"/>
            <a:ext cx="671277" cy="0"/>
          </a:xfrm>
          <a:prstGeom prst="straightConnector1">
            <a:avLst/>
          </a:prstGeom>
          <a:ln w="38100">
            <a:solidFill>
              <a:srgbClr val="FF339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E86E13-8F09-454F-98EF-5DEADCBBCD19}"/>
              </a:ext>
            </a:extLst>
          </p:cNvPr>
          <p:cNvCxnSpPr>
            <a:cxnSpLocks/>
          </p:cNvCxnSpPr>
          <p:nvPr/>
        </p:nvCxnSpPr>
        <p:spPr>
          <a:xfrm>
            <a:off x="4221566" y="3256060"/>
            <a:ext cx="671277" cy="0"/>
          </a:xfrm>
          <a:prstGeom prst="straightConnector1">
            <a:avLst/>
          </a:prstGeom>
          <a:ln w="38100">
            <a:solidFill>
              <a:srgbClr val="FF339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ACEFF6-A92D-014A-A1C4-7D467A4E9B97}"/>
              </a:ext>
            </a:extLst>
          </p:cNvPr>
          <p:cNvCxnSpPr>
            <a:cxnSpLocks/>
          </p:cNvCxnSpPr>
          <p:nvPr/>
        </p:nvCxnSpPr>
        <p:spPr>
          <a:xfrm>
            <a:off x="4220421" y="4647853"/>
            <a:ext cx="671277" cy="0"/>
          </a:xfrm>
          <a:prstGeom prst="straightConnector1">
            <a:avLst/>
          </a:prstGeom>
          <a:ln w="38100">
            <a:solidFill>
              <a:srgbClr val="FF339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3486CE-8614-164F-AF71-A9742A34EE44}"/>
              </a:ext>
            </a:extLst>
          </p:cNvPr>
          <p:cNvCxnSpPr>
            <a:cxnSpLocks/>
          </p:cNvCxnSpPr>
          <p:nvPr/>
        </p:nvCxnSpPr>
        <p:spPr>
          <a:xfrm>
            <a:off x="5764377" y="4645187"/>
            <a:ext cx="671277" cy="0"/>
          </a:xfrm>
          <a:prstGeom prst="straightConnector1">
            <a:avLst/>
          </a:prstGeom>
          <a:ln w="38100">
            <a:solidFill>
              <a:srgbClr val="FF339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61C853-42A7-B54C-B8BF-DF57A0C4472A}"/>
              </a:ext>
            </a:extLst>
          </p:cNvPr>
          <p:cNvCxnSpPr>
            <a:cxnSpLocks/>
          </p:cNvCxnSpPr>
          <p:nvPr/>
        </p:nvCxnSpPr>
        <p:spPr>
          <a:xfrm flipH="1">
            <a:off x="5764377" y="3250468"/>
            <a:ext cx="671278" cy="5592"/>
          </a:xfrm>
          <a:prstGeom prst="straightConnector1">
            <a:avLst/>
          </a:prstGeom>
          <a:ln w="38100">
            <a:solidFill>
              <a:srgbClr val="FF339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A59A2D-4799-D245-BCCA-317C61C38213}"/>
              </a:ext>
            </a:extLst>
          </p:cNvPr>
          <p:cNvCxnSpPr>
            <a:cxnSpLocks/>
          </p:cNvCxnSpPr>
          <p:nvPr/>
        </p:nvCxnSpPr>
        <p:spPr>
          <a:xfrm flipV="1">
            <a:off x="6910875" y="3646400"/>
            <a:ext cx="7585" cy="607436"/>
          </a:xfrm>
          <a:prstGeom prst="straightConnector1">
            <a:avLst/>
          </a:prstGeom>
          <a:ln w="38100">
            <a:solidFill>
              <a:srgbClr val="FF339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A209E6-264E-EE42-B9E6-B7A973ACB1A6}"/>
              </a:ext>
            </a:extLst>
          </p:cNvPr>
          <p:cNvCxnSpPr>
            <a:cxnSpLocks/>
          </p:cNvCxnSpPr>
          <p:nvPr/>
        </p:nvCxnSpPr>
        <p:spPr>
          <a:xfrm flipV="1">
            <a:off x="6847835" y="4998354"/>
            <a:ext cx="7585" cy="607436"/>
          </a:xfrm>
          <a:prstGeom prst="straightConnector1">
            <a:avLst/>
          </a:prstGeom>
          <a:ln w="38100">
            <a:solidFill>
              <a:srgbClr val="FF339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731B14-ACF1-0647-B837-F573D5AE48A3}"/>
              </a:ext>
            </a:extLst>
          </p:cNvPr>
          <p:cNvCxnSpPr>
            <a:cxnSpLocks/>
          </p:cNvCxnSpPr>
          <p:nvPr/>
        </p:nvCxnSpPr>
        <p:spPr>
          <a:xfrm flipV="1">
            <a:off x="5305745" y="4998354"/>
            <a:ext cx="7585" cy="607436"/>
          </a:xfrm>
          <a:prstGeom prst="straightConnector1">
            <a:avLst/>
          </a:prstGeom>
          <a:ln w="38100">
            <a:solidFill>
              <a:srgbClr val="FF339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403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Raymond’s Tree-Based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56859E-7826-004A-A745-480A15818199}"/>
              </a:ext>
            </a:extLst>
          </p:cNvPr>
          <p:cNvGrpSpPr/>
          <p:nvPr/>
        </p:nvGrpSpPr>
        <p:grpSpPr>
          <a:xfrm>
            <a:off x="217170" y="1506089"/>
            <a:ext cx="5649080" cy="3476353"/>
            <a:chOff x="1417320" y="3077714"/>
            <a:chExt cx="5649080" cy="347635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E54FD9-8429-0445-9CF6-979E8D838596}"/>
                </a:ext>
              </a:extLst>
            </p:cNvPr>
            <p:cNvGrpSpPr/>
            <p:nvPr/>
          </p:nvGrpSpPr>
          <p:grpSpPr>
            <a:xfrm>
              <a:off x="1417320" y="3077714"/>
              <a:ext cx="5649080" cy="3476353"/>
              <a:chOff x="0" y="0"/>
              <a:chExt cx="3784452" cy="23262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69919C9-32D1-1D44-B498-6C3BE1A90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784452" cy="2326200"/>
                <a:chOff x="245" y="0"/>
                <a:chExt cx="39098" cy="24586"/>
              </a:xfrm>
            </p:grpSpPr>
            <p:cxnSp>
              <p:nvCxnSpPr>
                <p:cNvPr id="16" name="AutoShape 190">
                  <a:extLst>
                    <a:ext uri="{FF2B5EF4-FFF2-40B4-BE49-F238E27FC236}">
                      <a16:creationId xmlns:a16="http://schemas.microsoft.com/office/drawing/2014/main" id="{962843CA-8FC4-864D-AF43-BE82BF45484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5287" y="14912"/>
                  <a:ext cx="0" cy="4369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A447989-6671-4242-84F5-3A1FE21082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18" y="9634"/>
                  <a:ext cx="6033" cy="527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2C1DA53-3E8D-624F-878F-88DE3D166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41" y="19147"/>
                  <a:ext cx="6033" cy="527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en-IN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7CF5EF7-7146-474D-925F-4A46AFAB6B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85" y="9634"/>
                  <a:ext cx="6032" cy="527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0" name="AutoShape 184">
                  <a:extLst>
                    <a:ext uri="{FF2B5EF4-FFF2-40B4-BE49-F238E27FC236}">
                      <a16:creationId xmlns:a16="http://schemas.microsoft.com/office/drawing/2014/main" id="{D73061FF-6335-F442-B3A6-78E8A1E29DA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6937" y="2638"/>
                  <a:ext cx="4572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" name="AutoShape 185">
                  <a:extLst>
                    <a:ext uri="{FF2B5EF4-FFF2-40B4-BE49-F238E27FC236}">
                      <a16:creationId xmlns:a16="http://schemas.microsoft.com/office/drawing/2014/main" id="{C8698A84-8A06-9841-93E8-7BB36D81B9D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7738" y="2638"/>
                  <a:ext cx="4572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" name="AutoShape 187">
                  <a:extLst>
                    <a:ext uri="{FF2B5EF4-FFF2-40B4-BE49-F238E27FC236}">
                      <a16:creationId xmlns:a16="http://schemas.microsoft.com/office/drawing/2014/main" id="{B876FF0A-A0CF-E840-8D34-593769DF430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259" y="2638"/>
                  <a:ext cx="4572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3ACB493-FC8E-304C-8DAD-834E3BDE08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0"/>
                  <a:ext cx="6033" cy="527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25C2D0A-F4E2-8642-A9F3-6BBB738984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41" y="61"/>
                  <a:ext cx="6033" cy="527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C8D6103-2A36-8449-BF18-D24F721071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85" y="0"/>
                  <a:ext cx="6032" cy="527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6" name="AutoShape 189">
                  <a:extLst>
                    <a:ext uri="{FF2B5EF4-FFF2-40B4-BE49-F238E27FC236}">
                      <a16:creationId xmlns:a16="http://schemas.microsoft.com/office/drawing/2014/main" id="{DDBBD527-549B-334F-A42F-B48F550714A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4547" y="14851"/>
                  <a:ext cx="0" cy="4369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F6A8996-282F-F64C-B832-10AE0FEC6B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1" y="0"/>
                  <a:ext cx="6027" cy="5276"/>
                </a:xfrm>
                <a:prstGeom prst="ellipse">
                  <a:avLst/>
                </a:prstGeom>
                <a:solidFill>
                  <a:srgbClr val="FFC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8E91618-A75C-4741-B46B-25AFC6A91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1" y="9634"/>
                  <a:ext cx="6027" cy="527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5B28900-1DD4-634A-BAD4-FE520B4CB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63" y="19147"/>
                  <a:ext cx="6032" cy="527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en-IN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30" name="AutoShape 183">
                  <a:extLst>
                    <a:ext uri="{FF2B5EF4-FFF2-40B4-BE49-F238E27FC236}">
                      <a16:creationId xmlns:a16="http://schemas.microsoft.com/office/drawing/2014/main" id="{1AF5A842-7795-784A-9FFB-3A6C07E071A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5655" y="5277"/>
                  <a:ext cx="0" cy="4363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31" name="Text Box 192">
                  <a:extLst>
                    <a:ext uri="{FF2B5EF4-FFF2-40B4-BE49-F238E27FC236}">
                      <a16:creationId xmlns:a16="http://schemas.microsoft.com/office/drawing/2014/main" id="{11D4F850-F364-0D4E-A6AE-EC054FA2EE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" y="1166"/>
                  <a:ext cx="5734" cy="3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N1</a:t>
                  </a:r>
                  <a:endPara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2" name="Text Box 193">
                  <a:extLst>
                    <a:ext uri="{FF2B5EF4-FFF2-40B4-BE49-F238E27FC236}">
                      <a16:creationId xmlns:a16="http://schemas.microsoft.com/office/drawing/2014/main" id="{6C976A85-1276-B34C-AD1F-D8E0B2E0FF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98" y="1082"/>
                  <a:ext cx="5891" cy="4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N2</a:t>
                  </a:r>
                  <a:endPara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3" name="Text Box 194">
                  <a:extLst>
                    <a:ext uri="{FF2B5EF4-FFF2-40B4-BE49-F238E27FC236}">
                      <a16:creationId xmlns:a16="http://schemas.microsoft.com/office/drawing/2014/main" id="{4E2C7246-44D0-3341-967F-9558C8C7DF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52" y="1122"/>
                  <a:ext cx="5705" cy="41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N3</a:t>
                  </a:r>
                  <a:endPara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4" name="Text Box 195">
                  <a:extLst>
                    <a:ext uri="{FF2B5EF4-FFF2-40B4-BE49-F238E27FC236}">
                      <a16:creationId xmlns:a16="http://schemas.microsoft.com/office/drawing/2014/main" id="{0E5A6054-DFA1-CC40-B0FC-94615F9D5E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359" y="1157"/>
                  <a:ext cx="5431" cy="37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N4</a:t>
                  </a:r>
                  <a:endPara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5" name="Text Box 196">
                  <a:extLst>
                    <a:ext uri="{FF2B5EF4-FFF2-40B4-BE49-F238E27FC236}">
                      <a16:creationId xmlns:a16="http://schemas.microsoft.com/office/drawing/2014/main" id="{BF3D7122-CED9-7B42-89C7-942890F458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976" y="10788"/>
                  <a:ext cx="4604" cy="41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N9</a:t>
                  </a:r>
                  <a:endPara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6" name="Text Box 196">
                  <a:extLst>
                    <a:ext uri="{FF2B5EF4-FFF2-40B4-BE49-F238E27FC236}">
                      <a16:creationId xmlns:a16="http://schemas.microsoft.com/office/drawing/2014/main" id="{566EDCF6-3027-3343-9D5B-A3D3E92BFB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656" y="10924"/>
                  <a:ext cx="5714" cy="41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N6</a:t>
                  </a:r>
                  <a:endPara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7" name="Text Box 196">
                  <a:extLst>
                    <a:ext uri="{FF2B5EF4-FFF2-40B4-BE49-F238E27FC236}">
                      <a16:creationId xmlns:a16="http://schemas.microsoft.com/office/drawing/2014/main" id="{B64E4A91-4CE5-6A49-85E0-4E6695082A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29" y="10678"/>
                  <a:ext cx="5714" cy="3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N5</a:t>
                  </a:r>
                  <a:endPara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8" name="Text Box 196">
                  <a:extLst>
                    <a:ext uri="{FF2B5EF4-FFF2-40B4-BE49-F238E27FC236}">
                      <a16:creationId xmlns:a16="http://schemas.microsoft.com/office/drawing/2014/main" id="{2A6AA1AF-426E-2D47-8BC9-AA2F540202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62" y="20225"/>
                  <a:ext cx="5715" cy="43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N8</a:t>
                  </a:r>
                  <a:endPara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9" name="Text Box 196">
                  <a:extLst>
                    <a:ext uri="{FF2B5EF4-FFF2-40B4-BE49-F238E27FC236}">
                      <a16:creationId xmlns:a16="http://schemas.microsoft.com/office/drawing/2014/main" id="{CA78F688-02B7-1C42-B712-823DD3E154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146" y="20063"/>
                  <a:ext cx="5682" cy="3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N7</a:t>
                  </a:r>
                  <a:endPara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2" name="AutoShape 185">
                <a:extLst>
                  <a:ext uri="{FF2B5EF4-FFF2-40B4-BE49-F238E27FC236}">
                    <a16:creationId xmlns:a16="http://schemas.microsoft.com/office/drawing/2014/main" id="{F81F0FD7-EF69-7547-AF6D-FA57289D6D5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53345" y="1173392"/>
                <a:ext cx="442540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" name="AutoShape 185">
                <a:extLst>
                  <a:ext uri="{FF2B5EF4-FFF2-40B4-BE49-F238E27FC236}">
                    <a16:creationId xmlns:a16="http://schemas.microsoft.com/office/drawing/2014/main" id="{4A0127FA-173F-214D-B0D5-8330B295276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622663" y="1173392"/>
                <a:ext cx="442540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0189C1C-26B2-C845-A6BB-F5A320FB20DD}"/>
                </a:ext>
              </a:extLst>
            </p:cNvPr>
            <p:cNvCxnSpPr>
              <a:cxnSpLocks/>
              <a:stCxn id="23" idx="6"/>
              <a:endCxn id="25" idx="2"/>
            </p:cNvCxnSpPr>
            <p:nvPr/>
          </p:nvCxnSpPr>
          <p:spPr>
            <a:xfrm>
              <a:off x="2297813" y="3450716"/>
              <a:ext cx="671277" cy="0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BE86E13-8F09-454F-98EF-5DEADCBBCD19}"/>
                </a:ext>
              </a:extLst>
            </p:cNvPr>
            <p:cNvCxnSpPr>
              <a:cxnSpLocks/>
            </p:cNvCxnSpPr>
            <p:nvPr/>
          </p:nvCxnSpPr>
          <p:spPr>
            <a:xfrm>
              <a:off x="3840626" y="3442144"/>
              <a:ext cx="671277" cy="0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5ACEFF6-A92D-014A-A1C4-7D467A4E9B97}"/>
                </a:ext>
              </a:extLst>
            </p:cNvPr>
            <p:cNvCxnSpPr>
              <a:cxnSpLocks/>
            </p:cNvCxnSpPr>
            <p:nvPr/>
          </p:nvCxnSpPr>
          <p:spPr>
            <a:xfrm>
              <a:off x="3839481" y="4833937"/>
              <a:ext cx="671277" cy="0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53486CE-8614-164F-AF71-A9742A34EE44}"/>
                </a:ext>
              </a:extLst>
            </p:cNvPr>
            <p:cNvCxnSpPr>
              <a:cxnSpLocks/>
            </p:cNvCxnSpPr>
            <p:nvPr/>
          </p:nvCxnSpPr>
          <p:spPr>
            <a:xfrm>
              <a:off x="5383437" y="4831271"/>
              <a:ext cx="671277" cy="0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761C853-42A7-B54C-B8BF-DF57A0C447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3437" y="3436552"/>
              <a:ext cx="671278" cy="5592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DA59A2D-4799-D245-BCCA-317C61C38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9935" y="3832484"/>
              <a:ext cx="7585" cy="607436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4A209E6-264E-EE42-B9E6-B7A973ACB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895" y="5184438"/>
              <a:ext cx="7585" cy="607436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8731B14-ACF1-0647-B837-F573D5AE4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4805" y="5184438"/>
              <a:ext cx="7585" cy="607436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C6869F6-FF1E-B548-802D-97F7E0E28873}"/>
              </a:ext>
            </a:extLst>
          </p:cNvPr>
          <p:cNvGrpSpPr/>
          <p:nvPr/>
        </p:nvGrpSpPr>
        <p:grpSpPr>
          <a:xfrm>
            <a:off x="6341470" y="1532253"/>
            <a:ext cx="5649080" cy="3476353"/>
            <a:chOff x="1417320" y="3077714"/>
            <a:chExt cx="5649080" cy="347635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9738091-55B8-0147-A859-4B3B3A7BED74}"/>
                </a:ext>
              </a:extLst>
            </p:cNvPr>
            <p:cNvGrpSpPr/>
            <p:nvPr/>
          </p:nvGrpSpPr>
          <p:grpSpPr>
            <a:xfrm>
              <a:off x="1417320" y="3077714"/>
              <a:ext cx="5649080" cy="3476353"/>
              <a:chOff x="0" y="0"/>
              <a:chExt cx="3784452" cy="2326200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5D7D5DB2-494E-B54B-89E2-147547025A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784452" cy="2326200"/>
                <a:chOff x="245" y="0"/>
                <a:chExt cx="39098" cy="24586"/>
              </a:xfrm>
            </p:grpSpPr>
            <p:cxnSp>
              <p:nvCxnSpPr>
                <p:cNvPr id="62" name="AutoShape 190">
                  <a:extLst>
                    <a:ext uri="{FF2B5EF4-FFF2-40B4-BE49-F238E27FC236}">
                      <a16:creationId xmlns:a16="http://schemas.microsoft.com/office/drawing/2014/main" id="{9215FE2A-97A3-564A-8BBF-BBCBB5B2BAB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5287" y="14912"/>
                  <a:ext cx="0" cy="4369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8D364EE-6A19-3642-A50D-3ECAFEB43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18" y="9634"/>
                  <a:ext cx="6033" cy="527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4BD1C21-0B43-4C40-9137-6E45410D1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41" y="19147"/>
                  <a:ext cx="6033" cy="527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en-IN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B7AA366-C734-6947-AD80-6BFF43C46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85" y="9634"/>
                  <a:ext cx="6032" cy="527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66" name="AutoShape 184">
                  <a:extLst>
                    <a:ext uri="{FF2B5EF4-FFF2-40B4-BE49-F238E27FC236}">
                      <a16:creationId xmlns:a16="http://schemas.microsoft.com/office/drawing/2014/main" id="{3D88559C-F123-AC47-94C6-3A81418663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6937" y="2638"/>
                  <a:ext cx="4572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7" name="AutoShape 185">
                  <a:extLst>
                    <a:ext uri="{FF2B5EF4-FFF2-40B4-BE49-F238E27FC236}">
                      <a16:creationId xmlns:a16="http://schemas.microsoft.com/office/drawing/2014/main" id="{80C5CE28-1A16-FD4F-9378-C671754F5FF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7738" y="2638"/>
                  <a:ext cx="4572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8" name="AutoShape 187">
                  <a:extLst>
                    <a:ext uri="{FF2B5EF4-FFF2-40B4-BE49-F238E27FC236}">
                      <a16:creationId xmlns:a16="http://schemas.microsoft.com/office/drawing/2014/main" id="{E90259C9-CE32-3E46-BDAA-5D650CA35A5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259" y="2638"/>
                  <a:ext cx="4572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8AF410B2-E307-3243-A650-B8BE162F3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0"/>
                  <a:ext cx="6033" cy="527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2C1DBF6D-0FDC-084D-9963-C08C62CBFA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41" y="61"/>
                  <a:ext cx="6033" cy="527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6B9B121-F07B-6E46-8460-C4F918D0AC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85" y="0"/>
                  <a:ext cx="6032" cy="527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72" name="AutoShape 189">
                  <a:extLst>
                    <a:ext uri="{FF2B5EF4-FFF2-40B4-BE49-F238E27FC236}">
                      <a16:creationId xmlns:a16="http://schemas.microsoft.com/office/drawing/2014/main" id="{92FB8F38-29AD-8547-8CD5-3871AF14E0C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4547" y="14851"/>
                  <a:ext cx="0" cy="4369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1ACFAF7-F636-9949-96CD-D219F166A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1" y="0"/>
                  <a:ext cx="6027" cy="5276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8C7E38AD-B0AC-FE4B-9259-115FC3CA5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1" y="9634"/>
                  <a:ext cx="6027" cy="5277"/>
                </a:xfrm>
                <a:prstGeom prst="ellipse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D60B527-904B-CF4F-9317-65AD7AD72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63" y="19147"/>
                  <a:ext cx="6032" cy="5277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en-IN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76" name="AutoShape 183">
                  <a:extLst>
                    <a:ext uri="{FF2B5EF4-FFF2-40B4-BE49-F238E27FC236}">
                      <a16:creationId xmlns:a16="http://schemas.microsoft.com/office/drawing/2014/main" id="{F0B82DAA-97A2-B74D-9D40-9A39A24B802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5655" y="5277"/>
                  <a:ext cx="0" cy="4363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77" name="Text Box 192">
                  <a:extLst>
                    <a:ext uri="{FF2B5EF4-FFF2-40B4-BE49-F238E27FC236}">
                      <a16:creationId xmlns:a16="http://schemas.microsoft.com/office/drawing/2014/main" id="{2231942D-F38D-4F43-94DE-B756B63241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" y="1166"/>
                  <a:ext cx="5734" cy="3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N1</a:t>
                  </a:r>
                  <a:endPara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78" name="Text Box 193">
                  <a:extLst>
                    <a:ext uri="{FF2B5EF4-FFF2-40B4-BE49-F238E27FC236}">
                      <a16:creationId xmlns:a16="http://schemas.microsoft.com/office/drawing/2014/main" id="{212F3766-EC70-C247-B55F-522EA2B746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98" y="1082"/>
                  <a:ext cx="5891" cy="4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N2</a:t>
                  </a:r>
                  <a:endPara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79" name="Text Box 194">
                  <a:extLst>
                    <a:ext uri="{FF2B5EF4-FFF2-40B4-BE49-F238E27FC236}">
                      <a16:creationId xmlns:a16="http://schemas.microsoft.com/office/drawing/2014/main" id="{003A0593-707F-C949-83AD-6A0DA018B8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52" y="1122"/>
                  <a:ext cx="5705" cy="41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N3</a:t>
                  </a:r>
                  <a:endPara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80" name="Text Box 195">
                  <a:extLst>
                    <a:ext uri="{FF2B5EF4-FFF2-40B4-BE49-F238E27FC236}">
                      <a16:creationId xmlns:a16="http://schemas.microsoft.com/office/drawing/2014/main" id="{22CD3FFA-5FF6-C741-8A4B-17DB4ACE89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359" y="1157"/>
                  <a:ext cx="5431" cy="37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N4</a:t>
                  </a:r>
                  <a:endPara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81" name="Text Box 196">
                  <a:extLst>
                    <a:ext uri="{FF2B5EF4-FFF2-40B4-BE49-F238E27FC236}">
                      <a16:creationId xmlns:a16="http://schemas.microsoft.com/office/drawing/2014/main" id="{2183A3AD-0472-984C-89D6-D6BC87919B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976" y="10788"/>
                  <a:ext cx="4604" cy="41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N9</a:t>
                  </a:r>
                  <a:endPara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82" name="Text Box 196">
                  <a:extLst>
                    <a:ext uri="{FF2B5EF4-FFF2-40B4-BE49-F238E27FC236}">
                      <a16:creationId xmlns:a16="http://schemas.microsoft.com/office/drawing/2014/main" id="{AD1FE39A-8BC4-D34C-A2B7-33CFDCD221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656" y="10924"/>
                  <a:ext cx="5714" cy="41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N6</a:t>
                  </a:r>
                  <a:endPara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83" name="Text Box 196">
                  <a:extLst>
                    <a:ext uri="{FF2B5EF4-FFF2-40B4-BE49-F238E27FC236}">
                      <a16:creationId xmlns:a16="http://schemas.microsoft.com/office/drawing/2014/main" id="{CB92649D-2ADA-794A-9071-22F58A81BA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29" y="10678"/>
                  <a:ext cx="5714" cy="3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N5</a:t>
                  </a:r>
                  <a:endPara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84" name="Text Box 196">
                  <a:extLst>
                    <a:ext uri="{FF2B5EF4-FFF2-40B4-BE49-F238E27FC236}">
                      <a16:creationId xmlns:a16="http://schemas.microsoft.com/office/drawing/2014/main" id="{635F4142-F721-994E-8C71-55F5594F88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62" y="20225"/>
                  <a:ext cx="5715" cy="43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N8</a:t>
                  </a:r>
                  <a:endPara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85" name="Text Box 196">
                  <a:extLst>
                    <a:ext uri="{FF2B5EF4-FFF2-40B4-BE49-F238E27FC236}">
                      <a16:creationId xmlns:a16="http://schemas.microsoft.com/office/drawing/2014/main" id="{55F4022F-4236-724C-854E-269F62D246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146" y="20063"/>
                  <a:ext cx="5682" cy="3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N7</a:t>
                  </a:r>
                  <a:endPara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60" name="AutoShape 185">
                <a:extLst>
                  <a:ext uri="{FF2B5EF4-FFF2-40B4-BE49-F238E27FC236}">
                    <a16:creationId xmlns:a16="http://schemas.microsoft.com/office/drawing/2014/main" id="{C6986431-3D00-164E-8B57-7B7ED8BC8E7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53345" y="1173392"/>
                <a:ext cx="442540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61" name="AutoShape 185">
                <a:extLst>
                  <a:ext uri="{FF2B5EF4-FFF2-40B4-BE49-F238E27FC236}">
                    <a16:creationId xmlns:a16="http://schemas.microsoft.com/office/drawing/2014/main" id="{26CBE277-AD31-444D-821B-EFA2F96C44E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622663" y="1173392"/>
                <a:ext cx="442540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44A1F31-7C1C-A24D-B4CF-1BB79E80246A}"/>
                </a:ext>
              </a:extLst>
            </p:cNvPr>
            <p:cNvCxnSpPr>
              <a:cxnSpLocks/>
              <a:stCxn id="69" idx="6"/>
              <a:endCxn id="71" idx="2"/>
            </p:cNvCxnSpPr>
            <p:nvPr/>
          </p:nvCxnSpPr>
          <p:spPr>
            <a:xfrm>
              <a:off x="2297813" y="3450716"/>
              <a:ext cx="671277" cy="0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0D30DDF-2925-3045-BB76-B5ECA98B2254}"/>
                </a:ext>
              </a:extLst>
            </p:cNvPr>
            <p:cNvCxnSpPr>
              <a:cxnSpLocks/>
            </p:cNvCxnSpPr>
            <p:nvPr/>
          </p:nvCxnSpPr>
          <p:spPr>
            <a:xfrm>
              <a:off x="3840626" y="3465004"/>
              <a:ext cx="671277" cy="0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CB250EA-41CE-0340-8704-50544EA9BDF4}"/>
                </a:ext>
              </a:extLst>
            </p:cNvPr>
            <p:cNvCxnSpPr>
              <a:cxnSpLocks/>
            </p:cNvCxnSpPr>
            <p:nvPr/>
          </p:nvCxnSpPr>
          <p:spPr>
            <a:xfrm>
              <a:off x="3839481" y="4822507"/>
              <a:ext cx="671277" cy="0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2774E61-5A41-A94A-A869-07965455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1319" y="4811259"/>
              <a:ext cx="694759" cy="8895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A66D8CD-8235-FB43-918E-06D4B76F4922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5395609" y="3449984"/>
              <a:ext cx="659106" cy="0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C012FED-FBE8-4446-9AED-4A44051A57F6}"/>
                </a:ext>
              </a:extLst>
            </p:cNvPr>
            <p:cNvCxnSpPr>
              <a:cxnSpLocks/>
            </p:cNvCxnSpPr>
            <p:nvPr/>
          </p:nvCxnSpPr>
          <p:spPr>
            <a:xfrm>
              <a:off x="6529935" y="3823010"/>
              <a:ext cx="3604" cy="694537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1171768-78F4-7540-BA7D-CDFD6D483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895" y="5184438"/>
              <a:ext cx="7585" cy="607436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2AA9977-8AA2-D048-802C-BC6FCD42B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4805" y="5184438"/>
              <a:ext cx="7585" cy="607436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314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Raymond’s Tree-Based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69776" y="1390970"/>
            <a:ext cx="102830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Data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HOLDER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possible values true or false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indicates if the current node is executing the critical section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ASKED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possible values true or false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indicates if node has sent a request for the privilege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prevents the sending of duplicate requests for privilege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800" b="1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986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Raymond’s Tree-Based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69777" y="1390970"/>
            <a:ext cx="90451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Data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REQUEST_Q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FIFO queue that can contain “self ” or the identities of immediate neighbors as 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REQUEST_Q</a:t>
            </a:r>
            <a:r>
              <a:rPr lang="en-US" sz="2800" dirty="0"/>
              <a:t> of a node consists of the identities of those immediate neighbors that have requested for privilege but have not yet been sent the privilege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maximum size of REQUEST_Q of a node is the number of immediate neighbors + 1 (for “self ”)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0027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Suzuki–</a:t>
            </a:r>
            <a:r>
              <a:rPr lang="en-US" altLang="en-US" b="0" spc="0" dirty="0" err="1">
                <a:solidFill>
                  <a:srgbClr val="0000FF"/>
                </a:solidFill>
              </a:rPr>
              <a:t>Kasami’s</a:t>
            </a:r>
            <a:r>
              <a:rPr lang="en-US" altLang="en-US" b="0" spc="0" dirty="0">
                <a:solidFill>
                  <a:srgbClr val="0000FF"/>
                </a:solidFill>
              </a:rPr>
              <a:t> Broadcast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3746" y="1341544"/>
            <a:ext cx="101078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broadcasts a REQUEST message for the token to all other sites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site that possesses the token sends it to the requesting site upon the receipt of its REQUEST message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a site receives a REQUEST message when it is executing the CS, it sends the token only after it has completed the CS execution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20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Suzuki–</a:t>
            </a:r>
            <a:r>
              <a:rPr lang="en-US" altLang="en-US" b="0" spc="0" dirty="0" err="1">
                <a:solidFill>
                  <a:srgbClr val="0000FF"/>
                </a:solidFill>
              </a:rPr>
              <a:t>Kasami’s</a:t>
            </a:r>
            <a:r>
              <a:rPr lang="en-US" altLang="en-US" b="0" spc="0" dirty="0">
                <a:solidFill>
                  <a:srgbClr val="0000FF"/>
                </a:solidFill>
              </a:rPr>
              <a:t> Broadcast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377687"/>
            <a:ext cx="117843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Distinguish outdated and current REQUEST messages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REQUEST(j, </a:t>
            </a:r>
            <a:r>
              <a:rPr lang="en-US" altLang="en-US" sz="2400" dirty="0" err="1"/>
              <a:t>sn</a:t>
            </a:r>
            <a:r>
              <a:rPr lang="en-US" altLang="en-US" sz="2400" dirty="0"/>
              <a:t>) where </a:t>
            </a:r>
            <a:r>
              <a:rPr lang="en-US" altLang="en-US" sz="2400" dirty="0" err="1"/>
              <a:t>sn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sn</a:t>
            </a:r>
            <a:r>
              <a:rPr lang="en-US" altLang="en-US" sz="2400" dirty="0"/>
              <a:t> = 1, 2…..) is a sequence number that indicates that </a:t>
            </a:r>
            <a:r>
              <a:rPr lang="en-US" altLang="en-US" sz="2400" dirty="0" err="1"/>
              <a:t>S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 is requesting its </a:t>
            </a:r>
            <a:r>
              <a:rPr lang="en-US" altLang="en-US" sz="2400" dirty="0" err="1"/>
              <a:t>sn</a:t>
            </a:r>
            <a:r>
              <a:rPr lang="en-US" altLang="en-US" sz="2400" baseline="30000" dirty="0" err="1"/>
              <a:t>th</a:t>
            </a:r>
            <a:r>
              <a:rPr lang="en-US" altLang="en-US" sz="2400" dirty="0"/>
              <a:t> CS execution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S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keeps an array of integers </a:t>
            </a:r>
            <a:r>
              <a:rPr lang="en-US" altLang="en-US" sz="2400" dirty="0" err="1"/>
              <a:t>RN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[1, … ,n] where </a:t>
            </a:r>
            <a:r>
              <a:rPr lang="en-US" altLang="en-US" sz="2400" dirty="0" err="1"/>
              <a:t>RN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[j] is the largest sequence number received in a REQUEST message so far from </a:t>
            </a:r>
            <a:r>
              <a:rPr lang="en-US" altLang="en-US" sz="2400" dirty="0" err="1"/>
              <a:t>S</a:t>
            </a:r>
            <a:r>
              <a:rPr lang="en-US" altLang="en-US" sz="2400" baseline="-25000" dirty="0" err="1"/>
              <a:t>j</a:t>
            </a:r>
            <a:endParaRPr lang="en-US" alt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when S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receives a REQUEST(j, </a:t>
            </a:r>
            <a:r>
              <a:rPr lang="en-US" altLang="en-US" sz="2400" dirty="0" err="1"/>
              <a:t>sn</a:t>
            </a:r>
            <a:r>
              <a:rPr lang="en-US" altLang="en-US" sz="2400" dirty="0"/>
              <a:t>) message, it sets </a:t>
            </a:r>
            <a:r>
              <a:rPr lang="en-US" altLang="en-US" sz="2400" dirty="0" err="1">
                <a:solidFill>
                  <a:srgbClr val="008000"/>
                </a:solidFill>
              </a:rPr>
              <a:t>RN</a:t>
            </a:r>
            <a:r>
              <a:rPr lang="en-US" altLang="en-US" sz="2400" baseline="-25000" dirty="0" err="1">
                <a:solidFill>
                  <a:srgbClr val="008000"/>
                </a:solidFill>
              </a:rPr>
              <a:t>i</a:t>
            </a:r>
            <a:r>
              <a:rPr lang="en-US" altLang="en-US" sz="2400" dirty="0">
                <a:solidFill>
                  <a:srgbClr val="008000"/>
                </a:solidFill>
              </a:rPr>
              <a:t>[j] = max(</a:t>
            </a:r>
            <a:r>
              <a:rPr lang="en-US" altLang="en-US" sz="2400" dirty="0" err="1">
                <a:solidFill>
                  <a:srgbClr val="008000"/>
                </a:solidFill>
              </a:rPr>
              <a:t>RN</a:t>
            </a:r>
            <a:r>
              <a:rPr lang="en-US" altLang="en-US" sz="2400" baseline="-25000" dirty="0" err="1">
                <a:solidFill>
                  <a:srgbClr val="008000"/>
                </a:solidFill>
              </a:rPr>
              <a:t>i</a:t>
            </a:r>
            <a:r>
              <a:rPr lang="en-US" altLang="en-US" sz="2400" dirty="0">
                <a:solidFill>
                  <a:srgbClr val="008000"/>
                </a:solidFill>
              </a:rPr>
              <a:t>[j], </a:t>
            </a:r>
            <a:r>
              <a:rPr lang="en-US" altLang="en-US" sz="2400" dirty="0" err="1">
                <a:solidFill>
                  <a:srgbClr val="008000"/>
                </a:solidFill>
              </a:rPr>
              <a:t>sn</a:t>
            </a:r>
            <a:r>
              <a:rPr lang="en-US" altLang="en-US" sz="2400" dirty="0">
                <a:solidFill>
                  <a:srgbClr val="008000"/>
                </a:solidFill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when S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receives a REQUEST(</a:t>
            </a:r>
            <a:r>
              <a:rPr lang="en-US" altLang="en-US" sz="2400" dirty="0" err="1"/>
              <a:t>j,sn</a:t>
            </a:r>
            <a:r>
              <a:rPr lang="en-US" altLang="en-US" sz="2400" dirty="0"/>
              <a:t>) message, the request is outdated if </a:t>
            </a:r>
            <a:r>
              <a:rPr lang="en-US" altLang="en-US" sz="2400" dirty="0" err="1">
                <a:solidFill>
                  <a:srgbClr val="008000"/>
                </a:solidFill>
              </a:rPr>
              <a:t>RN</a:t>
            </a:r>
            <a:r>
              <a:rPr lang="en-US" altLang="en-US" sz="2400" baseline="-25000" dirty="0" err="1">
                <a:solidFill>
                  <a:srgbClr val="008000"/>
                </a:solidFill>
              </a:rPr>
              <a:t>i</a:t>
            </a:r>
            <a:r>
              <a:rPr lang="en-US" altLang="en-US" sz="2400" dirty="0">
                <a:solidFill>
                  <a:srgbClr val="008000"/>
                </a:solidFill>
              </a:rPr>
              <a:t>[j] &gt; </a:t>
            </a:r>
            <a:r>
              <a:rPr lang="en-US" altLang="en-US" sz="2400" dirty="0" err="1">
                <a:solidFill>
                  <a:srgbClr val="008000"/>
                </a:solidFill>
              </a:rPr>
              <a:t>sn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335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Quorum-Based Approach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5186" y="1768062"/>
            <a:ext cx="96890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700" dirty="0"/>
          </a:p>
        </p:txBody>
      </p:sp>
      <p:sp>
        <p:nvSpPr>
          <p:cNvPr id="7" name="Rectangle 6"/>
          <p:cNvSpPr/>
          <p:nvPr/>
        </p:nvSpPr>
        <p:spPr>
          <a:xfrm>
            <a:off x="1176782" y="1687774"/>
            <a:ext cx="933199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each site requests permission to execute the CS from a subset of sites called </a:t>
            </a:r>
            <a:r>
              <a:rPr lang="en-US" altLang="en-US" sz="2800" b="1" dirty="0">
                <a:solidFill>
                  <a:srgbClr val="FF3399"/>
                </a:solidFill>
              </a:rPr>
              <a:t>quorum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quorums are formed in such a way that when two sites concurrently request access to the CS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at least one site receives both the requests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this site is responsible to make sure that only one request executes the CS at any time</a:t>
            </a:r>
          </a:p>
        </p:txBody>
      </p:sp>
    </p:spTree>
    <p:extLst>
      <p:ext uri="{BB962C8B-B14F-4D97-AF65-F5344CB8AC3E}">
        <p14:creationId xmlns:p14="http://schemas.microsoft.com/office/powerpoint/2010/main" val="258551364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Suzuki–</a:t>
            </a:r>
            <a:r>
              <a:rPr lang="en-US" altLang="en-US" b="0" spc="0" dirty="0" err="1">
                <a:solidFill>
                  <a:srgbClr val="0000FF"/>
                </a:solidFill>
              </a:rPr>
              <a:t>Kasami’s</a:t>
            </a:r>
            <a:r>
              <a:rPr lang="en-US" altLang="en-US" b="0" spc="0" dirty="0">
                <a:solidFill>
                  <a:srgbClr val="0000FF"/>
                </a:solidFill>
              </a:rPr>
              <a:t> Broadcast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281" y="1366257"/>
            <a:ext cx="117306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sites with outstanding requests for the CS are determined in the following manner: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token consists of a queue of requesting sites, Q, and an array of integers LN[1, … ,n], where LN[j] is the sequence number of the request which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executed most recently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after executing its CS, a S</a:t>
            </a:r>
            <a:r>
              <a:rPr lang="en-US" sz="2400" baseline="-25000" dirty="0"/>
              <a:t>i</a:t>
            </a:r>
            <a:r>
              <a:rPr lang="en-US" sz="2400" dirty="0"/>
              <a:t> updates LN[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RN</a:t>
            </a:r>
            <a:r>
              <a:rPr lang="en-US" sz="2400" baseline="-25000" dirty="0" err="1"/>
              <a:t>i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token array LN[1, … ,n] permits a site to determine if a site has an outstanding request for the 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at S</a:t>
            </a:r>
            <a:r>
              <a:rPr lang="en-US" sz="2400" baseline="-25000" dirty="0"/>
              <a:t>i</a:t>
            </a:r>
            <a:r>
              <a:rPr lang="en-US" sz="2400" dirty="0"/>
              <a:t>, if </a:t>
            </a:r>
            <a:r>
              <a:rPr lang="en-US" sz="2400" dirty="0" err="1"/>
              <a:t>RN</a:t>
            </a:r>
            <a:r>
              <a:rPr lang="en-US" sz="2400" baseline="-25000" dirty="0" err="1"/>
              <a:t>i</a:t>
            </a:r>
            <a:r>
              <a:rPr lang="en-US" sz="2400" dirty="0"/>
              <a:t>[j] = LN[j] + 1, then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is currently requesting a token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after executing the CS, a site checks this condition for all the j’s to determine all the sites that are requesting the token and places their </a:t>
            </a:r>
            <a:r>
              <a:rPr lang="en-US" sz="2400" dirty="0" err="1"/>
              <a:t>i.d.’s</a:t>
            </a:r>
            <a:r>
              <a:rPr lang="en-US" sz="2400" dirty="0"/>
              <a:t> in queue Q if these </a:t>
            </a:r>
            <a:r>
              <a:rPr lang="en-US" sz="2400" dirty="0" err="1"/>
              <a:t>i.d.’s</a:t>
            </a:r>
            <a:r>
              <a:rPr lang="en-US" sz="2400" dirty="0"/>
              <a:t> are not already present in Q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finally, the site sends the token to the site whose </a:t>
            </a:r>
            <a:r>
              <a:rPr lang="en-US" sz="2400" dirty="0" err="1"/>
              <a:t>i.d.</a:t>
            </a:r>
            <a:r>
              <a:rPr lang="en-US" sz="2400" dirty="0"/>
              <a:t> is at the head of Q</a:t>
            </a:r>
            <a:endParaRPr lang="en-US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4734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Suzuki–</a:t>
            </a:r>
            <a:r>
              <a:rPr lang="en-US" altLang="en-US" b="0" spc="0" dirty="0" err="1">
                <a:solidFill>
                  <a:srgbClr val="0000FF"/>
                </a:solidFill>
              </a:rPr>
              <a:t>Kasami’s</a:t>
            </a:r>
            <a:r>
              <a:rPr lang="en-US" altLang="en-US" b="0" spc="0" dirty="0">
                <a:solidFill>
                  <a:srgbClr val="0000FF"/>
                </a:solidFill>
              </a:rPr>
              <a:t> Broadcast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0218" y="1358020"/>
            <a:ext cx="1002544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Requesting the critical section</a:t>
            </a:r>
            <a:r>
              <a:rPr lang="en-US" sz="2800" dirty="0"/>
              <a:t>:</a:t>
            </a:r>
          </a:p>
          <a:p>
            <a:r>
              <a:rPr lang="en-US" sz="2800" dirty="0"/>
              <a:t>(a) If requesting site S</a:t>
            </a:r>
            <a:r>
              <a:rPr lang="en-US" sz="2800" baseline="-25000" dirty="0"/>
              <a:t>i</a:t>
            </a:r>
            <a:r>
              <a:rPr lang="en-US" sz="2800" dirty="0"/>
              <a:t> does not have the token, then it increments its sequence number, </a:t>
            </a:r>
            <a:r>
              <a:rPr lang="en-US" sz="2800" dirty="0" err="1"/>
              <a:t>RN</a:t>
            </a:r>
            <a:r>
              <a:rPr lang="en-US" sz="2800" baseline="-25000" dirty="0" err="1"/>
              <a:t>i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], and sends a REQUEST(</a:t>
            </a:r>
            <a:r>
              <a:rPr lang="en-US" sz="28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sn</a:t>
            </a:r>
            <a:r>
              <a:rPr lang="en-US" sz="2800" dirty="0"/>
              <a:t>) message to all other sites. (“</a:t>
            </a:r>
            <a:r>
              <a:rPr lang="en-US" sz="2800" dirty="0" err="1"/>
              <a:t>sn</a:t>
            </a:r>
            <a:r>
              <a:rPr lang="en-US" sz="2800" dirty="0"/>
              <a:t>” is the updated value of </a:t>
            </a:r>
            <a:r>
              <a:rPr lang="en-US" sz="2800" dirty="0" err="1"/>
              <a:t>RN</a:t>
            </a:r>
            <a:r>
              <a:rPr lang="en-US" sz="2800" baseline="-25000" dirty="0" err="1"/>
              <a:t>i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].)</a:t>
            </a:r>
          </a:p>
          <a:p>
            <a:endParaRPr lang="en-US" sz="2800" dirty="0"/>
          </a:p>
          <a:p>
            <a:r>
              <a:rPr lang="en-US" sz="2800" dirty="0"/>
              <a:t>(b) When a site S</a:t>
            </a:r>
            <a:r>
              <a:rPr lang="en-US" sz="2800" baseline="-25000" dirty="0"/>
              <a:t>j</a:t>
            </a:r>
            <a:r>
              <a:rPr lang="en-US" sz="2800" dirty="0"/>
              <a:t> receives this message, it sets RN</a:t>
            </a:r>
            <a:r>
              <a:rPr lang="en-US" sz="2800" baseline="-25000" dirty="0"/>
              <a:t>j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to max(</a:t>
            </a:r>
            <a:r>
              <a:rPr lang="en-US" sz="2800" dirty="0" err="1"/>
              <a:t>RN</a:t>
            </a:r>
            <a:r>
              <a:rPr lang="en-US" sz="2800" baseline="-25000" dirty="0" err="1"/>
              <a:t>j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], </a:t>
            </a:r>
            <a:r>
              <a:rPr lang="en-US" sz="2800" dirty="0" err="1"/>
              <a:t>sn</a:t>
            </a:r>
            <a:r>
              <a:rPr lang="en-US" sz="2800" dirty="0"/>
              <a:t>). If S</a:t>
            </a:r>
            <a:r>
              <a:rPr lang="en-US" sz="2800" baseline="-25000" dirty="0"/>
              <a:t>j</a:t>
            </a:r>
            <a:r>
              <a:rPr lang="en-US" sz="2800" dirty="0"/>
              <a:t> has the idle token, then it sends the token to S</a:t>
            </a:r>
            <a:r>
              <a:rPr lang="en-US" sz="2800" baseline="-25000" dirty="0"/>
              <a:t>i</a:t>
            </a:r>
            <a:r>
              <a:rPr lang="en-US" sz="2800" dirty="0"/>
              <a:t> if RN</a:t>
            </a:r>
            <a:r>
              <a:rPr lang="en-US" sz="2800" baseline="-25000" dirty="0"/>
              <a:t>j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= LN[</a:t>
            </a:r>
            <a:r>
              <a:rPr lang="en-US" sz="2800" dirty="0" err="1"/>
              <a:t>i</a:t>
            </a:r>
            <a:r>
              <a:rPr lang="en-US" sz="2800" dirty="0"/>
              <a:t>]+1.</a:t>
            </a:r>
          </a:p>
          <a:p>
            <a:endParaRPr lang="en-US" sz="2800" dirty="0"/>
          </a:p>
          <a:p>
            <a:r>
              <a:rPr lang="en-US" sz="2800" b="1" dirty="0"/>
              <a:t>Executing the critical section</a:t>
            </a:r>
            <a:r>
              <a:rPr lang="en-US" sz="2800" dirty="0"/>
              <a:t>:</a:t>
            </a:r>
          </a:p>
          <a:p>
            <a:r>
              <a:rPr lang="en-US" sz="2800" dirty="0"/>
              <a:t>(c) Site S</a:t>
            </a:r>
            <a:r>
              <a:rPr lang="en-US" sz="2800" baseline="-25000" dirty="0"/>
              <a:t>i</a:t>
            </a:r>
            <a:r>
              <a:rPr lang="en-US" sz="2800" dirty="0"/>
              <a:t> executes the CS after it has received the token.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9080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Suzuki–</a:t>
            </a:r>
            <a:r>
              <a:rPr lang="en-US" altLang="en-US" b="0" spc="0" dirty="0" err="1">
                <a:solidFill>
                  <a:srgbClr val="0000FF"/>
                </a:solidFill>
              </a:rPr>
              <a:t>Kasami’s</a:t>
            </a:r>
            <a:r>
              <a:rPr lang="en-US" altLang="en-US" b="0" spc="0" dirty="0">
                <a:solidFill>
                  <a:srgbClr val="0000FF"/>
                </a:solidFill>
              </a:rPr>
              <a:t> Broadcast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9688" y="1447858"/>
            <a:ext cx="94405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Releasing the critical section</a:t>
            </a:r>
            <a:r>
              <a:rPr lang="en-US" sz="2800" dirty="0"/>
              <a:t>: Having finished the execution of the CS, site S</a:t>
            </a:r>
            <a:r>
              <a:rPr lang="en-US" sz="2800" baseline="-25000" dirty="0"/>
              <a:t>i</a:t>
            </a:r>
            <a:r>
              <a:rPr lang="en-US" sz="2800" dirty="0"/>
              <a:t> takes the following actions:</a:t>
            </a:r>
          </a:p>
          <a:p>
            <a:r>
              <a:rPr lang="en-US" sz="2800" dirty="0"/>
              <a:t>(d) It sets LN[</a:t>
            </a:r>
            <a:r>
              <a:rPr lang="en-US" sz="2800" dirty="0" err="1"/>
              <a:t>i</a:t>
            </a:r>
            <a:r>
              <a:rPr lang="en-US" sz="2800" dirty="0"/>
              <a:t>] element of the token array equal to </a:t>
            </a:r>
            <a:r>
              <a:rPr lang="en-US" sz="2800" dirty="0" err="1"/>
              <a:t>RN</a:t>
            </a:r>
            <a:r>
              <a:rPr lang="en-US" sz="2800" baseline="-25000" dirty="0" err="1"/>
              <a:t>i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].</a:t>
            </a:r>
          </a:p>
          <a:p>
            <a:endParaRPr lang="en-US" sz="2800" dirty="0"/>
          </a:p>
          <a:p>
            <a:r>
              <a:rPr lang="en-US" sz="2800" dirty="0"/>
              <a:t>(e) For every site S</a:t>
            </a:r>
            <a:r>
              <a:rPr lang="en-US" sz="2800" baseline="-25000" dirty="0"/>
              <a:t>j</a:t>
            </a:r>
            <a:r>
              <a:rPr lang="en-US" sz="2800" dirty="0"/>
              <a:t> whose </a:t>
            </a:r>
            <a:r>
              <a:rPr lang="en-US" sz="2800" dirty="0" err="1"/>
              <a:t>i.d.</a:t>
            </a:r>
            <a:r>
              <a:rPr lang="en-US" sz="2800" dirty="0"/>
              <a:t> is not in the token queue, it appends its </a:t>
            </a:r>
            <a:r>
              <a:rPr lang="en-US" sz="2800" dirty="0" err="1"/>
              <a:t>i.d</a:t>
            </a:r>
            <a:r>
              <a:rPr lang="en-US" sz="2800" dirty="0"/>
              <a:t>. to the token queue if </a:t>
            </a:r>
            <a:r>
              <a:rPr lang="en-US" sz="2800" dirty="0" err="1"/>
              <a:t>RN</a:t>
            </a:r>
            <a:r>
              <a:rPr lang="en-US" sz="2800" baseline="-25000" dirty="0" err="1"/>
              <a:t>i</a:t>
            </a:r>
            <a:r>
              <a:rPr lang="en-US" sz="2800" dirty="0"/>
              <a:t>[j] = </a:t>
            </a:r>
            <a:r>
              <a:rPr lang="en-US" sz="2800" dirty="0" err="1"/>
              <a:t>LN</a:t>
            </a:r>
            <a:r>
              <a:rPr lang="en-US" sz="2800" dirty="0"/>
              <a:t>[j] + 1.</a:t>
            </a:r>
          </a:p>
          <a:p>
            <a:endParaRPr lang="en-US" sz="2800" dirty="0"/>
          </a:p>
          <a:p>
            <a:r>
              <a:rPr lang="en-US" sz="2800" dirty="0"/>
              <a:t>(f) If the token queue is non-empty after the above update, S</a:t>
            </a:r>
            <a:r>
              <a:rPr lang="en-US" sz="2800" baseline="-25000" dirty="0"/>
              <a:t>i</a:t>
            </a:r>
            <a:r>
              <a:rPr lang="en-US" sz="2800" dirty="0"/>
              <a:t> deletes the top site </a:t>
            </a:r>
            <a:r>
              <a:rPr lang="en-US" sz="2800" dirty="0" err="1"/>
              <a:t>i.d.</a:t>
            </a:r>
            <a:r>
              <a:rPr lang="en-US" sz="2800" dirty="0"/>
              <a:t> from the token queue and sends the token to the site indicated by the </a:t>
            </a:r>
            <a:r>
              <a:rPr lang="en-US" sz="2800" dirty="0" err="1"/>
              <a:t>i.d.</a:t>
            </a:r>
            <a:r>
              <a:rPr lang="en-US" sz="28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459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Suzuki–</a:t>
            </a:r>
            <a:r>
              <a:rPr lang="en-US" altLang="en-US" b="0" spc="0" dirty="0" err="1">
                <a:solidFill>
                  <a:srgbClr val="0000FF"/>
                </a:solidFill>
              </a:rPr>
              <a:t>Kasami’s</a:t>
            </a:r>
            <a:r>
              <a:rPr lang="en-US" altLang="en-US" b="0" spc="0" dirty="0">
                <a:solidFill>
                  <a:srgbClr val="0000FF"/>
                </a:solidFill>
              </a:rPr>
              <a:t> Broadcast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2068" y="1390970"/>
            <a:ext cx="99893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FF0000"/>
              </a:solidFill>
            </a:endParaRPr>
          </a:p>
          <a:p>
            <a:pPr lvl="0"/>
            <a:r>
              <a:rPr lang="en-US" sz="2800" b="1" u="sng" dirty="0">
                <a:solidFill>
                  <a:prstClr val="black"/>
                </a:solidFill>
              </a:rPr>
              <a:t>Performance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if a site holds the token, no message is required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if a site does not hold the token, N messages are required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1529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/>
          <a:p>
            <a:r>
              <a:rPr lang="en-US" altLang="en-US" sz="4000" b="0" dirty="0">
                <a:solidFill>
                  <a:srgbClr val="0000FF"/>
                </a:solidFill>
              </a:rPr>
              <a:t>Reference</a:t>
            </a:r>
            <a:endParaRPr lang="fr-FR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23835" y="1655023"/>
            <a:ext cx="9062112" cy="3967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Ajay D. </a:t>
            </a:r>
            <a:r>
              <a:rPr lang="en-US" dirty="0" err="1"/>
              <a:t>Kshemkalyani</a:t>
            </a:r>
            <a:r>
              <a:rPr lang="en-US" dirty="0"/>
              <a:t>, and </a:t>
            </a:r>
            <a:r>
              <a:rPr lang="en-US" dirty="0" err="1"/>
              <a:t>Mukesh</a:t>
            </a:r>
            <a:r>
              <a:rPr lang="en-US" dirty="0"/>
              <a:t> </a:t>
            </a:r>
            <a:r>
              <a:rPr lang="en-US" dirty="0" err="1"/>
              <a:t>Singhal</a:t>
            </a:r>
            <a:r>
              <a:rPr lang="en-US" dirty="0"/>
              <a:t>, Chapter 9, “Distributed Computing: Principles, Algorithms, and Systems”, Cambridge University Press, 2008.</a:t>
            </a:r>
            <a:endParaRPr lang="fr-FR" dirty="0"/>
          </a:p>
          <a:p>
            <a:pPr>
              <a:lnSpc>
                <a:spcPct val="100000"/>
              </a:lnSpc>
            </a:pPr>
            <a:endParaRPr lang="fr-FR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899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92752" y="193343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Requirements of Mutual Exclusion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5186" y="1768062"/>
            <a:ext cx="96890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556289" y="1669718"/>
            <a:ext cx="107117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Safety property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at any instant, only one process can execute the CS</a:t>
            </a:r>
            <a:endParaRPr lang="fr-FR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 err="1"/>
              <a:t>Liveness</a:t>
            </a:r>
            <a:r>
              <a:rPr lang="en-US" sz="2800" b="1" dirty="0"/>
              <a:t> property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a site must not wait indefinitely to execute the CS while other sites are repeatedly executing the CS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Fairness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each process gets a fair chance to execute the CS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CS execution requests are executed in order of their arrival time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time is determined by </a:t>
            </a:r>
            <a:r>
              <a:rPr lang="fr-FR" sz="2800" dirty="0"/>
              <a:t>a </a:t>
            </a:r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clock</a:t>
            </a:r>
            <a:endParaRPr lang="en-US" sz="2800" dirty="0"/>
          </a:p>
          <a:p>
            <a:pPr lvl="1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00666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92752" y="193343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Performance Metrics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5186" y="1768062"/>
            <a:ext cx="96890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603914" y="1336343"/>
            <a:ext cx="10711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From Recorded Lecture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74555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211738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Lamport’s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5995" y="1526903"/>
            <a:ext cx="102338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Arial" pitchFamily="34" charset="0"/>
              <a:buChar char="•"/>
            </a:pPr>
            <a:r>
              <a:rPr lang="en-US" sz="2800" dirty="0"/>
              <a:t>every site S</a:t>
            </a:r>
            <a:r>
              <a:rPr lang="en-US" sz="2800" baseline="-25000" dirty="0"/>
              <a:t>i</a:t>
            </a:r>
            <a:r>
              <a:rPr lang="en-US" sz="2800" dirty="0"/>
              <a:t> keeps a queue, </a:t>
            </a:r>
            <a:r>
              <a:rPr lang="en-US" sz="2800" dirty="0" err="1"/>
              <a:t>request_queue</a:t>
            </a:r>
            <a:r>
              <a:rPr lang="en-US" sz="2800" baseline="-25000" dirty="0" err="1"/>
              <a:t>i</a:t>
            </a:r>
            <a:endParaRPr lang="en-US" sz="2800" baseline="-25000" dirty="0"/>
          </a:p>
          <a:p>
            <a:pPr lvl="2">
              <a:buFont typeface="Arial" pitchFamily="34" charset="0"/>
              <a:buChar char="•"/>
            </a:pPr>
            <a:r>
              <a:rPr lang="en-US" sz="2800" dirty="0" err="1"/>
              <a:t>request_queue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  </a:t>
            </a:r>
            <a:r>
              <a:rPr lang="en-US" sz="2800" dirty="0"/>
              <a:t>contains mutual exclusion requests ordered by their timestamps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/>
              <a:t>FIFO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/>
              <a:t>CS requests are executed in increasing order of timestamps</a:t>
            </a:r>
          </a:p>
        </p:txBody>
      </p:sp>
    </p:spTree>
    <p:extLst>
      <p:ext uri="{BB962C8B-B14F-4D97-AF65-F5344CB8AC3E}">
        <p14:creationId xmlns:p14="http://schemas.microsoft.com/office/powerpoint/2010/main" val="34057414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211738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Lamport’s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0752" y="1395930"/>
            <a:ext cx="101402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2800" b="1" dirty="0">
                <a:solidFill>
                  <a:srgbClr val="FF3399"/>
                </a:solidFill>
              </a:rPr>
              <a:t>Requesting the critical section: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• When a site S</a:t>
            </a:r>
            <a:r>
              <a:rPr lang="en-US" sz="2800" baseline="-25000" dirty="0"/>
              <a:t>i</a:t>
            </a:r>
            <a:r>
              <a:rPr lang="en-US" sz="2800" dirty="0"/>
              <a:t> wants to enter the CS, it broadcasts a REQUEST(</a:t>
            </a:r>
            <a:r>
              <a:rPr lang="en-US" sz="2800" dirty="0" err="1"/>
              <a:t>ts</a:t>
            </a:r>
            <a:r>
              <a:rPr lang="en-US" sz="2800" baseline="-250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i</a:t>
            </a:r>
            <a:r>
              <a:rPr lang="en-US" sz="2800" dirty="0"/>
              <a:t>) message to all other sites and places the request on </a:t>
            </a:r>
            <a:r>
              <a:rPr lang="en-US" sz="2800" dirty="0" err="1"/>
              <a:t>request_queue</a:t>
            </a:r>
            <a:r>
              <a:rPr lang="en-US" sz="2800" baseline="-25000" dirty="0" err="1"/>
              <a:t>i</a:t>
            </a:r>
            <a:r>
              <a:rPr lang="en-US" sz="2800" dirty="0"/>
              <a:t>. ((</a:t>
            </a:r>
            <a:r>
              <a:rPr lang="en-US" sz="2800" dirty="0" err="1"/>
              <a:t>ts</a:t>
            </a:r>
            <a:r>
              <a:rPr lang="en-US" sz="2800" baseline="-250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i</a:t>
            </a:r>
            <a:r>
              <a:rPr lang="en-US" sz="2800" dirty="0"/>
              <a:t>) denotes the timestamp of the request)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• When a site S</a:t>
            </a:r>
            <a:r>
              <a:rPr lang="en-US" sz="2800" baseline="-25000" dirty="0"/>
              <a:t>j</a:t>
            </a:r>
            <a:r>
              <a:rPr lang="en-US" sz="2800" dirty="0"/>
              <a:t> receives the REQUEST(</a:t>
            </a:r>
            <a:r>
              <a:rPr lang="en-US" sz="2800" dirty="0" err="1"/>
              <a:t>ts</a:t>
            </a:r>
            <a:r>
              <a:rPr lang="en-US" sz="2800" baseline="-250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i</a:t>
            </a:r>
            <a:r>
              <a:rPr lang="en-US" sz="2800" dirty="0"/>
              <a:t>) message from site S</a:t>
            </a:r>
            <a:r>
              <a:rPr lang="en-US" sz="2800" baseline="-25000" dirty="0"/>
              <a:t>i</a:t>
            </a:r>
            <a:r>
              <a:rPr lang="en-US" sz="2800" dirty="0"/>
              <a:t>, it places site S</a:t>
            </a:r>
            <a:r>
              <a:rPr lang="en-US" sz="2800" baseline="-25000" dirty="0"/>
              <a:t>i</a:t>
            </a:r>
            <a:r>
              <a:rPr lang="en-US" sz="2800" dirty="0"/>
              <a:t>’s request on </a:t>
            </a:r>
            <a:r>
              <a:rPr lang="en-US" sz="2800" dirty="0" err="1"/>
              <a:t>request_queue</a:t>
            </a:r>
            <a:r>
              <a:rPr lang="en-US" sz="2800" baseline="-25000" dirty="0" err="1"/>
              <a:t>j</a:t>
            </a:r>
            <a:r>
              <a:rPr lang="en-US" sz="2800" dirty="0"/>
              <a:t> and returns a </a:t>
            </a:r>
            <a:r>
              <a:rPr lang="en-US" sz="2800" dirty="0" err="1"/>
              <a:t>timestamped</a:t>
            </a:r>
            <a:r>
              <a:rPr lang="en-US" sz="2800" dirty="0"/>
              <a:t> REPLY message to S</a:t>
            </a:r>
            <a:r>
              <a:rPr lang="en-US" sz="2800" baseline="-25000" dirty="0"/>
              <a:t>i</a:t>
            </a:r>
            <a:endParaRPr lang="en-US" altLang="en-US" sz="5400" baseline="-25000" dirty="0"/>
          </a:p>
        </p:txBody>
      </p:sp>
    </p:spTree>
    <p:extLst>
      <p:ext uri="{BB962C8B-B14F-4D97-AF65-F5344CB8AC3E}">
        <p14:creationId xmlns:p14="http://schemas.microsoft.com/office/powerpoint/2010/main" val="35120078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211738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Lamport’s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3669" y="1696180"/>
            <a:ext cx="99391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en-US" sz="28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631" y="1450521"/>
            <a:ext cx="10873408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800" b="1" dirty="0">
                <a:solidFill>
                  <a:srgbClr val="FF3399"/>
                </a:solidFill>
              </a:rPr>
              <a:t>Executing the critical section:</a:t>
            </a:r>
          </a:p>
          <a:p>
            <a:pPr marL="457200" indent="-457200"/>
            <a:r>
              <a:rPr lang="en-US" sz="2800" dirty="0"/>
              <a:t>Site S</a:t>
            </a:r>
            <a:r>
              <a:rPr lang="en-US" sz="2800" baseline="-25000" dirty="0"/>
              <a:t>i</a:t>
            </a:r>
            <a:r>
              <a:rPr lang="en-US" sz="2800" dirty="0"/>
              <a:t> enters the CS when the following two conditions hold: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L1</a:t>
            </a:r>
            <a:r>
              <a:rPr lang="en-US" sz="2800" dirty="0"/>
              <a:t>: S</a:t>
            </a:r>
            <a:r>
              <a:rPr lang="en-US" sz="2800" baseline="-25000" dirty="0"/>
              <a:t>i</a:t>
            </a:r>
            <a:r>
              <a:rPr lang="en-US" sz="2800" dirty="0"/>
              <a:t> has received a message with timestamp larger than  (</a:t>
            </a:r>
            <a:r>
              <a:rPr lang="en-US" sz="2800" dirty="0" err="1"/>
              <a:t>ts</a:t>
            </a:r>
            <a:r>
              <a:rPr lang="en-US" sz="2800" baseline="-250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i</a:t>
            </a:r>
            <a:r>
              <a:rPr lang="en-US" sz="2800" dirty="0"/>
              <a:t>) from all other sites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L2</a:t>
            </a:r>
            <a:r>
              <a:rPr lang="en-US" sz="2800" dirty="0"/>
              <a:t>: S</a:t>
            </a:r>
            <a:r>
              <a:rPr lang="en-US" sz="2800" baseline="-25000" dirty="0"/>
              <a:t>i</a:t>
            </a:r>
            <a:r>
              <a:rPr lang="en-US" sz="2800" dirty="0"/>
              <a:t>’s request is at the top of </a:t>
            </a:r>
            <a:r>
              <a:rPr lang="en-US" sz="2800" dirty="0" err="1"/>
              <a:t>request_queue</a:t>
            </a:r>
            <a:r>
              <a:rPr lang="en-US" sz="2800" baseline="-25000" dirty="0" err="1"/>
              <a:t>i</a:t>
            </a:r>
            <a:endParaRPr lang="en-US" sz="2800" baseline="-25000" dirty="0"/>
          </a:p>
          <a:p>
            <a:pPr marL="914400" lvl="1" indent="-457200"/>
            <a:endParaRPr lang="en-US" sz="2800" baseline="-25000" dirty="0"/>
          </a:p>
          <a:p>
            <a:r>
              <a:rPr lang="fr-FR" sz="2800" b="1" dirty="0">
                <a:solidFill>
                  <a:srgbClr val="FF3399"/>
                </a:solidFill>
              </a:rPr>
              <a:t>Releasing the </a:t>
            </a:r>
            <a:r>
              <a:rPr lang="fr-FR" sz="2800" b="1" dirty="0" err="1">
                <a:solidFill>
                  <a:srgbClr val="FF3399"/>
                </a:solidFill>
              </a:rPr>
              <a:t>critical</a:t>
            </a:r>
            <a:r>
              <a:rPr lang="fr-FR" sz="2800" b="1" dirty="0">
                <a:solidFill>
                  <a:srgbClr val="FF3399"/>
                </a:solidFill>
              </a:rPr>
              <a:t> section:</a:t>
            </a:r>
          </a:p>
          <a:p>
            <a:r>
              <a:rPr lang="en-US" sz="2800" dirty="0"/>
              <a:t>• Site S</a:t>
            </a:r>
            <a:r>
              <a:rPr lang="en-US" sz="2800" baseline="-25000" dirty="0"/>
              <a:t>i</a:t>
            </a:r>
            <a:r>
              <a:rPr lang="en-US" sz="2800" dirty="0"/>
              <a:t>, upon exiting the CS, removes its request from the top of its request queue and broadcasts a </a:t>
            </a:r>
            <a:r>
              <a:rPr lang="en-US" sz="2800" dirty="0" err="1"/>
              <a:t>timestamped</a:t>
            </a:r>
            <a:r>
              <a:rPr lang="en-US" sz="2800" dirty="0"/>
              <a:t> RELEASE message to all other sites</a:t>
            </a:r>
          </a:p>
          <a:p>
            <a:r>
              <a:rPr lang="en-US" sz="2800" dirty="0"/>
              <a:t>• When a site S</a:t>
            </a:r>
            <a:r>
              <a:rPr lang="en-US" sz="2800" baseline="-25000" dirty="0"/>
              <a:t>j</a:t>
            </a:r>
            <a:r>
              <a:rPr lang="en-US" sz="2800" dirty="0"/>
              <a:t> receives a RELEASE message from site S</a:t>
            </a:r>
            <a:r>
              <a:rPr lang="en-US" sz="2800" baseline="-25000" dirty="0"/>
              <a:t>i</a:t>
            </a:r>
            <a:r>
              <a:rPr lang="en-US" sz="2800" dirty="0"/>
              <a:t>, it removes S</a:t>
            </a:r>
            <a:r>
              <a:rPr lang="en-US" sz="2800" baseline="-25000" dirty="0"/>
              <a:t>i</a:t>
            </a:r>
            <a:r>
              <a:rPr lang="en-US" sz="2800" dirty="0"/>
              <a:t>’s</a:t>
            </a:r>
          </a:p>
          <a:p>
            <a:r>
              <a:rPr lang="en-US" sz="2800" dirty="0"/>
              <a:t>request from its request queue</a:t>
            </a:r>
            <a:endParaRPr lang="en-US" altLang="en-US" sz="2800" baseline="-25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477243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en-US" b="0" spc="0" dirty="0" err="1">
                <a:solidFill>
                  <a:srgbClr val="0000FF"/>
                </a:solidFill>
              </a:rPr>
              <a:t>Lamport’s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7838" y="5153826"/>
            <a:ext cx="7187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Sites S</a:t>
            </a:r>
            <a:r>
              <a:rPr lang="en-US" sz="2800" baseline="-25000" dirty="0"/>
              <a:t>1</a:t>
            </a:r>
            <a:r>
              <a:rPr lang="en-US" sz="2800" dirty="0"/>
              <a:t> and S</a:t>
            </a:r>
            <a:r>
              <a:rPr lang="en-US" sz="2800" baseline="-25000" dirty="0"/>
              <a:t>2</a:t>
            </a:r>
            <a:r>
              <a:rPr lang="en-US" sz="2800" dirty="0"/>
              <a:t> make requests for the 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0699" y="1572126"/>
            <a:ext cx="8093192" cy="336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07258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6058</TotalTime>
  <Words>2153</Words>
  <Application>Microsoft Office PowerPoint</Application>
  <PresentationFormat>Widescreen</PresentationFormat>
  <Paragraphs>261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Office Theme</vt:lpstr>
      <vt:lpstr>Distributed Mutual Exclusion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632</cp:revision>
  <dcterms:created xsi:type="dcterms:W3CDTF">2016-05-19T10:09:53Z</dcterms:created>
  <dcterms:modified xsi:type="dcterms:W3CDTF">2021-09-04T11:01:36Z</dcterms:modified>
</cp:coreProperties>
</file>