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7" r:id="rId2"/>
    <p:sldId id="547" r:id="rId3"/>
    <p:sldId id="552" r:id="rId4"/>
    <p:sldId id="595" r:id="rId5"/>
    <p:sldId id="596" r:id="rId6"/>
    <p:sldId id="598" r:id="rId7"/>
    <p:sldId id="599" r:id="rId8"/>
    <p:sldId id="600" r:id="rId9"/>
    <p:sldId id="553" r:id="rId10"/>
    <p:sldId id="425" r:id="rId11"/>
    <p:sldId id="601" r:id="rId12"/>
    <p:sldId id="626" r:id="rId13"/>
    <p:sldId id="555" r:id="rId14"/>
    <p:sldId id="602" r:id="rId15"/>
    <p:sldId id="604" r:id="rId16"/>
    <p:sldId id="605" r:id="rId17"/>
    <p:sldId id="629" r:id="rId18"/>
    <p:sldId id="611" r:id="rId19"/>
    <p:sldId id="41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80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50000" autoAdjust="0"/>
  </p:normalViewPr>
  <p:slideViewPr>
    <p:cSldViewPr snapToGrid="0">
      <p:cViewPr varScale="1">
        <p:scale>
          <a:sx n="67" d="100"/>
          <a:sy n="67" d="100"/>
        </p:scale>
        <p:origin x="60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47E00-66FE-4AE5-B79A-D00B823C99C6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B63D4-1D70-40BD-BDA7-41BED40817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B63D4-1D70-40BD-BDA7-41BED408178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87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B63D4-1D70-40BD-BDA7-41BED408178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25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1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8699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1"/>
          </p:nvPr>
        </p:nvSpPr>
        <p:spPr>
          <a:xfrm>
            <a:off x="838200" y="6531161"/>
            <a:ext cx="2743200" cy="365125"/>
          </a:xfrm>
        </p:spPr>
        <p:txBody>
          <a:bodyPr/>
          <a:lstStyle/>
          <a:p>
            <a:r>
              <a:rPr lang="en-US"/>
              <a:t>22/02/2017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431313" y="6531161"/>
            <a:ext cx="1241612" cy="365125"/>
          </a:xfrm>
        </p:spPr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3"/>
          </p:nvPr>
        </p:nvSpPr>
        <p:spPr>
          <a:xfrm>
            <a:off x="4038600" y="6531161"/>
            <a:ext cx="4114800" cy="365125"/>
          </a:xfrm>
        </p:spPr>
        <p:txBody>
          <a:bodyPr/>
          <a:lstStyle/>
          <a:p>
            <a:r>
              <a:rPr lang="en-US"/>
              <a:t>Course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5695311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22/02/2017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22/02/2017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22/02/2017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22/02/2017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44346" y="3697024"/>
            <a:ext cx="8670753" cy="15240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 dirty="0">
                <a:latin typeface="Arial" charset="0"/>
                <a:cs typeface="Arial" charset="0"/>
              </a:rPr>
              <a:t>Distributed Computing</a:t>
            </a:r>
            <a:br>
              <a:rPr lang="en-US" sz="2800" dirty="0">
                <a:latin typeface="Arial" charset="0"/>
                <a:cs typeface="Arial" charset="0"/>
              </a:rPr>
            </a:br>
            <a:r>
              <a:rPr lang="en-US" sz="2800" dirty="0">
                <a:latin typeface="Arial" charset="0"/>
                <a:cs typeface="Arial" charset="0"/>
              </a:rPr>
              <a:t>Consensus and Agreement Algorithms	</a:t>
            </a:r>
          </a:p>
        </p:txBody>
      </p:sp>
      <p:sp>
        <p:nvSpPr>
          <p:cNvPr id="3" name="Content Placeholder 5"/>
          <p:cNvSpPr>
            <a:spLocks noGrp="1"/>
          </p:cNvSpPr>
          <p:nvPr/>
        </p:nvSpPr>
        <p:spPr>
          <a:xfrm>
            <a:off x="2806013" y="5221024"/>
            <a:ext cx="6019800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Dr. </a:t>
            </a:r>
            <a:r>
              <a:rPr lang="en-US" dirty="0" err="1"/>
              <a:t>Barsha</a:t>
            </a:r>
            <a:r>
              <a:rPr lang="en-US" dirty="0"/>
              <a:t> </a:t>
            </a:r>
            <a:r>
              <a:rPr lang="en-US" dirty="0" err="1"/>
              <a:t>Mitra</a:t>
            </a:r>
            <a:endParaRPr lang="en-US" dirty="0"/>
          </a:p>
          <a:p>
            <a:r>
              <a:rPr lang="en-US" dirty="0"/>
              <a:t>CSIS </a:t>
            </a:r>
            <a:r>
              <a:rPr lang="en-US" dirty="0" err="1"/>
              <a:t>Dept</a:t>
            </a:r>
            <a:r>
              <a:rPr lang="en-US" dirty="0"/>
              <a:t>, BITS Pilani,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42003754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Byzantine Agreement Problem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3746" y="1580466"/>
            <a:ext cx="1010782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requires a designated process, called the </a:t>
            </a:r>
            <a:r>
              <a:rPr lang="en-US" altLang="en-US" sz="2800" b="1" dirty="0">
                <a:solidFill>
                  <a:srgbClr val="0000FF"/>
                </a:solidFill>
              </a:rPr>
              <a:t>source process</a:t>
            </a:r>
            <a:r>
              <a:rPr lang="en-US" altLang="en-US" sz="2800" dirty="0"/>
              <a:t>, with an initial value, to reach agreement with the other processes about its initial value, subject to the following conditions: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FF"/>
                </a:solidFill>
              </a:rPr>
              <a:t>Agreement:</a:t>
            </a:r>
            <a:r>
              <a:rPr lang="en-US" altLang="en-US" sz="2800" dirty="0"/>
              <a:t> all non-faulty processes must agree on the same value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FF"/>
                </a:solidFill>
              </a:rPr>
              <a:t>Validity:</a:t>
            </a:r>
            <a:r>
              <a:rPr lang="en-US" altLang="en-US" sz="2800" dirty="0"/>
              <a:t> if the source process is non-faulty, then the  agreed upon value by all the non-faulty processes must be the same as the initial value of the source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FF"/>
                </a:solidFill>
              </a:rPr>
              <a:t>Termination:</a:t>
            </a:r>
            <a:r>
              <a:rPr lang="en-US" altLang="en-US" sz="2800" dirty="0"/>
              <a:t> each non-faulty process must eventually decide on a value</a:t>
            </a:r>
            <a:endParaRPr lang="en-US" altLang="en-US" sz="9600" dirty="0"/>
          </a:p>
        </p:txBody>
      </p:sp>
    </p:spTree>
    <p:extLst>
      <p:ext uri="{BB962C8B-B14F-4D97-AF65-F5344CB8AC3E}">
        <p14:creationId xmlns:p14="http://schemas.microsoft.com/office/powerpoint/2010/main" val="67277890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Byzantine Agreement Problem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31218" y="1708482"/>
            <a:ext cx="96489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if the source process is faulty, then the correct processes can agree upon any default value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irrelevant what the faulty processes agree upon – or whether they terminate and agree upon anything at all</a:t>
            </a:r>
            <a:endParaRPr lang="en-US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21089015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Consensus Problem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8610" y="1662819"/>
            <a:ext cx="1068066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b="1" dirty="0"/>
              <a:t>Initiated by all processes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FF"/>
                </a:solidFill>
              </a:rPr>
              <a:t>Agreement:</a:t>
            </a:r>
            <a:r>
              <a:rPr lang="en-US" altLang="en-US" sz="2800" dirty="0"/>
              <a:t> all non-faulty processes must agree on the same (single) value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FF"/>
                </a:solidFill>
              </a:rPr>
              <a:t>Validity:</a:t>
            </a:r>
            <a:r>
              <a:rPr lang="en-US" altLang="en-US" sz="2800" dirty="0"/>
              <a:t>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if all the non-faulty processes have the same initial value, then the agreed upon value by all the non-faulty processes must be that same value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altLang="en-US" sz="2800"/>
              <a:t>if non-faulty </a:t>
            </a:r>
            <a:r>
              <a:rPr lang="en-US" altLang="en-US" sz="2800" dirty="0"/>
              <a:t>processes broadcast different initial values, then these processes should decide upon a common value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FF"/>
                </a:solidFill>
              </a:rPr>
              <a:t>Termination:</a:t>
            </a:r>
            <a:r>
              <a:rPr lang="en-US" altLang="en-US" sz="2800" dirty="0"/>
              <a:t> each non-faulty process must eventually decide on a value</a:t>
            </a:r>
          </a:p>
        </p:txBody>
      </p:sp>
    </p:spTree>
    <p:extLst>
      <p:ext uri="{BB962C8B-B14F-4D97-AF65-F5344CB8AC3E}">
        <p14:creationId xmlns:p14="http://schemas.microsoft.com/office/powerpoint/2010/main" val="58864336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Interactive Consistency Problem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1681815"/>
            <a:ext cx="115659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b="1" dirty="0"/>
              <a:t>Initiated by all processes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FF"/>
                </a:solidFill>
              </a:rPr>
              <a:t>Agreement:</a:t>
            </a:r>
            <a:r>
              <a:rPr lang="en-US" altLang="en-US" sz="2800" dirty="0"/>
              <a:t> all non-faulty processes must agree on the same array of values A[v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…</a:t>
            </a:r>
            <a:r>
              <a:rPr lang="en-US" altLang="en-US" sz="2800" dirty="0" err="1"/>
              <a:t>v</a:t>
            </a:r>
            <a:r>
              <a:rPr lang="en-US" altLang="en-US" sz="2800" baseline="-25000" dirty="0" err="1"/>
              <a:t>n</a:t>
            </a:r>
            <a:r>
              <a:rPr lang="en-US" altLang="en-US" sz="2800" dirty="0"/>
              <a:t>]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FF"/>
                </a:solidFill>
              </a:rPr>
              <a:t>Validity: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if process P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 is non-faulty and its initial value is v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, then all non-faulty processes agree on v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 as the </a:t>
            </a:r>
            <a:r>
              <a:rPr lang="en-US" altLang="en-US" sz="2800" dirty="0" err="1"/>
              <a:t>i</a:t>
            </a:r>
            <a:r>
              <a:rPr lang="en-US" altLang="en-US" sz="2800" baseline="30000" dirty="0" err="1"/>
              <a:t>th</a:t>
            </a:r>
            <a:r>
              <a:rPr lang="en-US" altLang="en-US" sz="2800" dirty="0"/>
              <a:t> element of the array A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if </a:t>
            </a:r>
            <a:r>
              <a:rPr lang="en-US" altLang="en-US" sz="2800" dirty="0" err="1"/>
              <a:t>P</a:t>
            </a:r>
            <a:r>
              <a:rPr lang="en-US" altLang="en-US" sz="2800" baseline="-25000" dirty="0" err="1"/>
              <a:t>j</a:t>
            </a:r>
            <a:r>
              <a:rPr lang="en-US" altLang="en-US" sz="2800" baseline="-25000" dirty="0"/>
              <a:t> </a:t>
            </a:r>
            <a:r>
              <a:rPr lang="en-US" altLang="en-US" sz="2800" dirty="0"/>
              <a:t>is faulty, then the non-faulty processes can agree on any value for A[j]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FF"/>
                </a:solidFill>
              </a:rPr>
              <a:t>Termination:</a:t>
            </a:r>
            <a:r>
              <a:rPr lang="en-US" altLang="en-US" sz="2800" dirty="0"/>
              <a:t> each non-faulty process must eventually decide on the array A</a:t>
            </a:r>
          </a:p>
        </p:txBody>
      </p:sp>
    </p:spTree>
    <p:extLst>
      <p:ext uri="{BB962C8B-B14F-4D97-AF65-F5344CB8AC3E}">
        <p14:creationId xmlns:p14="http://schemas.microsoft.com/office/powerpoint/2010/main" val="67277890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Upper Bound on Byzantine Processes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91988" y="1596757"/>
            <a:ext cx="824779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 a system of </a:t>
            </a:r>
            <a:r>
              <a:rPr lang="en-US" sz="2800" b="1" dirty="0">
                <a:solidFill>
                  <a:srgbClr val="FF0000"/>
                </a:solidFill>
              </a:rPr>
              <a:t>n</a:t>
            </a:r>
            <a:r>
              <a:rPr lang="en-US" sz="2800" dirty="0"/>
              <a:t> processes, the Byzantine agreement problem (and the other variants of the agreement problem) can be solved in a synchronous system only if the number of Byzantine  processes </a:t>
            </a:r>
            <a:r>
              <a:rPr lang="en-US" sz="2800" b="1" dirty="0">
                <a:solidFill>
                  <a:srgbClr val="FF0000"/>
                </a:solidFill>
              </a:rPr>
              <a:t>f</a:t>
            </a:r>
            <a:r>
              <a:rPr lang="en-US" sz="2800" dirty="0"/>
              <a:t> is such that </a:t>
            </a:r>
          </a:p>
          <a:p>
            <a:endParaRPr lang="en-US" sz="2800" dirty="0"/>
          </a:p>
          <a:p>
            <a:pPr lvl="6"/>
            <a:r>
              <a:rPr lang="en-US" sz="2800" b="1" dirty="0">
                <a:solidFill>
                  <a:srgbClr val="FF0000"/>
                </a:solidFill>
              </a:rPr>
              <a:t>f ≤ </a:t>
            </a:r>
            <a:r>
              <a:rPr lang="en-US" sz="2800" b="1" dirty="0">
                <a:solidFill>
                  <a:srgbClr val="FF0000"/>
                </a:solidFill>
                <a:sym typeface="Symbol"/>
              </a:rPr>
              <a:t></a:t>
            </a:r>
            <a:r>
              <a:rPr lang="en-US" sz="2800" b="1" dirty="0">
                <a:solidFill>
                  <a:srgbClr val="FF0000"/>
                </a:solidFill>
              </a:rPr>
              <a:t>(n−1)/</a:t>
            </a:r>
            <a:r>
              <a:rPr lang="fr-FR" sz="2800" b="1" dirty="0">
                <a:solidFill>
                  <a:srgbClr val="FF0000"/>
                </a:solidFill>
              </a:rPr>
              <a:t>3</a:t>
            </a:r>
            <a:r>
              <a:rPr lang="en-US" sz="2800" b="1" dirty="0">
                <a:solidFill>
                  <a:srgbClr val="FF0000"/>
                </a:solidFill>
                <a:sym typeface="Symbol"/>
              </a:rPr>
              <a:t>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77890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Byzantine Agreement Tree Algorithm: Synchronous System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2537" y="1641750"/>
            <a:ext cx="4418329" cy="405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0582" y="1850192"/>
            <a:ext cx="4579890" cy="393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>
          <a:xfrm>
            <a:off x="2737791" y="3864898"/>
            <a:ext cx="832513" cy="8052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8709547" y="1929191"/>
            <a:ext cx="832513" cy="8052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77890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Byzantine Agreement Tree Algorithm: Recursive Formulation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0502" y="1242661"/>
            <a:ext cx="112236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2400" dirty="0"/>
              <a:t>Oral Message algorithm, </a:t>
            </a:r>
            <a:r>
              <a:rPr lang="en-US" altLang="en-US" sz="2400" dirty="0">
                <a:solidFill>
                  <a:srgbClr val="FF0000"/>
                </a:solidFill>
              </a:rPr>
              <a:t>OM(f) </a:t>
            </a:r>
            <a:r>
              <a:rPr lang="en-US" altLang="en-US" sz="2400" dirty="0"/>
              <a:t>consists of f+1 “phases/rounds”</a:t>
            </a:r>
          </a:p>
          <a:p>
            <a:pPr marL="342900" indent="-342900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2400" dirty="0"/>
              <a:t>Algorithm </a:t>
            </a:r>
            <a:r>
              <a:rPr lang="en-US" altLang="en-US" sz="2400" dirty="0">
                <a:solidFill>
                  <a:srgbClr val="FF0000"/>
                </a:solidFill>
              </a:rPr>
              <a:t>OM(0) </a:t>
            </a:r>
            <a:r>
              <a:rPr lang="en-US" altLang="en-US" sz="2400" dirty="0"/>
              <a:t>is the “base case” (no faults)</a:t>
            </a:r>
          </a:p>
          <a:p>
            <a:pPr lvl="1">
              <a:buFontTx/>
              <a:buAutoNum type="arabicParenR"/>
            </a:pPr>
            <a:r>
              <a:rPr lang="en-US" altLang="en-US" sz="2400" dirty="0"/>
              <a:t>Commander sends value to every lieutenant</a:t>
            </a:r>
          </a:p>
          <a:p>
            <a:pPr lvl="1">
              <a:buFontTx/>
              <a:buAutoNum type="arabicParenR"/>
            </a:pPr>
            <a:r>
              <a:rPr lang="en-US" altLang="en-US" sz="2400" dirty="0"/>
              <a:t>Each lieutenant uses value received from commander, or a default value if no value was received</a:t>
            </a:r>
          </a:p>
          <a:p>
            <a:pPr marL="342900" indent="-342900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2400" dirty="0"/>
              <a:t>Recursive algorithm </a:t>
            </a:r>
            <a:r>
              <a:rPr lang="en-US" altLang="en-US" sz="2400" dirty="0">
                <a:solidFill>
                  <a:srgbClr val="FF0000"/>
                </a:solidFill>
              </a:rPr>
              <a:t>OM(f) </a:t>
            </a:r>
            <a:r>
              <a:rPr lang="en-US" altLang="en-US" sz="2400" dirty="0"/>
              <a:t>handles up to f faults </a:t>
            </a:r>
          </a:p>
          <a:p>
            <a:pPr lvl="1" algn="just">
              <a:buFontTx/>
              <a:buAutoNum type="arabicParenR"/>
            </a:pPr>
            <a:r>
              <a:rPr lang="en-US" altLang="en-US" sz="2400" dirty="0"/>
              <a:t>Commander sends value to every lieutenant</a:t>
            </a:r>
          </a:p>
          <a:p>
            <a:pPr lvl="1" algn="just">
              <a:buFontTx/>
              <a:buAutoNum type="arabicParenR"/>
            </a:pPr>
            <a:r>
              <a:rPr lang="en-US" altLang="en-US" sz="2400" dirty="0"/>
              <a:t>For each lieutenant 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, let </a:t>
            </a:r>
            <a:r>
              <a:rPr lang="en-US" altLang="en-US" sz="2400" i="1" dirty="0"/>
              <a:t>v</a:t>
            </a:r>
            <a:r>
              <a:rPr lang="en-US" altLang="en-US" sz="2400" i="1" baseline="-25000" dirty="0"/>
              <a:t>i </a:t>
            </a:r>
            <a:r>
              <a:rPr lang="en-US" altLang="en-US" sz="2400" i="1" dirty="0"/>
              <a:t> </a:t>
            </a:r>
            <a:r>
              <a:rPr lang="en-US" altLang="en-US" sz="2400" dirty="0"/>
              <a:t>be the value </a:t>
            </a:r>
            <a:r>
              <a:rPr lang="en-US" altLang="en-US" sz="2400" i="1" dirty="0" err="1"/>
              <a:t>i</a:t>
            </a:r>
            <a:r>
              <a:rPr lang="en-US" altLang="en-US" sz="2400" i="1" dirty="0"/>
              <a:t> </a:t>
            </a:r>
            <a:r>
              <a:rPr lang="en-US" altLang="en-US" sz="2400" dirty="0"/>
              <a:t>received from commander, or a default value if no value was received.  Lieutenant </a:t>
            </a:r>
            <a:r>
              <a:rPr lang="en-US" altLang="en-US" sz="2400" i="1" dirty="0" err="1"/>
              <a:t>i</a:t>
            </a:r>
            <a:r>
              <a:rPr lang="en-US" altLang="en-US" sz="2400" i="1" dirty="0"/>
              <a:t> </a:t>
            </a:r>
            <a:r>
              <a:rPr lang="en-US" altLang="en-US" sz="2400" dirty="0"/>
              <a:t>acts as commander and runs </a:t>
            </a:r>
            <a:r>
              <a:rPr lang="en-US" altLang="en-US" sz="2400" dirty="0" err="1"/>
              <a:t>Alg</a:t>
            </a:r>
            <a:r>
              <a:rPr lang="en-US" altLang="en-US" sz="2400" dirty="0"/>
              <a:t> OM(f -1) to send </a:t>
            </a:r>
            <a:r>
              <a:rPr lang="en-US" altLang="en-US" sz="2400" i="1" dirty="0"/>
              <a:t>v</a:t>
            </a:r>
            <a:r>
              <a:rPr lang="en-US" altLang="en-US" sz="2400" i="1" baseline="-25000" dirty="0"/>
              <a:t>i</a:t>
            </a:r>
            <a:r>
              <a:rPr lang="en-US" altLang="en-US" sz="2400" i="1" dirty="0"/>
              <a:t> </a:t>
            </a:r>
            <a:r>
              <a:rPr lang="en-US" altLang="en-US" sz="2400" dirty="0"/>
              <a:t>to each of the </a:t>
            </a:r>
            <a:r>
              <a:rPr lang="en-US" altLang="en-US" sz="2400" i="1" dirty="0"/>
              <a:t>n-2 </a:t>
            </a:r>
            <a:r>
              <a:rPr lang="en-US" altLang="en-US" sz="2400" dirty="0"/>
              <a:t>other lieutenants</a:t>
            </a:r>
          </a:p>
          <a:p>
            <a:pPr lvl="1" algn="just">
              <a:buFontTx/>
              <a:buAutoNum type="arabicParenR"/>
            </a:pPr>
            <a:r>
              <a:rPr lang="en-US" altLang="en-US" sz="2400" dirty="0"/>
              <a:t>For each 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, and each </a:t>
            </a:r>
            <a:r>
              <a:rPr lang="en-US" altLang="en-US" sz="2400" i="1" dirty="0"/>
              <a:t>j </a:t>
            </a:r>
            <a:r>
              <a:rPr lang="en-US" altLang="en-US" sz="2400" dirty="0"/>
              <a:t>not equal to </a:t>
            </a:r>
            <a:r>
              <a:rPr lang="en-US" altLang="en-US" sz="2400" i="1" dirty="0" err="1"/>
              <a:t>i</a:t>
            </a:r>
            <a:r>
              <a:rPr lang="en-US" altLang="en-US" sz="2400" i="1" dirty="0"/>
              <a:t>, </a:t>
            </a:r>
            <a:r>
              <a:rPr lang="en-US" altLang="en-US" sz="2400" dirty="0"/>
              <a:t>let </a:t>
            </a:r>
            <a:r>
              <a:rPr lang="en-US" altLang="en-US" sz="2400" i="1" dirty="0" err="1"/>
              <a:t>v</a:t>
            </a:r>
            <a:r>
              <a:rPr lang="en-US" altLang="en-US" sz="2400" i="1" baseline="-25000" dirty="0" err="1"/>
              <a:t>j</a:t>
            </a:r>
            <a:r>
              <a:rPr lang="en-US" altLang="en-US" sz="2400" i="1" baseline="-25000" dirty="0"/>
              <a:t> </a:t>
            </a:r>
            <a:r>
              <a:rPr lang="en-US" altLang="en-US" sz="2400" dirty="0"/>
              <a:t>be the value lieutenant </a:t>
            </a:r>
            <a:r>
              <a:rPr lang="en-US" altLang="en-US" sz="2400" i="1" dirty="0" err="1"/>
              <a:t>i</a:t>
            </a:r>
            <a:r>
              <a:rPr lang="en-US" altLang="en-US" sz="2400" i="1" dirty="0"/>
              <a:t> </a:t>
            </a:r>
            <a:r>
              <a:rPr lang="en-US" altLang="en-US" sz="2400" dirty="0"/>
              <a:t>received from lieutenant </a:t>
            </a:r>
            <a:r>
              <a:rPr lang="en-US" altLang="en-US" sz="2400" i="1" dirty="0"/>
              <a:t>j </a:t>
            </a:r>
            <a:r>
              <a:rPr lang="en-US" altLang="en-US" sz="2400" dirty="0"/>
              <a:t>in step (2) (using </a:t>
            </a:r>
            <a:r>
              <a:rPr lang="en-US" altLang="en-US" sz="2400" dirty="0" err="1"/>
              <a:t>Alg</a:t>
            </a:r>
            <a:r>
              <a:rPr lang="en-US" altLang="en-US" sz="2400" dirty="0"/>
              <a:t> OM(f-1)), or else a default value if no such value was received.  Lieutenant </a:t>
            </a:r>
            <a:r>
              <a:rPr lang="en-US" altLang="en-US" sz="2400" i="1" dirty="0" err="1"/>
              <a:t>i</a:t>
            </a:r>
            <a:r>
              <a:rPr lang="en-US" altLang="en-US" sz="2400" i="1" dirty="0"/>
              <a:t> </a:t>
            </a:r>
            <a:r>
              <a:rPr lang="en-US" altLang="en-US" sz="2400" dirty="0"/>
              <a:t>uses the value </a:t>
            </a:r>
            <a:r>
              <a:rPr lang="en-US" altLang="en-US" sz="2400" i="1" dirty="0">
                <a:solidFill>
                  <a:srgbClr val="FF0000"/>
                </a:solidFill>
              </a:rPr>
              <a:t>majority</a:t>
            </a:r>
            <a:r>
              <a:rPr lang="en-US" altLang="en-US" sz="2400" i="1" dirty="0"/>
              <a:t>(v</a:t>
            </a:r>
            <a:r>
              <a:rPr lang="en-US" altLang="en-US" sz="2400" i="1" baseline="-25000" dirty="0"/>
              <a:t>1</a:t>
            </a:r>
            <a:r>
              <a:rPr lang="en-US" altLang="en-US" sz="2400" i="1" dirty="0"/>
              <a:t>, … , v</a:t>
            </a:r>
            <a:r>
              <a:rPr lang="en-US" altLang="en-US" sz="2400" i="1" baseline="-25000" dirty="0"/>
              <a:t>n-1</a:t>
            </a:r>
            <a:r>
              <a:rPr lang="en-US" altLang="en-US" sz="2400" i="1" dirty="0"/>
              <a:t>) to compute the agreed upon value.</a:t>
            </a:r>
            <a:endParaRPr lang="en-US" altLang="en-US" sz="2400" dirty="0"/>
          </a:p>
          <a:p>
            <a:pPr>
              <a:buClr>
                <a:srgbClr val="101141"/>
              </a:buClr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7277890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24" name="Content Placeholder 1">
            <a:extLst>
              <a:ext uri="{FF2B5EF4-FFF2-40B4-BE49-F238E27FC236}">
                <a16:creationId xmlns:a16="http://schemas.microsoft.com/office/drawing/2014/main" id="{2CCFF713-B3B7-4C45-B3A6-1096DE45CB4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Byzantine Agreement Tree Algorithm: Recursive Formulation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06423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Byzantine Agreement Tree Algorithm: Recursive Formulation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01336" y="1775580"/>
          <a:ext cx="9998685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3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49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0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Round</a:t>
                      </a:r>
                    </a:p>
                    <a:p>
                      <a:r>
                        <a:rPr lang="fr-FR" sz="2000" b="1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 message</a:t>
                      </a:r>
                    </a:p>
                    <a:p>
                      <a:r>
                        <a:rPr lang="fr-FR" sz="20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has </a:t>
                      </a:r>
                      <a:r>
                        <a:rPr lang="fr-FR" sz="2000" b="1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already</a:t>
                      </a:r>
                      <a:endParaRPr lang="fr-FR" sz="2000" b="1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2000" b="1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visited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Aims</a:t>
                      </a:r>
                      <a:r>
                        <a:rPr lang="fr-FR" sz="20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fr-FR" sz="2000" b="1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tolerate</a:t>
                      </a:r>
                      <a:endParaRPr lang="fr-FR" sz="2000" b="1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2000" b="1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these</a:t>
                      </a:r>
                      <a:r>
                        <a:rPr lang="fr-FR" sz="20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2000" b="1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many</a:t>
                      </a:r>
                      <a:r>
                        <a:rPr lang="fr-FR" sz="20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2000" b="1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failures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b="1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Each</a:t>
                      </a:r>
                      <a:r>
                        <a:rPr lang="fr-FR" sz="20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message </a:t>
                      </a:r>
                      <a:r>
                        <a:rPr lang="fr-FR" sz="2000" b="1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gets</a:t>
                      </a:r>
                      <a:r>
                        <a:rPr lang="fr-FR" sz="20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sent to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 number of messages in</a:t>
                      </a:r>
                    </a:p>
                    <a:p>
                      <a:r>
                        <a:rPr lang="fr-FR" sz="20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round</a:t>
                      </a:r>
                      <a:endParaRPr lang="fr-F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f-1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n-2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(n-1)(n-2)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(f+1)-x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n-x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(n-1)(n-2)…(n-x)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x+1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x+1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(f+1)-x-1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n-x-1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(n-1)(n-2)…(n-x-1)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/>
                        <a:t>f+1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f+1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000" dirty="0"/>
                        <a:t>n-f-1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(n-1)(n-2)…(n-f-1)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670164" y="5817717"/>
            <a:ext cx="6745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exponential number of messages </a:t>
            </a:r>
            <a:r>
              <a:rPr lang="en-US" sz="2800" i="1" dirty="0"/>
              <a:t>O</a:t>
            </a:r>
            <a:r>
              <a:rPr lang="en-US" sz="2800" dirty="0"/>
              <a:t>(</a:t>
            </a:r>
            <a:r>
              <a:rPr lang="en-US" sz="2800" dirty="0" err="1"/>
              <a:t>n</a:t>
            </a:r>
            <a:r>
              <a:rPr lang="en-US" sz="2800" baseline="30000" dirty="0" err="1"/>
              <a:t>f</a:t>
            </a:r>
            <a:r>
              <a:rPr lang="en-US" sz="2800" dirty="0"/>
              <a:t>)  used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67277890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16173"/>
            <a:ext cx="8432800" cy="1143000"/>
          </a:xfrm>
        </p:spPr>
        <p:txBody>
          <a:bodyPr>
            <a:normAutofit/>
          </a:bodyPr>
          <a:lstStyle/>
          <a:p>
            <a:r>
              <a:rPr lang="en-US" altLang="en-US" sz="4000" b="0" dirty="0">
                <a:solidFill>
                  <a:srgbClr val="0000FF"/>
                </a:solidFill>
              </a:rPr>
              <a:t>Reference</a:t>
            </a:r>
            <a:endParaRPr lang="fr-FR" sz="4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23835" y="1655023"/>
            <a:ext cx="9062112" cy="39678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Ajay D. </a:t>
            </a:r>
            <a:r>
              <a:rPr lang="en-US" dirty="0" err="1"/>
              <a:t>Kshemkalyani</a:t>
            </a:r>
            <a:r>
              <a:rPr lang="en-US" dirty="0"/>
              <a:t>, and </a:t>
            </a:r>
            <a:r>
              <a:rPr lang="en-US" dirty="0" err="1"/>
              <a:t>Mukesh</a:t>
            </a:r>
            <a:r>
              <a:rPr lang="en-US" dirty="0"/>
              <a:t> </a:t>
            </a:r>
            <a:r>
              <a:rPr lang="en-US" dirty="0" err="1"/>
              <a:t>Singhal</a:t>
            </a:r>
            <a:r>
              <a:rPr lang="en-US" dirty="0"/>
              <a:t>, Chapter 14, “Distributed Computing: Principles, Algorithms, and Systems”, Cambridge University Press, 2008.</a:t>
            </a:r>
          </a:p>
          <a:p>
            <a:pPr marL="0" indent="0">
              <a:lnSpc>
                <a:spcPct val="100000"/>
              </a:lnSpc>
              <a:buNone/>
            </a:pPr>
            <a:endParaRPr lang="fr-FR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76840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Introduction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5460" y="1478021"/>
            <a:ext cx="10363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agreement among processes in a distributed system</a:t>
            </a:r>
          </a:p>
          <a:p>
            <a:pPr lvl="1"/>
            <a:endParaRPr lang="en-US" alt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processes need to exchange information to negotiate with one another and eventually reach a common understanding or agreement, before taking actions</a:t>
            </a:r>
          </a:p>
          <a:p>
            <a:pPr lvl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695704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3493" y="2967335"/>
            <a:ext cx="38050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831732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Assumptions for Agreement Algorithms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2183" y="1571427"/>
            <a:ext cx="102094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b="1" dirty="0"/>
              <a:t>Failure models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among the </a:t>
            </a:r>
            <a:r>
              <a:rPr lang="en-US" altLang="en-US" sz="2800" b="1" dirty="0"/>
              <a:t>n</a:t>
            </a:r>
            <a:r>
              <a:rPr lang="en-US" altLang="en-US" sz="2800" dirty="0"/>
              <a:t> processes in the system, at most </a:t>
            </a:r>
            <a:r>
              <a:rPr lang="en-US" altLang="en-US" sz="2800" b="1" dirty="0"/>
              <a:t>f</a:t>
            </a:r>
            <a:r>
              <a:rPr lang="en-US" altLang="en-US" sz="2800" dirty="0"/>
              <a:t> processes can be faulty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faulty process can behave in any manner allowed by the failure model assumed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various processor failure models – From recorded lecture</a:t>
            </a:r>
          </a:p>
        </p:txBody>
      </p:sp>
    </p:spTree>
    <p:extLst>
      <p:ext uri="{BB962C8B-B14F-4D97-AF65-F5344CB8AC3E}">
        <p14:creationId xmlns:p14="http://schemas.microsoft.com/office/powerpoint/2010/main" val="286957049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Assumptions for Agreement Algorithms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6029" y="1593339"/>
            <a:ext cx="943155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b="1" dirty="0"/>
              <a:t>Synchronous/Asynchronous communication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if a failure-prone process chooses to send a message to process P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 but fails, then P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 cannot detect the non-arrival of the message in an asynchronous system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scenario is indistinguishable from the scenario in which the message takes a very long time to travel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impossible to reach a consensus in asynchronous systems</a:t>
            </a:r>
          </a:p>
        </p:txBody>
      </p:sp>
    </p:spTree>
    <p:extLst>
      <p:ext uri="{BB962C8B-B14F-4D97-AF65-F5344CB8AC3E}">
        <p14:creationId xmlns:p14="http://schemas.microsoft.com/office/powerpoint/2010/main" val="20055310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Assumptions for Agreement Algorithms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9997" y="1629915"/>
            <a:ext cx="965101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b="1" dirty="0"/>
              <a:t>Synchronous/Asynchronous communication (contd..)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FF"/>
                </a:solidFill>
              </a:rPr>
              <a:t>synchronous system </a:t>
            </a:r>
            <a:r>
              <a:rPr lang="en-US" altLang="en-US" sz="2800" dirty="0"/>
              <a:t>–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 message that has not been sent can be recognized by the intended recipient, at the end of the round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intended recipient can deal with the non-arrival of the expected message by assuming the arrival of a message containing some default data, and then proceeding with the next round of the algorithm</a:t>
            </a:r>
          </a:p>
          <a:p>
            <a:pPr lvl="1"/>
            <a:r>
              <a:rPr lang="en-US" altLang="en-US" sz="2800" b="1" dirty="0"/>
              <a:t>Network connectivity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system has full connectivity, i.e., each process can communicate with any other by direct message passing</a:t>
            </a:r>
          </a:p>
        </p:txBody>
      </p:sp>
    </p:spTree>
    <p:extLst>
      <p:ext uri="{BB962C8B-B14F-4D97-AF65-F5344CB8AC3E}">
        <p14:creationId xmlns:p14="http://schemas.microsoft.com/office/powerpoint/2010/main" val="231036609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Assumptions for Agreement Algorithms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4745" y="1466372"/>
            <a:ext cx="1071729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b="1" dirty="0"/>
              <a:t>Sender identification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 process receiving a message always knows identity of sender process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also true for malicious senders</a:t>
            </a:r>
          </a:p>
          <a:p>
            <a:pPr lvl="1"/>
            <a:r>
              <a:rPr lang="en-US" altLang="en-US" sz="2800" b="1" dirty="0"/>
              <a:t>Channel reliability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channels are reliable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only the processes may fail (under one of various failure models)</a:t>
            </a:r>
          </a:p>
          <a:p>
            <a:pPr lvl="1"/>
            <a:r>
              <a:rPr lang="en-US" sz="2800" b="1" dirty="0"/>
              <a:t>Agreement variable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agreement variable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may be boolean or multivalued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need not be an integer</a:t>
            </a:r>
          </a:p>
        </p:txBody>
      </p:sp>
    </p:spTree>
    <p:extLst>
      <p:ext uri="{BB962C8B-B14F-4D97-AF65-F5344CB8AC3E}">
        <p14:creationId xmlns:p14="http://schemas.microsoft.com/office/powerpoint/2010/main" val="311443833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Assumptions for Agreement Algorithms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2410" y="1466372"/>
            <a:ext cx="1071729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b="1" dirty="0"/>
              <a:t>Non-authenticated messages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with unauthenticated messages, when a faulty process relays a message to other processes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it can forge the message and claim that it was received from another process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it can also tamper with the contents of a received message before relaying it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receiver cannot verify its authenticity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unauthenticated message is also called </a:t>
            </a:r>
            <a:r>
              <a:rPr lang="en-US" altLang="en-US" sz="2800" dirty="0">
                <a:solidFill>
                  <a:srgbClr val="FF00FF"/>
                </a:solidFill>
              </a:rPr>
              <a:t>oral message </a:t>
            </a:r>
            <a:r>
              <a:rPr lang="en-US" altLang="en-US" sz="2800" dirty="0"/>
              <a:t>or </a:t>
            </a:r>
            <a:r>
              <a:rPr lang="en-US" altLang="en-US" sz="2800" dirty="0">
                <a:solidFill>
                  <a:srgbClr val="FF00FF"/>
                </a:solidFill>
              </a:rPr>
              <a:t>unsigned message</a:t>
            </a:r>
          </a:p>
        </p:txBody>
      </p:sp>
    </p:spTree>
    <p:extLst>
      <p:ext uri="{BB962C8B-B14F-4D97-AF65-F5344CB8AC3E}">
        <p14:creationId xmlns:p14="http://schemas.microsoft.com/office/powerpoint/2010/main" val="160853445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Assumptions for Agreement Algorithms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2983" y="1629915"/>
            <a:ext cx="107172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b="1" dirty="0"/>
              <a:t>Authenticated messages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using authentication via techniques such as digital signatures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if some process forges a message or tampers with the contents of a received message before relaying it, the recipient can detect the forgery or tampering</a:t>
            </a:r>
          </a:p>
        </p:txBody>
      </p:sp>
    </p:spTree>
    <p:extLst>
      <p:ext uri="{BB962C8B-B14F-4D97-AF65-F5344CB8AC3E}">
        <p14:creationId xmlns:p14="http://schemas.microsoft.com/office/powerpoint/2010/main" val="5337132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Byzantine Agreement Problem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Title: Distributed Computing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497" y="1645975"/>
            <a:ext cx="7156704" cy="465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7049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6782</TotalTime>
  <Words>1200</Words>
  <Application>Microsoft Office PowerPoint</Application>
  <PresentationFormat>Widescreen</PresentationFormat>
  <Paragraphs>155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Distributed Computing Consensus and Agreement Algorithms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Software Engineering</dc:title>
  <dc:creator>admin</dc:creator>
  <cp:lastModifiedBy>Barsha Mitra</cp:lastModifiedBy>
  <cp:revision>925</cp:revision>
  <dcterms:created xsi:type="dcterms:W3CDTF">2016-05-19T10:09:53Z</dcterms:created>
  <dcterms:modified xsi:type="dcterms:W3CDTF">2021-10-15T18:07:40Z</dcterms:modified>
</cp:coreProperties>
</file>