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547" r:id="rId3"/>
    <p:sldId id="651" r:id="rId4"/>
    <p:sldId id="626" r:id="rId5"/>
    <p:sldId id="627" r:id="rId6"/>
    <p:sldId id="597" r:id="rId7"/>
    <p:sldId id="630" r:id="rId8"/>
    <p:sldId id="631" r:id="rId9"/>
    <p:sldId id="599" r:id="rId10"/>
    <p:sldId id="637" r:id="rId11"/>
    <p:sldId id="657" r:id="rId12"/>
    <p:sldId id="659" r:id="rId13"/>
    <p:sldId id="660" r:id="rId14"/>
    <p:sldId id="661" r:id="rId15"/>
    <p:sldId id="664" r:id="rId16"/>
    <p:sldId id="666" r:id="rId17"/>
    <p:sldId id="672" r:id="rId18"/>
    <p:sldId id="670" r:id="rId19"/>
    <p:sldId id="41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50000" autoAdjust="0"/>
  </p:normalViewPr>
  <p:slideViewPr>
    <p:cSldViewPr snapToGrid="0">
      <p:cViewPr varScale="1">
        <p:scale>
          <a:sx n="67" d="100"/>
          <a:sy n="67" d="100"/>
        </p:scale>
        <p:origin x="48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8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23/02/2017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Peer-to-Peer Computing and Overlay Graphs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Unstructured Overlays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983" y="1629915"/>
            <a:ext cx="107172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P2P network topology does not have any particular controlled 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 control over where files/data is placed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local indexing is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file placement is not governed by the topology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search for a file may have high message overhead and high delays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queries may be unsuccessful even if the queried object exists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complex queries are supported because the search criteria can be arbitrary</a:t>
            </a:r>
          </a:p>
        </p:txBody>
      </p:sp>
    </p:spTree>
    <p:extLst>
      <p:ext uri="{BB962C8B-B14F-4D97-AF65-F5344CB8AC3E}">
        <p14:creationId xmlns:p14="http://schemas.microsoft.com/office/powerpoint/2010/main" val="34810317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3212" y="1399049"/>
            <a:ext cx="48603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 </a:t>
            </a:r>
            <a:r>
              <a:rPr lang="en-US" sz="2800" dirty="0"/>
              <a:t>uses a flat key space to associate the mapping between network nodes and data objects/files/values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 address and data object/file/value is mapped to a logical identifier in the common key space using a hash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equal distribution of keys among nodes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197" y="1721756"/>
            <a:ext cx="5403495" cy="30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436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3784" y="1596757"/>
            <a:ext cx="102066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supports a single operation, lookup(x)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lookup(x) maps a given key x to a network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Chord stores a file/object/value at the node to which the file/object/value’s key maps</a:t>
            </a:r>
          </a:p>
        </p:txBody>
      </p:sp>
    </p:spTree>
    <p:extLst>
      <p:ext uri="{BB962C8B-B14F-4D97-AF65-F5344CB8AC3E}">
        <p14:creationId xmlns:p14="http://schemas.microsoft.com/office/powerpoint/2010/main" val="28375884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7881" y="1291957"/>
            <a:ext cx="102066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node’s IP address is hashed to an m-bit identifier that serves as the node identifier in the common key (identifier)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file/data key is hashed to an m-bit identifier that serves as the key identifier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identifier space is ordered on the logical ring modulo 2</a:t>
            </a:r>
            <a:r>
              <a:rPr lang="en-US" sz="2800" baseline="30000" dirty="0"/>
              <a:t>m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key k gets assigned to the first node such that its node identifier equals or follows the key identifier of k in the common identifier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 is the successor of k, denoted </a:t>
            </a:r>
            <a:r>
              <a:rPr lang="en-US" sz="2800" dirty="0" err="1"/>
              <a:t>succ</a:t>
            </a:r>
            <a:r>
              <a:rPr lang="en-US" sz="2800" dirty="0"/>
              <a:t>(k)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31325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9889" y="1589388"/>
            <a:ext cx="61020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 = 7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(2) =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(10) = 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(60) = 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(65) = 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(80) = 102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(125) =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(148) = 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5C36C-1A25-7A4C-AADF-8A53F300480F}"/>
              </a:ext>
            </a:extLst>
          </p:cNvPr>
          <p:cNvSpPr/>
          <p:nvPr/>
        </p:nvSpPr>
        <p:spPr>
          <a:xfrm>
            <a:off x="718438" y="4773131"/>
            <a:ext cx="4657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Convention: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(x, y]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left-open right-closed segment of the Chord 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8DD4A2-545B-9940-9A06-9B223F859E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7165" y="1555325"/>
            <a:ext cx="5127478" cy="4837338"/>
            <a:chOff x="2873" y="1955"/>
            <a:chExt cx="5125" cy="483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3D5013C-6B1A-4745-93E8-9AF4C42C64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73" y="1955"/>
              <a:ext cx="5125" cy="4835"/>
              <a:chOff x="2873" y="1955"/>
              <a:chExt cx="5125" cy="4835"/>
            </a:xfrm>
          </p:grpSpPr>
          <p:sp>
            <p:nvSpPr>
              <p:cNvPr id="25" name="Text Box 868">
                <a:extLst>
                  <a:ext uri="{FF2B5EF4-FFF2-40B4-BE49-F238E27FC236}">
                    <a16:creationId xmlns:a16="http://schemas.microsoft.com/office/drawing/2014/main" id="{62405C46-57E4-5640-80E1-DB229E107F4B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955" y="544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N69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899">
                <a:extLst>
                  <a:ext uri="{FF2B5EF4-FFF2-40B4-BE49-F238E27FC236}">
                    <a16:creationId xmlns:a16="http://schemas.microsoft.com/office/drawing/2014/main" id="{EC32D2AF-1630-334C-9710-FBFC8DF4293B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60" y="5009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N75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898">
                <a:extLst>
                  <a:ext uri="{FF2B5EF4-FFF2-40B4-BE49-F238E27FC236}">
                    <a16:creationId xmlns:a16="http://schemas.microsoft.com/office/drawing/2014/main" id="{0A8F2CD8-3FDF-414F-9EC2-3535F01EFF52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48" y="2355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N2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872">
                <a:extLst>
                  <a:ext uri="{FF2B5EF4-FFF2-40B4-BE49-F238E27FC236}">
                    <a16:creationId xmlns:a16="http://schemas.microsoft.com/office/drawing/2014/main" id="{AA8603B1-51C2-894A-B658-4DE39B639F74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364" y="1955"/>
                <a:ext cx="606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K2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873">
                <a:extLst>
                  <a:ext uri="{FF2B5EF4-FFF2-40B4-BE49-F238E27FC236}">
                    <a16:creationId xmlns:a16="http://schemas.microsoft.com/office/drawing/2014/main" id="{01ECFE51-F5F5-BB4F-8080-48B9301C7078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224" y="2709"/>
                <a:ext cx="697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K10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895">
                <a:extLst>
                  <a:ext uri="{FF2B5EF4-FFF2-40B4-BE49-F238E27FC236}">
                    <a16:creationId xmlns:a16="http://schemas.microsoft.com/office/drawing/2014/main" id="{1086F3AF-575C-E549-8582-FF1438E0E3D1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929" y="2368"/>
                <a:ext cx="787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N123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884">
                <a:extLst>
                  <a:ext uri="{FF2B5EF4-FFF2-40B4-BE49-F238E27FC236}">
                    <a16:creationId xmlns:a16="http://schemas.microsoft.com/office/drawing/2014/main" id="{84041EBC-AA8D-6F4B-A20B-E47254573645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496" y="2927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" name="Text Box 885">
                <a:extLst>
                  <a:ext uri="{FF2B5EF4-FFF2-40B4-BE49-F238E27FC236}">
                    <a16:creationId xmlns:a16="http://schemas.microsoft.com/office/drawing/2014/main" id="{06A4F1CA-416B-F147-AB5D-4D3766EC024C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818" y="3481"/>
                <a:ext cx="831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N102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" name="Text Box 887">
                <a:extLst>
                  <a:ext uri="{FF2B5EF4-FFF2-40B4-BE49-F238E27FC236}">
                    <a16:creationId xmlns:a16="http://schemas.microsoft.com/office/drawing/2014/main" id="{2357A64E-09DB-254E-8CEE-C2036DBD270E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736" y="5904"/>
                <a:ext cx="695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K60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Text Box 889">
                <a:extLst>
                  <a:ext uri="{FF2B5EF4-FFF2-40B4-BE49-F238E27FC236}">
                    <a16:creationId xmlns:a16="http://schemas.microsoft.com/office/drawing/2014/main" id="{C7852DE7-A0BF-6543-9098-211FE0BD0AB8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142" y="1955"/>
                <a:ext cx="856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K125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D2CEC4-9571-8047-B357-9D5FB2A5FD8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768" y="2257"/>
                <a:ext cx="3694" cy="359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9" name="Text Box 904">
                <a:extLst>
                  <a:ext uri="{FF2B5EF4-FFF2-40B4-BE49-F238E27FC236}">
                    <a16:creationId xmlns:a16="http://schemas.microsoft.com/office/drawing/2014/main" id="{24DAF346-7C6D-5A49-87DC-AC2E17A6062F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808" y="353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N23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" name="Text Box 905">
                <a:extLst>
                  <a:ext uri="{FF2B5EF4-FFF2-40B4-BE49-F238E27FC236}">
                    <a16:creationId xmlns:a16="http://schemas.microsoft.com/office/drawing/2014/main" id="{4A5C588F-B51B-7F42-84A8-42D630B9A5B3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808" y="4025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N30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Text Box 906">
                <a:extLst>
                  <a:ext uri="{FF2B5EF4-FFF2-40B4-BE49-F238E27FC236}">
                    <a16:creationId xmlns:a16="http://schemas.microsoft.com/office/drawing/2014/main" id="{DAE43496-FDD3-AD4B-975A-F598E879F390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149" y="517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N58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2" name="Text Box 907">
                <a:extLst>
                  <a:ext uri="{FF2B5EF4-FFF2-40B4-BE49-F238E27FC236}">
                    <a16:creationId xmlns:a16="http://schemas.microsoft.com/office/drawing/2014/main" id="{32D57E50-E49F-0949-912C-6DA3604579E0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63" y="2831"/>
                <a:ext cx="882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N115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3" name="Text Box 908">
                <a:extLst>
                  <a:ext uri="{FF2B5EF4-FFF2-40B4-BE49-F238E27FC236}">
                    <a16:creationId xmlns:a16="http://schemas.microsoft.com/office/drawing/2014/main" id="{7A0DCF91-48C0-D64B-8B41-AC87AA1911F9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765" y="6390"/>
                <a:ext cx="695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K65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Text Box 910">
                <a:extLst>
                  <a:ext uri="{FF2B5EF4-FFF2-40B4-BE49-F238E27FC236}">
                    <a16:creationId xmlns:a16="http://schemas.microsoft.com/office/drawing/2014/main" id="{747EFA89-D274-FC48-87B1-5FBA15BA060F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873" y="3479"/>
                <a:ext cx="695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K80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3" name="Text Box 883">
              <a:extLst>
                <a:ext uri="{FF2B5EF4-FFF2-40B4-BE49-F238E27FC236}">
                  <a16:creationId xmlns:a16="http://schemas.microsoft.com/office/drawing/2014/main" id="{2485D148-E067-CC4E-9A31-A00B83721AF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275" y="2589"/>
              <a:ext cx="695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N8</a:t>
              </a:r>
              <a:endParaRPr lang="en-IN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D6BD94-FC76-7D42-8547-63EA9242383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15" y="362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0EAA44-67B8-2E40-AB5A-9E78709F9E4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667" y="2589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9A0C0F7-D1D3-6645-935F-2845D5F1A40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03" y="230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72880F-F5D5-4D47-B98C-EEFDDA55E82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13" y="571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90AAD9-2A89-D24C-A6B6-FDC361B37D9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09" y="5242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A24C3F-2B96-2340-B610-8EA0449DA48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21" y="362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F5FF2D-8072-9949-9B70-77CA5279D91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64" y="2688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2131EE-E548-A642-BD53-5797839A9B1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24" y="2959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DE0A17D-A0AA-714C-9698-8BB6528A5C5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5" y="4161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665262-968E-AC4F-B4E4-FE06813AC31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614" y="5441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8DCFDEF-7A2E-3945-AB7B-F10CB32BD53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13" y="2248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4094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Simple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175" y="1347095"/>
            <a:ext cx="721863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(variable)</a:t>
            </a:r>
          </a:p>
          <a:p>
            <a:r>
              <a:rPr lang="en-US" sz="2600" b="1" dirty="0"/>
              <a:t>integer</a:t>
            </a:r>
            <a:r>
              <a:rPr lang="en-US" sz="2600" dirty="0"/>
              <a:t>: successor ← initial value;</a:t>
            </a:r>
          </a:p>
          <a:p>
            <a:endParaRPr lang="en-US" sz="2600" dirty="0"/>
          </a:p>
          <a:p>
            <a:r>
              <a:rPr lang="en-US" sz="2600" dirty="0"/>
              <a:t>(1) </a:t>
            </a:r>
            <a:r>
              <a:rPr lang="en-US" sz="2600" dirty="0" err="1"/>
              <a:t>i.Locate_Successor</a:t>
            </a:r>
            <a:r>
              <a:rPr lang="en-US" sz="2600" dirty="0"/>
              <a:t>(</a:t>
            </a:r>
            <a:r>
              <a:rPr lang="en-US" sz="2600" i="1" dirty="0"/>
              <a:t>key</a:t>
            </a:r>
            <a:r>
              <a:rPr lang="en-US" sz="2600" dirty="0"/>
              <a:t>), where </a:t>
            </a:r>
            <a:r>
              <a:rPr lang="en-US" sz="2600" i="1" dirty="0"/>
              <a:t>key</a:t>
            </a:r>
            <a:r>
              <a:rPr lang="en-US" sz="2600" dirty="0"/>
              <a:t> </a:t>
            </a:r>
            <a:r>
              <a:rPr lang="en-US" sz="2600" dirty="0">
                <a:sym typeface="Symbol" panose="05050102010706020507" pitchFamily="18" charset="2"/>
              </a:rPr>
              <a:t>is not at</a:t>
            </a:r>
            <a:r>
              <a:rPr lang="en-US" sz="2600" dirty="0"/>
              <a:t> i:</a:t>
            </a:r>
          </a:p>
          <a:p>
            <a:r>
              <a:rPr lang="en-US" sz="2600" dirty="0"/>
              <a:t>(1a) </a:t>
            </a:r>
            <a:r>
              <a:rPr lang="en-US" sz="2600" b="1" dirty="0"/>
              <a:t>if </a:t>
            </a:r>
            <a:r>
              <a:rPr lang="en-US" sz="2600" i="1" dirty="0"/>
              <a:t>key</a:t>
            </a:r>
            <a:r>
              <a:rPr lang="en-US" sz="2600" dirty="0"/>
              <a:t> ∈ (</a:t>
            </a:r>
            <a:r>
              <a:rPr lang="en-US" sz="2600" dirty="0" err="1"/>
              <a:t>i</a:t>
            </a:r>
            <a:r>
              <a:rPr lang="en-US" sz="2600" dirty="0"/>
              <a:t>, successor] </a:t>
            </a:r>
            <a:r>
              <a:rPr lang="en-US" sz="2600" b="1" dirty="0"/>
              <a:t>then</a:t>
            </a:r>
          </a:p>
          <a:p>
            <a:r>
              <a:rPr lang="en-US" sz="2600" dirty="0"/>
              <a:t>(1b) 		</a:t>
            </a:r>
            <a:r>
              <a:rPr lang="en-US" sz="2600" b="1" dirty="0"/>
              <a:t>return </a:t>
            </a:r>
            <a:r>
              <a:rPr lang="en-US" sz="2600" dirty="0"/>
              <a:t>(successor)</a:t>
            </a:r>
          </a:p>
          <a:p>
            <a:r>
              <a:rPr lang="en-US" sz="2600" dirty="0"/>
              <a:t>(1c) </a:t>
            </a:r>
            <a:r>
              <a:rPr lang="en-US" sz="2600" b="1" dirty="0"/>
              <a:t>else return </a:t>
            </a:r>
            <a:r>
              <a:rPr lang="en-US" sz="2600" dirty="0"/>
              <a:t>(</a:t>
            </a:r>
            <a:r>
              <a:rPr lang="en-US" sz="2600" dirty="0" err="1"/>
              <a:t>successor.Locate_Successor</a:t>
            </a:r>
            <a:r>
              <a:rPr lang="en-US" sz="2600" dirty="0"/>
              <a:t>(</a:t>
            </a:r>
            <a:r>
              <a:rPr lang="en-US" sz="2600" i="1" dirty="0"/>
              <a:t>key</a:t>
            </a:r>
            <a:r>
              <a:rPr lang="en-US" sz="2600" dirty="0"/>
              <a:t>)).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72EC65-05E8-6E49-B312-9635E679796E}"/>
              </a:ext>
            </a:extLst>
          </p:cNvPr>
          <p:cNvGrpSpPr/>
          <p:nvPr/>
        </p:nvGrpSpPr>
        <p:grpSpPr>
          <a:xfrm>
            <a:off x="7268989" y="1578118"/>
            <a:ext cx="5107338" cy="3657768"/>
            <a:chOff x="6905575" y="1848467"/>
            <a:chExt cx="5107338" cy="36577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7F680C-A6C4-B043-9F06-2E2B799C80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05575" y="1848467"/>
              <a:ext cx="4202031" cy="3657768"/>
              <a:chOff x="3721" y="2248"/>
              <a:chExt cx="4200" cy="365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FCF1F7-F4E7-B642-849F-CD5C068466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68" y="2257"/>
                <a:ext cx="4153" cy="3647"/>
                <a:chOff x="3768" y="2257"/>
                <a:chExt cx="4153" cy="3647"/>
              </a:xfrm>
            </p:grpSpPr>
            <p:sp>
              <p:nvSpPr>
                <p:cNvPr id="23" name="Text Box 868">
                  <a:extLst>
                    <a:ext uri="{FF2B5EF4-FFF2-40B4-BE49-F238E27FC236}">
                      <a16:creationId xmlns:a16="http://schemas.microsoft.com/office/drawing/2014/main" id="{210682B2-F872-4C4B-BB78-794A9BD382AE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955" y="544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N69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4" name="Text Box 899">
                  <a:extLst>
                    <a:ext uri="{FF2B5EF4-FFF2-40B4-BE49-F238E27FC236}">
                      <a16:creationId xmlns:a16="http://schemas.microsoft.com/office/drawing/2014/main" id="{43252B11-5B9D-E34B-A8D4-53CF2DF99BDC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260" y="5009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N75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" name="Text Box 898">
                  <a:extLst>
                    <a:ext uri="{FF2B5EF4-FFF2-40B4-BE49-F238E27FC236}">
                      <a16:creationId xmlns:a16="http://schemas.microsoft.com/office/drawing/2014/main" id="{0D9CAB7F-7D4E-3F49-BBCF-D7BE9B4F9757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848" y="2355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N2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Box 873">
                  <a:extLst>
                    <a:ext uri="{FF2B5EF4-FFF2-40B4-BE49-F238E27FC236}">
                      <a16:creationId xmlns:a16="http://schemas.microsoft.com/office/drawing/2014/main" id="{6F5DA14F-462F-894A-8B55-6D3131D88287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24" y="2709"/>
                  <a:ext cx="697" cy="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K10</a:t>
                  </a:r>
                  <a:endPara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895">
                  <a:extLst>
                    <a:ext uri="{FF2B5EF4-FFF2-40B4-BE49-F238E27FC236}">
                      <a16:creationId xmlns:a16="http://schemas.microsoft.com/office/drawing/2014/main" id="{965C0C96-7846-5345-911D-9FE69850963D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929" y="2368"/>
                  <a:ext cx="787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N123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884">
                  <a:extLst>
                    <a:ext uri="{FF2B5EF4-FFF2-40B4-BE49-F238E27FC236}">
                      <a16:creationId xmlns:a16="http://schemas.microsoft.com/office/drawing/2014/main" id="{4C851A88-2E13-5E49-A4E6-5288AE982879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496" y="2927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" name="Text Box 885">
                  <a:extLst>
                    <a:ext uri="{FF2B5EF4-FFF2-40B4-BE49-F238E27FC236}">
                      <a16:creationId xmlns:a16="http://schemas.microsoft.com/office/drawing/2014/main" id="{950AED50-0DB8-9E41-AE12-3AFA66BB5D58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818" y="3481"/>
                  <a:ext cx="831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N102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8EC23741-4A0D-3545-AE85-1698640BDDB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768" y="2257"/>
                  <a:ext cx="3694" cy="359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Text Box 904">
                  <a:extLst>
                    <a:ext uri="{FF2B5EF4-FFF2-40B4-BE49-F238E27FC236}">
                      <a16:creationId xmlns:a16="http://schemas.microsoft.com/office/drawing/2014/main" id="{28AC9690-02F5-0941-83F5-FDB375E0E74E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808" y="353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N23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6" name="Text Box 905">
                  <a:extLst>
                    <a:ext uri="{FF2B5EF4-FFF2-40B4-BE49-F238E27FC236}">
                      <a16:creationId xmlns:a16="http://schemas.microsoft.com/office/drawing/2014/main" id="{0B4756A1-2EBA-7541-A5AF-8626D5AA8FFE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808" y="4025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N30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7" name="Text Box 906">
                  <a:extLst>
                    <a:ext uri="{FF2B5EF4-FFF2-40B4-BE49-F238E27FC236}">
                      <a16:creationId xmlns:a16="http://schemas.microsoft.com/office/drawing/2014/main" id="{1E921A38-FDBA-564A-8F6A-F9ED69984704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49" y="517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N58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8" name="Text Box 907">
                  <a:extLst>
                    <a:ext uri="{FF2B5EF4-FFF2-40B4-BE49-F238E27FC236}">
                      <a16:creationId xmlns:a16="http://schemas.microsoft.com/office/drawing/2014/main" id="{93DE1EF7-CBBC-2643-8504-B1BBDC8C307E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63" y="2831"/>
                  <a:ext cx="882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N115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Text Box 883">
                <a:extLst>
                  <a:ext uri="{FF2B5EF4-FFF2-40B4-BE49-F238E27FC236}">
                    <a16:creationId xmlns:a16="http://schemas.microsoft.com/office/drawing/2014/main" id="{1563A30B-89A3-2542-92F9-49D4DA1D59C1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275" y="2589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N8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13682B4-F797-F344-94FB-BB3859DD9AF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315" y="362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7EFB1F-3A00-C642-8FB5-50FFFA9175D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667" y="2589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77E7570-5B18-5C4C-B086-900F7CDB4127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203" y="230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7A6B2B1-067B-1A48-A03E-9D653DCA7C9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113" y="571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C63741A-64B9-A648-BD41-86DE90E20420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09" y="5242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423920C-2F5A-974C-9A0C-AAA70825E6B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721" y="362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B63CBEF-276E-2049-9125-61AFA8F5B42E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64" y="2688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0E1CC3-66D3-A14D-AF61-5A31545B280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024" y="2959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1D8D1DB-976A-7F45-9C2F-C18E9C4E123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355" y="4161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72C5D7-B464-4C48-BD2C-4D9925820DAE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614" y="5441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EB06C67-AF81-814B-B9CE-3CE27DF08AC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113" y="2248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415DC7-099B-6C48-9CA7-2591693B57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08414" y="3910379"/>
              <a:ext cx="311278" cy="729389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BC7E25-B657-4C47-8F98-D4FD6527855D}"/>
                </a:ext>
              </a:extLst>
            </p:cNvPr>
            <p:cNvSpPr txBox="1"/>
            <p:nvPr/>
          </p:nvSpPr>
          <p:spPr>
            <a:xfrm>
              <a:off x="10529326" y="4609143"/>
              <a:ext cx="148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lookup(K10)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43792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Scalable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793" y="1300577"/>
            <a:ext cx="8802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each node </a:t>
            </a:r>
            <a:r>
              <a:rPr lang="en-US" sz="2400" dirty="0" err="1"/>
              <a:t>i</a:t>
            </a:r>
            <a:r>
              <a:rPr lang="en-US" sz="2400" dirty="0"/>
              <a:t> maintains a routing table, called </a:t>
            </a:r>
            <a:r>
              <a:rPr lang="en-US" sz="2400" i="1" dirty="0"/>
              <a:t>finger table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entry (1 ≤ x ≤ m) is the node identifier of the node </a:t>
            </a:r>
            <a:r>
              <a:rPr lang="en-US" sz="2400" dirty="0" err="1"/>
              <a:t>succ</a:t>
            </a:r>
            <a:r>
              <a:rPr lang="en-US" sz="2400" dirty="0"/>
              <a:t>(i+2</a:t>
            </a:r>
            <a:r>
              <a:rPr lang="en-US" sz="2400" baseline="30000" dirty="0"/>
              <a:t>x−1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size of the finger table is bounded by m entries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4DCB50-5DD7-B744-A4E2-B9DFF49C6C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53400" y="2246333"/>
            <a:ext cx="3802838" cy="3657768"/>
            <a:chOff x="3721" y="2248"/>
            <a:chExt cx="3801" cy="36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9DDF8C-8064-0B4D-8EC4-E34AE445F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68" y="2257"/>
              <a:ext cx="3735" cy="3647"/>
              <a:chOff x="3768" y="2257"/>
              <a:chExt cx="3735" cy="3647"/>
            </a:xfrm>
          </p:grpSpPr>
          <p:sp>
            <p:nvSpPr>
              <p:cNvPr id="27" name="Text Box 868">
                <a:extLst>
                  <a:ext uri="{FF2B5EF4-FFF2-40B4-BE49-F238E27FC236}">
                    <a16:creationId xmlns:a16="http://schemas.microsoft.com/office/drawing/2014/main" id="{8D121D2D-D9F9-A54F-98BA-776AC366E700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955" y="544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N69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899">
                <a:extLst>
                  <a:ext uri="{FF2B5EF4-FFF2-40B4-BE49-F238E27FC236}">
                    <a16:creationId xmlns:a16="http://schemas.microsoft.com/office/drawing/2014/main" id="{595EFF7F-E81B-AA4B-9DFF-B9D5814EB016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60" y="5009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N75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898">
                <a:extLst>
                  <a:ext uri="{FF2B5EF4-FFF2-40B4-BE49-F238E27FC236}">
                    <a16:creationId xmlns:a16="http://schemas.microsoft.com/office/drawing/2014/main" id="{93CAF7A6-6F76-1544-834B-4166A32D2658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48" y="2355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N2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895">
                <a:extLst>
                  <a:ext uri="{FF2B5EF4-FFF2-40B4-BE49-F238E27FC236}">
                    <a16:creationId xmlns:a16="http://schemas.microsoft.com/office/drawing/2014/main" id="{4711BA68-3BA4-884C-9FE9-E57CF2E27C52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929" y="2368"/>
                <a:ext cx="787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N123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884">
                <a:extLst>
                  <a:ext uri="{FF2B5EF4-FFF2-40B4-BE49-F238E27FC236}">
                    <a16:creationId xmlns:a16="http://schemas.microsoft.com/office/drawing/2014/main" id="{34230941-7CCE-B749-BF9B-87138B5450DC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496" y="2927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" name="Text Box 885">
                <a:extLst>
                  <a:ext uri="{FF2B5EF4-FFF2-40B4-BE49-F238E27FC236}">
                    <a16:creationId xmlns:a16="http://schemas.microsoft.com/office/drawing/2014/main" id="{EA89B2F2-4DF5-8C48-8F4F-5F89359D19EB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818" y="3481"/>
                <a:ext cx="831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N102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C91D45A-32DF-2F49-9A34-F33BB222BF8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768" y="2257"/>
                <a:ext cx="3694" cy="359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 Box 904">
                <a:extLst>
                  <a:ext uri="{FF2B5EF4-FFF2-40B4-BE49-F238E27FC236}">
                    <a16:creationId xmlns:a16="http://schemas.microsoft.com/office/drawing/2014/main" id="{351DCFDA-8EFE-CC40-80C5-27936172F319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808" y="353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N23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6" name="Text Box 905">
                <a:extLst>
                  <a:ext uri="{FF2B5EF4-FFF2-40B4-BE49-F238E27FC236}">
                    <a16:creationId xmlns:a16="http://schemas.microsoft.com/office/drawing/2014/main" id="{A0CAB690-57CA-AD4B-A05B-C1C503A12B6A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808" y="4025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N30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Text Box 906">
                <a:extLst>
                  <a:ext uri="{FF2B5EF4-FFF2-40B4-BE49-F238E27FC236}">
                    <a16:creationId xmlns:a16="http://schemas.microsoft.com/office/drawing/2014/main" id="{FE1127BF-02D2-3C45-A336-108F91A584FB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149" y="517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N58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Text Box 907">
                <a:extLst>
                  <a:ext uri="{FF2B5EF4-FFF2-40B4-BE49-F238E27FC236}">
                    <a16:creationId xmlns:a16="http://schemas.microsoft.com/office/drawing/2014/main" id="{EAA96F1D-1D73-264C-8FED-1C1CE7A07A51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63" y="2831"/>
                <a:ext cx="882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N115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5" name="Text Box 883">
              <a:extLst>
                <a:ext uri="{FF2B5EF4-FFF2-40B4-BE49-F238E27FC236}">
                  <a16:creationId xmlns:a16="http://schemas.microsoft.com/office/drawing/2014/main" id="{F52C52B7-B4CF-FB4E-9D6E-9195990C04BF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275" y="2589"/>
              <a:ext cx="695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N8</a:t>
              </a:r>
              <a:endParaRPr lang="en-IN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9D7CE7-41B9-F44F-9EA3-A6335A14A2E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15" y="362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441D71-1507-D04C-87AF-93FF2ABC563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667" y="2589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95AD1D-878B-E442-B234-0CAE34D4ACE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03" y="230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EEF6672-72CF-FE43-93FA-28A9651380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13" y="571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78A85C-DCD7-8B4A-85E3-12601832E19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09" y="5242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810251-FCB0-3E4D-A07D-A1AF3F72AD5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21" y="362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BB08A1-DAA2-1541-9617-B54DAA994A0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64" y="2688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64F081-35A2-4848-8FFE-39325F7C4E9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24" y="2959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DC295F2-5822-5F47-8DD8-CF0C9AB2A77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5" y="4161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D8D1BC-8DB1-624C-99F8-E01FFBD2223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614" y="5441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FE38898-61C8-D740-80EB-16C08F691DD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13" y="2248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1B027C-EDB9-584D-951A-0D32B73CE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06294"/>
              </p:ext>
            </p:extLst>
          </p:nvPr>
        </p:nvGraphicFramePr>
        <p:xfrm>
          <a:off x="134136" y="2831016"/>
          <a:ext cx="7682867" cy="370014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266805">
                  <a:extLst>
                    <a:ext uri="{9D8B030D-6E8A-4147-A177-3AD203B41FA5}">
                      <a16:colId xmlns:a16="http://schemas.microsoft.com/office/drawing/2014/main" val="1758843392"/>
                    </a:ext>
                  </a:extLst>
                </a:gridCol>
                <a:gridCol w="2555631">
                  <a:extLst>
                    <a:ext uri="{9D8B030D-6E8A-4147-A177-3AD203B41FA5}">
                      <a16:colId xmlns:a16="http://schemas.microsoft.com/office/drawing/2014/main" val="1368356160"/>
                    </a:ext>
                  </a:extLst>
                </a:gridCol>
                <a:gridCol w="2860431">
                  <a:extLst>
                    <a:ext uri="{9D8B030D-6E8A-4147-A177-3AD203B41FA5}">
                      <a16:colId xmlns:a16="http://schemas.microsoft.com/office/drawing/2014/main" val="2764659609"/>
                    </a:ext>
                  </a:extLst>
                </a:gridCol>
              </a:tblGrid>
              <a:tr h="25599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N8</a:t>
                      </a:r>
                      <a:endParaRPr lang="en-IN" sz="2400" b="1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+ 1 = 9 – N13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+ 2 = 10 – N13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+ 4 = 12 – N13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+ 8 = 16 – N23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+ 16 = 24 – N30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+ 32 = 40 – N58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+ 64 = 72 – N75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N58</a:t>
                      </a:r>
                      <a:endParaRPr lang="en-IN" sz="2400" b="1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+ 1 = 59 – N69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+ 2 = 60 – N69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+ 4 = 62 – N69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+ 8 = 66 – N69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+ 16 = 74 – N75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+ 32 = 90 – N102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+ 64 = 122 – N123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N102</a:t>
                      </a:r>
                      <a:endParaRPr lang="en-IN" sz="2400" b="1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+ 1 = 103 – N115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+ 2 = 104 – N115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+ 4 = 106 – N115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+ 8 = 110 – N115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+ 16 = 118 – N123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+ 32 = 134 – N8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+ 64 = 166 – N58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2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436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Scalable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793" y="1300577"/>
            <a:ext cx="114905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search is highly 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a query on key </a:t>
            </a:r>
            <a:r>
              <a:rPr lang="en-US" sz="2800" i="1" dirty="0"/>
              <a:t>key</a:t>
            </a:r>
            <a:r>
              <a:rPr lang="en-US" sz="2800" dirty="0"/>
              <a:t> at node </a:t>
            </a:r>
            <a:r>
              <a:rPr lang="en-US" sz="2800" dirty="0" err="1"/>
              <a:t>i</a:t>
            </a:r>
            <a:r>
              <a:rPr lang="en-US" sz="2800" dirty="0"/>
              <a:t>, if </a:t>
            </a:r>
            <a:r>
              <a:rPr lang="en-US" sz="2800" i="1" dirty="0"/>
              <a:t>key</a:t>
            </a:r>
            <a:r>
              <a:rPr lang="en-US" sz="2800" dirty="0"/>
              <a:t> lies between </a:t>
            </a:r>
            <a:r>
              <a:rPr lang="en-US" sz="2800" dirty="0" err="1"/>
              <a:t>i</a:t>
            </a:r>
            <a:r>
              <a:rPr lang="en-US" sz="2800" dirty="0"/>
              <a:t> and its successor, then </a:t>
            </a:r>
            <a:r>
              <a:rPr lang="en-US" sz="2800" i="1" dirty="0"/>
              <a:t>key</a:t>
            </a:r>
            <a:r>
              <a:rPr lang="en-US" sz="2800" dirty="0"/>
              <a:t> would reside at the successor and the successor’s address is returned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else the finger table is searched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3C55C-C8DD-D741-AA5A-779A45F411DF}"/>
              </a:ext>
            </a:extLst>
          </p:cNvPr>
          <p:cNvSpPr/>
          <p:nvPr/>
        </p:nvSpPr>
        <p:spPr>
          <a:xfrm>
            <a:off x="804025" y="3355402"/>
            <a:ext cx="1005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</a:rPr>
              <a:t>(variables)</a:t>
            </a:r>
          </a:p>
          <a:p>
            <a:r>
              <a:rPr lang="en-US" sz="2800" b="1" dirty="0"/>
              <a:t>integer</a:t>
            </a:r>
            <a:r>
              <a:rPr lang="en-US" sz="2800" dirty="0"/>
              <a:t>: successor ← initial value;</a:t>
            </a:r>
          </a:p>
          <a:p>
            <a:r>
              <a:rPr lang="en-US" sz="2800" b="1" dirty="0"/>
              <a:t>integer</a:t>
            </a:r>
            <a:r>
              <a:rPr lang="en-US" sz="2800" dirty="0"/>
              <a:t>: predecessor ← initial value;</a:t>
            </a:r>
          </a:p>
          <a:p>
            <a:r>
              <a:rPr lang="en-US" sz="2800" b="1" dirty="0"/>
              <a:t>integer: </a:t>
            </a:r>
            <a:r>
              <a:rPr lang="en-US" sz="2800" dirty="0"/>
              <a:t>finger[1…m];</a:t>
            </a:r>
          </a:p>
        </p:txBody>
      </p:sp>
    </p:spTree>
    <p:extLst>
      <p:ext uri="{BB962C8B-B14F-4D97-AF65-F5344CB8AC3E}">
        <p14:creationId xmlns:p14="http://schemas.microsoft.com/office/powerpoint/2010/main" val="322619716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8474" y="97669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Scalable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4258" y="1268182"/>
            <a:ext cx="64385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(1) </a:t>
            </a:r>
            <a:r>
              <a:rPr lang="en-US" sz="2400" dirty="0" err="1"/>
              <a:t>i.Locate_Successor</a:t>
            </a:r>
            <a:r>
              <a:rPr lang="en-US" sz="2400" dirty="0"/>
              <a:t>(</a:t>
            </a:r>
            <a:r>
              <a:rPr lang="en-US" sz="2400" i="1" dirty="0"/>
              <a:t>key</a:t>
            </a:r>
            <a:r>
              <a:rPr lang="en-US" sz="2400" dirty="0"/>
              <a:t>), where </a:t>
            </a:r>
            <a:r>
              <a:rPr lang="en-US" sz="2400" i="1" dirty="0"/>
              <a:t>key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is not at </a:t>
            </a:r>
            <a:r>
              <a:rPr lang="en-US" sz="2400" dirty="0"/>
              <a:t>i:</a:t>
            </a:r>
          </a:p>
          <a:p>
            <a:r>
              <a:rPr lang="en-US" sz="2400" dirty="0"/>
              <a:t>(1a) </a:t>
            </a:r>
            <a:r>
              <a:rPr lang="en-US" sz="2400" b="1" dirty="0"/>
              <a:t>if </a:t>
            </a:r>
            <a:r>
              <a:rPr lang="en-US" sz="2400" i="1" dirty="0"/>
              <a:t>key</a:t>
            </a:r>
            <a:r>
              <a:rPr lang="en-US" sz="2400" dirty="0"/>
              <a:t> ∈ (</a:t>
            </a:r>
            <a:r>
              <a:rPr lang="en-US" sz="2400" dirty="0" err="1"/>
              <a:t>i</a:t>
            </a:r>
            <a:r>
              <a:rPr lang="en-US" sz="2400" dirty="0"/>
              <a:t>, successor] </a:t>
            </a:r>
            <a:r>
              <a:rPr lang="en-US" sz="2400" b="1" dirty="0"/>
              <a:t>then</a:t>
            </a:r>
          </a:p>
          <a:p>
            <a:r>
              <a:rPr lang="en-US" sz="2400" dirty="0"/>
              <a:t>(1b) 		</a:t>
            </a:r>
            <a:r>
              <a:rPr lang="en-US" sz="2400" b="1" dirty="0"/>
              <a:t>return </a:t>
            </a:r>
            <a:r>
              <a:rPr lang="en-US" sz="2400" dirty="0"/>
              <a:t>(successor)</a:t>
            </a:r>
          </a:p>
          <a:p>
            <a:r>
              <a:rPr lang="en-US" sz="2400" dirty="0"/>
              <a:t>(1c) </a:t>
            </a:r>
            <a:r>
              <a:rPr lang="en-US" sz="2400" b="1" dirty="0"/>
              <a:t>else</a:t>
            </a:r>
          </a:p>
          <a:p>
            <a:r>
              <a:rPr lang="en-US" sz="2400" dirty="0"/>
              <a:t>(1d)	 	j ← </a:t>
            </a:r>
            <a:r>
              <a:rPr lang="en-US" sz="2400" dirty="0" err="1"/>
              <a:t>Closest_Preceding_Node</a:t>
            </a:r>
            <a:r>
              <a:rPr lang="en-US" sz="2400" dirty="0"/>
              <a:t>(</a:t>
            </a:r>
            <a:r>
              <a:rPr lang="en-US" sz="2400" i="1" dirty="0"/>
              <a:t>key</a:t>
            </a:r>
            <a:r>
              <a:rPr lang="en-US" sz="2400" dirty="0"/>
              <a:t>);</a:t>
            </a:r>
          </a:p>
          <a:p>
            <a:r>
              <a:rPr lang="en-US" sz="2400" dirty="0"/>
              <a:t>(1e) </a:t>
            </a:r>
            <a:r>
              <a:rPr lang="en-US" sz="2400" b="1" dirty="0"/>
              <a:t>return </a:t>
            </a:r>
            <a:r>
              <a:rPr lang="en-US" sz="2400" dirty="0"/>
              <a:t>(</a:t>
            </a:r>
            <a:r>
              <a:rPr lang="en-US" sz="2400" dirty="0" err="1"/>
              <a:t>j.Locate_Successor</a:t>
            </a:r>
            <a:r>
              <a:rPr lang="en-US" sz="2400" dirty="0"/>
              <a:t>(</a:t>
            </a:r>
            <a:r>
              <a:rPr lang="en-US" sz="2400" i="1" dirty="0"/>
              <a:t>key</a:t>
            </a:r>
            <a:r>
              <a:rPr lang="en-US" sz="2400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(2) </a:t>
            </a:r>
            <a:r>
              <a:rPr lang="en-US" sz="2400" dirty="0" err="1"/>
              <a:t>i.Closest_Preceding_Node</a:t>
            </a:r>
            <a:r>
              <a:rPr lang="en-US" sz="2400" dirty="0"/>
              <a:t>(</a:t>
            </a:r>
            <a:r>
              <a:rPr lang="en-US" sz="2400" i="1" dirty="0"/>
              <a:t>key</a:t>
            </a:r>
            <a:r>
              <a:rPr lang="en-US" sz="2400" dirty="0"/>
              <a:t>), where </a:t>
            </a:r>
            <a:r>
              <a:rPr lang="en-US" sz="2400" i="1" dirty="0"/>
              <a:t>key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</a:t>
            </a:r>
            <a:r>
              <a:rPr lang="en-US" sz="2400" dirty="0"/>
              <a:t> i:</a:t>
            </a:r>
          </a:p>
          <a:p>
            <a:r>
              <a:rPr lang="en-US" sz="2400" dirty="0"/>
              <a:t>(2a) </a:t>
            </a:r>
            <a:r>
              <a:rPr lang="en-US" sz="2400" b="1" dirty="0"/>
              <a:t>for </a:t>
            </a:r>
            <a:r>
              <a:rPr lang="en-US" sz="2400" dirty="0"/>
              <a:t>count = m </a:t>
            </a:r>
            <a:r>
              <a:rPr lang="en-US" sz="2400" b="1" dirty="0"/>
              <a:t>down to </a:t>
            </a:r>
            <a:r>
              <a:rPr lang="en-US" sz="2400" dirty="0"/>
              <a:t>1 </a:t>
            </a:r>
            <a:r>
              <a:rPr lang="en-US" sz="2400" b="1" dirty="0"/>
              <a:t>do</a:t>
            </a:r>
          </a:p>
          <a:p>
            <a:r>
              <a:rPr lang="en-US" sz="2400" dirty="0"/>
              <a:t>(2b) 		</a:t>
            </a:r>
            <a:r>
              <a:rPr lang="en-US" sz="2400" b="1" dirty="0"/>
              <a:t>if </a:t>
            </a:r>
            <a:r>
              <a:rPr lang="en-US" sz="2400" dirty="0"/>
              <a:t>finger[count] ∈ (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i="1" dirty="0"/>
              <a:t>key</a:t>
            </a:r>
            <a:r>
              <a:rPr lang="en-US" sz="2400" dirty="0"/>
              <a:t>] </a:t>
            </a:r>
            <a:r>
              <a:rPr lang="en-US" sz="2400" b="1" dirty="0"/>
              <a:t>then</a:t>
            </a:r>
          </a:p>
          <a:p>
            <a:r>
              <a:rPr lang="en-US" sz="2400" dirty="0"/>
              <a:t>(2c) 			</a:t>
            </a:r>
            <a:r>
              <a:rPr lang="en-US" sz="2400" b="1" dirty="0"/>
              <a:t>break()</a:t>
            </a:r>
            <a:r>
              <a:rPr lang="en-US" sz="2400" dirty="0"/>
              <a:t>;</a:t>
            </a:r>
          </a:p>
          <a:p>
            <a:r>
              <a:rPr lang="en-US" sz="2400" dirty="0"/>
              <a:t>(2d) </a:t>
            </a:r>
            <a:r>
              <a:rPr lang="en-US" sz="2400" b="1" dirty="0"/>
              <a:t>return </a:t>
            </a:r>
            <a:r>
              <a:rPr lang="en-US" sz="2400" dirty="0"/>
              <a:t>(finger[count])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A00F54-3895-2742-85A7-BCDD11DB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35045"/>
              </p:ext>
            </p:extLst>
          </p:nvPr>
        </p:nvGraphicFramePr>
        <p:xfrm>
          <a:off x="6194069" y="900"/>
          <a:ext cx="5987674" cy="232152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702463">
                  <a:extLst>
                    <a:ext uri="{9D8B030D-6E8A-4147-A177-3AD203B41FA5}">
                      <a16:colId xmlns:a16="http://schemas.microsoft.com/office/drawing/2014/main" val="3039768597"/>
                    </a:ext>
                  </a:extLst>
                </a:gridCol>
                <a:gridCol w="2100357">
                  <a:extLst>
                    <a:ext uri="{9D8B030D-6E8A-4147-A177-3AD203B41FA5}">
                      <a16:colId xmlns:a16="http://schemas.microsoft.com/office/drawing/2014/main" val="2284457565"/>
                    </a:ext>
                  </a:extLst>
                </a:gridCol>
                <a:gridCol w="2184854">
                  <a:extLst>
                    <a:ext uri="{9D8B030D-6E8A-4147-A177-3AD203B41FA5}">
                      <a16:colId xmlns:a16="http://schemas.microsoft.com/office/drawing/2014/main" val="391772170"/>
                    </a:ext>
                  </a:extLst>
                </a:gridCol>
              </a:tblGrid>
              <a:tr h="2321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1" u="sng" dirty="0">
                          <a:effectLst/>
                        </a:rPr>
                        <a:t>N8</a:t>
                      </a:r>
                      <a:endParaRPr lang="en-IN" sz="17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+ 1 = 9 – N13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+ 2 = 10 – N13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+ 4 = 12 – N13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+ 8 = 16 – N23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+ 16 = 24 – N30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+ 32 = 40 – N58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+ 64 = 72 – N75</a:t>
                      </a:r>
                      <a:endParaRPr lang="en-IN" sz="1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1" u="sng" dirty="0">
                          <a:effectLst/>
                        </a:rPr>
                        <a:t>N58</a:t>
                      </a:r>
                      <a:endParaRPr lang="en-IN" sz="17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+ 1 = 59 – N69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+ 2 = 60 – N69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+ 4 = 62 – N69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+ 8 = 66 – N69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+ 16 = 74 – N75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+ 32 = 90 – N102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+ 64 = 122 – N123</a:t>
                      </a:r>
                      <a:endParaRPr lang="en-IN" sz="1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1" u="sng" dirty="0">
                          <a:effectLst/>
                        </a:rPr>
                        <a:t>N102</a:t>
                      </a:r>
                      <a:endParaRPr lang="en-IN" sz="17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+ 1 = 103 – N115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+ 2 = 104 – N115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+ 4 = 106 – N115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+ 8 = 110 – N115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+ 16 = 118 – N123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+ 32 = 134 – N8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+ 64 = 166 – N58</a:t>
                      </a:r>
                      <a:endParaRPr lang="en-IN" sz="1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933562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A0EE5612-16AA-B240-9745-9A5A8C94CCE2}"/>
              </a:ext>
            </a:extLst>
          </p:cNvPr>
          <p:cNvGrpSpPr/>
          <p:nvPr/>
        </p:nvGrpSpPr>
        <p:grpSpPr>
          <a:xfrm>
            <a:off x="7106420" y="2497663"/>
            <a:ext cx="4977637" cy="4000996"/>
            <a:chOff x="7106420" y="2497663"/>
            <a:chExt cx="4977637" cy="40009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6CAC86-E564-5C40-8F53-C65D380F4B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06420" y="2518480"/>
              <a:ext cx="3802838" cy="3889880"/>
              <a:chOff x="3721" y="2016"/>
              <a:chExt cx="3801" cy="38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535037C-C56D-C248-8FE5-856A50BB58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68" y="2016"/>
                <a:ext cx="3735" cy="3888"/>
                <a:chOff x="3768" y="2016"/>
                <a:chExt cx="3735" cy="3888"/>
              </a:xfrm>
            </p:grpSpPr>
            <p:sp>
              <p:nvSpPr>
                <p:cNvPr id="24" name="Text Box 868">
                  <a:extLst>
                    <a:ext uri="{FF2B5EF4-FFF2-40B4-BE49-F238E27FC236}">
                      <a16:creationId xmlns:a16="http://schemas.microsoft.com/office/drawing/2014/main" id="{84BA1BB6-08F6-924C-A4FA-CAE3FB521743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955" y="544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N69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" name="Text Box 899">
                  <a:extLst>
                    <a:ext uri="{FF2B5EF4-FFF2-40B4-BE49-F238E27FC236}">
                      <a16:creationId xmlns:a16="http://schemas.microsoft.com/office/drawing/2014/main" id="{3B0FFC81-7EBA-F445-B9CF-4B1B1F414850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260" y="5009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N75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6" name="Text Box 898">
                  <a:extLst>
                    <a:ext uri="{FF2B5EF4-FFF2-40B4-BE49-F238E27FC236}">
                      <a16:creationId xmlns:a16="http://schemas.microsoft.com/office/drawing/2014/main" id="{5C402B36-1457-4C44-9679-728DDC733100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919" y="2016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N2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Box 895">
                  <a:extLst>
                    <a:ext uri="{FF2B5EF4-FFF2-40B4-BE49-F238E27FC236}">
                      <a16:creationId xmlns:a16="http://schemas.microsoft.com/office/drawing/2014/main" id="{A883716B-6926-E841-820C-5E0386D2EE94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503" y="2053"/>
                  <a:ext cx="787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N123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884">
                  <a:extLst>
                    <a:ext uri="{FF2B5EF4-FFF2-40B4-BE49-F238E27FC236}">
                      <a16:creationId xmlns:a16="http://schemas.microsoft.com/office/drawing/2014/main" id="{6FB78B42-DD9A-8A44-982C-017A6830A11F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496" y="2927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885">
                  <a:extLst>
                    <a:ext uri="{FF2B5EF4-FFF2-40B4-BE49-F238E27FC236}">
                      <a16:creationId xmlns:a16="http://schemas.microsoft.com/office/drawing/2014/main" id="{7AFA3D87-2183-414C-92A9-05FDBD3712C2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773" y="3671"/>
                  <a:ext cx="831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N102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60F3442-AB2A-8B40-9C5F-F5DFA41D37A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768" y="2257"/>
                  <a:ext cx="3694" cy="359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Text Box 904">
                  <a:extLst>
                    <a:ext uri="{FF2B5EF4-FFF2-40B4-BE49-F238E27FC236}">
                      <a16:creationId xmlns:a16="http://schemas.microsoft.com/office/drawing/2014/main" id="{32EB73E8-61E9-4A42-A5B6-963701E7D59F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808" y="353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N23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2" name="Text Box 905">
                  <a:extLst>
                    <a:ext uri="{FF2B5EF4-FFF2-40B4-BE49-F238E27FC236}">
                      <a16:creationId xmlns:a16="http://schemas.microsoft.com/office/drawing/2014/main" id="{0E0002BB-ABC8-D445-8E44-A4BD249B8E11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808" y="4025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N30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" name="Text Box 906">
                  <a:extLst>
                    <a:ext uri="{FF2B5EF4-FFF2-40B4-BE49-F238E27FC236}">
                      <a16:creationId xmlns:a16="http://schemas.microsoft.com/office/drawing/2014/main" id="{B940509E-2B9A-B247-93F5-180FABE8E811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49" y="517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N58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4" name="Text Box 907">
                  <a:extLst>
                    <a:ext uri="{FF2B5EF4-FFF2-40B4-BE49-F238E27FC236}">
                      <a16:creationId xmlns:a16="http://schemas.microsoft.com/office/drawing/2014/main" id="{5C5D3CDB-B438-6341-84B7-050575ACE119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63" y="2831"/>
                  <a:ext cx="882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N115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Text Box 883">
                <a:extLst>
                  <a:ext uri="{FF2B5EF4-FFF2-40B4-BE49-F238E27FC236}">
                    <a16:creationId xmlns:a16="http://schemas.microsoft.com/office/drawing/2014/main" id="{27C2A51A-80A4-0746-A2DA-781F2AC54391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275" y="2589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N8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F16106A-56A2-2243-B470-A1AB703AAC9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315" y="362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C1E2BF-D1CF-8645-9E5D-1A403E4B1F4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667" y="2589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643F527-59E5-FA4B-896B-46964F9B95A6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203" y="230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1C1A7D-5DCC-EF43-99DE-7A995F170F1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113" y="571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B0B81A-C620-BA40-BB51-8061919014D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09" y="5242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1B8D61E-A6C9-9F4D-BE31-8A44A9B52D2D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721" y="362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21D91BA-16AE-D74E-A034-390352F9AD4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64" y="2688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1B47477-3B57-C847-B0EB-C9950BA03860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024" y="2959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186AB85-81C7-F143-946F-A4FFD4D6288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355" y="4161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41804A9-A27B-D241-9BE7-2B975A79078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614" y="5441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C616C6D-859B-2C4A-95D3-E8BFEF37312B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113" y="2248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5" name="Text Box 873">
              <a:extLst>
                <a:ext uri="{FF2B5EF4-FFF2-40B4-BE49-F238E27FC236}">
                  <a16:creationId xmlns:a16="http://schemas.microsoft.com/office/drawing/2014/main" id="{0F8528E3-6315-3448-B7FF-E61A343C051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826075" y="2497663"/>
              <a:ext cx="693995" cy="400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K2</a:t>
              </a:r>
              <a:endPara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4B2BABE-EAAF-C444-97D4-47B8DC8E93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0926" y="6088205"/>
              <a:ext cx="1167796" cy="60651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17E20D-C6CD-1A4C-9CFC-6FD5255730F1}"/>
                </a:ext>
              </a:extLst>
            </p:cNvPr>
            <p:cNvSpPr txBox="1"/>
            <p:nvPr/>
          </p:nvSpPr>
          <p:spPr>
            <a:xfrm>
              <a:off x="10600470" y="6129327"/>
              <a:ext cx="148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lookup(K2)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98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>
                <a:solidFill>
                  <a:srgbClr val="0000FF"/>
                </a:solidFill>
              </a:rPr>
              <a:t>References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Ajay D. </a:t>
            </a:r>
            <a:r>
              <a:rPr lang="en-US" dirty="0" err="1"/>
              <a:t>Kshemkalyani</a:t>
            </a:r>
            <a:r>
              <a:rPr lang="en-US" dirty="0"/>
              <a:t>, and </a:t>
            </a:r>
            <a:r>
              <a:rPr lang="en-US" dirty="0" err="1"/>
              <a:t>Mukesh</a:t>
            </a:r>
            <a:r>
              <a:rPr lang="en-US" dirty="0"/>
              <a:t> Singhal, Chapter 18, “Distributed Computing: Principles, Algorithms, and Systems”, Cambridge University Press, 2008.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fr-FR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460" y="1354453"/>
            <a:ext cx="106185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allows for flexibly sharing resources (e.g., files and multimedia documents) stored across network-wide computers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any node in a P2P network can act as a server to others and also as a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communication and exchange of information is performed directly between the participating peers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relationships between the nodes in the network are equal</a:t>
            </a:r>
          </a:p>
        </p:txBody>
      </p:sp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pic>
        <p:nvPicPr>
          <p:cNvPr id="61444" name="Picture 4" descr="Image result for p2p network"/>
          <p:cNvPicPr>
            <a:picLocks noChangeAspect="1" noChangeArrowheads="1"/>
          </p:cNvPicPr>
          <p:nvPr/>
        </p:nvPicPr>
        <p:blipFill>
          <a:blip r:embed="rId2" cstate="print"/>
          <a:srcRect l="1258" t="3422"/>
          <a:stretch>
            <a:fillRect/>
          </a:stretch>
        </p:blipFill>
        <p:spPr bwMode="auto">
          <a:xfrm>
            <a:off x="1897039" y="1965277"/>
            <a:ext cx="7495891" cy="379002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55845" y="5827595"/>
            <a:ext cx="86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http://www.terndrup.net/2015/10/27/Building-a-P2P-Peer-Client-with-Node-js/</a:t>
            </a:r>
          </a:p>
        </p:txBody>
      </p:sp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699" y="1900364"/>
            <a:ext cx="10363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well known P2P networks that allow P2P file-sharing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Napster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Gnutella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Freenet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Pastry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Chord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CAN </a:t>
            </a:r>
            <a:endParaRPr lang="en-US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679527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183" y="1571427"/>
            <a:ext cx="102094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P2P networks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allow the location of arbitrary data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impose a low cost for scalability, and for entry into and exit from the network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ongoing entry and exit of various nodes and dynamic insertion and deletion of objects is termed as </a:t>
            </a:r>
            <a:r>
              <a:rPr lang="en-US" altLang="en-US" sz="2800" b="1" i="1" dirty="0">
                <a:solidFill>
                  <a:srgbClr val="0000FF"/>
                </a:solidFill>
              </a:rPr>
              <a:t>churn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impact of churn should be as transparent as possible</a:t>
            </a:r>
          </a:p>
        </p:txBody>
      </p:sp>
    </p:spTree>
    <p:extLst>
      <p:ext uri="{BB962C8B-B14F-4D97-AF65-F5344CB8AC3E}">
        <p14:creationId xmlns:p14="http://schemas.microsoft.com/office/powerpoint/2010/main" val="29604114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Data Indexing and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997" y="1629915"/>
            <a:ext cx="109860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data in a P2P network is identified by using indexing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indexing mechanisms can be classified 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centralized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local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40797462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Data Indexing and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997" y="1629915"/>
            <a:ext cx="109860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Centralized Indexing: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 of one or a few central servers to store references (indexes) to the data on many peers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 err="1"/>
              <a:t>eg.</a:t>
            </a:r>
            <a:r>
              <a:rPr lang="en-US" altLang="en-US" sz="2800" dirty="0"/>
              <a:t> Napster</a:t>
            </a:r>
          </a:p>
          <a:p>
            <a:pPr lvl="1"/>
            <a:endParaRPr lang="en-US" alt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79156-555B-D548-9DE9-C41017D2653D}"/>
              </a:ext>
            </a:extLst>
          </p:cNvPr>
          <p:cNvSpPr/>
          <p:nvPr/>
        </p:nvSpPr>
        <p:spPr>
          <a:xfrm>
            <a:off x="699997" y="3551970"/>
            <a:ext cx="101638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Local indexing: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requires each peer to index only the local data objects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remote objects need to be searched for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used in unstructured overlays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Gnutella uses local indexing</a:t>
            </a:r>
          </a:p>
        </p:txBody>
      </p:sp>
    </p:spTree>
    <p:extLst>
      <p:ext uri="{BB962C8B-B14F-4D97-AF65-F5344CB8AC3E}">
        <p14:creationId xmlns:p14="http://schemas.microsoft.com/office/powerpoint/2010/main" val="36940292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Data Indexing and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8971" y="1539298"/>
            <a:ext cx="97272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Distributed Indexing:</a:t>
            </a:r>
          </a:p>
          <a:p>
            <a:pPr lvl="1"/>
            <a:endParaRPr lang="en-US" alt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involves the indexes to the objects at various peers being scattered across other peers throughout the P2P network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distributed indexing is the most challenging of the indexing schemes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many novel mechanisms have been proposed, most notably the distributed hash table (DHT)</a:t>
            </a:r>
          </a:p>
        </p:txBody>
      </p:sp>
    </p:spTree>
    <p:extLst>
      <p:ext uri="{BB962C8B-B14F-4D97-AF65-F5344CB8AC3E}">
        <p14:creationId xmlns:p14="http://schemas.microsoft.com/office/powerpoint/2010/main" val="34245454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Structured Overlays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983" y="1629915"/>
            <a:ext cx="107172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P2P network topology has a definite 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placement of  files or data in this network is highly deterministic as per some algorithmic mapping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 a hash table interface for the mapping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hash function maps keys to 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allows fast search for the location of a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disadvantage of such mapping: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arbitrary queries such as range queries, attribute queries and exact keyword queries cannot be handled directly</a:t>
            </a:r>
          </a:p>
        </p:txBody>
      </p:sp>
    </p:spTree>
    <p:extLst>
      <p:ext uri="{BB962C8B-B14F-4D97-AF65-F5344CB8AC3E}">
        <p14:creationId xmlns:p14="http://schemas.microsoft.com/office/powerpoint/2010/main" val="16085344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23000</TotalTime>
  <Words>1606</Words>
  <Application>Microsoft Office PowerPoint</Application>
  <PresentationFormat>Widescreen</PresentationFormat>
  <Paragraphs>254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Distributed Computing Peer-to-Peer Computing and Overlay Graphs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997</cp:revision>
  <dcterms:created xsi:type="dcterms:W3CDTF">2016-05-19T10:09:53Z</dcterms:created>
  <dcterms:modified xsi:type="dcterms:W3CDTF">2021-10-23T17:56:05Z</dcterms:modified>
</cp:coreProperties>
</file>