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</p:sldMasterIdLst>
  <p:notesMasterIdLst>
    <p:notesMasterId r:id="rId36"/>
  </p:notesMasterIdLst>
  <p:sldIdLst>
    <p:sldId id="257" r:id="rId4"/>
    <p:sldId id="602" r:id="rId5"/>
    <p:sldId id="648" r:id="rId6"/>
    <p:sldId id="652" r:id="rId7"/>
    <p:sldId id="678" r:id="rId8"/>
    <p:sldId id="680" r:id="rId9"/>
    <p:sldId id="681" r:id="rId10"/>
    <p:sldId id="684" r:id="rId11"/>
    <p:sldId id="686" r:id="rId12"/>
    <p:sldId id="699" r:id="rId13"/>
    <p:sldId id="705" r:id="rId14"/>
    <p:sldId id="417" r:id="rId15"/>
    <p:sldId id="706" r:id="rId16"/>
    <p:sldId id="707" r:id="rId17"/>
    <p:sldId id="718" r:id="rId18"/>
    <p:sldId id="719" r:id="rId19"/>
    <p:sldId id="720" r:id="rId20"/>
    <p:sldId id="683" r:id="rId21"/>
    <p:sldId id="726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4" r:id="rId30"/>
    <p:sldId id="735" r:id="rId31"/>
    <p:sldId id="745" r:id="rId32"/>
    <p:sldId id="746" r:id="rId33"/>
    <p:sldId id="74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50000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B63D4-1D70-40BD-BDA7-41BED40817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B63D4-1D70-40BD-BDA7-41BED40817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27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FB63D4-1D70-40BD-BDA7-41BED40817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9/3/2017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5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7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209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15/03/2017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5844438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71C-AF2D-4D70-B952-03020CB56320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0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E046-DE7C-4505-9543-2D5936515497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5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52-EE5C-4440-9B13-0269F619E6E6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7DE6-2856-464F-A767-AA5A92C7BD2E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8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CC99-4797-4BA4-A1E3-E0B16F8D1983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9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8F9-FCD9-4716-BD78-C477CEFDFFA8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3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24FC-3D30-4E3B-8C86-45905838A43E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0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97A3-311B-41B0-B09A-3192CBAE6199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39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942B-FDB8-4B86-BD19-9000EF787689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40B-6305-4214-8A39-665983539033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4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28E1-F7D4-47E4-9D4E-2CBDB815AFB3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0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3006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fld id="{4008E356-7F58-4B37-9710-68D9EE8707D1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7878016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8DB7-FB78-479C-8F0D-1874AEDD353A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-warehouse.com/rfid-iot/rfid-antenna.html" TargetMode="External"/><Relationship Id="rId2" Type="http://schemas.openxmlformats.org/officeDocument/2006/relationships/hyperlink" Target="https://blog.econocom.com/en/blog/smartbuilding-and-bms-a-little-glossary/" TargetMode="Externa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www.autodesk.com/products/eagle/blog/rfid-works-antenna-design/" TargetMode="External"/><Relationship Id="rId4" Type="http://schemas.openxmlformats.org/officeDocument/2006/relationships/hyperlink" Target="https://www.scnsoft.com/blog/iot-for-inventory-manage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>
                <a:latin typeface="Arial" charset="0"/>
                <a:cs typeface="Arial" charset="0"/>
              </a:rPr>
            </a:br>
            <a:r>
              <a:rPr lang="en-US" sz="2800">
                <a:latin typeface="Arial" charset="0"/>
                <a:cs typeface="Arial" charset="0"/>
              </a:rPr>
              <a:t>Cluster </a:t>
            </a:r>
            <a:r>
              <a:rPr lang="en-US" sz="2800" dirty="0">
                <a:latin typeface="Arial" charset="0"/>
                <a:cs typeface="Arial" charset="0"/>
              </a:rPr>
              <a:t>Computing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Single-System Image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569" y="1491683"/>
            <a:ext cx="1083632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motivation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- allows a cluster to be used, controlled, and maintained </a:t>
            </a:r>
            <a:r>
              <a:rPr lang="fr-FR" sz="2800" dirty="0"/>
              <a:t>as a </a:t>
            </a:r>
            <a:r>
              <a:rPr lang="fr-FR" sz="2800" dirty="0" err="1"/>
              <a:t>familiar</a:t>
            </a:r>
            <a:r>
              <a:rPr lang="fr-FR" sz="2800" dirty="0"/>
              <a:t> </a:t>
            </a:r>
            <a:r>
              <a:rPr lang="fr-FR" sz="2800" dirty="0" err="1"/>
              <a:t>workstation</a:t>
            </a:r>
            <a:endParaRPr lang="fr-FR" sz="2800" dirty="0"/>
          </a:p>
          <a:p>
            <a:pPr>
              <a:buFont typeface="Arial" pitchFamily="34" charset="0"/>
              <a:buChar char="•"/>
            </a:pPr>
            <a:endParaRPr lang="fr-FR" sz="1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800" b="1" dirty="0" err="1">
                <a:solidFill>
                  <a:srgbClr val="FF0000"/>
                </a:solidFill>
              </a:rPr>
              <a:t>features</a:t>
            </a:r>
            <a:r>
              <a:rPr lang="fr-FR" sz="2800" b="1" dirty="0">
                <a:solidFill>
                  <a:srgbClr val="FF0000"/>
                </a:solidFill>
              </a:rPr>
              <a:t>: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system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control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Symmetry</a:t>
            </a:r>
            <a:endParaRPr lang="fr-FR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Location-transparent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job management system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user interface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Single process space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9865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2514" y="82438"/>
            <a:ext cx="7683690" cy="1143000"/>
          </a:xfrm>
        </p:spPr>
        <p:txBody>
          <a:bodyPr>
            <a:normAutofit/>
          </a:bodyPr>
          <a:lstStyle/>
          <a:p>
            <a:pPr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High Availability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955" y="1232372"/>
            <a:ext cx="11696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u="sng" dirty="0"/>
              <a:t>Fault-Tolerant Cluster Configurations: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Hot standby server clusters </a:t>
            </a:r>
            <a:endParaRPr lang="en-US" sz="2800" b="1" dirty="0"/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only the primary node is actively doing all the useful work normally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standby node is powered on (hot) and run some monitoring programs to check the status of the primary node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Active-takeover clusters</a:t>
            </a:r>
            <a:r>
              <a:rPr lang="en-US" sz="2800" b="1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architecture is symmetric among multiple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all nodes are primary, doing useful work normally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when a node fails, user applications switch to the available node </a:t>
            </a:r>
            <a:r>
              <a:rPr lang="en-US" sz="2800"/>
              <a:t>in cluster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Kai Hwang, Geoffrey C. Fox, and Jack J. </a:t>
            </a:r>
            <a:r>
              <a:rPr lang="en-US" dirty="0" err="1"/>
              <a:t>Dongarra</a:t>
            </a:r>
            <a:r>
              <a:rPr lang="en-US" dirty="0"/>
              <a:t>, “Distributed and Cloud Computing: From Parallel processing to the Internet of Things”, Chapter 2.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Grid Computing Systems and Resource 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Management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Barsha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Mitra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CSIS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16898945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Architecture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118" y="1579544"/>
            <a:ext cx="107731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brings together computers (PCs, workstations, server clusters, supercomputers, laptops, notebooks)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form a large collection of compute, storage, and network resources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solving large-scale computation problems or to enable fast information retrieval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leasing the hardware, software, middleware,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networks</a:t>
            </a:r>
          </a:p>
        </p:txBody>
      </p:sp>
    </p:spTree>
    <p:extLst>
      <p:ext uri="{BB962C8B-B14F-4D97-AF65-F5344CB8AC3E}">
        <p14:creationId xmlns:p14="http://schemas.microsoft.com/office/powerpoint/2010/main" val="41671532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Architecture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102890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 of grid computing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explore fast solutions for large-scale computing problems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takes advantage of existing computing resources scattered in a nation or internationally around the globe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resources owned by different organizations are aggregated together and shared by many users in collective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heavy use of LAN/WAN resources across enterprises, organizations, and governments</a:t>
            </a:r>
          </a:p>
        </p:txBody>
      </p:sp>
    </p:spTree>
    <p:extLst>
      <p:ext uri="{BB962C8B-B14F-4D97-AF65-F5344CB8AC3E}">
        <p14:creationId xmlns:p14="http://schemas.microsoft.com/office/powerpoint/2010/main" val="2610611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Service Families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488" y="1286966"/>
            <a:ext cx="116005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computational/data grids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 of today’s grid systems are of this type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information/ knowledge grids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dedicated to knowledge management and distributed ontology processing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grids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seen in business world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 for business data/information processing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5417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CPU Scavenging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936" y="1614598"/>
            <a:ext cx="103286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concept of creating a “grid” from the unused resources in a network of computers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grids are built over large number of desktop computers by using their free cycles at night or during inactive usage periods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donors can be organizations or  ordinary citizens on a voluntary participation basis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hosts also donate some disk space, RAM, and network bandwidth in addition to raw CPU cycles</a:t>
            </a:r>
          </a:p>
        </p:txBody>
      </p:sp>
    </p:spTree>
    <p:extLst>
      <p:ext uri="{BB962C8B-B14F-4D97-AF65-F5344CB8AC3E}">
        <p14:creationId xmlns:p14="http://schemas.microsoft.com/office/powerpoint/2010/main" val="8187969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Types of Applications in Grid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1" y="1542948"/>
            <a:ext cx="1005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computation-intensive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data-intensive: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deal with massive amounts of data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grid system must be specially designed to discover, transfer, and manipulate massive data sets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 data management demands low-cost storage and high-speed data movement</a:t>
            </a:r>
          </a:p>
        </p:txBody>
      </p:sp>
    </p:spTree>
    <p:extLst>
      <p:ext uri="{BB962C8B-B14F-4D97-AF65-F5344CB8AC3E}">
        <p14:creationId xmlns:p14="http://schemas.microsoft.com/office/powerpoint/2010/main" val="16208361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475" y="1268182"/>
            <a:ext cx="65696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Monadic model: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data is saved in a central data repository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data is replicated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simplest to implement for a small grid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efficient for a large grid in terms of performance and reliability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1A84B-9900-C24F-9371-E8F089B9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7" y="1931670"/>
            <a:ext cx="5647951" cy="33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Clustering for Massive Parallelism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102890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consists of a collection of interconnected stand-alone/complete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cooperatively work together as a single, integrated computing resource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explores parallelism at job level 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299" y="1446857"/>
            <a:ext cx="57761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Hierarchical model: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suitable for building a large data grid which has only one large data access directory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is transferred through different centers at different levels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1E8C-4920-2D4B-A89D-9F42345F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97" y="2031170"/>
            <a:ext cx="6270218" cy="35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7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611" y="1356151"/>
            <a:ext cx="57525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Federation model: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grid with multiple sources of data supplies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 known as a mesh model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sources are distributed to different locations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items are owned and controlled by their original owners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authenticated users are authorized to request data from any data source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costly for large grids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F36D-E1D6-AB4F-9629-9FCEC2F4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05" y="1760221"/>
            <a:ext cx="6051895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666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359200"/>
            <a:ext cx="4038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Hybrid model: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combines the best features of hierarchical and mesh models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 of the hybrid model can be traded off between the two extreme models for hierarchical and mesh-connected grids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6A5BE-967B-FE46-8047-FCD1C3CF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6045"/>
            <a:ext cx="7994839" cy="33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30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Kai Hwang, Geoffrey C. Fox, and Jack J.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Dongarra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“Distributed and Cloud Computing: From Parallel processing to the Internet of Things”,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7.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969917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Internet of Things (</a:t>
            </a:r>
            <a:r>
              <a:rPr lang="en-US" sz="2800" dirty="0" err="1">
                <a:latin typeface="Arial" charset="0"/>
                <a:cs typeface="Arial" charset="0"/>
              </a:rPr>
              <a:t>IoT</a:t>
            </a:r>
            <a:r>
              <a:rPr lang="en-US" sz="2800" dirty="0">
                <a:latin typeface="Arial" charset="0"/>
                <a:cs typeface="Arial" charset="0"/>
              </a:rPr>
              <a:t>)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Barsha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Mitra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CSIS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2585039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IoT</a:t>
            </a:r>
            <a:r>
              <a:rPr lang="en-US" altLang="en-US" b="0" spc="0" dirty="0">
                <a:solidFill>
                  <a:srgbClr val="0000FF"/>
                </a:solidFill>
              </a:rPr>
              <a:t> for Ubiquitous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99018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natural extension of the Internet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foundation of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radio-frequency identification (RFID)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RFID enables discovery of tagged objects and mobile devices by browsing an IP address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objects include electronic devices, humans, animals, food, clothing, homes, vehicles, commodities, trees, hills, landmarks</a:t>
            </a:r>
          </a:p>
        </p:txBody>
      </p:sp>
    </p:spTree>
    <p:extLst>
      <p:ext uri="{BB962C8B-B14F-4D97-AF65-F5344CB8AC3E}">
        <p14:creationId xmlns:p14="http://schemas.microsoft.com/office/powerpoint/2010/main" val="28755585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Architecture of the Internet of Things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153" y="1492912"/>
            <a:ext cx="110491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3-layer architecture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layer: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consists of applications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bottom layers: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various types of sensing devices like RFID tags, ZigBee or other types of sensors, and road-mapping GPS navigators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signals or information collected at these sensing devices are linked to the applications through the cloud computing platforms 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middle layer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 and filters are used to collect raw 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 and storage clouds and grids process the data and transform it into information and knowledge formats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sensed information is put together for a decision-making system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9809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Architecture of the Internet of Things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83" y="1441622"/>
            <a:ext cx="9190277" cy="50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853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Radio-Frequency Identification (RFID)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56" y="1386877"/>
            <a:ext cx="891740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RFID is applied with electronic labels or RFID tags on any object being monitored or tracked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identify and track objects using radio waves or sensing signals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Components of RFID h/w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RFID tag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tiny silicon chip attached to a small antenna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major parts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integrated circuit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storing and processing information, modulating and demodulating radio-frequency (RF) signal etc.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antenna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receiving and transmitting radio signals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ow RFID Works &amp; Antenna Design | EAGLE | Blog">
            <a:extLst>
              <a:ext uri="{FF2B5EF4-FFF2-40B4-BE49-F238E27FC236}">
                <a16:creationId xmlns:a16="http://schemas.microsoft.com/office/drawing/2014/main" id="{0ABF9AF6-CC50-B14D-A4E6-43B2BDC9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703" y="4140689"/>
            <a:ext cx="3385053" cy="227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246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30629" y="96774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Radio-Frequency Identification (RFID)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15923"/>
            <a:ext cx="67012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Components of RFID h/w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 antenna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radiate energy and then capture the return signal sent back from the tag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integrated with a handheld reader device or connected to the reader by cable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station that talks with the tags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support one or more antennae</a:t>
            </a:r>
          </a:p>
        </p:txBody>
      </p:sp>
      <p:pic>
        <p:nvPicPr>
          <p:cNvPr id="2050" name="Picture 2" descr="RFID Antenna - RFID and IOT">
            <a:extLst>
              <a:ext uri="{FF2B5EF4-FFF2-40B4-BE49-F238E27FC236}">
                <a16:creationId xmlns:a16="http://schemas.microsoft.com/office/drawing/2014/main" id="{189654C4-365F-DD4E-86E8-1B1A01A45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68" y="2801389"/>
            <a:ext cx="4381500" cy="3708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T-driven Inventory Management: A Quick Guide">
            <a:extLst>
              <a:ext uri="{FF2B5EF4-FFF2-40B4-BE49-F238E27FC236}">
                <a16:creationId xmlns:a16="http://schemas.microsoft.com/office/drawing/2014/main" id="{522429C8-702A-B143-98B9-2A017C9E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52" y="17123"/>
            <a:ext cx="5239988" cy="20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6261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Clustering for Massive Parallelism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84" y="1596757"/>
            <a:ext cx="109810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benefits of computer clusters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scalable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fault tolerance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modular growth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 of commodity components</a:t>
            </a:r>
          </a:p>
        </p:txBody>
      </p:sp>
    </p:spTree>
    <p:extLst>
      <p:ext uri="{BB962C8B-B14F-4D97-AF65-F5344CB8AC3E}">
        <p14:creationId xmlns:p14="http://schemas.microsoft.com/office/powerpoint/2010/main" val="18670119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Types of RFID Tags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8130" y="1619148"/>
            <a:ext cx="10892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 RFID tags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containing a battery and transmitting signals autonomously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passive RFID tags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no battery and require an external source to induce signal transmission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battery-assisted passive RFID tags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 an external source to wake up the battery</a:t>
            </a:r>
          </a:p>
        </p:txBody>
      </p:sp>
    </p:spTree>
    <p:extLst>
      <p:ext uri="{BB962C8B-B14F-4D97-AF65-F5344CB8AC3E}">
        <p14:creationId xmlns:p14="http://schemas.microsoft.com/office/powerpoint/2010/main" val="24215955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6399" y="1655023"/>
            <a:ext cx="11519989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Kai Hwang, Geoffrey C. Fox, and Jack J.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Dongarra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“Distributed and Cloud Computing: From Parallel processing to the Internet of Things”, Chapter 9.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https://www.exchangecommunications.co.uk/products/smart-building-and-cities/smart-buildings.php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https://blog.econocom.com/en/blog/smartbuilding-and-bms-a-little-glossary/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https://www.security-warehouse.com/rfid-iot/rfid-antenna.html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https://www.scnsoft.com/blog/iot-for-inventory-management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https://www.autodesk.com/products/eagle/blog/rfid-works-antenna-design/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BD6FF-E75D-41F8-962C-A79919DAC6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4894904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1314348"/>
            <a:ext cx="10892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Scalability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scalability could be limited by a number of factors, such as the multicore chip technology, cluster topology, packaging method, power consumption, and cooling scheme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purpose is to achieve scalable performance constrained by the aforementioned factors</a:t>
            </a:r>
          </a:p>
        </p:txBody>
      </p:sp>
    </p:spTree>
    <p:extLst>
      <p:ext uri="{BB962C8B-B14F-4D97-AF65-F5344CB8AC3E}">
        <p14:creationId xmlns:p14="http://schemas.microsoft.com/office/powerpoint/2010/main" val="2416976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1314348"/>
            <a:ext cx="108927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Packaging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nodes can be packaged in a compact or a slack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compact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closely packaged in one or more racks sitting in a room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not attached to peripherals (monitors, keyboards, mice,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slack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attached to their usual peripherals (i.e., they are complete workstations, and PCs)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located in different rooms, different buildings, or even remote regions</a:t>
            </a:r>
          </a:p>
        </p:txBody>
      </p:sp>
    </p:spTree>
    <p:extLst>
      <p:ext uri="{BB962C8B-B14F-4D97-AF65-F5344CB8AC3E}">
        <p14:creationId xmlns:p14="http://schemas.microsoft.com/office/powerpoint/2010/main" val="1468572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082" y="1509787"/>
            <a:ext cx="111128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can be managed in a centralized or decentralized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compact cluster normally has centralized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slack cluster can be controlled either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centralized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owned, managed, and administered by a central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decentralized cluster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have individual owners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lacks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10971497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65962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Design Objectives of Computer Clusters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844" y="1208962"/>
            <a:ext cx="11565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Homogeneity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homogeneous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nodes from the same platform, i.e., the same processor architecture and the same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heterogeneous cluster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nodes of different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interoperability is an important issue </a:t>
            </a:r>
          </a:p>
        </p:txBody>
      </p:sp>
    </p:spTree>
    <p:extLst>
      <p:ext uri="{BB962C8B-B14F-4D97-AF65-F5344CB8AC3E}">
        <p14:creationId xmlns:p14="http://schemas.microsoft.com/office/powerpoint/2010/main" val="36529655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931671" y="188506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1C0F7-344E-ED41-AAA1-708DE475C2C8}"/>
              </a:ext>
            </a:extLst>
          </p:cNvPr>
          <p:cNvSpPr/>
          <p:nvPr/>
        </p:nvSpPr>
        <p:spPr>
          <a:xfrm>
            <a:off x="701658" y="3910058"/>
            <a:ext cx="10788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Single-System Image (SSI)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 is a single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appealing goal, very difficult to achieve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SSI techniques are aimed at achieving this goal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F2F4A-E96A-F645-8BAC-E62DD99804CA}"/>
              </a:ext>
            </a:extLst>
          </p:cNvPr>
          <p:cNvSpPr/>
          <p:nvPr/>
        </p:nvSpPr>
        <p:spPr>
          <a:xfrm>
            <a:off x="499110" y="1691566"/>
            <a:ext cx="9707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>
                <a:solidFill>
                  <a:prstClr val="black"/>
                </a:solidFill>
              </a:rPr>
              <a:t>Cluster Job Management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achieve high system utilization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job management software is required to provide batching, load balancing, parallel processing, and other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9657119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Fundamental Cluster Design Issues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658" y="1297580"/>
            <a:ext cx="10788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Availability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redundancy in processors, memory, disks, I/O devices, networks, and operating system images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67F0E-DD9D-D146-876B-5786CA0845EF}"/>
              </a:ext>
            </a:extLst>
          </p:cNvPr>
          <p:cNvSpPr/>
          <p:nvPr/>
        </p:nvSpPr>
        <p:spPr>
          <a:xfrm>
            <a:off x="437945" y="3115671"/>
            <a:ext cx="115659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Fault Tolerance and 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eliminate all single points of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tolerate faulty conditions up to a certain extent through 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jobs running on the failing nodes can be saved by failing over to the surviving node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rollback recovery schemes for periodic checkpointing</a:t>
            </a:r>
          </a:p>
        </p:txBody>
      </p:sp>
    </p:spTree>
    <p:extLst>
      <p:ext uri="{BB962C8B-B14F-4D97-AF65-F5344CB8AC3E}">
        <p14:creationId xmlns:p14="http://schemas.microsoft.com/office/powerpoint/2010/main" val="14208680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1759</Words>
  <Application>Microsoft Office PowerPoint</Application>
  <PresentationFormat>Widescreen</PresentationFormat>
  <Paragraphs>239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1_Office Theme</vt:lpstr>
      <vt:lpstr>2_Office Theme</vt:lpstr>
      <vt:lpstr>Distributed Computing Cluster Computing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Computing Grid Computing Systems and Resource 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Computing Internet of Things (IoT)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1106</cp:revision>
  <dcterms:created xsi:type="dcterms:W3CDTF">2016-05-19T10:09:53Z</dcterms:created>
  <dcterms:modified xsi:type="dcterms:W3CDTF">2021-10-29T11:35:47Z</dcterms:modified>
</cp:coreProperties>
</file>