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79" r:id="rId2"/>
  </p:sldMasterIdLst>
  <p:notesMasterIdLst>
    <p:notesMasterId r:id="rId55"/>
  </p:notesMasterIdLst>
  <p:handoutMasterIdLst>
    <p:handoutMasterId r:id="rId56"/>
  </p:handoutMasterIdLst>
  <p:sldIdLst>
    <p:sldId id="381" r:id="rId3"/>
    <p:sldId id="389" r:id="rId4"/>
    <p:sldId id="1023" r:id="rId5"/>
    <p:sldId id="1024" r:id="rId6"/>
    <p:sldId id="1025" r:id="rId7"/>
    <p:sldId id="1027" r:id="rId8"/>
    <p:sldId id="1029" r:id="rId9"/>
    <p:sldId id="1030" r:id="rId10"/>
    <p:sldId id="1038" r:id="rId11"/>
    <p:sldId id="1039" r:id="rId12"/>
    <p:sldId id="1040" r:id="rId13"/>
    <p:sldId id="1031" r:id="rId14"/>
    <p:sldId id="1044" r:id="rId15"/>
    <p:sldId id="1045" r:id="rId16"/>
    <p:sldId id="1046" r:id="rId17"/>
    <p:sldId id="1047" r:id="rId18"/>
    <p:sldId id="601" r:id="rId19"/>
    <p:sldId id="813" r:id="rId20"/>
    <p:sldId id="811" r:id="rId21"/>
    <p:sldId id="812" r:id="rId22"/>
    <p:sldId id="1041" r:id="rId23"/>
    <p:sldId id="1048" r:id="rId24"/>
    <p:sldId id="1050" r:id="rId25"/>
    <p:sldId id="1049" r:id="rId26"/>
    <p:sldId id="1051" r:id="rId27"/>
    <p:sldId id="1052" r:id="rId28"/>
    <p:sldId id="1053" r:id="rId29"/>
    <p:sldId id="1042" r:id="rId30"/>
    <p:sldId id="1074" r:id="rId31"/>
    <p:sldId id="665" r:id="rId32"/>
    <p:sldId id="974" r:id="rId33"/>
    <p:sldId id="975" r:id="rId34"/>
    <p:sldId id="1055" r:id="rId35"/>
    <p:sldId id="1056" r:id="rId36"/>
    <p:sldId id="1057" r:id="rId37"/>
    <p:sldId id="1059" r:id="rId38"/>
    <p:sldId id="1060" r:id="rId39"/>
    <p:sldId id="1071" r:id="rId40"/>
    <p:sldId id="1062" r:id="rId41"/>
    <p:sldId id="1063" r:id="rId42"/>
    <p:sldId id="1064" r:id="rId43"/>
    <p:sldId id="1073" r:id="rId44"/>
    <p:sldId id="997" r:id="rId45"/>
    <p:sldId id="666" r:id="rId46"/>
    <p:sldId id="667" r:id="rId47"/>
    <p:sldId id="1065" r:id="rId48"/>
    <p:sldId id="1066" r:id="rId49"/>
    <p:sldId id="1067" r:id="rId50"/>
    <p:sldId id="1069" r:id="rId51"/>
    <p:sldId id="1070" r:id="rId52"/>
    <p:sldId id="1072" r:id="rId53"/>
    <p:sldId id="888" r:id="rId54"/>
  </p:sldIdLst>
  <p:sldSz cx="9144000" cy="5143500" type="screen16x9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69" autoAdjust="0"/>
    <p:restoredTop sz="93474" autoAdjust="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423909" y="2514603"/>
            <a:ext cx="1627314" cy="14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94567" y="3943354"/>
            <a:ext cx="2209800" cy="647241"/>
            <a:chOff x="246967" y="2209800"/>
            <a:chExt cx="2209800" cy="862986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46967" y="2209800"/>
              <a:ext cx="2209800" cy="7181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10039" y="2765011"/>
              <a:ext cx="1920240" cy="307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4057650"/>
            <a:ext cx="6019800" cy="40005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36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2882900" y="508158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508158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508158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571500"/>
            <a:ext cx="22098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75" b="1" spc="-11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37155" y="878681"/>
            <a:ext cx="152584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spc="0" dirty="0" smtClean="0">
                <a:solidFill>
                  <a:srgbClr val="FFFFFF"/>
                </a:solidFill>
                <a:latin typeface="Arial"/>
                <a:cs typeface="Arial"/>
              </a:rPr>
              <a:t>Pilani | Dubai | Goa | Hyderabad</a:t>
            </a:r>
            <a:endParaRPr lang="en-US" sz="7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99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0378"/>
            <a:ext cx="8229600" cy="3394472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720336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0" spc="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8538210" y="4977152"/>
            <a:ext cx="582930" cy="12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25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BITS-Pilani</a:t>
            </a:r>
            <a:endParaRPr lang="en-US" sz="825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680960" y="4982922"/>
            <a:ext cx="228600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B42CF92-3635-42F1-AAB6-F2703D7DF619}" type="slidenum">
              <a:rPr lang="en-GB" sz="75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50" b="1" cap="small" spc="15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056130" y="4914901"/>
            <a:ext cx="7086600" cy="34289"/>
            <a:chOff x="1905000" y="6553200"/>
            <a:chExt cx="7010400" cy="45719"/>
          </a:xfrm>
        </p:grpSpPr>
        <p:sp>
          <p:nvSpPr>
            <p:cNvPr id="28" name="Rectangle 2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4"/>
          <p:cNvSpPr txBox="1">
            <a:spLocks noChangeArrowheads="1"/>
          </p:cNvSpPr>
          <p:nvPr userDrawn="1"/>
        </p:nvSpPr>
        <p:spPr bwMode="auto">
          <a:xfrm>
            <a:off x="2011679" y="4966258"/>
            <a:ext cx="2524515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B0F0"/>
                </a:solidFill>
                <a:latin typeface="Arial"/>
                <a:cs typeface="Arial"/>
              </a:rPr>
              <a:t>SS ZG 566</a:t>
            </a:r>
            <a:r>
              <a:rPr lang="en-US" sz="825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Secure Software Engineering</a:t>
            </a:r>
            <a:endParaRPr lang="en-US" sz="825" b="1" cap="small" spc="83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6"/>
          <p:cNvSpPr>
            <a:spLocks noGrp="1"/>
          </p:cNvSpPr>
          <p:nvPr>
            <p:ph sz="quarter" idx="10"/>
          </p:nvPr>
        </p:nvSpPr>
        <p:spPr>
          <a:xfrm>
            <a:off x="274320" y="68580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50" b="0" spc="225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650">
                <a:latin typeface="Calibri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76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19" name="Rectangle 1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2056130" y="4914901"/>
            <a:ext cx="7086600" cy="34289"/>
            <a:chOff x="1905000" y="6553200"/>
            <a:chExt cx="7010400" cy="45719"/>
          </a:xfrm>
        </p:grpSpPr>
        <p:sp>
          <p:nvSpPr>
            <p:cNvPr id="27" name="Rectangle 2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Rectangle 4"/>
          <p:cNvSpPr txBox="1">
            <a:spLocks noChangeArrowheads="1"/>
          </p:cNvSpPr>
          <p:nvPr userDrawn="1"/>
        </p:nvSpPr>
        <p:spPr bwMode="auto">
          <a:xfrm>
            <a:off x="2011680" y="4942561"/>
            <a:ext cx="283464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25" b="1" cap="small" spc="83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538210" y="4977152"/>
            <a:ext cx="582930" cy="1269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25" b="1" dirty="0" smtClean="0">
                <a:solidFill>
                  <a:srgbClr val="3333CC"/>
                </a:solidFill>
                <a:cs typeface="Arial"/>
              </a:rPr>
              <a:t>BITS-Pilani</a:t>
            </a:r>
            <a:endParaRPr lang="en-US" sz="825" b="1" dirty="0">
              <a:solidFill>
                <a:srgbClr val="3333CC"/>
              </a:solidFill>
              <a:cs typeface="Arial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7680960" y="4982922"/>
            <a:ext cx="228600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B42CF92-3635-42F1-AAB6-F2703D7DF619}" type="slidenum">
              <a:rPr lang="en-GB" sz="750" b="1" smtClean="0">
                <a:solidFill>
                  <a:srgbClr val="FF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50" b="1" cap="small" spc="150" dirty="0">
              <a:solidFill>
                <a:srgbClr val="00B0F0"/>
              </a:solidFill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 userDrawn="1"/>
        </p:nvSpPr>
        <p:spPr bwMode="auto">
          <a:xfrm>
            <a:off x="2011679" y="4966258"/>
            <a:ext cx="2524515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B0F0"/>
                </a:solidFill>
                <a:latin typeface="Arial"/>
                <a:cs typeface="Arial"/>
              </a:rPr>
              <a:t>SS ZG 566</a:t>
            </a:r>
            <a:r>
              <a:rPr lang="en-US" sz="825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Secure Software Engineering</a:t>
            </a:r>
            <a:endParaRPr lang="en-US" sz="825" b="1" cap="small" spc="83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indent="142875" algn="l" rtl="0" eaLnBrk="1" fontAlgn="base" hangingPunct="1">
        <a:spcBef>
          <a:spcPct val="20000"/>
        </a:spcBef>
        <a:spcAft>
          <a:spcPct val="0"/>
        </a:spcAft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143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85825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2"/>
                </a:solidFill>
              </a:rPr>
              <a:t>T V Rao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14349" y="2529954"/>
            <a:ext cx="6019800" cy="1143000"/>
          </a:xfrm>
        </p:spPr>
        <p:txBody>
          <a:bodyPr/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SS ZG 566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3200" b="1" dirty="0">
                <a:latin typeface="Arial"/>
                <a:cs typeface="Arial"/>
              </a:rPr>
              <a:t>Secure Software Engineering</a:t>
            </a:r>
            <a:endParaRPr lang="en-IN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7230" y="1050878"/>
            <a:ext cx="7497170" cy="3616656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100" dirty="0">
                <a:cs typeface="Times New Roman" panose="02020603050405020304" pitchFamily="18" charset="0"/>
              </a:rPr>
              <a:t>Based on sound mathematics.  </a:t>
            </a:r>
          </a:p>
          <a:p>
            <a:pPr marL="825104" lvl="1" indent="-400050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Good cryptographic algorithms are derived from solid principles.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</a:pPr>
            <a:r>
              <a:rPr lang="en-US" altLang="en-US" sz="2100" dirty="0">
                <a:cs typeface="Times New Roman" panose="02020603050405020304" pitchFamily="18" charset="0"/>
              </a:rPr>
              <a:t>Analyzed by competent experts and found to be sound.  </a:t>
            </a:r>
          </a:p>
          <a:p>
            <a:pPr marL="825104" lvl="1" indent="-400050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Since it is hard for the writer to envisage all possible attacks on the algorithm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</a:pPr>
            <a:r>
              <a:rPr lang="en-US" altLang="en-US" sz="2100" dirty="0">
                <a:cs typeface="Times New Roman" panose="02020603050405020304" pitchFamily="18" charset="0"/>
              </a:rPr>
              <a:t>Stood the “test of time.”  </a:t>
            </a:r>
          </a:p>
          <a:p>
            <a:pPr marL="825104" lvl="1" indent="-400050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Over time people continue to review both mathematical foundations of an algorithm and the way it builds upon those foundations. </a:t>
            </a:r>
          </a:p>
          <a:p>
            <a:pPr marL="825104" lvl="1" indent="-400050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The flaws in most algorithms are discovered soon after their release.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614615" cy="741200"/>
          </a:xfrm>
        </p:spPr>
        <p:txBody>
          <a:bodyPr>
            <a:normAutofit fontScale="92500"/>
          </a:bodyPr>
          <a:lstStyle/>
          <a:p>
            <a:r>
              <a:rPr lang="en-US" dirty="0"/>
              <a:t>Properties of Trustworthy Encryption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914399"/>
            <a:ext cx="4471073" cy="3821373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DES completely scrambles block of data so that every bit of cipher text depends on every bit of data and ever bit of key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DES is a block Cipher Algorithm</a:t>
            </a:r>
          </a:p>
          <a:p>
            <a:pPr marL="825104" lvl="1" indent="-400050"/>
            <a:r>
              <a:rPr lang="en-US" altLang="en-US" sz="1600" dirty="0">
                <a:cs typeface="Times New Roman" panose="02020603050405020304" pitchFamily="18" charset="0"/>
              </a:rPr>
              <a:t>Encodes plaintext in 64 bit chunks</a:t>
            </a:r>
          </a:p>
          <a:p>
            <a:pPr marL="825104" lvl="1" indent="-400050"/>
            <a:r>
              <a:rPr lang="en-US" altLang="en-US" sz="1600" dirty="0">
                <a:cs typeface="Times New Roman" panose="02020603050405020304" pitchFamily="18" charset="0"/>
              </a:rPr>
              <a:t>One parity bit for each of the 8 bytes thus it reduces to 56 bits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It is (along with variants) widely used algorithm</a:t>
            </a:r>
          </a:p>
          <a:p>
            <a:pPr marL="825104" lvl="1" indent="-400050"/>
            <a:r>
              <a:rPr lang="en-US" altLang="en-US" sz="1400" dirty="0">
                <a:cs typeface="Times New Roman" panose="02020603050405020304" pitchFamily="18" charset="0"/>
              </a:rPr>
              <a:t>Standard approved by US National Bureau of Standards for Commercial and non-classified US government use in </a:t>
            </a:r>
            <a:r>
              <a:rPr lang="en-US" altLang="en-US" sz="1400" dirty="0" smtClean="0">
                <a:cs typeface="Times New Roman" panose="02020603050405020304" pitchFamily="18" charset="0"/>
              </a:rPr>
              <a:t>1993</a:t>
            </a:r>
          </a:p>
          <a:p>
            <a:pPr marL="825104" lvl="1" indent="-400050"/>
            <a:r>
              <a:rPr lang="en-US" altLang="en-US" sz="1400" dirty="0" err="1">
                <a:cs typeface="Times New Roman" panose="02020603050405020304" pitchFamily="18" charset="0"/>
              </a:rPr>
              <a:t>TripleDES</a:t>
            </a:r>
            <a:r>
              <a:rPr lang="en-US" altLang="en-US" sz="1400" dirty="0">
                <a:cs typeface="Times New Roman" panose="02020603050405020304" pitchFamily="18" charset="0"/>
              </a:rPr>
              <a:t> uses DES 3 times in tandem</a:t>
            </a:r>
          </a:p>
          <a:p>
            <a:pPr marL="825104" lvl="1" indent="-400050"/>
            <a:r>
              <a:rPr lang="en-US" altLang="en-US" sz="1400" dirty="0">
                <a:cs typeface="Times New Roman" panose="02020603050405020304" pitchFamily="18" charset="0"/>
              </a:rPr>
              <a:t>Output from 1 DES is input to next DES</a:t>
            </a:r>
          </a:p>
          <a:p>
            <a:pPr marL="825104" lvl="1" indent="-400050"/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563335"/>
          </a:xfrm>
        </p:spPr>
        <p:txBody>
          <a:bodyPr/>
          <a:lstStyle/>
          <a:p>
            <a:r>
              <a:rPr lang="en-US" dirty="0"/>
              <a:t>Data Encryption Standard (DES)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04572" y="792226"/>
            <a:ext cx="1143000" cy="2286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64-bit input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804572" y="1306576"/>
            <a:ext cx="1143000" cy="228600"/>
            <a:chOff x="912" y="1056"/>
            <a:chExt cx="960" cy="19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L1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9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R1</a:t>
              </a:r>
            </a:p>
          </p:txBody>
        </p:sp>
      </p:grp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804572" y="4621276"/>
            <a:ext cx="1143000" cy="2286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6090322" y="1020826"/>
            <a:ext cx="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6661822" y="1020826"/>
            <a:ext cx="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5861722" y="1020826"/>
            <a:ext cx="62865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261772" y="1020826"/>
            <a:ext cx="57150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6426078" y="1699482"/>
            <a:ext cx="1085850" cy="2286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/>
              <a:t>F(L1, R1, K1)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6090322" y="4335526"/>
            <a:ext cx="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661822" y="4335526"/>
            <a:ext cx="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5861722" y="4335526"/>
            <a:ext cx="62865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 flipH="1">
            <a:off x="6261772" y="4335526"/>
            <a:ext cx="571500" cy="2857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5804572" y="2106676"/>
            <a:ext cx="1143000" cy="228600"/>
            <a:chOff x="912" y="1056"/>
            <a:chExt cx="960" cy="192"/>
          </a:xfrm>
        </p:grpSpPr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91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L2</a:t>
              </a: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139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R2</a:t>
              </a:r>
            </a:p>
          </p:txBody>
        </p:sp>
      </p:grp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5804572" y="2906776"/>
            <a:ext cx="1143000" cy="228600"/>
            <a:chOff x="912" y="1056"/>
            <a:chExt cx="960" cy="192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91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L3</a:t>
              </a:r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139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R3</a:t>
              </a:r>
            </a:p>
          </p:txBody>
        </p:sp>
      </p:grpSp>
      <p:grpSp>
        <p:nvGrpSpPr>
          <p:cNvPr id="24" name="Group 37"/>
          <p:cNvGrpSpPr>
            <a:grpSpLocks/>
          </p:cNvGrpSpPr>
          <p:nvPr/>
        </p:nvGrpSpPr>
        <p:grpSpPr bwMode="auto">
          <a:xfrm>
            <a:off x="5804572" y="4106926"/>
            <a:ext cx="1143000" cy="228600"/>
            <a:chOff x="912" y="1056"/>
            <a:chExt cx="960" cy="192"/>
          </a:xfrm>
        </p:grpSpPr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91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 dirty="0"/>
                <a:t>L16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1392" y="1056"/>
              <a:ext cx="480" cy="19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 dirty="0"/>
                <a:t>R16</a:t>
              </a:r>
            </a:p>
          </p:txBody>
        </p:sp>
      </p:grpSp>
      <p:sp>
        <p:nvSpPr>
          <p:cNvPr id="27" name="Line 40"/>
          <p:cNvSpPr>
            <a:spLocks noChangeShapeType="1"/>
          </p:cNvSpPr>
          <p:nvPr/>
        </p:nvSpPr>
        <p:spPr bwMode="auto">
          <a:xfrm flipH="1">
            <a:off x="6947572" y="1420876"/>
            <a:ext cx="12001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 flipH="1">
            <a:off x="6947572" y="2220976"/>
            <a:ext cx="12001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 flipH="1">
            <a:off x="6947572" y="3021076"/>
            <a:ext cx="12001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 flipH="1">
            <a:off x="6947572" y="4221226"/>
            <a:ext cx="12001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7576222" y="792226"/>
            <a:ext cx="1143000" cy="2286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56-bit key</a:t>
            </a: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 flipV="1">
            <a:off x="8147722" y="1020826"/>
            <a:ext cx="0" cy="3200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6204622" y="1535176"/>
            <a:ext cx="457200" cy="571500"/>
            <a:chOff x="1248" y="1248"/>
            <a:chExt cx="384" cy="480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>
              <a:off x="1248" y="1248"/>
              <a:ext cx="384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1248" y="1440"/>
              <a:ext cx="0" cy="28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6" name="Group 52"/>
          <p:cNvGrpSpPr>
            <a:grpSpLocks/>
          </p:cNvGrpSpPr>
          <p:nvPr/>
        </p:nvGrpSpPr>
        <p:grpSpPr bwMode="auto">
          <a:xfrm>
            <a:off x="6204622" y="2335276"/>
            <a:ext cx="457200" cy="571500"/>
            <a:chOff x="1248" y="1248"/>
            <a:chExt cx="384" cy="480"/>
          </a:xfrm>
        </p:grpSpPr>
        <p:sp>
          <p:nvSpPr>
            <p:cNvPr id="37" name="Line 53"/>
            <p:cNvSpPr>
              <a:spLocks noChangeShapeType="1"/>
            </p:cNvSpPr>
            <p:nvPr/>
          </p:nvSpPr>
          <p:spPr bwMode="auto">
            <a:xfrm flipH="1">
              <a:off x="1248" y="1248"/>
              <a:ext cx="384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>
              <a:off x="1248" y="1440"/>
              <a:ext cx="0" cy="28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9" name="Line 55"/>
          <p:cNvSpPr>
            <a:spLocks noChangeShapeType="1"/>
          </p:cNvSpPr>
          <p:nvPr/>
        </p:nvSpPr>
        <p:spPr bwMode="auto">
          <a:xfrm>
            <a:off x="6776122" y="1535176"/>
            <a:ext cx="0" cy="171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" name="Line 56"/>
          <p:cNvSpPr>
            <a:spLocks noChangeShapeType="1"/>
          </p:cNvSpPr>
          <p:nvPr/>
        </p:nvSpPr>
        <p:spPr bwMode="auto">
          <a:xfrm>
            <a:off x="6204622" y="1535176"/>
            <a:ext cx="28575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1" name="Line 57"/>
          <p:cNvSpPr>
            <a:spLocks noChangeShapeType="1"/>
          </p:cNvSpPr>
          <p:nvPr/>
        </p:nvSpPr>
        <p:spPr bwMode="auto">
          <a:xfrm>
            <a:off x="6204622" y="2335276"/>
            <a:ext cx="28575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2" name="Line 58"/>
          <p:cNvSpPr>
            <a:spLocks noChangeShapeType="1"/>
          </p:cNvSpPr>
          <p:nvPr/>
        </p:nvSpPr>
        <p:spPr bwMode="auto">
          <a:xfrm>
            <a:off x="6776122" y="2335276"/>
            <a:ext cx="0" cy="171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3" name="Line 59"/>
          <p:cNvSpPr>
            <a:spLocks noChangeShapeType="1"/>
          </p:cNvSpPr>
          <p:nvPr/>
        </p:nvSpPr>
        <p:spPr bwMode="auto">
          <a:xfrm>
            <a:off x="6776122" y="1935226"/>
            <a:ext cx="0" cy="171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4" name="Line 60"/>
          <p:cNvSpPr>
            <a:spLocks noChangeShapeType="1"/>
          </p:cNvSpPr>
          <p:nvPr/>
        </p:nvSpPr>
        <p:spPr bwMode="auto">
          <a:xfrm>
            <a:off x="6776122" y="2735326"/>
            <a:ext cx="0" cy="171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" name="Line 61"/>
          <p:cNvSpPr>
            <a:spLocks noChangeShapeType="1"/>
          </p:cNvSpPr>
          <p:nvPr/>
        </p:nvSpPr>
        <p:spPr bwMode="auto">
          <a:xfrm>
            <a:off x="6776122" y="3935476"/>
            <a:ext cx="0" cy="171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6204622" y="3764026"/>
            <a:ext cx="0" cy="3429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>
            <a:off x="6318922" y="3649726"/>
            <a:ext cx="171450" cy="1143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>
            <a:off x="6776122" y="3535426"/>
            <a:ext cx="0" cy="1714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7450016" y="1180370"/>
            <a:ext cx="7393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48-bit k1</a:t>
            </a:r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7461922" y="1992377"/>
            <a:ext cx="7393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48-bit k2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7461922" y="2792477"/>
            <a:ext cx="7393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48-bit k3</a:t>
            </a: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7347622" y="3992627"/>
            <a:ext cx="8178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48-bit k16</a:t>
            </a:r>
          </a:p>
        </p:txBody>
      </p:sp>
      <p:sp>
        <p:nvSpPr>
          <p:cNvPr id="53" name="Oval 71"/>
          <p:cNvSpPr>
            <a:spLocks noChangeArrowheads="1"/>
          </p:cNvSpPr>
          <p:nvPr/>
        </p:nvSpPr>
        <p:spPr bwMode="auto">
          <a:xfrm>
            <a:off x="6433222" y="2506726"/>
            <a:ext cx="1085850" cy="2286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/>
              <a:t>F(L2, R2, K2)</a:t>
            </a:r>
          </a:p>
        </p:txBody>
      </p:sp>
      <p:sp>
        <p:nvSpPr>
          <p:cNvPr id="54" name="Oval 72"/>
          <p:cNvSpPr>
            <a:spLocks noChangeArrowheads="1"/>
          </p:cNvSpPr>
          <p:nvPr/>
        </p:nvSpPr>
        <p:spPr bwMode="auto">
          <a:xfrm>
            <a:off x="6433222" y="3706876"/>
            <a:ext cx="1085850" cy="2286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50" dirty="0"/>
              <a:t>F(L15, R15, K15)</a:t>
            </a:r>
          </a:p>
        </p:txBody>
      </p:sp>
    </p:spTree>
    <p:extLst>
      <p:ext uri="{BB962C8B-B14F-4D97-AF65-F5344CB8AC3E}">
        <p14:creationId xmlns:p14="http://schemas.microsoft.com/office/powerpoint/2010/main" val="337102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5140" y="900751"/>
            <a:ext cx="2811439" cy="3889613"/>
          </a:xfrm>
        </p:spPr>
        <p:txBody>
          <a:bodyPr/>
          <a:lstStyle/>
          <a:p>
            <a:r>
              <a:rPr lang="en-US" altLang="en-US" sz="1400" b="1" dirty="0"/>
              <a:t>Symmetric Encryption </a:t>
            </a:r>
            <a:r>
              <a:rPr lang="en-US" altLang="en-US" sz="1400" b="1" dirty="0" smtClean="0"/>
              <a:t>– Limitations</a:t>
            </a:r>
          </a:p>
          <a:p>
            <a:endParaRPr lang="en-US" sz="1100" b="1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Any exposure to the secret key compromises secrecy of </a:t>
            </a:r>
            <a:r>
              <a:rPr lang="en-US" altLang="en-US" sz="1600" dirty="0" err="1">
                <a:cs typeface="Times New Roman" panose="02020603050405020304" pitchFamily="18" charset="0"/>
              </a:rPr>
              <a:t>ciphertext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A key needs to be delivered to the recipient of the coded message for it to be deciphered</a:t>
            </a:r>
          </a:p>
          <a:p>
            <a:pPr marL="1100138" lvl="1" indent="-533400">
              <a:spcBef>
                <a:spcPts val="600"/>
              </a:spcBef>
              <a:spcAft>
                <a:spcPts val="600"/>
              </a:spcAft>
            </a:pPr>
            <a:r>
              <a:rPr lang="en-US" altLang="en-US" sz="1400" dirty="0">
                <a:cs typeface="Times New Roman" panose="02020603050405020304" pitchFamily="18" charset="0"/>
              </a:rPr>
              <a:t>Potential for eavesdropping attack during transmission of key</a:t>
            </a:r>
          </a:p>
          <a:p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14364" cy="563779"/>
          </a:xfrm>
        </p:spPr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graphicFrame>
        <p:nvGraphicFramePr>
          <p:cNvPr id="4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22577"/>
              </p:ext>
            </p:extLst>
          </p:nvPr>
        </p:nvGraphicFramePr>
        <p:xfrm>
          <a:off x="304800" y="1120378"/>
          <a:ext cx="5429250" cy="3539633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2000250"/>
              </a:tblGrid>
              <a:tr h="50839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Key Size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56 bits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Most Common, Not strong enough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TripleDES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168 bits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(112 effective)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Modification of DES, Adequate Security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78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Blowfish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(Up to 448 bits)</a:t>
                      </a: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Excellent Security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51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 Cipher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(128, 192, or 256 bits)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Replacement for DES, Excellent Security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RC4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Stream Cipher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(40 or 128 bits)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Fast Stream Cipher, Used in most SSL implementations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41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830" y="2019318"/>
            <a:ext cx="3280370" cy="2689159"/>
          </a:xfrm>
        </p:spPr>
        <p:txBody>
          <a:bodyPr/>
          <a:lstStyle/>
          <a:p>
            <a:pPr marL="18288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Uses a pair of keys for encryption</a:t>
            </a:r>
          </a:p>
          <a:p>
            <a:pPr marL="365760" lvl="1" indent="-182880">
              <a:lnSpc>
                <a:spcPct val="90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Public key for encryption</a:t>
            </a:r>
          </a:p>
          <a:p>
            <a:pPr marL="365760" lvl="1" indent="-182880">
              <a:lnSpc>
                <a:spcPct val="90000"/>
              </a:lnSpc>
              <a:spcAft>
                <a:spcPts val="600"/>
              </a:spcAft>
            </a:pPr>
            <a:r>
              <a:rPr lang="en-US" altLang="en-US" sz="1400" dirty="0">
                <a:cs typeface="Times New Roman" panose="02020603050405020304" pitchFamily="18" charset="0"/>
              </a:rPr>
              <a:t>Private key for decryption</a:t>
            </a:r>
          </a:p>
          <a:p>
            <a:pPr marL="18288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Messages encoded using public key can only be decoded by the private key</a:t>
            </a:r>
          </a:p>
          <a:p>
            <a:pPr marL="365760" lvl="1" indent="-182880">
              <a:lnSpc>
                <a:spcPct val="90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Secret transmission of key for decryption is not required</a:t>
            </a:r>
          </a:p>
          <a:p>
            <a:pPr marL="365760" lvl="1" indent="-182880">
              <a:lnSpc>
                <a:spcPct val="90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Every entity can generate a key pair and release its public key</a:t>
            </a: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8012" cy="604723"/>
          </a:xfrm>
        </p:spPr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917300" y="923793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376212" y="885693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endParaRPr lang="en-US" altLang="en-US" sz="120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3949300" y="195249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rot="16200000">
            <a:off x="3098400" y="115239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rot="16200000">
            <a:off x="4779562" y="115239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403200" y="3400293"/>
            <a:ext cx="925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Public Key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944"/>
              </p:ext>
            </p:extLst>
          </p:nvPr>
        </p:nvGraphicFramePr>
        <p:xfrm>
          <a:off x="3728637" y="2562093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lip" r:id="rId3" imgW="1395360" imgH="2658600" progId="MS_ClipArt_Gallery.2">
                  <p:embed/>
                </p:oleObj>
              </mc:Choice>
              <mc:Fallback>
                <p:oleObj name="Clip" r:id="rId3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637" y="2562093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6"/>
          <p:cNvSpPr>
            <a:spLocks noChangeShapeType="1"/>
          </p:cNvSpPr>
          <p:nvPr/>
        </p:nvSpPr>
        <p:spPr bwMode="auto">
          <a:xfrm rot="16200000">
            <a:off x="7903762" y="115239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rot="16200000">
            <a:off x="6227362" y="115239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7070325" y="195249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494062" y="3400293"/>
            <a:ext cx="99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Private Key</a:t>
            </a:r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23461"/>
              </p:ext>
            </p:extLst>
          </p:nvPr>
        </p:nvGraphicFramePr>
        <p:xfrm>
          <a:off x="6849662" y="2562093"/>
          <a:ext cx="44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lip" r:id="rId5" imgW="1395360" imgH="2658600" progId="MS_ClipArt_Gallery.2">
                  <p:embed/>
                </p:oleObj>
              </mc:Choice>
              <mc:Fallback>
                <p:oleObj name="Clip" r:id="rId5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662" y="2562093"/>
                        <a:ext cx="4413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5046262" y="923793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Cipher Text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8170462" y="923793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6497237" y="885693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673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888365"/>
            <a:ext cx="7633648" cy="3697281"/>
          </a:xfrm>
        </p:spPr>
        <p:txBody>
          <a:bodyPr/>
          <a:lstStyle/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Two most popular algorithms are RSA &amp; El Gamal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RSA</a:t>
            </a: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Developed by Ron </a:t>
            </a:r>
            <a:r>
              <a:rPr lang="en-US" altLang="en-US" dirty="0" err="1">
                <a:cs typeface="Times New Roman" panose="02020603050405020304" pitchFamily="18" charset="0"/>
              </a:rPr>
              <a:t>Rivest</a:t>
            </a:r>
            <a:r>
              <a:rPr lang="en-US" altLang="en-US" dirty="0"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cs typeface="Times New Roman" panose="02020603050405020304" pitchFamily="18" charset="0"/>
              </a:rPr>
              <a:t>Adi</a:t>
            </a:r>
            <a:r>
              <a:rPr lang="en-US" altLang="en-US" dirty="0">
                <a:cs typeface="Times New Roman" panose="02020603050405020304" pitchFamily="18" charset="0"/>
              </a:rPr>
              <a:t> Shamir, Len Adelman</a:t>
            </a: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Both public and private key are </a:t>
            </a:r>
            <a:r>
              <a:rPr lang="en-US" altLang="en-US" dirty="0" err="1">
                <a:cs typeface="Times New Roman" panose="02020603050405020304" pitchFamily="18" charset="0"/>
              </a:rPr>
              <a:t>interchangable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Variable Key Size (512, 1024, or 2048 buts)</a:t>
            </a: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Most popular public key algorithm</a:t>
            </a:r>
          </a:p>
          <a:p>
            <a:pPr marL="1100138" lvl="1" indent="-533400">
              <a:spcBef>
                <a:spcPts val="180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El Gamal</a:t>
            </a: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Developed by </a:t>
            </a:r>
            <a:r>
              <a:rPr lang="en-US" altLang="en-US" dirty="0" err="1">
                <a:cs typeface="Times New Roman" panose="02020603050405020304" pitchFamily="18" charset="0"/>
              </a:rPr>
              <a:t>Taher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ElGamal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Variable key size (512 or 1024 bits)</a:t>
            </a:r>
          </a:p>
          <a:p>
            <a:pPr marL="1366838" lvl="2" indent="-457200"/>
            <a:r>
              <a:rPr lang="en-US" altLang="en-US" dirty="0">
                <a:cs typeface="Times New Roman" panose="02020603050405020304" pitchFamily="18" charset="0"/>
              </a:rPr>
              <a:t>Less common than RSA, used in protocols like PGP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68955" cy="509188"/>
          </a:xfrm>
        </p:spPr>
        <p:txBody>
          <a:bodyPr/>
          <a:lstStyle/>
          <a:p>
            <a:r>
              <a:rPr lang="en-US" dirty="0"/>
              <a:t>Asymmetric Encryption Types</a:t>
            </a:r>
          </a:p>
        </p:txBody>
      </p:sp>
    </p:spTree>
    <p:extLst>
      <p:ext uri="{BB962C8B-B14F-4D97-AF65-F5344CB8AC3E}">
        <p14:creationId xmlns:p14="http://schemas.microsoft.com/office/powerpoint/2010/main" val="348282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684" y="996287"/>
            <a:ext cx="7824715" cy="3712191"/>
          </a:xfrm>
        </p:spPr>
        <p:txBody>
          <a:bodyPr/>
          <a:lstStyle/>
          <a:p>
            <a:pPr marL="365760" indent="-36576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cs typeface="Times New Roman" panose="02020603050405020304" pitchFamily="18" charset="0"/>
              </a:rPr>
              <a:t>Efficiency is lower than Symmetric Algorithms</a:t>
            </a:r>
          </a:p>
          <a:p>
            <a:pPr marL="1100138" lvl="1" indent="-533400">
              <a:spcBef>
                <a:spcPts val="1200"/>
              </a:spcBef>
            </a:pPr>
            <a:r>
              <a:rPr lang="en-US" altLang="en-US" sz="2400" dirty="0">
                <a:cs typeface="Times New Roman" panose="02020603050405020304" pitchFamily="18" charset="0"/>
              </a:rPr>
              <a:t>A 1024-bit asymmetric key is equivalent to 128-bit symmetric key</a:t>
            </a:r>
          </a:p>
          <a:p>
            <a:pPr marL="365760" indent="-36576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cs typeface="Times New Roman" panose="02020603050405020304" pitchFamily="18" charset="0"/>
              </a:rPr>
              <a:t>Potential for man-in-the middle attack</a:t>
            </a:r>
          </a:p>
          <a:p>
            <a:pPr marL="365760" indent="-36576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cs typeface="Times New Roman" panose="02020603050405020304" pitchFamily="18" charset="0"/>
              </a:rPr>
              <a:t>It is problematic to get the key pair generated for the encryption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550132"/>
          </a:xfrm>
        </p:spPr>
        <p:txBody>
          <a:bodyPr/>
          <a:lstStyle/>
          <a:p>
            <a:r>
              <a:rPr lang="en-US" dirty="0"/>
              <a:t>Asymmetric Encryption Weaknesses</a:t>
            </a:r>
          </a:p>
        </p:txBody>
      </p:sp>
    </p:spTree>
    <p:extLst>
      <p:ext uri="{BB962C8B-B14F-4D97-AF65-F5344CB8AC3E}">
        <p14:creationId xmlns:p14="http://schemas.microsoft.com/office/powerpoint/2010/main" val="234168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20378"/>
            <a:ext cx="1755809" cy="3394472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Used to improve efficiency</a:t>
            </a:r>
          </a:p>
          <a:p>
            <a:pPr marL="274320" lvl="1" indent="-91440">
              <a:spcBef>
                <a:spcPts val="1200"/>
              </a:spcBef>
            </a:pPr>
            <a:r>
              <a:rPr lang="en-US" altLang="en-US" sz="1400" dirty="0">
                <a:cs typeface="Times New Roman" panose="02020603050405020304" pitchFamily="18" charset="0"/>
              </a:rPr>
              <a:t>Symmetric key is used for encrypting data</a:t>
            </a:r>
          </a:p>
          <a:p>
            <a:pPr marL="274320" lvl="1" indent="-91440">
              <a:spcBef>
                <a:spcPts val="1200"/>
              </a:spcBef>
            </a:pPr>
            <a:r>
              <a:rPr lang="en-US" altLang="en-US" sz="1400" dirty="0">
                <a:cs typeface="Times New Roman" panose="02020603050405020304" pitchFamily="18" charset="0"/>
              </a:rPr>
              <a:t>Asymmetric key is used for encrypting the symmetric key</a:t>
            </a: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9552"/>
            <a:ext cx="7788322" cy="720336"/>
          </a:xfrm>
        </p:spPr>
        <p:txBody>
          <a:bodyPr>
            <a:normAutofit/>
          </a:bodyPr>
          <a:lstStyle/>
          <a:p>
            <a:r>
              <a:rPr lang="en-US" dirty="0"/>
              <a:t>Session-Key Encryption (Asymmetric Encryption)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137279" y="859711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Plain Text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596191" y="821611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r>
              <a:rPr lang="en-US" altLang="en-US" sz="1200"/>
              <a:t>(DES)</a:t>
            </a:r>
          </a:p>
          <a:p>
            <a:pPr algn="ctr"/>
            <a:endParaRPr lang="en-US" altLang="en-US" sz="120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099429" y="1888411"/>
            <a:ext cx="1587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rot="16200000">
            <a:off x="3317585" y="108910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rot="16200000">
            <a:off x="5767097" y="327105"/>
            <a:ext cx="1588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478716" y="3183811"/>
            <a:ext cx="10282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Session Key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rot="16200000">
            <a:off x="6529097" y="261310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16200000">
            <a:off x="4849522" y="261310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5658354" y="3412411"/>
            <a:ext cx="1587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86791" y="4631611"/>
            <a:ext cx="17576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Recipient’s Public Key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796591" y="859711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Cipher Text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6796591" y="2383711"/>
            <a:ext cx="9144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Encrypted</a:t>
            </a:r>
          </a:p>
          <a:p>
            <a:pPr algn="ctr"/>
            <a:r>
              <a:rPr lang="en-US" altLang="en-US" sz="1200"/>
              <a:t>Key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5120191" y="2345611"/>
            <a:ext cx="11430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</a:t>
            </a:r>
          </a:p>
          <a:p>
            <a:pPr algn="ctr"/>
            <a:r>
              <a:rPr lang="en-US" altLang="en-US" sz="1200"/>
              <a:t>(RSA)</a:t>
            </a:r>
          </a:p>
          <a:p>
            <a:pPr algn="ctr"/>
            <a:endParaRPr lang="en-US" altLang="en-US" sz="1200"/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3659691" y="2421811"/>
            <a:ext cx="923925" cy="762000"/>
            <a:chOff x="1458" y="2544"/>
            <a:chExt cx="582" cy="648"/>
          </a:xfrm>
        </p:grpSpPr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1618" y="2592"/>
            <a:ext cx="27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Clip" r:id="rId3" imgW="1395360" imgH="2658600" progId="MS_ClipArt_Gallery.2">
                    <p:embed/>
                  </p:oleObj>
                </mc:Choice>
                <mc:Fallback>
                  <p:oleObj name="Clip" r:id="rId3" imgW="1395360" imgH="2658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592"/>
                          <a:ext cx="27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458" y="2544"/>
              <a:ext cx="582" cy="64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5186866" y="3945811"/>
            <a:ext cx="923925" cy="685800"/>
            <a:chOff x="2562" y="3504"/>
            <a:chExt cx="582" cy="648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2720" y="3552"/>
            <a:ext cx="27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Clip" r:id="rId5" imgW="1395360" imgH="2658600" progId="MS_ClipArt_Gallery.2">
                    <p:embed/>
                  </p:oleObj>
                </mc:Choice>
                <mc:Fallback>
                  <p:oleObj name="Clip" r:id="rId5" imgW="1395360" imgH="2658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3552"/>
                          <a:ext cx="27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562" y="3504"/>
              <a:ext cx="582" cy="64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7710991" y="2879011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10991" y="1355011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8396791" y="2345611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8396791" y="1355011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7657531" y="1964611"/>
            <a:ext cx="14605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Send to Recipient</a:t>
            </a:r>
          </a:p>
        </p:txBody>
      </p:sp>
    </p:spTree>
    <p:extLst>
      <p:ext uri="{BB962C8B-B14F-4D97-AF65-F5344CB8AC3E}">
        <p14:creationId xmlns:p14="http://schemas.microsoft.com/office/powerpoint/2010/main" val="248067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64056"/>
              </p:ext>
            </p:extLst>
          </p:nvPr>
        </p:nvGraphicFramePr>
        <p:xfrm>
          <a:off x="1198606" y="1434653"/>
          <a:ext cx="6585328" cy="95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5328"/>
              </a:tblGrid>
              <a:tr h="461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Security: Principles and Practice by William Stallings, and Lawrie Brown  Pearson, 2008.</a:t>
                      </a:r>
                      <a:endParaRPr lang="en-US" sz="1400" b="1" kern="0" dirty="0" smtClean="0">
                        <a:solidFill>
                          <a:srgbClr val="00000A"/>
                        </a:solidFill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 marL="21431" marR="26194" marT="26194" marB="26194"/>
                </a:tc>
              </a:tr>
              <a:tr h="4071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 smtClean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Liberation Serif"/>
                          <a:cs typeface="Arial" panose="020B0604020202020204" pitchFamily="34" charset="0"/>
                        </a:rPr>
                        <a:t>www.owasp.com</a:t>
                      </a:r>
                    </a:p>
                  </a:txBody>
                  <a:tcPr marL="21431" marR="26194" marT="26194" marB="261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3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2087" y="2219326"/>
            <a:ext cx="5915025" cy="4333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2"/>
                </a:solidFill>
              </a:rPr>
              <a:t>T V Rao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14349" y="2529954"/>
            <a:ext cx="6019800" cy="1143000"/>
          </a:xfrm>
        </p:spPr>
        <p:txBody>
          <a:bodyPr/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SS ZG 566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3200" b="1" dirty="0">
                <a:latin typeface="Arial"/>
                <a:cs typeface="Arial"/>
              </a:rPr>
              <a:t>Secure Software Engineering</a:t>
            </a:r>
            <a:endParaRPr lang="en-IN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4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 idx="4294967295"/>
          </p:nvPr>
        </p:nvSpPr>
        <p:spPr>
          <a:xfrm>
            <a:off x="363521" y="3612863"/>
            <a:ext cx="8585926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Mechanisms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RL 10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 idx="4294967295"/>
          </p:nvPr>
        </p:nvSpPr>
        <p:spPr>
          <a:xfrm>
            <a:off x="363521" y="3612863"/>
            <a:ext cx="8585926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Signatures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RL 10.2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4273" y="997547"/>
            <a:ext cx="7811069" cy="36563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Constraining set of potential senders of a message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Complementary to encryption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sz="1400" dirty="0"/>
              <a:t>Also can prove message unmodified</a:t>
            </a: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Algorithm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A set </a:t>
            </a:r>
            <a:r>
              <a:rPr lang="en-US" altLang="en-US" sz="1400" i="1" dirty="0"/>
              <a:t>K </a:t>
            </a:r>
            <a:r>
              <a:rPr lang="en-US" altLang="en-US" sz="1400" dirty="0"/>
              <a:t>of keys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A set </a:t>
            </a:r>
            <a:r>
              <a:rPr lang="en-US" altLang="en-US" sz="1400" i="1" dirty="0"/>
              <a:t>M </a:t>
            </a:r>
            <a:r>
              <a:rPr lang="en-US" altLang="en-US" sz="1400" dirty="0"/>
              <a:t>of messages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A set </a:t>
            </a:r>
            <a:r>
              <a:rPr lang="en-US" altLang="en-US" sz="1400" i="1" dirty="0"/>
              <a:t>A </a:t>
            </a:r>
            <a:r>
              <a:rPr lang="en-US" altLang="en-US" sz="1400" dirty="0"/>
              <a:t>of authenticators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A function </a:t>
            </a:r>
            <a:r>
              <a:rPr lang="en-US" altLang="en-US" sz="1400" i="1" dirty="0"/>
              <a:t>S </a:t>
            </a:r>
            <a:r>
              <a:rPr lang="en-US" altLang="en-US" sz="1400" dirty="0"/>
              <a:t>: </a:t>
            </a:r>
            <a:r>
              <a:rPr lang="en-US" altLang="en-US" sz="1400" i="1" dirty="0"/>
              <a:t>K </a:t>
            </a:r>
            <a:r>
              <a:rPr lang="en-US" altLang="en-US" sz="1400" dirty="0"/>
              <a:t>→ (</a:t>
            </a:r>
            <a:r>
              <a:rPr lang="en-US" altLang="en-US" sz="1400" i="1" dirty="0"/>
              <a:t>M</a:t>
            </a:r>
            <a:r>
              <a:rPr lang="en-US" altLang="en-US" sz="1400" dirty="0"/>
              <a:t>→ 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is, for each </a:t>
            </a: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function for generating authenticators from messages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any </a:t>
            </a: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A function V : K → (M × A→ {true, false}). That is, for each k </a:t>
            </a:r>
            <a:r>
              <a:rPr lang="en-US" altLang="en-US" sz="1400" dirty="0">
                <a:sym typeface="Symbol" panose="05050102010706020507" pitchFamily="18" charset="2"/>
              </a:rPr>
              <a:t></a:t>
            </a:r>
            <a:r>
              <a:rPr lang="en-US" altLang="en-US" sz="1400" dirty="0"/>
              <a:t> K, </a:t>
            </a:r>
            <a:r>
              <a:rPr lang="en-US" altLang="en-US" sz="1400" dirty="0" err="1"/>
              <a:t>Vk</a:t>
            </a:r>
            <a:r>
              <a:rPr lang="en-US" altLang="en-US" sz="1400" dirty="0"/>
              <a:t> is a function for verifying authenticators on messages</a:t>
            </a:r>
          </a:p>
          <a:p>
            <a:pPr lvl="2">
              <a:lnSpc>
                <a:spcPct val="90000"/>
              </a:lnSpc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Both V and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Vk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any k should be efficiently computable functions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68955" cy="577427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306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172" y="955343"/>
            <a:ext cx="7456227" cy="3807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For a message </a:t>
            </a:r>
            <a:r>
              <a:rPr lang="en-US" altLang="en-US" i="1" dirty="0"/>
              <a:t>m</a:t>
            </a:r>
            <a:r>
              <a:rPr lang="en-US" altLang="en-US" dirty="0"/>
              <a:t>, a computer can generate an authenticator </a:t>
            </a:r>
            <a:r>
              <a:rPr lang="en-US" altLang="en-US" i="1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i="1" dirty="0"/>
              <a:t>A </a:t>
            </a:r>
            <a:r>
              <a:rPr lang="en-US" altLang="en-US" dirty="0"/>
              <a:t>such that </a:t>
            </a:r>
            <a:r>
              <a:rPr lang="en-US" altLang="en-US" i="1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(</a:t>
            </a:r>
            <a:r>
              <a:rPr lang="en-US" altLang="en-US" i="1" dirty="0"/>
              <a:t>m, a</a:t>
            </a:r>
            <a:r>
              <a:rPr lang="en-US" altLang="en-US" dirty="0"/>
              <a:t>) =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only if it possesses </a:t>
            </a:r>
            <a:r>
              <a:rPr lang="en-US" altLang="en-US" i="1" dirty="0"/>
              <a:t>k</a:t>
            </a:r>
            <a:endParaRPr lang="en-US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Thus, computer holding </a:t>
            </a:r>
            <a:r>
              <a:rPr lang="en-US" altLang="en-US" i="1" dirty="0"/>
              <a:t>k</a:t>
            </a:r>
            <a:r>
              <a:rPr lang="en-US" altLang="en-US" dirty="0"/>
              <a:t> can generate authenticators on messages so that any other computer possessing </a:t>
            </a:r>
            <a:r>
              <a:rPr lang="en-US" altLang="en-US" i="1" dirty="0"/>
              <a:t>k</a:t>
            </a:r>
            <a:r>
              <a:rPr lang="en-US" altLang="en-US" dirty="0"/>
              <a:t> can verify them</a:t>
            </a:r>
            <a:endParaRPr lang="en-US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Computer not holding </a:t>
            </a:r>
            <a:r>
              <a:rPr lang="en-US" altLang="en-US" i="1" dirty="0"/>
              <a:t>k</a:t>
            </a:r>
            <a:r>
              <a:rPr lang="en-US" altLang="en-US" dirty="0"/>
              <a:t> cannot generate authenticators on messages that can be verified using 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k</a:t>
            </a:r>
            <a:endParaRPr lang="en-US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Since authenticators are generally exposed (for example, they are sent on the network with the messages themselves), it must not be feasible to derive </a:t>
            </a:r>
            <a:r>
              <a:rPr lang="en-US" altLang="en-US" i="1" dirty="0"/>
              <a:t>k</a:t>
            </a:r>
            <a:r>
              <a:rPr lang="en-US" altLang="en-US" dirty="0"/>
              <a:t> from the authenticators</a:t>
            </a:r>
            <a:endParaRPr lang="en-US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Practically, if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(</a:t>
            </a:r>
            <a:r>
              <a:rPr lang="en-US" altLang="en-US" i="1" dirty="0" err="1"/>
              <a:t>m,a</a:t>
            </a:r>
            <a:r>
              <a:rPr lang="en-US" altLang="en-US" i="1" dirty="0"/>
              <a:t>) </a:t>
            </a:r>
            <a:r>
              <a:rPr lang="en-US" altLang="en-US" dirty="0"/>
              <a:t>=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dirty="0"/>
              <a:t>then we know </a:t>
            </a:r>
            <a:r>
              <a:rPr lang="en-US" altLang="en-US" i="1" dirty="0"/>
              <a:t>m</a:t>
            </a:r>
            <a:r>
              <a:rPr lang="en-US" altLang="en-US" dirty="0"/>
              <a:t> has not been modified and that </a:t>
            </a:r>
            <a:r>
              <a:rPr lang="en-US" altLang="en-US" dirty="0" smtClean="0"/>
              <a:t>sender </a:t>
            </a:r>
            <a:r>
              <a:rPr lang="en-US" altLang="en-US" dirty="0"/>
              <a:t>of message has </a:t>
            </a:r>
            <a:r>
              <a:rPr lang="en-US" altLang="en-US" i="1" dirty="0"/>
              <a:t>k</a:t>
            </a:r>
          </a:p>
          <a:p>
            <a:pPr lvl="1"/>
            <a:r>
              <a:rPr lang="en-US" altLang="en-US" sz="1400" dirty="0"/>
              <a:t>If we share </a:t>
            </a:r>
            <a:r>
              <a:rPr lang="en-US" altLang="en-US" sz="1400" i="1" dirty="0"/>
              <a:t>k</a:t>
            </a:r>
            <a:r>
              <a:rPr lang="en-US" altLang="en-US" sz="1400" dirty="0"/>
              <a:t> with only one entity, know where the message originated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591075"/>
          </a:xfrm>
        </p:spPr>
        <p:txBody>
          <a:bodyPr/>
          <a:lstStyle/>
          <a:p>
            <a:r>
              <a:rPr lang="en-US" dirty="0"/>
              <a:t>Authentication </a:t>
            </a:r>
            <a:r>
              <a:rPr lang="en-US" sz="1400" dirty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73457"/>
            <a:ext cx="8484358" cy="3643952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dirty="0"/>
              <a:t>Basis of authentication</a:t>
            </a:r>
            <a:endParaRPr lang="en-US" altLang="en-US" sz="800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dirty="0"/>
              <a:t>Creates small, fixed-size block of data </a:t>
            </a:r>
            <a:r>
              <a:rPr lang="en-US" altLang="en-US" b="1" dirty="0">
                <a:solidFill>
                  <a:srgbClr val="3366FF"/>
                </a:solidFill>
              </a:rPr>
              <a:t>message digest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hash value)</a:t>
            </a:r>
            <a:r>
              <a:rPr lang="en-US" altLang="en-US" dirty="0"/>
              <a:t> from </a:t>
            </a:r>
            <a:r>
              <a:rPr lang="en-US" altLang="en-US" i="1" dirty="0"/>
              <a:t>m</a:t>
            </a:r>
            <a:endParaRPr lang="en-US" altLang="en-US" sz="800" i="1" dirty="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dirty="0"/>
              <a:t>Hash Function </a:t>
            </a:r>
            <a:r>
              <a:rPr lang="en-US" altLang="en-US" i="1" dirty="0"/>
              <a:t>H </a:t>
            </a:r>
            <a:r>
              <a:rPr lang="en-US" altLang="en-US" dirty="0"/>
              <a:t>must be collision resistant on </a:t>
            </a:r>
            <a:r>
              <a:rPr lang="en-US" altLang="en-US" i="1" dirty="0"/>
              <a:t>m</a:t>
            </a:r>
            <a:endParaRPr lang="en-US" altLang="en-US" dirty="0"/>
          </a:p>
          <a:p>
            <a:pPr lvl="1"/>
            <a:r>
              <a:rPr lang="en-US" altLang="en-US" sz="1600" dirty="0"/>
              <a:t>Must be infeasible to find an </a:t>
            </a:r>
            <a:r>
              <a:rPr lang="en-US" altLang="en-US" sz="1600" i="1" dirty="0"/>
              <a:t>m</a:t>
            </a:r>
            <a:r>
              <a:rPr lang="ja-JP" altLang="en-US" sz="1600" i="1" dirty="0"/>
              <a:t>’</a:t>
            </a:r>
            <a:r>
              <a:rPr lang="en-US" altLang="ja-JP" sz="1600" dirty="0"/>
              <a:t> ≠ </a:t>
            </a:r>
            <a:r>
              <a:rPr lang="en-US" altLang="ja-JP" sz="1600" i="1" dirty="0"/>
              <a:t>m </a:t>
            </a:r>
            <a:r>
              <a:rPr lang="en-US" altLang="ja-JP" sz="1600" dirty="0"/>
              <a:t>such that </a:t>
            </a:r>
            <a:r>
              <a:rPr lang="en-US" altLang="ja-JP" sz="1600" i="1" dirty="0"/>
              <a:t>H</a:t>
            </a:r>
            <a:r>
              <a:rPr lang="en-US" altLang="ja-JP" sz="1600" dirty="0"/>
              <a:t>(</a:t>
            </a:r>
            <a:r>
              <a:rPr lang="en-US" altLang="ja-JP" sz="1600" i="1" dirty="0"/>
              <a:t>m</a:t>
            </a:r>
            <a:r>
              <a:rPr lang="en-US" altLang="ja-JP" sz="1600" dirty="0"/>
              <a:t>) = </a:t>
            </a:r>
            <a:r>
              <a:rPr lang="en-US" altLang="ja-JP" sz="1600" i="1" dirty="0"/>
              <a:t>H</a:t>
            </a:r>
            <a:r>
              <a:rPr lang="en-US" altLang="ja-JP" sz="1600" dirty="0"/>
              <a:t>(</a:t>
            </a:r>
            <a:r>
              <a:rPr lang="en-US" altLang="ja-JP" sz="1600" i="1" dirty="0"/>
              <a:t>m</a:t>
            </a:r>
            <a:r>
              <a:rPr lang="ja-JP" altLang="en-US" sz="1600" i="1" dirty="0"/>
              <a:t>’</a:t>
            </a:r>
            <a:r>
              <a:rPr lang="en-US" altLang="ja-JP" sz="1600" dirty="0"/>
              <a:t>)</a:t>
            </a:r>
            <a:endParaRPr lang="en-US" altLang="en-US" sz="800" dirty="0"/>
          </a:p>
          <a:p>
            <a:pPr marL="182880" indent="-182880">
              <a:buFont typeface="Arial" pitchFamily="34" charset="0"/>
              <a:buChar char="•"/>
            </a:pPr>
            <a:r>
              <a:rPr lang="en-US" altLang="en-US" dirty="0"/>
              <a:t>If H(m) = H(m</a:t>
            </a:r>
            <a:r>
              <a:rPr lang="ja-JP" altLang="en-US" dirty="0"/>
              <a:t>’</a:t>
            </a:r>
            <a:r>
              <a:rPr lang="en-US" altLang="ja-JP" dirty="0"/>
              <a:t>), then m = m</a:t>
            </a:r>
            <a:r>
              <a:rPr lang="ja-JP" altLang="en-US" dirty="0"/>
              <a:t>’</a:t>
            </a:r>
            <a:endParaRPr lang="en-US" altLang="ja-JP" dirty="0"/>
          </a:p>
          <a:p>
            <a:pPr lvl="1"/>
            <a:r>
              <a:rPr lang="en-US" altLang="en-US" sz="1600" dirty="0"/>
              <a:t>The message has not been modified</a:t>
            </a:r>
            <a:endParaRPr lang="en-US" altLang="en-US" sz="800" dirty="0"/>
          </a:p>
          <a:p>
            <a:pPr marL="182880" indent="-182880">
              <a:buFont typeface="Arial" pitchFamily="34" charset="0"/>
              <a:buChar char="•"/>
            </a:pPr>
            <a:r>
              <a:rPr lang="en-US" altLang="en-US" dirty="0"/>
              <a:t>Common message-digest functions include MD5, which produces a 128-bit hash, and SHA-1, which outputs a 160-bit hash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altLang="en-US" dirty="0"/>
              <a:t>Not useful as authenticators</a:t>
            </a:r>
          </a:p>
          <a:p>
            <a:pPr lvl="1"/>
            <a:r>
              <a:rPr lang="en-US" altLang="en-US" sz="1600" dirty="0"/>
              <a:t>For example H(m) can be sent with a message</a:t>
            </a:r>
          </a:p>
          <a:p>
            <a:pPr lvl="2"/>
            <a:r>
              <a:rPr lang="en-US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But if </a:t>
            </a:r>
            <a:r>
              <a:rPr lang="en-US" alt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is known someone could modify </a:t>
            </a:r>
            <a:r>
              <a:rPr lang="en-US" alt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  <a:r>
              <a:rPr lang="en-US" altLang="ja-JP" sz="13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ja-JP" sz="1300" dirty="0" err="1">
                <a:latin typeface="Arial" panose="020B0604020202020204" pitchFamily="34" charset="0"/>
                <a:cs typeface="Arial" panose="020B0604020202020204" pitchFamily="34" charset="0"/>
              </a:rPr>
              <a:t>recompute</a:t>
            </a:r>
            <a:r>
              <a:rPr lang="en-US" altLang="ja-JP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300" i="1" dirty="0">
                <a:latin typeface="Arial" panose="020B0604020202020204" pitchFamily="34" charset="0"/>
                <a:cs typeface="Arial" panose="020B0604020202020204" pitchFamily="34" charset="0"/>
              </a:rPr>
              <a:t>H(m</a:t>
            </a:r>
            <a:r>
              <a:rPr lang="en-US" alt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3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ja-JP" sz="1300" dirty="0">
                <a:latin typeface="Arial" panose="020B0604020202020204" pitchFamily="34" charset="0"/>
                <a:cs typeface="Arial" panose="020B0604020202020204" pitchFamily="34" charset="0"/>
              </a:rPr>
              <a:t> and modification not detected</a:t>
            </a:r>
          </a:p>
          <a:p>
            <a:pPr lvl="2"/>
            <a:r>
              <a:rPr lang="en-US" alt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So must authenticate </a:t>
            </a:r>
            <a:r>
              <a:rPr lang="en-US" alt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H(m)</a:t>
            </a:r>
            <a:endParaRPr lang="en-US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41660" cy="659314"/>
          </a:xfrm>
        </p:spPr>
        <p:txBody>
          <a:bodyPr/>
          <a:lstStyle/>
          <a:p>
            <a:r>
              <a:rPr lang="en-US" dirty="0"/>
              <a:t>Authentication –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4552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Symmetric encryption used in </a:t>
            </a:r>
            <a:r>
              <a:rPr lang="en-US" altLang="en-US" b="1" dirty="0">
                <a:solidFill>
                  <a:srgbClr val="3366FF"/>
                </a:solidFill>
              </a:rPr>
              <a:t>message-authentication code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MAC</a:t>
            </a:r>
            <a:r>
              <a:rPr lang="en-US" altLang="en-US" dirty="0"/>
              <a:t>) authentication algorithm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Cryptographic checksum generated from message using secret key</a:t>
            </a:r>
          </a:p>
          <a:p>
            <a:pPr lvl="1">
              <a:spcAft>
                <a:spcPts val="600"/>
              </a:spcAft>
            </a:pPr>
            <a:r>
              <a:rPr lang="en-US" altLang="en-US" sz="1400" dirty="0"/>
              <a:t>Can securely authenticate short values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used to authenticate </a:t>
            </a:r>
            <a:r>
              <a:rPr lang="en-US" altLang="en-US" i="1" dirty="0"/>
              <a:t>H(m)</a:t>
            </a:r>
            <a:r>
              <a:rPr lang="en-US" altLang="en-US" dirty="0"/>
              <a:t> for an </a:t>
            </a:r>
            <a:r>
              <a:rPr lang="en-US" altLang="en-US" i="1" dirty="0"/>
              <a:t>H</a:t>
            </a:r>
            <a:r>
              <a:rPr lang="en-US" altLang="en-US" dirty="0"/>
              <a:t> that is collision resistant, then obtain a way to securely authenticate long message by hashing them first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Note that </a:t>
            </a:r>
            <a:r>
              <a:rPr lang="en-US" altLang="en-US" i="1" dirty="0"/>
              <a:t>k </a:t>
            </a:r>
            <a:r>
              <a:rPr lang="en-US" altLang="en-US" dirty="0"/>
              <a:t>is needed to compute both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, so anyone able to compute one can compute the other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14364" cy="618370"/>
          </a:xfrm>
        </p:spPr>
        <p:txBody>
          <a:bodyPr/>
          <a:lstStyle/>
          <a:p>
            <a:r>
              <a:rPr lang="en-US" dirty="0"/>
              <a:t>Authentication - MAC</a:t>
            </a:r>
          </a:p>
        </p:txBody>
      </p:sp>
    </p:spTree>
    <p:extLst>
      <p:ext uri="{BB962C8B-B14F-4D97-AF65-F5344CB8AC3E}">
        <p14:creationId xmlns:p14="http://schemas.microsoft.com/office/powerpoint/2010/main" val="18383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3972349"/>
            <a:ext cx="8229600" cy="1021023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altLang="en-US" sz="1400" dirty="0">
                <a:cs typeface="Times New Roman" panose="02020603050405020304" pitchFamily="18" charset="0"/>
              </a:rPr>
              <a:t>A digital signature is a data item which accompanies or is logically associated with a digitally encoded message.</a:t>
            </a:r>
          </a:p>
          <a:p>
            <a:pPr marL="1100138" lvl="1" indent="-533400"/>
            <a:r>
              <a:rPr lang="en-US" altLang="en-US" sz="1300" dirty="0" smtClean="0">
                <a:cs typeface="Times New Roman" panose="02020603050405020304" pitchFamily="18" charset="0"/>
              </a:rPr>
              <a:t>A </a:t>
            </a:r>
            <a:r>
              <a:rPr lang="en-US" altLang="en-US" sz="1300" dirty="0">
                <a:cs typeface="Times New Roman" panose="02020603050405020304" pitchFamily="18" charset="0"/>
              </a:rPr>
              <a:t>guarantee of the source of the data</a:t>
            </a:r>
          </a:p>
          <a:p>
            <a:pPr marL="1100138" lvl="1" indent="-533400"/>
            <a:r>
              <a:rPr lang="en-US" altLang="en-US" sz="1300" dirty="0">
                <a:cs typeface="Times New Roman" panose="02020603050405020304" pitchFamily="18" charset="0"/>
              </a:rPr>
              <a:t>Proof that the data has not been tampered with</a:t>
            </a:r>
          </a:p>
          <a:p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163773"/>
            <a:ext cx="6396251" cy="736979"/>
          </a:xfrm>
        </p:spPr>
        <p:txBody>
          <a:bodyPr/>
          <a:lstStyle/>
          <a:p>
            <a:r>
              <a:rPr lang="en-US" dirty="0"/>
              <a:t>Authentication using Digital Signatures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28600" y="1254931"/>
            <a:ext cx="7620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Message</a:t>
            </a:r>
          </a:p>
          <a:p>
            <a:pPr algn="ctr"/>
            <a:r>
              <a:rPr lang="en-US" altLang="en-US" sz="1100"/>
              <a:t>Sent to</a:t>
            </a:r>
          </a:p>
          <a:p>
            <a:pPr algn="ctr"/>
            <a:r>
              <a:rPr lang="en-US" altLang="en-US" sz="1100"/>
              <a:t>Receiver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528763" y="1216831"/>
            <a:ext cx="903287" cy="9144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Digest</a:t>
            </a:r>
          </a:p>
          <a:p>
            <a:pPr algn="ctr"/>
            <a:r>
              <a:rPr lang="en-US" altLang="en-US" sz="1100"/>
              <a:t>Algorithm</a:t>
            </a:r>
          </a:p>
          <a:p>
            <a:pPr algn="ctr"/>
            <a:endParaRPr lang="en-US" altLang="en-US" sz="110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981200" y="2131231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rot="16200000">
            <a:off x="1256506" y="144622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rot="16200000">
            <a:off x="4152106" y="289402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rot="16200000">
            <a:off x="2704306" y="2892438"/>
            <a:ext cx="1587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4419600" y="2664631"/>
            <a:ext cx="7620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Digital</a:t>
            </a:r>
          </a:p>
          <a:p>
            <a:pPr algn="ctr"/>
            <a:r>
              <a:rPr lang="en-US" altLang="en-US" sz="1100"/>
              <a:t>Signature</a:t>
            </a:r>
          </a:p>
          <a:p>
            <a:pPr algn="ctr"/>
            <a:r>
              <a:rPr lang="en-US" altLang="en-US" sz="1100"/>
              <a:t>Sent to</a:t>
            </a:r>
          </a:p>
          <a:p>
            <a:pPr algn="ctr"/>
            <a:r>
              <a:rPr lang="en-US" altLang="en-US" sz="1100"/>
              <a:t>Receiver</a:t>
            </a:r>
          </a:p>
        </p:txBody>
      </p:sp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8935"/>
              </p:ext>
            </p:extLst>
          </p:nvPr>
        </p:nvGraphicFramePr>
        <p:xfrm>
          <a:off x="3200400" y="1464481"/>
          <a:ext cx="441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Clip" r:id="rId3" imgW="1395360" imgH="2658600" progId="MS_ClipArt_Gallery.2">
                  <p:embed/>
                </p:oleObj>
              </mc:Choice>
              <mc:Fallback>
                <p:oleObj name="Clip" r:id="rId3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64481"/>
                        <a:ext cx="441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53"/>
          <p:cNvSpPr>
            <a:spLocks noChangeArrowheads="1"/>
          </p:cNvSpPr>
          <p:nvPr/>
        </p:nvSpPr>
        <p:spPr bwMode="auto">
          <a:xfrm>
            <a:off x="1676400" y="2664631"/>
            <a:ext cx="7620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Message</a:t>
            </a:r>
          </a:p>
          <a:p>
            <a:pPr algn="ctr"/>
            <a:r>
              <a:rPr lang="en-US" altLang="en-US" sz="1100"/>
              <a:t>Digest</a:t>
            </a:r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3429000" y="2169331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2895600" y="873931"/>
            <a:ext cx="106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100"/>
              <a:t>Sender’s </a:t>
            </a:r>
          </a:p>
          <a:p>
            <a:pPr algn="ctr">
              <a:spcBef>
                <a:spcPct val="50000"/>
              </a:spcBef>
            </a:pPr>
            <a:r>
              <a:rPr lang="en-US" altLang="en-US" sz="1100"/>
              <a:t>Private Key</a:t>
            </a:r>
          </a:p>
        </p:txBody>
      </p:sp>
      <p:sp>
        <p:nvSpPr>
          <p:cNvPr id="15" name="Line 59"/>
          <p:cNvSpPr>
            <a:spLocks noChangeShapeType="1"/>
          </p:cNvSpPr>
          <p:nvPr/>
        </p:nvSpPr>
        <p:spPr bwMode="auto">
          <a:xfrm rot="16200000">
            <a:off x="7390606" y="2397138"/>
            <a:ext cx="1587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60922"/>
              </p:ext>
            </p:extLst>
          </p:nvPr>
        </p:nvGraphicFramePr>
        <p:xfrm>
          <a:off x="5943600" y="1464481"/>
          <a:ext cx="441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lip" r:id="rId5" imgW="1395360" imgH="2658600" progId="MS_ClipArt_Gallery.2">
                  <p:embed/>
                </p:oleObj>
              </mc:Choice>
              <mc:Fallback>
                <p:oleObj name="Clip" r:id="rId5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64481"/>
                        <a:ext cx="441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638800" y="873931"/>
            <a:ext cx="106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100"/>
              <a:t>Sender’s</a:t>
            </a:r>
          </a:p>
          <a:p>
            <a:pPr algn="ctr">
              <a:spcBef>
                <a:spcPct val="50000"/>
              </a:spcBef>
            </a:pPr>
            <a:r>
              <a:rPr lang="en-US" altLang="en-US" sz="1100"/>
              <a:t>Public Key</a:t>
            </a: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6170613" y="2169331"/>
            <a:ext cx="1587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rot="16200000">
            <a:off x="7885906" y="1435113"/>
            <a:ext cx="1587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utoShape 66"/>
          <p:cNvSpPr>
            <a:spLocks noChangeArrowheads="1"/>
          </p:cNvSpPr>
          <p:nvPr/>
        </p:nvSpPr>
        <p:spPr bwMode="auto">
          <a:xfrm>
            <a:off x="8153400" y="2664631"/>
            <a:ext cx="7620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Message</a:t>
            </a:r>
          </a:p>
          <a:p>
            <a:pPr algn="ctr"/>
            <a:r>
              <a:rPr lang="en-US" altLang="en-US" sz="1100"/>
              <a:t>Digest</a:t>
            </a:r>
          </a:p>
        </p:txBody>
      </p:sp>
      <p:sp>
        <p:nvSpPr>
          <p:cNvPr id="21" name="Line 67"/>
          <p:cNvSpPr>
            <a:spLocks noChangeShapeType="1"/>
          </p:cNvSpPr>
          <p:nvPr/>
        </p:nvSpPr>
        <p:spPr bwMode="auto">
          <a:xfrm>
            <a:off x="5334000" y="950131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>
            <a:off x="609600" y="797731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69"/>
          <p:cNvSpPr>
            <a:spLocks noChangeShapeType="1"/>
          </p:cNvSpPr>
          <p:nvPr/>
        </p:nvSpPr>
        <p:spPr bwMode="auto">
          <a:xfrm>
            <a:off x="609600" y="79773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utoShape 71"/>
          <p:cNvSpPr>
            <a:spLocks noChangeArrowheads="1"/>
          </p:cNvSpPr>
          <p:nvPr/>
        </p:nvSpPr>
        <p:spPr bwMode="auto">
          <a:xfrm>
            <a:off x="2976563" y="2702731"/>
            <a:ext cx="903287" cy="9144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Signature</a:t>
            </a:r>
          </a:p>
          <a:p>
            <a:pPr algn="ctr"/>
            <a:r>
              <a:rPr lang="en-US" altLang="en-US" sz="1100"/>
              <a:t>Algorithm</a:t>
            </a:r>
          </a:p>
          <a:p>
            <a:pPr algn="ctr"/>
            <a:endParaRPr lang="en-US" altLang="en-US" sz="1100"/>
          </a:p>
        </p:txBody>
      </p:sp>
      <p:sp>
        <p:nvSpPr>
          <p:cNvPr id="25" name="AutoShape 72"/>
          <p:cNvSpPr>
            <a:spLocks noChangeArrowheads="1"/>
          </p:cNvSpPr>
          <p:nvPr/>
        </p:nvSpPr>
        <p:spPr bwMode="auto">
          <a:xfrm>
            <a:off x="5719763" y="2702731"/>
            <a:ext cx="903287" cy="9144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Signature</a:t>
            </a:r>
          </a:p>
          <a:p>
            <a:pPr algn="ctr"/>
            <a:r>
              <a:rPr lang="en-US" altLang="en-US" sz="1100"/>
              <a:t>Algorithm</a:t>
            </a:r>
          </a:p>
          <a:p>
            <a:pPr algn="ctr"/>
            <a:endParaRPr lang="en-US" altLang="en-US" sz="1100"/>
          </a:p>
        </p:txBody>
      </p:sp>
      <p:sp>
        <p:nvSpPr>
          <p:cNvPr id="26" name="AutoShape 73"/>
          <p:cNvSpPr>
            <a:spLocks noChangeArrowheads="1"/>
          </p:cNvSpPr>
          <p:nvPr/>
        </p:nvSpPr>
        <p:spPr bwMode="auto">
          <a:xfrm>
            <a:off x="6705600" y="1245406"/>
            <a:ext cx="903288" cy="9144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Digest</a:t>
            </a:r>
          </a:p>
          <a:p>
            <a:pPr algn="ctr"/>
            <a:r>
              <a:rPr lang="en-US" altLang="en-US" sz="1100"/>
              <a:t>Algorithm</a:t>
            </a:r>
          </a:p>
          <a:p>
            <a:pPr algn="ctr"/>
            <a:endParaRPr lang="en-US" altLang="en-US" sz="1100"/>
          </a:p>
        </p:txBody>
      </p:sp>
      <p:sp>
        <p:nvSpPr>
          <p:cNvPr id="27" name="AutoShape 75"/>
          <p:cNvSpPr>
            <a:spLocks noChangeArrowheads="1"/>
          </p:cNvSpPr>
          <p:nvPr/>
        </p:nvSpPr>
        <p:spPr bwMode="auto">
          <a:xfrm>
            <a:off x="8153400" y="1207306"/>
            <a:ext cx="7620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Message</a:t>
            </a:r>
          </a:p>
          <a:p>
            <a:pPr algn="ctr"/>
            <a:r>
              <a:rPr lang="en-US" altLang="en-US" sz="1100"/>
              <a:t>Digest</a:t>
            </a:r>
          </a:p>
        </p:txBody>
      </p:sp>
      <p:sp>
        <p:nvSpPr>
          <p:cNvPr id="28" name="Line 76"/>
          <p:cNvSpPr>
            <a:spLocks noChangeShapeType="1"/>
          </p:cNvSpPr>
          <p:nvPr/>
        </p:nvSpPr>
        <p:spPr bwMode="auto">
          <a:xfrm>
            <a:off x="7162800" y="79773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77"/>
          <p:cNvSpPr txBox="1">
            <a:spLocks noChangeArrowheads="1"/>
          </p:cNvSpPr>
          <p:nvPr/>
        </p:nvSpPr>
        <p:spPr bwMode="auto">
          <a:xfrm>
            <a:off x="1889125" y="3678427"/>
            <a:ext cx="771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Sender</a:t>
            </a:r>
          </a:p>
        </p:txBody>
      </p:sp>
      <p:sp>
        <p:nvSpPr>
          <p:cNvPr id="30" name="Text Box 78"/>
          <p:cNvSpPr txBox="1">
            <a:spLocks noChangeArrowheads="1"/>
          </p:cNvSpPr>
          <p:nvPr/>
        </p:nvSpPr>
        <p:spPr bwMode="auto">
          <a:xfrm>
            <a:off x="6402388" y="3666035"/>
            <a:ext cx="8972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Receiver</a:t>
            </a:r>
          </a:p>
        </p:txBody>
      </p:sp>
      <p:sp>
        <p:nvSpPr>
          <p:cNvPr id="31" name="Line 79"/>
          <p:cNvSpPr>
            <a:spLocks noChangeShapeType="1"/>
          </p:cNvSpPr>
          <p:nvPr/>
        </p:nvSpPr>
        <p:spPr bwMode="auto">
          <a:xfrm>
            <a:off x="8534400" y="21979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80"/>
          <p:cNvSpPr>
            <a:spLocks noChangeShapeType="1"/>
          </p:cNvSpPr>
          <p:nvPr/>
        </p:nvSpPr>
        <p:spPr bwMode="auto">
          <a:xfrm flipV="1">
            <a:off x="8534400" y="251223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81"/>
          <p:cNvSpPr txBox="1">
            <a:spLocks noChangeArrowheads="1"/>
          </p:cNvSpPr>
          <p:nvPr/>
        </p:nvSpPr>
        <p:spPr bwMode="auto">
          <a:xfrm>
            <a:off x="8210550" y="2264581"/>
            <a:ext cx="5645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10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669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87" y="1064525"/>
            <a:ext cx="7538112" cy="34503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Based on asymmetric keys and digital signature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Authenticators produced are </a:t>
            </a:r>
            <a:r>
              <a:rPr lang="en-US" altLang="en-US" b="1" dirty="0">
                <a:solidFill>
                  <a:srgbClr val="3366FF"/>
                </a:solidFill>
              </a:rPr>
              <a:t>digital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Very useful – </a:t>
            </a:r>
            <a:r>
              <a:rPr lang="en-US" altLang="en-US" b="1" i="1" dirty="0"/>
              <a:t>anyone</a:t>
            </a:r>
            <a:r>
              <a:rPr lang="en-US" altLang="en-US" dirty="0"/>
              <a:t> can verify authenticity of a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 a digital-signature algorithm, computationally infeasible to derive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s</a:t>
            </a:r>
            <a:r>
              <a:rPr lang="en-US" altLang="en-US" i="1" dirty="0"/>
              <a:t> </a:t>
            </a:r>
            <a:r>
              <a:rPr lang="en-US" altLang="en-US" dirty="0"/>
              <a:t> from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v</a:t>
            </a:r>
            <a:endParaRPr lang="en-US" altLang="en-US" dirty="0"/>
          </a:p>
          <a:p>
            <a:pPr lvl="1"/>
            <a:r>
              <a:rPr lang="en-US" altLang="en-US" sz="1400" i="1" dirty="0"/>
              <a:t>V </a:t>
            </a:r>
            <a:r>
              <a:rPr lang="en-US" altLang="en-US" sz="1400" dirty="0"/>
              <a:t>is a one-way function</a:t>
            </a:r>
          </a:p>
          <a:p>
            <a:pPr lvl="1">
              <a:spcAft>
                <a:spcPts val="600"/>
              </a:spcAft>
            </a:pPr>
            <a:r>
              <a:rPr lang="en-US" altLang="en-US" sz="1400" dirty="0"/>
              <a:t>Thus, </a:t>
            </a:r>
            <a:r>
              <a:rPr lang="en-US" altLang="en-US" sz="1400" i="1" dirty="0" err="1"/>
              <a:t>k</a:t>
            </a:r>
            <a:r>
              <a:rPr lang="en-US" altLang="en-US" sz="1400" i="1" baseline="-25000" dirty="0" err="1"/>
              <a:t>v</a:t>
            </a:r>
            <a:r>
              <a:rPr lang="en-US" altLang="en-US" sz="1400" i="1" dirty="0"/>
              <a:t> </a:t>
            </a:r>
            <a:r>
              <a:rPr lang="en-US" altLang="en-US" sz="1400" dirty="0"/>
              <a:t>is the public key and </a:t>
            </a:r>
            <a:r>
              <a:rPr lang="en-US" altLang="en-US" sz="1400" i="1" dirty="0" err="1"/>
              <a:t>k</a:t>
            </a:r>
            <a:r>
              <a:rPr lang="en-US" altLang="en-US" sz="1400" i="1" baseline="-25000" dirty="0" err="1"/>
              <a:t>s</a:t>
            </a:r>
            <a:r>
              <a:rPr lang="en-US" altLang="en-US" sz="1400" i="1" dirty="0"/>
              <a:t> </a:t>
            </a:r>
            <a:r>
              <a:rPr lang="en-US" altLang="en-US" sz="1400" dirty="0"/>
              <a:t>is the private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Consider the RSA digital-signature algorithm</a:t>
            </a:r>
          </a:p>
          <a:p>
            <a:pPr lvl="1"/>
            <a:r>
              <a:rPr lang="en-US" altLang="en-US" sz="1400" dirty="0"/>
              <a:t>Similar to the RSA encryption algorithm, but the key use is </a:t>
            </a:r>
            <a:r>
              <a:rPr lang="en-US" altLang="en-US" sz="1400" dirty="0" smtClean="0"/>
              <a:t>reversed</a:t>
            </a:r>
          </a:p>
          <a:p>
            <a:pPr lvl="1"/>
            <a:r>
              <a:rPr lang="en-US" altLang="en-US" sz="1400" dirty="0" smtClean="0"/>
              <a:t>Private key for encryption and public key for decryption(verification)</a:t>
            </a: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68955" cy="604723"/>
          </a:xfrm>
        </p:spPr>
        <p:txBody>
          <a:bodyPr/>
          <a:lstStyle/>
          <a:p>
            <a:r>
              <a:rPr lang="en-US" dirty="0"/>
              <a:t>Authentication –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7935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120378"/>
            <a:ext cx="3773868" cy="3394472"/>
          </a:xfrm>
        </p:spPr>
        <p:txBody>
          <a:bodyPr/>
          <a:lstStyle/>
          <a:p>
            <a:pPr marL="18288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A digital certificate is a signed statement by a trusted party that another party’s public key belongs to them.</a:t>
            </a:r>
          </a:p>
          <a:p>
            <a:pPr marL="365760" lvl="1" indent="-182880">
              <a:lnSpc>
                <a:spcPct val="90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This allows one certificate authority to be authorized by a different authority (root CA)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pitchFamily="18" charset="0"/>
              </a:rPr>
              <a:t>Top level certificate must be self 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signed (certificate authority)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marL="365760" lvl="1" indent="-182880">
              <a:lnSpc>
                <a:spcPct val="90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Name recognition is key to some one recognizing a certificate authority</a:t>
            </a:r>
          </a:p>
          <a:p>
            <a:pPr marL="365760" lvl="1" indent="-182880">
              <a:lnSpc>
                <a:spcPct val="90000"/>
              </a:lnSpc>
            </a:pPr>
            <a:r>
              <a:rPr lang="en-US" altLang="en-US" sz="1400" dirty="0">
                <a:cs typeface="Times New Roman" panose="02020603050405020304" pitchFamily="18" charset="0"/>
              </a:rPr>
              <a:t>Verisign is industry standard certificate authority</a:t>
            </a:r>
          </a:p>
          <a:p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55307" cy="618370"/>
          </a:xfrm>
        </p:spPr>
        <p:txBody>
          <a:bodyPr/>
          <a:lstStyle/>
          <a:p>
            <a:r>
              <a:rPr lang="en-US" dirty="0"/>
              <a:t>Authentication - Digital </a:t>
            </a:r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775582" y="1248522"/>
            <a:ext cx="990600" cy="609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Identity </a:t>
            </a:r>
          </a:p>
          <a:p>
            <a:pPr algn="ctr"/>
            <a:r>
              <a:rPr lang="en-US" altLang="en-US" sz="1100"/>
              <a:t>Information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60347"/>
              </p:ext>
            </p:extLst>
          </p:nvPr>
        </p:nvGraphicFramePr>
        <p:xfrm>
          <a:off x="6604382" y="3447210"/>
          <a:ext cx="441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Clip" r:id="rId3" imgW="1395360" imgH="2658600" progId="MS_ClipArt_Gallery.2">
                  <p:embed/>
                </p:oleObj>
              </mc:Choice>
              <mc:Fallback>
                <p:oleObj name="Clip" r:id="rId3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382" y="3447210"/>
                        <a:ext cx="441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842382" y="3686922"/>
            <a:ext cx="10668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100"/>
              <a:t>Certificate Authority’s Private Key</a:t>
            </a:r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99499"/>
              </p:ext>
            </p:extLst>
          </p:nvPr>
        </p:nvGraphicFramePr>
        <p:xfrm>
          <a:off x="5477257" y="2228010"/>
          <a:ext cx="441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lip" r:id="rId5" imgW="1395360" imgH="2658600" progId="MS_ClipArt_Gallery.2">
                  <p:embed/>
                </p:oleObj>
              </mc:Choice>
              <mc:Fallback>
                <p:oleObj name="Clip" r:id="rId5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257" y="2228010"/>
                        <a:ext cx="441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46982" y="2315322"/>
            <a:ext cx="106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100"/>
              <a:t>Sender’s</a:t>
            </a:r>
          </a:p>
          <a:p>
            <a:pPr algn="ctr">
              <a:spcBef>
                <a:spcPct val="50000"/>
              </a:spcBef>
            </a:pPr>
            <a:r>
              <a:rPr lang="en-US" altLang="en-US" sz="1100"/>
              <a:t>Public Key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86895" y="2010522"/>
            <a:ext cx="903287" cy="9144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Signature</a:t>
            </a:r>
          </a:p>
          <a:p>
            <a:pPr algn="ctr"/>
            <a:r>
              <a:rPr lang="en-US" altLang="en-US" sz="1100"/>
              <a:t>Algorithm</a:t>
            </a:r>
          </a:p>
          <a:p>
            <a:pPr algn="ctr"/>
            <a:endParaRPr lang="en-US" altLang="en-US" sz="1100"/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7975982" y="2162922"/>
            <a:ext cx="990600" cy="609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/>
              <a:t>Certificate</a:t>
            </a: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5766182" y="1553322"/>
            <a:ext cx="1066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6832982" y="1553322"/>
            <a:ext cx="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5994782" y="2467722"/>
            <a:ext cx="38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V="1">
            <a:off x="6832982" y="2924922"/>
            <a:ext cx="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7290182" y="2467722"/>
            <a:ext cx="685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0184" y="1120378"/>
            <a:ext cx="7224215" cy="339447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Why authentication if a subset of encryption?</a:t>
            </a:r>
          </a:p>
          <a:p>
            <a:pPr lvl="1">
              <a:spcAft>
                <a:spcPts val="1200"/>
              </a:spcAft>
            </a:pPr>
            <a:r>
              <a:rPr lang="en-US" altLang="en-US" sz="1600" dirty="0"/>
              <a:t>Fewer computations (except for RSA digital signatures)</a:t>
            </a:r>
          </a:p>
          <a:p>
            <a:pPr lvl="1">
              <a:spcAft>
                <a:spcPts val="1200"/>
              </a:spcAft>
            </a:pPr>
            <a:r>
              <a:rPr lang="en-US" altLang="en-US" sz="1600" dirty="0"/>
              <a:t>Authenticator usually shorter than message</a:t>
            </a:r>
          </a:p>
          <a:p>
            <a:pPr lvl="1">
              <a:spcAft>
                <a:spcPts val="1200"/>
              </a:spcAft>
            </a:pPr>
            <a:r>
              <a:rPr lang="en-US" altLang="en-US" sz="1600" dirty="0"/>
              <a:t>Sometimes want authentication but not confidentiality</a:t>
            </a:r>
          </a:p>
          <a:p>
            <a:pPr lvl="2">
              <a:spcAft>
                <a:spcPts val="1200"/>
              </a:spcAft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Signed patches et al</a:t>
            </a:r>
          </a:p>
          <a:p>
            <a:pPr lvl="1">
              <a:spcAft>
                <a:spcPts val="1200"/>
              </a:spcAft>
            </a:pPr>
            <a:r>
              <a:rPr lang="en-US" altLang="en-US" sz="1600" dirty="0"/>
              <a:t>Can be basis for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solidFill>
                  <a:srgbClr val="3366FF"/>
                </a:solidFill>
              </a:rPr>
              <a:t>non-repudiation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14364" cy="577427"/>
          </a:xfrm>
        </p:spPr>
        <p:txBody>
          <a:bodyPr/>
          <a:lstStyle/>
          <a:p>
            <a:r>
              <a:rPr lang="en-US" dirty="0"/>
              <a:t>Why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23822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64056"/>
              </p:ext>
            </p:extLst>
          </p:nvPr>
        </p:nvGraphicFramePr>
        <p:xfrm>
          <a:off x="1198606" y="1434653"/>
          <a:ext cx="6585328" cy="95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5328"/>
              </a:tblGrid>
              <a:tr h="461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Security: Principles and Practice by William Stallings, and Lawrie Brown  Pearson, 2008.</a:t>
                      </a:r>
                      <a:endParaRPr lang="en-US" sz="1400" b="1" kern="0" dirty="0" smtClean="0">
                        <a:solidFill>
                          <a:srgbClr val="00000A"/>
                        </a:solidFill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 marL="21431" marR="26194" marT="26194" marB="26194"/>
                </a:tc>
              </a:tr>
              <a:tr h="4071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 smtClean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Liberation Serif"/>
                          <a:cs typeface="Arial" panose="020B0604020202020204" pitchFamily="34" charset="0"/>
                        </a:rPr>
                        <a:t>www.owasp.com</a:t>
                      </a:r>
                    </a:p>
                  </a:txBody>
                  <a:tcPr marL="21431" marR="26194" marT="26194" marB="261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6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 idx="4294967295"/>
          </p:nvPr>
        </p:nvSpPr>
        <p:spPr>
          <a:xfrm>
            <a:off x="363521" y="3612863"/>
            <a:ext cx="8585926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for Security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RL 10.1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2087" y="2219326"/>
            <a:ext cx="5915025" cy="4333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2"/>
                </a:solidFill>
              </a:rPr>
              <a:t>T V Rao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4349" y="2529954"/>
            <a:ext cx="6019800" cy="1143000"/>
          </a:xfrm>
        </p:spPr>
        <p:txBody>
          <a:bodyPr/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SS ZG 566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3200" b="1" dirty="0">
                <a:latin typeface="Arial"/>
                <a:cs typeface="Arial"/>
              </a:rPr>
              <a:t>Secure Software Engineering</a:t>
            </a:r>
            <a:endParaRPr lang="en-IN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8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3521" y="3612863"/>
            <a:ext cx="858592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Detection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10.3</a:t>
            </a:r>
            <a:endParaRPr lang="en-IN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6036" y="1120378"/>
            <a:ext cx="7838364" cy="339447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As per RFC 2828 - Internet Security </a:t>
            </a:r>
            <a:r>
              <a:rPr lang="en-US" dirty="0" smtClean="0"/>
              <a:t>Glossary,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Security intrusion</a:t>
            </a:r>
            <a:r>
              <a:rPr lang="en-US" altLang="en-US" dirty="0"/>
              <a:t>: a security event, or combination of multiple security events, that constitutes a security incident in which an intruder </a:t>
            </a:r>
            <a:r>
              <a:rPr lang="en-US" altLang="en-US" b="1" i="1" dirty="0"/>
              <a:t>gains, or attempts to gain</a:t>
            </a:r>
            <a:r>
              <a:rPr lang="en-US" altLang="en-US" dirty="0"/>
              <a:t>, access to a system (or system resource) without having authorization to do so.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Intrusion detection</a:t>
            </a:r>
            <a:r>
              <a:rPr lang="en-US" altLang="en-US" dirty="0"/>
              <a:t>: a security service that monitors and analyzes system events for the purpose of finding, and providing real-time or near real-time warning of attempts to access system resources in an unauthorized manner.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614615" cy="686609"/>
          </a:xfrm>
        </p:spPr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Intrusion </a:t>
            </a:r>
            <a:r>
              <a:rPr lang="en-US" dirty="0"/>
              <a:t>&amp; </a:t>
            </a:r>
            <a:r>
              <a:rPr lang="en-US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6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20378"/>
            <a:ext cx="3816824" cy="3394472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Host-based IDS</a:t>
            </a:r>
            <a:r>
              <a:rPr lang="en-US" altLang="en-US" sz="2000" dirty="0"/>
              <a:t>: 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monitor </a:t>
            </a:r>
            <a:r>
              <a:rPr lang="en-US" altLang="en-US" sz="1600" dirty="0"/>
              <a:t>single host activity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altLang="en-US" sz="2000" b="1" dirty="0"/>
              <a:t>Network-based IDS: </a:t>
            </a:r>
          </a:p>
          <a:p>
            <a:pPr lvl="1"/>
            <a:r>
              <a:rPr lang="en-US" altLang="en-US" sz="1600" dirty="0"/>
              <a:t>monitor network traffic</a:t>
            </a:r>
          </a:p>
          <a:p>
            <a:pPr marL="182880" lvl="1" indent="-182880">
              <a:buClr>
                <a:srgbClr val="101141"/>
              </a:buClr>
              <a:buFont typeface="Arial" pitchFamily="34" charset="0"/>
              <a:buChar char="•"/>
            </a:pPr>
            <a:r>
              <a:rPr lang="en-US" altLang="en-US" sz="2000" b="1" dirty="0"/>
              <a:t>Distributed or hybrid: </a:t>
            </a:r>
          </a:p>
          <a:p>
            <a:pPr lvl="1"/>
            <a:r>
              <a:rPr lang="en-US" altLang="en-US" sz="1600" dirty="0"/>
              <a:t>Combines information from a number of sensors, often both host and network based, in a central analyzer that is able to better identify and respond to intrusion activity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437194" cy="604723"/>
          </a:xfrm>
        </p:spPr>
        <p:txBody>
          <a:bodyPr/>
          <a:lstStyle/>
          <a:p>
            <a:r>
              <a:rPr lang="en-US" dirty="0"/>
              <a:t>Intrusion </a:t>
            </a:r>
            <a:r>
              <a:rPr lang="en-US" dirty="0" smtClean="0"/>
              <a:t>Detection Systems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61" y="1560394"/>
            <a:ext cx="3276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35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956605"/>
            <a:ext cx="4089779" cy="36285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Assumption: intruder behavior differs from legitimate users</a:t>
            </a:r>
          </a:p>
          <a:p>
            <a:pPr lvl="1">
              <a:defRPr/>
            </a:pPr>
            <a:r>
              <a:rPr lang="en-US" sz="1800" dirty="0"/>
              <a:t>Expect overlap as shown</a:t>
            </a:r>
          </a:p>
          <a:p>
            <a:pPr lvl="1">
              <a:defRPr/>
            </a:pPr>
            <a:r>
              <a:rPr lang="en-US" sz="1800" dirty="0"/>
              <a:t>for legit users:</a:t>
            </a:r>
          </a:p>
          <a:p>
            <a:pPr marL="457200" lvl="1" indent="0">
              <a:buNone/>
              <a:defRPr/>
            </a:pPr>
            <a:r>
              <a:rPr lang="en-US" sz="1600" dirty="0"/>
              <a:t>   Observe major deviations</a:t>
            </a:r>
          </a:p>
          <a:p>
            <a:pPr lvl="1">
              <a:buNone/>
              <a:defRPr/>
            </a:pPr>
            <a:r>
              <a:rPr lang="en-US" sz="1600" dirty="0"/>
              <a:t>	from past histo</a:t>
            </a:r>
            <a:r>
              <a:rPr lang="en-US" sz="1400" dirty="0"/>
              <a:t>ry</a:t>
            </a:r>
          </a:p>
          <a:p>
            <a:pPr lvl="1">
              <a:defRPr/>
            </a:pPr>
            <a:r>
              <a:rPr lang="en-US" sz="2000" dirty="0"/>
              <a:t>Problems of:</a:t>
            </a:r>
          </a:p>
          <a:p>
            <a:pPr lvl="2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false positives</a:t>
            </a:r>
          </a:p>
          <a:p>
            <a:pPr lvl="2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false negatives</a:t>
            </a:r>
          </a:p>
          <a:p>
            <a:pPr lvl="2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must compromise</a:t>
            </a:r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68955" cy="577427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en-US" dirty="0" smtClean="0"/>
              <a:t>Principles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4625" r="7159" b="13875"/>
          <a:stretch>
            <a:fillRect/>
          </a:stretch>
        </p:blipFill>
        <p:spPr bwMode="auto">
          <a:xfrm>
            <a:off x="4637772" y="1577109"/>
            <a:ext cx="4310063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37772" y="816697"/>
            <a:ext cx="3971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Char char="•"/>
              <a:defRPr sz="2800">
                <a:solidFill>
                  <a:srgbClr val="000066"/>
                </a:solidFill>
                <a:latin typeface="Trebuchet MS" panose="020B0603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Char char="–"/>
              <a:defRPr sz="2400">
                <a:solidFill>
                  <a:srgbClr val="000066"/>
                </a:solidFill>
                <a:latin typeface="Trebuchet MS" panose="020B0603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66"/>
                </a:solidFill>
                <a:latin typeface="Trebuchet MS" panose="020B0603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SzPct val="80000"/>
              <a:defRPr sz="2000">
                <a:solidFill>
                  <a:srgbClr val="000066"/>
                </a:solidFill>
                <a:latin typeface="Trebuchet MS" panose="020B0603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 vs tight interpretation: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more (false +) or catch less (false -)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3884" y="2926484"/>
            <a:ext cx="1695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valid user identified as intruder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9197" y="3428135"/>
            <a:ext cx="1216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intruder not identified</a:t>
            </a:r>
          </a:p>
        </p:txBody>
      </p:sp>
    </p:spTree>
    <p:extLst>
      <p:ext uri="{BB962C8B-B14F-4D97-AF65-F5344CB8AC3E}">
        <p14:creationId xmlns:p14="http://schemas.microsoft.com/office/powerpoint/2010/main" val="2900243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0185" y="1120378"/>
            <a:ext cx="7224214" cy="3394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I: intrusive behavior, 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I: non-intrusive behavior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A: alarm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A: no alarm</a:t>
            </a:r>
          </a:p>
          <a:p>
            <a:pPr lvl="4"/>
            <a:endParaRPr lang="en-US" altLang="en-US" dirty="0"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Detection rate (true positive rate): P(A|I)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False alarm rate: P(A|I)</a:t>
            </a:r>
          </a:p>
          <a:p>
            <a:pPr lvl="4"/>
            <a:endParaRPr lang="en-US" altLang="en-US" dirty="0"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Goal is to maximize both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Bayesian detection rate, P(I|A) 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P(I|A)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577427"/>
          </a:xfrm>
        </p:spPr>
        <p:txBody>
          <a:bodyPr/>
          <a:lstStyle/>
          <a:p>
            <a:r>
              <a:rPr lang="en-US" dirty="0"/>
              <a:t>Base Rate Fallacy in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5834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618370"/>
          </a:xfrm>
        </p:spPr>
        <p:txBody>
          <a:bodyPr/>
          <a:lstStyle/>
          <a:p>
            <a:r>
              <a:rPr lang="en-US" dirty="0"/>
              <a:t>Detection Rate vs False Alarm Rate</a:t>
            </a: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647700" y="1562894"/>
            <a:ext cx="7886700" cy="310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Suppose:</a:t>
            </a:r>
          </a:p>
          <a:p>
            <a:r>
              <a:rPr lang="en-US" altLang="en-US" sz="1400" dirty="0" smtClean="0"/>
              <a:t>(20</a:t>
            </a:r>
            <a:r>
              <a:rPr lang="en-US" altLang="en-US" sz="1400" dirty="0"/>
              <a:t> intrusions</a:t>
            </a:r>
            <a:r>
              <a:rPr lang="en-US" altLang="en-US" sz="1400" dirty="0" smtClean="0"/>
              <a:t> in million)</a:t>
            </a:r>
          </a:p>
          <a:p>
            <a:r>
              <a:rPr lang="en-US" altLang="en-US" dirty="0" smtClean="0"/>
              <a:t>Then: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False alarm rate becomes more dominant if P(I) is very low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867400" cy="99218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3276600" cy="9810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52" y="3202672"/>
            <a:ext cx="5486400" cy="10509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332" y="1120378"/>
            <a:ext cx="7634068" cy="3564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continually with minimum (human) supervision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fault tolerant (recover from crashes)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Resist subversion (monitor itself from change by intruder)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Impose a minimal overhead 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Configurable according to system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 to changes in systems and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 to monitor a large number of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a graceful degradation of service (if one component fails others should continue to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dynamic reconfiguration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449961" cy="454555"/>
          </a:xfrm>
        </p:spPr>
        <p:txBody>
          <a:bodyPr/>
          <a:lstStyle/>
          <a:p>
            <a:r>
              <a:rPr lang="en-US" dirty="0"/>
              <a:t>IDS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232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2962" y="1120378"/>
            <a:ext cx="7691437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Anomaly (behavior) </a:t>
            </a:r>
            <a:r>
              <a:rPr lang="en-US" altLang="en-US" dirty="0" smtClean="0"/>
              <a:t>detection</a:t>
            </a:r>
          </a:p>
          <a:p>
            <a:pPr lvl="1">
              <a:spcAft>
                <a:spcPts val="600"/>
              </a:spcAft>
            </a:pPr>
            <a:r>
              <a:rPr lang="en-US" altLang="en-US" sz="1600" dirty="0"/>
              <a:t>Involves the collection of data relating to the behavior of legitimate users over a period of time</a:t>
            </a:r>
          </a:p>
          <a:p>
            <a:pPr lvl="1">
              <a:spcAft>
                <a:spcPts val="600"/>
              </a:spcAft>
            </a:pPr>
            <a:r>
              <a:rPr lang="en-US" altLang="en-US" sz="1600" dirty="0"/>
              <a:t>Current observed behavior is analyzed to determine whether this behavior is that of a legitimate user or that of an intruder</a:t>
            </a:r>
          </a:p>
          <a:p>
            <a:pPr>
              <a:spcAft>
                <a:spcPts val="600"/>
              </a:spcAft>
            </a:pPr>
            <a:r>
              <a:rPr lang="en-US" altLang="en-US" dirty="0" smtClean="0"/>
              <a:t>Signature/heuristic detection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/>
              <a:t>Uses a set of known malicious data patterns or attack rules that are compared with current behavior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Can </a:t>
            </a:r>
            <a:r>
              <a:rPr lang="en-US" sz="1600" dirty="0"/>
              <a:t>only identify known attacks for which it has patterns or rules (signature)</a:t>
            </a:r>
          </a:p>
          <a:p>
            <a:pPr>
              <a:spcAft>
                <a:spcPts val="3000"/>
              </a:spcAft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96038" cy="557382"/>
          </a:xfrm>
        </p:spPr>
        <p:txBody>
          <a:bodyPr/>
          <a:lstStyle/>
          <a:p>
            <a:r>
              <a:rPr lang="en-US" dirty="0"/>
              <a:t>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5881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7104" y="941696"/>
            <a:ext cx="7647296" cy="3573154"/>
          </a:xfrm>
        </p:spPr>
        <p:txBody>
          <a:bodyPr/>
          <a:lstStyle/>
          <a:p>
            <a:pPr marL="609600" indent="-609600"/>
            <a:r>
              <a:rPr lang="en-US" altLang="en-US" dirty="0">
                <a:cs typeface="Times New Roman" panose="02020603050405020304" pitchFamily="18" charset="0"/>
              </a:rPr>
              <a:t>There are numerous reasons why communication has to be secure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National defense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Business transactions</a:t>
            </a:r>
          </a:p>
          <a:p>
            <a:pPr marL="1100138" lvl="1" indent="-533400">
              <a:spcAft>
                <a:spcPts val="1200"/>
              </a:spcAft>
            </a:pPr>
            <a:r>
              <a:rPr lang="en-US" altLang="en-US" sz="1600" dirty="0">
                <a:cs typeface="Times New Roman" panose="02020603050405020304" pitchFamily="18" charset="0"/>
              </a:rPr>
              <a:t>Privacy needs</a:t>
            </a:r>
          </a:p>
          <a:p>
            <a:pPr marL="609600" indent="-609600"/>
            <a:r>
              <a:rPr lang="en-US" altLang="en-US" dirty="0">
                <a:cs typeface="Times New Roman" panose="02020603050405020304" pitchFamily="18" charset="0"/>
              </a:rPr>
              <a:t>Requirements of secure communication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1600" dirty="0" smtClean="0">
                <a:cs typeface="Times New Roman" panose="02020603050405020304" pitchFamily="18" charset="0"/>
              </a:rPr>
              <a:t>Secrecy - Only </a:t>
            </a:r>
            <a:r>
              <a:rPr lang="en-US" altLang="en-US" sz="1600" dirty="0">
                <a:cs typeface="Times New Roman" panose="02020603050405020304" pitchFamily="18" charset="0"/>
              </a:rPr>
              <a:t>intended receiver understands the message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1600" dirty="0" smtClean="0">
                <a:cs typeface="Times New Roman" panose="02020603050405020304" pitchFamily="18" charset="0"/>
              </a:rPr>
              <a:t>Authentication - Sender </a:t>
            </a:r>
            <a:r>
              <a:rPr lang="en-US" altLang="en-US" sz="1600" dirty="0">
                <a:cs typeface="Times New Roman" panose="02020603050405020304" pitchFamily="18" charset="0"/>
              </a:rPr>
              <a:t>and receiver need to confirm each others identity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1600" dirty="0">
                <a:cs typeface="Times New Roman" panose="02020603050405020304" pitchFamily="18" charset="0"/>
              </a:rPr>
              <a:t>Message 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Integrity - Ensure </a:t>
            </a:r>
            <a:r>
              <a:rPr lang="en-US" altLang="en-US" sz="1600" dirty="0">
                <a:cs typeface="Times New Roman" panose="02020603050405020304" pitchFamily="18" charset="0"/>
              </a:rPr>
              <a:t>that their communication has not been altered, either maliciously or by accident during transmission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14364" cy="577427"/>
          </a:xfrm>
        </p:spPr>
        <p:txBody>
          <a:bodyPr/>
          <a:lstStyle/>
          <a:p>
            <a:r>
              <a:rPr lang="en-US" dirty="0"/>
              <a:t>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81469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20378"/>
            <a:ext cx="5295900" cy="3394472"/>
          </a:xfrm>
        </p:spPr>
        <p:txBody>
          <a:bodyPr/>
          <a:lstStyle/>
          <a:p>
            <a:r>
              <a:rPr lang="en-US" altLang="en-US" sz="1600" dirty="0"/>
              <a:t>Threshold detection</a:t>
            </a:r>
          </a:p>
          <a:p>
            <a:pPr lvl="1"/>
            <a:r>
              <a:rPr lang="en-US" altLang="en-US" sz="1600" dirty="0"/>
              <a:t>checks excessive event occurrences over time</a:t>
            </a:r>
          </a:p>
          <a:p>
            <a:pPr lvl="1"/>
            <a:r>
              <a:rPr lang="en-US" altLang="en-US" sz="1600" dirty="0"/>
              <a:t>alone a crude and ineffective intruder detector</a:t>
            </a:r>
          </a:p>
          <a:p>
            <a:pPr lvl="1"/>
            <a:r>
              <a:rPr lang="en-US" altLang="en-US" sz="1600" dirty="0"/>
              <a:t>must determine both thresholds and time intervals</a:t>
            </a:r>
          </a:p>
          <a:p>
            <a:pPr lvl="1"/>
            <a:r>
              <a:rPr lang="en-US" altLang="en-US" sz="1600" dirty="0"/>
              <a:t>lots of false positive/false negative may be possible</a:t>
            </a:r>
          </a:p>
          <a:p>
            <a:pPr>
              <a:spcBef>
                <a:spcPts val="2400"/>
              </a:spcBef>
            </a:pPr>
            <a:r>
              <a:rPr lang="en-US" altLang="en-US" sz="1600" dirty="0"/>
              <a:t>Profile based</a:t>
            </a:r>
          </a:p>
          <a:p>
            <a:pPr lvl="1"/>
            <a:r>
              <a:rPr lang="en-US" altLang="en-US" sz="1600" dirty="0"/>
              <a:t>characterize past behavior of </a:t>
            </a:r>
            <a:r>
              <a:rPr lang="en-US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users/groups</a:t>
            </a:r>
          </a:p>
          <a:p>
            <a:pPr lvl="1"/>
            <a:r>
              <a:rPr lang="en-US" altLang="en-US" sz="1600" dirty="0"/>
              <a:t>then detect significant deviations</a:t>
            </a:r>
          </a:p>
          <a:p>
            <a:pPr lvl="1"/>
            <a:r>
              <a:rPr lang="en-US" altLang="en-US" sz="1600" dirty="0"/>
              <a:t>based on analysis of audit records: </a:t>
            </a:r>
            <a:r>
              <a:rPr lang="en-US" altLang="en-US" sz="1600" b="1" i="1" dirty="0"/>
              <a:t>gather metrics</a:t>
            </a:r>
            <a:endParaRPr lang="en-US" altLang="en-US" sz="1600" b="1" i="1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10313" cy="543095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955566"/>
            <a:ext cx="30146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en-US" sz="1600" b="1" dirty="0"/>
              <a:t>Example of metrics</a:t>
            </a:r>
            <a:endParaRPr lang="en-US" alt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Counters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e.g., number of logins during an hour, number of times a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executed</a:t>
            </a:r>
          </a:p>
          <a:p>
            <a:pPr>
              <a:spcAft>
                <a:spcPts val="12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Gauge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e.g., the number of outgoing messages [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pkts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spcAft>
                <a:spcPts val="12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Interval time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length of time between two events, e.g., two successive logins</a:t>
            </a:r>
          </a:p>
          <a:p>
            <a:pPr>
              <a:spcAft>
                <a:spcPts val="12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quantity of resources used (e.g., number of pages printed)</a:t>
            </a:r>
          </a:p>
          <a:p>
            <a:pPr>
              <a:spcAft>
                <a:spcPts val="1200"/>
              </a:spcAft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 and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240076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6412" y="1120378"/>
            <a:ext cx="7387988" cy="3394472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Users should not be logged in more than one session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Users do not make copies of system, password files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Users should not read in other users’ directories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Users must not write other users’ files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Users who log after hours often access the same files they used earlier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Users do not generally open disk devices but rely on high-level OS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669206" cy="618370"/>
          </a:xfrm>
        </p:spPr>
        <p:txBody>
          <a:bodyPr>
            <a:normAutofit/>
          </a:bodyPr>
          <a:lstStyle/>
          <a:p>
            <a:r>
              <a:rPr lang="en-US" dirty="0"/>
              <a:t>Example rules in a signature detection IDS</a:t>
            </a:r>
          </a:p>
        </p:txBody>
      </p:sp>
    </p:spTree>
    <p:extLst>
      <p:ext uri="{BB962C8B-B14F-4D97-AF65-F5344CB8AC3E}">
        <p14:creationId xmlns:p14="http://schemas.microsoft.com/office/powerpoint/2010/main" val="773002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64056"/>
              </p:ext>
            </p:extLst>
          </p:nvPr>
        </p:nvGraphicFramePr>
        <p:xfrm>
          <a:off x="1198606" y="1434653"/>
          <a:ext cx="6585328" cy="95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5328"/>
              </a:tblGrid>
              <a:tr h="461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Security: Principles and Practice by William Stallings, and Lawrie Brown  Pearson, 2008.</a:t>
                      </a:r>
                      <a:endParaRPr lang="en-US" sz="1400" b="1" kern="0" dirty="0" smtClean="0">
                        <a:solidFill>
                          <a:srgbClr val="00000A"/>
                        </a:solidFill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 marL="21431" marR="26194" marT="26194" marB="26194"/>
                </a:tc>
              </a:tr>
              <a:tr h="4071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 smtClean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Liberation Serif"/>
                          <a:cs typeface="Arial" panose="020B0604020202020204" pitchFamily="34" charset="0"/>
                        </a:rPr>
                        <a:t>www.owasp.com</a:t>
                      </a:r>
                    </a:p>
                  </a:txBody>
                  <a:tcPr marL="21431" marR="26194" marT="26194" marB="261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6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2087" y="2219326"/>
            <a:ext cx="5915025" cy="4333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2"/>
                </a:solidFill>
              </a:rPr>
              <a:t>T V Rao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4349" y="2529954"/>
            <a:ext cx="6019800" cy="1143000"/>
          </a:xfrm>
        </p:spPr>
        <p:txBody>
          <a:bodyPr/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SS ZG 566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3200" b="1" dirty="0">
                <a:latin typeface="Arial"/>
                <a:cs typeface="Arial"/>
              </a:rPr>
              <a:t>Secure Software Engineering</a:t>
            </a:r>
            <a:endParaRPr lang="en-IN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3521" y="3612863"/>
            <a:ext cx="858592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Intrusion Prevention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RL 10.4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16" y="1120378"/>
            <a:ext cx="7415284" cy="3394472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altLang="en-US" dirty="0"/>
              <a:t>Effective means of protecting LANs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altLang="en-US" dirty="0"/>
              <a:t>Internet connectivity essential</a:t>
            </a:r>
          </a:p>
          <a:p>
            <a:pPr lvl="1">
              <a:spcAft>
                <a:spcPts val="600"/>
              </a:spcAft>
            </a:pPr>
            <a:r>
              <a:rPr lang="en-AU" altLang="en-US" sz="1400" dirty="0"/>
              <a:t>For organization and individuals</a:t>
            </a:r>
          </a:p>
          <a:p>
            <a:pPr lvl="1">
              <a:spcAft>
                <a:spcPts val="600"/>
              </a:spcAft>
            </a:pPr>
            <a:r>
              <a:rPr lang="en-AU" altLang="en-US" sz="1400" dirty="0"/>
              <a:t>But creates a threat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altLang="en-US" dirty="0"/>
              <a:t>Could secure workstations and servers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altLang="en-US" dirty="0"/>
              <a:t>Also use firewall as perimeter defence</a:t>
            </a:r>
          </a:p>
          <a:p>
            <a:pPr lvl="1">
              <a:spcAft>
                <a:spcPts val="600"/>
              </a:spcAft>
            </a:pPr>
            <a:r>
              <a:rPr lang="en-AU" altLang="en-US" sz="1400" dirty="0"/>
              <a:t>Single choke point to impose security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604723"/>
          </a:xfrm>
        </p:spPr>
        <p:txBody>
          <a:bodyPr>
            <a:normAutofit fontScale="92500"/>
          </a:bodyPr>
          <a:lstStyle/>
          <a:p>
            <a:r>
              <a:rPr lang="en-US" dirty="0"/>
              <a:t>Firewalls and Intrusion Prevention Systems</a:t>
            </a:r>
          </a:p>
        </p:txBody>
      </p:sp>
    </p:spTree>
    <p:extLst>
      <p:ext uri="{BB962C8B-B14F-4D97-AF65-F5344CB8AC3E}">
        <p14:creationId xmlns:p14="http://schemas.microsoft.com/office/powerpoint/2010/main" val="714005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8048" y="1120378"/>
            <a:ext cx="7606352" cy="339447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Defines a single choke point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Provides a location for monitoring security events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Convenient platform for some Internet functions such as NAT, usage monitoring, IPSEC, VPNs</a:t>
            </a:r>
          </a:p>
          <a:p>
            <a:pPr marL="285750" indent="-28575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Limitations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Cannot protect against attacks bypassing firewall (internal systems can dial-out to an ISP)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May not protect fully against internal threats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Improperly secured wireless LAN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Laptop, PDA, portable storage device infected outside then used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0126"/>
            <a:ext cx="6324600" cy="597506"/>
          </a:xfrm>
        </p:spPr>
        <p:txBody>
          <a:bodyPr/>
          <a:lstStyle/>
          <a:p>
            <a:r>
              <a:rPr lang="en-US" dirty="0"/>
              <a:t>Firewall Capabilities &amp; Limits</a:t>
            </a:r>
          </a:p>
        </p:txBody>
      </p:sp>
    </p:spTree>
    <p:extLst>
      <p:ext uri="{BB962C8B-B14F-4D97-AF65-F5344CB8AC3E}">
        <p14:creationId xmlns:p14="http://schemas.microsoft.com/office/powerpoint/2010/main" val="1101446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2890" y="1120378"/>
            <a:ext cx="7251510" cy="3394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Security </a:t>
            </a:r>
            <a:r>
              <a:rPr lang="en-US" altLang="en-US" dirty="0"/>
              <a:t>products </a:t>
            </a:r>
            <a:r>
              <a:rPr lang="en-US" altLang="en-US" dirty="0" smtClean="0"/>
              <a:t>(bringing in IDS &amp; Firewall) which</a:t>
            </a:r>
            <a:endParaRPr lang="en-US" altLang="en-US" dirty="0"/>
          </a:p>
          <a:p>
            <a:pPr lvl="1"/>
            <a:r>
              <a:rPr lang="en-US" altLang="en-US" sz="1600" dirty="0"/>
              <a:t>Inline network-/host-based IDS that can block traffic</a:t>
            </a:r>
          </a:p>
          <a:p>
            <a:pPr lvl="1"/>
            <a:r>
              <a:rPr lang="en-US" altLang="en-US" sz="1600" dirty="0"/>
              <a:t>Functional addition to firewall that adds IDS </a:t>
            </a:r>
            <a:r>
              <a:rPr lang="en-US" altLang="en-US" sz="1600" dirty="0" smtClean="0"/>
              <a:t>capabilities</a:t>
            </a:r>
          </a:p>
          <a:p>
            <a:pPr lvl="1"/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Using IDS algorithms but can block or reject packets like a </a:t>
            </a:r>
            <a:r>
              <a:rPr lang="en-US" altLang="en-US" dirty="0" smtClean="0"/>
              <a:t>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May be network or host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68955" cy="632018"/>
          </a:xfrm>
        </p:spPr>
        <p:txBody>
          <a:bodyPr/>
          <a:lstStyle/>
          <a:p>
            <a:r>
              <a:rPr lang="en-US" dirty="0"/>
              <a:t>Intrusion Prevention Systems (IPS)</a:t>
            </a:r>
          </a:p>
        </p:txBody>
      </p:sp>
    </p:spTree>
    <p:extLst>
      <p:ext uri="{BB962C8B-B14F-4D97-AF65-F5344CB8AC3E}">
        <p14:creationId xmlns:p14="http://schemas.microsoft.com/office/powerpoint/2010/main" val="720117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0060" y="1120378"/>
            <a:ext cx="7374340" cy="339447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Identifies attacks using both: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Signature techniques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malicious application packets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Anomaly detection techniques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behavior patterns that indicate malware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Example of malicious behavior: buffer overflow, access to email contacts, directory traversal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Can be tailored to the specific platform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e.g. general purpose, web/database server specific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Can also sandbox applets to monitor behavior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May give desktop file, registry, I/O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214143"/>
            <a:ext cx="6382603" cy="509188"/>
          </a:xfrm>
        </p:spPr>
        <p:txBody>
          <a:bodyPr/>
          <a:lstStyle/>
          <a:p>
            <a:r>
              <a:rPr lang="en-US" dirty="0"/>
              <a:t>Host-Based IPS</a:t>
            </a:r>
          </a:p>
        </p:txBody>
      </p:sp>
    </p:spTree>
    <p:extLst>
      <p:ext uri="{BB962C8B-B14F-4D97-AF65-F5344CB8AC3E}">
        <p14:creationId xmlns:p14="http://schemas.microsoft.com/office/powerpoint/2010/main" val="3636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2388" y="1120378"/>
            <a:ext cx="7852012" cy="339447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Cryptography is the science of secret, or </a:t>
            </a:r>
            <a:r>
              <a:rPr lang="en-US" dirty="0" smtClean="0"/>
              <a:t>secure communication, in the presence of adversaries. It is a discipline combining Mathematics with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 has two main Components: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1600" dirty="0">
                <a:cs typeface="Times New Roman" panose="02020603050405020304" pitchFamily="18" charset="0"/>
              </a:rPr>
              <a:t>Encryption</a:t>
            </a:r>
          </a:p>
          <a:p>
            <a:pPr marL="1366838" lvl="2" indent="-457200">
              <a:buFontTx/>
              <a:buChar char="–"/>
            </a:pPr>
            <a:r>
              <a:rPr lang="en-US" altLang="en-US" dirty="0">
                <a:cs typeface="Times New Roman" panose="02020603050405020304" pitchFamily="18" charset="0"/>
              </a:rPr>
              <a:t>Practice of hiding messages so that they can not be read by anyone other than the intended recipient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1600" dirty="0">
                <a:cs typeface="Times New Roman" panose="02020603050405020304" pitchFamily="18" charset="0"/>
              </a:rPr>
              <a:t>Authentication &amp; Integrity</a:t>
            </a:r>
          </a:p>
          <a:p>
            <a:pPr marL="1366838" lvl="2" indent="-457200">
              <a:buFontTx/>
              <a:buChar char="–"/>
            </a:pPr>
            <a:r>
              <a:rPr lang="en-US" altLang="en-US" dirty="0">
                <a:cs typeface="Times New Roman" panose="02020603050405020304" pitchFamily="18" charset="0"/>
              </a:rPr>
              <a:t>Ensuring that users of data/resources are the persons they claim to be and that a message has not been surreptitiously altered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00716" cy="591075"/>
          </a:xfrm>
        </p:spPr>
        <p:txBody>
          <a:bodyPr/>
          <a:lstStyle/>
          <a:p>
            <a:r>
              <a:rPr lang="en-US" dirty="0"/>
              <a:t>Cryptography Basics</a:t>
            </a:r>
          </a:p>
        </p:txBody>
      </p:sp>
    </p:spTree>
    <p:extLst>
      <p:ext uri="{BB962C8B-B14F-4D97-AF65-F5344CB8AC3E}">
        <p14:creationId xmlns:p14="http://schemas.microsoft.com/office/powerpoint/2010/main" val="2116450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2764" y="1120378"/>
            <a:ext cx="7401635" cy="3394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Inline </a:t>
            </a:r>
            <a:r>
              <a:rPr lang="en-US" altLang="en-US" dirty="0"/>
              <a:t>NIDS that can discard packets or terminate TCP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Uses </a:t>
            </a:r>
            <a:r>
              <a:rPr lang="en-US" altLang="en-US" dirty="0"/>
              <a:t>signature and 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May </a:t>
            </a:r>
            <a:r>
              <a:rPr lang="en-US" altLang="en-US" dirty="0"/>
              <a:t>provide flow data protection</a:t>
            </a:r>
          </a:p>
          <a:p>
            <a:pPr lvl="1"/>
            <a:r>
              <a:rPr lang="en-US" altLang="en-US" sz="1400" dirty="0"/>
              <a:t>monitoring full application flow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Can </a:t>
            </a:r>
            <a:r>
              <a:rPr lang="en-US" altLang="en-US" dirty="0"/>
              <a:t>identify malicious packets using:</a:t>
            </a:r>
          </a:p>
          <a:p>
            <a:pPr lvl="1"/>
            <a:r>
              <a:rPr lang="en-US" altLang="en-US" sz="1600" dirty="0"/>
              <a:t>pattern matching (for specific byte </a:t>
            </a:r>
            <a:r>
              <a:rPr lang="en-US" altLang="en-US" sz="1600" dirty="0" err="1"/>
              <a:t>seq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 err="1"/>
              <a:t>stateful</a:t>
            </a:r>
            <a:r>
              <a:rPr lang="en-US" altLang="en-US" sz="1600" dirty="0"/>
              <a:t> matching (to stop attack streams rather than a single </a:t>
            </a:r>
            <a:r>
              <a:rPr lang="en-US" altLang="en-US" sz="1600" dirty="0" err="1"/>
              <a:t>pkts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protocol anomaly (deviations from </a:t>
            </a:r>
            <a:r>
              <a:rPr lang="en-US" altLang="en-US" sz="1600" dirty="0" err="1"/>
              <a:t>stds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traffic anomaly (unusual traffic like a UDP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41660" cy="591075"/>
          </a:xfrm>
        </p:spPr>
        <p:txBody>
          <a:bodyPr/>
          <a:lstStyle/>
          <a:p>
            <a:r>
              <a:rPr lang="en-US" dirty="0"/>
              <a:t>Network-Based IPS</a:t>
            </a:r>
          </a:p>
        </p:txBody>
      </p:sp>
    </p:spTree>
    <p:extLst>
      <p:ext uri="{BB962C8B-B14F-4D97-AF65-F5344CB8AC3E}">
        <p14:creationId xmlns:p14="http://schemas.microsoft.com/office/powerpoint/2010/main" val="883941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64056"/>
              </p:ext>
            </p:extLst>
          </p:nvPr>
        </p:nvGraphicFramePr>
        <p:xfrm>
          <a:off x="1198606" y="1434653"/>
          <a:ext cx="6585328" cy="95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5328"/>
              </a:tblGrid>
              <a:tr h="461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Security: Principles and Practice by William Stallings, and Lawrie Brown  Pearson, 2008.</a:t>
                      </a:r>
                      <a:endParaRPr lang="en-US" sz="1400" b="1" kern="0" dirty="0" smtClean="0">
                        <a:solidFill>
                          <a:srgbClr val="00000A"/>
                        </a:solidFill>
                        <a:effectLst/>
                        <a:latin typeface="Arial" panose="020B0604020202020204" pitchFamily="34" charset="0"/>
                        <a:ea typeface="Liberation Serif"/>
                        <a:cs typeface="Arial" panose="020B0604020202020204" pitchFamily="34" charset="0"/>
                      </a:endParaRPr>
                    </a:p>
                  </a:txBody>
                  <a:tcPr marL="21431" marR="26194" marT="26194" marB="26194"/>
                </a:tc>
              </a:tr>
              <a:tr h="4071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0" dirty="0" smtClean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Liberation Serif"/>
                          <a:cs typeface="Arial" panose="020B0604020202020204" pitchFamily="34" charset="0"/>
                        </a:rPr>
                        <a:t>www.owasp.com</a:t>
                      </a:r>
                    </a:p>
                  </a:txBody>
                  <a:tcPr marL="21431" marR="26194" marT="26194" marB="261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6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2087" y="2219326"/>
            <a:ext cx="5915025" cy="4333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829" y="813797"/>
            <a:ext cx="3475630" cy="4072101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Cipher is a </a:t>
            </a:r>
            <a:r>
              <a:rPr lang="en-US" altLang="en-US" dirty="0" smtClean="0">
                <a:cs typeface="Times New Roman" panose="02020603050405020304" pitchFamily="18" charset="0"/>
              </a:rPr>
              <a:t>method/algorithm </a:t>
            </a:r>
            <a:r>
              <a:rPr lang="en-US" altLang="en-US" dirty="0">
                <a:cs typeface="Times New Roman" panose="02020603050405020304" pitchFamily="18" charset="0"/>
              </a:rPr>
              <a:t>for </a:t>
            </a:r>
            <a:r>
              <a:rPr lang="en-US" altLang="en-US" dirty="0" smtClean="0">
                <a:cs typeface="Times New Roman" panose="02020603050405020304" pitchFamily="18" charset="0"/>
              </a:rPr>
              <a:t>encrypting/decrypting messages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</a:pPr>
            <a:r>
              <a:rPr lang="en-US" altLang="en-US" sz="1500" dirty="0">
                <a:cs typeface="Times New Roman" panose="02020603050405020304" pitchFamily="18" charset="0"/>
              </a:rPr>
              <a:t>Encryption algorithms are standardized &amp; published</a:t>
            </a:r>
          </a:p>
          <a:p>
            <a:pPr marL="274320" indent="-27432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500" dirty="0">
                <a:cs typeface="Times New Roman" panose="02020603050405020304" pitchFamily="18" charset="0"/>
              </a:rPr>
              <a:t>The key which is an input to the algorithm is secret</a:t>
            </a:r>
          </a:p>
          <a:p>
            <a:pPr marL="825104" lvl="1" indent="-400050">
              <a:lnSpc>
                <a:spcPct val="90000"/>
              </a:lnSpc>
              <a:spcAft>
                <a:spcPts val="600"/>
              </a:spcAft>
            </a:pPr>
            <a:r>
              <a:rPr lang="en-US" altLang="en-US" sz="1350" dirty="0">
                <a:cs typeface="Times New Roman" panose="02020603050405020304" pitchFamily="18" charset="0"/>
              </a:rPr>
              <a:t>Key is a string of numbers or characters </a:t>
            </a:r>
          </a:p>
          <a:p>
            <a:pPr marL="825104" lvl="1" indent="-400050">
              <a:lnSpc>
                <a:spcPct val="90000"/>
              </a:lnSpc>
              <a:spcAft>
                <a:spcPts val="600"/>
              </a:spcAft>
            </a:pPr>
            <a:r>
              <a:rPr lang="en-US" altLang="en-US" sz="1350" dirty="0">
                <a:cs typeface="Times New Roman" panose="02020603050405020304" pitchFamily="18" charset="0"/>
              </a:rPr>
              <a:t>If same key is used for encryption &amp; decryption the algorithm is called symmetric</a:t>
            </a:r>
          </a:p>
          <a:p>
            <a:pPr marL="825104" lvl="1" indent="-400050">
              <a:lnSpc>
                <a:spcPct val="90000"/>
              </a:lnSpc>
              <a:spcAft>
                <a:spcPts val="600"/>
              </a:spcAft>
            </a:pPr>
            <a:r>
              <a:rPr lang="en-US" altLang="en-US" sz="1350" dirty="0">
                <a:cs typeface="Times New Roman" panose="02020603050405020304" pitchFamily="18" charset="0"/>
              </a:rPr>
              <a:t>If different keys are used for encryption &amp; decryption the algorithm is called asymmetric 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14364" cy="509188"/>
          </a:xfrm>
        </p:spPr>
        <p:txBody>
          <a:bodyPr/>
          <a:lstStyle/>
          <a:p>
            <a:r>
              <a:rPr lang="en-US" dirty="0" smtClean="0"/>
              <a:t>Cryptography </a:t>
            </a:r>
            <a:r>
              <a:rPr lang="en-US" dirty="0"/>
              <a:t>- Cipher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3662565" y="1838662"/>
            <a:ext cx="685800" cy="74295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900"/>
              <a:t>Plain Text</a:t>
            </a:r>
            <a:endParaRPr lang="en-US" altLang="en-US" sz="900">
              <a:solidFill>
                <a:srgbClr val="CC0000"/>
              </a:solidFill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4756749" y="1810087"/>
            <a:ext cx="857250" cy="8001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900" dirty="0"/>
          </a:p>
          <a:p>
            <a:pPr algn="ctr"/>
            <a:r>
              <a:rPr lang="en-US" altLang="en-US" sz="900" dirty="0"/>
              <a:t>Encryption</a:t>
            </a:r>
          </a:p>
          <a:p>
            <a:pPr algn="ctr"/>
            <a:r>
              <a:rPr lang="en-US" altLang="en-US" sz="900" dirty="0"/>
              <a:t>Algorithm</a:t>
            </a:r>
          </a:p>
          <a:p>
            <a:pPr algn="ctr"/>
            <a:endParaRPr lang="en-US" altLang="en-US" sz="900" dirty="0">
              <a:solidFill>
                <a:srgbClr val="CC0000"/>
              </a:solidFill>
            </a:endParaRPr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V="1">
            <a:off x="5186565" y="2610187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rot="16200000">
            <a:off x="4548390" y="2010112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rot="16200000">
            <a:off x="5809261" y="2010112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922246" y="3696037"/>
            <a:ext cx="49244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Key A</a:t>
            </a:r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53441"/>
              </p:ext>
            </p:extLst>
          </p:nvPr>
        </p:nvGraphicFramePr>
        <p:xfrm>
          <a:off x="5021068" y="3067387"/>
          <a:ext cx="33099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Clip" r:id="rId3" imgW="1395360" imgH="2658600" progId="MS_ClipArt_Gallery.2">
                  <p:embed/>
                </p:oleObj>
              </mc:Choice>
              <mc:Fallback>
                <p:oleObj name="Clip" r:id="rId3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068" y="3067387"/>
                        <a:ext cx="330994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25"/>
          <p:cNvSpPr>
            <a:spLocks noChangeShapeType="1"/>
          </p:cNvSpPr>
          <p:nvPr/>
        </p:nvSpPr>
        <p:spPr bwMode="auto">
          <a:xfrm rot="16200000">
            <a:off x="8152411" y="2010112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rot="16200000">
            <a:off x="6895111" y="2010112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V="1">
            <a:off x="7527333" y="2610187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265396" y="3696037"/>
            <a:ext cx="48763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/>
              <a:t>Key B</a:t>
            </a:r>
          </a:p>
        </p:txBody>
      </p:sp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11099"/>
              </p:ext>
            </p:extLst>
          </p:nvPr>
        </p:nvGraphicFramePr>
        <p:xfrm>
          <a:off x="7361836" y="3067387"/>
          <a:ext cx="33099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lip" r:id="rId5" imgW="1395360" imgH="2658600" progId="MS_ClipArt_Gallery.2">
                  <p:embed/>
                </p:oleObj>
              </mc:Choice>
              <mc:Fallback>
                <p:oleObj name="Clip" r:id="rId5" imgW="1395360" imgH="2658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836" y="3067387"/>
                        <a:ext cx="330994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6009286" y="1838662"/>
            <a:ext cx="685800" cy="74295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900"/>
              <a:t>Cipher Text</a:t>
            </a:r>
            <a:endParaRPr lang="en-US" altLang="en-US" sz="900">
              <a:solidFill>
                <a:srgbClr val="CC0000"/>
              </a:solidFill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8352436" y="1838662"/>
            <a:ext cx="685800" cy="74295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900"/>
              <a:t>Plain Text</a:t>
            </a:r>
            <a:endParaRPr lang="en-US" altLang="en-US" sz="900">
              <a:solidFill>
                <a:srgbClr val="CC0000"/>
              </a:solidFill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7097517" y="1810087"/>
            <a:ext cx="857250" cy="8001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900"/>
          </a:p>
          <a:p>
            <a:pPr algn="ctr"/>
            <a:r>
              <a:rPr lang="en-US" altLang="en-US" sz="900"/>
              <a:t>Decryption</a:t>
            </a:r>
          </a:p>
          <a:p>
            <a:pPr algn="ctr"/>
            <a:r>
              <a:rPr lang="en-US" altLang="en-US" sz="900"/>
              <a:t>Algorithm</a:t>
            </a:r>
          </a:p>
          <a:p>
            <a:pPr algn="ctr"/>
            <a:endParaRPr lang="en-US" altLang="en-US" sz="9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6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866" y="996287"/>
            <a:ext cx="7715534" cy="3671247"/>
          </a:xfrm>
        </p:spPr>
        <p:txBody>
          <a:bodyPr/>
          <a:lstStyle/>
          <a:p>
            <a:pPr marL="0" indent="0"/>
            <a:r>
              <a:rPr lang="en-US" altLang="en-US" sz="2400" dirty="0">
                <a:cs typeface="Times New Roman" panose="02020603050405020304" pitchFamily="18" charset="0"/>
              </a:rPr>
              <a:t>Algorithms in which the key for encryption and decryption are the same are Symmetric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Example: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3DES, AES, RC4 etc.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400" dirty="0">
                <a:cs typeface="Times New Roman" panose="02020603050405020304" pitchFamily="18" charset="0"/>
              </a:rPr>
              <a:t>Types: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2000" dirty="0">
                <a:cs typeface="Times New Roman" panose="02020603050405020304" pitchFamily="18" charset="0"/>
              </a:rPr>
              <a:t>Block Ciphers</a:t>
            </a:r>
          </a:p>
          <a:p>
            <a:pPr marL="1366838" lvl="2" indent="-457200"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Encrypt data one block at a time (typically 64 bits, or 128 bits)</a:t>
            </a:r>
          </a:p>
          <a:p>
            <a:pPr marL="1366838" lvl="2" indent="-457200"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for a single message</a:t>
            </a:r>
          </a:p>
          <a:p>
            <a:pPr marL="1100138" lvl="1" indent="-533400">
              <a:buFontTx/>
              <a:buAutoNum type="arabicPeriod"/>
            </a:pPr>
            <a:r>
              <a:rPr lang="en-US" altLang="en-US" sz="2000" dirty="0">
                <a:cs typeface="Times New Roman" panose="02020603050405020304" pitchFamily="18" charset="0"/>
              </a:rPr>
              <a:t>Stream Ciphers</a:t>
            </a:r>
          </a:p>
          <a:p>
            <a:pPr marL="1366838" lvl="2" indent="-457200"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Encrypt data one bit or one byte at a time</a:t>
            </a:r>
          </a:p>
          <a:p>
            <a:pPr marL="1366838" lvl="2" indent="-457200"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if data is a constant stream of information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41660" cy="563779"/>
          </a:xfrm>
        </p:spPr>
        <p:txBody>
          <a:bodyPr/>
          <a:lstStyle/>
          <a:p>
            <a:r>
              <a:rPr lang="en-US" dirty="0"/>
              <a:t>Encryption - Symmetric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61046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29309"/>
            <a:ext cx="8229600" cy="3792816"/>
          </a:xfrm>
        </p:spPr>
        <p:txBody>
          <a:bodyPr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Strength of algorithm is determined by the size of the key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The longer the key the more difficult it is to crack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Key length is expressed in bits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Typical key sizes vary between 48 bits and 448 bits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Set of possible keys for a cipher is called key space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For 40-bit key there are 2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40</a:t>
            </a:r>
            <a:r>
              <a:rPr lang="en-US" altLang="en-US" sz="1600" dirty="0">
                <a:cs typeface="Times New Roman" panose="02020603050405020304" pitchFamily="18" charset="0"/>
              </a:rPr>
              <a:t> possible keys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For 128-bit key there are 2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128</a:t>
            </a:r>
            <a:r>
              <a:rPr lang="en-US" altLang="en-US" sz="1600" dirty="0">
                <a:cs typeface="Times New Roman" panose="02020603050405020304" pitchFamily="18" charset="0"/>
              </a:rPr>
              <a:t> possible keys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Each additional bit added to the key length doubles the security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To crack the key the hacker has to use brute-force </a:t>
            </a:r>
          </a:p>
          <a:p>
            <a:pPr marL="1100138" lvl="1" indent="-533400">
              <a:buFontTx/>
              <a:buNone/>
            </a:pPr>
            <a:r>
              <a:rPr lang="en-US" altLang="en-US" sz="1600" dirty="0">
                <a:cs typeface="Times New Roman" panose="02020603050405020304" pitchFamily="18" charset="0"/>
              </a:rPr>
              <a:t>	(i.e. try all the possible keys till a key that works is found)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Super Computer can crack a 56-bit key in 24 hours</a:t>
            </a:r>
          </a:p>
          <a:p>
            <a:pPr marL="1100138" lvl="1" indent="-533400"/>
            <a:r>
              <a:rPr lang="en-US" altLang="en-US" sz="1600" dirty="0">
                <a:cs typeface="Times New Roman" panose="02020603050405020304" pitchFamily="18" charset="0"/>
              </a:rPr>
              <a:t>It will take 2</a:t>
            </a:r>
            <a:r>
              <a:rPr lang="en-US" altLang="en-US" sz="1600" baseline="30000" dirty="0">
                <a:cs typeface="Times New Roman" panose="02020603050405020304" pitchFamily="18" charset="0"/>
              </a:rPr>
              <a:t>72</a:t>
            </a:r>
            <a:r>
              <a:rPr lang="en-US" altLang="en-US" sz="1600" dirty="0">
                <a:cs typeface="Times New Roman" panose="02020603050405020304" pitchFamily="18" charset="0"/>
              </a:rPr>
              <a:t> times longer to crack a 128-bit 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key </a:t>
            </a:r>
            <a:r>
              <a:rPr lang="en-US" altLang="en-US" sz="1600" dirty="0">
                <a:cs typeface="Times New Roman" panose="02020603050405020304" pitchFamily="18" charset="0"/>
              </a:rPr>
              <a:t>	(billions of years)</a:t>
            </a:r>
          </a:p>
          <a:p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24600" cy="618370"/>
          </a:xfrm>
        </p:spPr>
        <p:txBody>
          <a:bodyPr/>
          <a:lstStyle/>
          <a:p>
            <a:r>
              <a:rPr lang="en-US" dirty="0"/>
              <a:t>Symmetric Encryption - Key Strength</a:t>
            </a:r>
          </a:p>
        </p:txBody>
      </p:sp>
    </p:spTree>
    <p:extLst>
      <p:ext uri="{BB962C8B-B14F-4D97-AF65-F5344CB8AC3E}">
        <p14:creationId xmlns:p14="http://schemas.microsoft.com/office/powerpoint/2010/main" val="409648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7548"/>
            <a:ext cx="8229600" cy="3601748"/>
          </a:xfrm>
        </p:spPr>
        <p:txBody>
          <a:bodyPr/>
          <a:lstStyle/>
          <a:p>
            <a:pPr marL="0" indent="0"/>
            <a:r>
              <a:rPr lang="en-US" altLang="en-US" dirty="0">
                <a:cs typeface="Times New Roman" panose="02020603050405020304" pitchFamily="18" charset="0"/>
              </a:rPr>
              <a:t>According to Claude Shannon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amount of secrecy needed should determine the amount of labor appropriate for the encryption and decryption.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set of keys and the enciphering algorithm should be free from complexity.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implementation of the process should be as simple as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Errors in ciphering should not propagate and cause corruption of further information in the message.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size of the enciphered text should be no larger than the text of the original message</a:t>
            </a:r>
            <a:r>
              <a:rPr lang="en-US" altLang="en-US" dirty="0" smtClean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r"/>
            <a:r>
              <a:rPr lang="en-US" sz="1050" dirty="0"/>
              <a:t>Claude Elwood Shannon was an MIT/Princeton mathematician, electrical engineer known for  information theory and cryptography.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14143"/>
            <a:ext cx="6341660" cy="604723"/>
          </a:xfrm>
        </p:spPr>
        <p:txBody>
          <a:bodyPr/>
          <a:lstStyle/>
          <a:p>
            <a:r>
              <a:rPr lang="en-US" dirty="0"/>
              <a:t>Characteristics of “Good” Ciphers</a:t>
            </a:r>
          </a:p>
        </p:txBody>
      </p:sp>
    </p:spTree>
    <p:extLst>
      <p:ext uri="{BB962C8B-B14F-4D97-AF65-F5344CB8AC3E}">
        <p14:creationId xmlns:p14="http://schemas.microsoft.com/office/powerpoint/2010/main" val="2438998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G Template">
  <a:themeElements>
    <a:clrScheme name="SDP-NJ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B310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SDP-NJ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P-NJfin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P-NJfi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13256</TotalTime>
  <Words>2768</Words>
  <Application>Microsoft Office PowerPoint</Application>
  <PresentationFormat>On-screen Show (16:9)</PresentationFormat>
  <Paragraphs>441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Arial</vt:lpstr>
      <vt:lpstr>Calibri</vt:lpstr>
      <vt:lpstr>Courier New</vt:lpstr>
      <vt:lpstr>Liberation Serif</vt:lpstr>
      <vt:lpstr>Lucida Sans Unicode</vt:lpstr>
      <vt:lpstr>Symbol</vt:lpstr>
      <vt:lpstr>Times New Roman</vt:lpstr>
      <vt:lpstr>BITS_PPT_template</vt:lpstr>
      <vt:lpstr>PG Template</vt:lpstr>
      <vt:lpstr>Clip</vt:lpstr>
      <vt:lpstr>SS ZG 566 Secure Software Engineering</vt:lpstr>
      <vt:lpstr>Security Mechanisms RL 10</vt:lpstr>
      <vt:lpstr>Encryption for Security RL 10.1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SS ZG 566 Secure Software Engineering</vt:lpstr>
      <vt:lpstr>Digital Signatures RL 10.2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SS ZG 566 Secure 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SS ZG 566 Secure 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T V Rao</cp:lastModifiedBy>
  <cp:revision>567</cp:revision>
  <dcterms:created xsi:type="dcterms:W3CDTF">2015-06-09T08:31:04Z</dcterms:created>
  <dcterms:modified xsi:type="dcterms:W3CDTF">2017-11-29T04:21:29Z</dcterms:modified>
</cp:coreProperties>
</file>