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 id="2147483679" r:id="rId2"/>
  </p:sldMasterIdLst>
  <p:notesMasterIdLst>
    <p:notesMasterId r:id="rId65"/>
  </p:notesMasterIdLst>
  <p:handoutMasterIdLst>
    <p:handoutMasterId r:id="rId66"/>
  </p:handoutMasterIdLst>
  <p:sldIdLst>
    <p:sldId id="381" r:id="rId3"/>
    <p:sldId id="389" r:id="rId4"/>
    <p:sldId id="582" r:id="rId5"/>
    <p:sldId id="769" r:id="rId6"/>
    <p:sldId id="770" r:id="rId7"/>
    <p:sldId id="771" r:id="rId8"/>
    <p:sldId id="772" r:id="rId9"/>
    <p:sldId id="774" r:id="rId10"/>
    <p:sldId id="773" r:id="rId11"/>
    <p:sldId id="813" r:id="rId12"/>
    <p:sldId id="811" r:id="rId13"/>
    <p:sldId id="812" r:id="rId14"/>
    <p:sldId id="776" r:id="rId15"/>
    <p:sldId id="775" r:id="rId16"/>
    <p:sldId id="777" r:id="rId17"/>
    <p:sldId id="778" r:id="rId18"/>
    <p:sldId id="780" r:id="rId19"/>
    <p:sldId id="779" r:id="rId20"/>
    <p:sldId id="665" r:id="rId21"/>
    <p:sldId id="666" r:id="rId22"/>
    <p:sldId id="667" r:id="rId23"/>
    <p:sldId id="781" r:id="rId24"/>
    <p:sldId id="782" r:id="rId25"/>
    <p:sldId id="783" r:id="rId26"/>
    <p:sldId id="784" r:id="rId27"/>
    <p:sldId id="785" r:id="rId28"/>
    <p:sldId id="786" r:id="rId29"/>
    <p:sldId id="668" r:id="rId30"/>
    <p:sldId id="636" r:id="rId31"/>
    <p:sldId id="637" r:id="rId32"/>
    <p:sldId id="754" r:id="rId33"/>
    <p:sldId id="787" r:id="rId34"/>
    <p:sldId id="788" r:id="rId35"/>
    <p:sldId id="789" r:id="rId36"/>
    <p:sldId id="791" r:id="rId37"/>
    <p:sldId id="792" r:id="rId38"/>
    <p:sldId id="793" r:id="rId39"/>
    <p:sldId id="790" r:id="rId40"/>
    <p:sldId id="794" r:id="rId41"/>
    <p:sldId id="795" r:id="rId42"/>
    <p:sldId id="796" r:id="rId43"/>
    <p:sldId id="797" r:id="rId44"/>
    <p:sldId id="798" r:id="rId45"/>
    <p:sldId id="671" r:id="rId46"/>
    <p:sldId id="672" r:id="rId47"/>
    <p:sldId id="673" r:id="rId48"/>
    <p:sldId id="760" r:id="rId49"/>
    <p:sldId id="768" r:id="rId50"/>
    <p:sldId id="799" r:id="rId51"/>
    <p:sldId id="800" r:id="rId52"/>
    <p:sldId id="802" r:id="rId53"/>
    <p:sldId id="801" r:id="rId54"/>
    <p:sldId id="805" r:id="rId55"/>
    <p:sldId id="803" r:id="rId56"/>
    <p:sldId id="804" r:id="rId57"/>
    <p:sldId id="806" r:id="rId58"/>
    <p:sldId id="807" r:id="rId59"/>
    <p:sldId id="808" r:id="rId60"/>
    <p:sldId id="809" r:id="rId61"/>
    <p:sldId id="810" r:id="rId62"/>
    <p:sldId id="601" r:id="rId63"/>
    <p:sldId id="664" r:id="rId64"/>
  </p:sldIdLst>
  <p:sldSz cx="9144000" cy="5143500" type="screen16x9"/>
  <p:notesSz cx="6858000" cy="9144000"/>
  <p:custDataLst>
    <p:tags r:id="rId6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9" autoAdjust="0"/>
    <p:restoredTop sz="93474" autoAdjust="0"/>
  </p:normalViewPr>
  <p:slideViewPr>
    <p:cSldViewPr snapToGrid="0">
      <p:cViewPr varScale="1">
        <p:scale>
          <a:sx n="84" d="100"/>
          <a:sy n="84" d="100"/>
        </p:scale>
        <p:origin x="132" y="84"/>
      </p:cViewPr>
      <p:guideLst>
        <p:guide orient="horz" pos="2160"/>
        <p:guide pos="2880"/>
        <p:guide orient="horz" pos="162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798"/>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gs" Target="tags/tag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394F4B-DBDD-4BF7-B613-78EDB047F2F9}" type="datetimeFigureOut">
              <a:rPr lang="en-US" smtClean="0"/>
              <a:t>8/30/2017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01AD7E-7F9D-4576-9772-0B1B702F1F55}" type="slidenum">
              <a:rPr lang="en-US" smtClean="0"/>
              <a:t>‹#›</a:t>
            </a:fld>
            <a:endParaRPr lang="en-US"/>
          </a:p>
        </p:txBody>
      </p:sp>
    </p:spTree>
    <p:extLst>
      <p:ext uri="{BB962C8B-B14F-4D97-AF65-F5344CB8AC3E}">
        <p14:creationId xmlns:p14="http://schemas.microsoft.com/office/powerpoint/2010/main" val="1635507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2289B-64AB-40F4-866F-7386DC470D15}" type="datetimeFigureOut">
              <a:rPr lang="en-US" smtClean="0"/>
              <a:t>8/30/2017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8DE6F-CB63-4507-A312-B89798DB40FF}" type="slidenum">
              <a:rPr lang="en-US" smtClean="0"/>
              <a:t>‹#›</a:t>
            </a:fld>
            <a:endParaRPr lang="en-US"/>
          </a:p>
        </p:txBody>
      </p:sp>
    </p:spTree>
    <p:extLst>
      <p:ext uri="{BB962C8B-B14F-4D97-AF65-F5344CB8AC3E}">
        <p14:creationId xmlns:p14="http://schemas.microsoft.com/office/powerpoint/2010/main" val="20625682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05255C-BCCE-4062-AC53-FF5495AD3B7B}" type="slidenum">
              <a:rPr lang="en-US" smtClean="0"/>
              <a:t>3</a:t>
            </a:fld>
            <a:endParaRPr lang="en-US" dirty="0"/>
          </a:p>
        </p:txBody>
      </p:sp>
    </p:spTree>
    <p:extLst>
      <p:ext uri="{BB962C8B-B14F-4D97-AF65-F5344CB8AC3E}">
        <p14:creationId xmlns:p14="http://schemas.microsoft.com/office/powerpoint/2010/main" val="20622538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514600"/>
            <a:ext cx="8686800" cy="20574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4572000"/>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4572000"/>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4572000"/>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423909" y="2514603"/>
            <a:ext cx="1627314" cy="14847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0" name="Group 11"/>
          <p:cNvGrpSpPr>
            <a:grpSpLocks/>
          </p:cNvGrpSpPr>
          <p:nvPr userDrawn="1"/>
        </p:nvGrpSpPr>
        <p:grpSpPr bwMode="auto">
          <a:xfrm>
            <a:off x="94567" y="3943354"/>
            <a:ext cx="2209800" cy="647241"/>
            <a:chOff x="246967" y="2209800"/>
            <a:chExt cx="2209800" cy="862986"/>
          </a:xfrm>
        </p:grpSpPr>
        <p:sp>
          <p:nvSpPr>
            <p:cNvPr id="11" name="TextBox 10"/>
            <p:cNvSpPr txBox="1"/>
            <p:nvPr userDrawn="1"/>
          </p:nvSpPr>
          <p:spPr>
            <a:xfrm>
              <a:off x="246967" y="2209800"/>
              <a:ext cx="2209800" cy="718145"/>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410039" y="2765011"/>
              <a:ext cx="1920240" cy="307775"/>
            </a:xfrm>
            <a:prstGeom prst="rect">
              <a:avLst/>
            </a:prstGeom>
            <a:noFill/>
          </p:spPr>
          <p:txBody>
            <a:bodyPr>
              <a:spAutoFit/>
            </a:bodyPr>
            <a:lstStyle/>
            <a:p>
              <a:pPr algn="ctr" fontAlgn="auto">
                <a:spcBef>
                  <a:spcPts val="0"/>
                </a:spcBef>
                <a:spcAft>
                  <a:spcPts val="0"/>
                </a:spcAft>
                <a:defRPr/>
              </a:pPr>
              <a:r>
                <a:rPr lang="en-US" sz="900" spc="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2514600" y="4057650"/>
            <a:ext cx="6019800" cy="400050"/>
          </a:xfrm>
        </p:spPr>
        <p:txBody>
          <a:bodyPr anchor="b">
            <a:noAutofit/>
          </a:bodyPr>
          <a:lstStyle>
            <a:lvl1pPr marL="0" indent="0" algn="r">
              <a:lnSpc>
                <a:spcPts val="1800"/>
              </a:lnSpc>
              <a:spcBef>
                <a:spcPts val="0"/>
              </a:spcBef>
              <a:buNone/>
              <a:defRPr sz="1800" baseline="0">
                <a:solidFill>
                  <a:schemeClr val="bg1"/>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smtClean="0"/>
              <a:t>Click to edit Master text styles</a:t>
            </a:r>
          </a:p>
          <a:p>
            <a:pPr lvl="1"/>
            <a:r>
              <a:rPr lang="en-US" dirty="0" smtClean="0"/>
              <a:t>Second level</a:t>
            </a:r>
          </a:p>
        </p:txBody>
      </p:sp>
      <p:sp>
        <p:nvSpPr>
          <p:cNvPr id="2" name="Title 1"/>
          <p:cNvSpPr>
            <a:spLocks noGrp="1"/>
          </p:cNvSpPr>
          <p:nvPr>
            <p:ph type="title" hasCustomPrompt="1"/>
          </p:nvPr>
        </p:nvSpPr>
        <p:spPr>
          <a:xfrm>
            <a:off x="2514600" y="2857500"/>
            <a:ext cx="6019800" cy="1143000"/>
          </a:xfrm>
          <a:prstGeom prst="rect">
            <a:avLst/>
          </a:prstGeom>
        </p:spPr>
        <p:txBody>
          <a:bodyPr>
            <a:noAutofit/>
          </a:bodyPr>
          <a:lstStyle>
            <a:lvl1pPr algn="l">
              <a:lnSpc>
                <a:spcPts val="4000"/>
              </a:lnSpc>
              <a:defRPr sz="3600" baseline="0">
                <a:solidFill>
                  <a:schemeClr val="bg1"/>
                </a:solidFill>
                <a:latin typeface="Arial" panose="020B0604020202020204" pitchFamily="34" charset="0"/>
                <a:cs typeface="Arial" panose="020B0604020202020204" pitchFamily="34" charset="0"/>
              </a:defRPr>
            </a:lvl1pPr>
          </a:lstStyle>
          <a:p>
            <a:r>
              <a:rPr lang="en-US" dirty="0" smtClean="0"/>
              <a:t>Click to edit Mater title style</a:t>
            </a:r>
            <a:endParaRPr lang="en-US" dirty="0"/>
          </a:p>
        </p:txBody>
      </p:sp>
    </p:spTree>
    <p:extLst>
      <p:ext uri="{BB962C8B-B14F-4D97-AF65-F5344CB8AC3E}">
        <p14:creationId xmlns:p14="http://schemas.microsoft.com/office/powerpoint/2010/main" val="87250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srcRect/>
          <a:stretch>
            <a:fillRect/>
          </a:stretch>
        </p:blipFill>
        <p:spPr bwMode="auto">
          <a:xfrm>
            <a:off x="0" y="0"/>
            <a:ext cx="9144000" cy="5143500"/>
          </a:xfrm>
          <a:prstGeom prst="rect">
            <a:avLst/>
          </a:prstGeom>
          <a:noFill/>
          <a:ln w="9525">
            <a:noFill/>
            <a:miter lim="800000"/>
            <a:headEnd/>
            <a:tailEnd/>
          </a:ln>
        </p:spPr>
      </p:pic>
      <p:sp>
        <p:nvSpPr>
          <p:cNvPr id="4" name="Rectangle 3"/>
          <p:cNvSpPr/>
          <p:nvPr userDrawn="1"/>
        </p:nvSpPr>
        <p:spPr>
          <a:xfrm>
            <a:off x="0" y="3211116"/>
            <a:ext cx="9144000" cy="19323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5"/>
          <p:cNvSpPr/>
          <p:nvPr userDrawn="1"/>
        </p:nvSpPr>
        <p:spPr>
          <a:xfrm>
            <a:off x="2882900" y="5081588"/>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6"/>
          <p:cNvSpPr/>
          <p:nvPr userDrawn="1"/>
        </p:nvSpPr>
        <p:spPr>
          <a:xfrm>
            <a:off x="-12700" y="5081588"/>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7"/>
          <p:cNvSpPr/>
          <p:nvPr userDrawn="1"/>
        </p:nvSpPr>
        <p:spPr>
          <a:xfrm>
            <a:off x="5778500" y="5081588"/>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9" name="TextBox 8"/>
          <p:cNvSpPr txBox="1"/>
          <p:nvPr userDrawn="1"/>
        </p:nvSpPr>
        <p:spPr>
          <a:xfrm>
            <a:off x="6858000" y="571500"/>
            <a:ext cx="2209800" cy="427040"/>
          </a:xfrm>
          <a:prstGeom prst="rect">
            <a:avLst/>
          </a:prstGeom>
          <a:noFill/>
        </p:spPr>
        <p:txBody>
          <a:bodyPr>
            <a:spAutoFit/>
          </a:bodyPr>
          <a:lstStyle/>
          <a:p>
            <a:pPr algn="ctr" fontAlgn="auto">
              <a:spcBef>
                <a:spcPts val="0"/>
              </a:spcBef>
              <a:spcAft>
                <a:spcPts val="0"/>
              </a:spcAft>
              <a:defRPr/>
            </a:pPr>
            <a:r>
              <a:rPr lang="en-US" sz="2175" b="1" spc="-113" dirty="0">
                <a:solidFill>
                  <a:schemeClr val="bg1"/>
                </a:solidFill>
                <a:latin typeface="Arial"/>
                <a:cs typeface="Arial"/>
              </a:rPr>
              <a:t>BITS</a:t>
            </a:r>
            <a:r>
              <a:rPr lang="en-US" sz="2175" spc="-113" dirty="0">
                <a:solidFill>
                  <a:schemeClr val="bg1"/>
                </a:solidFill>
                <a:latin typeface="Arial"/>
                <a:cs typeface="Arial"/>
              </a:rPr>
              <a:t> Pilani</a:t>
            </a:r>
          </a:p>
        </p:txBody>
      </p:sp>
      <p:sp>
        <p:nvSpPr>
          <p:cNvPr id="10" name="TextBox 9"/>
          <p:cNvSpPr txBox="1"/>
          <p:nvPr userDrawn="1"/>
        </p:nvSpPr>
        <p:spPr>
          <a:xfrm>
            <a:off x="7237155" y="878681"/>
            <a:ext cx="1525845" cy="200055"/>
          </a:xfrm>
          <a:prstGeom prst="rect">
            <a:avLst/>
          </a:prstGeom>
          <a:noFill/>
        </p:spPr>
        <p:txBody>
          <a:bodyPr wrap="square">
            <a:spAutoFit/>
          </a:bodyPr>
          <a:lstStyle/>
          <a:p>
            <a:pPr algn="ctr" fontAlgn="auto">
              <a:spcBef>
                <a:spcPts val="0"/>
              </a:spcBef>
              <a:spcAft>
                <a:spcPts val="0"/>
              </a:spcAft>
              <a:defRPr/>
            </a:pPr>
            <a:r>
              <a:rPr lang="en-US" sz="700" spc="0" dirty="0" smtClean="0">
                <a:solidFill>
                  <a:srgbClr val="FFFFFF"/>
                </a:solidFill>
                <a:latin typeface="Arial"/>
                <a:cs typeface="Arial"/>
              </a:rPr>
              <a:t>Pilani | Dubai | Goa | Hyderabad</a:t>
            </a:r>
            <a:endParaRPr lang="en-US" sz="700" spc="0" dirty="0">
              <a:solidFill>
                <a:srgbClr val="FFFFFF"/>
              </a:solidFill>
              <a:latin typeface="Arial"/>
              <a:cs typeface="Arial"/>
            </a:endParaRPr>
          </a:p>
        </p:txBody>
      </p:sp>
      <p:sp>
        <p:nvSpPr>
          <p:cNvPr id="17" name="Content Placeholder 16"/>
          <p:cNvSpPr>
            <a:spLocks noGrp="1"/>
          </p:cNvSpPr>
          <p:nvPr>
            <p:ph sz="quarter" idx="10"/>
          </p:nvPr>
        </p:nvSpPr>
        <p:spPr>
          <a:xfrm>
            <a:off x="304800" y="3486150"/>
            <a:ext cx="8458200" cy="1200150"/>
          </a:xfrm>
        </p:spPr>
        <p:txBody>
          <a:bodyPr>
            <a:noAutofit/>
          </a:bodyPr>
          <a:lstStyle>
            <a:lvl1pPr marL="0" indent="0">
              <a:lnSpc>
                <a:spcPts val="3150"/>
              </a:lnSpc>
              <a:spcBef>
                <a:spcPts val="0"/>
              </a:spcBef>
              <a:buNone/>
              <a:defRPr sz="3000" b="1" spc="-113"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5998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20378"/>
            <a:ext cx="8229600" cy="3394472"/>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251214"/>
            <a:ext cx="6324600" cy="720336"/>
          </a:xfrm>
        </p:spPr>
        <p:txBody>
          <a:bodyPr anchor="ctr">
            <a:normAutofit/>
          </a:bodyPr>
          <a:lstStyle>
            <a:lvl1pPr marL="0">
              <a:lnSpc>
                <a:spcPts val="2700"/>
              </a:lnSpc>
              <a:spcBef>
                <a:spcPts val="0"/>
              </a:spcBef>
              <a:buNone/>
              <a:defRPr sz="2700" b="0" spc="0" baseline="0">
                <a:solidFill>
                  <a:srgbClr val="FF0000"/>
                </a:solidFill>
                <a:effectLst>
                  <a:outerShdw blurRad="50800" dist="38100" dir="2700000" algn="tl" rotWithShape="0">
                    <a:prstClr val="black">
                      <a:alpha val="40000"/>
                    </a:prstClr>
                  </a:outerShdw>
                </a:effectLst>
                <a:latin typeface="Arial" pitchFamily="34" charset="0"/>
                <a:cs typeface="Arial" pitchFamily="34" charset="0"/>
              </a:defRPr>
            </a:lvl1pPr>
          </a:lstStyle>
          <a:p>
            <a:pPr lvl="0"/>
            <a:r>
              <a:rPr lang="en-US" dirty="0" smtClean="0"/>
              <a:t>Click to edit Master text styles</a:t>
            </a:r>
          </a:p>
        </p:txBody>
      </p:sp>
      <p:sp>
        <p:nvSpPr>
          <p:cNvPr id="20" name="TextBox 19"/>
          <p:cNvSpPr txBox="1"/>
          <p:nvPr userDrawn="1"/>
        </p:nvSpPr>
        <p:spPr>
          <a:xfrm>
            <a:off x="8538210" y="4977152"/>
            <a:ext cx="582930" cy="126958"/>
          </a:xfrm>
          <a:prstGeom prst="rect">
            <a:avLst/>
          </a:prstGeom>
          <a:noFill/>
        </p:spPr>
        <p:txBody>
          <a:bodyPr wrap="square" lIns="0" tIns="0" rIns="0" bIns="0" rtlCol="0" anchor="ctr">
            <a:spAutoFit/>
          </a:bodyPr>
          <a:lstStyle/>
          <a:p>
            <a:pPr algn="just" eaLnBrk="0" fontAlgn="base" hangingPunct="0">
              <a:spcBef>
                <a:spcPct val="0"/>
              </a:spcBef>
              <a:spcAft>
                <a:spcPct val="0"/>
              </a:spcAft>
            </a:pPr>
            <a:r>
              <a:rPr lang="en-US" sz="825" b="1" dirty="0" smtClean="0">
                <a:solidFill>
                  <a:srgbClr val="3333CC"/>
                </a:solidFill>
                <a:latin typeface="Arial" panose="020B0604020202020204" pitchFamily="34" charset="0"/>
                <a:cs typeface="Arial" panose="020B0604020202020204" pitchFamily="34" charset="0"/>
              </a:rPr>
              <a:t>BITS-Pilani</a:t>
            </a:r>
            <a:endParaRPr lang="en-US" sz="825" b="1" dirty="0">
              <a:solidFill>
                <a:srgbClr val="3333CC"/>
              </a:solidFill>
              <a:latin typeface="Arial" panose="020B0604020202020204" pitchFamily="34" charset="0"/>
              <a:cs typeface="Arial" panose="020B0604020202020204" pitchFamily="34" charset="0"/>
            </a:endParaRPr>
          </a:p>
        </p:txBody>
      </p:sp>
      <p:sp>
        <p:nvSpPr>
          <p:cNvPr id="21" name="TextBox 20"/>
          <p:cNvSpPr txBox="1"/>
          <p:nvPr userDrawn="1"/>
        </p:nvSpPr>
        <p:spPr>
          <a:xfrm>
            <a:off x="7680960" y="4982922"/>
            <a:ext cx="228600" cy="115416"/>
          </a:xfrm>
          <a:prstGeom prst="rect">
            <a:avLst/>
          </a:prstGeom>
          <a:noFill/>
        </p:spPr>
        <p:txBody>
          <a:bodyPr wrap="square" lIns="0" tIns="0" rIns="0" bIns="0" rtlCol="0" anchor="ctr">
            <a:spAutoFit/>
          </a:bodyPr>
          <a:lstStyle/>
          <a:p>
            <a:pPr algn="ctr" eaLnBrk="0" fontAlgn="base" hangingPunct="0">
              <a:spcBef>
                <a:spcPct val="0"/>
              </a:spcBef>
              <a:spcAft>
                <a:spcPct val="0"/>
              </a:spcAft>
              <a:defRPr/>
            </a:pPr>
            <a:fld id="{5B42CF92-3635-42F1-AAB6-F2703D7DF619}" type="slidenum">
              <a:rPr lang="en-GB" sz="750" b="1" smtClean="0">
                <a:solidFill>
                  <a:srgbClr val="FF0000"/>
                </a:solidFill>
                <a:latin typeface="Arial" panose="020B0604020202020204" pitchFamily="34" charset="0"/>
                <a:cs typeface="Arial" panose="020B0604020202020204" pitchFamily="34" charset="0"/>
              </a:rPr>
              <a:pPr algn="ctr" eaLnBrk="0" fontAlgn="base" hangingPunct="0">
                <a:spcBef>
                  <a:spcPct val="0"/>
                </a:spcBef>
                <a:spcAft>
                  <a:spcPct val="0"/>
                </a:spcAft>
                <a:defRPr/>
              </a:pPr>
              <a:t>‹#›</a:t>
            </a:fld>
            <a:endParaRPr lang="en-US" sz="750" b="1" cap="small" spc="150" dirty="0">
              <a:solidFill>
                <a:srgbClr val="00B0F0"/>
              </a:solidFill>
              <a:latin typeface="Arial" panose="020B0604020202020204" pitchFamily="34" charset="0"/>
              <a:cs typeface="Arial" panose="020B0604020202020204" pitchFamily="34" charset="0"/>
            </a:endParaRPr>
          </a:p>
        </p:txBody>
      </p:sp>
      <p:grpSp>
        <p:nvGrpSpPr>
          <p:cNvPr id="22" name="Group 21"/>
          <p:cNvGrpSpPr/>
          <p:nvPr userDrawn="1"/>
        </p:nvGrpSpPr>
        <p:grpSpPr>
          <a:xfrm>
            <a:off x="0" y="685801"/>
            <a:ext cx="7010400" cy="34289"/>
            <a:chOff x="1905000" y="6553200"/>
            <a:chExt cx="7010400" cy="45719"/>
          </a:xfrm>
        </p:grpSpPr>
        <p:sp>
          <p:nvSpPr>
            <p:cNvPr id="23" name="Rectangle 2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4" name="Rectangle 2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5" name="Rectangle 2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grpSp>
        <p:nvGrpSpPr>
          <p:cNvPr id="26" name="Group 25"/>
          <p:cNvGrpSpPr/>
          <p:nvPr userDrawn="1"/>
        </p:nvGrpSpPr>
        <p:grpSpPr>
          <a:xfrm>
            <a:off x="2056130" y="4914901"/>
            <a:ext cx="7086600" cy="34289"/>
            <a:chOff x="1905000" y="6553200"/>
            <a:chExt cx="7010400" cy="45719"/>
          </a:xfrm>
        </p:grpSpPr>
        <p:sp>
          <p:nvSpPr>
            <p:cNvPr id="28" name="Rectangle 2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9" name="Rectangle 2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30" name="Rectangle 2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
        <p:nvSpPr>
          <p:cNvPr id="31" name="Rectangle 4"/>
          <p:cNvSpPr txBox="1">
            <a:spLocks noChangeArrowheads="1"/>
          </p:cNvSpPr>
          <p:nvPr userDrawn="1"/>
        </p:nvSpPr>
        <p:spPr bwMode="auto">
          <a:xfrm>
            <a:off x="2011679" y="4966258"/>
            <a:ext cx="2524515"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l" eaLnBrk="0" fontAlgn="base" hangingPunct="0">
              <a:spcBef>
                <a:spcPct val="0"/>
              </a:spcBef>
              <a:spcAft>
                <a:spcPct val="0"/>
              </a:spcAft>
              <a:defRPr/>
            </a:pPr>
            <a:r>
              <a:rPr lang="en-US" sz="900" b="1" dirty="0" smtClean="0">
                <a:solidFill>
                  <a:srgbClr val="00B0F0"/>
                </a:solidFill>
                <a:latin typeface="Arial"/>
                <a:cs typeface="Arial"/>
              </a:rPr>
              <a:t>SS ZG 566</a:t>
            </a:r>
            <a:r>
              <a:rPr lang="en-US" sz="825" b="1" dirty="0" smtClean="0">
                <a:solidFill>
                  <a:srgbClr val="00B0F0"/>
                </a:solidFill>
                <a:latin typeface="Arial" panose="020B0604020202020204" pitchFamily="34" charset="0"/>
                <a:cs typeface="Arial" panose="020B0604020202020204" pitchFamily="34" charset="0"/>
              </a:rPr>
              <a:t> - </a:t>
            </a:r>
            <a:r>
              <a:rPr lang="en-US" sz="900" b="1" dirty="0" smtClean="0">
                <a:solidFill>
                  <a:srgbClr val="FF0000"/>
                </a:solidFill>
                <a:latin typeface="Arial"/>
                <a:cs typeface="Arial"/>
              </a:rPr>
              <a:t>Secure Software Engineering</a:t>
            </a:r>
            <a:endParaRPr lang="en-US" sz="825" b="1" cap="small" spc="83"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5789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a:latin typeface="+mn-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4A38A739-ECC9-4956-8F2F-2B2289F83DB1}" type="datetime1">
              <a:rPr lang="en-US" smtClean="0"/>
              <a:t>8/30/2017</a:t>
            </a:fld>
            <a:endParaRPr 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7F2C1A0D-040B-4E89-A306-DD148659D927}" type="slidenum">
              <a:rPr lang="en-US" smtClean="0"/>
              <a:t>‹#›</a:t>
            </a:fld>
            <a:endParaRPr lang="en-US"/>
          </a:p>
        </p:txBody>
      </p:sp>
    </p:spTree>
    <p:extLst>
      <p:ext uri="{BB962C8B-B14F-4D97-AF65-F5344CB8AC3E}">
        <p14:creationId xmlns:p14="http://schemas.microsoft.com/office/powerpoint/2010/main" val="104179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Content Placeholder 16"/>
          <p:cNvSpPr>
            <a:spLocks noGrp="1"/>
          </p:cNvSpPr>
          <p:nvPr>
            <p:ph sz="quarter" idx="10"/>
          </p:nvPr>
        </p:nvSpPr>
        <p:spPr>
          <a:xfrm>
            <a:off x="274320" y="68580"/>
            <a:ext cx="6537960" cy="582930"/>
          </a:xfrm>
          <a:prstGeom prst="rect">
            <a:avLst/>
          </a:prstGeom>
        </p:spPr>
        <p:txBody>
          <a:bodyPr lIns="0" tIns="0" rIns="0" bIns="0" anchor="ctr">
            <a:noAutofit/>
          </a:bodyPr>
          <a:lstStyle>
            <a:lvl1pPr marL="0" indent="0" algn="ctr">
              <a:lnSpc>
                <a:spcPct val="100000"/>
              </a:lnSpc>
              <a:spcBef>
                <a:spcPts val="0"/>
              </a:spcBef>
              <a:buNone/>
              <a:defRPr sz="2250" b="0" spc="225" baseline="0">
                <a:solidFill>
                  <a:srgbClr val="FF0000"/>
                </a:solidFill>
                <a:effectLst>
                  <a:outerShdw blurRad="38100" dist="38100" dir="2700000" algn="tl">
                    <a:srgbClr val="000000">
                      <a:alpha val="43137"/>
                    </a:srgbClr>
                  </a:outerShdw>
                </a:effectLst>
                <a:latin typeface="Arial" pitchFamily="34" charset="0"/>
                <a:cs typeface="Arial" pitchFamily="34" charset="0"/>
              </a:defRPr>
            </a:lvl1pPr>
          </a:lstStyle>
          <a:p>
            <a:pPr lvl="0"/>
            <a:r>
              <a:rPr lang="en-US" dirty="0" smtClean="0"/>
              <a:t>Click to edit Master text styles</a:t>
            </a:r>
          </a:p>
        </p:txBody>
      </p:sp>
      <p:sp>
        <p:nvSpPr>
          <p:cNvPr id="3" name="Content Placeholder 2"/>
          <p:cNvSpPr>
            <a:spLocks noGrp="1"/>
          </p:cNvSpPr>
          <p:nvPr>
            <p:ph idx="1"/>
          </p:nvPr>
        </p:nvSpPr>
        <p:spPr>
          <a:xfrm>
            <a:off x="274320" y="754380"/>
            <a:ext cx="8503920" cy="4114800"/>
          </a:xfrm>
          <a:prstGeom prst="rect">
            <a:avLst/>
          </a:prstGeom>
        </p:spPr>
        <p:txBody>
          <a:bodyPr lIns="0" rIns="0"/>
          <a:lstStyle>
            <a:lvl1pPr marL="255985" marR="0" indent="-255985" algn="just" defTabSz="685800" rtl="0" eaLnBrk="1" fontAlgn="auto" latinLnBrk="0" hangingPunct="1">
              <a:lnSpc>
                <a:spcPct val="100000"/>
              </a:lnSpc>
              <a:spcBef>
                <a:spcPts val="450"/>
              </a:spcBef>
              <a:spcAft>
                <a:spcPts val="0"/>
              </a:spcAft>
              <a:buClr>
                <a:srgbClr val="FF0000"/>
              </a:buClr>
              <a:buSzTx/>
              <a:buFont typeface="Arial" pitchFamily="34" charset="0"/>
              <a:buChar char="•"/>
              <a:tabLst/>
              <a:defRPr sz="1650">
                <a:latin typeface="Calibri"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dirty="0" smtClean="0"/>
              <a:t>Click to edit Master text styles</a:t>
            </a:r>
          </a:p>
        </p:txBody>
      </p:sp>
    </p:spTree>
    <p:extLst>
      <p:ext uri="{BB962C8B-B14F-4D97-AF65-F5344CB8AC3E}">
        <p14:creationId xmlns:p14="http://schemas.microsoft.com/office/powerpoint/2010/main" val="10007655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57200" y="1200152"/>
            <a:ext cx="8229600" cy="3394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smtClean="0"/>
              <a:t>Click to edit Master title style</a:t>
            </a:r>
            <a:endParaRPr lang="en-IN"/>
          </a:p>
        </p:txBody>
      </p:sp>
    </p:spTree>
    <p:extLst>
      <p:ext uri="{BB962C8B-B14F-4D97-AF65-F5344CB8AC3E}">
        <p14:creationId xmlns:p14="http://schemas.microsoft.com/office/powerpoint/2010/main" val="3118195196"/>
      </p:ext>
    </p:extLst>
  </p:cSld>
  <p:clrMap bg1="lt1" tx1="dk1" bg2="lt2" tx2="dk2" accent1="accent1" accent2="accent2" accent3="accent3" accent4="accent4" accent5="accent5" accent6="accent6" hlink="hlink" folHlink="folHlink"/>
  <p:sldLayoutIdLst>
    <p:sldLayoutId id="2147483677" r:id="rId1"/>
    <p:sldLayoutId id="2147483682" r:id="rId2"/>
    <p:sldLayoutId id="2147483683" r:id="rId3"/>
    <p:sldLayoutId id="2147483690" r:id="rId4"/>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0" y="685801"/>
            <a:ext cx="7010400" cy="34289"/>
            <a:chOff x="1905000" y="6553200"/>
            <a:chExt cx="7010400" cy="45719"/>
          </a:xfrm>
        </p:grpSpPr>
        <p:sp>
          <p:nvSpPr>
            <p:cNvPr id="19" name="Rectangle 1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0" name="Rectangle 1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1" name="Rectangle 2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grpSp>
        <p:nvGrpSpPr>
          <p:cNvPr id="26" name="Group 25"/>
          <p:cNvGrpSpPr/>
          <p:nvPr userDrawn="1"/>
        </p:nvGrpSpPr>
        <p:grpSpPr>
          <a:xfrm>
            <a:off x="2056130" y="4914901"/>
            <a:ext cx="7086600" cy="34289"/>
            <a:chOff x="1905000" y="6553200"/>
            <a:chExt cx="7010400" cy="45719"/>
          </a:xfrm>
        </p:grpSpPr>
        <p:sp>
          <p:nvSpPr>
            <p:cNvPr id="27" name="Rectangle 2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8" name="Rectangle 2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9" name="Rectangle 2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
        <p:nvSpPr>
          <p:cNvPr id="24" name="Rectangle 4"/>
          <p:cNvSpPr txBox="1">
            <a:spLocks noChangeArrowheads="1"/>
          </p:cNvSpPr>
          <p:nvPr userDrawn="1"/>
        </p:nvSpPr>
        <p:spPr bwMode="auto">
          <a:xfrm>
            <a:off x="2011680" y="4942561"/>
            <a:ext cx="2834640"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just" eaLnBrk="0" fontAlgn="base" hangingPunct="0">
              <a:spcBef>
                <a:spcPct val="0"/>
              </a:spcBef>
              <a:spcAft>
                <a:spcPct val="0"/>
              </a:spcAft>
              <a:defRPr/>
            </a:pPr>
            <a:endParaRPr lang="en-US" sz="825" b="1" cap="small" spc="83" dirty="0">
              <a:solidFill>
                <a:srgbClr val="FF0000"/>
              </a:solidFill>
              <a:latin typeface="Arial"/>
              <a:cs typeface="Arial"/>
            </a:endParaRPr>
          </a:p>
        </p:txBody>
      </p:sp>
      <p:sp>
        <p:nvSpPr>
          <p:cNvPr id="25" name="TextBox 24"/>
          <p:cNvSpPr txBox="1"/>
          <p:nvPr userDrawn="1"/>
        </p:nvSpPr>
        <p:spPr>
          <a:xfrm>
            <a:off x="8538210" y="4977152"/>
            <a:ext cx="582930" cy="126958"/>
          </a:xfrm>
          <a:prstGeom prst="rect">
            <a:avLst/>
          </a:prstGeom>
          <a:noFill/>
        </p:spPr>
        <p:txBody>
          <a:bodyPr wrap="square" lIns="0" tIns="0" rIns="0" bIns="0" rtlCol="0" anchor="ctr">
            <a:spAutoFit/>
          </a:bodyPr>
          <a:lstStyle/>
          <a:p>
            <a:pPr algn="just" eaLnBrk="0" fontAlgn="base" hangingPunct="0">
              <a:spcBef>
                <a:spcPct val="0"/>
              </a:spcBef>
              <a:spcAft>
                <a:spcPct val="0"/>
              </a:spcAft>
            </a:pPr>
            <a:r>
              <a:rPr lang="en-US" sz="825" b="1" dirty="0" smtClean="0">
                <a:solidFill>
                  <a:srgbClr val="3333CC"/>
                </a:solidFill>
                <a:cs typeface="Arial"/>
              </a:rPr>
              <a:t>BITS-Pilani</a:t>
            </a:r>
            <a:endParaRPr lang="en-US" sz="825" b="1" dirty="0">
              <a:solidFill>
                <a:srgbClr val="3333CC"/>
              </a:solidFill>
              <a:cs typeface="Arial"/>
            </a:endParaRPr>
          </a:p>
        </p:txBody>
      </p:sp>
      <p:sp>
        <p:nvSpPr>
          <p:cNvPr id="30" name="TextBox 29"/>
          <p:cNvSpPr txBox="1"/>
          <p:nvPr userDrawn="1"/>
        </p:nvSpPr>
        <p:spPr>
          <a:xfrm>
            <a:off x="7680960" y="4982922"/>
            <a:ext cx="228600" cy="115416"/>
          </a:xfrm>
          <a:prstGeom prst="rect">
            <a:avLst/>
          </a:prstGeom>
          <a:noFill/>
        </p:spPr>
        <p:txBody>
          <a:bodyPr wrap="square" lIns="0" tIns="0" rIns="0" bIns="0" rtlCol="0" anchor="ctr">
            <a:spAutoFit/>
          </a:bodyPr>
          <a:lstStyle/>
          <a:p>
            <a:pPr algn="ctr" eaLnBrk="0" fontAlgn="base" hangingPunct="0">
              <a:spcBef>
                <a:spcPct val="0"/>
              </a:spcBef>
              <a:spcAft>
                <a:spcPct val="0"/>
              </a:spcAft>
              <a:defRPr/>
            </a:pPr>
            <a:fld id="{5B42CF92-3635-42F1-AAB6-F2703D7DF619}" type="slidenum">
              <a:rPr lang="en-GB" sz="750" b="1" smtClean="0">
                <a:solidFill>
                  <a:srgbClr val="FF0000"/>
                </a:solidFill>
              </a:rPr>
              <a:pPr algn="ctr" eaLnBrk="0" fontAlgn="base" hangingPunct="0">
                <a:spcBef>
                  <a:spcPct val="0"/>
                </a:spcBef>
                <a:spcAft>
                  <a:spcPct val="0"/>
                </a:spcAft>
                <a:defRPr/>
              </a:pPr>
              <a:t>‹#›</a:t>
            </a:fld>
            <a:endParaRPr lang="en-US" sz="750" b="1" cap="small" spc="150" dirty="0">
              <a:solidFill>
                <a:srgbClr val="00B0F0"/>
              </a:solidFill>
            </a:endParaRPr>
          </a:p>
        </p:txBody>
      </p:sp>
      <p:sp>
        <p:nvSpPr>
          <p:cNvPr id="15" name="Rectangle 4"/>
          <p:cNvSpPr txBox="1">
            <a:spLocks noChangeArrowheads="1"/>
          </p:cNvSpPr>
          <p:nvPr userDrawn="1"/>
        </p:nvSpPr>
        <p:spPr bwMode="auto">
          <a:xfrm>
            <a:off x="2011679" y="4966258"/>
            <a:ext cx="2524515"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l" eaLnBrk="0" fontAlgn="base" hangingPunct="0">
              <a:spcBef>
                <a:spcPct val="0"/>
              </a:spcBef>
              <a:spcAft>
                <a:spcPct val="0"/>
              </a:spcAft>
              <a:defRPr/>
            </a:pPr>
            <a:r>
              <a:rPr lang="en-US" sz="900" b="1" dirty="0" smtClean="0">
                <a:solidFill>
                  <a:srgbClr val="00B0F0"/>
                </a:solidFill>
                <a:latin typeface="Arial"/>
                <a:cs typeface="Arial"/>
              </a:rPr>
              <a:t>SS ZG 566</a:t>
            </a:r>
            <a:r>
              <a:rPr lang="en-US" sz="825" b="1" dirty="0" smtClean="0">
                <a:solidFill>
                  <a:srgbClr val="00B0F0"/>
                </a:solidFill>
                <a:latin typeface="Arial" panose="020B0604020202020204" pitchFamily="34" charset="0"/>
                <a:cs typeface="Arial" panose="020B0604020202020204" pitchFamily="34" charset="0"/>
              </a:rPr>
              <a:t> - </a:t>
            </a:r>
            <a:r>
              <a:rPr lang="en-US" sz="900" b="1" dirty="0" smtClean="0">
                <a:solidFill>
                  <a:srgbClr val="FF0000"/>
                </a:solidFill>
                <a:latin typeface="Arial"/>
                <a:cs typeface="Arial"/>
              </a:rPr>
              <a:t>Secure Software Engineering</a:t>
            </a:r>
            <a:endParaRPr lang="en-US" sz="825" b="1" cap="small" spc="83"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4338548"/>
      </p:ext>
    </p:extLst>
  </p:cSld>
  <p:clrMap bg1="lt1" tx1="dk1" bg2="lt2" tx2="dk2" accent1="accent1" accent2="accent2" accent3="accent3" accent4="accent4" accent5="accent5" accent6="accent6" hlink="hlink" folHlink="folHlink"/>
  <p:sldLayoutIdLst>
    <p:sldLayoutId id="2147483680" r:id="rId1"/>
  </p:sldLayoutIdLst>
  <p:hf sldNum="0" hdr="0" ftr="0"/>
  <p:txStyles>
    <p:titleStyle>
      <a:lvl1pPr algn="l" rtl="0" eaLnBrk="1" fontAlgn="base" hangingPunct="1">
        <a:spcBef>
          <a:spcPct val="0"/>
        </a:spcBef>
        <a:spcAft>
          <a:spcPct val="0"/>
        </a:spcAft>
        <a:defRPr sz="2100">
          <a:solidFill>
            <a:schemeClr val="tx2"/>
          </a:solidFill>
          <a:latin typeface="+mj-lt"/>
          <a:ea typeface="+mj-ea"/>
          <a:cs typeface="+mj-cs"/>
        </a:defRPr>
      </a:lvl1pPr>
      <a:lvl2pPr algn="l" rtl="0" eaLnBrk="1" fontAlgn="base" hangingPunct="1">
        <a:spcBef>
          <a:spcPct val="0"/>
        </a:spcBef>
        <a:spcAft>
          <a:spcPct val="0"/>
        </a:spcAft>
        <a:defRPr sz="2100">
          <a:solidFill>
            <a:schemeClr val="tx2"/>
          </a:solidFill>
          <a:latin typeface="Arial" charset="0"/>
        </a:defRPr>
      </a:lvl2pPr>
      <a:lvl3pPr algn="l" rtl="0" eaLnBrk="1" fontAlgn="base" hangingPunct="1">
        <a:spcBef>
          <a:spcPct val="0"/>
        </a:spcBef>
        <a:spcAft>
          <a:spcPct val="0"/>
        </a:spcAft>
        <a:defRPr sz="2100">
          <a:solidFill>
            <a:schemeClr val="tx2"/>
          </a:solidFill>
          <a:latin typeface="Arial" charset="0"/>
        </a:defRPr>
      </a:lvl3pPr>
      <a:lvl4pPr algn="l" rtl="0" eaLnBrk="1" fontAlgn="base" hangingPunct="1">
        <a:spcBef>
          <a:spcPct val="0"/>
        </a:spcBef>
        <a:spcAft>
          <a:spcPct val="0"/>
        </a:spcAft>
        <a:defRPr sz="2100">
          <a:solidFill>
            <a:schemeClr val="tx2"/>
          </a:solidFill>
          <a:latin typeface="Arial" charset="0"/>
        </a:defRPr>
      </a:lvl4pPr>
      <a:lvl5pPr algn="l" rtl="0" eaLnBrk="1" fontAlgn="base" hangingPunct="1">
        <a:spcBef>
          <a:spcPct val="0"/>
        </a:spcBef>
        <a:spcAft>
          <a:spcPct val="0"/>
        </a:spcAft>
        <a:defRPr sz="2100">
          <a:solidFill>
            <a:schemeClr val="tx2"/>
          </a:solidFill>
          <a:latin typeface="Arial" charset="0"/>
        </a:defRPr>
      </a:lvl5pPr>
      <a:lvl6pPr marL="342900" algn="l" rtl="0" eaLnBrk="1" fontAlgn="base" hangingPunct="1">
        <a:spcBef>
          <a:spcPct val="0"/>
        </a:spcBef>
        <a:spcAft>
          <a:spcPct val="0"/>
        </a:spcAft>
        <a:defRPr sz="2100">
          <a:solidFill>
            <a:schemeClr val="tx2"/>
          </a:solidFill>
          <a:latin typeface="Arial" charset="0"/>
        </a:defRPr>
      </a:lvl6pPr>
      <a:lvl7pPr marL="685800" algn="l" rtl="0" eaLnBrk="1" fontAlgn="base" hangingPunct="1">
        <a:spcBef>
          <a:spcPct val="0"/>
        </a:spcBef>
        <a:spcAft>
          <a:spcPct val="0"/>
        </a:spcAft>
        <a:defRPr sz="2100">
          <a:solidFill>
            <a:schemeClr val="tx2"/>
          </a:solidFill>
          <a:latin typeface="Arial" charset="0"/>
        </a:defRPr>
      </a:lvl7pPr>
      <a:lvl8pPr marL="1028700" algn="l" rtl="0" eaLnBrk="1" fontAlgn="base" hangingPunct="1">
        <a:spcBef>
          <a:spcPct val="0"/>
        </a:spcBef>
        <a:spcAft>
          <a:spcPct val="0"/>
        </a:spcAft>
        <a:defRPr sz="2100">
          <a:solidFill>
            <a:schemeClr val="tx2"/>
          </a:solidFill>
          <a:latin typeface="Arial" charset="0"/>
        </a:defRPr>
      </a:lvl8pPr>
      <a:lvl9pPr marL="1371600" algn="l" rtl="0" eaLnBrk="1" fontAlgn="base" hangingPunct="1">
        <a:spcBef>
          <a:spcPct val="0"/>
        </a:spcBef>
        <a:spcAft>
          <a:spcPct val="0"/>
        </a:spcAft>
        <a:defRPr sz="2100">
          <a:solidFill>
            <a:schemeClr val="tx2"/>
          </a:solidFill>
          <a:latin typeface="Arial" charset="0"/>
        </a:defRPr>
      </a:lvl9pPr>
    </p:titleStyle>
    <p:bodyStyle>
      <a:lvl1pPr indent="142875" algn="l" rtl="0" eaLnBrk="1" fontAlgn="base" hangingPunct="1">
        <a:spcBef>
          <a:spcPct val="20000"/>
        </a:spcBef>
        <a:spcAft>
          <a:spcPct val="0"/>
        </a:spcAft>
        <a:buNone/>
        <a:defRPr>
          <a:solidFill>
            <a:schemeClr val="tx1"/>
          </a:solidFill>
          <a:latin typeface="+mn-lt"/>
          <a:ea typeface="+mn-ea"/>
          <a:cs typeface="+mn-cs"/>
        </a:defRPr>
      </a:lvl1pPr>
      <a:lvl2pPr marL="571500" indent="-214313" algn="l" rtl="0" eaLnBrk="1" fontAlgn="base" hangingPunct="1">
        <a:spcBef>
          <a:spcPct val="20000"/>
        </a:spcBef>
        <a:spcAft>
          <a:spcPct val="0"/>
        </a:spcAft>
        <a:buChar char="–"/>
        <a:defRPr>
          <a:solidFill>
            <a:schemeClr val="tx1"/>
          </a:solidFill>
          <a:latin typeface="+mn-lt"/>
        </a:defRPr>
      </a:lvl2pPr>
      <a:lvl3pPr marL="885825" indent="-171450" algn="l" rtl="0" eaLnBrk="1" fontAlgn="base" hangingPunct="1">
        <a:spcBef>
          <a:spcPct val="20000"/>
        </a:spcBef>
        <a:spcAft>
          <a:spcPct val="0"/>
        </a:spcAft>
        <a:buChar char="•"/>
        <a:defRPr>
          <a:solidFill>
            <a:schemeClr val="tx1"/>
          </a:solidFill>
          <a:latin typeface="+mn-lt"/>
        </a:defRPr>
      </a:lvl3pPr>
      <a:lvl4pPr marL="1200150" indent="-171450" algn="l" rtl="0" eaLnBrk="1" fontAlgn="base" hangingPunct="1">
        <a:spcBef>
          <a:spcPct val="20000"/>
        </a:spcBef>
        <a:spcAft>
          <a:spcPct val="0"/>
        </a:spcAft>
        <a:buChar char="–"/>
        <a:defRPr>
          <a:solidFill>
            <a:schemeClr val="tx1"/>
          </a:solidFill>
          <a:latin typeface="+mn-lt"/>
        </a:defRPr>
      </a:lvl4pPr>
      <a:lvl5pPr marL="1543050" indent="-171450" algn="l" rtl="0" eaLnBrk="1" fontAlgn="base" hangingPunct="1">
        <a:spcBef>
          <a:spcPct val="20000"/>
        </a:spcBef>
        <a:spcAft>
          <a:spcPct val="0"/>
        </a:spcAft>
        <a:buChar char="»"/>
        <a:defRPr>
          <a:solidFill>
            <a:schemeClr val="tx1"/>
          </a:solidFill>
          <a:latin typeface="+mn-lt"/>
        </a:defRPr>
      </a:lvl5pPr>
      <a:lvl6pPr marL="1885950" indent="-171450" algn="l" rtl="0" eaLnBrk="1" fontAlgn="base" hangingPunct="1">
        <a:spcBef>
          <a:spcPct val="20000"/>
        </a:spcBef>
        <a:spcAft>
          <a:spcPct val="0"/>
        </a:spcAft>
        <a:buChar char="»"/>
        <a:defRPr>
          <a:solidFill>
            <a:schemeClr val="tx1"/>
          </a:solidFill>
          <a:latin typeface="+mn-lt"/>
        </a:defRPr>
      </a:lvl6pPr>
      <a:lvl7pPr marL="2228850" indent="-171450" algn="l" rtl="0" eaLnBrk="1" fontAlgn="base" hangingPunct="1">
        <a:spcBef>
          <a:spcPct val="20000"/>
        </a:spcBef>
        <a:spcAft>
          <a:spcPct val="0"/>
        </a:spcAft>
        <a:buChar char="»"/>
        <a:defRPr>
          <a:solidFill>
            <a:schemeClr val="tx1"/>
          </a:solidFill>
          <a:latin typeface="+mn-lt"/>
        </a:defRPr>
      </a:lvl7pPr>
      <a:lvl8pPr marL="2571750" indent="-171450" algn="l" rtl="0" eaLnBrk="1" fontAlgn="base" hangingPunct="1">
        <a:spcBef>
          <a:spcPct val="20000"/>
        </a:spcBef>
        <a:spcAft>
          <a:spcPct val="0"/>
        </a:spcAft>
        <a:buChar char="»"/>
        <a:defRPr>
          <a:solidFill>
            <a:schemeClr val="tx1"/>
          </a:solidFill>
          <a:latin typeface="+mn-lt"/>
        </a:defRPr>
      </a:lvl8pPr>
      <a:lvl9pPr marL="2914650" indent="-17145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1699579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3182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4148484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363521" y="3612863"/>
            <a:ext cx="8585926" cy="1102519"/>
          </a:xfrm>
        </p:spPr>
        <p:txBody>
          <a:bodyPr>
            <a:normAutofit fontScale="90000"/>
          </a:bodyPr>
          <a:lstStyle/>
          <a:p>
            <a:r>
              <a:rPr lang="en-US" b="1" dirty="0">
                <a:latin typeface="Arial" panose="020B0604020202020204" pitchFamily="34" charset="0"/>
                <a:cs typeface="Arial" panose="020B0604020202020204" pitchFamily="34" charset="0"/>
              </a:rPr>
              <a:t>Security Requirements </a:t>
            </a:r>
            <a:r>
              <a:rPr lang="en-US" b="1" dirty="0" smtClean="0">
                <a:latin typeface="Arial" panose="020B0604020202020204" pitchFamily="34" charset="0"/>
                <a:cs typeface="Arial" panose="020B0604020202020204" pitchFamily="34" charset="0"/>
              </a:rPr>
              <a:t>Engineering - Part 2</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4.1.2</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4572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a:spcAft>
                <a:spcPts val="1200"/>
              </a:spcAft>
            </a:pPr>
            <a:r>
              <a:rPr lang="en-US" dirty="0"/>
              <a:t>Security is an </a:t>
            </a:r>
            <a:r>
              <a:rPr lang="en-US" b="1" i="1" dirty="0"/>
              <a:t>emergent</a:t>
            </a:r>
            <a:r>
              <a:rPr lang="en-US" dirty="0"/>
              <a:t> property of a system, not a feature</a:t>
            </a:r>
          </a:p>
          <a:p>
            <a:pPr marL="0">
              <a:spcAft>
                <a:spcPts val="1200"/>
              </a:spcAft>
            </a:pPr>
            <a:r>
              <a:rPr lang="en-US" dirty="0"/>
              <a:t>Because security is not a feature, it cannot be bolted on after other software features are codified, nor can it be </a:t>
            </a:r>
            <a:r>
              <a:rPr lang="en-US" b="1" i="1" dirty="0"/>
              <a:t>patched</a:t>
            </a:r>
            <a:r>
              <a:rPr lang="en-US" dirty="0"/>
              <a:t> in after attacks have occurred in the field. Instead, security must be built into the product from the ground up</a:t>
            </a:r>
          </a:p>
          <a:p>
            <a:pPr marL="0">
              <a:spcAft>
                <a:spcPts val="1200"/>
              </a:spcAft>
            </a:pPr>
            <a:r>
              <a:rPr lang="en-US" dirty="0"/>
              <a:t>Most cost-effective approach to software security incorporates thinking beyond normative features and maintains that thinking throughout the development process</a:t>
            </a:r>
          </a:p>
          <a:p>
            <a:pPr marL="0">
              <a:spcAft>
                <a:spcPts val="1200"/>
              </a:spcAft>
            </a:pPr>
            <a:r>
              <a:rPr lang="en-US" dirty="0"/>
              <a:t>Every time a new requirement, feature, or use case is created, the developer or security specialist should spend some time thinking about how that feature might be unintentionally misused or intentionally abused</a:t>
            </a:r>
          </a:p>
        </p:txBody>
      </p:sp>
      <p:sp>
        <p:nvSpPr>
          <p:cNvPr id="3" name="Content Placeholder 2"/>
          <p:cNvSpPr>
            <a:spLocks noGrp="1"/>
          </p:cNvSpPr>
          <p:nvPr>
            <p:ph sz="quarter" idx="10"/>
          </p:nvPr>
        </p:nvSpPr>
        <p:spPr>
          <a:xfrm>
            <a:off x="304800" y="251214"/>
            <a:ext cx="6324600" cy="565650"/>
          </a:xfrm>
        </p:spPr>
        <p:txBody>
          <a:bodyPr/>
          <a:lstStyle/>
          <a:p>
            <a:r>
              <a:rPr lang="en-US" dirty="0"/>
              <a:t>Security Is Not a Set of Features</a:t>
            </a:r>
          </a:p>
        </p:txBody>
      </p:sp>
    </p:spTree>
    <p:extLst>
      <p:ext uri="{BB962C8B-B14F-4D97-AF65-F5344CB8AC3E}">
        <p14:creationId xmlns:p14="http://schemas.microsoft.com/office/powerpoint/2010/main" val="1991572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5216" y="1120378"/>
            <a:ext cx="7949184" cy="3394472"/>
          </a:xfrm>
        </p:spPr>
        <p:txBody>
          <a:bodyPr/>
          <a:lstStyle/>
          <a:p>
            <a:pPr marL="0">
              <a:spcAft>
                <a:spcPts val="1200"/>
              </a:spcAft>
            </a:pPr>
            <a:r>
              <a:rPr lang="en-US" dirty="0"/>
              <a:t>When we design and analyze a system, we’re in a great position to know our systems better than potential attackers do. </a:t>
            </a:r>
          </a:p>
          <a:p>
            <a:pPr marL="0">
              <a:spcAft>
                <a:spcPts val="1200"/>
              </a:spcAft>
            </a:pPr>
            <a:r>
              <a:rPr lang="en-US" dirty="0"/>
              <a:t>We can leverage this knowledge to the benefit of security and reliability, by asking and answering the critical questions: </a:t>
            </a:r>
          </a:p>
          <a:p>
            <a:pPr marL="642937" lvl="3">
              <a:spcAft>
                <a:spcPts val="600"/>
              </a:spcAft>
            </a:pPr>
            <a:r>
              <a:rPr lang="en-US" sz="1700" dirty="0"/>
              <a:t>Which assumptions are implicit in our system? </a:t>
            </a:r>
          </a:p>
          <a:p>
            <a:pPr marL="642937" lvl="3">
              <a:spcAft>
                <a:spcPts val="600"/>
              </a:spcAft>
            </a:pPr>
            <a:r>
              <a:rPr lang="en-US" sz="1700" dirty="0"/>
              <a:t>Which kinds of things make our assumptions false?</a:t>
            </a:r>
          </a:p>
          <a:p>
            <a:pPr marL="642937" lvl="3">
              <a:spcAft>
                <a:spcPts val="600"/>
              </a:spcAft>
            </a:pPr>
            <a:r>
              <a:rPr lang="en-US" sz="1700" dirty="0"/>
              <a:t>Which kinds of attack patterns will an attacker bring to bear?</a:t>
            </a:r>
          </a:p>
          <a:p>
            <a:pPr marL="0">
              <a:spcAft>
                <a:spcPts val="1200"/>
              </a:spcAft>
            </a:pPr>
            <a:endParaRPr lang="en-US" dirty="0"/>
          </a:p>
        </p:txBody>
      </p:sp>
      <p:sp>
        <p:nvSpPr>
          <p:cNvPr id="3" name="Content Placeholder 2"/>
          <p:cNvSpPr>
            <a:spLocks noGrp="1"/>
          </p:cNvSpPr>
          <p:nvPr>
            <p:ph sz="quarter" idx="10"/>
          </p:nvPr>
        </p:nvSpPr>
        <p:spPr>
          <a:xfrm>
            <a:off x="304800" y="251214"/>
            <a:ext cx="6324600" cy="553458"/>
          </a:xfrm>
        </p:spPr>
        <p:txBody>
          <a:bodyPr/>
          <a:lstStyle/>
          <a:p>
            <a:r>
              <a:rPr lang="en-US" dirty="0"/>
              <a:t>Thinking Beyond Normal</a:t>
            </a:r>
          </a:p>
        </p:txBody>
      </p:sp>
    </p:spTree>
    <p:extLst>
      <p:ext uri="{BB962C8B-B14F-4D97-AF65-F5344CB8AC3E}">
        <p14:creationId xmlns:p14="http://schemas.microsoft.com/office/powerpoint/2010/main" val="290732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0560" y="1194816"/>
            <a:ext cx="7863840" cy="3320034"/>
          </a:xfrm>
        </p:spPr>
        <p:txBody>
          <a:bodyPr/>
          <a:lstStyle/>
          <a:p>
            <a:pPr marL="0" indent="0"/>
            <a:r>
              <a:rPr lang="en-US" dirty="0"/>
              <a:t>System’s creators are not the best security analysts of that system. </a:t>
            </a:r>
          </a:p>
          <a:p>
            <a:pPr marL="457200" lvl="1" indent="0">
              <a:buNone/>
            </a:pPr>
            <a:r>
              <a:rPr lang="en-US" sz="1600" dirty="0"/>
              <a:t>‘Thinking like an attacker’ is extremely difficult for those who have built up a set of implicit assumptions</a:t>
            </a:r>
          </a:p>
          <a:p>
            <a:pPr marL="457200" lvl="1" indent="0">
              <a:buNone/>
            </a:pPr>
            <a:endParaRPr lang="en-US" dirty="0"/>
          </a:p>
          <a:p>
            <a:pPr marL="0" indent="0"/>
            <a:r>
              <a:rPr lang="en-US" dirty="0"/>
              <a:t>System Creators make excellent subject matter experts (SMEs). </a:t>
            </a:r>
          </a:p>
          <a:p>
            <a:pPr marL="457200" lvl="1" indent="0">
              <a:buNone/>
            </a:pPr>
            <a:r>
              <a:rPr lang="en-US" sz="1600" dirty="0"/>
              <a:t>Together, SMEs and security analysts can ferret out base assumptions in a system under analysis and think through the ways an attacker will approach the software</a:t>
            </a:r>
          </a:p>
        </p:txBody>
      </p:sp>
      <p:sp>
        <p:nvSpPr>
          <p:cNvPr id="3" name="Content Placeholder 2"/>
          <p:cNvSpPr>
            <a:spLocks noGrp="1"/>
          </p:cNvSpPr>
          <p:nvPr>
            <p:ph sz="quarter" idx="10"/>
          </p:nvPr>
        </p:nvSpPr>
        <p:spPr>
          <a:xfrm>
            <a:off x="304800" y="251214"/>
            <a:ext cx="6324600" cy="602226"/>
          </a:xfrm>
        </p:spPr>
        <p:txBody>
          <a:bodyPr/>
          <a:lstStyle/>
          <a:p>
            <a:r>
              <a:rPr lang="en-US" dirty="0"/>
              <a:t>Thinking like an attacker</a:t>
            </a:r>
          </a:p>
        </p:txBody>
      </p:sp>
    </p:spTree>
    <p:extLst>
      <p:ext uri="{BB962C8B-B14F-4D97-AF65-F5344CB8AC3E}">
        <p14:creationId xmlns:p14="http://schemas.microsoft.com/office/powerpoint/2010/main" val="24292237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5770" y="1005840"/>
            <a:ext cx="8027670" cy="3509010"/>
          </a:xfrm>
        </p:spPr>
        <p:txBody>
          <a:bodyPr/>
          <a:lstStyle/>
          <a:p>
            <a:pPr marL="0">
              <a:spcBef>
                <a:spcPts val="0"/>
              </a:spcBef>
              <a:spcAft>
                <a:spcPts val="1200"/>
              </a:spcAft>
            </a:pPr>
            <a:r>
              <a:rPr lang="en-US" sz="1500" dirty="0"/>
              <a:t>Misuse cases is to decide and document </a:t>
            </a:r>
            <a:r>
              <a:rPr lang="en-US" sz="1500" i="1" dirty="0"/>
              <a:t>a priori </a:t>
            </a:r>
            <a:r>
              <a:rPr lang="en-US" sz="1500" dirty="0"/>
              <a:t>how software should react to illegitimate </a:t>
            </a:r>
            <a:r>
              <a:rPr lang="en-US" sz="1500" dirty="0" smtClean="0"/>
              <a:t>use</a:t>
            </a:r>
          </a:p>
          <a:p>
            <a:pPr marL="0">
              <a:spcBef>
                <a:spcPts val="0"/>
              </a:spcBef>
              <a:spcAft>
                <a:spcPts val="1200"/>
              </a:spcAft>
            </a:pPr>
            <a:r>
              <a:rPr lang="en-US" sz="1500" dirty="0" smtClean="0"/>
              <a:t>Unlike the functional requirements, designers/developers play the role of user and explain design and underlying assumptions to security expert documents</a:t>
            </a:r>
            <a:endParaRPr lang="en-US" sz="1500" dirty="0"/>
          </a:p>
          <a:p>
            <a:pPr marL="0">
              <a:spcBef>
                <a:spcPts val="0"/>
              </a:spcBef>
              <a:spcAft>
                <a:spcPts val="1200"/>
              </a:spcAft>
            </a:pPr>
            <a:r>
              <a:rPr lang="en-US" sz="1500" dirty="0"/>
              <a:t>To guide brainstorming, software security experts ask many questions of a system’s designers to help identify the places where the system is likely to have weaknesses. This activity mirrors the way attackers </a:t>
            </a:r>
            <a:r>
              <a:rPr lang="en-US" sz="1500" dirty="0" smtClean="0"/>
              <a:t>think.</a:t>
            </a:r>
            <a:endParaRPr lang="en-US" sz="1500" dirty="0"/>
          </a:p>
          <a:p>
            <a:pPr marL="0"/>
            <a:r>
              <a:rPr lang="en-US" sz="1500" dirty="0" smtClean="0"/>
              <a:t>The </a:t>
            </a:r>
            <a:r>
              <a:rPr lang="en-US" sz="1500" dirty="0"/>
              <a:t>brainstorming </a:t>
            </a:r>
            <a:r>
              <a:rPr lang="en-US" sz="1500" dirty="0" smtClean="0"/>
              <a:t>covers user interfaces, environmental factors, </a:t>
            </a:r>
            <a:r>
              <a:rPr lang="en-US" sz="1500" dirty="0"/>
              <a:t>and events that developers assume a person can’t or won’t </a:t>
            </a:r>
            <a:r>
              <a:rPr lang="en-US" sz="1500" dirty="0" smtClean="0"/>
              <a:t>do</a:t>
            </a:r>
          </a:p>
          <a:p>
            <a:pPr marL="300038" lvl="1"/>
            <a:r>
              <a:rPr lang="en-US" dirty="0"/>
              <a:t>“Users can’t enter more than 50 characters because the JavaScript code won’t let them” </a:t>
            </a:r>
            <a:r>
              <a:rPr lang="en-US" dirty="0" smtClean="0"/>
              <a:t> </a:t>
            </a:r>
          </a:p>
          <a:p>
            <a:pPr marL="300038" lvl="1"/>
            <a:r>
              <a:rPr lang="en-US" dirty="0" smtClean="0"/>
              <a:t>“</a:t>
            </a:r>
            <a:r>
              <a:rPr lang="en-US" dirty="0"/>
              <a:t>Users don’t understand the format of the cached data, so they can’t modify it.”</a:t>
            </a:r>
          </a:p>
          <a:p>
            <a:pPr marL="0"/>
            <a:endParaRPr lang="en-US" sz="1600" dirty="0"/>
          </a:p>
        </p:txBody>
      </p:sp>
      <p:sp>
        <p:nvSpPr>
          <p:cNvPr id="3" name="Content Placeholder 2"/>
          <p:cNvSpPr>
            <a:spLocks noGrp="1"/>
          </p:cNvSpPr>
          <p:nvPr>
            <p:ph sz="quarter" idx="10"/>
          </p:nvPr>
        </p:nvSpPr>
        <p:spPr>
          <a:xfrm>
            <a:off x="304800" y="251214"/>
            <a:ext cx="6324600" cy="577842"/>
          </a:xfrm>
        </p:spPr>
        <p:txBody>
          <a:bodyPr/>
          <a:lstStyle/>
          <a:p>
            <a:r>
              <a:rPr lang="en-US" dirty="0"/>
              <a:t>Creating Useful Misuse Cases</a:t>
            </a:r>
          </a:p>
        </p:txBody>
      </p:sp>
    </p:spTree>
    <p:extLst>
      <p:ext uri="{BB962C8B-B14F-4D97-AF65-F5344CB8AC3E}">
        <p14:creationId xmlns:p14="http://schemas.microsoft.com/office/powerpoint/2010/main" val="6379923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a:r>
              <a:rPr lang="en-US" dirty="0"/>
              <a:t>According to Chun Wei,</a:t>
            </a:r>
          </a:p>
          <a:p>
            <a:pPr marL="385762" lvl="2" indent="0">
              <a:buNone/>
            </a:pPr>
            <a:r>
              <a:rPr lang="en-US" dirty="0" smtClean="0"/>
              <a:t>Misuse </a:t>
            </a:r>
            <a:r>
              <a:rPr lang="en-US" dirty="0"/>
              <a:t>cases are defined as “behavior that the system/entity owner does not want to occur”</a:t>
            </a:r>
          </a:p>
          <a:p>
            <a:pPr marL="600075" lvl="2"/>
            <a:r>
              <a:rPr lang="en-US" sz="1600" dirty="0"/>
              <a:t>An interaction results in a session key being revealed to an actor who should not see the session key</a:t>
            </a:r>
          </a:p>
          <a:p>
            <a:pPr marL="385762" lvl="2" indent="0">
              <a:buNone/>
            </a:pPr>
            <a:r>
              <a:rPr lang="en-US" dirty="0"/>
              <a:t>Abuse cases are defined as “… where the results of the interaction are harmful to the system …”</a:t>
            </a:r>
          </a:p>
          <a:p>
            <a:pPr marL="600075" lvl="2"/>
            <a:r>
              <a:rPr lang="en-US" sz="1600" dirty="0"/>
              <a:t>the actor posts the session key on a public website, then an abuse case takes place</a:t>
            </a:r>
            <a:r>
              <a:rPr lang="en-US" dirty="0"/>
              <a:t> </a:t>
            </a:r>
          </a:p>
          <a:p>
            <a:pPr marL="0"/>
            <a:endParaRPr lang="en-US" dirty="0" smtClean="0"/>
          </a:p>
          <a:p>
            <a:pPr marL="0"/>
            <a:r>
              <a:rPr lang="en-US" dirty="0" smtClean="0"/>
              <a:t>But </a:t>
            </a:r>
            <a:r>
              <a:rPr lang="en-US" dirty="0"/>
              <a:t>some authors do not distinguish</a:t>
            </a:r>
          </a:p>
          <a:p>
            <a:pPr marL="0"/>
            <a:endParaRPr lang="en-US" dirty="0"/>
          </a:p>
        </p:txBody>
      </p:sp>
      <p:sp>
        <p:nvSpPr>
          <p:cNvPr id="3" name="Content Placeholder 2"/>
          <p:cNvSpPr>
            <a:spLocks noGrp="1"/>
          </p:cNvSpPr>
          <p:nvPr>
            <p:ph sz="quarter" idx="10"/>
          </p:nvPr>
        </p:nvSpPr>
        <p:spPr>
          <a:xfrm>
            <a:off x="304800" y="178062"/>
            <a:ext cx="6324600" cy="720336"/>
          </a:xfrm>
        </p:spPr>
        <p:txBody>
          <a:bodyPr/>
          <a:lstStyle/>
          <a:p>
            <a:r>
              <a:rPr lang="en-US" dirty="0"/>
              <a:t>Misuse vs. Abuse</a:t>
            </a:r>
          </a:p>
        </p:txBody>
      </p:sp>
    </p:spTree>
    <p:extLst>
      <p:ext uri="{BB962C8B-B14F-4D97-AF65-F5344CB8AC3E}">
        <p14:creationId xmlns:p14="http://schemas.microsoft.com/office/powerpoint/2010/main" val="1542458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14400"/>
            <a:ext cx="8229600" cy="3791712"/>
          </a:xfrm>
        </p:spPr>
        <p:txBody>
          <a:bodyPr/>
          <a:lstStyle/>
          <a:p>
            <a:pPr marL="0" indent="0">
              <a:lnSpc>
                <a:spcPct val="110000"/>
              </a:lnSpc>
              <a:spcAft>
                <a:spcPts val="600"/>
              </a:spcAft>
            </a:pPr>
            <a:r>
              <a:rPr lang="en-US" sz="1400" dirty="0"/>
              <a:t>The process of specifying abuse cases makes a designer very clearly differentiate appropriate use from inappropriate use. </a:t>
            </a:r>
          </a:p>
          <a:p>
            <a:pPr marL="0" indent="0">
              <a:lnSpc>
                <a:spcPct val="110000"/>
              </a:lnSpc>
              <a:spcAft>
                <a:spcPts val="600"/>
              </a:spcAft>
            </a:pPr>
            <a:r>
              <a:rPr lang="en-US" sz="1400" dirty="0"/>
              <a:t>The </a:t>
            </a:r>
            <a:r>
              <a:rPr lang="en-US" sz="1400" dirty="0" smtClean="0"/>
              <a:t>security expert/designer </a:t>
            </a:r>
            <a:r>
              <a:rPr lang="en-US" sz="1400" dirty="0"/>
              <a:t>must ask the right questions: </a:t>
            </a:r>
          </a:p>
          <a:p>
            <a:pPr marL="300038" lvl="1">
              <a:lnSpc>
                <a:spcPct val="110000"/>
              </a:lnSpc>
              <a:spcAft>
                <a:spcPts val="600"/>
              </a:spcAft>
            </a:pPr>
            <a:r>
              <a:rPr lang="en-US" dirty="0"/>
              <a:t>How can the system distinguish between good input and bad input? </a:t>
            </a:r>
          </a:p>
          <a:p>
            <a:pPr marL="300038" lvl="1">
              <a:lnSpc>
                <a:spcPct val="110000"/>
              </a:lnSpc>
              <a:spcAft>
                <a:spcPts val="600"/>
              </a:spcAft>
            </a:pPr>
            <a:r>
              <a:rPr lang="en-US" dirty="0"/>
              <a:t>Can it tell whether a request is coming from a legitimate application or from a rogue application replaying traffic? </a:t>
            </a:r>
          </a:p>
          <a:p>
            <a:pPr marL="300038" lvl="1">
              <a:lnSpc>
                <a:spcPct val="110000"/>
              </a:lnSpc>
              <a:spcAft>
                <a:spcPts val="600"/>
              </a:spcAft>
            </a:pPr>
            <a:r>
              <a:rPr lang="en-US" dirty="0"/>
              <a:t>where might a bad guy be positioned? On the wire? At a workstation? In the back office?</a:t>
            </a:r>
          </a:p>
          <a:p>
            <a:pPr marL="300038" lvl="1">
              <a:lnSpc>
                <a:spcPct val="110000"/>
              </a:lnSpc>
              <a:spcAft>
                <a:spcPts val="600"/>
              </a:spcAft>
            </a:pPr>
            <a:r>
              <a:rPr lang="en-US" dirty="0"/>
              <a:t>Any communication line between two endpoints or two components is a place where an attacker might try to interpose himself or herself</a:t>
            </a:r>
          </a:p>
          <a:p>
            <a:pPr marL="300038" lvl="1">
              <a:lnSpc>
                <a:spcPct val="110000"/>
              </a:lnSpc>
              <a:spcAft>
                <a:spcPts val="600"/>
              </a:spcAft>
            </a:pPr>
            <a:r>
              <a:rPr lang="en-US" dirty="0"/>
              <a:t>what can this attacker do in the system? Watch communications traffic? Modify and replay such traffic? Read files stored on the workstation? Change registry keys or configuration files? Be the DLL?</a:t>
            </a:r>
          </a:p>
          <a:p>
            <a:pPr marL="0" indent="0">
              <a:lnSpc>
                <a:spcPct val="110000"/>
              </a:lnSpc>
              <a:spcAft>
                <a:spcPts val="600"/>
              </a:spcAft>
            </a:pPr>
            <a:r>
              <a:rPr lang="en-US" sz="1400" dirty="0"/>
              <a:t>Trying to answer such questions helps software designers explicitly question design and architecture assumptions, and it puts the designer squarely ahead of the attacker by identifying and fixing a problem before it’s ever created.</a:t>
            </a:r>
          </a:p>
          <a:p>
            <a:pPr marL="0">
              <a:spcAft>
                <a:spcPts val="600"/>
              </a:spcAft>
            </a:pPr>
            <a:endParaRPr lang="en-US" sz="1400" dirty="0"/>
          </a:p>
        </p:txBody>
      </p:sp>
      <p:sp>
        <p:nvSpPr>
          <p:cNvPr id="3" name="Content Placeholder 2"/>
          <p:cNvSpPr>
            <a:spLocks noGrp="1"/>
          </p:cNvSpPr>
          <p:nvPr>
            <p:ph sz="quarter" idx="10"/>
          </p:nvPr>
        </p:nvSpPr>
        <p:spPr>
          <a:xfrm>
            <a:off x="304800" y="251214"/>
            <a:ext cx="6324600" cy="529074"/>
          </a:xfrm>
        </p:spPr>
        <p:txBody>
          <a:bodyPr/>
          <a:lstStyle/>
          <a:p>
            <a:r>
              <a:rPr lang="en-US" dirty="0"/>
              <a:t>Specifying Abuse Cases</a:t>
            </a:r>
          </a:p>
        </p:txBody>
      </p:sp>
    </p:spTree>
    <p:extLst>
      <p:ext uri="{BB962C8B-B14F-4D97-AF65-F5344CB8AC3E}">
        <p14:creationId xmlns:p14="http://schemas.microsoft.com/office/powerpoint/2010/main" val="14610932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4273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363521" y="3612863"/>
            <a:ext cx="8585926" cy="1102519"/>
          </a:xfrm>
        </p:spPr>
        <p:txBody>
          <a:bodyPr>
            <a:normAutofit fontScale="90000"/>
          </a:bodyPr>
          <a:lstStyle/>
          <a:p>
            <a:r>
              <a:rPr lang="en-US" b="1" dirty="0">
                <a:latin typeface="Arial" panose="020B0604020202020204" pitchFamily="34" charset="0"/>
                <a:cs typeface="Arial" panose="020B0604020202020204" pitchFamily="34" charset="0"/>
              </a:rPr>
              <a:t>Security </a:t>
            </a:r>
            <a:r>
              <a:rPr lang="en-US" b="1">
                <a:latin typeface="Arial" panose="020B0604020202020204" pitchFamily="34" charset="0"/>
                <a:cs typeface="Arial" panose="020B0604020202020204" pitchFamily="34" charset="0"/>
              </a:rPr>
              <a:t>Requirements </a:t>
            </a:r>
            <a:r>
              <a:rPr lang="en-US" b="1" smtClean="0">
                <a:latin typeface="Arial" panose="020B0604020202020204" pitchFamily="34" charset="0"/>
                <a:cs typeface="Arial" panose="020B0604020202020204" pitchFamily="34" charset="0"/>
              </a:rPr>
              <a:t>Engineering – Part 1</a:t>
            </a:r>
            <a:r>
              <a:rPr lang="en-US" b="1" dirty="0" smtClean="0">
                <a:latin typeface="Arial" panose="020B0604020202020204" pitchFamily="34" charset="0"/>
                <a:cs typeface="Arial" panose="020B0604020202020204" pitchFamily="34" charset="0"/>
              </a:rPr>
              <a:t/>
            </a:r>
            <a:br>
              <a:rPr lang="en-US" b="1" dirty="0" smtClean="0">
                <a:latin typeface="Arial" panose="020B0604020202020204" pitchFamily="34" charset="0"/>
                <a:cs typeface="Arial" panose="020B0604020202020204" pitchFamily="34" charset="0"/>
              </a:rPr>
            </a:br>
            <a:r>
              <a:rPr lang="en-US" b="1" smtClean="0">
                <a:latin typeface="Arial" panose="020B0604020202020204" pitchFamily="34" charset="0"/>
                <a:cs typeface="Arial" panose="020B0604020202020204" pitchFamily="34" charset="0"/>
              </a:rPr>
              <a:t>RL 4.1.1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8248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3"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186313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3521" y="3612863"/>
            <a:ext cx="8585926" cy="1102519"/>
          </a:xfrm>
          <a:prstGeom prst="rect">
            <a:avLst/>
          </a:prstGeom>
        </p:spPr>
        <p:txBody>
          <a:bodyPr vert="horz" lIns="91440" tIns="45720" rIns="91440" bIns="45720" rtlCol="0" anchor="ctr">
            <a:normAutofit fontScale="97500"/>
          </a:bodyPr>
          <a:lst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a:lstStyle>
          <a:p>
            <a:r>
              <a:rPr lang="en-IN" b="1" dirty="0" smtClean="0">
                <a:latin typeface="Arial" panose="020B0604020202020204" pitchFamily="34" charset="0"/>
                <a:cs typeface="Arial" panose="020B0604020202020204" pitchFamily="34" charset="0"/>
              </a:rPr>
              <a:t>CMU SQUARE Process Model</a:t>
            </a:r>
            <a:r>
              <a:rPr lang="en-US" b="1" dirty="0" smtClean="0">
                <a:latin typeface="Arial" panose="020B0604020202020204" pitchFamily="34" charset="0"/>
                <a:cs typeface="Arial" panose="020B0604020202020204" pitchFamily="34" charset="0"/>
              </a:rPr>
              <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4.2.1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60843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71610"/>
            <a:ext cx="8229600" cy="3394472"/>
          </a:xfrm>
        </p:spPr>
        <p:txBody>
          <a:bodyPr/>
          <a:lstStyle/>
          <a:p>
            <a:pPr marL="0">
              <a:lnSpc>
                <a:spcPct val="110000"/>
              </a:lnSpc>
              <a:spcAft>
                <a:spcPts val="600"/>
              </a:spcAft>
            </a:pPr>
            <a:r>
              <a:rPr lang="en-US" sz="1600" dirty="0"/>
              <a:t>Security Quality Requirements Engineering (SQUARE) is a process model that was developed at Carnegie Mellon University [Mead 2005].</a:t>
            </a:r>
            <a:r>
              <a:rPr lang="en-US" sz="1600" baseline="30000" dirty="0"/>
              <a:t> </a:t>
            </a:r>
          </a:p>
          <a:p>
            <a:pPr marL="0">
              <a:lnSpc>
                <a:spcPct val="110000"/>
              </a:lnSpc>
              <a:spcAft>
                <a:spcPts val="600"/>
              </a:spcAft>
            </a:pPr>
            <a:r>
              <a:rPr lang="en-US" sz="1600" dirty="0"/>
              <a:t>SQUARE provides a means for eliciting, categorizing, and prioritizing security requirements for information technology systems and applications. </a:t>
            </a:r>
          </a:p>
          <a:p>
            <a:pPr marL="0">
              <a:lnSpc>
                <a:spcPct val="110000"/>
              </a:lnSpc>
              <a:spcAft>
                <a:spcPts val="600"/>
              </a:spcAft>
            </a:pPr>
            <a:r>
              <a:rPr lang="en-US" sz="1600" dirty="0"/>
              <a:t>The focus of the model is to build security concepts into the early stages of the SDLC. It can also be used for documenting and analyzing the security aspects of systems once they are implemented in the field and for steering future improvements and modifications to those systems. </a:t>
            </a:r>
          </a:p>
          <a:p>
            <a:pPr marL="0">
              <a:lnSpc>
                <a:spcPct val="110000"/>
              </a:lnSpc>
              <a:spcAft>
                <a:spcPts val="600"/>
              </a:spcAft>
            </a:pPr>
            <a:r>
              <a:rPr lang="en-US" sz="1600" dirty="0"/>
              <a:t>The SQUARE work is supported by the Army Research Office through grant (“Perpetually Available and Secure Information Systems”) to Carnegie Mellon University’s </a:t>
            </a:r>
            <a:r>
              <a:rPr lang="en-US" sz="1600" dirty="0" err="1"/>
              <a:t>CyLab</a:t>
            </a:r>
            <a:r>
              <a:rPr lang="en-US" sz="1600" dirty="0"/>
              <a:t>.</a:t>
            </a:r>
          </a:p>
          <a:p>
            <a:pPr marL="0">
              <a:spcAft>
                <a:spcPts val="600"/>
              </a:spcAft>
            </a:pPr>
            <a:endParaRPr lang="en-US" sz="1600" dirty="0"/>
          </a:p>
        </p:txBody>
      </p:sp>
      <p:sp>
        <p:nvSpPr>
          <p:cNvPr id="3" name="Content Placeholder 2"/>
          <p:cNvSpPr>
            <a:spLocks noGrp="1"/>
          </p:cNvSpPr>
          <p:nvPr>
            <p:ph sz="quarter" idx="10"/>
          </p:nvPr>
        </p:nvSpPr>
        <p:spPr>
          <a:xfrm>
            <a:off x="304800" y="239022"/>
            <a:ext cx="6324600" cy="626610"/>
          </a:xfrm>
        </p:spPr>
        <p:txBody>
          <a:bodyPr/>
          <a:lstStyle/>
          <a:p>
            <a:r>
              <a:rPr lang="en-US" dirty="0"/>
              <a:t>SQUARE Process Model</a:t>
            </a:r>
          </a:p>
        </p:txBody>
      </p:sp>
    </p:spTree>
    <p:extLst>
      <p:ext uri="{BB962C8B-B14F-4D97-AF65-F5344CB8AC3E}">
        <p14:creationId xmlns:p14="http://schemas.microsoft.com/office/powerpoint/2010/main" val="2053115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6176" y="1120378"/>
            <a:ext cx="7888224" cy="3394472"/>
          </a:xfrm>
        </p:spPr>
        <p:txBody>
          <a:bodyPr/>
          <a:lstStyle/>
          <a:p>
            <a:r>
              <a:rPr lang="en-US" dirty="0"/>
              <a:t>1. Agree on definitions</a:t>
            </a:r>
            <a:endParaRPr lang="en-US" sz="2400" dirty="0">
              <a:solidFill>
                <a:srgbClr val="221F1F"/>
              </a:solidFill>
              <a:latin typeface="Times New Roman" panose="02020603050405020304" pitchFamily="18" charset="0"/>
              <a:ea typeface="Times New Roman" panose="02020603050405020304" pitchFamily="18" charset="0"/>
            </a:endParaRPr>
          </a:p>
          <a:p>
            <a:r>
              <a:rPr lang="en-US" dirty="0"/>
              <a:t>2. Identify security </a:t>
            </a:r>
            <a:r>
              <a:rPr lang="en-US" dirty="0" smtClean="0"/>
              <a:t>goals</a:t>
            </a:r>
          </a:p>
          <a:p>
            <a:r>
              <a:rPr lang="en-US" dirty="0"/>
              <a:t>3. Develop artifacts to support security requirements definition</a:t>
            </a:r>
            <a:endParaRPr lang="en-US" sz="2400" dirty="0">
              <a:solidFill>
                <a:srgbClr val="221F1F"/>
              </a:solidFill>
              <a:latin typeface="Times New Roman" panose="02020603050405020304" pitchFamily="18" charset="0"/>
              <a:ea typeface="Times New Roman" panose="02020603050405020304" pitchFamily="18" charset="0"/>
            </a:endParaRPr>
          </a:p>
          <a:p>
            <a:r>
              <a:rPr lang="en-US" dirty="0"/>
              <a:t>4. Perform (security) risk assessment</a:t>
            </a:r>
            <a:endParaRPr lang="en-US" sz="2400" dirty="0">
              <a:solidFill>
                <a:srgbClr val="221F1F"/>
              </a:solidFill>
              <a:latin typeface="Times New Roman" panose="02020603050405020304" pitchFamily="18" charset="0"/>
              <a:ea typeface="Times New Roman" panose="02020603050405020304" pitchFamily="18" charset="0"/>
            </a:endParaRPr>
          </a:p>
          <a:p>
            <a:r>
              <a:rPr lang="en-US" dirty="0"/>
              <a:t>5. Select elicitation techniques</a:t>
            </a:r>
            <a:endParaRPr lang="en-US" sz="2400" dirty="0">
              <a:solidFill>
                <a:srgbClr val="221F1F"/>
              </a:solidFill>
              <a:latin typeface="Times New Roman" panose="02020603050405020304" pitchFamily="18" charset="0"/>
              <a:ea typeface="Times New Roman" panose="02020603050405020304" pitchFamily="18" charset="0"/>
            </a:endParaRPr>
          </a:p>
          <a:p>
            <a:r>
              <a:rPr lang="en-US" dirty="0"/>
              <a:t>6. Elicit security requirements</a:t>
            </a:r>
            <a:endParaRPr lang="en-US" sz="2400" dirty="0">
              <a:solidFill>
                <a:srgbClr val="221F1F"/>
              </a:solidFill>
              <a:latin typeface="Times New Roman" panose="02020603050405020304" pitchFamily="18" charset="0"/>
              <a:ea typeface="Times New Roman" panose="02020603050405020304" pitchFamily="18" charset="0"/>
            </a:endParaRPr>
          </a:p>
          <a:p>
            <a:r>
              <a:rPr lang="en-US" dirty="0"/>
              <a:t>7. Categorize requirements as to level (e.g., system, software) and whether they are requirements or other kinds of constraints</a:t>
            </a:r>
            <a:endParaRPr lang="en-US" sz="2400" dirty="0">
              <a:solidFill>
                <a:srgbClr val="221F1F"/>
              </a:solidFill>
              <a:latin typeface="Times New Roman" panose="02020603050405020304" pitchFamily="18" charset="0"/>
              <a:ea typeface="Times New Roman" panose="02020603050405020304" pitchFamily="18" charset="0"/>
            </a:endParaRPr>
          </a:p>
          <a:p>
            <a:r>
              <a:rPr lang="en-US" dirty="0">
                <a:solidFill>
                  <a:schemeClr val="dk1"/>
                </a:solidFill>
              </a:rPr>
              <a:t>8. Prioritize requirements</a:t>
            </a:r>
          </a:p>
          <a:p>
            <a:r>
              <a:rPr lang="en-US" dirty="0">
                <a:solidFill>
                  <a:schemeClr val="dk1"/>
                </a:solidFill>
              </a:rPr>
              <a:t>9. Inspect </a:t>
            </a:r>
            <a:r>
              <a:rPr lang="en-US" dirty="0" smtClean="0">
                <a:solidFill>
                  <a:schemeClr val="dk1"/>
                </a:solidFill>
              </a:rPr>
              <a:t>requirements</a:t>
            </a:r>
            <a:endParaRPr lang="en-US" dirty="0">
              <a:solidFill>
                <a:schemeClr val="dk1"/>
              </a:solidFill>
            </a:endParaRPr>
          </a:p>
        </p:txBody>
      </p:sp>
      <p:sp>
        <p:nvSpPr>
          <p:cNvPr id="3" name="Content Placeholder 2"/>
          <p:cNvSpPr>
            <a:spLocks noGrp="1"/>
          </p:cNvSpPr>
          <p:nvPr>
            <p:ph sz="quarter" idx="10"/>
          </p:nvPr>
        </p:nvSpPr>
        <p:spPr>
          <a:xfrm>
            <a:off x="304800" y="251214"/>
            <a:ext cx="6324600" cy="492498"/>
          </a:xfrm>
        </p:spPr>
        <p:txBody>
          <a:bodyPr/>
          <a:lstStyle/>
          <a:p>
            <a:r>
              <a:rPr lang="en-US" dirty="0"/>
              <a:t>SQUARE Process </a:t>
            </a:r>
            <a:r>
              <a:rPr lang="en-US" dirty="0" smtClean="0"/>
              <a:t>Steps</a:t>
            </a:r>
            <a:endParaRPr lang="en-US" dirty="0"/>
          </a:p>
        </p:txBody>
      </p:sp>
    </p:spTree>
    <p:extLst>
      <p:ext uri="{BB962C8B-B14F-4D97-AF65-F5344CB8AC3E}">
        <p14:creationId xmlns:p14="http://schemas.microsoft.com/office/powerpoint/2010/main" val="428279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889130"/>
              </p:ext>
            </p:extLst>
          </p:nvPr>
        </p:nvGraphicFramePr>
        <p:xfrm>
          <a:off x="219456" y="963168"/>
          <a:ext cx="8705088" cy="3820795"/>
        </p:xfrm>
        <a:graphic>
          <a:graphicData uri="http://schemas.openxmlformats.org/drawingml/2006/table">
            <a:tbl>
              <a:tblPr firstRow="1" bandRow="1">
                <a:tableStyleId>{5C22544A-7EE6-4342-B048-85BDC9FD1C3A}</a:tableStyleId>
              </a:tblPr>
              <a:tblGrid>
                <a:gridCol w="524256"/>
                <a:gridCol w="1397311"/>
                <a:gridCol w="2042133"/>
                <a:gridCol w="1693353"/>
                <a:gridCol w="1429942"/>
                <a:gridCol w="1618093"/>
              </a:tblGrid>
              <a:tr h="370840">
                <a:tc>
                  <a:txBody>
                    <a:bodyPr/>
                    <a:lstStyle/>
                    <a:p>
                      <a:pPr marL="8255" marR="0" indent="0" algn="ctr">
                        <a:lnSpc>
                          <a:spcPct val="100000"/>
                        </a:lnSpc>
                        <a:spcBef>
                          <a:spcPts val="0"/>
                        </a:spcBef>
                        <a:spcAft>
                          <a:spcPts val="0"/>
                        </a:spcAft>
                      </a:pPr>
                      <a:r>
                        <a:rPr lang="en-US" sz="1600" dirty="0" smtClean="0">
                          <a:solidFill>
                            <a:schemeClr val="tx1"/>
                          </a:solidFill>
                          <a:effectLst/>
                        </a:rPr>
                        <a:t>No</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114300" marR="73025" marT="93345" marB="0" anchor="ctr"/>
                </a:tc>
                <a:tc>
                  <a:txBody>
                    <a:bodyPr/>
                    <a:lstStyle/>
                    <a:p>
                      <a:pPr marL="0" marR="40640" indent="0" algn="ctr">
                        <a:lnSpc>
                          <a:spcPct val="100000"/>
                        </a:lnSpc>
                        <a:spcBef>
                          <a:spcPts val="0"/>
                        </a:spcBef>
                        <a:spcAft>
                          <a:spcPts val="0"/>
                        </a:spcAft>
                      </a:pPr>
                      <a:r>
                        <a:rPr lang="en-US" sz="1600" dirty="0">
                          <a:solidFill>
                            <a:schemeClr val="tx1"/>
                          </a:solidFill>
                          <a:effectLst/>
                        </a:rPr>
                        <a:t>Step</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114300" marR="73025" marT="93345" marB="0" anchor="ctr"/>
                </a:tc>
                <a:tc>
                  <a:txBody>
                    <a:bodyPr/>
                    <a:lstStyle/>
                    <a:p>
                      <a:pPr marL="0" marR="40640" indent="0" algn="ctr">
                        <a:lnSpc>
                          <a:spcPct val="100000"/>
                        </a:lnSpc>
                        <a:spcBef>
                          <a:spcPts val="0"/>
                        </a:spcBef>
                        <a:spcAft>
                          <a:spcPts val="0"/>
                        </a:spcAft>
                      </a:pPr>
                      <a:r>
                        <a:rPr lang="en-US" sz="1600" dirty="0">
                          <a:solidFill>
                            <a:schemeClr val="tx1"/>
                          </a:solidFill>
                          <a:effectLst/>
                        </a:rPr>
                        <a:t>Input</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114300" marR="73025" marT="93345" marB="0" anchor="ctr"/>
                </a:tc>
                <a:tc>
                  <a:txBody>
                    <a:bodyPr/>
                    <a:lstStyle/>
                    <a:p>
                      <a:pPr marL="0" marR="40005" indent="0" algn="ctr">
                        <a:lnSpc>
                          <a:spcPct val="100000"/>
                        </a:lnSpc>
                        <a:spcBef>
                          <a:spcPts val="0"/>
                        </a:spcBef>
                        <a:spcAft>
                          <a:spcPts val="0"/>
                        </a:spcAft>
                      </a:pPr>
                      <a:r>
                        <a:rPr lang="en-US" sz="1600" dirty="0">
                          <a:solidFill>
                            <a:schemeClr val="tx1"/>
                          </a:solidFill>
                          <a:effectLst/>
                        </a:rPr>
                        <a:t>Techniques</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114300" marR="73025" marT="93345" marB="0" anchor="ctr"/>
                </a:tc>
                <a:tc>
                  <a:txBody>
                    <a:bodyPr/>
                    <a:lstStyle/>
                    <a:p>
                      <a:pPr marL="0" marR="40005" indent="0" algn="ctr">
                        <a:lnSpc>
                          <a:spcPct val="100000"/>
                        </a:lnSpc>
                        <a:spcBef>
                          <a:spcPts val="0"/>
                        </a:spcBef>
                        <a:spcAft>
                          <a:spcPts val="0"/>
                        </a:spcAft>
                      </a:pPr>
                      <a:r>
                        <a:rPr lang="en-US" sz="1600" dirty="0">
                          <a:solidFill>
                            <a:schemeClr val="tx1"/>
                          </a:solidFill>
                          <a:effectLst/>
                        </a:rPr>
                        <a:t>Participants</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114300" marR="73025" marT="93345" marB="0" anchor="ctr"/>
                </a:tc>
                <a:tc>
                  <a:txBody>
                    <a:bodyPr/>
                    <a:lstStyle/>
                    <a:p>
                      <a:pPr marL="0" marR="40640" indent="0" algn="ctr">
                        <a:lnSpc>
                          <a:spcPct val="100000"/>
                        </a:lnSpc>
                        <a:spcBef>
                          <a:spcPts val="0"/>
                        </a:spcBef>
                        <a:spcAft>
                          <a:spcPts val="0"/>
                        </a:spcAft>
                      </a:pPr>
                      <a:r>
                        <a:rPr lang="en-US" sz="1600" dirty="0">
                          <a:solidFill>
                            <a:schemeClr val="tx1"/>
                          </a:solidFill>
                          <a:effectLst/>
                        </a:rPr>
                        <a:t>Output</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114300" marR="73025" marT="93345" marB="0" anchor="ctr"/>
                </a:tc>
              </a:tr>
              <a:tr h="370840">
                <a:tc>
                  <a:txBody>
                    <a:bodyPr/>
                    <a:lstStyle/>
                    <a:p>
                      <a:pPr marL="0" marR="0" indent="0" algn="ctr">
                        <a:lnSpc>
                          <a:spcPct val="100000"/>
                        </a:lnSpc>
                        <a:spcBef>
                          <a:spcPts val="0"/>
                        </a:spcBef>
                        <a:spcAft>
                          <a:spcPts val="0"/>
                        </a:spcAft>
                      </a:pPr>
                      <a:r>
                        <a:rPr lang="en-US" sz="1600" dirty="0">
                          <a:solidFill>
                            <a:schemeClr val="tx1"/>
                          </a:solidFill>
                          <a:effectLst/>
                        </a:rPr>
                        <a:t>1</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114300" marR="73025" marT="93345" marB="0"/>
                </a:tc>
                <a:tc>
                  <a:txBody>
                    <a:bodyPr/>
                    <a:lstStyle/>
                    <a:p>
                      <a:pPr marL="0" marR="0" indent="0" algn="l">
                        <a:lnSpc>
                          <a:spcPct val="100000"/>
                        </a:lnSpc>
                        <a:spcBef>
                          <a:spcPts val="0"/>
                        </a:spcBef>
                        <a:spcAft>
                          <a:spcPts val="0"/>
                        </a:spcAft>
                      </a:pPr>
                      <a:r>
                        <a:rPr lang="en-US" sz="1600" dirty="0">
                          <a:effectLst/>
                        </a:rPr>
                        <a:t>Agree on definitions</a:t>
                      </a:r>
                      <a:endParaRPr lang="en-US" sz="2000" dirty="0">
                        <a:solidFill>
                          <a:srgbClr val="221F1F"/>
                        </a:solidFill>
                        <a:effectLst/>
                        <a:latin typeface="Times New Roman" panose="02020603050405020304" pitchFamily="18" charset="0"/>
                        <a:ea typeface="Times New Roman" panose="02020603050405020304" pitchFamily="18" charset="0"/>
                      </a:endParaRPr>
                    </a:p>
                  </a:txBody>
                  <a:tcPr marL="114300" marR="73025" marT="93345" marB="0"/>
                </a:tc>
                <a:tc>
                  <a:txBody>
                    <a:bodyPr/>
                    <a:lstStyle/>
                    <a:p>
                      <a:pPr marL="0" marR="0" indent="0" algn="l" defTabSz="685800" rtl="0" eaLnBrk="1" latinLnBrk="0" hangingPunct="1">
                        <a:lnSpc>
                          <a:spcPct val="100000"/>
                        </a:lnSpc>
                        <a:spcBef>
                          <a:spcPts val="0"/>
                        </a:spcBef>
                        <a:spcAft>
                          <a:spcPts val="0"/>
                        </a:spcAft>
                      </a:pPr>
                      <a:r>
                        <a:rPr lang="en-US" sz="1600" kern="1200" dirty="0">
                          <a:solidFill>
                            <a:schemeClr val="dk1"/>
                          </a:solidFill>
                          <a:effectLst/>
                          <a:latin typeface="+mn-lt"/>
                          <a:ea typeface="+mn-ea"/>
                          <a:cs typeface="+mn-cs"/>
                        </a:rPr>
                        <a:t>Candidate definitions from IEEE and other standards</a:t>
                      </a:r>
                    </a:p>
                  </a:txBody>
                  <a:tcPr marL="114300" marR="73025" marT="93345" marB="0"/>
                </a:tc>
                <a:tc>
                  <a:txBody>
                    <a:bodyPr/>
                    <a:lstStyle/>
                    <a:p>
                      <a:pPr marL="0" marR="0" indent="0" algn="l">
                        <a:lnSpc>
                          <a:spcPct val="100000"/>
                        </a:lnSpc>
                        <a:spcBef>
                          <a:spcPts val="0"/>
                        </a:spcBef>
                        <a:spcAft>
                          <a:spcPts val="0"/>
                        </a:spcAft>
                      </a:pPr>
                      <a:r>
                        <a:rPr lang="en-US" sz="1600" dirty="0">
                          <a:effectLst/>
                        </a:rPr>
                        <a:t>Structured interviews, focus </a:t>
                      </a:r>
                      <a:endParaRPr lang="en-US" sz="2000" dirty="0">
                        <a:effectLst/>
                      </a:endParaRPr>
                    </a:p>
                    <a:p>
                      <a:pPr marL="0" marR="0" indent="0" algn="l">
                        <a:lnSpc>
                          <a:spcPct val="100000"/>
                        </a:lnSpc>
                        <a:spcBef>
                          <a:spcPts val="0"/>
                        </a:spcBef>
                        <a:spcAft>
                          <a:spcPts val="0"/>
                        </a:spcAft>
                      </a:pPr>
                      <a:r>
                        <a:rPr lang="en-US" sz="1600" dirty="0">
                          <a:effectLst/>
                        </a:rPr>
                        <a:t>group</a:t>
                      </a:r>
                      <a:endParaRPr lang="en-US" sz="2000" dirty="0">
                        <a:solidFill>
                          <a:srgbClr val="221F1F"/>
                        </a:solidFill>
                        <a:effectLst/>
                        <a:latin typeface="Times New Roman" panose="02020603050405020304" pitchFamily="18" charset="0"/>
                        <a:ea typeface="Times New Roman" panose="02020603050405020304" pitchFamily="18" charset="0"/>
                      </a:endParaRPr>
                    </a:p>
                  </a:txBody>
                  <a:tcPr marL="114300" marR="73025" marT="93345" marB="0"/>
                </a:tc>
                <a:tc>
                  <a:txBody>
                    <a:bodyPr/>
                    <a:lstStyle/>
                    <a:p>
                      <a:pPr marL="0" marR="0" indent="0" algn="l">
                        <a:lnSpc>
                          <a:spcPct val="100000"/>
                        </a:lnSpc>
                        <a:spcBef>
                          <a:spcPts val="0"/>
                        </a:spcBef>
                        <a:spcAft>
                          <a:spcPts val="0"/>
                        </a:spcAft>
                      </a:pPr>
                      <a:r>
                        <a:rPr lang="en-US" sz="1600" dirty="0">
                          <a:effectLst/>
                        </a:rPr>
                        <a:t>Stakeholders, requirements engineers</a:t>
                      </a:r>
                      <a:endParaRPr lang="en-US" sz="2000" dirty="0">
                        <a:solidFill>
                          <a:srgbClr val="221F1F"/>
                        </a:solidFill>
                        <a:effectLst/>
                        <a:latin typeface="Times New Roman" panose="02020603050405020304" pitchFamily="18" charset="0"/>
                        <a:ea typeface="Times New Roman" panose="02020603050405020304" pitchFamily="18" charset="0"/>
                      </a:endParaRPr>
                    </a:p>
                  </a:txBody>
                  <a:tcPr marL="114300" marR="73025" marT="93345" marB="0"/>
                </a:tc>
                <a:tc>
                  <a:txBody>
                    <a:bodyPr/>
                    <a:lstStyle/>
                    <a:p>
                      <a:pPr marL="0" marR="0" indent="0" algn="l">
                        <a:lnSpc>
                          <a:spcPct val="100000"/>
                        </a:lnSpc>
                        <a:spcBef>
                          <a:spcPts val="0"/>
                        </a:spcBef>
                        <a:spcAft>
                          <a:spcPts val="0"/>
                        </a:spcAft>
                      </a:pPr>
                      <a:r>
                        <a:rPr lang="en-US" sz="1600" dirty="0">
                          <a:effectLst/>
                        </a:rPr>
                        <a:t>Agreed-to definitions</a:t>
                      </a:r>
                      <a:endParaRPr lang="en-US" sz="2000" dirty="0">
                        <a:solidFill>
                          <a:srgbClr val="221F1F"/>
                        </a:solidFill>
                        <a:effectLst/>
                        <a:latin typeface="Times New Roman" panose="02020603050405020304" pitchFamily="18" charset="0"/>
                        <a:ea typeface="Times New Roman" panose="02020603050405020304" pitchFamily="18" charset="0"/>
                      </a:endParaRPr>
                    </a:p>
                  </a:txBody>
                  <a:tcPr marL="114300" marR="73025" marT="93345" marB="0"/>
                </a:tc>
              </a:tr>
              <a:tr h="370840">
                <a:tc>
                  <a:txBody>
                    <a:bodyPr/>
                    <a:lstStyle/>
                    <a:p>
                      <a:pPr marL="0" marR="0" indent="0" algn="ctr">
                        <a:lnSpc>
                          <a:spcPct val="100000"/>
                        </a:lnSpc>
                        <a:spcBef>
                          <a:spcPts val="0"/>
                        </a:spcBef>
                        <a:spcAft>
                          <a:spcPts val="0"/>
                        </a:spcAft>
                      </a:pPr>
                      <a:r>
                        <a:rPr lang="en-US" sz="1600" dirty="0">
                          <a:solidFill>
                            <a:schemeClr val="tx1"/>
                          </a:solidFill>
                          <a:effectLst/>
                        </a:rPr>
                        <a:t>2</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114300" marR="73025" marT="93345" marB="0"/>
                </a:tc>
                <a:tc>
                  <a:txBody>
                    <a:bodyPr/>
                    <a:lstStyle/>
                    <a:p>
                      <a:pPr marL="0" marR="0" indent="0" algn="l">
                        <a:lnSpc>
                          <a:spcPct val="100000"/>
                        </a:lnSpc>
                        <a:spcBef>
                          <a:spcPts val="0"/>
                        </a:spcBef>
                        <a:spcAft>
                          <a:spcPts val="0"/>
                        </a:spcAft>
                      </a:pPr>
                      <a:r>
                        <a:rPr lang="en-US" sz="1600" dirty="0">
                          <a:effectLst/>
                        </a:rPr>
                        <a:t>Identify security goals</a:t>
                      </a:r>
                      <a:endParaRPr lang="en-US" sz="2000" dirty="0">
                        <a:solidFill>
                          <a:srgbClr val="221F1F"/>
                        </a:solidFill>
                        <a:effectLst/>
                        <a:latin typeface="Times New Roman" panose="02020603050405020304" pitchFamily="18" charset="0"/>
                        <a:ea typeface="Times New Roman" panose="02020603050405020304" pitchFamily="18" charset="0"/>
                      </a:endParaRPr>
                    </a:p>
                  </a:txBody>
                  <a:tcPr marL="114300" marR="73025" marT="93345" marB="0"/>
                </a:tc>
                <a:tc>
                  <a:txBody>
                    <a:bodyPr/>
                    <a:lstStyle/>
                    <a:p>
                      <a:pPr marL="0" marR="0" indent="0" algn="l">
                        <a:lnSpc>
                          <a:spcPct val="100000"/>
                        </a:lnSpc>
                        <a:spcBef>
                          <a:spcPts val="0"/>
                        </a:spcBef>
                        <a:spcAft>
                          <a:spcPts val="0"/>
                        </a:spcAft>
                      </a:pPr>
                      <a:r>
                        <a:rPr lang="en-US" sz="1600" dirty="0">
                          <a:effectLst/>
                        </a:rPr>
                        <a:t>Definitions, candidate goals, business drivers, policies and procedures, examples</a:t>
                      </a:r>
                      <a:endParaRPr lang="en-US" sz="2000" dirty="0">
                        <a:solidFill>
                          <a:srgbClr val="221F1F"/>
                        </a:solidFill>
                        <a:effectLst/>
                        <a:latin typeface="Times New Roman" panose="02020603050405020304" pitchFamily="18" charset="0"/>
                        <a:ea typeface="Times New Roman" panose="02020603050405020304" pitchFamily="18" charset="0"/>
                      </a:endParaRPr>
                    </a:p>
                  </a:txBody>
                  <a:tcPr marL="114300" marR="73025" marT="93345" marB="0" anchor="ctr"/>
                </a:tc>
                <a:tc>
                  <a:txBody>
                    <a:bodyPr/>
                    <a:lstStyle/>
                    <a:p>
                      <a:pPr marL="0" marR="0" indent="0" algn="l">
                        <a:lnSpc>
                          <a:spcPct val="100000"/>
                        </a:lnSpc>
                        <a:spcBef>
                          <a:spcPts val="0"/>
                        </a:spcBef>
                        <a:spcAft>
                          <a:spcPts val="0"/>
                        </a:spcAft>
                      </a:pPr>
                      <a:r>
                        <a:rPr lang="en-US" sz="1600" dirty="0">
                          <a:effectLst/>
                        </a:rPr>
                        <a:t>Facilitated work session, surveys, interviews</a:t>
                      </a:r>
                      <a:endParaRPr lang="en-US" sz="2000" dirty="0">
                        <a:solidFill>
                          <a:srgbClr val="221F1F"/>
                        </a:solidFill>
                        <a:effectLst/>
                        <a:latin typeface="Times New Roman" panose="02020603050405020304" pitchFamily="18" charset="0"/>
                        <a:ea typeface="Times New Roman" panose="02020603050405020304" pitchFamily="18" charset="0"/>
                      </a:endParaRPr>
                    </a:p>
                  </a:txBody>
                  <a:tcPr marL="114300" marR="73025" marT="93345" marB="0"/>
                </a:tc>
                <a:tc>
                  <a:txBody>
                    <a:bodyPr/>
                    <a:lstStyle/>
                    <a:p>
                      <a:pPr marL="0" marR="0" indent="0" algn="l">
                        <a:lnSpc>
                          <a:spcPct val="100000"/>
                        </a:lnSpc>
                        <a:spcBef>
                          <a:spcPts val="0"/>
                        </a:spcBef>
                        <a:spcAft>
                          <a:spcPts val="0"/>
                        </a:spcAft>
                      </a:pPr>
                      <a:r>
                        <a:rPr lang="en-US" sz="1600" dirty="0">
                          <a:effectLst/>
                        </a:rPr>
                        <a:t>Stakeholders, requirements engineers</a:t>
                      </a:r>
                      <a:endParaRPr lang="en-US" sz="2000" dirty="0">
                        <a:solidFill>
                          <a:srgbClr val="221F1F"/>
                        </a:solidFill>
                        <a:effectLst/>
                        <a:latin typeface="Times New Roman" panose="02020603050405020304" pitchFamily="18" charset="0"/>
                        <a:ea typeface="Times New Roman" panose="02020603050405020304" pitchFamily="18" charset="0"/>
                      </a:endParaRPr>
                    </a:p>
                  </a:txBody>
                  <a:tcPr marL="114300" marR="73025" marT="93345" marB="0"/>
                </a:tc>
                <a:tc>
                  <a:txBody>
                    <a:bodyPr/>
                    <a:lstStyle/>
                    <a:p>
                      <a:pPr marL="0" marR="0" indent="0" algn="l">
                        <a:lnSpc>
                          <a:spcPct val="100000"/>
                        </a:lnSpc>
                        <a:spcBef>
                          <a:spcPts val="0"/>
                        </a:spcBef>
                        <a:spcAft>
                          <a:spcPts val="0"/>
                        </a:spcAft>
                      </a:pPr>
                      <a:r>
                        <a:rPr lang="en-US" sz="1600" dirty="0">
                          <a:effectLst/>
                        </a:rPr>
                        <a:t>Goals</a:t>
                      </a:r>
                      <a:endParaRPr lang="en-US" sz="2000" dirty="0">
                        <a:solidFill>
                          <a:srgbClr val="221F1F"/>
                        </a:solidFill>
                        <a:effectLst/>
                        <a:latin typeface="Times New Roman" panose="02020603050405020304" pitchFamily="18" charset="0"/>
                        <a:ea typeface="Times New Roman" panose="02020603050405020304" pitchFamily="18" charset="0"/>
                      </a:endParaRPr>
                    </a:p>
                  </a:txBody>
                  <a:tcPr marL="114300" marR="73025" marT="93345" marB="0"/>
                </a:tc>
              </a:tr>
              <a:tr h="370840">
                <a:tc>
                  <a:txBody>
                    <a:bodyPr/>
                    <a:lstStyle/>
                    <a:p>
                      <a:pPr marL="0" marR="0" indent="0" algn="ctr">
                        <a:lnSpc>
                          <a:spcPct val="100000"/>
                        </a:lnSpc>
                        <a:spcBef>
                          <a:spcPts val="0"/>
                        </a:spcBef>
                        <a:spcAft>
                          <a:spcPts val="0"/>
                        </a:spcAft>
                      </a:pPr>
                      <a:r>
                        <a:rPr lang="en-US" sz="1600" dirty="0">
                          <a:solidFill>
                            <a:schemeClr val="tx1"/>
                          </a:solidFill>
                          <a:effectLst/>
                        </a:rPr>
                        <a:t>3</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114300" marR="73025" marT="93345" marB="0"/>
                </a:tc>
                <a:tc>
                  <a:txBody>
                    <a:bodyPr/>
                    <a:lstStyle/>
                    <a:p>
                      <a:pPr marL="0" marR="0" indent="0" algn="l">
                        <a:lnSpc>
                          <a:spcPct val="100000"/>
                        </a:lnSpc>
                        <a:spcBef>
                          <a:spcPts val="0"/>
                        </a:spcBef>
                        <a:spcAft>
                          <a:spcPts val="0"/>
                        </a:spcAft>
                      </a:pPr>
                      <a:r>
                        <a:rPr lang="en-US" sz="1600" dirty="0">
                          <a:effectLst/>
                        </a:rPr>
                        <a:t>Develop artifacts to support security requirements definition</a:t>
                      </a:r>
                      <a:endParaRPr lang="en-US" sz="2000" dirty="0">
                        <a:solidFill>
                          <a:srgbClr val="221F1F"/>
                        </a:solidFill>
                        <a:effectLst/>
                        <a:latin typeface="Times New Roman" panose="02020603050405020304" pitchFamily="18" charset="0"/>
                        <a:ea typeface="Times New Roman" panose="02020603050405020304" pitchFamily="18" charset="0"/>
                      </a:endParaRPr>
                    </a:p>
                  </a:txBody>
                  <a:tcPr marL="114300" marR="73025" marT="93345" marB="0" anchor="ctr"/>
                </a:tc>
                <a:tc>
                  <a:txBody>
                    <a:bodyPr/>
                    <a:lstStyle/>
                    <a:p>
                      <a:pPr marL="0" marR="0" indent="0" algn="l" defTabSz="685800" rtl="0" eaLnBrk="1" latinLnBrk="0" hangingPunct="1">
                        <a:lnSpc>
                          <a:spcPct val="100000"/>
                        </a:lnSpc>
                        <a:spcBef>
                          <a:spcPts val="0"/>
                        </a:spcBef>
                        <a:spcAft>
                          <a:spcPts val="0"/>
                        </a:spcAft>
                      </a:pPr>
                      <a:r>
                        <a:rPr lang="en-US" sz="1600" kern="1200" dirty="0">
                          <a:solidFill>
                            <a:schemeClr val="dk1"/>
                          </a:solidFill>
                          <a:effectLst/>
                          <a:latin typeface="+mn-lt"/>
                          <a:ea typeface="+mn-ea"/>
                          <a:cs typeface="+mn-cs"/>
                        </a:rPr>
                        <a:t>Potential artifacts </a:t>
                      </a:r>
                      <a:r>
                        <a:rPr lang="en-US" sz="1600" kern="1200" dirty="0" smtClean="0">
                          <a:solidFill>
                            <a:schemeClr val="dk1"/>
                          </a:solidFill>
                          <a:effectLst/>
                          <a:latin typeface="+mn-lt"/>
                          <a:ea typeface="+mn-ea"/>
                          <a:cs typeface="+mn-cs"/>
                        </a:rPr>
                        <a:t> list (e.g</a:t>
                      </a:r>
                      <a:r>
                        <a:rPr lang="en-US" sz="1600" kern="1200" dirty="0">
                          <a:solidFill>
                            <a:schemeClr val="dk1"/>
                          </a:solidFill>
                          <a:effectLst/>
                          <a:latin typeface="+mn-lt"/>
                          <a:ea typeface="+mn-ea"/>
                          <a:cs typeface="+mn-cs"/>
                        </a:rPr>
                        <a:t>., scenarios, misuse cases, templates, forms)</a:t>
                      </a:r>
                    </a:p>
                  </a:txBody>
                  <a:tcPr marL="114300" marR="73025" marT="93345" marB="0"/>
                </a:tc>
                <a:tc>
                  <a:txBody>
                    <a:bodyPr/>
                    <a:lstStyle/>
                    <a:p>
                      <a:pPr marL="0" marR="0" indent="0" algn="l">
                        <a:lnSpc>
                          <a:spcPct val="100000"/>
                        </a:lnSpc>
                        <a:spcBef>
                          <a:spcPts val="0"/>
                        </a:spcBef>
                        <a:spcAft>
                          <a:spcPts val="0"/>
                        </a:spcAft>
                      </a:pPr>
                      <a:r>
                        <a:rPr lang="en-US" sz="1600" dirty="0">
                          <a:effectLst/>
                        </a:rPr>
                        <a:t>Work session</a:t>
                      </a:r>
                      <a:endParaRPr lang="en-US" sz="2000" dirty="0">
                        <a:solidFill>
                          <a:srgbClr val="221F1F"/>
                        </a:solidFill>
                        <a:effectLst/>
                        <a:latin typeface="Times New Roman" panose="02020603050405020304" pitchFamily="18" charset="0"/>
                        <a:ea typeface="Times New Roman" panose="02020603050405020304" pitchFamily="18" charset="0"/>
                      </a:endParaRPr>
                    </a:p>
                  </a:txBody>
                  <a:tcPr marL="114300" marR="73025" marT="93345" marB="0"/>
                </a:tc>
                <a:tc>
                  <a:txBody>
                    <a:bodyPr/>
                    <a:lstStyle/>
                    <a:p>
                      <a:pPr marL="0" marR="0" indent="0" algn="l">
                        <a:lnSpc>
                          <a:spcPct val="100000"/>
                        </a:lnSpc>
                        <a:spcBef>
                          <a:spcPts val="0"/>
                        </a:spcBef>
                        <a:spcAft>
                          <a:spcPts val="0"/>
                        </a:spcAft>
                      </a:pPr>
                      <a:r>
                        <a:rPr lang="en-US" sz="1600" dirty="0">
                          <a:effectLst/>
                        </a:rPr>
                        <a:t>Requirements engineers</a:t>
                      </a:r>
                      <a:endParaRPr lang="en-US" sz="2000" dirty="0">
                        <a:solidFill>
                          <a:srgbClr val="221F1F"/>
                        </a:solidFill>
                        <a:effectLst/>
                        <a:latin typeface="Times New Roman" panose="02020603050405020304" pitchFamily="18" charset="0"/>
                        <a:ea typeface="Times New Roman" panose="02020603050405020304" pitchFamily="18" charset="0"/>
                      </a:endParaRPr>
                    </a:p>
                  </a:txBody>
                  <a:tcPr marL="114300" marR="73025" marT="93345" marB="0"/>
                </a:tc>
                <a:tc>
                  <a:txBody>
                    <a:bodyPr/>
                    <a:lstStyle/>
                    <a:p>
                      <a:pPr marL="0" marR="0" indent="0" algn="l">
                        <a:lnSpc>
                          <a:spcPct val="100000"/>
                        </a:lnSpc>
                        <a:spcBef>
                          <a:spcPts val="0"/>
                        </a:spcBef>
                        <a:spcAft>
                          <a:spcPts val="0"/>
                        </a:spcAft>
                      </a:pPr>
                      <a:r>
                        <a:rPr lang="en-US" sz="1600" dirty="0">
                          <a:effectLst/>
                        </a:rPr>
                        <a:t>Needed artifacts: scenarios, misuse cases, models, templates, forms</a:t>
                      </a:r>
                      <a:endParaRPr lang="en-US" sz="2000" dirty="0">
                        <a:solidFill>
                          <a:srgbClr val="221F1F"/>
                        </a:solidFill>
                        <a:effectLst/>
                        <a:latin typeface="Times New Roman" panose="02020603050405020304" pitchFamily="18" charset="0"/>
                        <a:ea typeface="Times New Roman" panose="02020603050405020304" pitchFamily="18" charset="0"/>
                      </a:endParaRPr>
                    </a:p>
                  </a:txBody>
                  <a:tcPr marL="114300" marR="73025" marT="93345" marB="0"/>
                </a:tc>
              </a:tr>
            </a:tbl>
          </a:graphicData>
        </a:graphic>
      </p:graphicFrame>
      <p:sp>
        <p:nvSpPr>
          <p:cNvPr id="3" name="Content Placeholder 2"/>
          <p:cNvSpPr>
            <a:spLocks noGrp="1"/>
          </p:cNvSpPr>
          <p:nvPr>
            <p:ph sz="quarter" idx="10"/>
          </p:nvPr>
        </p:nvSpPr>
        <p:spPr>
          <a:xfrm>
            <a:off x="304800" y="251214"/>
            <a:ext cx="6324600" cy="529074"/>
          </a:xfrm>
        </p:spPr>
        <p:txBody>
          <a:bodyPr/>
          <a:lstStyle/>
          <a:p>
            <a:r>
              <a:rPr lang="en-US" dirty="0"/>
              <a:t>SQUARE Process Steps</a:t>
            </a:r>
          </a:p>
        </p:txBody>
      </p:sp>
    </p:spTree>
    <p:extLst>
      <p:ext uri="{BB962C8B-B14F-4D97-AF65-F5344CB8AC3E}">
        <p14:creationId xmlns:p14="http://schemas.microsoft.com/office/powerpoint/2010/main" val="1775739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01571198"/>
              </p:ext>
            </p:extLst>
          </p:nvPr>
        </p:nvGraphicFramePr>
        <p:xfrm>
          <a:off x="219456" y="867410"/>
          <a:ext cx="8705088" cy="3849370"/>
        </p:xfrm>
        <a:graphic>
          <a:graphicData uri="http://schemas.openxmlformats.org/drawingml/2006/table">
            <a:tbl>
              <a:tblPr firstRow="1" bandRow="1">
                <a:tableStyleId>{5C22544A-7EE6-4342-B048-85BDC9FD1C3A}</a:tableStyleId>
              </a:tblPr>
              <a:tblGrid>
                <a:gridCol w="524256"/>
                <a:gridCol w="1194816"/>
                <a:gridCol w="2133600"/>
                <a:gridCol w="1901952"/>
                <a:gridCol w="1414272"/>
                <a:gridCol w="1536192"/>
              </a:tblGrid>
              <a:tr h="370840">
                <a:tc>
                  <a:txBody>
                    <a:bodyPr/>
                    <a:lstStyle/>
                    <a:p>
                      <a:pPr marL="8255" marR="0" indent="0" algn="ctr">
                        <a:lnSpc>
                          <a:spcPct val="100000"/>
                        </a:lnSpc>
                        <a:spcBef>
                          <a:spcPts val="0"/>
                        </a:spcBef>
                        <a:spcAft>
                          <a:spcPts val="0"/>
                        </a:spcAft>
                      </a:pPr>
                      <a:r>
                        <a:rPr lang="en-US" sz="1600" dirty="0" smtClean="0">
                          <a:solidFill>
                            <a:schemeClr val="tx1"/>
                          </a:solidFill>
                          <a:effectLst/>
                        </a:rPr>
                        <a:t>No</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114300" marR="73025" marT="93345" marB="0" anchor="ctr"/>
                </a:tc>
                <a:tc>
                  <a:txBody>
                    <a:bodyPr/>
                    <a:lstStyle/>
                    <a:p>
                      <a:pPr marL="0" marR="40640" indent="0" algn="ctr">
                        <a:lnSpc>
                          <a:spcPct val="100000"/>
                        </a:lnSpc>
                        <a:spcBef>
                          <a:spcPts val="0"/>
                        </a:spcBef>
                        <a:spcAft>
                          <a:spcPts val="0"/>
                        </a:spcAft>
                      </a:pPr>
                      <a:r>
                        <a:rPr lang="en-US" sz="1600" dirty="0">
                          <a:solidFill>
                            <a:schemeClr val="tx1"/>
                          </a:solidFill>
                          <a:effectLst/>
                        </a:rPr>
                        <a:t>Step</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114300" marR="73025" marT="93345" marB="0" anchor="ctr"/>
                </a:tc>
                <a:tc>
                  <a:txBody>
                    <a:bodyPr/>
                    <a:lstStyle/>
                    <a:p>
                      <a:pPr marL="0" marR="40640" indent="0" algn="ctr">
                        <a:lnSpc>
                          <a:spcPct val="100000"/>
                        </a:lnSpc>
                        <a:spcBef>
                          <a:spcPts val="0"/>
                        </a:spcBef>
                        <a:spcAft>
                          <a:spcPts val="0"/>
                        </a:spcAft>
                      </a:pPr>
                      <a:r>
                        <a:rPr lang="en-US" sz="1600" dirty="0">
                          <a:solidFill>
                            <a:schemeClr val="tx1"/>
                          </a:solidFill>
                          <a:effectLst/>
                        </a:rPr>
                        <a:t>Input</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114300" marR="73025" marT="93345" marB="0" anchor="ctr"/>
                </a:tc>
                <a:tc>
                  <a:txBody>
                    <a:bodyPr/>
                    <a:lstStyle/>
                    <a:p>
                      <a:pPr marL="0" marR="40005" indent="0" algn="ctr">
                        <a:lnSpc>
                          <a:spcPct val="100000"/>
                        </a:lnSpc>
                        <a:spcBef>
                          <a:spcPts val="0"/>
                        </a:spcBef>
                        <a:spcAft>
                          <a:spcPts val="0"/>
                        </a:spcAft>
                      </a:pPr>
                      <a:r>
                        <a:rPr lang="en-US" sz="1600" dirty="0">
                          <a:solidFill>
                            <a:schemeClr val="tx1"/>
                          </a:solidFill>
                          <a:effectLst/>
                        </a:rPr>
                        <a:t>Techniques</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114300" marR="73025" marT="93345" marB="0" anchor="ctr"/>
                </a:tc>
                <a:tc>
                  <a:txBody>
                    <a:bodyPr/>
                    <a:lstStyle/>
                    <a:p>
                      <a:pPr marL="0" marR="40005" indent="0" algn="ctr">
                        <a:lnSpc>
                          <a:spcPct val="100000"/>
                        </a:lnSpc>
                        <a:spcBef>
                          <a:spcPts val="0"/>
                        </a:spcBef>
                        <a:spcAft>
                          <a:spcPts val="0"/>
                        </a:spcAft>
                      </a:pPr>
                      <a:r>
                        <a:rPr lang="en-US" sz="1600" dirty="0">
                          <a:solidFill>
                            <a:schemeClr val="tx1"/>
                          </a:solidFill>
                          <a:effectLst/>
                        </a:rPr>
                        <a:t>Participants</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114300" marR="73025" marT="93345" marB="0" anchor="ctr"/>
                </a:tc>
                <a:tc>
                  <a:txBody>
                    <a:bodyPr/>
                    <a:lstStyle/>
                    <a:p>
                      <a:pPr marL="0" marR="40640" indent="0" algn="ctr">
                        <a:lnSpc>
                          <a:spcPct val="100000"/>
                        </a:lnSpc>
                        <a:spcBef>
                          <a:spcPts val="0"/>
                        </a:spcBef>
                        <a:spcAft>
                          <a:spcPts val="0"/>
                        </a:spcAft>
                      </a:pPr>
                      <a:r>
                        <a:rPr lang="en-US" sz="1600" dirty="0">
                          <a:solidFill>
                            <a:schemeClr val="tx1"/>
                          </a:solidFill>
                          <a:effectLst/>
                        </a:rPr>
                        <a:t>Output</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114300" marR="73025" marT="93345" marB="0" anchor="ctr"/>
                </a:tc>
              </a:tr>
              <a:tr h="370840">
                <a:tc>
                  <a:txBody>
                    <a:bodyPr/>
                    <a:lstStyle/>
                    <a:p>
                      <a:pPr marL="0" marR="0" indent="0" algn="ctr">
                        <a:lnSpc>
                          <a:spcPct val="90000"/>
                        </a:lnSpc>
                        <a:spcBef>
                          <a:spcPts val="0"/>
                        </a:spcBef>
                        <a:spcAft>
                          <a:spcPts val="0"/>
                        </a:spcAft>
                      </a:pPr>
                      <a:r>
                        <a:rPr lang="en-US" sz="1600" dirty="0">
                          <a:solidFill>
                            <a:schemeClr val="tx1"/>
                          </a:solidFill>
                          <a:effectLst/>
                        </a:rPr>
                        <a:t>4</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114300" marR="73025" marT="93345" marB="0"/>
                </a:tc>
                <a:tc>
                  <a:txBody>
                    <a:bodyPr/>
                    <a:lstStyle/>
                    <a:p>
                      <a:pPr marL="0" marR="0" indent="0" algn="l">
                        <a:lnSpc>
                          <a:spcPct val="90000"/>
                        </a:lnSpc>
                        <a:spcBef>
                          <a:spcPts val="0"/>
                        </a:spcBef>
                        <a:spcAft>
                          <a:spcPts val="30"/>
                        </a:spcAft>
                      </a:pPr>
                      <a:r>
                        <a:rPr lang="en-US" sz="1600" dirty="0">
                          <a:effectLst/>
                        </a:rPr>
                        <a:t>Perform</a:t>
                      </a:r>
                      <a:endParaRPr lang="en-US" sz="2000" dirty="0">
                        <a:effectLst/>
                      </a:endParaRPr>
                    </a:p>
                    <a:p>
                      <a:pPr marL="0" marR="0" indent="0" algn="l">
                        <a:lnSpc>
                          <a:spcPct val="90000"/>
                        </a:lnSpc>
                        <a:spcBef>
                          <a:spcPts val="0"/>
                        </a:spcBef>
                        <a:spcAft>
                          <a:spcPts val="0"/>
                        </a:spcAft>
                      </a:pPr>
                      <a:r>
                        <a:rPr lang="en-US" sz="1600" dirty="0">
                          <a:effectLst/>
                        </a:rPr>
                        <a:t>(security) risk assessment</a:t>
                      </a:r>
                      <a:endParaRPr lang="en-US" sz="2000" dirty="0">
                        <a:solidFill>
                          <a:srgbClr val="221F1F"/>
                        </a:solidFill>
                        <a:effectLst/>
                        <a:latin typeface="Times New Roman" panose="02020603050405020304" pitchFamily="18" charset="0"/>
                        <a:ea typeface="Times New Roman" panose="02020603050405020304" pitchFamily="18" charset="0"/>
                      </a:endParaRPr>
                    </a:p>
                  </a:txBody>
                  <a:tcPr marL="114300" marR="73025" marT="93345" marB="0"/>
                </a:tc>
                <a:tc>
                  <a:txBody>
                    <a:bodyPr/>
                    <a:lstStyle/>
                    <a:p>
                      <a:pPr marL="0" marR="18415" indent="0" algn="l">
                        <a:lnSpc>
                          <a:spcPct val="90000"/>
                        </a:lnSpc>
                        <a:spcBef>
                          <a:spcPts val="0"/>
                        </a:spcBef>
                        <a:spcAft>
                          <a:spcPts val="0"/>
                        </a:spcAft>
                      </a:pPr>
                      <a:r>
                        <a:rPr lang="en-US" sz="1600" dirty="0">
                          <a:effectLst/>
                        </a:rPr>
                        <a:t>Misuse cases, scenarios, security goals</a:t>
                      </a:r>
                      <a:endParaRPr lang="en-US" sz="2000" dirty="0">
                        <a:solidFill>
                          <a:srgbClr val="221F1F"/>
                        </a:solidFill>
                        <a:effectLst/>
                        <a:latin typeface="Times New Roman" panose="02020603050405020304" pitchFamily="18" charset="0"/>
                        <a:ea typeface="Times New Roman" panose="02020603050405020304" pitchFamily="18" charset="0"/>
                      </a:endParaRPr>
                    </a:p>
                  </a:txBody>
                  <a:tcPr marL="114300" marR="73025" marT="93345" marB="0"/>
                </a:tc>
                <a:tc>
                  <a:txBody>
                    <a:bodyPr/>
                    <a:lstStyle/>
                    <a:p>
                      <a:pPr marL="0" marR="0" indent="0" algn="l">
                        <a:lnSpc>
                          <a:spcPct val="90000"/>
                        </a:lnSpc>
                        <a:spcBef>
                          <a:spcPts val="0"/>
                        </a:spcBef>
                        <a:spcAft>
                          <a:spcPts val="0"/>
                        </a:spcAft>
                      </a:pPr>
                      <a:r>
                        <a:rPr lang="en-US" sz="1600" dirty="0">
                          <a:effectLst/>
                        </a:rPr>
                        <a:t>Risk assessment method, analysis of anticipated risk against organizational risk tolerance, including threat analysis</a:t>
                      </a:r>
                      <a:endParaRPr lang="en-US" sz="2000" dirty="0">
                        <a:solidFill>
                          <a:srgbClr val="221F1F"/>
                        </a:solidFill>
                        <a:effectLst/>
                        <a:latin typeface="Times New Roman" panose="02020603050405020304" pitchFamily="18" charset="0"/>
                        <a:ea typeface="Times New Roman" panose="02020603050405020304" pitchFamily="18" charset="0"/>
                      </a:endParaRPr>
                    </a:p>
                  </a:txBody>
                  <a:tcPr marL="114300" marR="73025" marT="93345" marB="0" anchor="ctr"/>
                </a:tc>
                <a:tc>
                  <a:txBody>
                    <a:bodyPr/>
                    <a:lstStyle/>
                    <a:p>
                      <a:pPr marL="0" marR="0" indent="0" algn="l">
                        <a:lnSpc>
                          <a:spcPct val="90000"/>
                        </a:lnSpc>
                        <a:spcBef>
                          <a:spcPts val="0"/>
                        </a:spcBef>
                        <a:spcAft>
                          <a:spcPts val="0"/>
                        </a:spcAft>
                      </a:pPr>
                      <a:r>
                        <a:rPr lang="en-US" sz="1600" dirty="0">
                          <a:effectLst/>
                        </a:rPr>
                        <a:t>Requirements engineers, risk expert, stakeholders</a:t>
                      </a:r>
                      <a:endParaRPr lang="en-US" sz="2000" dirty="0">
                        <a:solidFill>
                          <a:srgbClr val="221F1F"/>
                        </a:solidFill>
                        <a:effectLst/>
                        <a:latin typeface="Times New Roman" panose="02020603050405020304" pitchFamily="18" charset="0"/>
                        <a:ea typeface="Times New Roman" panose="02020603050405020304" pitchFamily="18" charset="0"/>
                      </a:endParaRPr>
                    </a:p>
                  </a:txBody>
                  <a:tcPr marL="114300" marR="73025" marT="93345" marB="0"/>
                </a:tc>
                <a:tc>
                  <a:txBody>
                    <a:bodyPr/>
                    <a:lstStyle/>
                    <a:p>
                      <a:pPr marL="0" marR="0" indent="0" algn="l">
                        <a:lnSpc>
                          <a:spcPct val="90000"/>
                        </a:lnSpc>
                        <a:spcBef>
                          <a:spcPts val="0"/>
                        </a:spcBef>
                        <a:spcAft>
                          <a:spcPts val="0"/>
                        </a:spcAft>
                      </a:pPr>
                      <a:r>
                        <a:rPr lang="en-US" sz="1600" dirty="0">
                          <a:effectLst/>
                        </a:rPr>
                        <a:t>Risk assessment results</a:t>
                      </a:r>
                      <a:endParaRPr lang="en-US" sz="2000" dirty="0">
                        <a:solidFill>
                          <a:srgbClr val="221F1F"/>
                        </a:solidFill>
                        <a:effectLst/>
                        <a:latin typeface="Times New Roman" panose="02020603050405020304" pitchFamily="18" charset="0"/>
                        <a:ea typeface="Times New Roman" panose="02020603050405020304" pitchFamily="18" charset="0"/>
                      </a:endParaRPr>
                    </a:p>
                  </a:txBody>
                  <a:tcPr marL="114300" marR="73025" marT="93345" marB="0"/>
                </a:tc>
              </a:tr>
              <a:tr h="370840">
                <a:tc>
                  <a:txBody>
                    <a:bodyPr/>
                    <a:lstStyle/>
                    <a:p>
                      <a:pPr marL="0" marR="0" indent="0" algn="ctr">
                        <a:lnSpc>
                          <a:spcPct val="90000"/>
                        </a:lnSpc>
                        <a:spcBef>
                          <a:spcPts val="0"/>
                        </a:spcBef>
                        <a:spcAft>
                          <a:spcPts val="0"/>
                        </a:spcAft>
                      </a:pPr>
                      <a:r>
                        <a:rPr lang="en-US" sz="1600" dirty="0">
                          <a:solidFill>
                            <a:schemeClr val="tx1"/>
                          </a:solidFill>
                          <a:effectLst/>
                        </a:rPr>
                        <a:t>5</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114300" marR="73025" marT="93345" marB="0"/>
                </a:tc>
                <a:tc>
                  <a:txBody>
                    <a:bodyPr/>
                    <a:lstStyle/>
                    <a:p>
                      <a:pPr marL="0" marR="0" indent="0" algn="l">
                        <a:lnSpc>
                          <a:spcPct val="90000"/>
                        </a:lnSpc>
                        <a:spcBef>
                          <a:spcPts val="0"/>
                        </a:spcBef>
                        <a:spcAft>
                          <a:spcPts val="0"/>
                        </a:spcAft>
                      </a:pPr>
                      <a:r>
                        <a:rPr lang="en-US" sz="1600" dirty="0">
                          <a:effectLst/>
                        </a:rPr>
                        <a:t>Select elicitation techniques</a:t>
                      </a:r>
                      <a:endParaRPr lang="en-US" sz="2000" dirty="0">
                        <a:solidFill>
                          <a:srgbClr val="221F1F"/>
                        </a:solidFill>
                        <a:effectLst/>
                        <a:latin typeface="Times New Roman" panose="02020603050405020304" pitchFamily="18" charset="0"/>
                        <a:ea typeface="Times New Roman" panose="02020603050405020304" pitchFamily="18" charset="0"/>
                      </a:endParaRPr>
                    </a:p>
                  </a:txBody>
                  <a:tcPr marL="114300" marR="73025" marT="93345" marB="0"/>
                </a:tc>
                <a:tc>
                  <a:txBody>
                    <a:bodyPr/>
                    <a:lstStyle/>
                    <a:p>
                      <a:pPr marL="0" marR="0" indent="0" algn="l" defTabSz="914400" rtl="0" eaLnBrk="1" latinLnBrk="0" hangingPunct="1">
                        <a:lnSpc>
                          <a:spcPct val="90000"/>
                        </a:lnSpc>
                        <a:spcBef>
                          <a:spcPts val="0"/>
                        </a:spcBef>
                        <a:spcAft>
                          <a:spcPts val="0"/>
                        </a:spcAft>
                      </a:pPr>
                      <a:r>
                        <a:rPr lang="en-US" sz="1600" kern="1200" dirty="0">
                          <a:solidFill>
                            <a:schemeClr val="dk1"/>
                          </a:solidFill>
                          <a:effectLst/>
                          <a:latin typeface="+mn-lt"/>
                          <a:ea typeface="+mn-ea"/>
                          <a:cs typeface="+mn-cs"/>
                        </a:rPr>
                        <a:t>Goals, definitions, candidate techniques, expertise of stakeholders, organizational style, culture, level of security needed, cost–benefit analysis</a:t>
                      </a:r>
                    </a:p>
                  </a:txBody>
                  <a:tcPr marL="114300" marR="73025" marT="93345" marB="0"/>
                </a:tc>
                <a:tc>
                  <a:txBody>
                    <a:bodyPr/>
                    <a:lstStyle/>
                    <a:p>
                      <a:pPr marL="0" marR="0" indent="0" algn="l">
                        <a:lnSpc>
                          <a:spcPct val="90000"/>
                        </a:lnSpc>
                        <a:spcBef>
                          <a:spcPts val="0"/>
                        </a:spcBef>
                        <a:spcAft>
                          <a:spcPts val="0"/>
                        </a:spcAft>
                      </a:pPr>
                      <a:r>
                        <a:rPr lang="en-US" sz="1600" dirty="0">
                          <a:effectLst/>
                        </a:rPr>
                        <a:t>Work session</a:t>
                      </a:r>
                      <a:endParaRPr lang="en-US" sz="2000" dirty="0">
                        <a:solidFill>
                          <a:srgbClr val="221F1F"/>
                        </a:solidFill>
                        <a:effectLst/>
                        <a:latin typeface="Times New Roman" panose="02020603050405020304" pitchFamily="18" charset="0"/>
                        <a:ea typeface="Times New Roman" panose="02020603050405020304" pitchFamily="18" charset="0"/>
                      </a:endParaRPr>
                    </a:p>
                  </a:txBody>
                  <a:tcPr marL="114300" marR="73025" marT="93345" marB="0"/>
                </a:tc>
                <a:tc>
                  <a:txBody>
                    <a:bodyPr/>
                    <a:lstStyle/>
                    <a:p>
                      <a:pPr marL="0" marR="0" indent="0" algn="l">
                        <a:lnSpc>
                          <a:spcPct val="90000"/>
                        </a:lnSpc>
                        <a:spcBef>
                          <a:spcPts val="0"/>
                        </a:spcBef>
                        <a:spcAft>
                          <a:spcPts val="0"/>
                        </a:spcAft>
                      </a:pPr>
                      <a:r>
                        <a:rPr lang="en-US" sz="1600" dirty="0">
                          <a:effectLst/>
                        </a:rPr>
                        <a:t>Requirements engineers</a:t>
                      </a:r>
                      <a:endParaRPr lang="en-US" sz="2000" dirty="0">
                        <a:solidFill>
                          <a:srgbClr val="221F1F"/>
                        </a:solidFill>
                        <a:effectLst/>
                        <a:latin typeface="Times New Roman" panose="02020603050405020304" pitchFamily="18" charset="0"/>
                        <a:ea typeface="Times New Roman" panose="02020603050405020304" pitchFamily="18" charset="0"/>
                      </a:endParaRPr>
                    </a:p>
                  </a:txBody>
                  <a:tcPr marL="114300" marR="73025" marT="93345" marB="0"/>
                </a:tc>
                <a:tc>
                  <a:txBody>
                    <a:bodyPr/>
                    <a:lstStyle/>
                    <a:p>
                      <a:pPr marL="0" marR="0" indent="0" algn="l">
                        <a:lnSpc>
                          <a:spcPct val="90000"/>
                        </a:lnSpc>
                        <a:spcBef>
                          <a:spcPts val="0"/>
                        </a:spcBef>
                        <a:spcAft>
                          <a:spcPts val="0"/>
                        </a:spcAft>
                      </a:pPr>
                      <a:r>
                        <a:rPr lang="en-US" sz="1600" dirty="0">
                          <a:effectLst/>
                        </a:rPr>
                        <a:t>Selected elicitation techniques</a:t>
                      </a:r>
                      <a:endParaRPr lang="en-US" sz="2000" dirty="0">
                        <a:solidFill>
                          <a:srgbClr val="221F1F"/>
                        </a:solidFill>
                        <a:effectLst/>
                        <a:latin typeface="Times New Roman" panose="02020603050405020304" pitchFamily="18" charset="0"/>
                        <a:ea typeface="Times New Roman" panose="02020603050405020304" pitchFamily="18" charset="0"/>
                      </a:endParaRPr>
                    </a:p>
                  </a:txBody>
                  <a:tcPr marL="114300" marR="73025" marT="93345" marB="0"/>
                </a:tc>
              </a:tr>
            </a:tbl>
          </a:graphicData>
        </a:graphic>
      </p:graphicFrame>
      <p:sp>
        <p:nvSpPr>
          <p:cNvPr id="3" name="Content Placeholder 2"/>
          <p:cNvSpPr>
            <a:spLocks noGrp="1"/>
          </p:cNvSpPr>
          <p:nvPr>
            <p:ph sz="quarter" idx="10"/>
          </p:nvPr>
        </p:nvSpPr>
        <p:spPr>
          <a:xfrm>
            <a:off x="304800" y="251214"/>
            <a:ext cx="6324600" cy="529074"/>
          </a:xfrm>
        </p:spPr>
        <p:txBody>
          <a:bodyPr/>
          <a:lstStyle/>
          <a:p>
            <a:r>
              <a:rPr lang="en-US" dirty="0"/>
              <a:t>SQUARE Process Steps</a:t>
            </a:r>
          </a:p>
        </p:txBody>
      </p:sp>
    </p:spTree>
    <p:extLst>
      <p:ext uri="{BB962C8B-B14F-4D97-AF65-F5344CB8AC3E}">
        <p14:creationId xmlns:p14="http://schemas.microsoft.com/office/powerpoint/2010/main" val="2176317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54396647"/>
              </p:ext>
            </p:extLst>
          </p:nvPr>
        </p:nvGraphicFramePr>
        <p:xfrm>
          <a:off x="207264" y="780288"/>
          <a:ext cx="8705088" cy="3940683"/>
        </p:xfrm>
        <a:graphic>
          <a:graphicData uri="http://schemas.openxmlformats.org/drawingml/2006/table">
            <a:tbl>
              <a:tblPr firstRow="1" bandRow="1">
                <a:tableStyleId>{5C22544A-7EE6-4342-B048-85BDC9FD1C3A}</a:tableStyleId>
              </a:tblPr>
              <a:tblGrid>
                <a:gridCol w="463296"/>
                <a:gridCol w="1475232"/>
                <a:gridCol w="1438656"/>
                <a:gridCol w="2377440"/>
                <a:gridCol w="1414272"/>
                <a:gridCol w="1536192"/>
              </a:tblGrid>
              <a:tr h="370840">
                <a:tc>
                  <a:txBody>
                    <a:bodyPr/>
                    <a:lstStyle/>
                    <a:p>
                      <a:pPr marL="8255" marR="0" indent="0" algn="ctr">
                        <a:lnSpc>
                          <a:spcPct val="100000"/>
                        </a:lnSpc>
                        <a:spcBef>
                          <a:spcPts val="0"/>
                        </a:spcBef>
                        <a:spcAft>
                          <a:spcPts val="0"/>
                        </a:spcAft>
                      </a:pPr>
                      <a:r>
                        <a:rPr lang="en-US" sz="1600" dirty="0" smtClean="0">
                          <a:solidFill>
                            <a:schemeClr val="tx1"/>
                          </a:solidFill>
                          <a:effectLst/>
                        </a:rPr>
                        <a:t>No</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114300" marR="73025" marT="93345" marB="0" anchor="ctr"/>
                </a:tc>
                <a:tc>
                  <a:txBody>
                    <a:bodyPr/>
                    <a:lstStyle/>
                    <a:p>
                      <a:pPr marL="0" marR="40640" indent="0" algn="ctr">
                        <a:lnSpc>
                          <a:spcPct val="100000"/>
                        </a:lnSpc>
                        <a:spcBef>
                          <a:spcPts val="0"/>
                        </a:spcBef>
                        <a:spcAft>
                          <a:spcPts val="0"/>
                        </a:spcAft>
                      </a:pPr>
                      <a:r>
                        <a:rPr lang="en-US" sz="1600" dirty="0">
                          <a:solidFill>
                            <a:schemeClr val="tx1"/>
                          </a:solidFill>
                          <a:effectLst/>
                        </a:rPr>
                        <a:t>Step</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114300" marR="73025" marT="93345" marB="0" anchor="ctr"/>
                </a:tc>
                <a:tc>
                  <a:txBody>
                    <a:bodyPr/>
                    <a:lstStyle/>
                    <a:p>
                      <a:pPr marL="0" marR="40640" indent="0" algn="ctr">
                        <a:lnSpc>
                          <a:spcPct val="100000"/>
                        </a:lnSpc>
                        <a:spcBef>
                          <a:spcPts val="0"/>
                        </a:spcBef>
                        <a:spcAft>
                          <a:spcPts val="0"/>
                        </a:spcAft>
                      </a:pPr>
                      <a:r>
                        <a:rPr lang="en-US" sz="1600" dirty="0">
                          <a:solidFill>
                            <a:schemeClr val="tx1"/>
                          </a:solidFill>
                          <a:effectLst/>
                        </a:rPr>
                        <a:t>Input</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114300" marR="73025" marT="93345" marB="0" anchor="ctr"/>
                </a:tc>
                <a:tc>
                  <a:txBody>
                    <a:bodyPr/>
                    <a:lstStyle/>
                    <a:p>
                      <a:pPr marL="0" marR="40005" indent="0" algn="ctr">
                        <a:lnSpc>
                          <a:spcPct val="100000"/>
                        </a:lnSpc>
                        <a:spcBef>
                          <a:spcPts val="0"/>
                        </a:spcBef>
                        <a:spcAft>
                          <a:spcPts val="0"/>
                        </a:spcAft>
                      </a:pPr>
                      <a:r>
                        <a:rPr lang="en-US" sz="1600" dirty="0">
                          <a:solidFill>
                            <a:schemeClr val="tx1"/>
                          </a:solidFill>
                          <a:effectLst/>
                        </a:rPr>
                        <a:t>Techniques</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114300" marR="73025" marT="93345" marB="0" anchor="ctr"/>
                </a:tc>
                <a:tc>
                  <a:txBody>
                    <a:bodyPr/>
                    <a:lstStyle/>
                    <a:p>
                      <a:pPr marL="0" marR="40005" indent="0" algn="ctr">
                        <a:lnSpc>
                          <a:spcPct val="100000"/>
                        </a:lnSpc>
                        <a:spcBef>
                          <a:spcPts val="0"/>
                        </a:spcBef>
                        <a:spcAft>
                          <a:spcPts val="0"/>
                        </a:spcAft>
                      </a:pPr>
                      <a:r>
                        <a:rPr lang="en-US" sz="1600" dirty="0">
                          <a:solidFill>
                            <a:schemeClr val="tx1"/>
                          </a:solidFill>
                          <a:effectLst/>
                        </a:rPr>
                        <a:t>Participants</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114300" marR="73025" marT="93345" marB="0" anchor="ctr"/>
                </a:tc>
                <a:tc>
                  <a:txBody>
                    <a:bodyPr/>
                    <a:lstStyle/>
                    <a:p>
                      <a:pPr marL="0" marR="40640" indent="0" algn="ctr">
                        <a:lnSpc>
                          <a:spcPct val="100000"/>
                        </a:lnSpc>
                        <a:spcBef>
                          <a:spcPts val="0"/>
                        </a:spcBef>
                        <a:spcAft>
                          <a:spcPts val="0"/>
                        </a:spcAft>
                      </a:pPr>
                      <a:r>
                        <a:rPr lang="en-US" sz="1600" dirty="0">
                          <a:solidFill>
                            <a:schemeClr val="tx1"/>
                          </a:solidFill>
                          <a:effectLst/>
                        </a:rPr>
                        <a:t>Output</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114300" marR="73025" marT="93345" marB="0" anchor="ctr"/>
                </a:tc>
              </a:tr>
              <a:tr h="370840">
                <a:tc>
                  <a:txBody>
                    <a:bodyPr/>
                    <a:lstStyle/>
                    <a:p>
                      <a:pPr marL="0" marR="0" indent="0" algn="ctr">
                        <a:lnSpc>
                          <a:spcPct val="107000"/>
                        </a:lnSpc>
                        <a:spcBef>
                          <a:spcPts val="0"/>
                        </a:spcBef>
                        <a:spcAft>
                          <a:spcPts val="0"/>
                        </a:spcAft>
                      </a:pPr>
                      <a:r>
                        <a:rPr lang="en-US" sz="1400" dirty="0">
                          <a:solidFill>
                            <a:schemeClr val="tx1"/>
                          </a:solidFill>
                          <a:effectLst/>
                        </a:rPr>
                        <a:t>6</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114300" marR="73025" marT="93345" marB="0"/>
                </a:tc>
                <a:tc>
                  <a:txBody>
                    <a:bodyPr/>
                    <a:lstStyle/>
                    <a:p>
                      <a:pPr marL="0" marR="0" indent="0" algn="l">
                        <a:lnSpc>
                          <a:spcPct val="107000"/>
                        </a:lnSpc>
                        <a:spcBef>
                          <a:spcPts val="0"/>
                        </a:spcBef>
                        <a:spcAft>
                          <a:spcPts val="0"/>
                        </a:spcAft>
                      </a:pPr>
                      <a:r>
                        <a:rPr lang="en-US" sz="1400" dirty="0">
                          <a:effectLst/>
                        </a:rPr>
                        <a:t>Elicit security requirements</a:t>
                      </a:r>
                      <a:endParaRPr lang="en-US" sz="1800" dirty="0">
                        <a:solidFill>
                          <a:srgbClr val="221F1F"/>
                        </a:solidFill>
                        <a:effectLst/>
                        <a:latin typeface="Times New Roman" panose="02020603050405020304" pitchFamily="18" charset="0"/>
                        <a:ea typeface="Times New Roman" panose="02020603050405020304" pitchFamily="18" charset="0"/>
                      </a:endParaRPr>
                    </a:p>
                  </a:txBody>
                  <a:tcPr marL="114300" marR="73025" marT="93345" marB="0"/>
                </a:tc>
                <a:tc>
                  <a:txBody>
                    <a:bodyPr/>
                    <a:lstStyle/>
                    <a:p>
                      <a:pPr marL="0" marR="0" indent="0" algn="l">
                        <a:lnSpc>
                          <a:spcPct val="103000"/>
                        </a:lnSpc>
                        <a:spcBef>
                          <a:spcPts val="0"/>
                        </a:spcBef>
                        <a:spcAft>
                          <a:spcPts val="0"/>
                        </a:spcAft>
                      </a:pPr>
                      <a:r>
                        <a:rPr lang="en-US" sz="1400" dirty="0">
                          <a:effectLst/>
                        </a:rPr>
                        <a:t>Artifacts, risk assessment</a:t>
                      </a:r>
                      <a:endParaRPr lang="en-US" sz="1800" dirty="0">
                        <a:effectLst/>
                      </a:endParaRPr>
                    </a:p>
                    <a:p>
                      <a:pPr marL="0" marR="0" indent="0" algn="l">
                        <a:lnSpc>
                          <a:spcPct val="107000"/>
                        </a:lnSpc>
                        <a:spcBef>
                          <a:spcPts val="0"/>
                        </a:spcBef>
                        <a:spcAft>
                          <a:spcPts val="0"/>
                        </a:spcAft>
                      </a:pPr>
                      <a:r>
                        <a:rPr lang="en-US" sz="1400" dirty="0">
                          <a:effectLst/>
                        </a:rPr>
                        <a:t>results, selected techniques</a:t>
                      </a:r>
                      <a:endParaRPr lang="en-US" sz="1800" dirty="0">
                        <a:solidFill>
                          <a:srgbClr val="221F1F"/>
                        </a:solidFill>
                        <a:effectLst/>
                        <a:latin typeface="Times New Roman" panose="02020603050405020304" pitchFamily="18" charset="0"/>
                        <a:ea typeface="Times New Roman" panose="02020603050405020304" pitchFamily="18" charset="0"/>
                      </a:endParaRPr>
                    </a:p>
                  </a:txBody>
                  <a:tcPr marL="114300" marR="73025" marT="93345" marB="0"/>
                </a:tc>
                <a:tc>
                  <a:txBody>
                    <a:bodyPr/>
                    <a:lstStyle/>
                    <a:p>
                      <a:pPr marL="0" marR="0" indent="0" algn="l">
                        <a:lnSpc>
                          <a:spcPct val="100000"/>
                        </a:lnSpc>
                        <a:spcBef>
                          <a:spcPts val="0"/>
                        </a:spcBef>
                        <a:spcAft>
                          <a:spcPts val="0"/>
                        </a:spcAft>
                      </a:pPr>
                      <a:r>
                        <a:rPr lang="en-US" sz="1400" dirty="0" smtClean="0">
                          <a:effectLst/>
                        </a:rPr>
                        <a:t>QFD, </a:t>
                      </a:r>
                      <a:r>
                        <a:rPr lang="en-US" sz="1400" dirty="0">
                          <a:effectLst/>
                        </a:rPr>
                        <a:t>Joint </a:t>
                      </a:r>
                      <a:r>
                        <a:rPr lang="en-US" sz="1400" dirty="0" smtClean="0">
                          <a:effectLst/>
                        </a:rPr>
                        <a:t>Application Development</a:t>
                      </a:r>
                      <a:r>
                        <a:rPr lang="en-US" sz="1400" dirty="0">
                          <a:effectLst/>
                        </a:rPr>
                        <a:t>,</a:t>
                      </a:r>
                      <a:endParaRPr lang="en-US" sz="1800" dirty="0">
                        <a:effectLst/>
                      </a:endParaRPr>
                    </a:p>
                    <a:p>
                      <a:pPr marL="0" marR="3810" indent="0" algn="l">
                        <a:lnSpc>
                          <a:spcPct val="107000"/>
                        </a:lnSpc>
                        <a:spcBef>
                          <a:spcPts val="0"/>
                        </a:spcBef>
                        <a:spcAft>
                          <a:spcPts val="0"/>
                        </a:spcAft>
                      </a:pPr>
                      <a:r>
                        <a:rPr lang="en-US" sz="1400" dirty="0">
                          <a:effectLst/>
                        </a:rPr>
                        <a:t>interviews, surveys, </a:t>
                      </a:r>
                      <a:r>
                        <a:rPr lang="en-US" sz="1400" dirty="0" smtClean="0">
                          <a:effectLst/>
                        </a:rPr>
                        <a:t>model based </a:t>
                      </a:r>
                      <a:r>
                        <a:rPr lang="en-US" sz="1400" dirty="0">
                          <a:effectLst/>
                        </a:rPr>
                        <a:t>analysis, checklists, lists of reusable requirements types, document reviews</a:t>
                      </a:r>
                      <a:endParaRPr lang="en-US" sz="1800" dirty="0">
                        <a:solidFill>
                          <a:srgbClr val="221F1F"/>
                        </a:solidFill>
                        <a:effectLst/>
                        <a:latin typeface="Times New Roman" panose="02020603050405020304" pitchFamily="18" charset="0"/>
                        <a:ea typeface="Times New Roman" panose="02020603050405020304" pitchFamily="18" charset="0"/>
                      </a:endParaRPr>
                    </a:p>
                  </a:txBody>
                  <a:tcPr marL="114300" marR="73025" marT="93345" marB="0"/>
                </a:tc>
                <a:tc>
                  <a:txBody>
                    <a:bodyPr/>
                    <a:lstStyle/>
                    <a:p>
                      <a:pPr marL="0" marR="0" indent="0" algn="l">
                        <a:lnSpc>
                          <a:spcPct val="107000"/>
                        </a:lnSpc>
                        <a:spcBef>
                          <a:spcPts val="0"/>
                        </a:spcBef>
                        <a:spcAft>
                          <a:spcPts val="0"/>
                        </a:spcAft>
                      </a:pPr>
                      <a:r>
                        <a:rPr lang="en-US" sz="1400" dirty="0">
                          <a:effectLst/>
                        </a:rPr>
                        <a:t>Stakeholders facilitated by requirements engineers</a:t>
                      </a:r>
                      <a:endParaRPr lang="en-US" sz="1800" dirty="0">
                        <a:solidFill>
                          <a:srgbClr val="221F1F"/>
                        </a:solidFill>
                        <a:effectLst/>
                        <a:latin typeface="Times New Roman" panose="02020603050405020304" pitchFamily="18" charset="0"/>
                        <a:ea typeface="Times New Roman" panose="02020603050405020304" pitchFamily="18" charset="0"/>
                      </a:endParaRPr>
                    </a:p>
                  </a:txBody>
                  <a:tcPr marL="114300" marR="73025" marT="93345" marB="0"/>
                </a:tc>
                <a:tc>
                  <a:txBody>
                    <a:bodyPr/>
                    <a:lstStyle/>
                    <a:p>
                      <a:pPr marL="0" marR="0" indent="0" algn="l">
                        <a:lnSpc>
                          <a:spcPct val="107000"/>
                        </a:lnSpc>
                        <a:spcBef>
                          <a:spcPts val="0"/>
                        </a:spcBef>
                        <a:spcAft>
                          <a:spcPts val="0"/>
                        </a:spcAft>
                      </a:pPr>
                      <a:r>
                        <a:rPr lang="en-US" sz="1400" kern="1200" dirty="0">
                          <a:solidFill>
                            <a:schemeClr val="dk1"/>
                          </a:solidFill>
                          <a:effectLst/>
                          <a:latin typeface="+mn-lt"/>
                          <a:ea typeface="+mn-ea"/>
                          <a:cs typeface="+mn-cs"/>
                        </a:rPr>
                        <a:t>Initial cut at security requirements</a:t>
                      </a:r>
                    </a:p>
                  </a:txBody>
                  <a:tcPr marL="114300" marR="73025" marT="93345" marB="0"/>
                </a:tc>
              </a:tr>
              <a:tr h="370840">
                <a:tc>
                  <a:txBody>
                    <a:bodyPr/>
                    <a:lstStyle/>
                    <a:p>
                      <a:pPr marL="0" marR="0" indent="0" algn="ctr">
                        <a:lnSpc>
                          <a:spcPct val="107000"/>
                        </a:lnSpc>
                        <a:spcBef>
                          <a:spcPts val="0"/>
                        </a:spcBef>
                        <a:spcAft>
                          <a:spcPts val="0"/>
                        </a:spcAft>
                      </a:pPr>
                      <a:r>
                        <a:rPr lang="en-US" sz="1400" dirty="0">
                          <a:solidFill>
                            <a:schemeClr val="tx1"/>
                          </a:solidFill>
                          <a:effectLst/>
                        </a:rPr>
                        <a:t>7</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114300" marR="107315" marT="93345" marB="0"/>
                </a:tc>
                <a:tc>
                  <a:txBody>
                    <a:bodyPr/>
                    <a:lstStyle/>
                    <a:p>
                      <a:pPr marL="0" marR="33655" indent="0" algn="just">
                        <a:lnSpc>
                          <a:spcPct val="107000"/>
                        </a:lnSpc>
                        <a:spcBef>
                          <a:spcPts val="0"/>
                        </a:spcBef>
                        <a:spcAft>
                          <a:spcPts val="0"/>
                        </a:spcAft>
                      </a:pPr>
                      <a:r>
                        <a:rPr lang="en-US" sz="1400" dirty="0">
                          <a:effectLst/>
                        </a:rPr>
                        <a:t>Categorize requirements as to level (e.g., system, </a:t>
                      </a:r>
                      <a:r>
                        <a:rPr lang="en-US" sz="1400" dirty="0" smtClean="0">
                          <a:effectLst/>
                        </a:rPr>
                        <a:t> s/w ) </a:t>
                      </a:r>
                      <a:r>
                        <a:rPr lang="en-US" sz="1400" dirty="0">
                          <a:effectLst/>
                        </a:rPr>
                        <a:t>and whether they are requirements or other kinds of constraints</a:t>
                      </a:r>
                      <a:endParaRPr lang="en-US" sz="1800" dirty="0">
                        <a:solidFill>
                          <a:srgbClr val="221F1F"/>
                        </a:solidFill>
                        <a:effectLst/>
                        <a:latin typeface="Times New Roman" panose="02020603050405020304" pitchFamily="18" charset="0"/>
                        <a:ea typeface="Times New Roman" panose="02020603050405020304" pitchFamily="18" charset="0"/>
                      </a:endParaRPr>
                    </a:p>
                  </a:txBody>
                  <a:tcPr marL="114300" marR="107315" marT="93345" marB="0" anchor="ctr"/>
                </a:tc>
                <a:tc>
                  <a:txBody>
                    <a:bodyPr/>
                    <a:lstStyle/>
                    <a:p>
                      <a:pPr marL="0" marR="0" indent="0" algn="l">
                        <a:lnSpc>
                          <a:spcPct val="107000"/>
                        </a:lnSpc>
                        <a:spcBef>
                          <a:spcPts val="0"/>
                        </a:spcBef>
                        <a:spcAft>
                          <a:spcPts val="0"/>
                        </a:spcAft>
                      </a:pPr>
                      <a:r>
                        <a:rPr lang="en-US" sz="1400" dirty="0">
                          <a:effectLst/>
                        </a:rPr>
                        <a:t>Initial requirements, architecture</a:t>
                      </a:r>
                      <a:endParaRPr lang="en-US" sz="1800" dirty="0">
                        <a:solidFill>
                          <a:srgbClr val="221F1F"/>
                        </a:solidFill>
                        <a:effectLst/>
                        <a:latin typeface="Times New Roman" panose="02020603050405020304" pitchFamily="18" charset="0"/>
                        <a:ea typeface="Times New Roman" panose="02020603050405020304" pitchFamily="18" charset="0"/>
                      </a:endParaRPr>
                    </a:p>
                  </a:txBody>
                  <a:tcPr marL="114300" marR="107315" marT="93345" marB="0"/>
                </a:tc>
                <a:tc>
                  <a:txBody>
                    <a:bodyPr/>
                    <a:lstStyle/>
                    <a:p>
                      <a:pPr marL="0" marR="0" indent="0" algn="l">
                        <a:lnSpc>
                          <a:spcPct val="107000"/>
                        </a:lnSpc>
                        <a:spcBef>
                          <a:spcPts val="0"/>
                        </a:spcBef>
                        <a:spcAft>
                          <a:spcPts val="0"/>
                        </a:spcAft>
                      </a:pPr>
                      <a:r>
                        <a:rPr lang="en-US" sz="1400" dirty="0">
                          <a:effectLst/>
                        </a:rPr>
                        <a:t>Work session using a standard set of categories</a:t>
                      </a:r>
                      <a:endParaRPr lang="en-US" sz="1800" dirty="0">
                        <a:solidFill>
                          <a:srgbClr val="221F1F"/>
                        </a:solidFill>
                        <a:effectLst/>
                        <a:latin typeface="Times New Roman" panose="02020603050405020304" pitchFamily="18" charset="0"/>
                        <a:ea typeface="Times New Roman" panose="02020603050405020304" pitchFamily="18" charset="0"/>
                      </a:endParaRPr>
                    </a:p>
                  </a:txBody>
                  <a:tcPr marL="114300" marR="107315" marT="93345" marB="0"/>
                </a:tc>
                <a:tc>
                  <a:txBody>
                    <a:bodyPr/>
                    <a:lstStyle/>
                    <a:p>
                      <a:pPr marL="0" marR="0" indent="0" algn="l">
                        <a:lnSpc>
                          <a:spcPct val="103000"/>
                        </a:lnSpc>
                        <a:spcBef>
                          <a:spcPts val="0"/>
                        </a:spcBef>
                        <a:spcAft>
                          <a:spcPts val="0"/>
                        </a:spcAft>
                      </a:pPr>
                      <a:r>
                        <a:rPr lang="en-US" sz="1400" dirty="0">
                          <a:effectLst/>
                        </a:rPr>
                        <a:t>Requirements engineers, other </a:t>
                      </a:r>
                      <a:endParaRPr lang="en-US" sz="1800" dirty="0">
                        <a:effectLst/>
                      </a:endParaRPr>
                    </a:p>
                    <a:p>
                      <a:pPr marL="0" marR="0" indent="0" algn="l">
                        <a:lnSpc>
                          <a:spcPct val="107000"/>
                        </a:lnSpc>
                        <a:spcBef>
                          <a:spcPts val="0"/>
                        </a:spcBef>
                        <a:spcAft>
                          <a:spcPts val="0"/>
                        </a:spcAft>
                      </a:pPr>
                      <a:r>
                        <a:rPr lang="en-US" sz="1400" dirty="0">
                          <a:effectLst/>
                        </a:rPr>
                        <a:t>specialists as </a:t>
                      </a:r>
                      <a:endParaRPr lang="en-US" sz="1800" dirty="0">
                        <a:effectLst/>
                      </a:endParaRPr>
                    </a:p>
                    <a:p>
                      <a:pPr marL="0" marR="0" indent="0" algn="l">
                        <a:lnSpc>
                          <a:spcPct val="107000"/>
                        </a:lnSpc>
                        <a:spcBef>
                          <a:spcPts val="0"/>
                        </a:spcBef>
                        <a:spcAft>
                          <a:spcPts val="0"/>
                        </a:spcAft>
                      </a:pPr>
                      <a:r>
                        <a:rPr lang="en-US" sz="1400" dirty="0">
                          <a:effectLst/>
                        </a:rPr>
                        <a:t>needed</a:t>
                      </a:r>
                      <a:endParaRPr lang="en-US" sz="1800" dirty="0">
                        <a:solidFill>
                          <a:srgbClr val="221F1F"/>
                        </a:solidFill>
                        <a:effectLst/>
                        <a:latin typeface="Times New Roman" panose="02020603050405020304" pitchFamily="18" charset="0"/>
                        <a:ea typeface="Times New Roman" panose="02020603050405020304" pitchFamily="18" charset="0"/>
                      </a:endParaRPr>
                    </a:p>
                  </a:txBody>
                  <a:tcPr marL="114300" marR="107315" marT="93345" marB="0"/>
                </a:tc>
                <a:tc>
                  <a:txBody>
                    <a:bodyPr/>
                    <a:lstStyle/>
                    <a:p>
                      <a:pPr marL="0" marR="0" indent="0" algn="l">
                        <a:lnSpc>
                          <a:spcPct val="107000"/>
                        </a:lnSpc>
                        <a:spcBef>
                          <a:spcPts val="0"/>
                        </a:spcBef>
                        <a:spcAft>
                          <a:spcPts val="0"/>
                        </a:spcAft>
                      </a:pPr>
                      <a:r>
                        <a:rPr lang="en-US" sz="1400" dirty="0">
                          <a:effectLst/>
                        </a:rPr>
                        <a:t>Categorized requirements</a:t>
                      </a:r>
                      <a:endParaRPr lang="en-US" sz="1800" dirty="0">
                        <a:solidFill>
                          <a:srgbClr val="221F1F"/>
                        </a:solidFill>
                        <a:effectLst/>
                        <a:latin typeface="Times New Roman" panose="02020603050405020304" pitchFamily="18" charset="0"/>
                        <a:ea typeface="Times New Roman" panose="02020603050405020304" pitchFamily="18" charset="0"/>
                      </a:endParaRPr>
                    </a:p>
                  </a:txBody>
                  <a:tcPr marL="114300" marR="107315" marT="93345" marB="0"/>
                </a:tc>
              </a:tr>
            </a:tbl>
          </a:graphicData>
        </a:graphic>
      </p:graphicFrame>
      <p:sp>
        <p:nvSpPr>
          <p:cNvPr id="3" name="Content Placeholder 2"/>
          <p:cNvSpPr>
            <a:spLocks noGrp="1"/>
          </p:cNvSpPr>
          <p:nvPr>
            <p:ph sz="quarter" idx="10"/>
          </p:nvPr>
        </p:nvSpPr>
        <p:spPr>
          <a:xfrm>
            <a:off x="304800" y="251214"/>
            <a:ext cx="6324600" cy="529074"/>
          </a:xfrm>
        </p:spPr>
        <p:txBody>
          <a:bodyPr/>
          <a:lstStyle/>
          <a:p>
            <a:r>
              <a:rPr lang="en-US" dirty="0"/>
              <a:t>SQUARE Process Steps</a:t>
            </a:r>
          </a:p>
        </p:txBody>
      </p:sp>
    </p:spTree>
    <p:extLst>
      <p:ext uri="{BB962C8B-B14F-4D97-AF65-F5344CB8AC3E}">
        <p14:creationId xmlns:p14="http://schemas.microsoft.com/office/powerpoint/2010/main" val="1109252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43487454"/>
              </p:ext>
            </p:extLst>
          </p:nvPr>
        </p:nvGraphicFramePr>
        <p:xfrm>
          <a:off x="219456" y="867410"/>
          <a:ext cx="8705088" cy="3881057"/>
        </p:xfrm>
        <a:graphic>
          <a:graphicData uri="http://schemas.openxmlformats.org/drawingml/2006/table">
            <a:tbl>
              <a:tblPr firstRow="1" bandRow="1">
                <a:tableStyleId>{5C22544A-7EE6-4342-B048-85BDC9FD1C3A}</a:tableStyleId>
              </a:tblPr>
              <a:tblGrid>
                <a:gridCol w="524256"/>
                <a:gridCol w="1341120"/>
                <a:gridCol w="1670304"/>
                <a:gridCol w="2218944"/>
                <a:gridCol w="1316736"/>
                <a:gridCol w="1633728"/>
              </a:tblGrid>
              <a:tr h="370840">
                <a:tc>
                  <a:txBody>
                    <a:bodyPr/>
                    <a:lstStyle/>
                    <a:p>
                      <a:pPr marL="8255" marR="0" indent="0" algn="ctr">
                        <a:lnSpc>
                          <a:spcPct val="100000"/>
                        </a:lnSpc>
                        <a:spcBef>
                          <a:spcPts val="0"/>
                        </a:spcBef>
                        <a:spcAft>
                          <a:spcPts val="0"/>
                        </a:spcAft>
                      </a:pPr>
                      <a:r>
                        <a:rPr lang="en-US" sz="1600" dirty="0" smtClean="0">
                          <a:solidFill>
                            <a:schemeClr val="tx1"/>
                          </a:solidFill>
                          <a:effectLst/>
                        </a:rPr>
                        <a:t>No</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114300" marR="73025" marT="93345" marB="0" anchor="ctr"/>
                </a:tc>
                <a:tc>
                  <a:txBody>
                    <a:bodyPr/>
                    <a:lstStyle/>
                    <a:p>
                      <a:pPr marL="0" marR="40640" indent="0" algn="ctr">
                        <a:lnSpc>
                          <a:spcPct val="100000"/>
                        </a:lnSpc>
                        <a:spcBef>
                          <a:spcPts val="0"/>
                        </a:spcBef>
                        <a:spcAft>
                          <a:spcPts val="0"/>
                        </a:spcAft>
                      </a:pPr>
                      <a:r>
                        <a:rPr lang="en-US" sz="1600" dirty="0">
                          <a:solidFill>
                            <a:schemeClr val="tx1"/>
                          </a:solidFill>
                          <a:effectLst/>
                        </a:rPr>
                        <a:t>Step</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114300" marR="73025" marT="93345" marB="0" anchor="ctr"/>
                </a:tc>
                <a:tc>
                  <a:txBody>
                    <a:bodyPr/>
                    <a:lstStyle/>
                    <a:p>
                      <a:pPr marL="0" marR="40640" indent="0" algn="ctr">
                        <a:lnSpc>
                          <a:spcPct val="100000"/>
                        </a:lnSpc>
                        <a:spcBef>
                          <a:spcPts val="0"/>
                        </a:spcBef>
                        <a:spcAft>
                          <a:spcPts val="0"/>
                        </a:spcAft>
                      </a:pPr>
                      <a:r>
                        <a:rPr lang="en-US" sz="1600" dirty="0">
                          <a:solidFill>
                            <a:schemeClr val="tx1"/>
                          </a:solidFill>
                          <a:effectLst/>
                        </a:rPr>
                        <a:t>Input</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114300" marR="73025" marT="93345" marB="0" anchor="ctr"/>
                </a:tc>
                <a:tc>
                  <a:txBody>
                    <a:bodyPr/>
                    <a:lstStyle/>
                    <a:p>
                      <a:pPr marL="0" marR="40005" indent="0" algn="ctr">
                        <a:lnSpc>
                          <a:spcPct val="100000"/>
                        </a:lnSpc>
                        <a:spcBef>
                          <a:spcPts val="0"/>
                        </a:spcBef>
                        <a:spcAft>
                          <a:spcPts val="0"/>
                        </a:spcAft>
                      </a:pPr>
                      <a:r>
                        <a:rPr lang="en-US" sz="1600" dirty="0">
                          <a:solidFill>
                            <a:schemeClr val="tx1"/>
                          </a:solidFill>
                          <a:effectLst/>
                        </a:rPr>
                        <a:t>Techniques</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114300" marR="73025" marT="93345" marB="0" anchor="ctr"/>
                </a:tc>
                <a:tc>
                  <a:txBody>
                    <a:bodyPr/>
                    <a:lstStyle/>
                    <a:p>
                      <a:pPr marL="0" marR="40005" indent="0" algn="ctr">
                        <a:lnSpc>
                          <a:spcPct val="100000"/>
                        </a:lnSpc>
                        <a:spcBef>
                          <a:spcPts val="0"/>
                        </a:spcBef>
                        <a:spcAft>
                          <a:spcPts val="0"/>
                        </a:spcAft>
                      </a:pPr>
                      <a:r>
                        <a:rPr lang="en-US" sz="1600" dirty="0">
                          <a:solidFill>
                            <a:schemeClr val="tx1"/>
                          </a:solidFill>
                          <a:effectLst/>
                        </a:rPr>
                        <a:t>Participants</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114300" marR="73025" marT="93345" marB="0" anchor="ctr"/>
                </a:tc>
                <a:tc>
                  <a:txBody>
                    <a:bodyPr/>
                    <a:lstStyle/>
                    <a:p>
                      <a:pPr marL="0" marR="40640" indent="0" algn="ctr">
                        <a:lnSpc>
                          <a:spcPct val="100000"/>
                        </a:lnSpc>
                        <a:spcBef>
                          <a:spcPts val="0"/>
                        </a:spcBef>
                        <a:spcAft>
                          <a:spcPts val="0"/>
                        </a:spcAft>
                      </a:pPr>
                      <a:r>
                        <a:rPr lang="en-US" sz="1600" dirty="0">
                          <a:solidFill>
                            <a:schemeClr val="tx1"/>
                          </a:solidFill>
                          <a:effectLst/>
                        </a:rPr>
                        <a:t>Output</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114300" marR="73025" marT="93345" marB="0" anchor="ctr"/>
                </a:tc>
              </a:tr>
              <a:tr h="370840">
                <a:tc>
                  <a:txBody>
                    <a:bodyPr/>
                    <a:lstStyle/>
                    <a:p>
                      <a:pPr marL="0" marR="0" indent="0" algn="ctr">
                        <a:lnSpc>
                          <a:spcPct val="107000"/>
                        </a:lnSpc>
                        <a:spcBef>
                          <a:spcPts val="0"/>
                        </a:spcBef>
                        <a:spcAft>
                          <a:spcPts val="0"/>
                        </a:spcAft>
                      </a:pPr>
                      <a:r>
                        <a:rPr lang="en-US" sz="1600" dirty="0">
                          <a:solidFill>
                            <a:schemeClr val="tx1"/>
                          </a:solidFill>
                          <a:effectLst/>
                        </a:rPr>
                        <a:t>8</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114300" marR="107315" marT="93345" marB="0"/>
                </a:tc>
                <a:tc>
                  <a:txBody>
                    <a:bodyPr/>
                    <a:lstStyle/>
                    <a:p>
                      <a:pPr marL="0" marR="0" indent="0" algn="l">
                        <a:lnSpc>
                          <a:spcPct val="107000"/>
                        </a:lnSpc>
                        <a:spcBef>
                          <a:spcPts val="0"/>
                        </a:spcBef>
                        <a:spcAft>
                          <a:spcPts val="0"/>
                        </a:spcAft>
                      </a:pPr>
                      <a:r>
                        <a:rPr lang="en-US" sz="1600" dirty="0">
                          <a:effectLst/>
                        </a:rPr>
                        <a:t>Prioritize requirements</a:t>
                      </a:r>
                      <a:endParaRPr lang="en-US" sz="2000" dirty="0">
                        <a:solidFill>
                          <a:srgbClr val="221F1F"/>
                        </a:solidFill>
                        <a:effectLst/>
                        <a:latin typeface="Times New Roman" panose="02020603050405020304" pitchFamily="18" charset="0"/>
                        <a:ea typeface="Times New Roman" panose="02020603050405020304" pitchFamily="18" charset="0"/>
                      </a:endParaRPr>
                    </a:p>
                  </a:txBody>
                  <a:tcPr marL="114300" marR="107315" marT="93345" marB="0"/>
                </a:tc>
                <a:tc>
                  <a:txBody>
                    <a:bodyPr/>
                    <a:lstStyle/>
                    <a:p>
                      <a:pPr marL="0" marR="31750" indent="0" algn="just">
                        <a:lnSpc>
                          <a:spcPct val="103000"/>
                        </a:lnSpc>
                        <a:spcBef>
                          <a:spcPts val="0"/>
                        </a:spcBef>
                        <a:spcAft>
                          <a:spcPts val="0"/>
                        </a:spcAft>
                      </a:pPr>
                      <a:r>
                        <a:rPr lang="en-US" sz="1600" dirty="0">
                          <a:effectLst/>
                        </a:rPr>
                        <a:t>Categorized requirements and risk assessment </a:t>
                      </a:r>
                      <a:endParaRPr lang="en-US" sz="2000" dirty="0">
                        <a:effectLst/>
                      </a:endParaRPr>
                    </a:p>
                    <a:p>
                      <a:pPr marL="0" marR="0" indent="0" algn="l">
                        <a:lnSpc>
                          <a:spcPct val="107000"/>
                        </a:lnSpc>
                        <a:spcBef>
                          <a:spcPts val="0"/>
                        </a:spcBef>
                        <a:spcAft>
                          <a:spcPts val="0"/>
                        </a:spcAft>
                      </a:pPr>
                      <a:r>
                        <a:rPr lang="en-US" sz="1600" dirty="0">
                          <a:effectLst/>
                        </a:rPr>
                        <a:t>results</a:t>
                      </a:r>
                      <a:endParaRPr lang="en-US" sz="2000" dirty="0">
                        <a:solidFill>
                          <a:srgbClr val="221F1F"/>
                        </a:solidFill>
                        <a:effectLst/>
                        <a:latin typeface="Times New Roman" panose="02020603050405020304" pitchFamily="18" charset="0"/>
                        <a:ea typeface="Times New Roman" panose="02020603050405020304" pitchFamily="18" charset="0"/>
                      </a:endParaRPr>
                    </a:p>
                  </a:txBody>
                  <a:tcPr marL="114300" marR="107315" marT="93345" marB="0"/>
                </a:tc>
                <a:tc>
                  <a:txBody>
                    <a:bodyPr/>
                    <a:lstStyle/>
                    <a:p>
                      <a:pPr marL="0" marR="167640" indent="0" algn="just">
                        <a:lnSpc>
                          <a:spcPct val="103000"/>
                        </a:lnSpc>
                        <a:spcBef>
                          <a:spcPts val="0"/>
                        </a:spcBef>
                        <a:spcAft>
                          <a:spcPts val="0"/>
                        </a:spcAft>
                      </a:pPr>
                      <a:r>
                        <a:rPr lang="en-US" sz="1600" dirty="0">
                          <a:effectLst/>
                        </a:rPr>
                        <a:t>Prioritization methods such as Analytical Hierarchy Process (</a:t>
                      </a:r>
                      <a:r>
                        <a:rPr lang="en-US" sz="1600" dirty="0" smtClean="0">
                          <a:effectLst/>
                        </a:rPr>
                        <a:t>AHP - structured technique for organizing information)</a:t>
                      </a:r>
                      <a:r>
                        <a:rPr lang="en-US" sz="1600" baseline="0" dirty="0" smtClean="0">
                          <a:effectLst/>
                        </a:rPr>
                        <a:t> etc.</a:t>
                      </a:r>
                      <a:endParaRPr lang="en-US" sz="2000" dirty="0">
                        <a:effectLst/>
                      </a:endParaRPr>
                    </a:p>
                  </a:txBody>
                  <a:tcPr marL="114300" marR="107315" marT="93345" marB="0" anchor="ctr"/>
                </a:tc>
                <a:tc>
                  <a:txBody>
                    <a:bodyPr/>
                    <a:lstStyle/>
                    <a:p>
                      <a:pPr marL="0" marR="0" indent="0" algn="l">
                        <a:lnSpc>
                          <a:spcPct val="107000"/>
                        </a:lnSpc>
                        <a:spcBef>
                          <a:spcPts val="0"/>
                        </a:spcBef>
                        <a:spcAft>
                          <a:spcPts val="0"/>
                        </a:spcAft>
                      </a:pPr>
                      <a:r>
                        <a:rPr lang="en-US" sz="1600" dirty="0">
                          <a:effectLst/>
                        </a:rPr>
                        <a:t>Stakeholders facilitated by requirements engineers</a:t>
                      </a:r>
                      <a:endParaRPr lang="en-US" sz="2000" dirty="0">
                        <a:solidFill>
                          <a:srgbClr val="221F1F"/>
                        </a:solidFill>
                        <a:effectLst/>
                        <a:latin typeface="Times New Roman" panose="02020603050405020304" pitchFamily="18" charset="0"/>
                        <a:ea typeface="Times New Roman" panose="02020603050405020304" pitchFamily="18" charset="0"/>
                      </a:endParaRPr>
                    </a:p>
                  </a:txBody>
                  <a:tcPr marL="114300" marR="107315" marT="93345" marB="0"/>
                </a:tc>
                <a:tc>
                  <a:txBody>
                    <a:bodyPr/>
                    <a:lstStyle/>
                    <a:p>
                      <a:pPr marL="0" marR="0" indent="0" algn="l">
                        <a:lnSpc>
                          <a:spcPct val="107000"/>
                        </a:lnSpc>
                        <a:spcBef>
                          <a:spcPts val="0"/>
                        </a:spcBef>
                        <a:spcAft>
                          <a:spcPts val="0"/>
                        </a:spcAft>
                      </a:pPr>
                      <a:r>
                        <a:rPr lang="en-US" sz="1600" dirty="0">
                          <a:effectLst/>
                        </a:rPr>
                        <a:t>Prioritized requirements</a:t>
                      </a:r>
                      <a:endParaRPr lang="en-US" sz="2000" dirty="0">
                        <a:solidFill>
                          <a:srgbClr val="221F1F"/>
                        </a:solidFill>
                        <a:effectLst/>
                        <a:latin typeface="Times New Roman" panose="02020603050405020304" pitchFamily="18" charset="0"/>
                        <a:ea typeface="Times New Roman" panose="02020603050405020304" pitchFamily="18" charset="0"/>
                      </a:endParaRPr>
                    </a:p>
                  </a:txBody>
                  <a:tcPr marL="114300" marR="107315" marT="93345" marB="0"/>
                </a:tc>
              </a:tr>
              <a:tr h="370840">
                <a:tc>
                  <a:txBody>
                    <a:bodyPr/>
                    <a:lstStyle/>
                    <a:p>
                      <a:pPr marL="0" marR="0" indent="0" algn="ctr">
                        <a:lnSpc>
                          <a:spcPct val="107000"/>
                        </a:lnSpc>
                        <a:spcBef>
                          <a:spcPts val="0"/>
                        </a:spcBef>
                        <a:spcAft>
                          <a:spcPts val="0"/>
                        </a:spcAft>
                      </a:pPr>
                      <a:r>
                        <a:rPr lang="en-US" sz="1600" dirty="0">
                          <a:solidFill>
                            <a:schemeClr val="tx1"/>
                          </a:solidFill>
                          <a:effectLst/>
                        </a:rPr>
                        <a:t>9</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114300" marR="107315" marT="93345" marB="0"/>
                </a:tc>
                <a:tc>
                  <a:txBody>
                    <a:bodyPr/>
                    <a:lstStyle/>
                    <a:p>
                      <a:pPr marL="0" marR="0" indent="0" algn="l">
                        <a:lnSpc>
                          <a:spcPct val="107000"/>
                        </a:lnSpc>
                        <a:spcBef>
                          <a:spcPts val="0"/>
                        </a:spcBef>
                        <a:spcAft>
                          <a:spcPts val="0"/>
                        </a:spcAft>
                      </a:pPr>
                      <a:r>
                        <a:rPr lang="en-US" sz="1600" dirty="0">
                          <a:effectLst/>
                        </a:rPr>
                        <a:t>Inspect requirements</a:t>
                      </a:r>
                      <a:endParaRPr lang="en-US" sz="2000" dirty="0">
                        <a:solidFill>
                          <a:srgbClr val="221F1F"/>
                        </a:solidFill>
                        <a:effectLst/>
                        <a:latin typeface="Times New Roman" panose="02020603050405020304" pitchFamily="18" charset="0"/>
                        <a:ea typeface="Times New Roman" panose="02020603050405020304" pitchFamily="18" charset="0"/>
                      </a:endParaRPr>
                    </a:p>
                  </a:txBody>
                  <a:tcPr marL="114300" marR="107315" marT="93345" marB="0"/>
                </a:tc>
                <a:tc>
                  <a:txBody>
                    <a:bodyPr/>
                    <a:lstStyle/>
                    <a:p>
                      <a:pPr marL="0" marR="0" indent="0" algn="l">
                        <a:lnSpc>
                          <a:spcPct val="107000"/>
                        </a:lnSpc>
                        <a:spcBef>
                          <a:spcPts val="0"/>
                        </a:spcBef>
                        <a:spcAft>
                          <a:spcPts val="0"/>
                        </a:spcAft>
                      </a:pPr>
                      <a:r>
                        <a:rPr lang="en-US" sz="1600" dirty="0">
                          <a:effectLst/>
                        </a:rPr>
                        <a:t>Prioritized requirements, candidate formal inspection technique</a:t>
                      </a:r>
                      <a:endParaRPr lang="en-US" sz="2000" dirty="0">
                        <a:solidFill>
                          <a:srgbClr val="221F1F"/>
                        </a:solidFill>
                        <a:effectLst/>
                        <a:latin typeface="Times New Roman" panose="02020603050405020304" pitchFamily="18" charset="0"/>
                        <a:ea typeface="Times New Roman" panose="02020603050405020304" pitchFamily="18" charset="0"/>
                      </a:endParaRPr>
                    </a:p>
                  </a:txBody>
                  <a:tcPr marL="114300" marR="107315" marT="93345" marB="0"/>
                </a:tc>
                <a:tc>
                  <a:txBody>
                    <a:bodyPr/>
                    <a:lstStyle/>
                    <a:p>
                      <a:pPr marL="0" marR="0" indent="0" algn="l">
                        <a:lnSpc>
                          <a:spcPct val="107000"/>
                        </a:lnSpc>
                        <a:spcBef>
                          <a:spcPts val="0"/>
                        </a:spcBef>
                        <a:spcAft>
                          <a:spcPts val="0"/>
                        </a:spcAft>
                      </a:pPr>
                      <a:r>
                        <a:rPr lang="en-US" sz="1600" dirty="0">
                          <a:effectLst/>
                        </a:rPr>
                        <a:t>Inspection method such as Fagan </a:t>
                      </a:r>
                      <a:r>
                        <a:rPr lang="en-US" sz="1600" dirty="0" smtClean="0">
                          <a:effectLst/>
                        </a:rPr>
                        <a:t>(formal approach with exit criteria) and </a:t>
                      </a:r>
                      <a:r>
                        <a:rPr lang="en-US" sz="1600" dirty="0">
                          <a:effectLst/>
                        </a:rPr>
                        <a:t>peer reviews</a:t>
                      </a:r>
                      <a:endParaRPr lang="en-US" sz="2000" dirty="0">
                        <a:solidFill>
                          <a:srgbClr val="221F1F"/>
                        </a:solidFill>
                        <a:effectLst/>
                        <a:latin typeface="Times New Roman" panose="02020603050405020304" pitchFamily="18" charset="0"/>
                        <a:ea typeface="Times New Roman" panose="02020603050405020304" pitchFamily="18" charset="0"/>
                      </a:endParaRPr>
                    </a:p>
                  </a:txBody>
                  <a:tcPr marL="114300" marR="107315" marT="93345" marB="0"/>
                </a:tc>
                <a:tc>
                  <a:txBody>
                    <a:bodyPr/>
                    <a:lstStyle/>
                    <a:p>
                      <a:pPr marL="0" marR="0" indent="0" algn="l">
                        <a:lnSpc>
                          <a:spcPct val="107000"/>
                        </a:lnSpc>
                        <a:spcBef>
                          <a:spcPts val="0"/>
                        </a:spcBef>
                        <a:spcAft>
                          <a:spcPts val="0"/>
                        </a:spcAft>
                      </a:pPr>
                      <a:r>
                        <a:rPr lang="en-US" sz="1600" dirty="0">
                          <a:effectLst/>
                        </a:rPr>
                        <a:t>Inspection team</a:t>
                      </a:r>
                      <a:endParaRPr lang="en-US" sz="2000" dirty="0">
                        <a:solidFill>
                          <a:srgbClr val="221F1F"/>
                        </a:solidFill>
                        <a:effectLst/>
                        <a:latin typeface="Times New Roman" panose="02020603050405020304" pitchFamily="18" charset="0"/>
                        <a:ea typeface="Times New Roman" panose="02020603050405020304" pitchFamily="18" charset="0"/>
                      </a:endParaRPr>
                    </a:p>
                  </a:txBody>
                  <a:tcPr marL="114300" marR="107315" marT="93345" marB="0"/>
                </a:tc>
                <a:tc>
                  <a:txBody>
                    <a:bodyPr/>
                    <a:lstStyle/>
                    <a:p>
                      <a:pPr marL="0" marR="0" indent="0" algn="l">
                        <a:lnSpc>
                          <a:spcPct val="107000"/>
                        </a:lnSpc>
                        <a:spcBef>
                          <a:spcPts val="0"/>
                        </a:spcBef>
                        <a:spcAft>
                          <a:spcPts val="0"/>
                        </a:spcAft>
                      </a:pPr>
                      <a:r>
                        <a:rPr lang="en-US" sz="1600" dirty="0">
                          <a:effectLst/>
                        </a:rPr>
                        <a:t>Initial selected requirements, documentation of decision-making process and rationale</a:t>
                      </a:r>
                      <a:endParaRPr lang="en-US" sz="2000" dirty="0">
                        <a:solidFill>
                          <a:srgbClr val="221F1F"/>
                        </a:solidFill>
                        <a:effectLst/>
                        <a:latin typeface="Times New Roman" panose="02020603050405020304" pitchFamily="18" charset="0"/>
                        <a:ea typeface="Times New Roman" panose="02020603050405020304" pitchFamily="18" charset="0"/>
                      </a:endParaRPr>
                    </a:p>
                  </a:txBody>
                  <a:tcPr marL="114300" marR="107315" marT="93345" marB="0" anchor="ctr"/>
                </a:tc>
              </a:tr>
            </a:tbl>
          </a:graphicData>
        </a:graphic>
      </p:graphicFrame>
      <p:sp>
        <p:nvSpPr>
          <p:cNvPr id="3" name="Content Placeholder 2"/>
          <p:cNvSpPr>
            <a:spLocks noGrp="1"/>
          </p:cNvSpPr>
          <p:nvPr>
            <p:ph sz="quarter" idx="10"/>
          </p:nvPr>
        </p:nvSpPr>
        <p:spPr>
          <a:xfrm>
            <a:off x="304800" y="251214"/>
            <a:ext cx="6324600" cy="529074"/>
          </a:xfrm>
        </p:spPr>
        <p:txBody>
          <a:bodyPr/>
          <a:lstStyle/>
          <a:p>
            <a:r>
              <a:rPr lang="en-US" dirty="0"/>
              <a:t>SQUARE Process Steps</a:t>
            </a:r>
          </a:p>
        </p:txBody>
      </p:sp>
    </p:spTree>
    <p:extLst>
      <p:ext uri="{BB962C8B-B14F-4D97-AF65-F5344CB8AC3E}">
        <p14:creationId xmlns:p14="http://schemas.microsoft.com/office/powerpoint/2010/main" val="1248641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96009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3126384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63168"/>
            <a:ext cx="8229600" cy="3681984"/>
          </a:xfrm>
        </p:spPr>
        <p:txBody>
          <a:bodyPr/>
          <a:lstStyle/>
          <a:p>
            <a:pPr marL="0" indent="0"/>
            <a:r>
              <a:rPr lang="en-US" sz="2000" dirty="0"/>
              <a:t>Some studies have shown that requirements engineering defects cost 10 to 200 times as much to correct once the system has become operational than if they were detected during requirements development.</a:t>
            </a:r>
          </a:p>
          <a:p>
            <a:pPr marL="0" indent="0">
              <a:spcBef>
                <a:spcPts val="1200"/>
              </a:spcBef>
            </a:pPr>
            <a:r>
              <a:rPr lang="en-US" dirty="0"/>
              <a:t>According to </a:t>
            </a:r>
            <a:r>
              <a:rPr lang="en-US" dirty="0" err="1"/>
              <a:t>Charette</a:t>
            </a:r>
            <a:r>
              <a:rPr lang="en-US" dirty="0"/>
              <a:t>[2005], Requirements problems are among the top causes of the following undesirable phenomena </a:t>
            </a:r>
          </a:p>
          <a:p>
            <a:pPr lvl="1">
              <a:lnSpc>
                <a:spcPct val="110000"/>
              </a:lnSpc>
              <a:spcBef>
                <a:spcPts val="600"/>
              </a:spcBef>
            </a:pPr>
            <a:r>
              <a:rPr lang="en-US" sz="1400" dirty="0"/>
              <a:t>Projects are significantly over budget, go past schedule, have significantly reduced scope, or are cancelled</a:t>
            </a:r>
          </a:p>
          <a:p>
            <a:pPr lvl="1" fontAlgn="base">
              <a:lnSpc>
                <a:spcPct val="110000"/>
              </a:lnSpc>
              <a:spcBef>
                <a:spcPts val="600"/>
              </a:spcBef>
            </a:pPr>
            <a:r>
              <a:rPr lang="en-US" sz="1400" dirty="0"/>
              <a:t>Development teams deliver poor-quality applications</a:t>
            </a:r>
          </a:p>
          <a:p>
            <a:pPr lvl="1">
              <a:lnSpc>
                <a:spcPct val="110000"/>
              </a:lnSpc>
              <a:spcBef>
                <a:spcPts val="600"/>
              </a:spcBef>
            </a:pPr>
            <a:r>
              <a:rPr lang="en-US" sz="1400" dirty="0"/>
              <a:t>Products are not significantly used once delivered</a:t>
            </a:r>
          </a:p>
          <a:p>
            <a:pPr>
              <a:spcAft>
                <a:spcPts val="600"/>
              </a:spcAft>
            </a:pPr>
            <a:endParaRPr lang="en-US" dirty="0"/>
          </a:p>
        </p:txBody>
      </p:sp>
      <p:sp>
        <p:nvSpPr>
          <p:cNvPr id="7" name="Content Placeholder 5"/>
          <p:cNvSpPr>
            <a:spLocks noGrp="1"/>
          </p:cNvSpPr>
          <p:nvPr>
            <p:ph sz="quarter" idx="10"/>
          </p:nvPr>
        </p:nvSpPr>
        <p:spPr>
          <a:xfrm>
            <a:off x="304800" y="251214"/>
            <a:ext cx="6324600" cy="504690"/>
          </a:xfrm>
        </p:spPr>
        <p:txBody>
          <a:bodyPr>
            <a:normAutofit fontScale="92500"/>
          </a:bodyPr>
          <a:lstStyle/>
          <a:p>
            <a:r>
              <a:rPr lang="en-US" sz="2800" dirty="0"/>
              <a:t>Importance of Requirements Engineering</a:t>
            </a:r>
            <a:endParaRPr lang="en-US" sz="2400" dirty="0"/>
          </a:p>
        </p:txBody>
      </p:sp>
    </p:spTree>
    <p:extLst>
      <p:ext uri="{BB962C8B-B14F-4D97-AF65-F5344CB8AC3E}">
        <p14:creationId xmlns:p14="http://schemas.microsoft.com/office/powerpoint/2010/main" val="1472616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normAutofit/>
          </a:bodyPr>
          <a:lstStyle/>
          <a:p>
            <a:r>
              <a:rPr lang="en-IN" b="1" dirty="0">
                <a:latin typeface="Arial" panose="020B0604020202020204" pitchFamily="34" charset="0"/>
                <a:cs typeface="Arial" panose="020B0604020202020204" pitchFamily="34" charset="0"/>
              </a:rPr>
              <a:t>CMU SQUARE </a:t>
            </a:r>
            <a:r>
              <a:rPr lang="en-US" b="1" dirty="0" smtClean="0">
                <a:latin typeface="Arial" panose="020B0604020202020204" pitchFamily="34" charset="0"/>
                <a:cs typeface="Arial" panose="020B0604020202020204" pitchFamily="34" charset="0"/>
              </a:rPr>
              <a:t>Work Products</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4.2.2</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14484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02446"/>
            <a:ext cx="6324600" cy="602226"/>
          </a:xfrm>
        </p:spPr>
        <p:txBody>
          <a:bodyPr/>
          <a:lstStyle/>
          <a:p>
            <a:r>
              <a:rPr lang="en-US" dirty="0" smtClean="0"/>
              <a:t>Sample: </a:t>
            </a:r>
            <a:r>
              <a:rPr lang="en-US" dirty="0"/>
              <a:t>Identify Security Goals</a:t>
            </a:r>
          </a:p>
        </p:txBody>
      </p:sp>
      <p:sp>
        <p:nvSpPr>
          <p:cNvPr id="4" name="Content Placeholder 2"/>
          <p:cNvSpPr>
            <a:spLocks noGrp="1"/>
          </p:cNvSpPr>
          <p:nvPr>
            <p:ph idx="1"/>
          </p:nvPr>
        </p:nvSpPr>
        <p:spPr>
          <a:xfrm>
            <a:off x="609600" y="1123125"/>
            <a:ext cx="8022336" cy="3200876"/>
          </a:xfrm>
        </p:spPr>
        <p:txBody>
          <a:bodyPr/>
          <a:lstStyle/>
          <a:p>
            <a:pPr marL="0" indent="0">
              <a:spcBef>
                <a:spcPts val="600"/>
              </a:spcBef>
            </a:pPr>
            <a:r>
              <a:rPr lang="en-US" sz="1600" dirty="0"/>
              <a:t>Work with the client to identify security goals that mapped to the company’s overall business goals.  </a:t>
            </a:r>
            <a:endParaRPr lang="en-US" sz="1600" dirty="0" smtClean="0"/>
          </a:p>
          <a:p>
            <a:pPr marL="0" indent="0">
              <a:spcBef>
                <a:spcPts val="600"/>
              </a:spcBef>
              <a:spcAft>
                <a:spcPts val="600"/>
              </a:spcAft>
            </a:pPr>
            <a:r>
              <a:rPr lang="en-US" sz="1600" dirty="0" smtClean="0"/>
              <a:t>Consider </a:t>
            </a:r>
            <a:r>
              <a:rPr lang="en-US" sz="1600" dirty="0"/>
              <a:t>Asset Management System (AMS) of Acme Co.</a:t>
            </a:r>
          </a:p>
          <a:p>
            <a:pPr lvl="0" fontAlgn="base">
              <a:spcBef>
                <a:spcPts val="600"/>
              </a:spcBef>
              <a:spcAft>
                <a:spcPts val="600"/>
              </a:spcAft>
            </a:pPr>
            <a:r>
              <a:rPr lang="en-US" sz="1600" i="1" dirty="0"/>
              <a:t>Business goal of AMS: </a:t>
            </a:r>
            <a:r>
              <a:rPr lang="en-US" sz="1600" dirty="0"/>
              <a:t>To provide an application that supports asset management and planning.</a:t>
            </a:r>
          </a:p>
          <a:p>
            <a:pPr lvl="0" fontAlgn="base">
              <a:spcBef>
                <a:spcPts val="600"/>
              </a:spcBef>
              <a:spcAft>
                <a:spcPts val="600"/>
              </a:spcAft>
            </a:pPr>
            <a:r>
              <a:rPr lang="en-US" sz="1600" i="1" dirty="0"/>
              <a:t>Security goals: </a:t>
            </a:r>
            <a:r>
              <a:rPr lang="en-US" sz="1600" dirty="0"/>
              <a:t>Three high-level security goals were derived for the system:</a:t>
            </a:r>
          </a:p>
          <a:p>
            <a:pPr lvl="2">
              <a:spcBef>
                <a:spcPts val="600"/>
              </a:spcBef>
              <a:spcAft>
                <a:spcPts val="600"/>
              </a:spcAft>
            </a:pPr>
            <a:r>
              <a:rPr lang="en-US" sz="1400" dirty="0">
                <a:latin typeface="Arial" panose="020B0604020202020204" pitchFamily="34" charset="0"/>
                <a:cs typeface="Arial" panose="020B0604020202020204" pitchFamily="34" charset="0"/>
              </a:rPr>
              <a:t>Management shall exercise effective control over the system’s configuration and use.</a:t>
            </a:r>
          </a:p>
          <a:p>
            <a:pPr lvl="2">
              <a:spcBef>
                <a:spcPts val="600"/>
              </a:spcBef>
              <a:spcAft>
                <a:spcPts val="600"/>
              </a:spcAft>
            </a:pPr>
            <a:r>
              <a:rPr lang="en-US" sz="1400" dirty="0">
                <a:latin typeface="Arial" panose="020B0604020202020204" pitchFamily="34" charset="0"/>
                <a:cs typeface="Arial" panose="020B0604020202020204" pitchFamily="34" charset="0"/>
              </a:rPr>
              <a:t>The confidentiality, accuracy, and integrity of the AMS shall be maintained.</a:t>
            </a:r>
          </a:p>
          <a:p>
            <a:pPr lvl="2">
              <a:spcBef>
                <a:spcPts val="600"/>
              </a:spcBef>
              <a:spcAft>
                <a:spcPts val="600"/>
              </a:spcAft>
            </a:pPr>
            <a:r>
              <a:rPr lang="en-US" sz="1400" dirty="0">
                <a:latin typeface="Arial" panose="020B0604020202020204" pitchFamily="34" charset="0"/>
                <a:cs typeface="Arial" panose="020B0604020202020204" pitchFamily="34" charset="0"/>
              </a:rPr>
              <a:t>The AMS shall be available for use when needed.</a:t>
            </a:r>
          </a:p>
        </p:txBody>
      </p:sp>
    </p:spTree>
    <p:extLst>
      <p:ext uri="{BB962C8B-B14F-4D97-AF65-F5344CB8AC3E}">
        <p14:creationId xmlns:p14="http://schemas.microsoft.com/office/powerpoint/2010/main" val="10958599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32180"/>
            <a:ext cx="8229600" cy="3722370"/>
          </a:xfrm>
        </p:spPr>
        <p:txBody>
          <a:bodyPr/>
          <a:lstStyle/>
          <a:p>
            <a:pPr marL="0" indent="0">
              <a:spcAft>
                <a:spcPts val="600"/>
              </a:spcAft>
            </a:pPr>
            <a:r>
              <a:rPr lang="en-US" sz="1600" dirty="0"/>
              <a:t>Attack patterns are descriptions of common methods for exploiting software. Act as a mechanism to capture and communicate the attacker’s perspective.</a:t>
            </a:r>
          </a:p>
          <a:p>
            <a:pPr marL="0">
              <a:spcAft>
                <a:spcPts val="600"/>
              </a:spcAft>
            </a:pPr>
            <a:r>
              <a:rPr lang="en-US" sz="1400" dirty="0"/>
              <a:t>They derive from the concept of design patterns [Gamma 95] applied in a destructive rather than constructive context and are generated from in-depth analysis of specific real-world exploit examples</a:t>
            </a:r>
          </a:p>
          <a:p>
            <a:r>
              <a:rPr lang="en-US" sz="1400" dirty="0"/>
              <a:t>The following typical information is captured for each attack pattern</a:t>
            </a:r>
            <a:r>
              <a:rPr lang="en-US" sz="1400" dirty="0" smtClean="0"/>
              <a:t>:</a:t>
            </a:r>
          </a:p>
          <a:p>
            <a:endParaRPr lang="en-US" sz="1400" dirty="0"/>
          </a:p>
          <a:p>
            <a:endParaRPr lang="en-US" sz="1200" dirty="0"/>
          </a:p>
        </p:txBody>
      </p:sp>
      <p:sp>
        <p:nvSpPr>
          <p:cNvPr id="3" name="Content Placeholder 2"/>
          <p:cNvSpPr>
            <a:spLocks noGrp="1"/>
          </p:cNvSpPr>
          <p:nvPr>
            <p:ph sz="quarter" idx="10"/>
          </p:nvPr>
        </p:nvSpPr>
        <p:spPr>
          <a:xfrm>
            <a:off x="304800" y="251214"/>
            <a:ext cx="6376416" cy="541266"/>
          </a:xfrm>
        </p:spPr>
        <p:txBody>
          <a:bodyPr/>
          <a:lstStyle/>
          <a:p>
            <a:r>
              <a:rPr lang="en-US" dirty="0"/>
              <a:t>Attack Patterns</a:t>
            </a:r>
          </a:p>
        </p:txBody>
      </p:sp>
      <p:graphicFrame>
        <p:nvGraphicFramePr>
          <p:cNvPr id="4" name="Table 3"/>
          <p:cNvGraphicFramePr>
            <a:graphicFrameLocks noGrp="1"/>
          </p:cNvGraphicFramePr>
          <p:nvPr>
            <p:extLst>
              <p:ext uri="{D42A27DB-BD31-4B8C-83A1-F6EECF244321}">
                <p14:modId xmlns:p14="http://schemas.microsoft.com/office/powerpoint/2010/main" val="84392851"/>
              </p:ext>
            </p:extLst>
          </p:nvPr>
        </p:nvGraphicFramePr>
        <p:xfrm>
          <a:off x="926592" y="2429510"/>
          <a:ext cx="6656832" cy="2225040"/>
        </p:xfrm>
        <a:graphic>
          <a:graphicData uri="http://schemas.openxmlformats.org/drawingml/2006/table">
            <a:tbl>
              <a:tblPr firstRow="1" bandRow="1">
                <a:tableStyleId>{5C22544A-7EE6-4342-B048-85BDC9FD1C3A}</a:tableStyleId>
              </a:tblPr>
              <a:tblGrid>
                <a:gridCol w="3328416"/>
                <a:gridCol w="3328416"/>
              </a:tblGrid>
              <a:tr h="370840">
                <a:tc>
                  <a:txBody>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50" b="0" kern="1200" dirty="0" smtClean="0">
                          <a:solidFill>
                            <a:schemeClr val="tx1"/>
                          </a:solidFill>
                          <a:latin typeface="+mn-lt"/>
                          <a:ea typeface="+mn-ea"/>
                          <a:cs typeface="+mn-cs"/>
                        </a:rPr>
                        <a:t>Pattern name and classification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solidFill>
                            <a:schemeClr val="tx1"/>
                          </a:solidFill>
                        </a:rPr>
                        <a:t>Attacker skill level required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solidFill>
                            <a:schemeClr val="tx1"/>
                          </a:solidFill>
                        </a:rPr>
                        <a:t>Attack prerequisites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Resources required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solidFill>
                            <a:schemeClr val="tx1"/>
                          </a:solidFill>
                        </a:rPr>
                        <a:t>Description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Blocking solutions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solidFill>
                            <a:schemeClr val="tx1"/>
                          </a:solidFill>
                        </a:rPr>
                        <a:t>Targeted vulnerabilities or weaknesses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Context description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solidFill>
                            <a:schemeClr val="tx1"/>
                          </a:solidFill>
                        </a:rPr>
                        <a:t>Method of attack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lvl="1" indent="-285750" algn="l" defTabSz="685800" rtl="0" eaLnBrk="1" latinLnBrk="0" hangingPunct="1">
                        <a:spcBef>
                          <a:spcPts val="0"/>
                        </a:spcBef>
                        <a:spcAft>
                          <a:spcPts val="600"/>
                        </a:spcAft>
                        <a:buFont typeface="Arial" panose="020B0604020202020204" pitchFamily="34" charset="0"/>
                        <a:buChar char="•"/>
                      </a:pPr>
                      <a:r>
                        <a:rPr lang="en-US" sz="1350" kern="1200" dirty="0" smtClean="0">
                          <a:solidFill>
                            <a:schemeClr val="dk1"/>
                          </a:solidFill>
                          <a:latin typeface="+mn-lt"/>
                          <a:ea typeface="+mn-ea"/>
                          <a:cs typeface="+mn-cs"/>
                        </a:rPr>
                        <a:t>References</a:t>
                      </a:r>
                      <a:endParaRPr lang="en-US" sz="135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solidFill>
                            <a:schemeClr val="tx1"/>
                          </a:solidFill>
                        </a:rPr>
                        <a:t>Attacker goal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279901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59418"/>
            <a:ext cx="8229600" cy="3394472"/>
          </a:xfrm>
        </p:spPr>
        <p:txBody>
          <a:bodyPr/>
          <a:lstStyle/>
          <a:p>
            <a:pPr marL="285750" indent="-285750">
              <a:spcAft>
                <a:spcPts val="1200"/>
              </a:spcAft>
              <a:buFont typeface="Arial" panose="020B0604020202020204" pitchFamily="34" charset="0"/>
              <a:buChar char="•"/>
            </a:pPr>
            <a:r>
              <a:rPr lang="en-US" sz="1600" b="1" dirty="0"/>
              <a:t>Pattern Name and Classification</a:t>
            </a:r>
            <a:r>
              <a:rPr lang="en-US" sz="1600" dirty="0"/>
              <a:t>: A unique, descriptive identifier for the pattern.</a:t>
            </a:r>
          </a:p>
          <a:p>
            <a:pPr marL="285750" indent="-285750">
              <a:spcAft>
                <a:spcPts val="1200"/>
              </a:spcAft>
              <a:buFont typeface="Arial" panose="020B0604020202020204" pitchFamily="34" charset="0"/>
              <a:buChar char="•"/>
            </a:pPr>
            <a:r>
              <a:rPr lang="en-US" sz="1600" b="1" dirty="0"/>
              <a:t>Attack Prerequisites</a:t>
            </a:r>
            <a:r>
              <a:rPr lang="en-US" sz="1600" dirty="0"/>
              <a:t>: What conditions must exist or what functionality and what characteristics must the target software have, or what behavior must it exhibit, for this attack to succeed?</a:t>
            </a:r>
          </a:p>
          <a:p>
            <a:pPr marL="285750" indent="-285750">
              <a:spcAft>
                <a:spcPts val="1200"/>
              </a:spcAft>
              <a:buFont typeface="Arial" panose="020B0604020202020204" pitchFamily="34" charset="0"/>
              <a:buChar char="•"/>
            </a:pPr>
            <a:r>
              <a:rPr lang="en-US" sz="1600" b="1" dirty="0"/>
              <a:t>Description</a:t>
            </a:r>
            <a:r>
              <a:rPr lang="en-US" sz="1600" dirty="0"/>
              <a:t>: A description of the attack including the chain of actions taken.</a:t>
            </a:r>
          </a:p>
          <a:p>
            <a:pPr marL="285750" indent="-285750">
              <a:spcAft>
                <a:spcPts val="1200"/>
              </a:spcAft>
              <a:buFont typeface="Arial" panose="020B0604020202020204" pitchFamily="34" charset="0"/>
              <a:buChar char="•"/>
            </a:pPr>
            <a:r>
              <a:rPr lang="en-US" sz="1600" b="1" dirty="0"/>
              <a:t>Related Vulnerabilities or Weaknesses</a:t>
            </a:r>
            <a:r>
              <a:rPr lang="en-US" sz="1600" dirty="0"/>
              <a:t>: What specific vulnerabilities or weaknesses does this attack leverage? </a:t>
            </a:r>
          </a:p>
          <a:p>
            <a:pPr marL="285750" indent="-285750">
              <a:spcAft>
                <a:spcPts val="1200"/>
              </a:spcAft>
              <a:buFont typeface="Arial" panose="020B0604020202020204" pitchFamily="34" charset="0"/>
              <a:buChar char="•"/>
            </a:pPr>
            <a:r>
              <a:rPr lang="en-US" sz="1600" b="1" dirty="0"/>
              <a:t>Method of Attack</a:t>
            </a:r>
            <a:r>
              <a:rPr lang="en-US" sz="1600" dirty="0"/>
              <a:t>: What is the vector of attack used (e.g., malicious data entry, maliciously crafted file, protocol corruption etc.)?</a:t>
            </a:r>
          </a:p>
          <a:p>
            <a:pPr marL="285750" indent="-285750">
              <a:spcAft>
                <a:spcPts val="1200"/>
              </a:spcAft>
              <a:buFont typeface="Arial" panose="020B0604020202020204" pitchFamily="34" charset="0"/>
              <a:buChar char="•"/>
            </a:pPr>
            <a:endParaRPr lang="en-US" sz="1600" dirty="0"/>
          </a:p>
        </p:txBody>
      </p:sp>
      <p:sp>
        <p:nvSpPr>
          <p:cNvPr id="3" name="Content Placeholder 2"/>
          <p:cNvSpPr>
            <a:spLocks noGrp="1"/>
          </p:cNvSpPr>
          <p:nvPr>
            <p:ph sz="quarter" idx="10"/>
          </p:nvPr>
        </p:nvSpPr>
        <p:spPr>
          <a:xfrm>
            <a:off x="304800" y="178062"/>
            <a:ext cx="6324600" cy="650994"/>
          </a:xfrm>
        </p:spPr>
        <p:txBody>
          <a:bodyPr/>
          <a:lstStyle/>
          <a:p>
            <a:r>
              <a:rPr lang="en-US" dirty="0"/>
              <a:t>Attack Patterns</a:t>
            </a:r>
          </a:p>
        </p:txBody>
      </p:sp>
    </p:spTree>
    <p:extLst>
      <p:ext uri="{BB962C8B-B14F-4D97-AF65-F5344CB8AC3E}">
        <p14:creationId xmlns:p14="http://schemas.microsoft.com/office/powerpoint/2010/main" val="1220689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50976"/>
            <a:ext cx="8229600" cy="3561350"/>
          </a:xfrm>
        </p:spPr>
        <p:txBody>
          <a:bodyPr/>
          <a:lstStyle/>
          <a:p>
            <a:pPr marL="285750" indent="-285750">
              <a:spcAft>
                <a:spcPts val="600"/>
              </a:spcAft>
              <a:buFont typeface="Arial" panose="020B0604020202020204" pitchFamily="34" charset="0"/>
              <a:buChar char="•"/>
            </a:pPr>
            <a:r>
              <a:rPr lang="en-US" sz="1600" b="1" dirty="0"/>
              <a:t>Attack Motivation-Consequences</a:t>
            </a:r>
            <a:r>
              <a:rPr lang="en-US" sz="1600" dirty="0"/>
              <a:t>: What is the attacker trying to achieve by using this attack? </a:t>
            </a:r>
          </a:p>
          <a:p>
            <a:pPr marL="285750" indent="-285750">
              <a:spcAft>
                <a:spcPts val="600"/>
              </a:spcAft>
              <a:buFont typeface="Arial" panose="020B0604020202020204" pitchFamily="34" charset="0"/>
              <a:buChar char="•"/>
            </a:pPr>
            <a:r>
              <a:rPr lang="en-US" sz="1600" b="1" dirty="0"/>
              <a:t>Attacker Skill or Knowledge Required</a:t>
            </a:r>
            <a:r>
              <a:rPr lang="en-US" sz="1600" dirty="0"/>
              <a:t>: What level of skill or specific knowledge must the attacker have to execute such an attack?</a:t>
            </a:r>
          </a:p>
          <a:p>
            <a:pPr marL="285750" indent="-285750">
              <a:spcAft>
                <a:spcPts val="600"/>
              </a:spcAft>
              <a:buFont typeface="Arial" panose="020B0604020202020204" pitchFamily="34" charset="0"/>
              <a:buChar char="•"/>
            </a:pPr>
            <a:r>
              <a:rPr lang="en-US" sz="1600" b="1" dirty="0"/>
              <a:t>Resources Required</a:t>
            </a:r>
            <a:r>
              <a:rPr lang="en-US" sz="1600" dirty="0"/>
              <a:t>: What resources (e.g., CPU cycles, IP addresses, tools, time) are required to execute the attack?</a:t>
            </a:r>
          </a:p>
          <a:p>
            <a:pPr marL="285750" indent="-285750">
              <a:spcAft>
                <a:spcPts val="600"/>
              </a:spcAft>
              <a:buFont typeface="Arial" panose="020B0604020202020204" pitchFamily="34" charset="0"/>
              <a:buChar char="•"/>
            </a:pPr>
            <a:r>
              <a:rPr lang="en-US" sz="1600" b="1" dirty="0"/>
              <a:t>Solutions and Mitigations</a:t>
            </a:r>
            <a:r>
              <a:rPr lang="en-US" sz="1600" dirty="0"/>
              <a:t>: What actions or approaches are recommended to mitigate this attack, either through resistance or through resiliency?</a:t>
            </a:r>
          </a:p>
          <a:p>
            <a:pPr marL="285750" indent="-285750">
              <a:spcAft>
                <a:spcPts val="600"/>
              </a:spcAft>
              <a:buFont typeface="Arial" panose="020B0604020202020204" pitchFamily="34" charset="0"/>
              <a:buChar char="•"/>
            </a:pPr>
            <a:r>
              <a:rPr lang="en-US" sz="1600" b="1" dirty="0"/>
              <a:t>Context Description</a:t>
            </a:r>
            <a:r>
              <a:rPr lang="en-US" sz="1600" dirty="0"/>
              <a:t>: In what technical contexts (e.g., platform, OS, language, architectural paradigm) is this pattern relevant? This information is useful for selecting a set of attack patterns that are appropriate for a given context.</a:t>
            </a:r>
          </a:p>
          <a:p>
            <a:pPr marL="285750" indent="-285750">
              <a:spcAft>
                <a:spcPts val="600"/>
              </a:spcAft>
              <a:buFont typeface="Arial" panose="020B0604020202020204" pitchFamily="34" charset="0"/>
              <a:buChar char="•"/>
            </a:pPr>
            <a:r>
              <a:rPr lang="en-US" sz="1600" b="1" dirty="0"/>
              <a:t>References</a:t>
            </a:r>
            <a:r>
              <a:rPr lang="en-US" sz="1600" dirty="0"/>
              <a:t>: What further sources of information are available to describe this attack?</a:t>
            </a:r>
          </a:p>
          <a:p>
            <a:pPr marL="285750" indent="-285750">
              <a:spcAft>
                <a:spcPts val="600"/>
              </a:spcAft>
              <a:buFont typeface="Arial" panose="020B0604020202020204" pitchFamily="34" charset="0"/>
              <a:buChar char="•"/>
            </a:pPr>
            <a:endParaRPr lang="en-US" sz="1600" dirty="0"/>
          </a:p>
        </p:txBody>
      </p:sp>
      <p:sp>
        <p:nvSpPr>
          <p:cNvPr id="3" name="Content Placeholder 2"/>
          <p:cNvSpPr>
            <a:spLocks noGrp="1"/>
          </p:cNvSpPr>
          <p:nvPr>
            <p:ph sz="quarter" idx="10"/>
          </p:nvPr>
        </p:nvSpPr>
        <p:spPr>
          <a:xfrm>
            <a:off x="304800" y="178062"/>
            <a:ext cx="6324600" cy="650994"/>
          </a:xfrm>
        </p:spPr>
        <p:txBody>
          <a:bodyPr/>
          <a:lstStyle/>
          <a:p>
            <a:r>
              <a:rPr lang="en-US" dirty="0"/>
              <a:t>Attack Patterns</a:t>
            </a:r>
          </a:p>
        </p:txBody>
      </p:sp>
    </p:spTree>
    <p:extLst>
      <p:ext uri="{BB962C8B-B14F-4D97-AF65-F5344CB8AC3E}">
        <p14:creationId xmlns:p14="http://schemas.microsoft.com/office/powerpoint/2010/main" val="30600134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36320"/>
            <a:ext cx="8229600" cy="3645408"/>
          </a:xfrm>
        </p:spPr>
        <p:txBody>
          <a:bodyPr/>
          <a:lstStyle/>
          <a:p>
            <a:pPr marL="285750" indent="-285750">
              <a:spcAft>
                <a:spcPts val="1200"/>
              </a:spcAft>
              <a:buFont typeface="Arial" panose="020B0604020202020204" pitchFamily="34" charset="0"/>
              <a:buChar char="•"/>
            </a:pPr>
            <a:r>
              <a:rPr lang="en-US" sz="1400" b="1" dirty="0"/>
              <a:t>Pattern name and classification</a:t>
            </a:r>
            <a:r>
              <a:rPr lang="en-US" sz="1400" dirty="0"/>
              <a:t>: Shell Command Injection—Command </a:t>
            </a:r>
            <a:r>
              <a:rPr lang="en-US" sz="1400" dirty="0" smtClean="0"/>
              <a:t>Delimiters.</a:t>
            </a:r>
            <a:endParaRPr lang="en-US" sz="1400" dirty="0"/>
          </a:p>
          <a:p>
            <a:pPr marL="285750" indent="-285750">
              <a:spcAft>
                <a:spcPts val="1200"/>
              </a:spcAft>
              <a:buFont typeface="Arial" panose="020B0604020202020204" pitchFamily="34" charset="0"/>
              <a:buChar char="•"/>
            </a:pPr>
            <a:r>
              <a:rPr lang="en-US" sz="1400" b="1" dirty="0"/>
              <a:t>Attack Prerequisites</a:t>
            </a:r>
            <a:r>
              <a:rPr lang="en-US" sz="1400" dirty="0"/>
              <a:t>: The application must pass user input directly into a shell command</a:t>
            </a:r>
            <a:r>
              <a:rPr lang="en-US" sz="1400" dirty="0" smtClean="0"/>
              <a:t>.</a:t>
            </a:r>
            <a:endParaRPr lang="en-US" sz="1400" dirty="0"/>
          </a:p>
          <a:p>
            <a:pPr marL="285750" indent="-285750">
              <a:spcAft>
                <a:spcPts val="300"/>
              </a:spcAft>
              <a:buFont typeface="Arial" panose="020B0604020202020204" pitchFamily="34" charset="0"/>
              <a:buChar char="•"/>
            </a:pPr>
            <a:r>
              <a:rPr lang="en-US" sz="1400" b="1" dirty="0"/>
              <a:t>Description</a:t>
            </a:r>
            <a:r>
              <a:rPr lang="en-US" sz="1400" dirty="0"/>
              <a:t>: Using the semicolon or other off-nominal characters, multiple commands can be strung together. Unsuspecting target programs will execute all the commands. An example may be when authenticating a user using a web form, where the username is passed directly to the shell as in: exec( "cat </a:t>
            </a:r>
            <a:r>
              <a:rPr lang="en-US" sz="1400" dirty="0" err="1"/>
              <a:t>data_log</a:t>
            </a:r>
            <a:r>
              <a:rPr lang="en-US" sz="1400" dirty="0"/>
              <a:t>_" + </a:t>
            </a:r>
            <a:r>
              <a:rPr lang="en-US" sz="1400" dirty="0" err="1"/>
              <a:t>userInput</a:t>
            </a:r>
            <a:r>
              <a:rPr lang="en-US" sz="1400" dirty="0"/>
              <a:t> + ".</a:t>
            </a:r>
            <a:r>
              <a:rPr lang="en-US" sz="1400" dirty="0" err="1"/>
              <a:t>dat</a:t>
            </a:r>
            <a:r>
              <a:rPr lang="en-US" sz="1400" dirty="0" smtClean="0"/>
              <a:t>").</a:t>
            </a:r>
          </a:p>
          <a:p>
            <a:pPr marL="885825" lvl="2" indent="-285750">
              <a:spcBef>
                <a:spcPts val="600"/>
              </a:spcBef>
              <a:buFont typeface="Calibri" panose="020F0502020204030204" pitchFamily="34" charset="0"/>
              <a:buChar char="⁻"/>
            </a:pPr>
            <a:r>
              <a:rPr lang="en-US" sz="1400" dirty="0"/>
              <a:t>The "+" sign denotes concatenation. The developer expects that the user will only provide a username. However, a malicious user could supply "username.dat; </a:t>
            </a:r>
            <a:r>
              <a:rPr lang="en-US" sz="1400" dirty="0" err="1"/>
              <a:t>rm</a:t>
            </a:r>
            <a:r>
              <a:rPr lang="en-US" sz="1400" dirty="0"/>
              <a:t> –</a:t>
            </a:r>
            <a:r>
              <a:rPr lang="en-US" sz="1400" dirty="0" err="1"/>
              <a:t>rf</a:t>
            </a:r>
            <a:r>
              <a:rPr lang="en-US" sz="1400" dirty="0"/>
              <a:t> / ;" as the input to execute the malicious commands on the machine running the target software. In the above case, the actual commands passed to the shell will be:    	cat data_log_username.dat; </a:t>
            </a:r>
            <a:r>
              <a:rPr lang="en-US" sz="1400" dirty="0" err="1"/>
              <a:t>rm</a:t>
            </a:r>
            <a:r>
              <a:rPr lang="en-US" sz="1400" dirty="0"/>
              <a:t> –</a:t>
            </a:r>
            <a:r>
              <a:rPr lang="en-US" sz="1400" dirty="0" err="1"/>
              <a:t>rf</a:t>
            </a:r>
            <a:r>
              <a:rPr lang="en-US" sz="1400" dirty="0"/>
              <a:t> /; .</a:t>
            </a:r>
            <a:r>
              <a:rPr lang="en-US" sz="1400" dirty="0" err="1"/>
              <a:t>dat</a:t>
            </a:r>
            <a:endParaRPr lang="en-US" sz="1400" dirty="0"/>
          </a:p>
          <a:p>
            <a:pPr marL="885825" lvl="2" indent="-285750">
              <a:spcBef>
                <a:spcPts val="600"/>
              </a:spcBef>
              <a:buFont typeface="Calibri" panose="020F0502020204030204" pitchFamily="34" charset="0"/>
              <a:buChar char="⁻"/>
            </a:pPr>
            <a:r>
              <a:rPr lang="en-US" sz="1400" dirty="0"/>
              <a:t>The first command may or may not succeed; the second command will delete everything on the file system to which the application has access, and success/failure of the last command is irrelevant.</a:t>
            </a:r>
          </a:p>
          <a:p>
            <a:pPr marL="0" indent="0">
              <a:spcAft>
                <a:spcPts val="1200"/>
              </a:spcAft>
            </a:pPr>
            <a:endParaRPr lang="en-US" sz="1600" dirty="0"/>
          </a:p>
          <a:p>
            <a:pPr marL="285750" indent="-285750">
              <a:spcAft>
                <a:spcPts val="1200"/>
              </a:spcAft>
              <a:buFont typeface="Arial" panose="020B0604020202020204" pitchFamily="34" charset="0"/>
              <a:buChar char="•"/>
            </a:pPr>
            <a:endParaRPr lang="en-US" sz="1600" dirty="0"/>
          </a:p>
        </p:txBody>
      </p:sp>
      <p:sp>
        <p:nvSpPr>
          <p:cNvPr id="3" name="Content Placeholder 2"/>
          <p:cNvSpPr>
            <a:spLocks noGrp="1"/>
          </p:cNvSpPr>
          <p:nvPr>
            <p:ph sz="quarter" idx="10"/>
          </p:nvPr>
        </p:nvSpPr>
        <p:spPr>
          <a:xfrm>
            <a:off x="304800" y="178062"/>
            <a:ext cx="6324600" cy="650994"/>
          </a:xfrm>
        </p:spPr>
        <p:txBody>
          <a:bodyPr/>
          <a:lstStyle/>
          <a:p>
            <a:r>
              <a:rPr lang="en-US" dirty="0"/>
              <a:t>Attack </a:t>
            </a:r>
            <a:r>
              <a:rPr lang="en-US" dirty="0" smtClean="0"/>
              <a:t>Pattern Example</a:t>
            </a:r>
            <a:endParaRPr lang="en-US" dirty="0"/>
          </a:p>
        </p:txBody>
      </p:sp>
    </p:spTree>
    <p:extLst>
      <p:ext uri="{BB962C8B-B14F-4D97-AF65-F5344CB8AC3E}">
        <p14:creationId xmlns:p14="http://schemas.microsoft.com/office/powerpoint/2010/main" val="1649957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61882"/>
            <a:ext cx="8229600" cy="3695462"/>
          </a:xfrm>
        </p:spPr>
        <p:txBody>
          <a:bodyPr/>
          <a:lstStyle/>
          <a:p>
            <a:pPr marL="285750" indent="-285750">
              <a:spcBef>
                <a:spcPts val="300"/>
              </a:spcBef>
              <a:spcAft>
                <a:spcPts val="300"/>
              </a:spcAft>
              <a:buFont typeface="Arial" panose="020B0604020202020204" pitchFamily="34" charset="0"/>
              <a:buChar char="•"/>
            </a:pPr>
            <a:r>
              <a:rPr lang="en-US" sz="1400" b="1" dirty="0" smtClean="0"/>
              <a:t>Related </a:t>
            </a:r>
            <a:r>
              <a:rPr lang="en-US" sz="1400" b="1" dirty="0"/>
              <a:t>Vulnerabilities or Weaknesses</a:t>
            </a:r>
            <a:r>
              <a:rPr lang="en-US" sz="1400" dirty="0"/>
              <a:t>: : CWE-OS Command Injection, CVE-1999-0043, CVE-1999-0067, CVE-1999-0097, CVE-1999-0152, CVE-1999-0210, CVE-1999-0260, 1999-0262, CVE-1999-0279, CVE-1999-0365, etc.</a:t>
            </a:r>
            <a:r>
              <a:rPr lang="en-US" sz="1400" dirty="0" smtClean="0"/>
              <a:t> </a:t>
            </a:r>
            <a:endParaRPr lang="en-US" sz="1400" dirty="0"/>
          </a:p>
          <a:p>
            <a:pPr marL="285750" indent="-285750">
              <a:spcBef>
                <a:spcPts val="300"/>
              </a:spcBef>
              <a:spcAft>
                <a:spcPts val="300"/>
              </a:spcAft>
              <a:buFont typeface="Arial" panose="020B0604020202020204" pitchFamily="34" charset="0"/>
              <a:buChar char="•"/>
            </a:pPr>
            <a:r>
              <a:rPr lang="en-US" sz="1400" b="1" dirty="0"/>
              <a:t>Method of Attack</a:t>
            </a:r>
            <a:r>
              <a:rPr lang="en-US" sz="1400" dirty="0"/>
              <a:t>: By injecting other shell commands into other data that are passed directly into a shell command</a:t>
            </a:r>
            <a:r>
              <a:rPr lang="en-US" sz="1400" dirty="0" smtClean="0"/>
              <a:t>.</a:t>
            </a:r>
          </a:p>
          <a:p>
            <a:pPr marL="285750" indent="-285750">
              <a:spcBef>
                <a:spcPts val="300"/>
              </a:spcBef>
              <a:spcAft>
                <a:spcPts val="300"/>
              </a:spcAft>
              <a:buFont typeface="Arial" panose="020B0604020202020204" pitchFamily="34" charset="0"/>
              <a:buChar char="•"/>
            </a:pPr>
            <a:r>
              <a:rPr lang="en-US" sz="1400" b="1" dirty="0"/>
              <a:t>Attack Motivation-Consequences</a:t>
            </a:r>
            <a:r>
              <a:rPr lang="en-US" sz="1400" dirty="0"/>
              <a:t>: Execution of arbitrary code.</a:t>
            </a:r>
          </a:p>
          <a:p>
            <a:pPr marL="285750" indent="-285750">
              <a:spcBef>
                <a:spcPts val="300"/>
              </a:spcBef>
              <a:spcAft>
                <a:spcPts val="300"/>
              </a:spcAft>
              <a:buFont typeface="Arial" panose="020B0604020202020204" pitchFamily="34" charset="0"/>
              <a:buChar char="•"/>
            </a:pPr>
            <a:r>
              <a:rPr lang="en-US" sz="1400" b="1" dirty="0"/>
              <a:t>Attacker Skill or Knowledge Required</a:t>
            </a:r>
            <a:r>
              <a:rPr lang="en-US" sz="1400" dirty="0"/>
              <a:t>: Finding and exploiting this vulnerability does not require much skill. </a:t>
            </a:r>
          </a:p>
          <a:p>
            <a:pPr marL="285750" indent="-285750">
              <a:spcBef>
                <a:spcPts val="300"/>
              </a:spcBef>
              <a:spcAft>
                <a:spcPts val="300"/>
              </a:spcAft>
              <a:buFont typeface="Arial" panose="020B0604020202020204" pitchFamily="34" charset="0"/>
              <a:buChar char="•"/>
            </a:pPr>
            <a:r>
              <a:rPr lang="en-US" sz="1400" b="1" dirty="0"/>
              <a:t>Resources Required</a:t>
            </a:r>
            <a:r>
              <a:rPr lang="en-US" sz="1400" dirty="0"/>
              <a:t>: No special or extensive resources are required for this attack.</a:t>
            </a:r>
          </a:p>
          <a:p>
            <a:pPr marL="285750" indent="-285750">
              <a:spcBef>
                <a:spcPts val="300"/>
              </a:spcBef>
              <a:spcAft>
                <a:spcPts val="300"/>
              </a:spcAft>
              <a:buFont typeface="Arial" panose="020B0604020202020204" pitchFamily="34" charset="0"/>
              <a:buChar char="•"/>
            </a:pPr>
            <a:r>
              <a:rPr lang="en-US" sz="1400" b="1" dirty="0"/>
              <a:t>Solutions and Mitigations</a:t>
            </a:r>
            <a:r>
              <a:rPr lang="en-US" sz="1400" dirty="0"/>
              <a:t>: Define valid inputs to all fields and ensure that the user input is always valid. Also perform white-list and/or black-list filtering as a backup to filter out known command delimiters.</a:t>
            </a:r>
          </a:p>
          <a:p>
            <a:pPr marL="285750" indent="-285750">
              <a:spcBef>
                <a:spcPts val="300"/>
              </a:spcBef>
              <a:spcAft>
                <a:spcPts val="300"/>
              </a:spcAft>
              <a:buFont typeface="Arial" panose="020B0604020202020204" pitchFamily="34" charset="0"/>
              <a:buChar char="•"/>
            </a:pPr>
            <a:r>
              <a:rPr lang="en-US" sz="1400" b="1" dirty="0"/>
              <a:t>Context Description</a:t>
            </a:r>
            <a:r>
              <a:rPr lang="en-US" sz="1400" dirty="0"/>
              <a:t>: OS: UNIX.</a:t>
            </a:r>
          </a:p>
          <a:p>
            <a:pPr marL="285750" indent="-285750">
              <a:spcBef>
                <a:spcPts val="300"/>
              </a:spcBef>
              <a:spcAft>
                <a:spcPts val="300"/>
              </a:spcAft>
              <a:buFont typeface="Arial" panose="020B0604020202020204" pitchFamily="34" charset="0"/>
              <a:buChar char="•"/>
            </a:pPr>
            <a:r>
              <a:rPr lang="en-US" sz="1400" b="1" dirty="0"/>
              <a:t>References</a:t>
            </a:r>
            <a:r>
              <a:rPr lang="en-US" sz="1400" dirty="0"/>
              <a:t>: Exploiting Software [</a:t>
            </a:r>
            <a:r>
              <a:rPr lang="en-US" sz="1400" dirty="0" err="1"/>
              <a:t>Hoglund</a:t>
            </a:r>
            <a:r>
              <a:rPr lang="en-US" sz="1400" dirty="0"/>
              <a:t> 04</a:t>
            </a:r>
            <a:r>
              <a:rPr lang="en-US" sz="1400" dirty="0" smtClean="0"/>
              <a:t>].</a:t>
            </a:r>
            <a:endParaRPr lang="en-US" sz="1400" dirty="0"/>
          </a:p>
          <a:p>
            <a:pPr marL="285750" indent="-285750">
              <a:spcBef>
                <a:spcPts val="300"/>
              </a:spcBef>
              <a:spcAft>
                <a:spcPts val="300"/>
              </a:spcAft>
              <a:buFont typeface="Arial" panose="020B0604020202020204" pitchFamily="34" charset="0"/>
              <a:buChar char="•"/>
            </a:pPr>
            <a:endParaRPr lang="en-US" sz="1400" dirty="0"/>
          </a:p>
        </p:txBody>
      </p:sp>
      <p:sp>
        <p:nvSpPr>
          <p:cNvPr id="3" name="Content Placeholder 2"/>
          <p:cNvSpPr>
            <a:spLocks noGrp="1"/>
          </p:cNvSpPr>
          <p:nvPr>
            <p:ph sz="quarter" idx="10"/>
          </p:nvPr>
        </p:nvSpPr>
        <p:spPr>
          <a:xfrm>
            <a:off x="304800" y="178062"/>
            <a:ext cx="6324600" cy="650994"/>
          </a:xfrm>
        </p:spPr>
        <p:txBody>
          <a:bodyPr/>
          <a:lstStyle/>
          <a:p>
            <a:r>
              <a:rPr lang="en-US" dirty="0"/>
              <a:t>Attack </a:t>
            </a:r>
            <a:r>
              <a:rPr lang="en-US" dirty="0" smtClean="0"/>
              <a:t>Pattern Example</a:t>
            </a:r>
            <a:endParaRPr lang="en-US" dirty="0"/>
          </a:p>
        </p:txBody>
      </p:sp>
    </p:spTree>
    <p:extLst>
      <p:ext uri="{BB962C8B-B14F-4D97-AF65-F5344CB8AC3E}">
        <p14:creationId xmlns:p14="http://schemas.microsoft.com/office/powerpoint/2010/main" val="16500508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51214"/>
            <a:ext cx="6324600" cy="492498"/>
          </a:xfrm>
        </p:spPr>
        <p:txBody>
          <a:bodyPr/>
          <a:lstStyle/>
          <a:p>
            <a:r>
              <a:rPr lang="en-US" dirty="0"/>
              <a:t>A Threat </a:t>
            </a:r>
            <a:r>
              <a:rPr lang="en-US" dirty="0" smtClean="0"/>
              <a:t>Tree 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5875" y="1342199"/>
            <a:ext cx="6267450" cy="2609850"/>
          </a:xfrm>
          <a:prstGeom prst="rect">
            <a:avLst/>
          </a:prstGeom>
        </p:spPr>
      </p:pic>
    </p:spTree>
    <p:extLst>
      <p:ext uri="{BB962C8B-B14F-4D97-AF65-F5344CB8AC3E}">
        <p14:creationId xmlns:p14="http://schemas.microsoft.com/office/powerpoint/2010/main" val="15919930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51214"/>
            <a:ext cx="6324600" cy="504690"/>
          </a:xfrm>
        </p:spPr>
        <p:txBody>
          <a:bodyPr/>
          <a:lstStyle/>
          <a:p>
            <a:r>
              <a:rPr lang="en-US" dirty="0"/>
              <a:t>Use Case with Abuse Case</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77020" y="868525"/>
            <a:ext cx="5738276" cy="3877389"/>
          </a:xfrm>
          <a:prstGeom prst="rect">
            <a:avLst/>
          </a:prstGeom>
        </p:spPr>
      </p:pic>
    </p:spTree>
    <p:extLst>
      <p:ext uri="{BB962C8B-B14F-4D97-AF65-F5344CB8AC3E}">
        <p14:creationId xmlns:p14="http://schemas.microsoft.com/office/powerpoint/2010/main" val="28828151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51214"/>
            <a:ext cx="6324600" cy="516882"/>
          </a:xfrm>
        </p:spPr>
        <p:txBody>
          <a:bodyPr/>
          <a:lstStyle/>
          <a:p>
            <a:r>
              <a:rPr lang="en-US" dirty="0"/>
              <a:t>Abuse case example</a:t>
            </a:r>
          </a:p>
        </p:txBody>
      </p:sp>
      <p:grpSp>
        <p:nvGrpSpPr>
          <p:cNvPr id="4" name="Group 3"/>
          <p:cNvGrpSpPr>
            <a:grpSpLocks noChangeAspect="1"/>
          </p:cNvGrpSpPr>
          <p:nvPr/>
        </p:nvGrpSpPr>
        <p:grpSpPr>
          <a:xfrm>
            <a:off x="1498983" y="798250"/>
            <a:ext cx="4674497" cy="4029344"/>
            <a:chOff x="0" y="0"/>
            <a:chExt cx="3998443" cy="3625227"/>
          </a:xfrm>
        </p:grpSpPr>
        <p:sp>
          <p:nvSpPr>
            <p:cNvPr id="5" name="Shape 1209"/>
            <p:cNvSpPr/>
            <p:nvPr/>
          </p:nvSpPr>
          <p:spPr>
            <a:xfrm>
              <a:off x="137757" y="1968719"/>
              <a:ext cx="1862658" cy="220142"/>
            </a:xfrm>
            <a:custGeom>
              <a:avLst/>
              <a:gdLst/>
              <a:ahLst/>
              <a:cxnLst/>
              <a:rect l="0" t="0" r="0" b="0"/>
              <a:pathLst>
                <a:path w="1862658" h="220142">
                  <a:moveTo>
                    <a:pt x="91440" y="0"/>
                  </a:moveTo>
                  <a:lnTo>
                    <a:pt x="1771218" y="0"/>
                  </a:lnTo>
                  <a:cubicBezTo>
                    <a:pt x="1821713" y="0"/>
                    <a:pt x="1862658" y="40945"/>
                    <a:pt x="1862658" y="91453"/>
                  </a:cubicBezTo>
                  <a:lnTo>
                    <a:pt x="1862658" y="128702"/>
                  </a:lnTo>
                  <a:cubicBezTo>
                    <a:pt x="1862658" y="179197"/>
                    <a:pt x="1821713" y="220142"/>
                    <a:pt x="1771218" y="220142"/>
                  </a:cubicBezTo>
                  <a:lnTo>
                    <a:pt x="91440" y="220142"/>
                  </a:lnTo>
                  <a:cubicBezTo>
                    <a:pt x="40932" y="220142"/>
                    <a:pt x="0" y="179197"/>
                    <a:pt x="0" y="128702"/>
                  </a:cubicBezTo>
                  <a:lnTo>
                    <a:pt x="0" y="91453"/>
                  </a:lnTo>
                  <a:cubicBezTo>
                    <a:pt x="0" y="40945"/>
                    <a:pt x="40932" y="0"/>
                    <a:pt x="91440" y="0"/>
                  </a:cubicBezTo>
                  <a:close/>
                </a:path>
              </a:pathLst>
            </a:custGeom>
            <a:ln w="9525" cap="flat">
              <a:miter lim="100000"/>
            </a:ln>
          </p:spPr>
          <p:style>
            <a:lnRef idx="1">
              <a:srgbClr val="000000"/>
            </a:lnRef>
            <a:fillRef idx="1">
              <a:srgbClr val="E5E5E5"/>
            </a:fillRef>
            <a:effectRef idx="0">
              <a:scrgbClr r="0" g="0" b="0"/>
            </a:effectRef>
            <a:fontRef idx="none"/>
          </p:style>
          <p:txBody>
            <a:bodyPr/>
            <a:lstStyle/>
            <a:p>
              <a:endParaRPr lang="en-US"/>
            </a:p>
          </p:txBody>
        </p:sp>
        <p:sp>
          <p:nvSpPr>
            <p:cNvPr id="6" name="Shape 1210"/>
            <p:cNvSpPr/>
            <p:nvPr/>
          </p:nvSpPr>
          <p:spPr>
            <a:xfrm>
              <a:off x="137757" y="2283044"/>
              <a:ext cx="1862658" cy="220142"/>
            </a:xfrm>
            <a:custGeom>
              <a:avLst/>
              <a:gdLst/>
              <a:ahLst/>
              <a:cxnLst/>
              <a:rect l="0" t="0" r="0" b="0"/>
              <a:pathLst>
                <a:path w="1862658" h="220142">
                  <a:moveTo>
                    <a:pt x="91440" y="0"/>
                  </a:moveTo>
                  <a:lnTo>
                    <a:pt x="1771218" y="0"/>
                  </a:lnTo>
                  <a:cubicBezTo>
                    <a:pt x="1821713" y="0"/>
                    <a:pt x="1862658" y="40945"/>
                    <a:pt x="1862658" y="91453"/>
                  </a:cubicBezTo>
                  <a:lnTo>
                    <a:pt x="1862658" y="128702"/>
                  </a:lnTo>
                  <a:cubicBezTo>
                    <a:pt x="1862658" y="179197"/>
                    <a:pt x="1821713" y="220142"/>
                    <a:pt x="1771218" y="220142"/>
                  </a:cubicBezTo>
                  <a:lnTo>
                    <a:pt x="91440" y="220142"/>
                  </a:lnTo>
                  <a:cubicBezTo>
                    <a:pt x="40932" y="220142"/>
                    <a:pt x="0" y="179197"/>
                    <a:pt x="0" y="128702"/>
                  </a:cubicBezTo>
                  <a:lnTo>
                    <a:pt x="0" y="91453"/>
                  </a:lnTo>
                  <a:cubicBezTo>
                    <a:pt x="0" y="40945"/>
                    <a:pt x="40932" y="0"/>
                    <a:pt x="91440" y="0"/>
                  </a:cubicBezTo>
                  <a:close/>
                </a:path>
              </a:pathLst>
            </a:custGeom>
            <a:ln w="9525" cap="flat">
              <a:miter lim="100000"/>
            </a:ln>
          </p:spPr>
          <p:style>
            <a:lnRef idx="1">
              <a:srgbClr val="000000"/>
            </a:lnRef>
            <a:fillRef idx="1">
              <a:srgbClr val="E5E5E5"/>
            </a:fillRef>
            <a:effectRef idx="0">
              <a:scrgbClr r="0" g="0" b="0"/>
            </a:effectRef>
            <a:fontRef idx="none"/>
          </p:style>
          <p:txBody>
            <a:bodyPr/>
            <a:lstStyle/>
            <a:p>
              <a:endParaRPr lang="en-US"/>
            </a:p>
          </p:txBody>
        </p:sp>
        <p:sp>
          <p:nvSpPr>
            <p:cNvPr id="7" name="Shape 1211"/>
            <p:cNvSpPr/>
            <p:nvPr/>
          </p:nvSpPr>
          <p:spPr>
            <a:xfrm>
              <a:off x="137757" y="2597369"/>
              <a:ext cx="1862658" cy="220142"/>
            </a:xfrm>
            <a:custGeom>
              <a:avLst/>
              <a:gdLst/>
              <a:ahLst/>
              <a:cxnLst/>
              <a:rect l="0" t="0" r="0" b="0"/>
              <a:pathLst>
                <a:path w="1862658" h="220142">
                  <a:moveTo>
                    <a:pt x="91440" y="0"/>
                  </a:moveTo>
                  <a:lnTo>
                    <a:pt x="1771218" y="0"/>
                  </a:lnTo>
                  <a:cubicBezTo>
                    <a:pt x="1821713" y="0"/>
                    <a:pt x="1862658" y="40945"/>
                    <a:pt x="1862658" y="91452"/>
                  </a:cubicBezTo>
                  <a:lnTo>
                    <a:pt x="1862658" y="128701"/>
                  </a:lnTo>
                  <a:cubicBezTo>
                    <a:pt x="1862658" y="179197"/>
                    <a:pt x="1821713" y="220142"/>
                    <a:pt x="1771218" y="220142"/>
                  </a:cubicBezTo>
                  <a:lnTo>
                    <a:pt x="91440" y="220142"/>
                  </a:lnTo>
                  <a:cubicBezTo>
                    <a:pt x="40932" y="220142"/>
                    <a:pt x="0" y="179197"/>
                    <a:pt x="0" y="128701"/>
                  </a:cubicBezTo>
                  <a:lnTo>
                    <a:pt x="0" y="91452"/>
                  </a:lnTo>
                  <a:cubicBezTo>
                    <a:pt x="0" y="40945"/>
                    <a:pt x="40932" y="0"/>
                    <a:pt x="91440" y="0"/>
                  </a:cubicBezTo>
                  <a:close/>
                </a:path>
              </a:pathLst>
            </a:custGeom>
            <a:ln w="9525" cap="flat">
              <a:miter lim="100000"/>
            </a:ln>
          </p:spPr>
          <p:style>
            <a:lnRef idx="1">
              <a:srgbClr val="000000"/>
            </a:lnRef>
            <a:fillRef idx="1">
              <a:srgbClr val="E5E5E5"/>
            </a:fillRef>
            <a:effectRef idx="0">
              <a:scrgbClr r="0" g="0" b="0"/>
            </a:effectRef>
            <a:fontRef idx="none"/>
          </p:style>
          <p:txBody>
            <a:bodyPr/>
            <a:lstStyle/>
            <a:p>
              <a:endParaRPr lang="en-US"/>
            </a:p>
          </p:txBody>
        </p:sp>
        <p:sp>
          <p:nvSpPr>
            <p:cNvPr id="8" name="Shape 1212"/>
            <p:cNvSpPr/>
            <p:nvPr/>
          </p:nvSpPr>
          <p:spPr>
            <a:xfrm>
              <a:off x="137757" y="2911694"/>
              <a:ext cx="1862658" cy="220129"/>
            </a:xfrm>
            <a:custGeom>
              <a:avLst/>
              <a:gdLst/>
              <a:ahLst/>
              <a:cxnLst/>
              <a:rect l="0" t="0" r="0" b="0"/>
              <a:pathLst>
                <a:path w="1862658" h="220129">
                  <a:moveTo>
                    <a:pt x="91440" y="0"/>
                  </a:moveTo>
                  <a:lnTo>
                    <a:pt x="1771218" y="0"/>
                  </a:lnTo>
                  <a:cubicBezTo>
                    <a:pt x="1821713" y="0"/>
                    <a:pt x="1862658" y="40945"/>
                    <a:pt x="1862658" y="91453"/>
                  </a:cubicBezTo>
                  <a:lnTo>
                    <a:pt x="1862658" y="128702"/>
                  </a:lnTo>
                  <a:cubicBezTo>
                    <a:pt x="1862658" y="179210"/>
                    <a:pt x="1821713" y="220129"/>
                    <a:pt x="1771218" y="220129"/>
                  </a:cubicBezTo>
                  <a:lnTo>
                    <a:pt x="91440" y="220129"/>
                  </a:lnTo>
                  <a:cubicBezTo>
                    <a:pt x="40932" y="220129"/>
                    <a:pt x="0" y="179210"/>
                    <a:pt x="0" y="128702"/>
                  </a:cubicBezTo>
                  <a:lnTo>
                    <a:pt x="0" y="91453"/>
                  </a:lnTo>
                  <a:cubicBezTo>
                    <a:pt x="0" y="40945"/>
                    <a:pt x="40932" y="0"/>
                    <a:pt x="91440" y="0"/>
                  </a:cubicBezTo>
                  <a:close/>
                </a:path>
              </a:pathLst>
            </a:custGeom>
            <a:ln w="9525" cap="flat">
              <a:miter lim="100000"/>
            </a:ln>
          </p:spPr>
          <p:style>
            <a:lnRef idx="1">
              <a:srgbClr val="000000"/>
            </a:lnRef>
            <a:fillRef idx="1">
              <a:srgbClr val="E5E5E5"/>
            </a:fillRef>
            <a:effectRef idx="0">
              <a:scrgbClr r="0" g="0" b="0"/>
            </a:effectRef>
            <a:fontRef idx="none"/>
          </p:style>
          <p:txBody>
            <a:bodyPr/>
            <a:lstStyle/>
            <a:p>
              <a:endParaRPr lang="en-US"/>
            </a:p>
          </p:txBody>
        </p:sp>
        <p:sp>
          <p:nvSpPr>
            <p:cNvPr id="9" name="Shape 1213"/>
            <p:cNvSpPr/>
            <p:nvPr/>
          </p:nvSpPr>
          <p:spPr>
            <a:xfrm>
              <a:off x="137757" y="3226019"/>
              <a:ext cx="1862658" cy="220129"/>
            </a:xfrm>
            <a:custGeom>
              <a:avLst/>
              <a:gdLst/>
              <a:ahLst/>
              <a:cxnLst/>
              <a:rect l="0" t="0" r="0" b="0"/>
              <a:pathLst>
                <a:path w="1862658" h="220129">
                  <a:moveTo>
                    <a:pt x="91440" y="0"/>
                  </a:moveTo>
                  <a:lnTo>
                    <a:pt x="1771218" y="0"/>
                  </a:lnTo>
                  <a:cubicBezTo>
                    <a:pt x="1821713" y="0"/>
                    <a:pt x="1862658" y="40945"/>
                    <a:pt x="1862658" y="91453"/>
                  </a:cubicBezTo>
                  <a:lnTo>
                    <a:pt x="1862658" y="128702"/>
                  </a:lnTo>
                  <a:cubicBezTo>
                    <a:pt x="1862658" y="179210"/>
                    <a:pt x="1821713" y="220129"/>
                    <a:pt x="1771218" y="220129"/>
                  </a:cubicBezTo>
                  <a:lnTo>
                    <a:pt x="91440" y="220129"/>
                  </a:lnTo>
                  <a:cubicBezTo>
                    <a:pt x="40932" y="220129"/>
                    <a:pt x="0" y="179210"/>
                    <a:pt x="0" y="128702"/>
                  </a:cubicBezTo>
                  <a:lnTo>
                    <a:pt x="0" y="91453"/>
                  </a:lnTo>
                  <a:cubicBezTo>
                    <a:pt x="0" y="40945"/>
                    <a:pt x="40932" y="0"/>
                    <a:pt x="91440" y="0"/>
                  </a:cubicBezTo>
                  <a:close/>
                </a:path>
              </a:pathLst>
            </a:custGeom>
            <a:ln w="9525" cap="flat">
              <a:miter lim="100000"/>
            </a:ln>
          </p:spPr>
          <p:style>
            <a:lnRef idx="1">
              <a:srgbClr val="000000"/>
            </a:lnRef>
            <a:fillRef idx="1">
              <a:srgbClr val="E5E5E5"/>
            </a:fillRef>
            <a:effectRef idx="0">
              <a:scrgbClr r="0" g="0" b="0"/>
            </a:effectRef>
            <a:fontRef idx="none"/>
          </p:style>
          <p:txBody>
            <a:bodyPr/>
            <a:lstStyle/>
            <a:p>
              <a:endParaRPr lang="en-US"/>
            </a:p>
          </p:txBody>
        </p:sp>
        <p:sp>
          <p:nvSpPr>
            <p:cNvPr id="10" name="Rectangle 9"/>
            <p:cNvSpPr/>
            <p:nvPr/>
          </p:nvSpPr>
          <p:spPr>
            <a:xfrm>
              <a:off x="253187" y="2346939"/>
              <a:ext cx="2150022" cy="12499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800">
                  <a:solidFill>
                    <a:srgbClr val="000000"/>
                  </a:solidFill>
                  <a:effectLst/>
                  <a:latin typeface="Arial" panose="020B0604020202020204" pitchFamily="34" charset="0"/>
                  <a:ea typeface="Arial" panose="020B0604020202020204" pitchFamily="34" charset="0"/>
                </a:rPr>
                <a:t>Exploit poor password management</a:t>
              </a:r>
              <a:endParaRPr lang="en-US" sz="1100">
                <a:solidFill>
                  <a:srgbClr val="221F1F"/>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292669" y="2037272"/>
              <a:ext cx="2050432" cy="12499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800">
                  <a:solidFill>
                    <a:srgbClr val="000000"/>
                  </a:solidFill>
                  <a:effectLst/>
                  <a:latin typeface="Arial" panose="020B0604020202020204" pitchFamily="34" charset="0"/>
                  <a:ea typeface="Arial" panose="020B0604020202020204" pitchFamily="34" charset="0"/>
                </a:rPr>
                <a:t>Exploit poor account management</a:t>
              </a:r>
              <a:endParaRPr lang="en-US" sz="1100">
                <a:solidFill>
                  <a:srgbClr val="221F1F"/>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541274" y="2669315"/>
              <a:ext cx="1387900" cy="12499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800">
                  <a:solidFill>
                    <a:srgbClr val="000000"/>
                  </a:solidFill>
                  <a:effectLst/>
                  <a:latin typeface="Arial" panose="020B0604020202020204" pitchFamily="34" charset="0"/>
                  <a:ea typeface="Arial" panose="020B0604020202020204" pitchFamily="34" charset="0"/>
                </a:rPr>
                <a:t>Exploit OS vulnerability</a:t>
              </a:r>
              <a:endParaRPr lang="en-US" sz="1100">
                <a:solidFill>
                  <a:srgbClr val="221F1F"/>
                </a:solidFill>
                <a:effectLst/>
                <a:latin typeface="Times New Roman" panose="02020603050405020304" pitchFamily="18" charset="0"/>
                <a:ea typeface="Times New Roman" panose="02020603050405020304" pitchFamily="18" charset="0"/>
              </a:endParaRPr>
            </a:p>
          </p:txBody>
        </p:sp>
        <p:sp>
          <p:nvSpPr>
            <p:cNvPr id="13" name="Rectangle 12"/>
            <p:cNvSpPr/>
            <p:nvPr/>
          </p:nvSpPr>
          <p:spPr>
            <a:xfrm>
              <a:off x="573237" y="2978973"/>
              <a:ext cx="1300337" cy="12499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800">
                  <a:solidFill>
                    <a:srgbClr val="000000"/>
                  </a:solidFill>
                  <a:effectLst/>
                  <a:latin typeface="Arial" panose="020B0604020202020204" pitchFamily="34" charset="0"/>
                  <a:ea typeface="Arial" panose="020B0604020202020204" pitchFamily="34" charset="0"/>
                </a:rPr>
                <a:t>Install software sniffer</a:t>
              </a:r>
              <a:endParaRPr lang="en-US" sz="1100">
                <a:solidFill>
                  <a:srgbClr val="221F1F"/>
                </a:solidFill>
                <a:effectLst/>
                <a:latin typeface="Times New Roman" panose="02020603050405020304" pitchFamily="18" charset="0"/>
                <a:ea typeface="Times New Roman" panose="02020603050405020304" pitchFamily="18" charset="0"/>
              </a:endParaRPr>
            </a:p>
          </p:txBody>
        </p:sp>
        <p:sp>
          <p:nvSpPr>
            <p:cNvPr id="14" name="Rectangle 13"/>
            <p:cNvSpPr/>
            <p:nvPr/>
          </p:nvSpPr>
          <p:spPr>
            <a:xfrm>
              <a:off x="553456" y="3288639"/>
              <a:ext cx="1352996" cy="12499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800">
                  <a:solidFill>
                    <a:srgbClr val="000000"/>
                  </a:solidFill>
                  <a:effectLst/>
                  <a:latin typeface="Arial" panose="020B0604020202020204" pitchFamily="34" charset="0"/>
                  <a:ea typeface="Arial" panose="020B0604020202020204" pitchFamily="34" charset="0"/>
                </a:rPr>
                <a:t>Install hardware sniffer</a:t>
              </a:r>
              <a:endParaRPr lang="en-US" sz="1100">
                <a:solidFill>
                  <a:srgbClr val="221F1F"/>
                </a:solidFill>
                <a:effectLst/>
                <a:latin typeface="Times New Roman" panose="02020603050405020304" pitchFamily="18" charset="0"/>
                <a:ea typeface="Times New Roman" panose="02020603050405020304" pitchFamily="18" charset="0"/>
              </a:endParaRPr>
            </a:p>
          </p:txBody>
        </p:sp>
        <p:sp>
          <p:nvSpPr>
            <p:cNvPr id="15" name="Shape 1219"/>
            <p:cNvSpPr/>
            <p:nvPr/>
          </p:nvSpPr>
          <p:spPr>
            <a:xfrm>
              <a:off x="1149083" y="1101944"/>
              <a:ext cx="1862671" cy="220142"/>
            </a:xfrm>
            <a:custGeom>
              <a:avLst/>
              <a:gdLst/>
              <a:ahLst/>
              <a:cxnLst/>
              <a:rect l="0" t="0" r="0" b="0"/>
              <a:pathLst>
                <a:path w="1862671" h="220142">
                  <a:moveTo>
                    <a:pt x="91440" y="0"/>
                  </a:moveTo>
                  <a:lnTo>
                    <a:pt x="1771218" y="0"/>
                  </a:lnTo>
                  <a:cubicBezTo>
                    <a:pt x="1821726" y="0"/>
                    <a:pt x="1862671" y="40945"/>
                    <a:pt x="1862671" y="91453"/>
                  </a:cubicBezTo>
                  <a:lnTo>
                    <a:pt x="1862671" y="128702"/>
                  </a:lnTo>
                  <a:cubicBezTo>
                    <a:pt x="1862671" y="179197"/>
                    <a:pt x="1821726" y="220142"/>
                    <a:pt x="1771218" y="220142"/>
                  </a:cubicBezTo>
                  <a:lnTo>
                    <a:pt x="91440" y="220142"/>
                  </a:lnTo>
                  <a:cubicBezTo>
                    <a:pt x="40945" y="220142"/>
                    <a:pt x="0" y="179197"/>
                    <a:pt x="0" y="128702"/>
                  </a:cubicBezTo>
                  <a:lnTo>
                    <a:pt x="0" y="91453"/>
                  </a:lnTo>
                  <a:cubicBezTo>
                    <a:pt x="0" y="40945"/>
                    <a:pt x="40945" y="0"/>
                    <a:pt x="91440" y="0"/>
                  </a:cubicBezTo>
                  <a:close/>
                </a:path>
              </a:pathLst>
            </a:custGeom>
            <a:ln w="9525" cap="flat">
              <a:miter lim="100000"/>
            </a:ln>
          </p:spPr>
          <p:style>
            <a:lnRef idx="1">
              <a:srgbClr val="000000"/>
            </a:lnRef>
            <a:fillRef idx="1">
              <a:srgbClr val="E5E5E5"/>
            </a:fillRef>
            <a:effectRef idx="0">
              <a:scrgbClr r="0" g="0" b="0"/>
            </a:effectRef>
            <a:fontRef idx="none"/>
          </p:style>
          <p:txBody>
            <a:bodyPr/>
            <a:lstStyle/>
            <a:p>
              <a:endParaRPr lang="en-US"/>
            </a:p>
          </p:txBody>
        </p:sp>
        <p:sp>
          <p:nvSpPr>
            <p:cNvPr id="16" name="Shape 1220"/>
            <p:cNvSpPr/>
            <p:nvPr/>
          </p:nvSpPr>
          <p:spPr>
            <a:xfrm>
              <a:off x="1149083" y="787619"/>
              <a:ext cx="1862671" cy="220142"/>
            </a:xfrm>
            <a:custGeom>
              <a:avLst/>
              <a:gdLst/>
              <a:ahLst/>
              <a:cxnLst/>
              <a:rect l="0" t="0" r="0" b="0"/>
              <a:pathLst>
                <a:path w="1862671" h="220142">
                  <a:moveTo>
                    <a:pt x="91440" y="0"/>
                  </a:moveTo>
                  <a:lnTo>
                    <a:pt x="1771218" y="0"/>
                  </a:lnTo>
                  <a:cubicBezTo>
                    <a:pt x="1821726" y="0"/>
                    <a:pt x="1862671" y="40945"/>
                    <a:pt x="1862671" y="91453"/>
                  </a:cubicBezTo>
                  <a:lnTo>
                    <a:pt x="1862671" y="128702"/>
                  </a:lnTo>
                  <a:cubicBezTo>
                    <a:pt x="1862671" y="179197"/>
                    <a:pt x="1821726" y="220142"/>
                    <a:pt x="1771218" y="220142"/>
                  </a:cubicBezTo>
                  <a:lnTo>
                    <a:pt x="91440" y="220142"/>
                  </a:lnTo>
                  <a:cubicBezTo>
                    <a:pt x="40945" y="220142"/>
                    <a:pt x="0" y="179197"/>
                    <a:pt x="0" y="128702"/>
                  </a:cubicBezTo>
                  <a:lnTo>
                    <a:pt x="0" y="91453"/>
                  </a:lnTo>
                  <a:cubicBezTo>
                    <a:pt x="0" y="40945"/>
                    <a:pt x="40945" y="0"/>
                    <a:pt x="91440" y="0"/>
                  </a:cubicBezTo>
                  <a:close/>
                </a:path>
              </a:pathLst>
            </a:custGeom>
            <a:ln w="9525" cap="flat">
              <a:miter lim="100000"/>
            </a:ln>
          </p:spPr>
          <p:style>
            <a:lnRef idx="1">
              <a:srgbClr val="000000"/>
            </a:lnRef>
            <a:fillRef idx="1">
              <a:srgbClr val="E5E5E5"/>
            </a:fillRef>
            <a:effectRef idx="0">
              <a:scrgbClr r="0" g="0" b="0"/>
            </a:effectRef>
            <a:fontRef idx="none"/>
          </p:style>
          <p:txBody>
            <a:bodyPr/>
            <a:lstStyle/>
            <a:p>
              <a:endParaRPr lang="en-US"/>
            </a:p>
          </p:txBody>
        </p:sp>
        <p:sp>
          <p:nvSpPr>
            <p:cNvPr id="17" name="Shape 1221"/>
            <p:cNvSpPr/>
            <p:nvPr/>
          </p:nvSpPr>
          <p:spPr>
            <a:xfrm>
              <a:off x="1149083" y="1416269"/>
              <a:ext cx="1862671" cy="220142"/>
            </a:xfrm>
            <a:custGeom>
              <a:avLst/>
              <a:gdLst/>
              <a:ahLst/>
              <a:cxnLst/>
              <a:rect l="0" t="0" r="0" b="0"/>
              <a:pathLst>
                <a:path w="1862671" h="220142">
                  <a:moveTo>
                    <a:pt x="91440" y="0"/>
                  </a:moveTo>
                  <a:lnTo>
                    <a:pt x="1771218" y="0"/>
                  </a:lnTo>
                  <a:cubicBezTo>
                    <a:pt x="1821726" y="0"/>
                    <a:pt x="1862671" y="40945"/>
                    <a:pt x="1862671" y="91453"/>
                  </a:cubicBezTo>
                  <a:lnTo>
                    <a:pt x="1862671" y="128702"/>
                  </a:lnTo>
                  <a:cubicBezTo>
                    <a:pt x="1862671" y="179197"/>
                    <a:pt x="1821726" y="220142"/>
                    <a:pt x="1771218" y="220142"/>
                  </a:cubicBezTo>
                  <a:lnTo>
                    <a:pt x="91440" y="220142"/>
                  </a:lnTo>
                  <a:cubicBezTo>
                    <a:pt x="40945" y="220142"/>
                    <a:pt x="0" y="179197"/>
                    <a:pt x="0" y="128702"/>
                  </a:cubicBezTo>
                  <a:lnTo>
                    <a:pt x="0" y="91453"/>
                  </a:lnTo>
                  <a:cubicBezTo>
                    <a:pt x="0" y="40945"/>
                    <a:pt x="40945" y="0"/>
                    <a:pt x="91440" y="0"/>
                  </a:cubicBezTo>
                  <a:close/>
                </a:path>
              </a:pathLst>
            </a:custGeom>
            <a:ln w="9525" cap="flat">
              <a:miter lim="100000"/>
            </a:ln>
          </p:spPr>
          <p:style>
            <a:lnRef idx="1">
              <a:srgbClr val="000000"/>
            </a:lnRef>
            <a:fillRef idx="1">
              <a:srgbClr val="E5E5E5"/>
            </a:fillRef>
            <a:effectRef idx="0">
              <a:scrgbClr r="0" g="0" b="0"/>
            </a:effectRef>
            <a:fontRef idx="none"/>
          </p:style>
          <p:txBody>
            <a:bodyPr/>
            <a:lstStyle/>
            <a:p>
              <a:endParaRPr lang="en-US"/>
            </a:p>
          </p:txBody>
        </p:sp>
        <p:sp>
          <p:nvSpPr>
            <p:cNvPr id="18" name="Rectangle 17"/>
            <p:cNvSpPr/>
            <p:nvPr/>
          </p:nvSpPr>
          <p:spPr>
            <a:xfrm>
              <a:off x="1240473" y="854067"/>
              <a:ext cx="2236369" cy="12499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800">
                  <a:solidFill>
                    <a:srgbClr val="000000"/>
                  </a:solidFill>
                  <a:effectLst/>
                  <a:latin typeface="Arial" panose="020B0604020202020204" pitchFamily="34" charset="0"/>
                  <a:ea typeface="Arial" panose="020B0604020202020204" pitchFamily="34" charset="0"/>
                </a:rPr>
                <a:t>Assume system administrator identity</a:t>
              </a:r>
              <a:endParaRPr lang="en-US" sz="1100">
                <a:solidFill>
                  <a:srgbClr val="221F1F"/>
                </a:solidFill>
                <a:effectLst/>
                <a:latin typeface="Times New Roman" panose="02020603050405020304" pitchFamily="18" charset="0"/>
                <a:ea typeface="Times New Roman" panose="02020603050405020304" pitchFamily="18" charset="0"/>
              </a:endParaRPr>
            </a:p>
          </p:txBody>
        </p:sp>
        <p:sp>
          <p:nvSpPr>
            <p:cNvPr id="19" name="Rectangle 18"/>
            <p:cNvSpPr/>
            <p:nvPr/>
          </p:nvSpPr>
          <p:spPr>
            <a:xfrm>
              <a:off x="1535458" y="1171668"/>
              <a:ext cx="1381819" cy="12499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800">
                  <a:solidFill>
                    <a:srgbClr val="000000"/>
                  </a:solidFill>
                  <a:effectLst/>
                  <a:latin typeface="Arial" panose="020B0604020202020204" pitchFamily="34" charset="0"/>
                  <a:ea typeface="Arial" panose="020B0604020202020204" pitchFamily="34" charset="0"/>
                </a:rPr>
                <a:t>Tamper with client data</a:t>
              </a:r>
              <a:endParaRPr lang="en-US" sz="1100">
                <a:solidFill>
                  <a:srgbClr val="221F1F"/>
                </a:solidFill>
                <a:effectLst/>
                <a:latin typeface="Times New Roman" panose="02020603050405020304" pitchFamily="18" charset="0"/>
                <a:ea typeface="Times New Roman" panose="02020603050405020304" pitchFamily="18" charset="0"/>
              </a:endParaRPr>
            </a:p>
          </p:txBody>
        </p:sp>
        <p:sp>
          <p:nvSpPr>
            <p:cNvPr id="20" name="Rectangle 19"/>
            <p:cNvSpPr/>
            <p:nvPr/>
          </p:nvSpPr>
          <p:spPr>
            <a:xfrm>
              <a:off x="1524150" y="1490550"/>
              <a:ext cx="1411818" cy="12499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800">
                  <a:solidFill>
                    <a:srgbClr val="000000"/>
                  </a:solidFill>
                  <a:effectLst/>
                  <a:latin typeface="Arial" panose="020B0604020202020204" pitchFamily="34" charset="0"/>
                  <a:ea typeface="Arial" panose="020B0604020202020204" pitchFamily="34" charset="0"/>
                </a:rPr>
                <a:t>Tamper with application</a:t>
              </a:r>
              <a:endParaRPr lang="en-US" sz="1100">
                <a:solidFill>
                  <a:srgbClr val="221F1F"/>
                </a:solidFill>
                <a:effectLst/>
                <a:latin typeface="Times New Roman" panose="02020603050405020304" pitchFamily="18" charset="0"/>
                <a:ea typeface="Times New Roman" panose="02020603050405020304" pitchFamily="18" charset="0"/>
              </a:endParaRPr>
            </a:p>
          </p:txBody>
        </p:sp>
        <p:sp>
          <p:nvSpPr>
            <p:cNvPr id="21" name="Shape 1225"/>
            <p:cNvSpPr/>
            <p:nvPr/>
          </p:nvSpPr>
          <p:spPr>
            <a:xfrm>
              <a:off x="2011071" y="3018590"/>
              <a:ext cx="768337" cy="171450"/>
            </a:xfrm>
            <a:custGeom>
              <a:avLst/>
              <a:gdLst/>
              <a:ahLst/>
              <a:cxnLst/>
              <a:rect l="0" t="0" r="0" b="0"/>
              <a:pathLst>
                <a:path w="768337" h="171450">
                  <a:moveTo>
                    <a:pt x="0" y="0"/>
                  </a:moveTo>
                  <a:lnTo>
                    <a:pt x="768337" y="171450"/>
                  </a:lnTo>
                </a:path>
              </a:pathLst>
            </a:custGeom>
            <a:ln w="9525"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2" name="Shape 1226"/>
            <p:cNvSpPr/>
            <p:nvPr/>
          </p:nvSpPr>
          <p:spPr>
            <a:xfrm>
              <a:off x="2000415" y="3190040"/>
              <a:ext cx="778993" cy="164681"/>
            </a:xfrm>
            <a:custGeom>
              <a:avLst/>
              <a:gdLst/>
              <a:ahLst/>
              <a:cxnLst/>
              <a:rect l="0" t="0" r="0" b="0"/>
              <a:pathLst>
                <a:path w="778993" h="164681">
                  <a:moveTo>
                    <a:pt x="778993" y="0"/>
                  </a:moveTo>
                  <a:lnTo>
                    <a:pt x="0" y="164681"/>
                  </a:lnTo>
                </a:path>
              </a:pathLst>
            </a:custGeom>
            <a:ln w="9525"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3" name="Shape 1227"/>
            <p:cNvSpPr/>
            <p:nvPr/>
          </p:nvSpPr>
          <p:spPr>
            <a:xfrm>
              <a:off x="2004721" y="1989890"/>
              <a:ext cx="1327137" cy="88900"/>
            </a:xfrm>
            <a:custGeom>
              <a:avLst/>
              <a:gdLst/>
              <a:ahLst/>
              <a:cxnLst/>
              <a:rect l="0" t="0" r="0" b="0"/>
              <a:pathLst>
                <a:path w="1327137" h="88900">
                  <a:moveTo>
                    <a:pt x="1327137" y="0"/>
                  </a:moveTo>
                  <a:lnTo>
                    <a:pt x="0" y="88900"/>
                  </a:lnTo>
                </a:path>
              </a:pathLst>
            </a:custGeom>
            <a:ln w="9525"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4" name="Shape 1228"/>
            <p:cNvSpPr/>
            <p:nvPr/>
          </p:nvSpPr>
          <p:spPr>
            <a:xfrm>
              <a:off x="2004721" y="1989890"/>
              <a:ext cx="1327137" cy="400050"/>
            </a:xfrm>
            <a:custGeom>
              <a:avLst/>
              <a:gdLst/>
              <a:ahLst/>
              <a:cxnLst/>
              <a:rect l="0" t="0" r="0" b="0"/>
              <a:pathLst>
                <a:path w="1327137" h="400050">
                  <a:moveTo>
                    <a:pt x="1327137" y="0"/>
                  </a:moveTo>
                  <a:lnTo>
                    <a:pt x="0" y="400050"/>
                  </a:lnTo>
                </a:path>
              </a:pathLst>
            </a:custGeom>
            <a:ln w="9525"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5" name="Shape 1229"/>
            <p:cNvSpPr/>
            <p:nvPr/>
          </p:nvSpPr>
          <p:spPr>
            <a:xfrm>
              <a:off x="2004721" y="1989890"/>
              <a:ext cx="1327137" cy="717550"/>
            </a:xfrm>
            <a:custGeom>
              <a:avLst/>
              <a:gdLst/>
              <a:ahLst/>
              <a:cxnLst/>
              <a:rect l="0" t="0" r="0" b="0"/>
              <a:pathLst>
                <a:path w="1327137" h="717550">
                  <a:moveTo>
                    <a:pt x="1327137" y="0"/>
                  </a:moveTo>
                  <a:lnTo>
                    <a:pt x="0" y="717550"/>
                  </a:lnTo>
                </a:path>
              </a:pathLst>
            </a:custGeom>
            <a:ln w="9525"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6" name="Shape 1230"/>
            <p:cNvSpPr/>
            <p:nvPr/>
          </p:nvSpPr>
          <p:spPr>
            <a:xfrm>
              <a:off x="506120" y="846890"/>
              <a:ext cx="635000" cy="50800"/>
            </a:xfrm>
            <a:custGeom>
              <a:avLst/>
              <a:gdLst/>
              <a:ahLst/>
              <a:cxnLst/>
              <a:rect l="0" t="0" r="0" b="0"/>
              <a:pathLst>
                <a:path w="635000" h="50800">
                  <a:moveTo>
                    <a:pt x="0" y="0"/>
                  </a:moveTo>
                  <a:lnTo>
                    <a:pt x="635000" y="50800"/>
                  </a:lnTo>
                </a:path>
              </a:pathLst>
            </a:custGeom>
            <a:ln w="9525"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7" name="Shape 1231"/>
            <p:cNvSpPr/>
            <p:nvPr/>
          </p:nvSpPr>
          <p:spPr>
            <a:xfrm>
              <a:off x="506120" y="846890"/>
              <a:ext cx="635000" cy="368300"/>
            </a:xfrm>
            <a:custGeom>
              <a:avLst/>
              <a:gdLst/>
              <a:ahLst/>
              <a:cxnLst/>
              <a:rect l="0" t="0" r="0" b="0"/>
              <a:pathLst>
                <a:path w="635000" h="368300">
                  <a:moveTo>
                    <a:pt x="0" y="0"/>
                  </a:moveTo>
                  <a:lnTo>
                    <a:pt x="635000" y="368300"/>
                  </a:lnTo>
                </a:path>
              </a:pathLst>
            </a:custGeom>
            <a:ln w="9525"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8" name="Shape 1232"/>
            <p:cNvSpPr/>
            <p:nvPr/>
          </p:nvSpPr>
          <p:spPr>
            <a:xfrm>
              <a:off x="506120" y="846890"/>
              <a:ext cx="635000" cy="679450"/>
            </a:xfrm>
            <a:custGeom>
              <a:avLst/>
              <a:gdLst/>
              <a:ahLst/>
              <a:cxnLst/>
              <a:rect l="0" t="0" r="0" b="0"/>
              <a:pathLst>
                <a:path w="635000" h="679450">
                  <a:moveTo>
                    <a:pt x="0" y="0"/>
                  </a:moveTo>
                  <a:lnTo>
                    <a:pt x="635000" y="679450"/>
                  </a:lnTo>
                </a:path>
              </a:pathLst>
            </a:custGeom>
            <a:ln w="9525"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sp>
          <p:nvSpPr>
            <p:cNvPr id="29" name="Shape 1233"/>
            <p:cNvSpPr/>
            <p:nvPr/>
          </p:nvSpPr>
          <p:spPr>
            <a:xfrm>
              <a:off x="3417075" y="1965468"/>
              <a:ext cx="133109" cy="397154"/>
            </a:xfrm>
            <a:custGeom>
              <a:avLst/>
              <a:gdLst/>
              <a:ahLst/>
              <a:cxnLst/>
              <a:rect l="0" t="0" r="0" b="0"/>
              <a:pathLst>
                <a:path w="133109" h="397154">
                  <a:moveTo>
                    <a:pt x="93637" y="1040"/>
                  </a:moveTo>
                  <a:cubicBezTo>
                    <a:pt x="105340" y="2080"/>
                    <a:pt x="117996" y="8750"/>
                    <a:pt x="133109" y="14618"/>
                  </a:cubicBezTo>
                  <a:cubicBezTo>
                    <a:pt x="131077" y="13830"/>
                    <a:pt x="124054" y="96850"/>
                    <a:pt x="124130" y="104496"/>
                  </a:cubicBezTo>
                  <a:cubicBezTo>
                    <a:pt x="124447" y="130010"/>
                    <a:pt x="123380" y="158179"/>
                    <a:pt x="125616" y="183414"/>
                  </a:cubicBezTo>
                  <a:cubicBezTo>
                    <a:pt x="126949" y="198323"/>
                    <a:pt x="129387" y="209156"/>
                    <a:pt x="125743" y="223723"/>
                  </a:cubicBezTo>
                  <a:cubicBezTo>
                    <a:pt x="118732" y="251689"/>
                    <a:pt x="102768" y="276403"/>
                    <a:pt x="95352" y="304216"/>
                  </a:cubicBezTo>
                  <a:cubicBezTo>
                    <a:pt x="87884" y="332143"/>
                    <a:pt x="90843" y="348132"/>
                    <a:pt x="101359" y="373532"/>
                  </a:cubicBezTo>
                  <a:cubicBezTo>
                    <a:pt x="104978" y="382308"/>
                    <a:pt x="52832" y="388341"/>
                    <a:pt x="51130" y="390716"/>
                  </a:cubicBezTo>
                  <a:cubicBezTo>
                    <a:pt x="46888" y="396672"/>
                    <a:pt x="17119" y="397154"/>
                    <a:pt x="11989" y="392912"/>
                  </a:cubicBezTo>
                  <a:cubicBezTo>
                    <a:pt x="10528" y="391719"/>
                    <a:pt x="0" y="378549"/>
                    <a:pt x="6782" y="377317"/>
                  </a:cubicBezTo>
                  <a:cubicBezTo>
                    <a:pt x="35877" y="372008"/>
                    <a:pt x="62014" y="362496"/>
                    <a:pt x="62992" y="331534"/>
                  </a:cubicBezTo>
                  <a:cubicBezTo>
                    <a:pt x="64097" y="297396"/>
                    <a:pt x="62636" y="262966"/>
                    <a:pt x="60058" y="228905"/>
                  </a:cubicBezTo>
                  <a:cubicBezTo>
                    <a:pt x="57861" y="199568"/>
                    <a:pt x="56591" y="168021"/>
                    <a:pt x="50902" y="139243"/>
                  </a:cubicBezTo>
                  <a:cubicBezTo>
                    <a:pt x="47447" y="121615"/>
                    <a:pt x="41872" y="107302"/>
                    <a:pt x="42532" y="88646"/>
                  </a:cubicBezTo>
                  <a:cubicBezTo>
                    <a:pt x="42913" y="77419"/>
                    <a:pt x="44094" y="65138"/>
                    <a:pt x="46787" y="53315"/>
                  </a:cubicBezTo>
                  <a:cubicBezTo>
                    <a:pt x="49441" y="41720"/>
                    <a:pt x="53556" y="30556"/>
                    <a:pt x="59880" y="21247"/>
                  </a:cubicBezTo>
                  <a:cubicBezTo>
                    <a:pt x="71183" y="4591"/>
                    <a:pt x="81934" y="0"/>
                    <a:pt x="93637" y="104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30" name="Shape 1234"/>
            <p:cNvSpPr/>
            <p:nvPr/>
          </p:nvSpPr>
          <p:spPr>
            <a:xfrm>
              <a:off x="3411449" y="1966495"/>
              <a:ext cx="122453" cy="405843"/>
            </a:xfrm>
            <a:custGeom>
              <a:avLst/>
              <a:gdLst/>
              <a:ahLst/>
              <a:cxnLst/>
              <a:rect l="0" t="0" r="0" b="0"/>
              <a:pathLst>
                <a:path w="122453" h="405843">
                  <a:moveTo>
                    <a:pt x="80321" y="0"/>
                  </a:moveTo>
                  <a:lnTo>
                    <a:pt x="80321" y="38409"/>
                  </a:lnTo>
                  <a:lnTo>
                    <a:pt x="55097" y="52958"/>
                  </a:lnTo>
                  <a:lnTo>
                    <a:pt x="58195" y="125280"/>
                  </a:lnTo>
                  <a:cubicBezTo>
                    <a:pt x="66650" y="198217"/>
                    <a:pt x="86255" y="271674"/>
                    <a:pt x="73177" y="344959"/>
                  </a:cubicBezTo>
                  <a:cubicBezTo>
                    <a:pt x="70726" y="358637"/>
                    <a:pt x="55321" y="371273"/>
                    <a:pt x="42748" y="375376"/>
                  </a:cubicBezTo>
                  <a:cubicBezTo>
                    <a:pt x="1918" y="388685"/>
                    <a:pt x="66777" y="380037"/>
                    <a:pt x="77139" y="377661"/>
                  </a:cubicBezTo>
                  <a:lnTo>
                    <a:pt x="80321" y="374900"/>
                  </a:lnTo>
                  <a:lnTo>
                    <a:pt x="80321" y="394303"/>
                  </a:lnTo>
                  <a:lnTo>
                    <a:pt x="64688" y="397932"/>
                  </a:lnTo>
                  <a:cubicBezTo>
                    <a:pt x="59378" y="398959"/>
                    <a:pt x="54559" y="399709"/>
                    <a:pt x="50812" y="400166"/>
                  </a:cubicBezTo>
                  <a:cubicBezTo>
                    <a:pt x="36906" y="401855"/>
                    <a:pt x="15710" y="405843"/>
                    <a:pt x="7683" y="390641"/>
                  </a:cubicBezTo>
                  <a:cubicBezTo>
                    <a:pt x="4330" y="384329"/>
                    <a:pt x="0" y="371693"/>
                    <a:pt x="11163" y="369280"/>
                  </a:cubicBezTo>
                  <a:cubicBezTo>
                    <a:pt x="122453" y="345124"/>
                    <a:pt x="26759" y="132437"/>
                    <a:pt x="49898" y="51360"/>
                  </a:cubicBezTo>
                  <a:lnTo>
                    <a:pt x="50215" y="51186"/>
                  </a:lnTo>
                  <a:lnTo>
                    <a:pt x="61635" y="17438"/>
                  </a:lnTo>
                  <a:lnTo>
                    <a:pt x="80321"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31" name="Shape 1235"/>
            <p:cNvSpPr/>
            <p:nvPr/>
          </p:nvSpPr>
          <p:spPr>
            <a:xfrm>
              <a:off x="3491770" y="1962092"/>
              <a:ext cx="76879" cy="398706"/>
            </a:xfrm>
            <a:custGeom>
              <a:avLst/>
              <a:gdLst/>
              <a:ahLst/>
              <a:cxnLst/>
              <a:rect l="0" t="0" r="0" b="0"/>
              <a:pathLst>
                <a:path w="76879" h="398706">
                  <a:moveTo>
                    <a:pt x="26731" y="1301"/>
                  </a:moveTo>
                  <a:cubicBezTo>
                    <a:pt x="36822" y="2601"/>
                    <a:pt x="48199" y="6036"/>
                    <a:pt x="60902" y="11262"/>
                  </a:cubicBezTo>
                  <a:cubicBezTo>
                    <a:pt x="64560" y="12761"/>
                    <a:pt x="66478" y="16698"/>
                    <a:pt x="65144" y="20495"/>
                  </a:cubicBezTo>
                  <a:cubicBezTo>
                    <a:pt x="36620" y="101293"/>
                    <a:pt x="76879" y="189862"/>
                    <a:pt x="42716" y="269885"/>
                  </a:cubicBezTo>
                  <a:cubicBezTo>
                    <a:pt x="26841" y="307083"/>
                    <a:pt x="18205" y="332953"/>
                    <a:pt x="33115" y="373847"/>
                  </a:cubicBezTo>
                  <a:cubicBezTo>
                    <a:pt x="33674" y="375028"/>
                    <a:pt x="33877" y="376273"/>
                    <a:pt x="33763" y="377581"/>
                  </a:cubicBezTo>
                  <a:cubicBezTo>
                    <a:pt x="33508" y="380337"/>
                    <a:pt x="31896" y="384096"/>
                    <a:pt x="29724" y="385937"/>
                  </a:cubicBezTo>
                  <a:cubicBezTo>
                    <a:pt x="23672" y="391087"/>
                    <a:pt x="12610" y="395288"/>
                    <a:pt x="1189" y="398430"/>
                  </a:cubicBezTo>
                  <a:lnTo>
                    <a:pt x="0" y="398706"/>
                  </a:lnTo>
                  <a:lnTo>
                    <a:pt x="0" y="379302"/>
                  </a:lnTo>
                  <a:lnTo>
                    <a:pt x="10125" y="370514"/>
                  </a:lnTo>
                  <a:cubicBezTo>
                    <a:pt x="17073" y="353218"/>
                    <a:pt x="8296" y="321869"/>
                    <a:pt x="13963" y="305115"/>
                  </a:cubicBezTo>
                  <a:cubicBezTo>
                    <a:pt x="27717" y="264424"/>
                    <a:pt x="46551" y="234122"/>
                    <a:pt x="43859" y="188046"/>
                  </a:cubicBezTo>
                  <a:cubicBezTo>
                    <a:pt x="42983" y="172959"/>
                    <a:pt x="42297" y="161910"/>
                    <a:pt x="42322" y="146758"/>
                  </a:cubicBezTo>
                  <a:cubicBezTo>
                    <a:pt x="42360" y="117180"/>
                    <a:pt x="43161" y="88529"/>
                    <a:pt x="45980" y="59091"/>
                  </a:cubicBezTo>
                  <a:cubicBezTo>
                    <a:pt x="47263" y="45844"/>
                    <a:pt x="48444" y="32585"/>
                    <a:pt x="50514" y="19441"/>
                  </a:cubicBezTo>
                  <a:cubicBezTo>
                    <a:pt x="51308" y="17263"/>
                    <a:pt x="50959" y="16123"/>
                    <a:pt x="49468" y="16022"/>
                  </a:cubicBezTo>
                  <a:cubicBezTo>
                    <a:pt x="47977" y="15920"/>
                    <a:pt x="45345" y="16857"/>
                    <a:pt x="41573" y="18831"/>
                  </a:cubicBezTo>
                  <a:lnTo>
                    <a:pt x="0" y="42811"/>
                  </a:lnTo>
                  <a:lnTo>
                    <a:pt x="0" y="4402"/>
                  </a:lnTo>
                  <a:lnTo>
                    <a:pt x="279" y="4142"/>
                  </a:lnTo>
                  <a:cubicBezTo>
                    <a:pt x="7836" y="833"/>
                    <a:pt x="16640" y="0"/>
                    <a:pt x="26731" y="1301"/>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32" name="Shape 1236"/>
            <p:cNvSpPr/>
            <p:nvPr/>
          </p:nvSpPr>
          <p:spPr>
            <a:xfrm>
              <a:off x="3501657" y="2018516"/>
              <a:ext cx="105029" cy="423952"/>
            </a:xfrm>
            <a:custGeom>
              <a:avLst/>
              <a:gdLst/>
              <a:ahLst/>
              <a:cxnLst/>
              <a:rect l="0" t="0" r="0" b="0"/>
              <a:pathLst>
                <a:path w="105029" h="423952">
                  <a:moveTo>
                    <a:pt x="660" y="0"/>
                  </a:moveTo>
                  <a:cubicBezTo>
                    <a:pt x="4102" y="11202"/>
                    <a:pt x="15164" y="22390"/>
                    <a:pt x="26594" y="24447"/>
                  </a:cubicBezTo>
                  <a:cubicBezTo>
                    <a:pt x="39129" y="26683"/>
                    <a:pt x="52743" y="29820"/>
                    <a:pt x="65519" y="28232"/>
                  </a:cubicBezTo>
                  <a:cubicBezTo>
                    <a:pt x="82575" y="26111"/>
                    <a:pt x="79172" y="26136"/>
                    <a:pt x="83998" y="41707"/>
                  </a:cubicBezTo>
                  <a:cubicBezTo>
                    <a:pt x="87173" y="51981"/>
                    <a:pt x="91516" y="61747"/>
                    <a:pt x="94983" y="71895"/>
                  </a:cubicBezTo>
                  <a:cubicBezTo>
                    <a:pt x="101041" y="89522"/>
                    <a:pt x="88468" y="101702"/>
                    <a:pt x="88138" y="118580"/>
                  </a:cubicBezTo>
                  <a:cubicBezTo>
                    <a:pt x="87846" y="134480"/>
                    <a:pt x="92418" y="151714"/>
                    <a:pt x="92075" y="168415"/>
                  </a:cubicBezTo>
                  <a:cubicBezTo>
                    <a:pt x="90970" y="224028"/>
                    <a:pt x="105029" y="423952"/>
                    <a:pt x="3569" y="408572"/>
                  </a:cubicBezTo>
                  <a:cubicBezTo>
                    <a:pt x="0" y="396507"/>
                    <a:pt x="10604" y="375831"/>
                    <a:pt x="16154" y="367068"/>
                  </a:cubicBezTo>
                  <a:cubicBezTo>
                    <a:pt x="29794" y="345554"/>
                    <a:pt x="50902" y="323304"/>
                    <a:pt x="47155" y="295720"/>
                  </a:cubicBezTo>
                  <a:cubicBezTo>
                    <a:pt x="45009" y="279997"/>
                    <a:pt x="35941" y="265557"/>
                    <a:pt x="33401" y="249657"/>
                  </a:cubicBezTo>
                  <a:cubicBezTo>
                    <a:pt x="31610" y="238366"/>
                    <a:pt x="32512" y="226809"/>
                    <a:pt x="29947" y="215583"/>
                  </a:cubicBezTo>
                  <a:cubicBezTo>
                    <a:pt x="26632" y="201244"/>
                    <a:pt x="19609" y="188658"/>
                    <a:pt x="17856" y="173863"/>
                  </a:cubicBezTo>
                  <a:cubicBezTo>
                    <a:pt x="16218" y="159855"/>
                    <a:pt x="17018" y="145555"/>
                    <a:pt x="15392" y="131483"/>
                  </a:cubicBezTo>
                  <a:cubicBezTo>
                    <a:pt x="10198" y="86640"/>
                    <a:pt x="3200" y="45479"/>
                    <a:pt x="660"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33" name="Shape 1237"/>
            <p:cNvSpPr/>
            <p:nvPr/>
          </p:nvSpPr>
          <p:spPr>
            <a:xfrm>
              <a:off x="3497434" y="2013521"/>
              <a:ext cx="50980" cy="419171"/>
            </a:xfrm>
            <a:custGeom>
              <a:avLst/>
              <a:gdLst/>
              <a:ahLst/>
              <a:cxnLst/>
              <a:rect l="0" t="0" r="0" b="0"/>
              <a:pathLst>
                <a:path w="50980" h="419171">
                  <a:moveTo>
                    <a:pt x="3454" y="598"/>
                  </a:moveTo>
                  <a:cubicBezTo>
                    <a:pt x="5388" y="0"/>
                    <a:pt x="7734" y="664"/>
                    <a:pt x="9189" y="2949"/>
                  </a:cubicBezTo>
                  <a:cubicBezTo>
                    <a:pt x="16539" y="14494"/>
                    <a:pt x="23817" y="20520"/>
                    <a:pt x="30941" y="23468"/>
                  </a:cubicBezTo>
                  <a:lnTo>
                    <a:pt x="50980" y="25437"/>
                  </a:lnTo>
                  <a:lnTo>
                    <a:pt x="50980" y="37402"/>
                  </a:lnTo>
                  <a:lnTo>
                    <a:pt x="38319" y="36381"/>
                  </a:lnTo>
                  <a:cubicBezTo>
                    <a:pt x="26791" y="34665"/>
                    <a:pt x="15799" y="30934"/>
                    <a:pt x="10560" y="22698"/>
                  </a:cubicBezTo>
                  <a:cubicBezTo>
                    <a:pt x="18993" y="35944"/>
                    <a:pt x="16644" y="75632"/>
                    <a:pt x="18752" y="91735"/>
                  </a:cubicBezTo>
                  <a:cubicBezTo>
                    <a:pt x="22295" y="118926"/>
                    <a:pt x="19971" y="151844"/>
                    <a:pt x="26765" y="178032"/>
                  </a:cubicBezTo>
                  <a:lnTo>
                    <a:pt x="50980" y="278743"/>
                  </a:lnTo>
                  <a:lnTo>
                    <a:pt x="50980" y="331140"/>
                  </a:lnTo>
                  <a:lnTo>
                    <a:pt x="49917" y="334280"/>
                  </a:lnTo>
                  <a:cubicBezTo>
                    <a:pt x="48952" y="336020"/>
                    <a:pt x="2077" y="415623"/>
                    <a:pt x="27655" y="408892"/>
                  </a:cubicBezTo>
                  <a:lnTo>
                    <a:pt x="50980" y="395964"/>
                  </a:lnTo>
                  <a:lnTo>
                    <a:pt x="50980" y="406966"/>
                  </a:lnTo>
                  <a:lnTo>
                    <a:pt x="36920" y="415170"/>
                  </a:lnTo>
                  <a:cubicBezTo>
                    <a:pt x="28301" y="418002"/>
                    <a:pt x="18499" y="419171"/>
                    <a:pt x="7347" y="418303"/>
                  </a:cubicBezTo>
                  <a:cubicBezTo>
                    <a:pt x="4642" y="418100"/>
                    <a:pt x="2966" y="415674"/>
                    <a:pt x="3054" y="413121"/>
                  </a:cubicBezTo>
                  <a:cubicBezTo>
                    <a:pt x="4074" y="380479"/>
                    <a:pt x="27331" y="358453"/>
                    <a:pt x="39459" y="330631"/>
                  </a:cubicBezTo>
                  <a:lnTo>
                    <a:pt x="46529" y="300742"/>
                  </a:lnTo>
                  <a:lnTo>
                    <a:pt x="16782" y="154956"/>
                  </a:lnTo>
                  <a:cubicBezTo>
                    <a:pt x="9189" y="105778"/>
                    <a:pt x="3816" y="56175"/>
                    <a:pt x="197" y="5820"/>
                  </a:cubicBezTo>
                  <a:cubicBezTo>
                    <a:pt x="0" y="3058"/>
                    <a:pt x="1521" y="1197"/>
                    <a:pt x="3454" y="598"/>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34" name="Shape 1238"/>
            <p:cNvSpPr/>
            <p:nvPr/>
          </p:nvSpPr>
          <p:spPr>
            <a:xfrm>
              <a:off x="3548414" y="2292264"/>
              <a:ext cx="5135" cy="52397"/>
            </a:xfrm>
            <a:custGeom>
              <a:avLst/>
              <a:gdLst/>
              <a:ahLst/>
              <a:cxnLst/>
              <a:rect l="0" t="0" r="0" b="0"/>
              <a:pathLst>
                <a:path w="5135" h="52397">
                  <a:moveTo>
                    <a:pt x="0" y="0"/>
                  </a:moveTo>
                  <a:lnTo>
                    <a:pt x="5084" y="21146"/>
                  </a:lnTo>
                  <a:lnTo>
                    <a:pt x="4610" y="21852"/>
                  </a:lnTo>
                  <a:lnTo>
                    <a:pt x="5135" y="22428"/>
                  </a:lnTo>
                  <a:cubicBezTo>
                    <a:pt x="4945" y="29032"/>
                    <a:pt x="5068" y="34278"/>
                    <a:pt x="4403" y="39388"/>
                  </a:cubicBezTo>
                  <a:lnTo>
                    <a:pt x="0" y="52397"/>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35" name="Shape 1239"/>
            <p:cNvSpPr/>
            <p:nvPr/>
          </p:nvSpPr>
          <p:spPr>
            <a:xfrm>
              <a:off x="3548414" y="2036857"/>
              <a:ext cx="55541" cy="383630"/>
            </a:xfrm>
            <a:custGeom>
              <a:avLst/>
              <a:gdLst/>
              <a:ahLst/>
              <a:cxnLst/>
              <a:rect l="0" t="0" r="0" b="0"/>
              <a:pathLst>
                <a:path w="55541" h="383630">
                  <a:moveTo>
                    <a:pt x="20207" y="392"/>
                  </a:moveTo>
                  <a:cubicBezTo>
                    <a:pt x="26390" y="783"/>
                    <a:pt x="32255" y="2976"/>
                    <a:pt x="37723" y="9408"/>
                  </a:cubicBezTo>
                  <a:cubicBezTo>
                    <a:pt x="48493" y="22070"/>
                    <a:pt x="52849" y="51700"/>
                    <a:pt x="53903" y="68908"/>
                  </a:cubicBezTo>
                  <a:cubicBezTo>
                    <a:pt x="55541" y="95464"/>
                    <a:pt x="49940" y="128915"/>
                    <a:pt x="50004" y="157287"/>
                  </a:cubicBezTo>
                  <a:cubicBezTo>
                    <a:pt x="50042" y="177061"/>
                    <a:pt x="50499" y="196848"/>
                    <a:pt x="49991" y="216609"/>
                  </a:cubicBezTo>
                  <a:cubicBezTo>
                    <a:pt x="48791" y="262977"/>
                    <a:pt x="46912" y="344027"/>
                    <a:pt x="8410" y="378724"/>
                  </a:cubicBezTo>
                  <a:lnTo>
                    <a:pt x="0" y="383630"/>
                  </a:lnTo>
                  <a:lnTo>
                    <a:pt x="0" y="372629"/>
                  </a:lnTo>
                  <a:lnTo>
                    <a:pt x="2450" y="371271"/>
                  </a:lnTo>
                  <a:cubicBezTo>
                    <a:pt x="23464" y="351567"/>
                    <a:pt x="31217" y="317841"/>
                    <a:pt x="34942" y="290180"/>
                  </a:cubicBezTo>
                  <a:cubicBezTo>
                    <a:pt x="43438" y="227035"/>
                    <a:pt x="40441" y="164336"/>
                    <a:pt x="36694" y="101064"/>
                  </a:cubicBezTo>
                  <a:cubicBezTo>
                    <a:pt x="35539" y="81595"/>
                    <a:pt x="53420" y="15466"/>
                    <a:pt x="18317" y="14641"/>
                  </a:cubicBezTo>
                  <a:cubicBezTo>
                    <a:pt x="14625" y="14552"/>
                    <a:pt x="9763" y="14582"/>
                    <a:pt x="4382" y="14420"/>
                  </a:cubicBezTo>
                  <a:lnTo>
                    <a:pt x="0" y="14067"/>
                  </a:lnTo>
                  <a:lnTo>
                    <a:pt x="0" y="2101"/>
                  </a:lnTo>
                  <a:lnTo>
                    <a:pt x="790" y="2179"/>
                  </a:lnTo>
                  <a:cubicBezTo>
                    <a:pt x="7525" y="1409"/>
                    <a:pt x="14024" y="0"/>
                    <a:pt x="20207" y="392"/>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36" name="Shape 1240"/>
            <p:cNvSpPr/>
            <p:nvPr/>
          </p:nvSpPr>
          <p:spPr>
            <a:xfrm>
              <a:off x="3516643" y="1983078"/>
              <a:ext cx="86608" cy="120356"/>
            </a:xfrm>
            <a:custGeom>
              <a:avLst/>
              <a:gdLst/>
              <a:ahLst/>
              <a:cxnLst/>
              <a:rect l="0" t="0" r="0" b="0"/>
              <a:pathLst>
                <a:path w="86608" h="120356">
                  <a:moveTo>
                    <a:pt x="86608" y="0"/>
                  </a:moveTo>
                  <a:lnTo>
                    <a:pt x="86608" y="98850"/>
                  </a:lnTo>
                  <a:lnTo>
                    <a:pt x="70710" y="111540"/>
                  </a:lnTo>
                  <a:cubicBezTo>
                    <a:pt x="60154" y="117219"/>
                    <a:pt x="48819" y="120356"/>
                    <a:pt x="36589" y="119804"/>
                  </a:cubicBezTo>
                  <a:cubicBezTo>
                    <a:pt x="0" y="118127"/>
                    <a:pt x="30848" y="94683"/>
                    <a:pt x="41859" y="81475"/>
                  </a:cubicBezTo>
                  <a:cubicBezTo>
                    <a:pt x="59360" y="60482"/>
                    <a:pt x="80937" y="36961"/>
                    <a:pt x="85242" y="8704"/>
                  </a:cubicBezTo>
                  <a:lnTo>
                    <a:pt x="86608" y="0"/>
                  </a:lnTo>
                  <a:close/>
                </a:path>
              </a:pathLst>
            </a:custGeom>
            <a:ln w="0" cap="flat">
              <a:miter lim="100000"/>
            </a:ln>
          </p:spPr>
          <p:style>
            <a:lnRef idx="0">
              <a:srgbClr val="000000">
                <a:alpha val="0"/>
              </a:srgbClr>
            </a:lnRef>
            <a:fillRef idx="1">
              <a:srgbClr val="FFFFFF"/>
            </a:fillRef>
            <a:effectRef idx="0">
              <a:scrgbClr r="0" g="0" b="0"/>
            </a:effectRef>
            <a:fontRef idx="none"/>
          </p:style>
          <p:txBody>
            <a:bodyPr/>
            <a:lstStyle/>
            <a:p>
              <a:endParaRPr lang="en-US"/>
            </a:p>
          </p:txBody>
        </p:sp>
        <p:sp>
          <p:nvSpPr>
            <p:cNvPr id="37" name="Shape 1241"/>
            <p:cNvSpPr/>
            <p:nvPr/>
          </p:nvSpPr>
          <p:spPr>
            <a:xfrm>
              <a:off x="3242501" y="1664986"/>
              <a:ext cx="360750" cy="416154"/>
            </a:xfrm>
            <a:custGeom>
              <a:avLst/>
              <a:gdLst/>
              <a:ahLst/>
              <a:cxnLst/>
              <a:rect l="0" t="0" r="0" b="0"/>
              <a:pathLst>
                <a:path w="360750" h="416154">
                  <a:moveTo>
                    <a:pt x="250977" y="1499"/>
                  </a:moveTo>
                  <a:cubicBezTo>
                    <a:pt x="270802" y="0"/>
                    <a:pt x="290868" y="1226"/>
                    <a:pt x="310437" y="5021"/>
                  </a:cubicBezTo>
                  <a:lnTo>
                    <a:pt x="360750" y="21897"/>
                  </a:lnTo>
                  <a:lnTo>
                    <a:pt x="360750" y="189108"/>
                  </a:lnTo>
                  <a:lnTo>
                    <a:pt x="354482" y="174447"/>
                  </a:lnTo>
                  <a:cubicBezTo>
                    <a:pt x="357194" y="177781"/>
                    <a:pt x="358683" y="184004"/>
                    <a:pt x="359669" y="190397"/>
                  </a:cubicBezTo>
                  <a:lnTo>
                    <a:pt x="360750" y="198862"/>
                  </a:lnTo>
                  <a:lnTo>
                    <a:pt x="360750" y="309404"/>
                  </a:lnTo>
                  <a:lnTo>
                    <a:pt x="357300" y="325225"/>
                  </a:lnTo>
                  <a:cubicBezTo>
                    <a:pt x="352714" y="337522"/>
                    <a:pt x="346583" y="349161"/>
                    <a:pt x="339179" y="361887"/>
                  </a:cubicBezTo>
                  <a:cubicBezTo>
                    <a:pt x="324929" y="386385"/>
                    <a:pt x="315316" y="412661"/>
                    <a:pt x="281737" y="414236"/>
                  </a:cubicBezTo>
                  <a:cubicBezTo>
                    <a:pt x="240322" y="416154"/>
                    <a:pt x="186893" y="390106"/>
                    <a:pt x="210629" y="339115"/>
                  </a:cubicBezTo>
                  <a:cubicBezTo>
                    <a:pt x="218262" y="322707"/>
                    <a:pt x="221653" y="306159"/>
                    <a:pt x="223545" y="286944"/>
                  </a:cubicBezTo>
                  <a:cubicBezTo>
                    <a:pt x="226035" y="261417"/>
                    <a:pt x="227559" y="225018"/>
                    <a:pt x="212674" y="202692"/>
                  </a:cubicBezTo>
                  <a:cubicBezTo>
                    <a:pt x="186931" y="164097"/>
                    <a:pt x="161188" y="213335"/>
                    <a:pt x="136830" y="227178"/>
                  </a:cubicBezTo>
                  <a:cubicBezTo>
                    <a:pt x="114973" y="239586"/>
                    <a:pt x="91313" y="231927"/>
                    <a:pt x="69545" y="222771"/>
                  </a:cubicBezTo>
                  <a:cubicBezTo>
                    <a:pt x="57595" y="217741"/>
                    <a:pt x="44133" y="211900"/>
                    <a:pt x="33617" y="204343"/>
                  </a:cubicBezTo>
                  <a:cubicBezTo>
                    <a:pt x="30290" y="201930"/>
                    <a:pt x="7645" y="179070"/>
                    <a:pt x="8268" y="178778"/>
                  </a:cubicBezTo>
                  <a:cubicBezTo>
                    <a:pt x="10300" y="177800"/>
                    <a:pt x="11354" y="176289"/>
                    <a:pt x="13601" y="175374"/>
                  </a:cubicBezTo>
                  <a:cubicBezTo>
                    <a:pt x="10516" y="171679"/>
                    <a:pt x="9055" y="168389"/>
                    <a:pt x="4763" y="166167"/>
                  </a:cubicBezTo>
                  <a:cubicBezTo>
                    <a:pt x="3835" y="165151"/>
                    <a:pt x="4763" y="163322"/>
                    <a:pt x="4216" y="162065"/>
                  </a:cubicBezTo>
                  <a:cubicBezTo>
                    <a:pt x="0" y="158839"/>
                    <a:pt x="470" y="160223"/>
                    <a:pt x="76" y="154280"/>
                  </a:cubicBezTo>
                  <a:cubicBezTo>
                    <a:pt x="33020" y="156756"/>
                    <a:pt x="61265" y="189052"/>
                    <a:pt x="93167" y="187719"/>
                  </a:cubicBezTo>
                  <a:cubicBezTo>
                    <a:pt x="184595" y="183845"/>
                    <a:pt x="139586" y="9932"/>
                    <a:pt x="250977" y="1499"/>
                  </a:cubicBezTo>
                  <a:close/>
                </a:path>
              </a:pathLst>
            </a:custGeom>
            <a:ln w="0" cap="flat">
              <a:miter lim="100000"/>
            </a:ln>
          </p:spPr>
          <p:style>
            <a:lnRef idx="0">
              <a:srgbClr val="000000">
                <a:alpha val="0"/>
              </a:srgbClr>
            </a:lnRef>
            <a:fillRef idx="1">
              <a:srgbClr val="FFFFFF"/>
            </a:fillRef>
            <a:effectRef idx="0">
              <a:scrgbClr r="0" g="0" b="0"/>
            </a:effectRef>
            <a:fontRef idx="none"/>
          </p:style>
          <p:txBody>
            <a:bodyPr/>
            <a:lstStyle/>
            <a:p>
              <a:endParaRPr lang="en-US"/>
            </a:p>
          </p:txBody>
        </p:sp>
        <p:sp>
          <p:nvSpPr>
            <p:cNvPr id="38" name="Shape 1242"/>
            <p:cNvSpPr/>
            <p:nvPr/>
          </p:nvSpPr>
          <p:spPr>
            <a:xfrm>
              <a:off x="3603250" y="1686882"/>
              <a:ext cx="82264" cy="395046"/>
            </a:xfrm>
            <a:custGeom>
              <a:avLst/>
              <a:gdLst/>
              <a:ahLst/>
              <a:cxnLst/>
              <a:rect l="0" t="0" r="0" b="0"/>
              <a:pathLst>
                <a:path w="82264" h="395046">
                  <a:moveTo>
                    <a:pt x="0" y="0"/>
                  </a:moveTo>
                  <a:lnTo>
                    <a:pt x="6166" y="2068"/>
                  </a:lnTo>
                  <a:cubicBezTo>
                    <a:pt x="38094" y="17791"/>
                    <a:pt x="59836" y="62838"/>
                    <a:pt x="68231" y="95820"/>
                  </a:cubicBezTo>
                  <a:cubicBezTo>
                    <a:pt x="73311" y="115822"/>
                    <a:pt x="76207" y="142010"/>
                    <a:pt x="77260" y="163130"/>
                  </a:cubicBezTo>
                  <a:cubicBezTo>
                    <a:pt x="78962" y="199096"/>
                    <a:pt x="82264" y="229132"/>
                    <a:pt x="71901" y="263701"/>
                  </a:cubicBezTo>
                  <a:cubicBezTo>
                    <a:pt x="67278" y="279131"/>
                    <a:pt x="63633" y="296657"/>
                    <a:pt x="57906" y="311517"/>
                  </a:cubicBezTo>
                  <a:cubicBezTo>
                    <a:pt x="47416" y="338822"/>
                    <a:pt x="35732" y="360818"/>
                    <a:pt x="13557" y="384224"/>
                  </a:cubicBezTo>
                  <a:lnTo>
                    <a:pt x="0" y="395046"/>
                  </a:lnTo>
                  <a:lnTo>
                    <a:pt x="0" y="296196"/>
                  </a:lnTo>
                  <a:lnTo>
                    <a:pt x="4854" y="265243"/>
                  </a:lnTo>
                  <a:lnTo>
                    <a:pt x="0" y="287507"/>
                  </a:lnTo>
                  <a:lnTo>
                    <a:pt x="0" y="176965"/>
                  </a:lnTo>
                  <a:lnTo>
                    <a:pt x="1086" y="185469"/>
                  </a:lnTo>
                  <a:cubicBezTo>
                    <a:pt x="3277" y="198176"/>
                    <a:pt x="4874" y="211050"/>
                    <a:pt x="5664" y="223968"/>
                  </a:cubicBezTo>
                  <a:lnTo>
                    <a:pt x="5492" y="249644"/>
                  </a:lnTo>
                  <a:lnTo>
                    <a:pt x="6267" y="222185"/>
                  </a:lnTo>
                  <a:cubicBezTo>
                    <a:pt x="5036" y="210348"/>
                    <a:pt x="2280" y="199591"/>
                    <a:pt x="1975" y="188098"/>
                  </a:cubicBezTo>
                  <a:cubicBezTo>
                    <a:pt x="1797" y="181748"/>
                    <a:pt x="1940" y="175560"/>
                    <a:pt x="1026" y="169610"/>
                  </a:cubicBezTo>
                  <a:lnTo>
                    <a:pt x="0" y="167211"/>
                  </a:lnTo>
                  <a:lnTo>
                    <a:pt x="0" y="0"/>
                  </a:lnTo>
                  <a:close/>
                </a:path>
              </a:pathLst>
            </a:custGeom>
            <a:ln w="0" cap="flat">
              <a:miter lim="100000"/>
            </a:ln>
          </p:spPr>
          <p:style>
            <a:lnRef idx="0">
              <a:srgbClr val="000000">
                <a:alpha val="0"/>
              </a:srgbClr>
            </a:lnRef>
            <a:fillRef idx="1">
              <a:srgbClr val="FFFFFF"/>
            </a:fillRef>
            <a:effectRef idx="0">
              <a:scrgbClr r="0" g="0" b="0"/>
            </a:effectRef>
            <a:fontRef idx="none"/>
          </p:style>
          <p:txBody>
            <a:bodyPr/>
            <a:lstStyle/>
            <a:p>
              <a:endParaRPr lang="en-US"/>
            </a:p>
          </p:txBody>
        </p:sp>
        <p:sp>
          <p:nvSpPr>
            <p:cNvPr id="39" name="Shape 1243"/>
            <p:cNvSpPr/>
            <p:nvPr/>
          </p:nvSpPr>
          <p:spPr>
            <a:xfrm>
              <a:off x="3225800" y="1667038"/>
              <a:ext cx="240500" cy="402059"/>
            </a:xfrm>
            <a:custGeom>
              <a:avLst/>
              <a:gdLst/>
              <a:ahLst/>
              <a:cxnLst/>
              <a:rect l="0" t="0" r="0" b="0"/>
              <a:pathLst>
                <a:path w="240500" h="402059">
                  <a:moveTo>
                    <a:pt x="239691" y="0"/>
                  </a:moveTo>
                  <a:lnTo>
                    <a:pt x="239691" y="21515"/>
                  </a:lnTo>
                  <a:lnTo>
                    <a:pt x="228206" y="27778"/>
                  </a:lnTo>
                  <a:cubicBezTo>
                    <a:pt x="211525" y="41414"/>
                    <a:pt x="198684" y="62212"/>
                    <a:pt x="189573" y="91292"/>
                  </a:cubicBezTo>
                  <a:cubicBezTo>
                    <a:pt x="181013" y="118648"/>
                    <a:pt x="173571" y="146258"/>
                    <a:pt x="156477" y="169664"/>
                  </a:cubicBezTo>
                  <a:cubicBezTo>
                    <a:pt x="141262" y="190492"/>
                    <a:pt x="117145" y="193642"/>
                    <a:pt x="93523" y="190860"/>
                  </a:cubicBezTo>
                  <a:cubicBezTo>
                    <a:pt x="78765" y="189133"/>
                    <a:pt x="0" y="131501"/>
                    <a:pt x="35687" y="168750"/>
                  </a:cubicBezTo>
                  <a:cubicBezTo>
                    <a:pt x="39167" y="172382"/>
                    <a:pt x="36919" y="177424"/>
                    <a:pt x="33338" y="179710"/>
                  </a:cubicBezTo>
                  <a:cubicBezTo>
                    <a:pt x="37821" y="176852"/>
                    <a:pt x="42723" y="185882"/>
                    <a:pt x="50254" y="192740"/>
                  </a:cubicBezTo>
                  <a:cubicBezTo>
                    <a:pt x="72098" y="212666"/>
                    <a:pt x="131813" y="237723"/>
                    <a:pt x="159474" y="211993"/>
                  </a:cubicBezTo>
                  <a:cubicBezTo>
                    <a:pt x="173761" y="198696"/>
                    <a:pt x="185585" y="185806"/>
                    <a:pt x="204305" y="179786"/>
                  </a:cubicBezTo>
                  <a:cubicBezTo>
                    <a:pt x="217056" y="175684"/>
                    <a:pt x="227460" y="184111"/>
                    <a:pt x="234853" y="195796"/>
                  </a:cubicBezTo>
                  <a:lnTo>
                    <a:pt x="239691" y="206201"/>
                  </a:lnTo>
                  <a:lnTo>
                    <a:pt x="239691" y="321243"/>
                  </a:lnTo>
                  <a:lnTo>
                    <a:pt x="237314" y="329008"/>
                  </a:lnTo>
                  <a:cubicBezTo>
                    <a:pt x="231937" y="346339"/>
                    <a:pt x="227299" y="366114"/>
                    <a:pt x="235457" y="380835"/>
                  </a:cubicBezTo>
                  <a:lnTo>
                    <a:pt x="239691" y="385686"/>
                  </a:lnTo>
                  <a:lnTo>
                    <a:pt x="239691" y="402059"/>
                  </a:lnTo>
                  <a:lnTo>
                    <a:pt x="229489" y="395851"/>
                  </a:lnTo>
                  <a:cubicBezTo>
                    <a:pt x="210541" y="380421"/>
                    <a:pt x="212979" y="354652"/>
                    <a:pt x="220650" y="334586"/>
                  </a:cubicBezTo>
                  <a:cubicBezTo>
                    <a:pt x="231737" y="305579"/>
                    <a:pt x="240500" y="265206"/>
                    <a:pt x="233363" y="233825"/>
                  </a:cubicBezTo>
                  <a:cubicBezTo>
                    <a:pt x="217170" y="162692"/>
                    <a:pt x="176873" y="216718"/>
                    <a:pt x="158102" y="230523"/>
                  </a:cubicBezTo>
                  <a:cubicBezTo>
                    <a:pt x="115710" y="261688"/>
                    <a:pt x="46876" y="213225"/>
                    <a:pt x="19571" y="181297"/>
                  </a:cubicBezTo>
                  <a:cubicBezTo>
                    <a:pt x="16320" y="177500"/>
                    <a:pt x="18174" y="172738"/>
                    <a:pt x="21920" y="170337"/>
                  </a:cubicBezTo>
                  <a:cubicBezTo>
                    <a:pt x="15367" y="174529"/>
                    <a:pt x="10211" y="156571"/>
                    <a:pt x="9817" y="153459"/>
                  </a:cubicBezTo>
                  <a:cubicBezTo>
                    <a:pt x="9271" y="149344"/>
                    <a:pt x="12713" y="144188"/>
                    <a:pt x="17450" y="145192"/>
                  </a:cubicBezTo>
                  <a:cubicBezTo>
                    <a:pt x="53861" y="152938"/>
                    <a:pt x="108026" y="200030"/>
                    <a:pt x="139903" y="166731"/>
                  </a:cubicBezTo>
                  <a:cubicBezTo>
                    <a:pt x="158305" y="147541"/>
                    <a:pt x="165265" y="121900"/>
                    <a:pt x="173025" y="97223"/>
                  </a:cubicBezTo>
                  <a:cubicBezTo>
                    <a:pt x="183312" y="64458"/>
                    <a:pt x="196164" y="18636"/>
                    <a:pt x="230835" y="2748"/>
                  </a:cubicBezTo>
                  <a:lnTo>
                    <a:pt x="239691"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40" name="Shape 1244"/>
            <p:cNvSpPr/>
            <p:nvPr/>
          </p:nvSpPr>
          <p:spPr>
            <a:xfrm>
              <a:off x="3465491" y="1873240"/>
              <a:ext cx="10511" cy="115041"/>
            </a:xfrm>
            <a:custGeom>
              <a:avLst/>
              <a:gdLst/>
              <a:ahLst/>
              <a:cxnLst/>
              <a:rect l="0" t="0" r="0" b="0"/>
              <a:pathLst>
                <a:path w="10511" h="115041">
                  <a:moveTo>
                    <a:pt x="0" y="0"/>
                  </a:moveTo>
                  <a:lnTo>
                    <a:pt x="3910" y="8409"/>
                  </a:lnTo>
                  <a:cubicBezTo>
                    <a:pt x="6017" y="14722"/>
                    <a:pt x="7289" y="20692"/>
                    <a:pt x="7641" y="25159"/>
                  </a:cubicBezTo>
                  <a:cubicBezTo>
                    <a:pt x="9610" y="49759"/>
                    <a:pt x="10511" y="75337"/>
                    <a:pt x="4733" y="99582"/>
                  </a:cubicBezTo>
                  <a:lnTo>
                    <a:pt x="0" y="115041"/>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41" name="Shape 1245"/>
            <p:cNvSpPr/>
            <p:nvPr/>
          </p:nvSpPr>
          <p:spPr>
            <a:xfrm>
              <a:off x="3465491" y="1654569"/>
              <a:ext cx="265121" cy="456771"/>
            </a:xfrm>
            <a:custGeom>
              <a:avLst/>
              <a:gdLst/>
              <a:ahLst/>
              <a:cxnLst/>
              <a:rect l="0" t="0" r="0" b="0"/>
              <a:pathLst>
                <a:path w="265121" h="456771">
                  <a:moveTo>
                    <a:pt x="71444" y="1384"/>
                  </a:moveTo>
                  <a:cubicBezTo>
                    <a:pt x="148210" y="9687"/>
                    <a:pt x="210111" y="78956"/>
                    <a:pt x="218741" y="160176"/>
                  </a:cubicBezTo>
                  <a:cubicBezTo>
                    <a:pt x="228914" y="255984"/>
                    <a:pt x="217496" y="442027"/>
                    <a:pt x="88883" y="454790"/>
                  </a:cubicBezTo>
                  <a:cubicBezTo>
                    <a:pt x="68890" y="456771"/>
                    <a:pt x="63185" y="446272"/>
                    <a:pt x="66784" y="434073"/>
                  </a:cubicBezTo>
                  <a:lnTo>
                    <a:pt x="68338" y="431124"/>
                  </a:lnTo>
                  <a:lnTo>
                    <a:pt x="54812" y="434403"/>
                  </a:lnTo>
                  <a:cubicBezTo>
                    <a:pt x="45400" y="435129"/>
                    <a:pt x="35271" y="433602"/>
                    <a:pt x="24433" y="429396"/>
                  </a:cubicBezTo>
                  <a:lnTo>
                    <a:pt x="0" y="414529"/>
                  </a:lnTo>
                  <a:lnTo>
                    <a:pt x="0" y="398156"/>
                  </a:lnTo>
                  <a:lnTo>
                    <a:pt x="4473" y="403280"/>
                  </a:lnTo>
                  <a:cubicBezTo>
                    <a:pt x="8300" y="406211"/>
                    <a:pt x="13117" y="408710"/>
                    <a:pt x="19109" y="410658"/>
                  </a:cubicBezTo>
                  <a:cubicBezTo>
                    <a:pt x="46897" y="423459"/>
                    <a:pt x="72716" y="417338"/>
                    <a:pt x="96554" y="392306"/>
                  </a:cubicBezTo>
                  <a:cubicBezTo>
                    <a:pt x="105876" y="376987"/>
                    <a:pt x="114283" y="360889"/>
                    <a:pt x="121214" y="344250"/>
                  </a:cubicBezTo>
                  <a:lnTo>
                    <a:pt x="135175" y="298947"/>
                  </a:lnTo>
                  <a:lnTo>
                    <a:pt x="139002" y="250988"/>
                  </a:lnTo>
                  <a:lnTo>
                    <a:pt x="136668" y="222031"/>
                  </a:lnTo>
                  <a:lnTo>
                    <a:pt x="132259" y="202278"/>
                  </a:lnTo>
                  <a:lnTo>
                    <a:pt x="128076" y="186503"/>
                  </a:lnTo>
                  <a:cubicBezTo>
                    <a:pt x="126285" y="181981"/>
                    <a:pt x="132863" y="178755"/>
                    <a:pt x="134921" y="183238"/>
                  </a:cubicBezTo>
                  <a:cubicBezTo>
                    <a:pt x="156701" y="230571"/>
                    <a:pt x="150339" y="287886"/>
                    <a:pt x="142452" y="337785"/>
                  </a:cubicBezTo>
                  <a:cubicBezTo>
                    <a:pt x="139645" y="355565"/>
                    <a:pt x="130844" y="372926"/>
                    <a:pt x="119744" y="387048"/>
                  </a:cubicBezTo>
                  <a:cubicBezTo>
                    <a:pt x="112442" y="396370"/>
                    <a:pt x="105177" y="406149"/>
                    <a:pt x="97151" y="414886"/>
                  </a:cubicBezTo>
                  <a:cubicBezTo>
                    <a:pt x="79790" y="429999"/>
                    <a:pt x="91677" y="433263"/>
                    <a:pt x="132800" y="424666"/>
                  </a:cubicBezTo>
                  <a:cubicBezTo>
                    <a:pt x="224163" y="339347"/>
                    <a:pt x="265121" y="65039"/>
                    <a:pt x="104415" y="26571"/>
                  </a:cubicBezTo>
                  <a:cubicBezTo>
                    <a:pt x="84562" y="21818"/>
                    <a:pt x="66496" y="19419"/>
                    <a:pt x="50184" y="19707"/>
                  </a:cubicBezTo>
                  <a:cubicBezTo>
                    <a:pt x="37950" y="19922"/>
                    <a:pt x="26703" y="21648"/>
                    <a:pt x="16429" y="25025"/>
                  </a:cubicBezTo>
                  <a:lnTo>
                    <a:pt x="0" y="33984"/>
                  </a:lnTo>
                  <a:lnTo>
                    <a:pt x="0" y="12469"/>
                  </a:lnTo>
                  <a:lnTo>
                    <a:pt x="31999" y="2540"/>
                  </a:lnTo>
                  <a:cubicBezTo>
                    <a:pt x="45442" y="310"/>
                    <a:pt x="58649" y="0"/>
                    <a:pt x="71444" y="1384"/>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42" name="Shape 1246"/>
            <p:cNvSpPr/>
            <p:nvPr/>
          </p:nvSpPr>
          <p:spPr>
            <a:xfrm>
              <a:off x="3505340" y="1632626"/>
              <a:ext cx="57315" cy="68250"/>
            </a:xfrm>
            <a:custGeom>
              <a:avLst/>
              <a:gdLst/>
              <a:ahLst/>
              <a:cxnLst/>
              <a:rect l="0" t="0" r="0" b="0"/>
              <a:pathLst>
                <a:path w="57315" h="68250">
                  <a:moveTo>
                    <a:pt x="56350" y="0"/>
                  </a:moveTo>
                  <a:cubicBezTo>
                    <a:pt x="57315" y="8369"/>
                    <a:pt x="50076" y="24829"/>
                    <a:pt x="45987" y="32017"/>
                  </a:cubicBezTo>
                  <a:cubicBezTo>
                    <a:pt x="40602" y="41428"/>
                    <a:pt x="40602" y="60236"/>
                    <a:pt x="31204" y="64275"/>
                  </a:cubicBezTo>
                  <a:cubicBezTo>
                    <a:pt x="21920" y="68250"/>
                    <a:pt x="12192" y="67031"/>
                    <a:pt x="6210" y="58001"/>
                  </a:cubicBezTo>
                  <a:cubicBezTo>
                    <a:pt x="0" y="48654"/>
                    <a:pt x="5030" y="38354"/>
                    <a:pt x="1740" y="28575"/>
                  </a:cubicBezTo>
                  <a:lnTo>
                    <a:pt x="56350" y="0"/>
                  </a:lnTo>
                  <a:close/>
                </a:path>
              </a:pathLst>
            </a:custGeom>
            <a:ln w="0" cap="flat">
              <a:miter lim="100000"/>
            </a:ln>
          </p:spPr>
          <p:style>
            <a:lnRef idx="0">
              <a:srgbClr val="000000">
                <a:alpha val="0"/>
              </a:srgbClr>
            </a:lnRef>
            <a:fillRef idx="1">
              <a:srgbClr val="FFFFFF"/>
            </a:fillRef>
            <a:effectRef idx="0">
              <a:scrgbClr r="0" g="0" b="0"/>
            </a:effectRef>
            <a:fontRef idx="none"/>
          </p:style>
          <p:txBody>
            <a:bodyPr/>
            <a:lstStyle/>
            <a:p>
              <a:endParaRPr lang="en-US"/>
            </a:p>
          </p:txBody>
        </p:sp>
        <p:sp>
          <p:nvSpPr>
            <p:cNvPr id="43" name="Shape 1247"/>
            <p:cNvSpPr/>
            <p:nvPr/>
          </p:nvSpPr>
          <p:spPr>
            <a:xfrm>
              <a:off x="3500488" y="1642095"/>
              <a:ext cx="32832" cy="61742"/>
            </a:xfrm>
            <a:custGeom>
              <a:avLst/>
              <a:gdLst/>
              <a:ahLst/>
              <a:cxnLst/>
              <a:rect l="0" t="0" r="0" b="0"/>
              <a:pathLst>
                <a:path w="32832" h="61742">
                  <a:moveTo>
                    <a:pt x="32832" y="0"/>
                  </a:moveTo>
                  <a:lnTo>
                    <a:pt x="32832" y="10738"/>
                  </a:lnTo>
                  <a:lnTo>
                    <a:pt x="11626" y="21834"/>
                  </a:lnTo>
                  <a:lnTo>
                    <a:pt x="12289" y="28612"/>
                  </a:lnTo>
                  <a:cubicBezTo>
                    <a:pt x="12893" y="40556"/>
                    <a:pt x="13757" y="55098"/>
                    <a:pt x="28245" y="52088"/>
                  </a:cubicBezTo>
                  <a:lnTo>
                    <a:pt x="32832" y="48660"/>
                  </a:lnTo>
                  <a:lnTo>
                    <a:pt x="32832" y="59669"/>
                  </a:lnTo>
                  <a:lnTo>
                    <a:pt x="25700" y="61742"/>
                  </a:lnTo>
                  <a:cubicBezTo>
                    <a:pt x="20076" y="61121"/>
                    <a:pt x="14529" y="58705"/>
                    <a:pt x="10732" y="55453"/>
                  </a:cubicBezTo>
                  <a:cubicBezTo>
                    <a:pt x="0" y="46258"/>
                    <a:pt x="4763" y="31869"/>
                    <a:pt x="1905" y="19919"/>
                  </a:cubicBezTo>
                  <a:cubicBezTo>
                    <a:pt x="1397" y="17823"/>
                    <a:pt x="2743" y="15741"/>
                    <a:pt x="4547" y="14801"/>
                  </a:cubicBezTo>
                  <a:lnTo>
                    <a:pt x="32832"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44" name="Shape 1248"/>
            <p:cNvSpPr/>
            <p:nvPr/>
          </p:nvSpPr>
          <p:spPr>
            <a:xfrm>
              <a:off x="3533321" y="1628048"/>
              <a:ext cx="33475" cy="73717"/>
            </a:xfrm>
            <a:custGeom>
              <a:avLst/>
              <a:gdLst/>
              <a:ahLst/>
              <a:cxnLst/>
              <a:rect l="0" t="0" r="0" b="0"/>
              <a:pathLst>
                <a:path w="33475" h="73717">
                  <a:moveTo>
                    <a:pt x="28241" y="0"/>
                  </a:moveTo>
                  <a:lnTo>
                    <a:pt x="29641" y="1445"/>
                  </a:lnTo>
                  <a:lnTo>
                    <a:pt x="32451" y="2439"/>
                  </a:lnTo>
                  <a:lnTo>
                    <a:pt x="31996" y="3877"/>
                  </a:lnTo>
                  <a:lnTo>
                    <a:pt x="33107" y="5023"/>
                  </a:lnTo>
                  <a:cubicBezTo>
                    <a:pt x="33475" y="18257"/>
                    <a:pt x="25867" y="28797"/>
                    <a:pt x="21308" y="40570"/>
                  </a:cubicBezTo>
                  <a:cubicBezTo>
                    <a:pt x="17282" y="50997"/>
                    <a:pt x="16774" y="63214"/>
                    <a:pt x="8303" y="71305"/>
                  </a:cubicBezTo>
                  <a:lnTo>
                    <a:pt x="0" y="73717"/>
                  </a:lnTo>
                  <a:lnTo>
                    <a:pt x="0" y="62708"/>
                  </a:lnTo>
                  <a:lnTo>
                    <a:pt x="5662" y="58477"/>
                  </a:lnTo>
                  <a:cubicBezTo>
                    <a:pt x="7535" y="54782"/>
                    <a:pt x="8367" y="50216"/>
                    <a:pt x="9662" y="45600"/>
                  </a:cubicBezTo>
                  <a:cubicBezTo>
                    <a:pt x="11624" y="38602"/>
                    <a:pt x="15218" y="32001"/>
                    <a:pt x="18271" y="25265"/>
                  </a:cubicBezTo>
                  <a:lnTo>
                    <a:pt x="21206" y="13689"/>
                  </a:lnTo>
                  <a:lnTo>
                    <a:pt x="0" y="24786"/>
                  </a:lnTo>
                  <a:lnTo>
                    <a:pt x="0" y="14048"/>
                  </a:lnTo>
                  <a:lnTo>
                    <a:pt x="26324" y="273"/>
                  </a:lnTo>
                  <a:lnTo>
                    <a:pt x="27479" y="681"/>
                  </a:lnTo>
                  <a:lnTo>
                    <a:pt x="28241"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45" name="Shape 1249"/>
            <p:cNvSpPr/>
            <p:nvPr/>
          </p:nvSpPr>
          <p:spPr>
            <a:xfrm>
              <a:off x="3473818" y="1532979"/>
              <a:ext cx="123787" cy="152403"/>
            </a:xfrm>
            <a:custGeom>
              <a:avLst/>
              <a:gdLst/>
              <a:ahLst/>
              <a:cxnLst/>
              <a:rect l="0" t="0" r="0" b="0"/>
              <a:pathLst>
                <a:path w="123787" h="152403">
                  <a:moveTo>
                    <a:pt x="42156" y="360"/>
                  </a:moveTo>
                  <a:cubicBezTo>
                    <a:pt x="54401" y="720"/>
                    <a:pt x="67088" y="2899"/>
                    <a:pt x="74803" y="4003"/>
                  </a:cubicBezTo>
                  <a:cubicBezTo>
                    <a:pt x="92278" y="5337"/>
                    <a:pt x="115126" y="2657"/>
                    <a:pt x="117818" y="22812"/>
                  </a:cubicBezTo>
                  <a:cubicBezTo>
                    <a:pt x="120485" y="38941"/>
                    <a:pt x="101689" y="61763"/>
                    <a:pt x="92291" y="71174"/>
                  </a:cubicBezTo>
                  <a:cubicBezTo>
                    <a:pt x="99949" y="63516"/>
                    <a:pt x="113018" y="56277"/>
                    <a:pt x="118034" y="70095"/>
                  </a:cubicBezTo>
                  <a:cubicBezTo>
                    <a:pt x="123787" y="85931"/>
                    <a:pt x="102705" y="95875"/>
                    <a:pt x="93434" y="104308"/>
                  </a:cubicBezTo>
                  <a:cubicBezTo>
                    <a:pt x="77127" y="119116"/>
                    <a:pt x="56934" y="152403"/>
                    <a:pt x="30023" y="141278"/>
                  </a:cubicBezTo>
                  <a:cubicBezTo>
                    <a:pt x="24765" y="139106"/>
                    <a:pt x="21222" y="133264"/>
                    <a:pt x="18301" y="128438"/>
                  </a:cubicBezTo>
                  <a:cubicBezTo>
                    <a:pt x="15164" y="123294"/>
                    <a:pt x="15939" y="117580"/>
                    <a:pt x="13907" y="112182"/>
                  </a:cubicBezTo>
                  <a:cubicBezTo>
                    <a:pt x="11049" y="104626"/>
                    <a:pt x="12345" y="97856"/>
                    <a:pt x="12345" y="90198"/>
                  </a:cubicBezTo>
                  <a:cubicBezTo>
                    <a:pt x="12345" y="79454"/>
                    <a:pt x="9817" y="68012"/>
                    <a:pt x="7849" y="57483"/>
                  </a:cubicBezTo>
                  <a:cubicBezTo>
                    <a:pt x="5029" y="42307"/>
                    <a:pt x="0" y="20222"/>
                    <a:pt x="12167" y="7623"/>
                  </a:cubicBezTo>
                  <a:cubicBezTo>
                    <a:pt x="18110" y="1457"/>
                    <a:pt x="29912" y="0"/>
                    <a:pt x="42156" y="360"/>
                  </a:cubicBezTo>
                  <a:close/>
                </a:path>
              </a:pathLst>
            </a:custGeom>
            <a:ln w="0" cap="flat">
              <a:miter lim="100000"/>
            </a:ln>
          </p:spPr>
          <p:style>
            <a:lnRef idx="0">
              <a:srgbClr val="000000">
                <a:alpha val="0"/>
              </a:srgbClr>
            </a:lnRef>
            <a:fillRef idx="1">
              <a:srgbClr val="FFFFFF"/>
            </a:fillRef>
            <a:effectRef idx="0">
              <a:scrgbClr r="0" g="0" b="0"/>
            </a:effectRef>
            <a:fontRef idx="none"/>
          </p:style>
          <p:txBody>
            <a:bodyPr/>
            <a:lstStyle/>
            <a:p>
              <a:endParaRPr lang="en-US"/>
            </a:p>
          </p:txBody>
        </p:sp>
        <p:sp>
          <p:nvSpPr>
            <p:cNvPr id="46" name="Shape 1250"/>
            <p:cNvSpPr/>
            <p:nvPr/>
          </p:nvSpPr>
          <p:spPr>
            <a:xfrm>
              <a:off x="3468167" y="1525419"/>
              <a:ext cx="66797" cy="158849"/>
            </a:xfrm>
            <a:custGeom>
              <a:avLst/>
              <a:gdLst/>
              <a:ahLst/>
              <a:cxnLst/>
              <a:rect l="0" t="0" r="0" b="0"/>
              <a:pathLst>
                <a:path w="66797" h="158849">
                  <a:moveTo>
                    <a:pt x="33762" y="1005"/>
                  </a:moveTo>
                  <a:cubicBezTo>
                    <a:pt x="42599" y="0"/>
                    <a:pt x="51943" y="768"/>
                    <a:pt x="58484" y="1479"/>
                  </a:cubicBezTo>
                  <a:lnTo>
                    <a:pt x="66797" y="1910"/>
                  </a:lnTo>
                  <a:lnTo>
                    <a:pt x="66797" y="16956"/>
                  </a:lnTo>
                  <a:lnTo>
                    <a:pt x="58339" y="15853"/>
                  </a:lnTo>
                  <a:cubicBezTo>
                    <a:pt x="35691" y="13964"/>
                    <a:pt x="12614" y="17396"/>
                    <a:pt x="17806" y="49523"/>
                  </a:cubicBezTo>
                  <a:cubicBezTo>
                    <a:pt x="21463" y="72193"/>
                    <a:pt x="21489" y="96399"/>
                    <a:pt x="26035" y="118599"/>
                  </a:cubicBezTo>
                  <a:cubicBezTo>
                    <a:pt x="32408" y="149845"/>
                    <a:pt x="48416" y="147008"/>
                    <a:pt x="64325" y="136244"/>
                  </a:cubicBezTo>
                  <a:lnTo>
                    <a:pt x="66797" y="134262"/>
                  </a:lnTo>
                  <a:lnTo>
                    <a:pt x="66797" y="148863"/>
                  </a:lnTo>
                  <a:lnTo>
                    <a:pt x="51897" y="156073"/>
                  </a:lnTo>
                  <a:cubicBezTo>
                    <a:pt x="40410" y="158849"/>
                    <a:pt x="28942" y="155298"/>
                    <a:pt x="19088" y="140125"/>
                  </a:cubicBezTo>
                  <a:cubicBezTo>
                    <a:pt x="6058" y="120072"/>
                    <a:pt x="10986" y="88640"/>
                    <a:pt x="6731" y="66237"/>
                  </a:cubicBezTo>
                  <a:cubicBezTo>
                    <a:pt x="3010" y="46653"/>
                    <a:pt x="0" y="28238"/>
                    <a:pt x="12078" y="11169"/>
                  </a:cubicBezTo>
                  <a:cubicBezTo>
                    <a:pt x="16593" y="4788"/>
                    <a:pt x="24924" y="2010"/>
                    <a:pt x="33762" y="1005"/>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47" name="Shape 1251"/>
            <p:cNvSpPr/>
            <p:nvPr/>
          </p:nvSpPr>
          <p:spPr>
            <a:xfrm>
              <a:off x="3534964" y="1527329"/>
              <a:ext cx="73766" cy="146953"/>
            </a:xfrm>
            <a:custGeom>
              <a:avLst/>
              <a:gdLst/>
              <a:ahLst/>
              <a:cxnLst/>
              <a:rect l="0" t="0" r="0" b="0"/>
              <a:pathLst>
                <a:path w="73766" h="146953">
                  <a:moveTo>
                    <a:pt x="0" y="0"/>
                  </a:moveTo>
                  <a:lnTo>
                    <a:pt x="19264" y="998"/>
                  </a:lnTo>
                  <a:cubicBezTo>
                    <a:pt x="28935" y="1579"/>
                    <a:pt x="38441" y="2770"/>
                    <a:pt x="45852" y="6085"/>
                  </a:cubicBezTo>
                  <a:cubicBezTo>
                    <a:pt x="64070" y="14244"/>
                    <a:pt x="66146" y="28462"/>
                    <a:pt x="61366" y="43053"/>
                  </a:cubicBezTo>
                  <a:lnTo>
                    <a:pt x="51080" y="62843"/>
                  </a:lnTo>
                  <a:lnTo>
                    <a:pt x="55312" y="63946"/>
                  </a:lnTo>
                  <a:cubicBezTo>
                    <a:pt x="58191" y="65737"/>
                    <a:pt x="60889" y="68591"/>
                    <a:pt x="63327" y="72696"/>
                  </a:cubicBezTo>
                  <a:cubicBezTo>
                    <a:pt x="73766" y="90311"/>
                    <a:pt x="47719" y="107431"/>
                    <a:pt x="36543" y="115000"/>
                  </a:cubicBezTo>
                  <a:lnTo>
                    <a:pt x="31783" y="116175"/>
                  </a:lnTo>
                  <a:lnTo>
                    <a:pt x="18024" y="132150"/>
                  </a:lnTo>
                  <a:cubicBezTo>
                    <a:pt x="13059" y="137217"/>
                    <a:pt x="7700" y="142026"/>
                    <a:pt x="2146" y="145916"/>
                  </a:cubicBezTo>
                  <a:lnTo>
                    <a:pt x="0" y="146953"/>
                  </a:lnTo>
                  <a:lnTo>
                    <a:pt x="0" y="132352"/>
                  </a:lnTo>
                  <a:lnTo>
                    <a:pt x="13043" y="121896"/>
                  </a:lnTo>
                  <a:lnTo>
                    <a:pt x="26062" y="110490"/>
                  </a:lnTo>
                  <a:lnTo>
                    <a:pt x="25777" y="109717"/>
                  </a:lnTo>
                  <a:cubicBezTo>
                    <a:pt x="25812" y="108120"/>
                    <a:pt x="26484" y="106440"/>
                    <a:pt x="28021" y="104928"/>
                  </a:cubicBezTo>
                  <a:cubicBezTo>
                    <a:pt x="32110" y="100890"/>
                    <a:pt x="36746" y="97931"/>
                    <a:pt x="41051" y="94172"/>
                  </a:cubicBezTo>
                  <a:cubicBezTo>
                    <a:pt x="50055" y="86323"/>
                    <a:pt x="49281" y="70384"/>
                    <a:pt x="35742" y="82259"/>
                  </a:cubicBezTo>
                  <a:cubicBezTo>
                    <a:pt x="28681" y="88444"/>
                    <a:pt x="20350" y="77877"/>
                    <a:pt x="26535" y="71400"/>
                  </a:cubicBezTo>
                  <a:cubicBezTo>
                    <a:pt x="35222" y="62295"/>
                    <a:pt x="50055" y="46788"/>
                    <a:pt x="49725" y="33377"/>
                  </a:cubicBezTo>
                  <a:cubicBezTo>
                    <a:pt x="49204" y="12778"/>
                    <a:pt x="25278" y="18556"/>
                    <a:pt x="12984" y="16740"/>
                  </a:cubicBezTo>
                  <a:lnTo>
                    <a:pt x="0" y="15046"/>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48" name="Shape 1252"/>
            <p:cNvSpPr/>
            <p:nvPr/>
          </p:nvSpPr>
          <p:spPr>
            <a:xfrm>
              <a:off x="3464382" y="1510185"/>
              <a:ext cx="158521" cy="199746"/>
            </a:xfrm>
            <a:custGeom>
              <a:avLst/>
              <a:gdLst/>
              <a:ahLst/>
              <a:cxnLst/>
              <a:rect l="0" t="0" r="0" b="0"/>
              <a:pathLst>
                <a:path w="158521" h="199746">
                  <a:moveTo>
                    <a:pt x="61955" y="1088"/>
                  </a:moveTo>
                  <a:cubicBezTo>
                    <a:pt x="70116" y="0"/>
                    <a:pt x="78568" y="165"/>
                    <a:pt x="85077" y="1092"/>
                  </a:cubicBezTo>
                  <a:cubicBezTo>
                    <a:pt x="96114" y="2667"/>
                    <a:pt x="107950" y="8268"/>
                    <a:pt x="116637" y="14745"/>
                  </a:cubicBezTo>
                  <a:cubicBezTo>
                    <a:pt x="125463" y="21298"/>
                    <a:pt x="136614" y="26721"/>
                    <a:pt x="139649" y="36805"/>
                  </a:cubicBezTo>
                  <a:cubicBezTo>
                    <a:pt x="144361" y="52477"/>
                    <a:pt x="147142" y="61900"/>
                    <a:pt x="142786" y="78143"/>
                  </a:cubicBezTo>
                  <a:cubicBezTo>
                    <a:pt x="141288" y="83731"/>
                    <a:pt x="139649" y="88367"/>
                    <a:pt x="139052" y="94450"/>
                  </a:cubicBezTo>
                  <a:cubicBezTo>
                    <a:pt x="138811" y="96838"/>
                    <a:pt x="138366" y="100102"/>
                    <a:pt x="137846" y="102591"/>
                  </a:cubicBezTo>
                  <a:cubicBezTo>
                    <a:pt x="137147" y="105766"/>
                    <a:pt x="137198" y="109284"/>
                    <a:pt x="136576" y="112090"/>
                  </a:cubicBezTo>
                  <a:cubicBezTo>
                    <a:pt x="136004" y="114605"/>
                    <a:pt x="134188" y="118415"/>
                    <a:pt x="133299" y="120866"/>
                  </a:cubicBezTo>
                  <a:cubicBezTo>
                    <a:pt x="131242" y="126543"/>
                    <a:pt x="132054" y="126454"/>
                    <a:pt x="132651" y="131877"/>
                  </a:cubicBezTo>
                  <a:cubicBezTo>
                    <a:pt x="133490" y="139433"/>
                    <a:pt x="130175" y="144374"/>
                    <a:pt x="129781" y="151435"/>
                  </a:cubicBezTo>
                  <a:cubicBezTo>
                    <a:pt x="129400" y="157962"/>
                    <a:pt x="128537" y="164516"/>
                    <a:pt x="132626" y="170053"/>
                  </a:cubicBezTo>
                  <a:cubicBezTo>
                    <a:pt x="134531" y="172606"/>
                    <a:pt x="137693" y="174371"/>
                    <a:pt x="140183" y="177241"/>
                  </a:cubicBezTo>
                  <a:cubicBezTo>
                    <a:pt x="142113" y="179477"/>
                    <a:pt x="143268" y="182423"/>
                    <a:pt x="146062" y="184455"/>
                  </a:cubicBezTo>
                  <a:cubicBezTo>
                    <a:pt x="150089" y="187363"/>
                    <a:pt x="155892" y="188240"/>
                    <a:pt x="158521" y="192761"/>
                  </a:cubicBezTo>
                  <a:cubicBezTo>
                    <a:pt x="147713" y="199746"/>
                    <a:pt x="126060" y="194920"/>
                    <a:pt x="115036" y="189141"/>
                  </a:cubicBezTo>
                  <a:cubicBezTo>
                    <a:pt x="107797" y="185357"/>
                    <a:pt x="104699" y="177648"/>
                    <a:pt x="98171" y="173228"/>
                  </a:cubicBezTo>
                  <a:cubicBezTo>
                    <a:pt x="89687" y="167487"/>
                    <a:pt x="85344" y="166192"/>
                    <a:pt x="88163" y="154394"/>
                  </a:cubicBezTo>
                  <a:cubicBezTo>
                    <a:pt x="89116" y="150482"/>
                    <a:pt x="91554" y="147104"/>
                    <a:pt x="92151" y="143370"/>
                  </a:cubicBezTo>
                  <a:cubicBezTo>
                    <a:pt x="92633" y="142964"/>
                    <a:pt x="93307" y="143193"/>
                    <a:pt x="93866" y="142684"/>
                  </a:cubicBezTo>
                  <a:cubicBezTo>
                    <a:pt x="92799" y="139979"/>
                    <a:pt x="94043" y="137605"/>
                    <a:pt x="96990" y="136893"/>
                  </a:cubicBezTo>
                  <a:cubicBezTo>
                    <a:pt x="97853" y="129604"/>
                    <a:pt x="106591" y="127724"/>
                    <a:pt x="105346" y="119494"/>
                  </a:cubicBezTo>
                  <a:cubicBezTo>
                    <a:pt x="104051" y="120904"/>
                    <a:pt x="101930" y="125298"/>
                    <a:pt x="100355" y="125997"/>
                  </a:cubicBezTo>
                  <a:cubicBezTo>
                    <a:pt x="96939" y="127495"/>
                    <a:pt x="93116" y="127559"/>
                    <a:pt x="89662" y="125921"/>
                  </a:cubicBezTo>
                  <a:cubicBezTo>
                    <a:pt x="89764" y="124828"/>
                    <a:pt x="90221" y="121488"/>
                    <a:pt x="90691" y="120307"/>
                  </a:cubicBezTo>
                  <a:cubicBezTo>
                    <a:pt x="92265" y="119304"/>
                    <a:pt x="92697" y="118745"/>
                    <a:pt x="94386" y="117958"/>
                  </a:cubicBezTo>
                  <a:cubicBezTo>
                    <a:pt x="97587" y="111849"/>
                    <a:pt x="101498" y="97231"/>
                    <a:pt x="90094" y="97714"/>
                  </a:cubicBezTo>
                  <a:cubicBezTo>
                    <a:pt x="87350" y="86423"/>
                    <a:pt x="97409" y="76441"/>
                    <a:pt x="98996" y="65596"/>
                  </a:cubicBezTo>
                  <a:cubicBezTo>
                    <a:pt x="100190" y="57290"/>
                    <a:pt x="94488" y="52007"/>
                    <a:pt x="86512" y="51143"/>
                  </a:cubicBezTo>
                  <a:cubicBezTo>
                    <a:pt x="81902" y="50648"/>
                    <a:pt x="81458" y="52134"/>
                    <a:pt x="77686" y="53442"/>
                  </a:cubicBezTo>
                  <a:cubicBezTo>
                    <a:pt x="73177" y="55016"/>
                    <a:pt x="69901" y="54686"/>
                    <a:pt x="65100" y="54940"/>
                  </a:cubicBezTo>
                  <a:cubicBezTo>
                    <a:pt x="56921" y="55372"/>
                    <a:pt x="43700" y="57683"/>
                    <a:pt x="37427" y="51981"/>
                  </a:cubicBezTo>
                  <a:cubicBezTo>
                    <a:pt x="33604" y="48514"/>
                    <a:pt x="27279" y="36830"/>
                    <a:pt x="20231" y="41783"/>
                  </a:cubicBezTo>
                  <a:cubicBezTo>
                    <a:pt x="12052" y="47498"/>
                    <a:pt x="14910" y="65418"/>
                    <a:pt x="15875" y="73495"/>
                  </a:cubicBezTo>
                  <a:cubicBezTo>
                    <a:pt x="17475" y="86906"/>
                    <a:pt x="18796" y="100826"/>
                    <a:pt x="22072" y="114109"/>
                  </a:cubicBezTo>
                  <a:cubicBezTo>
                    <a:pt x="23838" y="121234"/>
                    <a:pt x="22174" y="127457"/>
                    <a:pt x="22250" y="134176"/>
                  </a:cubicBezTo>
                  <a:cubicBezTo>
                    <a:pt x="22327" y="140856"/>
                    <a:pt x="25895" y="147612"/>
                    <a:pt x="23126" y="154077"/>
                  </a:cubicBezTo>
                  <a:cubicBezTo>
                    <a:pt x="18034" y="158661"/>
                    <a:pt x="10109" y="157480"/>
                    <a:pt x="3378" y="157087"/>
                  </a:cubicBezTo>
                  <a:cubicBezTo>
                    <a:pt x="9550" y="147422"/>
                    <a:pt x="9944" y="136233"/>
                    <a:pt x="9296" y="124193"/>
                  </a:cubicBezTo>
                  <a:cubicBezTo>
                    <a:pt x="8953" y="117449"/>
                    <a:pt x="8903" y="111290"/>
                    <a:pt x="8229" y="105080"/>
                  </a:cubicBezTo>
                  <a:cubicBezTo>
                    <a:pt x="6845" y="92545"/>
                    <a:pt x="6147" y="82271"/>
                    <a:pt x="3302" y="69266"/>
                  </a:cubicBezTo>
                  <a:cubicBezTo>
                    <a:pt x="0" y="54331"/>
                    <a:pt x="4470" y="37567"/>
                    <a:pt x="16472" y="28194"/>
                  </a:cubicBezTo>
                  <a:cubicBezTo>
                    <a:pt x="24574" y="21869"/>
                    <a:pt x="32321" y="14910"/>
                    <a:pt x="40576" y="8598"/>
                  </a:cubicBezTo>
                  <a:cubicBezTo>
                    <a:pt x="45923" y="4515"/>
                    <a:pt x="53794" y="2175"/>
                    <a:pt x="61955" y="1088"/>
                  </a:cubicBezTo>
                  <a:close/>
                </a:path>
              </a:pathLst>
            </a:custGeom>
            <a:ln w="0" cap="flat">
              <a:miter lim="100000"/>
            </a:ln>
          </p:spPr>
          <p:style>
            <a:lnRef idx="0">
              <a:srgbClr val="000000">
                <a:alpha val="0"/>
              </a:srgbClr>
            </a:lnRef>
            <a:fillRef idx="1">
              <a:srgbClr val="B2B2B2"/>
            </a:fillRef>
            <a:effectRef idx="0">
              <a:scrgbClr r="0" g="0" b="0"/>
            </a:effectRef>
            <a:fontRef idx="none"/>
          </p:style>
          <p:txBody>
            <a:bodyPr/>
            <a:lstStyle/>
            <a:p>
              <a:endParaRPr lang="en-US"/>
            </a:p>
          </p:txBody>
        </p:sp>
        <p:sp>
          <p:nvSpPr>
            <p:cNvPr id="49" name="Shape 1253"/>
            <p:cNvSpPr/>
            <p:nvPr/>
          </p:nvSpPr>
          <p:spPr>
            <a:xfrm>
              <a:off x="3449477" y="1535182"/>
              <a:ext cx="29136" cy="137168"/>
            </a:xfrm>
            <a:custGeom>
              <a:avLst/>
              <a:gdLst/>
              <a:ahLst/>
              <a:cxnLst/>
              <a:rect l="0" t="0" r="0" b="0"/>
              <a:pathLst>
                <a:path w="29136" h="137168">
                  <a:moveTo>
                    <a:pt x="27858" y="0"/>
                  </a:moveTo>
                  <a:lnTo>
                    <a:pt x="27858" y="18946"/>
                  </a:lnTo>
                  <a:lnTo>
                    <a:pt x="26332" y="25890"/>
                  </a:lnTo>
                  <a:lnTo>
                    <a:pt x="27858" y="21065"/>
                  </a:lnTo>
                  <a:lnTo>
                    <a:pt x="27858" y="63962"/>
                  </a:lnTo>
                  <a:lnTo>
                    <a:pt x="27605" y="62037"/>
                  </a:lnTo>
                  <a:cubicBezTo>
                    <a:pt x="27113" y="57824"/>
                    <a:pt x="26211" y="52648"/>
                    <a:pt x="25521" y="47234"/>
                  </a:cubicBezTo>
                  <a:lnTo>
                    <a:pt x="24804" y="32839"/>
                  </a:lnTo>
                  <a:lnTo>
                    <a:pt x="23778" y="37507"/>
                  </a:lnTo>
                  <a:cubicBezTo>
                    <a:pt x="23582" y="44176"/>
                    <a:pt x="24348" y="51059"/>
                    <a:pt x="25295" y="58156"/>
                  </a:cubicBezTo>
                  <a:lnTo>
                    <a:pt x="27858" y="79757"/>
                  </a:lnTo>
                  <a:lnTo>
                    <a:pt x="27858" y="116584"/>
                  </a:lnTo>
                  <a:lnTo>
                    <a:pt x="26805" y="124343"/>
                  </a:lnTo>
                  <a:lnTo>
                    <a:pt x="27858" y="120699"/>
                  </a:lnTo>
                  <a:lnTo>
                    <a:pt x="27858" y="137114"/>
                  </a:lnTo>
                  <a:lnTo>
                    <a:pt x="25438" y="137168"/>
                  </a:lnTo>
                  <a:cubicBezTo>
                    <a:pt x="23794" y="137101"/>
                    <a:pt x="21586" y="136967"/>
                    <a:pt x="18283" y="136853"/>
                  </a:cubicBezTo>
                  <a:cubicBezTo>
                    <a:pt x="14384" y="136713"/>
                    <a:pt x="12733" y="132966"/>
                    <a:pt x="14156" y="129677"/>
                  </a:cubicBezTo>
                  <a:cubicBezTo>
                    <a:pt x="29136" y="95362"/>
                    <a:pt x="0" y="44760"/>
                    <a:pt x="17419" y="12456"/>
                  </a:cubicBezTo>
                  <a:lnTo>
                    <a:pt x="27858"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50" name="Shape 1254"/>
            <p:cNvSpPr/>
            <p:nvPr/>
          </p:nvSpPr>
          <p:spPr>
            <a:xfrm>
              <a:off x="3477336" y="1614938"/>
              <a:ext cx="1926" cy="36827"/>
            </a:xfrm>
            <a:custGeom>
              <a:avLst/>
              <a:gdLst/>
              <a:ahLst/>
              <a:cxnLst/>
              <a:rect l="0" t="0" r="0" b="0"/>
              <a:pathLst>
                <a:path w="1926" h="36827">
                  <a:moveTo>
                    <a:pt x="0" y="0"/>
                  </a:moveTo>
                  <a:lnTo>
                    <a:pt x="39" y="327"/>
                  </a:lnTo>
                  <a:cubicBezTo>
                    <a:pt x="502" y="6924"/>
                    <a:pt x="1620" y="14811"/>
                    <a:pt x="1926" y="22637"/>
                  </a:cubicBezTo>
                  <a:lnTo>
                    <a:pt x="0" y="36827"/>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51" name="Shape 1255"/>
            <p:cNvSpPr/>
            <p:nvPr/>
          </p:nvSpPr>
          <p:spPr>
            <a:xfrm>
              <a:off x="3477336" y="1506218"/>
              <a:ext cx="151943" cy="215219"/>
            </a:xfrm>
            <a:custGeom>
              <a:avLst/>
              <a:gdLst/>
              <a:ahLst/>
              <a:cxnLst/>
              <a:rect l="0" t="0" r="0" b="0"/>
              <a:pathLst>
                <a:path w="151943" h="215219">
                  <a:moveTo>
                    <a:pt x="59769" y="203"/>
                  </a:moveTo>
                  <a:cubicBezTo>
                    <a:pt x="67233" y="0"/>
                    <a:pt x="75366" y="964"/>
                    <a:pt x="84557" y="3269"/>
                  </a:cubicBezTo>
                  <a:cubicBezTo>
                    <a:pt x="113818" y="10609"/>
                    <a:pt x="142215" y="40353"/>
                    <a:pt x="136437" y="72268"/>
                  </a:cubicBezTo>
                  <a:cubicBezTo>
                    <a:pt x="132614" y="93401"/>
                    <a:pt x="126531" y="114736"/>
                    <a:pt x="124461" y="135844"/>
                  </a:cubicBezTo>
                  <a:cubicBezTo>
                    <a:pt x="121946" y="161511"/>
                    <a:pt x="129960" y="177538"/>
                    <a:pt x="148946" y="193363"/>
                  </a:cubicBezTo>
                  <a:cubicBezTo>
                    <a:pt x="151943" y="195864"/>
                    <a:pt x="149861" y="200182"/>
                    <a:pt x="146838" y="201325"/>
                  </a:cubicBezTo>
                  <a:cubicBezTo>
                    <a:pt x="113567" y="213816"/>
                    <a:pt x="58117" y="176328"/>
                    <a:pt x="71439" y="148103"/>
                  </a:cubicBezTo>
                  <a:lnTo>
                    <a:pt x="79956" y="138605"/>
                  </a:lnTo>
                  <a:lnTo>
                    <a:pt x="79909" y="138460"/>
                  </a:lnTo>
                  <a:lnTo>
                    <a:pt x="82061" y="134306"/>
                  </a:lnTo>
                  <a:lnTo>
                    <a:pt x="76709" y="134650"/>
                  </a:lnTo>
                  <a:cubicBezTo>
                    <a:pt x="73407" y="134625"/>
                    <a:pt x="71553" y="131640"/>
                    <a:pt x="72111" y="128618"/>
                  </a:cubicBezTo>
                  <a:cubicBezTo>
                    <a:pt x="73102" y="123258"/>
                    <a:pt x="83643" y="109022"/>
                    <a:pt x="75871" y="106278"/>
                  </a:cubicBezTo>
                  <a:cubicBezTo>
                    <a:pt x="73966" y="105593"/>
                    <a:pt x="72226" y="103878"/>
                    <a:pt x="72378" y="101681"/>
                  </a:cubicBezTo>
                  <a:cubicBezTo>
                    <a:pt x="73039" y="91826"/>
                    <a:pt x="78411" y="60533"/>
                    <a:pt x="64732" y="62171"/>
                  </a:cubicBezTo>
                  <a:cubicBezTo>
                    <a:pt x="50724" y="63848"/>
                    <a:pt x="35040" y="67658"/>
                    <a:pt x="22073" y="60063"/>
                  </a:cubicBezTo>
                  <a:cubicBezTo>
                    <a:pt x="18771" y="58133"/>
                    <a:pt x="2427" y="32148"/>
                    <a:pt x="6808" y="69906"/>
                  </a:cubicBezTo>
                  <a:cubicBezTo>
                    <a:pt x="8637" y="85654"/>
                    <a:pt x="10593" y="101262"/>
                    <a:pt x="13717" y="116807"/>
                  </a:cubicBezTo>
                  <a:cubicBezTo>
                    <a:pt x="16371" y="130066"/>
                    <a:pt x="15799" y="144569"/>
                    <a:pt x="14936" y="158044"/>
                  </a:cubicBezTo>
                  <a:cubicBezTo>
                    <a:pt x="14796" y="160317"/>
                    <a:pt x="13564" y="161866"/>
                    <a:pt x="11443" y="162641"/>
                  </a:cubicBezTo>
                  <a:cubicBezTo>
                    <a:pt x="5392" y="164838"/>
                    <a:pt x="3439" y="165746"/>
                    <a:pt x="1349" y="166048"/>
                  </a:cubicBezTo>
                  <a:lnTo>
                    <a:pt x="0" y="166077"/>
                  </a:lnTo>
                  <a:lnTo>
                    <a:pt x="0" y="149662"/>
                  </a:lnTo>
                  <a:lnTo>
                    <a:pt x="3451" y="137724"/>
                  </a:lnTo>
                  <a:cubicBezTo>
                    <a:pt x="4185" y="132695"/>
                    <a:pt x="4247" y="127775"/>
                    <a:pt x="3928" y="122801"/>
                  </a:cubicBezTo>
                  <a:lnTo>
                    <a:pt x="0" y="92925"/>
                  </a:lnTo>
                  <a:lnTo>
                    <a:pt x="0" y="50028"/>
                  </a:lnTo>
                  <a:lnTo>
                    <a:pt x="1061" y="46674"/>
                  </a:lnTo>
                  <a:cubicBezTo>
                    <a:pt x="3715" y="43213"/>
                    <a:pt x="7827" y="40966"/>
                    <a:pt x="14022" y="40658"/>
                  </a:cubicBezTo>
                  <a:cubicBezTo>
                    <a:pt x="15317" y="40594"/>
                    <a:pt x="16460" y="41229"/>
                    <a:pt x="17400" y="42055"/>
                  </a:cubicBezTo>
                  <a:cubicBezTo>
                    <a:pt x="27433" y="51021"/>
                    <a:pt x="38621" y="55758"/>
                    <a:pt x="52147" y="54145"/>
                  </a:cubicBezTo>
                  <a:cubicBezTo>
                    <a:pt x="65279" y="52583"/>
                    <a:pt x="69724" y="48862"/>
                    <a:pt x="81878" y="52799"/>
                  </a:cubicBezTo>
                  <a:cubicBezTo>
                    <a:pt x="104280" y="60089"/>
                    <a:pt x="74778" y="93401"/>
                    <a:pt x="85472" y="99675"/>
                  </a:cubicBezTo>
                  <a:cubicBezTo>
                    <a:pt x="96318" y="106012"/>
                    <a:pt x="79236" y="134409"/>
                    <a:pt x="88278" y="121061"/>
                  </a:cubicBezTo>
                  <a:cubicBezTo>
                    <a:pt x="91327" y="116565"/>
                    <a:pt x="98146" y="119359"/>
                    <a:pt x="96978" y="124732"/>
                  </a:cubicBezTo>
                  <a:cubicBezTo>
                    <a:pt x="94514" y="136073"/>
                    <a:pt x="94197" y="130573"/>
                    <a:pt x="88152" y="143273"/>
                  </a:cubicBezTo>
                  <a:lnTo>
                    <a:pt x="86697" y="143687"/>
                  </a:lnTo>
                  <a:lnTo>
                    <a:pt x="86437" y="144975"/>
                  </a:lnTo>
                  <a:cubicBezTo>
                    <a:pt x="86183" y="145534"/>
                    <a:pt x="85929" y="146093"/>
                    <a:pt x="85675" y="146652"/>
                  </a:cubicBezTo>
                  <a:cubicBezTo>
                    <a:pt x="85637" y="148963"/>
                    <a:pt x="84189" y="150423"/>
                    <a:pt x="82170" y="151249"/>
                  </a:cubicBezTo>
                  <a:cubicBezTo>
                    <a:pt x="54420" y="162501"/>
                    <a:pt x="148858" y="215219"/>
                    <a:pt x="129731" y="191788"/>
                  </a:cubicBezTo>
                  <a:cubicBezTo>
                    <a:pt x="123508" y="184155"/>
                    <a:pt x="111520" y="176624"/>
                    <a:pt x="111811" y="165079"/>
                  </a:cubicBezTo>
                  <a:cubicBezTo>
                    <a:pt x="112663" y="131640"/>
                    <a:pt x="134392" y="84879"/>
                    <a:pt x="125197" y="52824"/>
                  </a:cubicBezTo>
                  <a:cubicBezTo>
                    <a:pt x="117793" y="26986"/>
                    <a:pt x="98432" y="14394"/>
                    <a:pt x="76815" y="11584"/>
                  </a:cubicBezTo>
                  <a:cubicBezTo>
                    <a:pt x="55198" y="8774"/>
                    <a:pt x="31325" y="15746"/>
                    <a:pt x="14898" y="29037"/>
                  </a:cubicBezTo>
                  <a:cubicBezTo>
                    <a:pt x="7725" y="34844"/>
                    <a:pt x="3079" y="40868"/>
                    <a:pt x="176" y="47107"/>
                  </a:cubicBezTo>
                  <a:lnTo>
                    <a:pt x="0" y="47909"/>
                  </a:lnTo>
                  <a:lnTo>
                    <a:pt x="0" y="28963"/>
                  </a:lnTo>
                  <a:lnTo>
                    <a:pt x="140" y="28796"/>
                  </a:lnTo>
                  <a:cubicBezTo>
                    <a:pt x="21010" y="11917"/>
                    <a:pt x="37378" y="811"/>
                    <a:pt x="59769" y="203"/>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52" name="Shape 1256"/>
            <p:cNvSpPr/>
            <p:nvPr/>
          </p:nvSpPr>
          <p:spPr>
            <a:xfrm>
              <a:off x="3502660" y="1640538"/>
              <a:ext cx="16218" cy="10135"/>
            </a:xfrm>
            <a:custGeom>
              <a:avLst/>
              <a:gdLst/>
              <a:ahLst/>
              <a:cxnLst/>
              <a:rect l="0" t="0" r="0" b="0"/>
              <a:pathLst>
                <a:path w="16218" h="10135">
                  <a:moveTo>
                    <a:pt x="3785" y="0"/>
                  </a:moveTo>
                  <a:cubicBezTo>
                    <a:pt x="7811" y="1092"/>
                    <a:pt x="11684" y="1600"/>
                    <a:pt x="15596" y="2896"/>
                  </a:cubicBezTo>
                  <a:lnTo>
                    <a:pt x="16218" y="4140"/>
                  </a:lnTo>
                  <a:cubicBezTo>
                    <a:pt x="15723" y="6312"/>
                    <a:pt x="10490" y="10135"/>
                    <a:pt x="8077" y="9792"/>
                  </a:cubicBezTo>
                  <a:cubicBezTo>
                    <a:pt x="3721" y="9170"/>
                    <a:pt x="4687" y="3912"/>
                    <a:pt x="0" y="4013"/>
                  </a:cubicBezTo>
                  <a:cubicBezTo>
                    <a:pt x="1486" y="2756"/>
                    <a:pt x="1613" y="2159"/>
                    <a:pt x="3607" y="1549"/>
                  </a:cubicBezTo>
                  <a:cubicBezTo>
                    <a:pt x="3810" y="1029"/>
                    <a:pt x="3467" y="445"/>
                    <a:pt x="3785"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53" name="Shape 1257"/>
            <p:cNvSpPr/>
            <p:nvPr/>
          </p:nvSpPr>
          <p:spPr>
            <a:xfrm>
              <a:off x="3495942" y="1635357"/>
              <a:ext cx="27051" cy="19799"/>
            </a:xfrm>
            <a:custGeom>
              <a:avLst/>
              <a:gdLst/>
              <a:ahLst/>
              <a:cxnLst/>
              <a:rect l="0" t="0" r="0" b="0"/>
              <a:pathLst>
                <a:path w="27051" h="19799">
                  <a:moveTo>
                    <a:pt x="11773" y="584"/>
                  </a:moveTo>
                  <a:cubicBezTo>
                    <a:pt x="15723" y="1562"/>
                    <a:pt x="19685" y="2324"/>
                    <a:pt x="23584" y="3480"/>
                  </a:cubicBezTo>
                  <a:lnTo>
                    <a:pt x="24511" y="5216"/>
                  </a:lnTo>
                  <a:lnTo>
                    <a:pt x="24803" y="5129"/>
                  </a:lnTo>
                  <a:lnTo>
                    <a:pt x="25403" y="6887"/>
                  </a:lnTo>
                  <a:lnTo>
                    <a:pt x="26734" y="9380"/>
                  </a:lnTo>
                  <a:lnTo>
                    <a:pt x="26332" y="9612"/>
                  </a:lnTo>
                  <a:lnTo>
                    <a:pt x="27051" y="11722"/>
                  </a:lnTo>
                  <a:cubicBezTo>
                    <a:pt x="25311" y="15621"/>
                    <a:pt x="20155" y="19444"/>
                    <a:pt x="15811" y="19685"/>
                  </a:cubicBezTo>
                  <a:cubicBezTo>
                    <a:pt x="13513" y="19799"/>
                    <a:pt x="10846" y="19100"/>
                    <a:pt x="9195" y="17348"/>
                  </a:cubicBezTo>
                  <a:cubicBezTo>
                    <a:pt x="8560" y="16675"/>
                    <a:pt x="6401" y="13932"/>
                    <a:pt x="6718" y="13957"/>
                  </a:cubicBezTo>
                  <a:cubicBezTo>
                    <a:pt x="2908" y="13551"/>
                    <a:pt x="0" y="8928"/>
                    <a:pt x="3340" y="5829"/>
                  </a:cubicBezTo>
                  <a:lnTo>
                    <a:pt x="5884" y="4184"/>
                  </a:lnTo>
                  <a:lnTo>
                    <a:pt x="5918" y="3911"/>
                  </a:lnTo>
                  <a:cubicBezTo>
                    <a:pt x="6376" y="1308"/>
                    <a:pt x="9436" y="0"/>
                    <a:pt x="11773" y="584"/>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54" name="Shape 1258"/>
            <p:cNvSpPr/>
            <p:nvPr/>
          </p:nvSpPr>
          <p:spPr>
            <a:xfrm>
              <a:off x="3400412" y="2089776"/>
              <a:ext cx="281953" cy="171450"/>
            </a:xfrm>
            <a:custGeom>
              <a:avLst/>
              <a:gdLst/>
              <a:ahLst/>
              <a:cxnLst/>
              <a:rect l="0" t="0" r="0" b="0"/>
              <a:pathLst>
                <a:path w="281953" h="171450">
                  <a:moveTo>
                    <a:pt x="148603" y="0"/>
                  </a:moveTo>
                  <a:cubicBezTo>
                    <a:pt x="156223" y="3810"/>
                    <a:pt x="163830" y="3810"/>
                    <a:pt x="171450" y="11430"/>
                  </a:cubicBezTo>
                  <a:lnTo>
                    <a:pt x="179070" y="11430"/>
                  </a:lnTo>
                  <a:cubicBezTo>
                    <a:pt x="182880" y="19050"/>
                    <a:pt x="186703" y="22860"/>
                    <a:pt x="190500" y="30480"/>
                  </a:cubicBezTo>
                  <a:cubicBezTo>
                    <a:pt x="220980" y="26670"/>
                    <a:pt x="251473" y="22860"/>
                    <a:pt x="281953" y="34290"/>
                  </a:cubicBezTo>
                  <a:cubicBezTo>
                    <a:pt x="266700" y="76200"/>
                    <a:pt x="247650" y="121920"/>
                    <a:pt x="259080" y="163830"/>
                  </a:cubicBezTo>
                  <a:cubicBezTo>
                    <a:pt x="190500" y="156210"/>
                    <a:pt x="114300" y="171450"/>
                    <a:pt x="49530" y="152400"/>
                  </a:cubicBezTo>
                  <a:cubicBezTo>
                    <a:pt x="0" y="137160"/>
                    <a:pt x="7620" y="144780"/>
                    <a:pt x="15253" y="95250"/>
                  </a:cubicBezTo>
                  <a:cubicBezTo>
                    <a:pt x="19050" y="68580"/>
                    <a:pt x="34303" y="45720"/>
                    <a:pt x="38100" y="19050"/>
                  </a:cubicBezTo>
                  <a:cubicBezTo>
                    <a:pt x="68580" y="19050"/>
                    <a:pt x="99073" y="26670"/>
                    <a:pt x="129553" y="26670"/>
                  </a:cubicBezTo>
                  <a:cubicBezTo>
                    <a:pt x="133350" y="11430"/>
                    <a:pt x="144780" y="11430"/>
                    <a:pt x="148603"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55" name="Shape 1259"/>
            <p:cNvSpPr/>
            <p:nvPr/>
          </p:nvSpPr>
          <p:spPr>
            <a:xfrm>
              <a:off x="3379673" y="2089980"/>
              <a:ext cx="162327" cy="171563"/>
            </a:xfrm>
            <a:custGeom>
              <a:avLst/>
              <a:gdLst/>
              <a:ahLst/>
              <a:cxnLst/>
              <a:rect l="0" t="0" r="0" b="0"/>
              <a:pathLst>
                <a:path w="162327" h="171563">
                  <a:moveTo>
                    <a:pt x="162327" y="0"/>
                  </a:moveTo>
                  <a:lnTo>
                    <a:pt x="162327" y="18111"/>
                  </a:lnTo>
                  <a:lnTo>
                    <a:pt x="155918" y="28548"/>
                  </a:lnTo>
                  <a:cubicBezTo>
                    <a:pt x="154699" y="31114"/>
                    <a:pt x="152641" y="32562"/>
                    <a:pt x="149720" y="32447"/>
                  </a:cubicBezTo>
                  <a:cubicBezTo>
                    <a:pt x="136589" y="31952"/>
                    <a:pt x="65862" y="16496"/>
                    <a:pt x="61798" y="35063"/>
                  </a:cubicBezTo>
                  <a:cubicBezTo>
                    <a:pt x="57239" y="56005"/>
                    <a:pt x="46291" y="74167"/>
                    <a:pt x="42710" y="95681"/>
                  </a:cubicBezTo>
                  <a:cubicBezTo>
                    <a:pt x="38926" y="118515"/>
                    <a:pt x="31648" y="133463"/>
                    <a:pt x="59461" y="141782"/>
                  </a:cubicBezTo>
                  <a:cubicBezTo>
                    <a:pt x="85382" y="149528"/>
                    <a:pt x="111709" y="154456"/>
                    <a:pt x="138811" y="154989"/>
                  </a:cubicBezTo>
                  <a:cubicBezTo>
                    <a:pt x="141057" y="155032"/>
                    <a:pt x="144787" y="155181"/>
                    <a:pt x="149594" y="155374"/>
                  </a:cubicBezTo>
                  <a:lnTo>
                    <a:pt x="162327" y="155854"/>
                  </a:lnTo>
                  <a:lnTo>
                    <a:pt x="162327" y="171333"/>
                  </a:lnTo>
                  <a:lnTo>
                    <a:pt x="155248" y="171520"/>
                  </a:lnTo>
                  <a:cubicBezTo>
                    <a:pt x="112725" y="171563"/>
                    <a:pt x="70923" y="167550"/>
                    <a:pt x="35662" y="148094"/>
                  </a:cubicBezTo>
                  <a:cubicBezTo>
                    <a:pt x="0" y="128434"/>
                    <a:pt x="46761" y="43433"/>
                    <a:pt x="52464" y="18248"/>
                  </a:cubicBezTo>
                  <a:cubicBezTo>
                    <a:pt x="53264" y="14718"/>
                    <a:pt x="55613" y="12292"/>
                    <a:pt x="59449" y="12483"/>
                  </a:cubicBezTo>
                  <a:cubicBezTo>
                    <a:pt x="91753" y="14005"/>
                    <a:pt x="129201" y="28129"/>
                    <a:pt x="154955" y="7848"/>
                  </a:cubicBezTo>
                  <a:lnTo>
                    <a:pt x="162327"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56" name="Shape 1260"/>
            <p:cNvSpPr/>
            <p:nvPr/>
          </p:nvSpPr>
          <p:spPr>
            <a:xfrm>
              <a:off x="3542000" y="2084226"/>
              <a:ext cx="148201" cy="177087"/>
            </a:xfrm>
            <a:custGeom>
              <a:avLst/>
              <a:gdLst/>
              <a:ahLst/>
              <a:cxnLst/>
              <a:rect l="0" t="0" r="0" b="0"/>
              <a:pathLst>
                <a:path w="148201" h="177087">
                  <a:moveTo>
                    <a:pt x="8768" y="838"/>
                  </a:moveTo>
                  <a:cubicBezTo>
                    <a:pt x="19407" y="5029"/>
                    <a:pt x="19945" y="5048"/>
                    <a:pt x="25207" y="8375"/>
                  </a:cubicBezTo>
                  <a:lnTo>
                    <a:pt x="30659" y="11849"/>
                  </a:lnTo>
                  <a:lnTo>
                    <a:pt x="36314" y="10313"/>
                  </a:lnTo>
                  <a:cubicBezTo>
                    <a:pt x="39438" y="9461"/>
                    <a:pt x="42092" y="11671"/>
                    <a:pt x="43604" y="14071"/>
                  </a:cubicBezTo>
                  <a:cubicBezTo>
                    <a:pt x="57028" y="35344"/>
                    <a:pt x="117022" y="25984"/>
                    <a:pt x="142803" y="33236"/>
                  </a:cubicBezTo>
                  <a:cubicBezTo>
                    <a:pt x="146512" y="34277"/>
                    <a:pt x="148201" y="38913"/>
                    <a:pt x="146969" y="42291"/>
                  </a:cubicBezTo>
                  <a:cubicBezTo>
                    <a:pt x="131742" y="83769"/>
                    <a:pt x="116616" y="122923"/>
                    <a:pt x="124401" y="168161"/>
                  </a:cubicBezTo>
                  <a:cubicBezTo>
                    <a:pt x="125188" y="172682"/>
                    <a:pt x="121391" y="176759"/>
                    <a:pt x="116832" y="176365"/>
                  </a:cubicBezTo>
                  <a:cubicBezTo>
                    <a:pt x="97760" y="174749"/>
                    <a:pt x="77412" y="174965"/>
                    <a:pt x="56518" y="175592"/>
                  </a:cubicBezTo>
                  <a:lnTo>
                    <a:pt x="0" y="177087"/>
                  </a:lnTo>
                  <a:lnTo>
                    <a:pt x="0" y="161609"/>
                  </a:lnTo>
                  <a:lnTo>
                    <a:pt x="4516" y="161779"/>
                  </a:lnTo>
                  <a:cubicBezTo>
                    <a:pt x="43855" y="163100"/>
                    <a:pt x="107370" y="163795"/>
                    <a:pt x="107370" y="150546"/>
                  </a:cubicBezTo>
                  <a:cubicBezTo>
                    <a:pt x="107358" y="123711"/>
                    <a:pt x="111574" y="99492"/>
                    <a:pt x="120553" y="74079"/>
                  </a:cubicBezTo>
                  <a:cubicBezTo>
                    <a:pt x="136720" y="28296"/>
                    <a:pt x="79430" y="39484"/>
                    <a:pt x="50131" y="42938"/>
                  </a:cubicBezTo>
                  <a:cubicBezTo>
                    <a:pt x="46766" y="43345"/>
                    <a:pt x="44277" y="41884"/>
                    <a:pt x="42562" y="39039"/>
                  </a:cubicBezTo>
                  <a:cubicBezTo>
                    <a:pt x="38981" y="33045"/>
                    <a:pt x="35514" y="23431"/>
                    <a:pt x="28211" y="21450"/>
                  </a:cubicBezTo>
                  <a:lnTo>
                    <a:pt x="27755" y="20742"/>
                  </a:lnTo>
                  <a:lnTo>
                    <a:pt x="27132" y="20879"/>
                  </a:lnTo>
                  <a:cubicBezTo>
                    <a:pt x="22271" y="17869"/>
                    <a:pt x="18216" y="16218"/>
                    <a:pt x="14751" y="15682"/>
                  </a:cubicBezTo>
                  <a:cubicBezTo>
                    <a:pt x="9553" y="14878"/>
                    <a:pt x="5679" y="16580"/>
                    <a:pt x="2398" y="19960"/>
                  </a:cubicBezTo>
                  <a:lnTo>
                    <a:pt x="0" y="23865"/>
                  </a:lnTo>
                  <a:lnTo>
                    <a:pt x="0" y="5754"/>
                  </a:lnTo>
                  <a:lnTo>
                    <a:pt x="2900" y="2667"/>
                  </a:lnTo>
                  <a:cubicBezTo>
                    <a:pt x="4183" y="851"/>
                    <a:pt x="6659" y="0"/>
                    <a:pt x="8768" y="838"/>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57" name="Shape 1261"/>
            <p:cNvSpPr/>
            <p:nvPr/>
          </p:nvSpPr>
          <p:spPr>
            <a:xfrm>
              <a:off x="3406978" y="2089776"/>
              <a:ext cx="275387" cy="167475"/>
            </a:xfrm>
            <a:custGeom>
              <a:avLst/>
              <a:gdLst/>
              <a:ahLst/>
              <a:cxnLst/>
              <a:rect l="0" t="0" r="0" b="0"/>
              <a:pathLst>
                <a:path w="275387" h="167475">
                  <a:moveTo>
                    <a:pt x="145136" y="0"/>
                  </a:moveTo>
                  <a:cubicBezTo>
                    <a:pt x="152578" y="3721"/>
                    <a:pt x="160020" y="3721"/>
                    <a:pt x="167462" y="11163"/>
                  </a:cubicBezTo>
                  <a:lnTo>
                    <a:pt x="174904" y="11163"/>
                  </a:lnTo>
                  <a:cubicBezTo>
                    <a:pt x="178626" y="18605"/>
                    <a:pt x="182347" y="22327"/>
                    <a:pt x="186068" y="29769"/>
                  </a:cubicBezTo>
                  <a:cubicBezTo>
                    <a:pt x="215862" y="26047"/>
                    <a:pt x="245618" y="22327"/>
                    <a:pt x="275387" y="33489"/>
                  </a:cubicBezTo>
                  <a:cubicBezTo>
                    <a:pt x="260502" y="74422"/>
                    <a:pt x="241897" y="119088"/>
                    <a:pt x="253060" y="160020"/>
                  </a:cubicBezTo>
                  <a:cubicBezTo>
                    <a:pt x="186068" y="152578"/>
                    <a:pt x="111646" y="167475"/>
                    <a:pt x="48387" y="148856"/>
                  </a:cubicBezTo>
                  <a:cubicBezTo>
                    <a:pt x="0" y="133972"/>
                    <a:pt x="7442" y="141414"/>
                    <a:pt x="14884" y="93040"/>
                  </a:cubicBezTo>
                  <a:cubicBezTo>
                    <a:pt x="18605" y="66980"/>
                    <a:pt x="33490" y="44653"/>
                    <a:pt x="37211" y="18605"/>
                  </a:cubicBezTo>
                  <a:cubicBezTo>
                    <a:pt x="66992" y="18605"/>
                    <a:pt x="96762" y="26047"/>
                    <a:pt x="126517" y="26047"/>
                  </a:cubicBezTo>
                  <a:cubicBezTo>
                    <a:pt x="130251" y="11163"/>
                    <a:pt x="141415" y="11163"/>
                    <a:pt x="145136" y="0"/>
                  </a:cubicBezTo>
                  <a:close/>
                </a:path>
              </a:pathLst>
            </a:custGeom>
            <a:ln w="0" cap="flat">
              <a:miter lim="100000"/>
            </a:ln>
          </p:spPr>
          <p:style>
            <a:lnRef idx="0">
              <a:srgbClr val="000000">
                <a:alpha val="0"/>
              </a:srgbClr>
            </a:lnRef>
            <a:fillRef idx="1">
              <a:srgbClr val="404040"/>
            </a:fillRef>
            <a:effectRef idx="0">
              <a:scrgbClr r="0" g="0" b="0"/>
            </a:effectRef>
            <a:fontRef idx="none"/>
          </p:style>
          <p:txBody>
            <a:bodyPr/>
            <a:lstStyle/>
            <a:p>
              <a:endParaRPr lang="en-US"/>
            </a:p>
          </p:txBody>
        </p:sp>
        <p:sp>
          <p:nvSpPr>
            <p:cNvPr id="58" name="Shape 1262"/>
            <p:cNvSpPr/>
            <p:nvPr/>
          </p:nvSpPr>
          <p:spPr>
            <a:xfrm>
              <a:off x="3388386" y="2087042"/>
              <a:ext cx="160431" cy="168761"/>
            </a:xfrm>
            <a:custGeom>
              <a:avLst/>
              <a:gdLst/>
              <a:ahLst/>
              <a:cxnLst/>
              <a:rect l="0" t="0" r="0" b="0"/>
              <a:pathLst>
                <a:path w="160431" h="168761">
                  <a:moveTo>
                    <a:pt x="160431" y="0"/>
                  </a:moveTo>
                  <a:lnTo>
                    <a:pt x="160431" y="15953"/>
                  </a:lnTo>
                  <a:lnTo>
                    <a:pt x="158669" y="16515"/>
                  </a:lnTo>
                  <a:cubicBezTo>
                    <a:pt x="155303" y="19870"/>
                    <a:pt x="152440" y="25008"/>
                    <a:pt x="149225" y="31194"/>
                  </a:cubicBezTo>
                  <a:cubicBezTo>
                    <a:pt x="148488" y="32604"/>
                    <a:pt x="146698" y="33620"/>
                    <a:pt x="145110" y="33544"/>
                  </a:cubicBezTo>
                  <a:cubicBezTo>
                    <a:pt x="128638" y="32833"/>
                    <a:pt x="64465" y="15916"/>
                    <a:pt x="57010" y="37849"/>
                  </a:cubicBezTo>
                  <a:cubicBezTo>
                    <a:pt x="50343" y="57420"/>
                    <a:pt x="41529" y="76533"/>
                    <a:pt x="38074" y="97044"/>
                  </a:cubicBezTo>
                  <a:cubicBezTo>
                    <a:pt x="27661" y="158842"/>
                    <a:pt x="103518" y="156912"/>
                    <a:pt x="150520" y="156683"/>
                  </a:cubicBezTo>
                  <a:lnTo>
                    <a:pt x="160431" y="156590"/>
                  </a:lnTo>
                  <a:lnTo>
                    <a:pt x="160431" y="168344"/>
                  </a:lnTo>
                  <a:lnTo>
                    <a:pt x="151090" y="168611"/>
                  </a:lnTo>
                  <a:cubicBezTo>
                    <a:pt x="109588" y="168761"/>
                    <a:pt x="68764" y="164995"/>
                    <a:pt x="34595" y="146218"/>
                  </a:cubicBezTo>
                  <a:cubicBezTo>
                    <a:pt x="0" y="127206"/>
                    <a:pt x="45580" y="45355"/>
                    <a:pt x="51219" y="20082"/>
                  </a:cubicBezTo>
                  <a:cubicBezTo>
                    <a:pt x="51651" y="18088"/>
                    <a:pt x="53784" y="16501"/>
                    <a:pt x="55804" y="16577"/>
                  </a:cubicBezTo>
                  <a:cubicBezTo>
                    <a:pt x="92024" y="18152"/>
                    <a:pt x="135611" y="36033"/>
                    <a:pt x="159614" y="333"/>
                  </a:cubicBezTo>
                  <a:lnTo>
                    <a:pt x="160431"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59" name="Shape 1263"/>
            <p:cNvSpPr/>
            <p:nvPr/>
          </p:nvSpPr>
          <p:spPr>
            <a:xfrm>
              <a:off x="3548816" y="2085178"/>
              <a:ext cx="139048" cy="170208"/>
            </a:xfrm>
            <a:custGeom>
              <a:avLst/>
              <a:gdLst/>
              <a:ahLst/>
              <a:cxnLst/>
              <a:rect l="0" t="0" r="0" b="0"/>
              <a:pathLst>
                <a:path w="139048" h="170208">
                  <a:moveTo>
                    <a:pt x="4568" y="0"/>
                  </a:moveTo>
                  <a:cubicBezTo>
                    <a:pt x="15121" y="3962"/>
                    <a:pt x="15574" y="3867"/>
                    <a:pt x="20739" y="7070"/>
                  </a:cubicBezTo>
                  <a:lnTo>
                    <a:pt x="27077" y="11051"/>
                  </a:lnTo>
                  <a:lnTo>
                    <a:pt x="32311" y="11242"/>
                  </a:lnTo>
                  <a:cubicBezTo>
                    <a:pt x="37204" y="11893"/>
                    <a:pt x="37711" y="14246"/>
                    <a:pt x="42769" y="22657"/>
                  </a:cubicBezTo>
                  <a:cubicBezTo>
                    <a:pt x="49106" y="33236"/>
                    <a:pt x="117635" y="28663"/>
                    <a:pt x="134819" y="33489"/>
                  </a:cubicBezTo>
                  <a:cubicBezTo>
                    <a:pt x="137156" y="34163"/>
                    <a:pt x="139048" y="36906"/>
                    <a:pt x="138133" y="39357"/>
                  </a:cubicBezTo>
                  <a:cubicBezTo>
                    <a:pt x="123084" y="80416"/>
                    <a:pt x="107984" y="117957"/>
                    <a:pt x="115807" y="163360"/>
                  </a:cubicBezTo>
                  <a:cubicBezTo>
                    <a:pt x="116302" y="166154"/>
                    <a:pt x="114575" y="169672"/>
                    <a:pt x="111222" y="169380"/>
                  </a:cubicBezTo>
                  <a:cubicBezTo>
                    <a:pt x="92782" y="167821"/>
                    <a:pt x="73016" y="168057"/>
                    <a:pt x="52674" y="168702"/>
                  </a:cubicBezTo>
                  <a:lnTo>
                    <a:pt x="0" y="170208"/>
                  </a:lnTo>
                  <a:lnTo>
                    <a:pt x="0" y="158454"/>
                  </a:lnTo>
                  <a:lnTo>
                    <a:pt x="77199" y="157734"/>
                  </a:lnTo>
                  <a:cubicBezTo>
                    <a:pt x="103678" y="158813"/>
                    <a:pt x="103399" y="151790"/>
                    <a:pt x="103399" y="128791"/>
                  </a:cubicBezTo>
                  <a:cubicBezTo>
                    <a:pt x="103399" y="103911"/>
                    <a:pt x="114029" y="77546"/>
                    <a:pt x="122449" y="54572"/>
                  </a:cubicBezTo>
                  <a:cubicBezTo>
                    <a:pt x="132609" y="26886"/>
                    <a:pt x="51291" y="38303"/>
                    <a:pt x="44229" y="39129"/>
                  </a:cubicBezTo>
                  <a:cubicBezTo>
                    <a:pt x="42604" y="39319"/>
                    <a:pt x="40902" y="38087"/>
                    <a:pt x="40115" y="36779"/>
                  </a:cubicBezTo>
                  <a:cubicBezTo>
                    <a:pt x="36673" y="31038"/>
                    <a:pt x="33257" y="20523"/>
                    <a:pt x="25624" y="20523"/>
                  </a:cubicBezTo>
                  <a:lnTo>
                    <a:pt x="24637" y="19501"/>
                  </a:lnTo>
                  <a:lnTo>
                    <a:pt x="23224" y="19875"/>
                  </a:lnTo>
                  <a:cubicBezTo>
                    <a:pt x="18277" y="16786"/>
                    <a:pt x="14188" y="15034"/>
                    <a:pt x="10702" y="14402"/>
                  </a:cubicBezTo>
                  <a:lnTo>
                    <a:pt x="0" y="17816"/>
                  </a:lnTo>
                  <a:lnTo>
                    <a:pt x="0" y="1863"/>
                  </a:lnTo>
                  <a:lnTo>
                    <a:pt x="4568"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60" name="Shape 1264"/>
            <p:cNvSpPr/>
            <p:nvPr/>
          </p:nvSpPr>
          <p:spPr>
            <a:xfrm>
              <a:off x="3438093" y="2132828"/>
              <a:ext cx="183680" cy="73253"/>
            </a:xfrm>
            <a:custGeom>
              <a:avLst/>
              <a:gdLst/>
              <a:ahLst/>
              <a:cxnLst/>
              <a:rect l="0" t="0" r="0" b="0"/>
              <a:pathLst>
                <a:path w="183680" h="73253">
                  <a:moveTo>
                    <a:pt x="10452" y="2362"/>
                  </a:moveTo>
                  <a:cubicBezTo>
                    <a:pt x="36411" y="13360"/>
                    <a:pt x="60947" y="26720"/>
                    <a:pt x="84861" y="41656"/>
                  </a:cubicBezTo>
                  <a:cubicBezTo>
                    <a:pt x="105321" y="54420"/>
                    <a:pt x="114922" y="59563"/>
                    <a:pt x="138798" y="47612"/>
                  </a:cubicBezTo>
                  <a:cubicBezTo>
                    <a:pt x="151270" y="41377"/>
                    <a:pt x="161633" y="35332"/>
                    <a:pt x="172314" y="25972"/>
                  </a:cubicBezTo>
                  <a:cubicBezTo>
                    <a:pt x="176911" y="21946"/>
                    <a:pt x="183680" y="28651"/>
                    <a:pt x="179057" y="32702"/>
                  </a:cubicBezTo>
                  <a:cubicBezTo>
                    <a:pt x="166421" y="43777"/>
                    <a:pt x="127978" y="73253"/>
                    <a:pt x="109652" y="68224"/>
                  </a:cubicBezTo>
                  <a:cubicBezTo>
                    <a:pt x="93053" y="63652"/>
                    <a:pt x="75019" y="46343"/>
                    <a:pt x="59931" y="37731"/>
                  </a:cubicBezTo>
                  <a:cubicBezTo>
                    <a:pt x="42253" y="27648"/>
                    <a:pt x="24397" y="18529"/>
                    <a:pt x="5639" y="10592"/>
                  </a:cubicBezTo>
                  <a:cubicBezTo>
                    <a:pt x="0" y="8204"/>
                    <a:pt x="4851" y="0"/>
                    <a:pt x="10452" y="2362"/>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61" name="Shape 1265"/>
            <p:cNvSpPr/>
            <p:nvPr/>
          </p:nvSpPr>
          <p:spPr>
            <a:xfrm>
              <a:off x="3484251" y="1686736"/>
              <a:ext cx="12738" cy="9536"/>
            </a:xfrm>
            <a:custGeom>
              <a:avLst/>
              <a:gdLst/>
              <a:ahLst/>
              <a:cxnLst/>
              <a:rect l="0" t="0" r="0" b="0"/>
              <a:pathLst>
                <a:path w="12738" h="9536">
                  <a:moveTo>
                    <a:pt x="4479" y="0"/>
                  </a:moveTo>
                  <a:lnTo>
                    <a:pt x="10477" y="170"/>
                  </a:lnTo>
                  <a:cubicBezTo>
                    <a:pt x="12163" y="1853"/>
                    <a:pt x="12738" y="4596"/>
                    <a:pt x="10522" y="6723"/>
                  </a:cubicBezTo>
                  <a:cubicBezTo>
                    <a:pt x="8680" y="8463"/>
                    <a:pt x="7157" y="9263"/>
                    <a:pt x="4604" y="9390"/>
                  </a:cubicBezTo>
                  <a:cubicBezTo>
                    <a:pt x="1531" y="9536"/>
                    <a:pt x="0" y="7228"/>
                    <a:pt x="3" y="4847"/>
                  </a:cubicBezTo>
                  <a:lnTo>
                    <a:pt x="4479"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62" name="Shape 1266"/>
            <p:cNvSpPr/>
            <p:nvPr/>
          </p:nvSpPr>
          <p:spPr>
            <a:xfrm>
              <a:off x="3488017" y="1686601"/>
              <a:ext cx="838" cy="135"/>
            </a:xfrm>
            <a:custGeom>
              <a:avLst/>
              <a:gdLst/>
              <a:ahLst/>
              <a:cxnLst/>
              <a:rect l="0" t="0" r="0" b="0"/>
              <a:pathLst>
                <a:path w="838" h="135">
                  <a:moveTo>
                    <a:pt x="838" y="0"/>
                  </a:moveTo>
                  <a:lnTo>
                    <a:pt x="714" y="135"/>
                  </a:lnTo>
                  <a:lnTo>
                    <a:pt x="0" y="115"/>
                  </a:lnTo>
                  <a:cubicBezTo>
                    <a:pt x="292" y="76"/>
                    <a:pt x="559" y="38"/>
                    <a:pt x="838"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63" name="Shape 1267"/>
            <p:cNvSpPr/>
            <p:nvPr/>
          </p:nvSpPr>
          <p:spPr>
            <a:xfrm>
              <a:off x="3495034" y="1705886"/>
              <a:ext cx="12046" cy="14065"/>
            </a:xfrm>
            <a:custGeom>
              <a:avLst/>
              <a:gdLst/>
              <a:ahLst/>
              <a:cxnLst/>
              <a:rect l="0" t="0" r="0" b="0"/>
              <a:pathLst>
                <a:path w="12046" h="14065">
                  <a:moveTo>
                    <a:pt x="2424" y="2180"/>
                  </a:moveTo>
                  <a:cubicBezTo>
                    <a:pt x="4105" y="489"/>
                    <a:pt x="6724" y="0"/>
                    <a:pt x="8617" y="2420"/>
                  </a:cubicBezTo>
                  <a:cubicBezTo>
                    <a:pt x="9417" y="3461"/>
                    <a:pt x="10217" y="4477"/>
                    <a:pt x="10966" y="5556"/>
                  </a:cubicBezTo>
                  <a:lnTo>
                    <a:pt x="9319" y="4284"/>
                  </a:lnTo>
                  <a:lnTo>
                    <a:pt x="12046" y="10037"/>
                  </a:lnTo>
                  <a:cubicBezTo>
                    <a:pt x="11424" y="12335"/>
                    <a:pt x="9385" y="14065"/>
                    <a:pt x="6534" y="12922"/>
                  </a:cubicBezTo>
                  <a:cubicBezTo>
                    <a:pt x="4248" y="12008"/>
                    <a:pt x="3372" y="11068"/>
                    <a:pt x="1861" y="9151"/>
                  </a:cubicBezTo>
                  <a:cubicBezTo>
                    <a:pt x="0" y="6763"/>
                    <a:pt x="743" y="3870"/>
                    <a:pt x="2424" y="218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64" name="Shape 1268"/>
            <p:cNvSpPr/>
            <p:nvPr/>
          </p:nvSpPr>
          <p:spPr>
            <a:xfrm>
              <a:off x="3514458" y="1720777"/>
              <a:ext cx="18796" cy="13551"/>
            </a:xfrm>
            <a:custGeom>
              <a:avLst/>
              <a:gdLst/>
              <a:ahLst/>
              <a:cxnLst/>
              <a:rect l="0" t="0" r="0" b="0"/>
              <a:pathLst>
                <a:path w="18796" h="13551">
                  <a:moveTo>
                    <a:pt x="6159" y="102"/>
                  </a:moveTo>
                  <a:cubicBezTo>
                    <a:pt x="8903" y="152"/>
                    <a:pt x="11290" y="534"/>
                    <a:pt x="13627" y="2019"/>
                  </a:cubicBezTo>
                  <a:cubicBezTo>
                    <a:pt x="18796" y="5309"/>
                    <a:pt x="14021" y="13551"/>
                    <a:pt x="8827" y="10249"/>
                  </a:cubicBezTo>
                  <a:cubicBezTo>
                    <a:pt x="8001" y="9715"/>
                    <a:pt x="7112" y="9512"/>
                    <a:pt x="6159" y="9627"/>
                  </a:cubicBezTo>
                  <a:cubicBezTo>
                    <a:pt x="13" y="9525"/>
                    <a:pt x="0" y="0"/>
                    <a:pt x="6159" y="102"/>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65" name="Shape 1269"/>
            <p:cNvSpPr/>
            <p:nvPr/>
          </p:nvSpPr>
          <p:spPr>
            <a:xfrm>
              <a:off x="3537318" y="1711861"/>
              <a:ext cx="18783" cy="13576"/>
            </a:xfrm>
            <a:custGeom>
              <a:avLst/>
              <a:gdLst/>
              <a:ahLst/>
              <a:cxnLst/>
              <a:rect l="0" t="0" r="0" b="0"/>
              <a:pathLst>
                <a:path w="18783" h="13576">
                  <a:moveTo>
                    <a:pt x="8814" y="3327"/>
                  </a:moveTo>
                  <a:cubicBezTo>
                    <a:pt x="14021" y="0"/>
                    <a:pt x="18783" y="8242"/>
                    <a:pt x="13627" y="11544"/>
                  </a:cubicBezTo>
                  <a:cubicBezTo>
                    <a:pt x="11303" y="13043"/>
                    <a:pt x="8890" y="13411"/>
                    <a:pt x="6160" y="13462"/>
                  </a:cubicBezTo>
                  <a:cubicBezTo>
                    <a:pt x="0" y="13576"/>
                    <a:pt x="13" y="4051"/>
                    <a:pt x="6160" y="3937"/>
                  </a:cubicBezTo>
                  <a:cubicBezTo>
                    <a:pt x="7112" y="4064"/>
                    <a:pt x="8001" y="3848"/>
                    <a:pt x="8814" y="3327"/>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66" name="Shape 1270"/>
            <p:cNvSpPr/>
            <p:nvPr/>
          </p:nvSpPr>
          <p:spPr>
            <a:xfrm>
              <a:off x="3556381" y="1696748"/>
              <a:ext cx="12281" cy="9525"/>
            </a:xfrm>
            <a:custGeom>
              <a:avLst/>
              <a:gdLst/>
              <a:ahLst/>
              <a:cxnLst/>
              <a:rect l="0" t="0" r="0" b="0"/>
              <a:pathLst>
                <a:path w="12281" h="9525">
                  <a:moveTo>
                    <a:pt x="6147" y="0"/>
                  </a:moveTo>
                  <a:cubicBezTo>
                    <a:pt x="12281" y="0"/>
                    <a:pt x="12281" y="9525"/>
                    <a:pt x="6147" y="9525"/>
                  </a:cubicBezTo>
                  <a:cubicBezTo>
                    <a:pt x="0" y="9525"/>
                    <a:pt x="0" y="0"/>
                    <a:pt x="6147"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67" name="Shape 1271"/>
            <p:cNvSpPr/>
            <p:nvPr/>
          </p:nvSpPr>
          <p:spPr>
            <a:xfrm>
              <a:off x="3420047" y="1779883"/>
              <a:ext cx="49288" cy="103150"/>
            </a:xfrm>
            <a:custGeom>
              <a:avLst/>
              <a:gdLst/>
              <a:ahLst/>
              <a:cxnLst/>
              <a:rect l="0" t="0" r="0" b="0"/>
              <a:pathLst>
                <a:path w="49288" h="103150">
                  <a:moveTo>
                    <a:pt x="21371" y="629"/>
                  </a:moveTo>
                  <a:cubicBezTo>
                    <a:pt x="23666" y="1257"/>
                    <a:pt x="25527" y="3359"/>
                    <a:pt x="24650" y="6312"/>
                  </a:cubicBezTo>
                  <a:cubicBezTo>
                    <a:pt x="21946" y="15507"/>
                    <a:pt x="9284" y="37351"/>
                    <a:pt x="16167" y="46698"/>
                  </a:cubicBezTo>
                  <a:cubicBezTo>
                    <a:pt x="20751" y="52946"/>
                    <a:pt x="27915" y="57125"/>
                    <a:pt x="32957" y="63069"/>
                  </a:cubicBezTo>
                  <a:cubicBezTo>
                    <a:pt x="41313" y="72898"/>
                    <a:pt x="49288" y="83655"/>
                    <a:pt x="46863" y="97105"/>
                  </a:cubicBezTo>
                  <a:cubicBezTo>
                    <a:pt x="45783" y="103150"/>
                    <a:pt x="36601" y="100584"/>
                    <a:pt x="37693" y="94577"/>
                  </a:cubicBezTo>
                  <a:cubicBezTo>
                    <a:pt x="41415" y="73825"/>
                    <a:pt x="13690" y="63767"/>
                    <a:pt x="6248" y="47892"/>
                  </a:cubicBezTo>
                  <a:cubicBezTo>
                    <a:pt x="0" y="34557"/>
                    <a:pt x="11798" y="16206"/>
                    <a:pt x="15481" y="3785"/>
                  </a:cubicBezTo>
                  <a:cubicBezTo>
                    <a:pt x="16345" y="845"/>
                    <a:pt x="19075" y="0"/>
                    <a:pt x="21371" y="629"/>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68" name="Shape 1272"/>
            <p:cNvSpPr/>
            <p:nvPr/>
          </p:nvSpPr>
          <p:spPr>
            <a:xfrm>
              <a:off x="3268104" y="1821107"/>
              <a:ext cx="48171" cy="70193"/>
            </a:xfrm>
            <a:custGeom>
              <a:avLst/>
              <a:gdLst/>
              <a:ahLst/>
              <a:cxnLst/>
              <a:rect l="0" t="0" r="0" b="0"/>
              <a:pathLst>
                <a:path w="48171" h="70193">
                  <a:moveTo>
                    <a:pt x="23914" y="114"/>
                  </a:moveTo>
                  <a:cubicBezTo>
                    <a:pt x="48171" y="0"/>
                    <a:pt x="33465" y="35497"/>
                    <a:pt x="27635" y="46393"/>
                  </a:cubicBezTo>
                  <a:cubicBezTo>
                    <a:pt x="24003" y="53175"/>
                    <a:pt x="19012" y="63017"/>
                    <a:pt x="11544" y="66358"/>
                  </a:cubicBezTo>
                  <a:cubicBezTo>
                    <a:pt x="2972" y="70193"/>
                    <a:pt x="0" y="61062"/>
                    <a:pt x="76" y="54356"/>
                  </a:cubicBezTo>
                  <a:cubicBezTo>
                    <a:pt x="140" y="48222"/>
                    <a:pt x="9665" y="48209"/>
                    <a:pt x="9601" y="54356"/>
                  </a:cubicBezTo>
                  <a:lnTo>
                    <a:pt x="9680" y="55670"/>
                  </a:lnTo>
                  <a:lnTo>
                    <a:pt x="11506" y="53975"/>
                  </a:lnTo>
                  <a:cubicBezTo>
                    <a:pt x="15520" y="49047"/>
                    <a:pt x="18745" y="43307"/>
                    <a:pt x="21412" y="37554"/>
                  </a:cubicBezTo>
                  <a:cubicBezTo>
                    <a:pt x="22860" y="34458"/>
                    <a:pt x="29251" y="20276"/>
                    <a:pt x="28075" y="13399"/>
                  </a:cubicBezTo>
                  <a:lnTo>
                    <a:pt x="25540" y="11108"/>
                  </a:lnTo>
                  <a:lnTo>
                    <a:pt x="21336" y="11138"/>
                  </a:lnTo>
                  <a:cubicBezTo>
                    <a:pt x="19939" y="10402"/>
                    <a:pt x="19583" y="9258"/>
                    <a:pt x="18529" y="8242"/>
                  </a:cubicBezTo>
                  <a:cubicBezTo>
                    <a:pt x="16313" y="6115"/>
                    <a:pt x="16891" y="3369"/>
                    <a:pt x="18577" y="1686"/>
                  </a:cubicBezTo>
                  <a:lnTo>
                    <a:pt x="22443" y="1585"/>
                  </a:lnTo>
                  <a:lnTo>
                    <a:pt x="23914" y="114"/>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69" name="Shape 1273"/>
            <p:cNvSpPr/>
            <p:nvPr/>
          </p:nvSpPr>
          <p:spPr>
            <a:xfrm>
              <a:off x="2873845" y="3038120"/>
              <a:ext cx="146596" cy="428945"/>
            </a:xfrm>
            <a:custGeom>
              <a:avLst/>
              <a:gdLst/>
              <a:ahLst/>
              <a:cxnLst/>
              <a:rect l="0" t="0" r="0" b="0"/>
              <a:pathLst>
                <a:path w="146596" h="428945">
                  <a:moveTo>
                    <a:pt x="52694" y="3697"/>
                  </a:moveTo>
                  <a:cubicBezTo>
                    <a:pt x="77040" y="0"/>
                    <a:pt x="111306" y="22624"/>
                    <a:pt x="130328" y="30025"/>
                  </a:cubicBezTo>
                  <a:cubicBezTo>
                    <a:pt x="103175" y="145748"/>
                    <a:pt x="146596" y="259031"/>
                    <a:pt x="141161" y="377218"/>
                  </a:cubicBezTo>
                  <a:cubicBezTo>
                    <a:pt x="139383" y="428945"/>
                    <a:pt x="121272" y="419077"/>
                    <a:pt x="86881" y="416626"/>
                  </a:cubicBezTo>
                  <a:cubicBezTo>
                    <a:pt x="57912" y="411698"/>
                    <a:pt x="27165" y="411698"/>
                    <a:pt x="0" y="406784"/>
                  </a:cubicBezTo>
                  <a:cubicBezTo>
                    <a:pt x="0" y="379694"/>
                    <a:pt x="41631" y="355057"/>
                    <a:pt x="59728" y="364912"/>
                  </a:cubicBezTo>
                  <a:cubicBezTo>
                    <a:pt x="63348" y="263959"/>
                    <a:pt x="52502" y="135905"/>
                    <a:pt x="18111" y="47247"/>
                  </a:cubicBezTo>
                  <a:lnTo>
                    <a:pt x="19914" y="47247"/>
                  </a:lnTo>
                  <a:cubicBezTo>
                    <a:pt x="19914" y="54638"/>
                    <a:pt x="21730" y="59579"/>
                    <a:pt x="25349" y="64481"/>
                  </a:cubicBezTo>
                  <a:lnTo>
                    <a:pt x="32588" y="17706"/>
                  </a:lnTo>
                  <a:cubicBezTo>
                    <a:pt x="37567" y="9085"/>
                    <a:pt x="44579" y="4929"/>
                    <a:pt x="52694" y="3697"/>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70" name="Shape 1274"/>
            <p:cNvSpPr/>
            <p:nvPr/>
          </p:nvSpPr>
          <p:spPr>
            <a:xfrm>
              <a:off x="2866072" y="3035254"/>
              <a:ext cx="84890" cy="430508"/>
            </a:xfrm>
            <a:custGeom>
              <a:avLst/>
              <a:gdLst/>
              <a:ahLst/>
              <a:cxnLst/>
              <a:rect l="0" t="0" r="0" b="0"/>
              <a:pathLst>
                <a:path w="84890" h="430508">
                  <a:moveTo>
                    <a:pt x="70905" y="367"/>
                  </a:moveTo>
                  <a:lnTo>
                    <a:pt x="84890" y="2750"/>
                  </a:lnTo>
                  <a:lnTo>
                    <a:pt x="84890" y="19607"/>
                  </a:lnTo>
                  <a:lnTo>
                    <a:pt x="69641" y="16640"/>
                  </a:lnTo>
                  <a:cubicBezTo>
                    <a:pt x="47089" y="18750"/>
                    <a:pt x="42177" y="42144"/>
                    <a:pt x="35471" y="68223"/>
                  </a:cubicBezTo>
                  <a:lnTo>
                    <a:pt x="34634" y="68690"/>
                  </a:lnTo>
                  <a:lnTo>
                    <a:pt x="34371" y="69111"/>
                  </a:lnTo>
                  <a:lnTo>
                    <a:pt x="34981" y="69212"/>
                  </a:lnTo>
                  <a:cubicBezTo>
                    <a:pt x="37941" y="71773"/>
                    <a:pt x="41644" y="76681"/>
                    <a:pt x="43701" y="84010"/>
                  </a:cubicBezTo>
                  <a:cubicBezTo>
                    <a:pt x="47447" y="96506"/>
                    <a:pt x="50775" y="109130"/>
                    <a:pt x="53658" y="121855"/>
                  </a:cubicBezTo>
                  <a:cubicBezTo>
                    <a:pt x="59398" y="148754"/>
                    <a:pt x="64554" y="175792"/>
                    <a:pt x="67602" y="203160"/>
                  </a:cubicBezTo>
                  <a:cubicBezTo>
                    <a:pt x="73724" y="258215"/>
                    <a:pt x="75908" y="313066"/>
                    <a:pt x="74549" y="368451"/>
                  </a:cubicBezTo>
                  <a:cubicBezTo>
                    <a:pt x="74447" y="372008"/>
                    <a:pt x="70422" y="375551"/>
                    <a:pt x="66828" y="374827"/>
                  </a:cubicBezTo>
                  <a:cubicBezTo>
                    <a:pt x="20181" y="398411"/>
                    <a:pt x="14961" y="409281"/>
                    <a:pt x="51207" y="407478"/>
                  </a:cubicBezTo>
                  <a:lnTo>
                    <a:pt x="84890" y="411231"/>
                  </a:lnTo>
                  <a:lnTo>
                    <a:pt x="84890" y="430508"/>
                  </a:lnTo>
                  <a:lnTo>
                    <a:pt x="44747" y="424303"/>
                  </a:lnTo>
                  <a:cubicBezTo>
                    <a:pt x="30228" y="421257"/>
                    <a:pt x="16990" y="418118"/>
                    <a:pt x="7100" y="416737"/>
                  </a:cubicBezTo>
                  <a:cubicBezTo>
                    <a:pt x="2159" y="416051"/>
                    <a:pt x="0" y="411745"/>
                    <a:pt x="1092" y="407174"/>
                  </a:cubicBezTo>
                  <a:cubicBezTo>
                    <a:pt x="6744" y="383640"/>
                    <a:pt x="19749" y="372477"/>
                    <a:pt x="40920" y="361809"/>
                  </a:cubicBezTo>
                  <a:cubicBezTo>
                    <a:pt x="66726" y="348817"/>
                    <a:pt x="61938" y="342302"/>
                    <a:pt x="60998" y="307910"/>
                  </a:cubicBezTo>
                  <a:cubicBezTo>
                    <a:pt x="58598" y="219391"/>
                    <a:pt x="45542" y="135914"/>
                    <a:pt x="21260" y="50939"/>
                  </a:cubicBezTo>
                  <a:cubicBezTo>
                    <a:pt x="20384" y="47827"/>
                    <a:pt x="23559" y="45351"/>
                    <a:pt x="26327" y="45452"/>
                  </a:cubicBezTo>
                  <a:cubicBezTo>
                    <a:pt x="26924" y="45477"/>
                    <a:pt x="27534" y="45503"/>
                    <a:pt x="28118" y="45528"/>
                  </a:cubicBezTo>
                  <a:lnTo>
                    <a:pt x="30507" y="47725"/>
                  </a:lnTo>
                  <a:lnTo>
                    <a:pt x="30758" y="32710"/>
                  </a:lnTo>
                  <a:cubicBezTo>
                    <a:pt x="31874" y="20010"/>
                    <a:pt x="35535" y="8311"/>
                    <a:pt x="46152" y="4304"/>
                  </a:cubicBezTo>
                  <a:cubicBezTo>
                    <a:pt x="54651" y="1101"/>
                    <a:pt x="62872" y="0"/>
                    <a:pt x="70905" y="367"/>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71" name="Shape 1275"/>
            <p:cNvSpPr/>
            <p:nvPr/>
          </p:nvSpPr>
          <p:spPr>
            <a:xfrm>
              <a:off x="2950963" y="3038004"/>
              <a:ext cx="79804" cy="430575"/>
            </a:xfrm>
            <a:custGeom>
              <a:avLst/>
              <a:gdLst/>
              <a:ahLst/>
              <a:cxnLst/>
              <a:rect l="0" t="0" r="0" b="0"/>
              <a:pathLst>
                <a:path w="79804" h="430575">
                  <a:moveTo>
                    <a:pt x="0" y="0"/>
                  </a:moveTo>
                  <a:lnTo>
                    <a:pt x="3811" y="650"/>
                  </a:lnTo>
                  <a:cubicBezTo>
                    <a:pt x="21368" y="5624"/>
                    <a:pt x="38318" y="15618"/>
                    <a:pt x="55699" y="23398"/>
                  </a:cubicBezTo>
                  <a:cubicBezTo>
                    <a:pt x="58442" y="24630"/>
                    <a:pt x="60995" y="27551"/>
                    <a:pt x="60360" y="30814"/>
                  </a:cubicBezTo>
                  <a:cubicBezTo>
                    <a:pt x="45285" y="107802"/>
                    <a:pt x="55966" y="182237"/>
                    <a:pt x="64665" y="259275"/>
                  </a:cubicBezTo>
                  <a:cubicBezTo>
                    <a:pt x="69352" y="300804"/>
                    <a:pt x="79804" y="355109"/>
                    <a:pt x="69301" y="396460"/>
                  </a:cubicBezTo>
                  <a:cubicBezTo>
                    <a:pt x="62100" y="424813"/>
                    <a:pt x="35217" y="430575"/>
                    <a:pt x="5190" y="428559"/>
                  </a:cubicBezTo>
                  <a:lnTo>
                    <a:pt x="0" y="427758"/>
                  </a:lnTo>
                  <a:lnTo>
                    <a:pt x="0" y="408481"/>
                  </a:lnTo>
                  <a:lnTo>
                    <a:pt x="10436" y="409643"/>
                  </a:lnTo>
                  <a:cubicBezTo>
                    <a:pt x="45984" y="412958"/>
                    <a:pt x="58328" y="388180"/>
                    <a:pt x="57401" y="353090"/>
                  </a:cubicBezTo>
                  <a:cubicBezTo>
                    <a:pt x="55559" y="283773"/>
                    <a:pt x="43215" y="215612"/>
                    <a:pt x="38097" y="146575"/>
                  </a:cubicBezTo>
                  <a:cubicBezTo>
                    <a:pt x="36382" y="123410"/>
                    <a:pt x="35836" y="98734"/>
                    <a:pt x="38681" y="75646"/>
                  </a:cubicBezTo>
                  <a:cubicBezTo>
                    <a:pt x="42732" y="42867"/>
                    <a:pt x="45539" y="31831"/>
                    <a:pt x="13903" y="19562"/>
                  </a:cubicBezTo>
                  <a:lnTo>
                    <a:pt x="0" y="16857"/>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72" name="Shape 1276"/>
            <p:cNvSpPr/>
            <p:nvPr/>
          </p:nvSpPr>
          <p:spPr>
            <a:xfrm>
              <a:off x="2909938" y="3106563"/>
              <a:ext cx="138747" cy="429450"/>
            </a:xfrm>
            <a:custGeom>
              <a:avLst/>
              <a:gdLst/>
              <a:ahLst/>
              <a:cxnLst/>
              <a:rect l="0" t="0" r="0" b="0"/>
              <a:pathLst>
                <a:path w="138747" h="429450">
                  <a:moveTo>
                    <a:pt x="46355" y="0"/>
                  </a:moveTo>
                  <a:cubicBezTo>
                    <a:pt x="49809" y="11213"/>
                    <a:pt x="60871" y="22389"/>
                    <a:pt x="72301" y="24447"/>
                  </a:cubicBezTo>
                  <a:cubicBezTo>
                    <a:pt x="84824" y="26695"/>
                    <a:pt x="98451" y="29832"/>
                    <a:pt x="111227" y="28245"/>
                  </a:cubicBezTo>
                  <a:cubicBezTo>
                    <a:pt x="118466" y="27330"/>
                    <a:pt x="124917" y="26035"/>
                    <a:pt x="130988" y="24104"/>
                  </a:cubicBezTo>
                  <a:cubicBezTo>
                    <a:pt x="132652" y="72224"/>
                    <a:pt x="138747" y="120320"/>
                    <a:pt x="137782" y="168427"/>
                  </a:cubicBezTo>
                  <a:cubicBezTo>
                    <a:pt x="136589" y="222580"/>
                    <a:pt x="132995" y="279234"/>
                    <a:pt x="128194" y="330949"/>
                  </a:cubicBezTo>
                  <a:cubicBezTo>
                    <a:pt x="124600" y="370344"/>
                    <a:pt x="121018" y="370344"/>
                    <a:pt x="101829" y="390042"/>
                  </a:cubicBezTo>
                  <a:cubicBezTo>
                    <a:pt x="91059" y="402348"/>
                    <a:pt x="74282" y="419595"/>
                    <a:pt x="61087" y="422071"/>
                  </a:cubicBezTo>
                  <a:cubicBezTo>
                    <a:pt x="0" y="429450"/>
                    <a:pt x="65887" y="328472"/>
                    <a:pt x="68288" y="298932"/>
                  </a:cubicBezTo>
                  <a:cubicBezTo>
                    <a:pt x="70688" y="281698"/>
                    <a:pt x="65887" y="254609"/>
                    <a:pt x="64694" y="237362"/>
                  </a:cubicBezTo>
                  <a:cubicBezTo>
                    <a:pt x="63500" y="200431"/>
                    <a:pt x="65887" y="168427"/>
                    <a:pt x="61087" y="131495"/>
                  </a:cubicBezTo>
                  <a:cubicBezTo>
                    <a:pt x="55906" y="86626"/>
                    <a:pt x="48920" y="45479"/>
                    <a:pt x="46355"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73" name="Shape 1277"/>
            <p:cNvSpPr/>
            <p:nvPr/>
          </p:nvSpPr>
          <p:spPr>
            <a:xfrm>
              <a:off x="2938907" y="3101572"/>
              <a:ext cx="58183" cy="437426"/>
            </a:xfrm>
            <a:custGeom>
              <a:avLst/>
              <a:gdLst/>
              <a:ahLst/>
              <a:cxnLst/>
              <a:rect l="0" t="0" r="0" b="0"/>
              <a:pathLst>
                <a:path w="58183" h="437426">
                  <a:moveTo>
                    <a:pt x="15958" y="597"/>
                  </a:moveTo>
                  <a:cubicBezTo>
                    <a:pt x="17891" y="0"/>
                    <a:pt x="20238" y="667"/>
                    <a:pt x="21692" y="2946"/>
                  </a:cubicBezTo>
                  <a:cubicBezTo>
                    <a:pt x="27308" y="9160"/>
                    <a:pt x="33176" y="14267"/>
                    <a:pt x="39296" y="18267"/>
                  </a:cubicBezTo>
                  <a:lnTo>
                    <a:pt x="58183" y="26844"/>
                  </a:lnTo>
                  <a:lnTo>
                    <a:pt x="58183" y="32909"/>
                  </a:lnTo>
                  <a:lnTo>
                    <a:pt x="43188" y="30059"/>
                  </a:lnTo>
                  <a:cubicBezTo>
                    <a:pt x="35549" y="28546"/>
                    <a:pt x="28873" y="26886"/>
                    <a:pt x="24625" y="24549"/>
                  </a:cubicBezTo>
                  <a:cubicBezTo>
                    <a:pt x="23863" y="24117"/>
                    <a:pt x="29947" y="81699"/>
                    <a:pt x="31255" y="91732"/>
                  </a:cubicBezTo>
                  <a:cubicBezTo>
                    <a:pt x="40284" y="160896"/>
                    <a:pt x="47053" y="234734"/>
                    <a:pt x="44056" y="304368"/>
                  </a:cubicBezTo>
                  <a:cubicBezTo>
                    <a:pt x="40170" y="325247"/>
                    <a:pt x="30023" y="344056"/>
                    <a:pt x="22619" y="363804"/>
                  </a:cubicBezTo>
                  <a:cubicBezTo>
                    <a:pt x="19634" y="371259"/>
                    <a:pt x="16980" y="378840"/>
                    <a:pt x="14656" y="386524"/>
                  </a:cubicBezTo>
                  <a:cubicBezTo>
                    <a:pt x="28892" y="392557"/>
                    <a:pt x="43142" y="398589"/>
                    <a:pt x="57366" y="404622"/>
                  </a:cubicBezTo>
                  <a:lnTo>
                    <a:pt x="58183" y="403768"/>
                  </a:lnTo>
                  <a:lnTo>
                    <a:pt x="58183" y="415574"/>
                  </a:lnTo>
                  <a:lnTo>
                    <a:pt x="49238" y="424014"/>
                  </a:lnTo>
                  <a:cubicBezTo>
                    <a:pt x="36919" y="434480"/>
                    <a:pt x="3226" y="437426"/>
                    <a:pt x="2032" y="414083"/>
                  </a:cubicBezTo>
                  <a:cubicBezTo>
                    <a:pt x="0" y="374218"/>
                    <a:pt x="27483" y="341478"/>
                    <a:pt x="34582" y="303479"/>
                  </a:cubicBezTo>
                  <a:cubicBezTo>
                    <a:pt x="38849" y="204253"/>
                    <a:pt x="19837" y="104508"/>
                    <a:pt x="12700" y="5829"/>
                  </a:cubicBezTo>
                  <a:cubicBezTo>
                    <a:pt x="12503" y="3054"/>
                    <a:pt x="14024" y="1194"/>
                    <a:pt x="15958" y="597"/>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74" name="Shape 1278"/>
            <p:cNvSpPr/>
            <p:nvPr/>
          </p:nvSpPr>
          <p:spPr>
            <a:xfrm>
              <a:off x="2997090" y="3125486"/>
              <a:ext cx="56269" cy="391660"/>
            </a:xfrm>
            <a:custGeom>
              <a:avLst/>
              <a:gdLst/>
              <a:ahLst/>
              <a:cxnLst/>
              <a:rect l="0" t="0" r="0" b="0"/>
              <a:pathLst>
                <a:path w="56269" h="391660">
                  <a:moveTo>
                    <a:pt x="43011" y="482"/>
                  </a:moveTo>
                  <a:cubicBezTo>
                    <a:pt x="45309" y="0"/>
                    <a:pt x="48395" y="1803"/>
                    <a:pt x="48523" y="4343"/>
                  </a:cubicBezTo>
                  <a:cubicBezTo>
                    <a:pt x="53120" y="100520"/>
                    <a:pt x="56269" y="193763"/>
                    <a:pt x="47761" y="290030"/>
                  </a:cubicBezTo>
                  <a:cubicBezTo>
                    <a:pt x="44093" y="331530"/>
                    <a:pt x="38055" y="352299"/>
                    <a:pt x="17246" y="375386"/>
                  </a:cubicBezTo>
                  <a:lnTo>
                    <a:pt x="0" y="391660"/>
                  </a:lnTo>
                  <a:lnTo>
                    <a:pt x="0" y="379854"/>
                  </a:lnTo>
                  <a:lnTo>
                    <a:pt x="21438" y="357460"/>
                  </a:lnTo>
                  <a:cubicBezTo>
                    <a:pt x="28037" y="349341"/>
                    <a:pt x="33092" y="340233"/>
                    <a:pt x="34425" y="328269"/>
                  </a:cubicBezTo>
                  <a:cubicBezTo>
                    <a:pt x="45614" y="228129"/>
                    <a:pt x="45093" y="130505"/>
                    <a:pt x="40293" y="30073"/>
                  </a:cubicBezTo>
                  <a:cubicBezTo>
                    <a:pt x="39779" y="19291"/>
                    <a:pt x="25564" y="14268"/>
                    <a:pt x="9354" y="10773"/>
                  </a:cubicBezTo>
                  <a:lnTo>
                    <a:pt x="0" y="8995"/>
                  </a:lnTo>
                  <a:lnTo>
                    <a:pt x="0" y="2930"/>
                  </a:lnTo>
                  <a:lnTo>
                    <a:pt x="231" y="3035"/>
                  </a:lnTo>
                  <a:cubicBezTo>
                    <a:pt x="13480" y="6610"/>
                    <a:pt x="27739" y="5759"/>
                    <a:pt x="43011" y="482"/>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75" name="Shape 1279"/>
            <p:cNvSpPr/>
            <p:nvPr/>
          </p:nvSpPr>
          <p:spPr>
            <a:xfrm>
              <a:off x="2674264" y="2753027"/>
              <a:ext cx="388152" cy="438461"/>
            </a:xfrm>
            <a:custGeom>
              <a:avLst/>
              <a:gdLst/>
              <a:ahLst/>
              <a:cxnLst/>
              <a:rect l="0" t="0" r="0" b="0"/>
              <a:pathLst>
                <a:path w="388152" h="438461">
                  <a:moveTo>
                    <a:pt x="273202" y="1505"/>
                  </a:moveTo>
                  <a:cubicBezTo>
                    <a:pt x="293033" y="0"/>
                    <a:pt x="313100" y="1229"/>
                    <a:pt x="332667" y="5028"/>
                  </a:cubicBezTo>
                  <a:lnTo>
                    <a:pt x="388152" y="23640"/>
                  </a:lnTo>
                  <a:lnTo>
                    <a:pt x="388152" y="235412"/>
                  </a:lnTo>
                  <a:lnTo>
                    <a:pt x="384950" y="209988"/>
                  </a:lnTo>
                  <a:cubicBezTo>
                    <a:pt x="384594" y="197301"/>
                    <a:pt x="385509" y="185248"/>
                    <a:pt x="376708" y="174466"/>
                  </a:cubicBezTo>
                  <a:cubicBezTo>
                    <a:pt x="376708" y="174466"/>
                    <a:pt x="382958" y="195259"/>
                    <a:pt x="386602" y="224599"/>
                  </a:cubicBezTo>
                  <a:lnTo>
                    <a:pt x="388152" y="244695"/>
                  </a:lnTo>
                  <a:lnTo>
                    <a:pt x="388152" y="281057"/>
                  </a:lnTo>
                  <a:lnTo>
                    <a:pt x="387963" y="286260"/>
                  </a:lnTo>
                  <a:lnTo>
                    <a:pt x="388063" y="285621"/>
                  </a:lnTo>
                  <a:lnTo>
                    <a:pt x="388152" y="282497"/>
                  </a:lnTo>
                  <a:lnTo>
                    <a:pt x="388152" y="412823"/>
                  </a:lnTo>
                  <a:lnTo>
                    <a:pt x="367087" y="429646"/>
                  </a:lnTo>
                  <a:cubicBezTo>
                    <a:pt x="356530" y="435324"/>
                    <a:pt x="345193" y="438461"/>
                    <a:pt x="332969" y="437902"/>
                  </a:cubicBezTo>
                  <a:cubicBezTo>
                    <a:pt x="296367" y="436226"/>
                    <a:pt x="327203" y="412782"/>
                    <a:pt x="338214" y="399574"/>
                  </a:cubicBezTo>
                  <a:cubicBezTo>
                    <a:pt x="355740" y="378581"/>
                    <a:pt x="377305" y="355061"/>
                    <a:pt x="381597" y="326816"/>
                  </a:cubicBezTo>
                  <a:lnTo>
                    <a:pt x="385025" y="304976"/>
                  </a:lnTo>
                  <a:lnTo>
                    <a:pt x="380855" y="326001"/>
                  </a:lnTo>
                  <a:cubicBezTo>
                    <a:pt x="373902" y="348788"/>
                    <a:pt x="361855" y="369929"/>
                    <a:pt x="342087" y="385794"/>
                  </a:cubicBezTo>
                  <a:cubicBezTo>
                    <a:pt x="326276" y="390112"/>
                    <a:pt x="305321" y="388042"/>
                    <a:pt x="289662" y="385299"/>
                  </a:cubicBezTo>
                  <a:cubicBezTo>
                    <a:pt x="265684" y="381095"/>
                    <a:pt x="236093" y="382898"/>
                    <a:pt x="222301" y="359683"/>
                  </a:cubicBezTo>
                  <a:cubicBezTo>
                    <a:pt x="212382" y="342982"/>
                    <a:pt x="210465" y="321139"/>
                    <a:pt x="208763" y="302202"/>
                  </a:cubicBezTo>
                  <a:cubicBezTo>
                    <a:pt x="206870" y="281413"/>
                    <a:pt x="206350" y="260458"/>
                    <a:pt x="207442" y="239592"/>
                  </a:cubicBezTo>
                  <a:cubicBezTo>
                    <a:pt x="208318" y="222929"/>
                    <a:pt x="220968" y="200527"/>
                    <a:pt x="213970" y="184893"/>
                  </a:cubicBezTo>
                  <a:cubicBezTo>
                    <a:pt x="196063" y="192500"/>
                    <a:pt x="187414" y="217824"/>
                    <a:pt x="176860" y="233026"/>
                  </a:cubicBezTo>
                  <a:cubicBezTo>
                    <a:pt x="161519" y="255098"/>
                    <a:pt x="143320" y="281845"/>
                    <a:pt x="120548" y="297059"/>
                  </a:cubicBezTo>
                  <a:cubicBezTo>
                    <a:pt x="102045" y="309442"/>
                    <a:pt x="77318" y="311245"/>
                    <a:pt x="41415" y="311423"/>
                  </a:cubicBezTo>
                  <a:cubicBezTo>
                    <a:pt x="0" y="311626"/>
                    <a:pt x="70815" y="265906"/>
                    <a:pt x="88430" y="258248"/>
                  </a:cubicBezTo>
                  <a:cubicBezTo>
                    <a:pt x="126949" y="241509"/>
                    <a:pt x="150647" y="196475"/>
                    <a:pt x="163640" y="156419"/>
                  </a:cubicBezTo>
                  <a:cubicBezTo>
                    <a:pt x="183414" y="95535"/>
                    <a:pt x="190526" y="7766"/>
                    <a:pt x="273202" y="1505"/>
                  </a:cubicBezTo>
                  <a:close/>
                </a:path>
              </a:pathLst>
            </a:custGeom>
            <a:ln w="0" cap="flat">
              <a:miter lim="100000"/>
            </a:ln>
          </p:spPr>
          <p:style>
            <a:lnRef idx="0">
              <a:srgbClr val="000000">
                <a:alpha val="0"/>
              </a:srgbClr>
            </a:lnRef>
            <a:fillRef idx="1">
              <a:srgbClr val="FFFFFF"/>
            </a:fillRef>
            <a:effectRef idx="0">
              <a:scrgbClr r="0" g="0" b="0"/>
            </a:effectRef>
            <a:fontRef idx="none"/>
          </p:style>
          <p:txBody>
            <a:bodyPr/>
            <a:lstStyle/>
            <a:p>
              <a:endParaRPr lang="en-US"/>
            </a:p>
          </p:txBody>
        </p:sp>
        <p:sp>
          <p:nvSpPr>
            <p:cNvPr id="76" name="Shape 1281"/>
            <p:cNvSpPr/>
            <p:nvPr/>
          </p:nvSpPr>
          <p:spPr>
            <a:xfrm>
              <a:off x="2690368" y="2756961"/>
              <a:ext cx="233685" cy="382791"/>
            </a:xfrm>
            <a:custGeom>
              <a:avLst/>
              <a:gdLst/>
              <a:ahLst/>
              <a:cxnLst/>
              <a:rect l="0" t="0" r="0" b="0"/>
              <a:pathLst>
                <a:path w="233685" h="382791">
                  <a:moveTo>
                    <a:pt x="233685" y="0"/>
                  </a:moveTo>
                  <a:lnTo>
                    <a:pt x="233685" y="11398"/>
                  </a:lnTo>
                  <a:lnTo>
                    <a:pt x="221738" y="14832"/>
                  </a:lnTo>
                  <a:cubicBezTo>
                    <a:pt x="210903" y="20676"/>
                    <a:pt x="201454" y="29213"/>
                    <a:pt x="194247" y="41284"/>
                  </a:cubicBezTo>
                  <a:cubicBezTo>
                    <a:pt x="180162" y="64830"/>
                    <a:pt x="172263" y="89735"/>
                    <a:pt x="165164" y="116036"/>
                  </a:cubicBezTo>
                  <a:cubicBezTo>
                    <a:pt x="154000" y="157515"/>
                    <a:pt x="140945" y="210067"/>
                    <a:pt x="106388" y="239214"/>
                  </a:cubicBezTo>
                  <a:cubicBezTo>
                    <a:pt x="91592" y="251660"/>
                    <a:pt x="75895" y="258949"/>
                    <a:pt x="59741" y="269186"/>
                  </a:cubicBezTo>
                  <a:cubicBezTo>
                    <a:pt x="66015" y="265223"/>
                    <a:pt x="17933" y="300593"/>
                    <a:pt x="25984" y="300441"/>
                  </a:cubicBezTo>
                  <a:cubicBezTo>
                    <a:pt x="43421" y="301113"/>
                    <a:pt x="60655" y="299793"/>
                    <a:pt x="77711" y="296516"/>
                  </a:cubicBezTo>
                  <a:cubicBezTo>
                    <a:pt x="141084" y="277339"/>
                    <a:pt x="146266" y="209597"/>
                    <a:pt x="193269" y="175549"/>
                  </a:cubicBezTo>
                  <a:cubicBezTo>
                    <a:pt x="197485" y="172501"/>
                    <a:pt x="203937" y="174089"/>
                    <a:pt x="204851" y="179727"/>
                  </a:cubicBezTo>
                  <a:cubicBezTo>
                    <a:pt x="211061" y="218221"/>
                    <a:pt x="195390" y="256625"/>
                    <a:pt x="199670" y="297025"/>
                  </a:cubicBezTo>
                  <a:cubicBezTo>
                    <a:pt x="202457" y="323415"/>
                    <a:pt x="209236" y="341119"/>
                    <a:pt x="221247" y="353027"/>
                  </a:cubicBezTo>
                  <a:lnTo>
                    <a:pt x="233685" y="360838"/>
                  </a:lnTo>
                  <a:lnTo>
                    <a:pt x="233685" y="382791"/>
                  </a:lnTo>
                  <a:lnTo>
                    <a:pt x="226479" y="380285"/>
                  </a:lnTo>
                  <a:cubicBezTo>
                    <a:pt x="187592" y="359978"/>
                    <a:pt x="185026" y="317649"/>
                    <a:pt x="184150" y="276768"/>
                  </a:cubicBezTo>
                  <a:cubicBezTo>
                    <a:pt x="183845" y="262798"/>
                    <a:pt x="194221" y="187157"/>
                    <a:pt x="174282" y="220291"/>
                  </a:cubicBezTo>
                  <a:cubicBezTo>
                    <a:pt x="160287" y="243570"/>
                    <a:pt x="143891" y="270939"/>
                    <a:pt x="122149" y="288121"/>
                  </a:cubicBezTo>
                  <a:cubicBezTo>
                    <a:pt x="95186" y="309470"/>
                    <a:pt x="47904" y="325600"/>
                    <a:pt x="13640" y="312886"/>
                  </a:cubicBezTo>
                  <a:cubicBezTo>
                    <a:pt x="0" y="307819"/>
                    <a:pt x="6883" y="292567"/>
                    <a:pt x="14325" y="285670"/>
                  </a:cubicBezTo>
                  <a:cubicBezTo>
                    <a:pt x="63652" y="239963"/>
                    <a:pt x="118770" y="222615"/>
                    <a:pt x="140919" y="150034"/>
                  </a:cubicBezTo>
                  <a:cubicBezTo>
                    <a:pt x="161439" y="82834"/>
                    <a:pt x="177735" y="28766"/>
                    <a:pt x="221435" y="4754"/>
                  </a:cubicBezTo>
                  <a:lnTo>
                    <a:pt x="233685"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77" name="Shape 1282"/>
            <p:cNvSpPr/>
            <p:nvPr/>
          </p:nvSpPr>
          <p:spPr>
            <a:xfrm>
              <a:off x="2924053" y="2747949"/>
              <a:ext cx="260599" cy="484179"/>
            </a:xfrm>
            <a:custGeom>
              <a:avLst/>
              <a:gdLst/>
              <a:ahLst/>
              <a:cxnLst/>
              <a:rect l="0" t="0" r="0" b="0"/>
              <a:pathLst>
                <a:path w="260599" h="484179">
                  <a:moveTo>
                    <a:pt x="41756" y="399"/>
                  </a:moveTo>
                  <a:cubicBezTo>
                    <a:pt x="54228" y="0"/>
                    <a:pt x="68078" y="896"/>
                    <a:pt x="83523" y="3204"/>
                  </a:cubicBezTo>
                  <a:cubicBezTo>
                    <a:pt x="197175" y="20197"/>
                    <a:pt x="220785" y="133126"/>
                    <a:pt x="219045" y="231741"/>
                  </a:cubicBezTo>
                  <a:cubicBezTo>
                    <a:pt x="217914" y="295521"/>
                    <a:pt x="169020" y="484179"/>
                    <a:pt x="67826" y="446625"/>
                  </a:cubicBezTo>
                  <a:cubicBezTo>
                    <a:pt x="51735" y="440656"/>
                    <a:pt x="62847" y="422533"/>
                    <a:pt x="69845" y="415142"/>
                  </a:cubicBezTo>
                  <a:lnTo>
                    <a:pt x="81657" y="398987"/>
                  </a:lnTo>
                  <a:lnTo>
                    <a:pt x="51952" y="402386"/>
                  </a:lnTo>
                  <a:cubicBezTo>
                    <a:pt x="41014" y="402272"/>
                    <a:pt x="29940" y="400941"/>
                    <a:pt x="19744" y="398666"/>
                  </a:cubicBezTo>
                  <a:lnTo>
                    <a:pt x="0" y="391802"/>
                  </a:lnTo>
                  <a:lnTo>
                    <a:pt x="0" y="369850"/>
                  </a:lnTo>
                  <a:lnTo>
                    <a:pt x="9658" y="375914"/>
                  </a:lnTo>
                  <a:cubicBezTo>
                    <a:pt x="18435" y="379332"/>
                    <a:pt x="28675" y="381661"/>
                    <a:pt x="40534" y="383265"/>
                  </a:cubicBezTo>
                  <a:cubicBezTo>
                    <a:pt x="57615" y="385570"/>
                    <a:pt x="74404" y="383814"/>
                    <a:pt x="88522" y="377251"/>
                  </a:cubicBezTo>
                  <a:lnTo>
                    <a:pt x="107005" y="363990"/>
                  </a:lnTo>
                  <a:lnTo>
                    <a:pt x="130045" y="306184"/>
                  </a:lnTo>
                  <a:lnTo>
                    <a:pt x="131853" y="296172"/>
                  </a:lnTo>
                  <a:lnTo>
                    <a:pt x="135021" y="261729"/>
                  </a:lnTo>
                  <a:cubicBezTo>
                    <a:pt x="135183" y="247876"/>
                    <a:pt x="134274" y="233983"/>
                    <a:pt x="132381" y="220295"/>
                  </a:cubicBezTo>
                  <a:lnTo>
                    <a:pt x="125464" y="187713"/>
                  </a:lnTo>
                  <a:lnTo>
                    <a:pt x="123503" y="181157"/>
                  </a:lnTo>
                  <a:lnTo>
                    <a:pt x="123873" y="180222"/>
                  </a:lnTo>
                  <a:lnTo>
                    <a:pt x="123846" y="180091"/>
                  </a:lnTo>
                  <a:lnTo>
                    <a:pt x="124049" y="179779"/>
                  </a:lnTo>
                  <a:lnTo>
                    <a:pt x="125482" y="176161"/>
                  </a:lnTo>
                  <a:cubicBezTo>
                    <a:pt x="127160" y="175353"/>
                    <a:pt x="129319" y="175671"/>
                    <a:pt x="130348" y="177919"/>
                  </a:cubicBezTo>
                  <a:cubicBezTo>
                    <a:pt x="141232" y="201585"/>
                    <a:pt x="145086" y="227747"/>
                    <a:pt x="145231" y="254229"/>
                  </a:cubicBezTo>
                  <a:lnTo>
                    <a:pt x="144228" y="272731"/>
                  </a:lnTo>
                  <a:lnTo>
                    <a:pt x="145212" y="287169"/>
                  </a:lnTo>
                  <a:lnTo>
                    <a:pt x="139062" y="323556"/>
                  </a:lnTo>
                  <a:lnTo>
                    <a:pt x="137854" y="332465"/>
                  </a:lnTo>
                  <a:lnTo>
                    <a:pt x="137215" y="334481"/>
                  </a:lnTo>
                  <a:lnTo>
                    <a:pt x="135959" y="341913"/>
                  </a:lnTo>
                  <a:lnTo>
                    <a:pt x="132633" y="348949"/>
                  </a:lnTo>
                  <a:lnTo>
                    <a:pt x="129622" y="358456"/>
                  </a:lnTo>
                  <a:cubicBezTo>
                    <a:pt x="125687" y="366780"/>
                    <a:pt x="120715" y="374648"/>
                    <a:pt x="115171" y="381703"/>
                  </a:cubicBezTo>
                  <a:cubicBezTo>
                    <a:pt x="107856" y="391037"/>
                    <a:pt x="100592" y="400791"/>
                    <a:pt x="92565" y="409541"/>
                  </a:cubicBezTo>
                  <a:cubicBezTo>
                    <a:pt x="75204" y="424667"/>
                    <a:pt x="87079" y="427930"/>
                    <a:pt x="128240" y="419333"/>
                  </a:cubicBezTo>
                  <a:cubicBezTo>
                    <a:pt x="219515" y="333963"/>
                    <a:pt x="260599" y="59745"/>
                    <a:pt x="99842" y="21238"/>
                  </a:cubicBezTo>
                  <a:cubicBezTo>
                    <a:pt x="76970" y="15758"/>
                    <a:pt x="49357" y="10951"/>
                    <a:pt x="23858" y="13550"/>
                  </a:cubicBezTo>
                  <a:lnTo>
                    <a:pt x="0" y="20410"/>
                  </a:lnTo>
                  <a:lnTo>
                    <a:pt x="0" y="9012"/>
                  </a:lnTo>
                  <a:lnTo>
                    <a:pt x="12030" y="4343"/>
                  </a:lnTo>
                  <a:cubicBezTo>
                    <a:pt x="20982" y="2089"/>
                    <a:pt x="30842" y="748"/>
                    <a:pt x="41756" y="399"/>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78" name="Shape 1283"/>
            <p:cNvSpPr/>
            <p:nvPr/>
          </p:nvSpPr>
          <p:spPr>
            <a:xfrm>
              <a:off x="2959316" y="2720674"/>
              <a:ext cx="57328" cy="68249"/>
            </a:xfrm>
            <a:custGeom>
              <a:avLst/>
              <a:gdLst/>
              <a:ahLst/>
              <a:cxnLst/>
              <a:rect l="0" t="0" r="0" b="0"/>
              <a:pathLst>
                <a:path w="57328" h="68249">
                  <a:moveTo>
                    <a:pt x="56362" y="0"/>
                  </a:moveTo>
                  <a:cubicBezTo>
                    <a:pt x="57328" y="8382"/>
                    <a:pt x="50089" y="24828"/>
                    <a:pt x="45987" y="32029"/>
                  </a:cubicBezTo>
                  <a:cubicBezTo>
                    <a:pt x="40615" y="41427"/>
                    <a:pt x="40615" y="60248"/>
                    <a:pt x="31204" y="64274"/>
                  </a:cubicBezTo>
                  <a:cubicBezTo>
                    <a:pt x="21933" y="68249"/>
                    <a:pt x="12205" y="67030"/>
                    <a:pt x="6210" y="58000"/>
                  </a:cubicBezTo>
                  <a:cubicBezTo>
                    <a:pt x="0" y="48640"/>
                    <a:pt x="5055" y="38353"/>
                    <a:pt x="1740" y="28575"/>
                  </a:cubicBezTo>
                  <a:lnTo>
                    <a:pt x="56362" y="0"/>
                  </a:lnTo>
                  <a:close/>
                </a:path>
              </a:pathLst>
            </a:custGeom>
            <a:ln w="0" cap="flat">
              <a:miter lim="100000"/>
            </a:ln>
          </p:spPr>
          <p:style>
            <a:lnRef idx="0">
              <a:srgbClr val="000000">
                <a:alpha val="0"/>
              </a:srgbClr>
            </a:lnRef>
            <a:fillRef idx="1">
              <a:srgbClr val="FFFFFF"/>
            </a:fillRef>
            <a:effectRef idx="0">
              <a:scrgbClr r="0" g="0" b="0"/>
            </a:effectRef>
            <a:fontRef idx="none"/>
          </p:style>
          <p:txBody>
            <a:bodyPr/>
            <a:lstStyle/>
            <a:p>
              <a:endParaRPr lang="en-US"/>
            </a:p>
          </p:txBody>
        </p:sp>
        <p:sp>
          <p:nvSpPr>
            <p:cNvPr id="79" name="Shape 1284"/>
            <p:cNvSpPr/>
            <p:nvPr/>
          </p:nvSpPr>
          <p:spPr>
            <a:xfrm>
              <a:off x="2954465" y="2730144"/>
              <a:ext cx="32838" cy="61736"/>
            </a:xfrm>
            <a:custGeom>
              <a:avLst/>
              <a:gdLst/>
              <a:ahLst/>
              <a:cxnLst/>
              <a:rect l="0" t="0" r="0" b="0"/>
              <a:pathLst>
                <a:path w="32838" h="61736">
                  <a:moveTo>
                    <a:pt x="32838" y="0"/>
                  </a:moveTo>
                  <a:lnTo>
                    <a:pt x="32838" y="10750"/>
                  </a:lnTo>
                  <a:lnTo>
                    <a:pt x="11629" y="21844"/>
                  </a:lnTo>
                  <a:lnTo>
                    <a:pt x="12297" y="28614"/>
                  </a:lnTo>
                  <a:cubicBezTo>
                    <a:pt x="12905" y="40556"/>
                    <a:pt x="13770" y="55087"/>
                    <a:pt x="28257" y="52087"/>
                  </a:cubicBezTo>
                  <a:lnTo>
                    <a:pt x="32838" y="48664"/>
                  </a:lnTo>
                  <a:lnTo>
                    <a:pt x="32838" y="59667"/>
                  </a:lnTo>
                  <a:lnTo>
                    <a:pt x="25708" y="61736"/>
                  </a:lnTo>
                  <a:cubicBezTo>
                    <a:pt x="20085" y="61113"/>
                    <a:pt x="14541" y="58697"/>
                    <a:pt x="10744" y="55452"/>
                  </a:cubicBezTo>
                  <a:cubicBezTo>
                    <a:pt x="0" y="46258"/>
                    <a:pt x="4775" y="31855"/>
                    <a:pt x="1905" y="19930"/>
                  </a:cubicBezTo>
                  <a:cubicBezTo>
                    <a:pt x="1397" y="17835"/>
                    <a:pt x="2743" y="15739"/>
                    <a:pt x="4547" y="14800"/>
                  </a:cubicBezTo>
                  <a:lnTo>
                    <a:pt x="32838"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80" name="Shape 1285"/>
            <p:cNvSpPr/>
            <p:nvPr/>
          </p:nvSpPr>
          <p:spPr>
            <a:xfrm>
              <a:off x="2987303" y="2716097"/>
              <a:ext cx="33481" cy="73713"/>
            </a:xfrm>
            <a:custGeom>
              <a:avLst/>
              <a:gdLst/>
              <a:ahLst/>
              <a:cxnLst/>
              <a:rect l="0" t="0" r="0" b="0"/>
              <a:pathLst>
                <a:path w="33481" h="73713">
                  <a:moveTo>
                    <a:pt x="28248" y="0"/>
                  </a:moveTo>
                  <a:lnTo>
                    <a:pt x="29652" y="1450"/>
                  </a:lnTo>
                  <a:lnTo>
                    <a:pt x="32453" y="2442"/>
                  </a:lnTo>
                  <a:lnTo>
                    <a:pt x="32001" y="3873"/>
                  </a:lnTo>
                  <a:lnTo>
                    <a:pt x="33113" y="5021"/>
                  </a:lnTo>
                  <a:cubicBezTo>
                    <a:pt x="33481" y="18267"/>
                    <a:pt x="25861" y="28795"/>
                    <a:pt x="21302" y="40580"/>
                  </a:cubicBezTo>
                  <a:cubicBezTo>
                    <a:pt x="17289" y="51008"/>
                    <a:pt x="16781" y="63212"/>
                    <a:pt x="8310" y="71302"/>
                  </a:cubicBezTo>
                  <a:lnTo>
                    <a:pt x="0" y="73713"/>
                  </a:lnTo>
                  <a:lnTo>
                    <a:pt x="0" y="62710"/>
                  </a:lnTo>
                  <a:lnTo>
                    <a:pt x="5667" y="58475"/>
                  </a:lnTo>
                  <a:cubicBezTo>
                    <a:pt x="7538" y="54780"/>
                    <a:pt x="8367" y="50214"/>
                    <a:pt x="9656" y="45597"/>
                  </a:cubicBezTo>
                  <a:cubicBezTo>
                    <a:pt x="11618" y="38599"/>
                    <a:pt x="15216" y="32002"/>
                    <a:pt x="18272" y="25269"/>
                  </a:cubicBezTo>
                  <a:lnTo>
                    <a:pt x="21209" y="13701"/>
                  </a:lnTo>
                  <a:lnTo>
                    <a:pt x="0" y="24796"/>
                  </a:lnTo>
                  <a:lnTo>
                    <a:pt x="0" y="14046"/>
                  </a:lnTo>
                  <a:lnTo>
                    <a:pt x="26331" y="271"/>
                  </a:lnTo>
                  <a:lnTo>
                    <a:pt x="27487" y="681"/>
                  </a:lnTo>
                  <a:lnTo>
                    <a:pt x="28248"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81" name="Shape 1286"/>
            <p:cNvSpPr/>
            <p:nvPr/>
          </p:nvSpPr>
          <p:spPr>
            <a:xfrm>
              <a:off x="2927795" y="2621032"/>
              <a:ext cx="123799" cy="144510"/>
            </a:xfrm>
            <a:custGeom>
              <a:avLst/>
              <a:gdLst/>
              <a:ahLst/>
              <a:cxnLst/>
              <a:rect l="0" t="0" r="0" b="0"/>
              <a:pathLst>
                <a:path w="123799" h="144510">
                  <a:moveTo>
                    <a:pt x="42172" y="359"/>
                  </a:moveTo>
                  <a:cubicBezTo>
                    <a:pt x="54416" y="718"/>
                    <a:pt x="67101" y="2892"/>
                    <a:pt x="74816" y="3997"/>
                  </a:cubicBezTo>
                  <a:cubicBezTo>
                    <a:pt x="92278" y="5343"/>
                    <a:pt x="115113" y="2651"/>
                    <a:pt x="117818" y="22819"/>
                  </a:cubicBezTo>
                  <a:cubicBezTo>
                    <a:pt x="120510" y="38935"/>
                    <a:pt x="101702" y="61769"/>
                    <a:pt x="92291" y="71180"/>
                  </a:cubicBezTo>
                  <a:cubicBezTo>
                    <a:pt x="99962" y="63522"/>
                    <a:pt x="113030" y="56270"/>
                    <a:pt x="118059" y="70100"/>
                  </a:cubicBezTo>
                  <a:cubicBezTo>
                    <a:pt x="123799" y="85925"/>
                    <a:pt x="102717" y="95856"/>
                    <a:pt x="93434" y="104315"/>
                  </a:cubicBezTo>
                  <a:cubicBezTo>
                    <a:pt x="79032" y="117395"/>
                    <a:pt x="62471" y="142846"/>
                    <a:pt x="41275" y="143761"/>
                  </a:cubicBezTo>
                  <a:cubicBezTo>
                    <a:pt x="23863" y="144510"/>
                    <a:pt x="13373" y="132610"/>
                    <a:pt x="12598" y="116240"/>
                  </a:cubicBezTo>
                  <a:cubicBezTo>
                    <a:pt x="11633" y="95767"/>
                    <a:pt x="11709" y="77950"/>
                    <a:pt x="7861" y="57477"/>
                  </a:cubicBezTo>
                  <a:cubicBezTo>
                    <a:pt x="5029" y="42301"/>
                    <a:pt x="0" y="20215"/>
                    <a:pt x="12167" y="7617"/>
                  </a:cubicBezTo>
                  <a:cubicBezTo>
                    <a:pt x="18123" y="1457"/>
                    <a:pt x="29928" y="0"/>
                    <a:pt x="42172" y="359"/>
                  </a:cubicBezTo>
                  <a:close/>
                </a:path>
              </a:pathLst>
            </a:custGeom>
            <a:ln w="0" cap="flat">
              <a:miter lim="100000"/>
            </a:ln>
          </p:spPr>
          <p:style>
            <a:lnRef idx="0">
              <a:srgbClr val="000000">
                <a:alpha val="0"/>
              </a:srgbClr>
            </a:lnRef>
            <a:fillRef idx="1">
              <a:srgbClr val="FFFFFF"/>
            </a:fillRef>
            <a:effectRef idx="0">
              <a:scrgbClr r="0" g="0" b="0"/>
            </a:effectRef>
            <a:fontRef idx="none"/>
          </p:style>
          <p:txBody>
            <a:bodyPr/>
            <a:lstStyle/>
            <a:p>
              <a:endParaRPr lang="en-US"/>
            </a:p>
          </p:txBody>
        </p:sp>
        <p:sp>
          <p:nvSpPr>
            <p:cNvPr id="82" name="Shape 1287"/>
            <p:cNvSpPr/>
            <p:nvPr/>
          </p:nvSpPr>
          <p:spPr>
            <a:xfrm>
              <a:off x="2922143" y="2613457"/>
              <a:ext cx="67136" cy="161144"/>
            </a:xfrm>
            <a:custGeom>
              <a:avLst/>
              <a:gdLst/>
              <a:ahLst/>
              <a:cxnLst/>
              <a:rect l="0" t="0" r="0" b="0"/>
              <a:pathLst>
                <a:path w="67136" h="161144">
                  <a:moveTo>
                    <a:pt x="33763" y="1006"/>
                  </a:moveTo>
                  <a:cubicBezTo>
                    <a:pt x="42605" y="0"/>
                    <a:pt x="51956" y="765"/>
                    <a:pt x="58496" y="1476"/>
                  </a:cubicBezTo>
                  <a:lnTo>
                    <a:pt x="67136" y="1927"/>
                  </a:lnTo>
                  <a:lnTo>
                    <a:pt x="67136" y="16611"/>
                  </a:lnTo>
                  <a:lnTo>
                    <a:pt x="62899" y="15925"/>
                  </a:lnTo>
                  <a:cubicBezTo>
                    <a:pt x="56218" y="14992"/>
                    <a:pt x="48882" y="14308"/>
                    <a:pt x="42075" y="14677"/>
                  </a:cubicBezTo>
                  <a:cubicBezTo>
                    <a:pt x="28461" y="15415"/>
                    <a:pt x="16961" y="20368"/>
                    <a:pt x="17044" y="35982"/>
                  </a:cubicBezTo>
                  <a:cubicBezTo>
                    <a:pt x="17196" y="62119"/>
                    <a:pt x="23775" y="88090"/>
                    <a:pt x="24486" y="114405"/>
                  </a:cubicBezTo>
                  <a:cubicBezTo>
                    <a:pt x="21247" y="136198"/>
                    <a:pt x="32360" y="145444"/>
                    <a:pt x="57836" y="142129"/>
                  </a:cubicBezTo>
                  <a:lnTo>
                    <a:pt x="67136" y="134917"/>
                  </a:lnTo>
                  <a:lnTo>
                    <a:pt x="67136" y="148353"/>
                  </a:lnTo>
                  <a:lnTo>
                    <a:pt x="51646" y="157014"/>
                  </a:lnTo>
                  <a:cubicBezTo>
                    <a:pt x="39559" y="161144"/>
                    <a:pt x="27702" y="159072"/>
                    <a:pt x="18644" y="144466"/>
                  </a:cubicBezTo>
                  <a:cubicBezTo>
                    <a:pt x="4978" y="122431"/>
                    <a:pt x="11481" y="91113"/>
                    <a:pt x="6744" y="66246"/>
                  </a:cubicBezTo>
                  <a:cubicBezTo>
                    <a:pt x="2997" y="46663"/>
                    <a:pt x="0" y="28260"/>
                    <a:pt x="12078" y="11167"/>
                  </a:cubicBezTo>
                  <a:cubicBezTo>
                    <a:pt x="16586" y="4791"/>
                    <a:pt x="24921" y="2013"/>
                    <a:pt x="33763" y="1006"/>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83" name="Shape 1288"/>
            <p:cNvSpPr/>
            <p:nvPr/>
          </p:nvSpPr>
          <p:spPr>
            <a:xfrm>
              <a:off x="2989279" y="2615384"/>
              <a:ext cx="73466" cy="146426"/>
            </a:xfrm>
            <a:custGeom>
              <a:avLst/>
              <a:gdLst/>
              <a:ahLst/>
              <a:cxnLst/>
              <a:rect l="0" t="0" r="0" b="0"/>
              <a:pathLst>
                <a:path w="73466" h="146426">
                  <a:moveTo>
                    <a:pt x="0" y="0"/>
                  </a:moveTo>
                  <a:lnTo>
                    <a:pt x="18932" y="989"/>
                  </a:lnTo>
                  <a:cubicBezTo>
                    <a:pt x="28600" y="1572"/>
                    <a:pt x="38102" y="2763"/>
                    <a:pt x="45513" y="6077"/>
                  </a:cubicBezTo>
                  <a:cubicBezTo>
                    <a:pt x="63731" y="14236"/>
                    <a:pt x="65801" y="28439"/>
                    <a:pt x="61020" y="43023"/>
                  </a:cubicBezTo>
                  <a:lnTo>
                    <a:pt x="50728" y="62829"/>
                  </a:lnTo>
                  <a:lnTo>
                    <a:pt x="54989" y="63939"/>
                  </a:lnTo>
                  <a:cubicBezTo>
                    <a:pt x="57872" y="65730"/>
                    <a:pt x="60572" y="68583"/>
                    <a:pt x="63014" y="72689"/>
                  </a:cubicBezTo>
                  <a:cubicBezTo>
                    <a:pt x="73466" y="90303"/>
                    <a:pt x="47367" y="107435"/>
                    <a:pt x="36216" y="114992"/>
                  </a:cubicBezTo>
                  <a:lnTo>
                    <a:pt x="31382" y="116191"/>
                  </a:lnTo>
                  <a:lnTo>
                    <a:pt x="18898" y="130426"/>
                  </a:lnTo>
                  <a:cubicBezTo>
                    <a:pt x="13907" y="135525"/>
                    <a:pt x="8332" y="140658"/>
                    <a:pt x="2494" y="145032"/>
                  </a:cubicBezTo>
                  <a:lnTo>
                    <a:pt x="0" y="146426"/>
                  </a:lnTo>
                  <a:lnTo>
                    <a:pt x="0" y="132990"/>
                  </a:lnTo>
                  <a:lnTo>
                    <a:pt x="7553" y="127133"/>
                  </a:lnTo>
                  <a:lnTo>
                    <a:pt x="25771" y="110576"/>
                  </a:lnTo>
                  <a:lnTo>
                    <a:pt x="25454" y="109717"/>
                  </a:lnTo>
                  <a:cubicBezTo>
                    <a:pt x="25490" y="108118"/>
                    <a:pt x="26161" y="106435"/>
                    <a:pt x="27695" y="104921"/>
                  </a:cubicBezTo>
                  <a:cubicBezTo>
                    <a:pt x="31784" y="100882"/>
                    <a:pt x="36419" y="97923"/>
                    <a:pt x="40725" y="94164"/>
                  </a:cubicBezTo>
                  <a:cubicBezTo>
                    <a:pt x="49729" y="86316"/>
                    <a:pt x="48954" y="70390"/>
                    <a:pt x="35416" y="82265"/>
                  </a:cubicBezTo>
                  <a:cubicBezTo>
                    <a:pt x="28355" y="88462"/>
                    <a:pt x="20049" y="77895"/>
                    <a:pt x="26209" y="71393"/>
                  </a:cubicBezTo>
                  <a:cubicBezTo>
                    <a:pt x="32686" y="64573"/>
                    <a:pt x="66214" y="25775"/>
                    <a:pt x="40560" y="19438"/>
                  </a:cubicBezTo>
                  <a:cubicBezTo>
                    <a:pt x="31187" y="17114"/>
                    <a:pt x="22043" y="18117"/>
                    <a:pt x="12658" y="16732"/>
                  </a:cubicBezTo>
                  <a:lnTo>
                    <a:pt x="0" y="14684"/>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84" name="Shape 1289"/>
            <p:cNvSpPr/>
            <p:nvPr/>
          </p:nvSpPr>
          <p:spPr>
            <a:xfrm>
              <a:off x="2923255" y="2603395"/>
              <a:ext cx="141789" cy="97047"/>
            </a:xfrm>
            <a:custGeom>
              <a:avLst/>
              <a:gdLst/>
              <a:ahLst/>
              <a:cxnLst/>
              <a:rect l="0" t="0" r="0" b="0"/>
              <a:pathLst>
                <a:path w="141789" h="97047">
                  <a:moveTo>
                    <a:pt x="51038" y="706"/>
                  </a:moveTo>
                  <a:cubicBezTo>
                    <a:pt x="79521" y="1412"/>
                    <a:pt x="113931" y="11963"/>
                    <a:pt x="130181" y="16490"/>
                  </a:cubicBezTo>
                  <a:cubicBezTo>
                    <a:pt x="141789" y="35198"/>
                    <a:pt x="140684" y="59759"/>
                    <a:pt x="124098" y="74440"/>
                  </a:cubicBezTo>
                  <a:cubicBezTo>
                    <a:pt x="98596" y="97047"/>
                    <a:pt x="105886" y="53600"/>
                    <a:pt x="101974" y="36658"/>
                  </a:cubicBezTo>
                  <a:cubicBezTo>
                    <a:pt x="99041" y="24022"/>
                    <a:pt x="64141" y="38055"/>
                    <a:pt x="57791" y="38131"/>
                  </a:cubicBezTo>
                  <a:cubicBezTo>
                    <a:pt x="54616" y="38170"/>
                    <a:pt x="51568" y="36950"/>
                    <a:pt x="48711" y="35172"/>
                  </a:cubicBezTo>
                  <a:cubicBezTo>
                    <a:pt x="39363" y="29394"/>
                    <a:pt x="31629" y="17735"/>
                    <a:pt x="25266" y="23996"/>
                  </a:cubicBezTo>
                  <a:cubicBezTo>
                    <a:pt x="25825" y="23437"/>
                    <a:pt x="8515" y="48888"/>
                    <a:pt x="7461" y="43986"/>
                  </a:cubicBezTo>
                  <a:cubicBezTo>
                    <a:pt x="0" y="9137"/>
                    <a:pt x="22555" y="0"/>
                    <a:pt x="51038" y="706"/>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85" name="Shape 1290"/>
            <p:cNvSpPr/>
            <p:nvPr/>
          </p:nvSpPr>
          <p:spPr>
            <a:xfrm>
              <a:off x="2918193" y="2596867"/>
              <a:ext cx="77253" cy="58668"/>
            </a:xfrm>
            <a:custGeom>
              <a:avLst/>
              <a:gdLst/>
              <a:ahLst/>
              <a:cxnLst/>
              <a:rect l="0" t="0" r="0" b="0"/>
              <a:pathLst>
                <a:path w="77253" h="58668">
                  <a:moveTo>
                    <a:pt x="44260" y="515"/>
                  </a:moveTo>
                  <a:cubicBezTo>
                    <a:pt x="53689" y="0"/>
                    <a:pt x="62989" y="448"/>
                    <a:pt x="72227" y="1537"/>
                  </a:cubicBezTo>
                  <a:lnTo>
                    <a:pt x="77253" y="2424"/>
                  </a:lnTo>
                  <a:lnTo>
                    <a:pt x="77253" y="16375"/>
                  </a:lnTo>
                  <a:lnTo>
                    <a:pt x="56305" y="13594"/>
                  </a:lnTo>
                  <a:cubicBezTo>
                    <a:pt x="37281" y="12751"/>
                    <a:pt x="20129" y="16535"/>
                    <a:pt x="18555" y="32849"/>
                  </a:cubicBezTo>
                  <a:lnTo>
                    <a:pt x="18560" y="35015"/>
                  </a:lnTo>
                  <a:lnTo>
                    <a:pt x="18821" y="34678"/>
                  </a:lnTo>
                  <a:cubicBezTo>
                    <a:pt x="20930" y="31731"/>
                    <a:pt x="22936" y="27527"/>
                    <a:pt x="25756" y="25127"/>
                  </a:cubicBezTo>
                  <a:cubicBezTo>
                    <a:pt x="37135" y="15463"/>
                    <a:pt x="49378" y="29407"/>
                    <a:pt x="57557" y="36265"/>
                  </a:cubicBezTo>
                  <a:lnTo>
                    <a:pt x="58727" y="38375"/>
                  </a:lnTo>
                  <a:lnTo>
                    <a:pt x="69336" y="36692"/>
                  </a:lnTo>
                  <a:lnTo>
                    <a:pt x="77253" y="35309"/>
                  </a:lnTo>
                  <a:lnTo>
                    <a:pt x="77253" y="47722"/>
                  </a:lnTo>
                  <a:lnTo>
                    <a:pt x="76276" y="47951"/>
                  </a:lnTo>
                  <a:cubicBezTo>
                    <a:pt x="70858" y="49189"/>
                    <a:pt x="65475" y="49946"/>
                    <a:pt x="60627" y="48759"/>
                  </a:cubicBezTo>
                  <a:lnTo>
                    <a:pt x="57227" y="46683"/>
                  </a:lnTo>
                  <a:lnTo>
                    <a:pt x="55142" y="48158"/>
                  </a:lnTo>
                  <a:cubicBezTo>
                    <a:pt x="53583" y="48533"/>
                    <a:pt x="51794" y="48289"/>
                    <a:pt x="49974" y="47123"/>
                  </a:cubicBezTo>
                  <a:cubicBezTo>
                    <a:pt x="46444" y="44863"/>
                    <a:pt x="36119" y="34716"/>
                    <a:pt x="34582" y="36912"/>
                  </a:cubicBezTo>
                  <a:cubicBezTo>
                    <a:pt x="32385" y="40049"/>
                    <a:pt x="30213" y="43212"/>
                    <a:pt x="27826" y="46210"/>
                  </a:cubicBezTo>
                  <a:cubicBezTo>
                    <a:pt x="24397" y="50502"/>
                    <a:pt x="21171" y="54794"/>
                    <a:pt x="16332" y="57525"/>
                  </a:cubicBezTo>
                  <a:cubicBezTo>
                    <a:pt x="14275" y="58668"/>
                    <a:pt x="11075" y="58389"/>
                    <a:pt x="9246" y="56915"/>
                  </a:cubicBezTo>
                  <a:cubicBezTo>
                    <a:pt x="0" y="49511"/>
                    <a:pt x="3061" y="26981"/>
                    <a:pt x="9195" y="18142"/>
                  </a:cubicBezTo>
                  <a:cubicBezTo>
                    <a:pt x="17196" y="6572"/>
                    <a:pt x="30468" y="1277"/>
                    <a:pt x="44260" y="515"/>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86" name="Shape 1291"/>
            <p:cNvSpPr/>
            <p:nvPr/>
          </p:nvSpPr>
          <p:spPr>
            <a:xfrm>
              <a:off x="2995447" y="2599291"/>
              <a:ext cx="77953" cy="99195"/>
            </a:xfrm>
            <a:custGeom>
              <a:avLst/>
              <a:gdLst/>
              <a:ahLst/>
              <a:cxnLst/>
              <a:rect l="0" t="0" r="0" b="0"/>
              <a:pathLst>
                <a:path w="77953" h="99195">
                  <a:moveTo>
                    <a:pt x="0" y="0"/>
                  </a:moveTo>
                  <a:lnTo>
                    <a:pt x="22569" y="3983"/>
                  </a:lnTo>
                  <a:cubicBezTo>
                    <a:pt x="32107" y="6117"/>
                    <a:pt x="56655" y="8276"/>
                    <a:pt x="63298" y="16099"/>
                  </a:cubicBezTo>
                  <a:cubicBezTo>
                    <a:pt x="77953" y="33333"/>
                    <a:pt x="73813" y="60829"/>
                    <a:pt x="61977" y="77745"/>
                  </a:cubicBezTo>
                  <a:cubicBezTo>
                    <a:pt x="57202" y="84578"/>
                    <a:pt x="39129" y="99195"/>
                    <a:pt x="31154" y="87537"/>
                  </a:cubicBezTo>
                  <a:cubicBezTo>
                    <a:pt x="24372" y="77618"/>
                    <a:pt x="28830" y="39721"/>
                    <a:pt x="14885" y="41817"/>
                  </a:cubicBezTo>
                  <a:lnTo>
                    <a:pt x="0" y="45298"/>
                  </a:lnTo>
                  <a:lnTo>
                    <a:pt x="0" y="32886"/>
                  </a:lnTo>
                  <a:lnTo>
                    <a:pt x="20216" y="29354"/>
                  </a:lnTo>
                  <a:cubicBezTo>
                    <a:pt x="28761" y="29568"/>
                    <a:pt x="35358" y="32895"/>
                    <a:pt x="36653" y="43125"/>
                  </a:cubicBezTo>
                  <a:cubicBezTo>
                    <a:pt x="37567" y="50402"/>
                    <a:pt x="37618" y="57679"/>
                    <a:pt x="38304" y="64969"/>
                  </a:cubicBezTo>
                  <a:cubicBezTo>
                    <a:pt x="40349" y="86775"/>
                    <a:pt x="58497" y="62962"/>
                    <a:pt x="58688" y="50427"/>
                  </a:cubicBezTo>
                  <a:cubicBezTo>
                    <a:pt x="59094" y="25205"/>
                    <a:pt x="48121" y="24545"/>
                    <a:pt x="28042" y="19680"/>
                  </a:cubicBezTo>
                  <a:cubicBezTo>
                    <a:pt x="23508" y="18582"/>
                    <a:pt x="16017" y="16665"/>
                    <a:pt x="7281" y="14918"/>
                  </a:cubicBezTo>
                  <a:lnTo>
                    <a:pt x="0" y="13951"/>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87" name="Shape 1292"/>
            <p:cNvSpPr/>
            <p:nvPr/>
          </p:nvSpPr>
          <p:spPr>
            <a:xfrm>
              <a:off x="3001607" y="2683691"/>
              <a:ext cx="45136" cy="44881"/>
            </a:xfrm>
            <a:custGeom>
              <a:avLst/>
              <a:gdLst/>
              <a:ahLst/>
              <a:cxnLst/>
              <a:rect l="0" t="0" r="0" b="0"/>
              <a:pathLst>
                <a:path w="45136" h="44881">
                  <a:moveTo>
                    <a:pt x="39078" y="4660"/>
                  </a:moveTo>
                  <a:cubicBezTo>
                    <a:pt x="45136" y="17767"/>
                    <a:pt x="26912" y="44881"/>
                    <a:pt x="13030" y="33668"/>
                  </a:cubicBezTo>
                  <a:cubicBezTo>
                    <a:pt x="0" y="24307"/>
                    <a:pt x="26048" y="0"/>
                    <a:pt x="37326" y="6540"/>
                  </a:cubicBezTo>
                  <a:lnTo>
                    <a:pt x="39078" y="4660"/>
                  </a:lnTo>
                  <a:close/>
                </a:path>
              </a:pathLst>
            </a:custGeom>
            <a:ln w="0" cap="flat">
              <a:miter lim="100000"/>
            </a:ln>
          </p:spPr>
          <p:style>
            <a:lnRef idx="0">
              <a:srgbClr val="000000">
                <a:alpha val="0"/>
              </a:srgbClr>
            </a:lnRef>
            <a:fillRef idx="1">
              <a:srgbClr val="FFFFFF"/>
            </a:fillRef>
            <a:effectRef idx="0">
              <a:scrgbClr r="0" g="0" b="0"/>
            </a:effectRef>
            <a:fontRef idx="none"/>
          </p:style>
          <p:txBody>
            <a:bodyPr/>
            <a:lstStyle/>
            <a:p>
              <a:endParaRPr lang="en-US"/>
            </a:p>
          </p:txBody>
        </p:sp>
        <p:sp>
          <p:nvSpPr>
            <p:cNvPr id="88" name="Shape 1293"/>
            <p:cNvSpPr/>
            <p:nvPr/>
          </p:nvSpPr>
          <p:spPr>
            <a:xfrm>
              <a:off x="2898508" y="2783627"/>
              <a:ext cx="97053" cy="245770"/>
            </a:xfrm>
            <a:custGeom>
              <a:avLst/>
              <a:gdLst/>
              <a:ahLst/>
              <a:cxnLst/>
              <a:rect l="0" t="0" r="0" b="0"/>
              <a:pathLst>
                <a:path w="97053" h="245770">
                  <a:moveTo>
                    <a:pt x="62624" y="0"/>
                  </a:moveTo>
                  <a:cubicBezTo>
                    <a:pt x="69596" y="3975"/>
                    <a:pt x="83236" y="3746"/>
                    <a:pt x="88811" y="8979"/>
                  </a:cubicBezTo>
                  <a:cubicBezTo>
                    <a:pt x="97053" y="16726"/>
                    <a:pt x="91402" y="13398"/>
                    <a:pt x="86385" y="22479"/>
                  </a:cubicBezTo>
                  <a:cubicBezTo>
                    <a:pt x="76911" y="39624"/>
                    <a:pt x="79489" y="56007"/>
                    <a:pt x="78245" y="74943"/>
                  </a:cubicBezTo>
                  <a:cubicBezTo>
                    <a:pt x="76505" y="101016"/>
                    <a:pt x="65303" y="122479"/>
                    <a:pt x="58903" y="147460"/>
                  </a:cubicBezTo>
                  <a:cubicBezTo>
                    <a:pt x="54216" y="165812"/>
                    <a:pt x="58357" y="193497"/>
                    <a:pt x="47511" y="208649"/>
                  </a:cubicBezTo>
                  <a:cubicBezTo>
                    <a:pt x="40119" y="218999"/>
                    <a:pt x="19240" y="232664"/>
                    <a:pt x="18643" y="245770"/>
                  </a:cubicBezTo>
                  <a:cubicBezTo>
                    <a:pt x="10909" y="237820"/>
                    <a:pt x="12725" y="226479"/>
                    <a:pt x="8077" y="216230"/>
                  </a:cubicBezTo>
                  <a:cubicBezTo>
                    <a:pt x="4775" y="208953"/>
                    <a:pt x="0" y="206870"/>
                    <a:pt x="762" y="199161"/>
                  </a:cubicBezTo>
                  <a:cubicBezTo>
                    <a:pt x="1384" y="192939"/>
                    <a:pt x="7404" y="182410"/>
                    <a:pt x="9347" y="176226"/>
                  </a:cubicBezTo>
                  <a:cubicBezTo>
                    <a:pt x="17157" y="151346"/>
                    <a:pt x="25679" y="127736"/>
                    <a:pt x="37960" y="104140"/>
                  </a:cubicBezTo>
                  <a:cubicBezTo>
                    <a:pt x="46825" y="87109"/>
                    <a:pt x="60541" y="70434"/>
                    <a:pt x="64656" y="51321"/>
                  </a:cubicBezTo>
                  <a:cubicBezTo>
                    <a:pt x="68199" y="34899"/>
                    <a:pt x="59893" y="20384"/>
                    <a:pt x="59893" y="4102"/>
                  </a:cubicBezTo>
                  <a:lnTo>
                    <a:pt x="62624"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89" name="Shape 1294"/>
            <p:cNvSpPr/>
            <p:nvPr/>
          </p:nvSpPr>
          <p:spPr>
            <a:xfrm>
              <a:off x="2892286" y="2857407"/>
              <a:ext cx="51636" cy="178213"/>
            </a:xfrm>
            <a:custGeom>
              <a:avLst/>
              <a:gdLst/>
              <a:ahLst/>
              <a:cxnLst/>
              <a:rect l="0" t="0" r="0" b="0"/>
              <a:pathLst>
                <a:path w="51636" h="178213">
                  <a:moveTo>
                    <a:pt x="51636" y="0"/>
                  </a:moveTo>
                  <a:lnTo>
                    <a:pt x="51636" y="28914"/>
                  </a:lnTo>
                  <a:lnTo>
                    <a:pt x="41351" y="46934"/>
                  </a:lnTo>
                  <a:cubicBezTo>
                    <a:pt x="32880" y="66428"/>
                    <a:pt x="4635" y="117787"/>
                    <a:pt x="18415" y="140037"/>
                  </a:cubicBezTo>
                  <a:cubicBezTo>
                    <a:pt x="20485" y="143403"/>
                    <a:pt x="21653" y="162999"/>
                    <a:pt x="25222" y="158745"/>
                  </a:cubicBezTo>
                  <a:cubicBezTo>
                    <a:pt x="34899" y="147226"/>
                    <a:pt x="41986" y="136351"/>
                    <a:pt x="47280" y="124497"/>
                  </a:cubicBezTo>
                  <a:lnTo>
                    <a:pt x="51636" y="109038"/>
                  </a:lnTo>
                  <a:lnTo>
                    <a:pt x="51636" y="141680"/>
                  </a:lnTo>
                  <a:lnTo>
                    <a:pt x="45601" y="149729"/>
                  </a:lnTo>
                  <a:cubicBezTo>
                    <a:pt x="39211" y="156754"/>
                    <a:pt x="32988" y="163888"/>
                    <a:pt x="29451" y="173261"/>
                  </a:cubicBezTo>
                  <a:cubicBezTo>
                    <a:pt x="28067" y="176956"/>
                    <a:pt x="22974" y="178213"/>
                    <a:pt x="20751" y="174391"/>
                  </a:cubicBezTo>
                  <a:cubicBezTo>
                    <a:pt x="0" y="138450"/>
                    <a:pt x="2705" y="123565"/>
                    <a:pt x="15773" y="86405"/>
                  </a:cubicBezTo>
                  <a:cubicBezTo>
                    <a:pt x="25101" y="59868"/>
                    <a:pt x="38389" y="35662"/>
                    <a:pt x="48398" y="10683"/>
                  </a:cubicBezTo>
                  <a:lnTo>
                    <a:pt x="51636"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90" name="Shape 1295"/>
            <p:cNvSpPr/>
            <p:nvPr/>
          </p:nvSpPr>
          <p:spPr>
            <a:xfrm>
              <a:off x="2943922" y="2778039"/>
              <a:ext cx="52923" cy="221048"/>
            </a:xfrm>
            <a:custGeom>
              <a:avLst/>
              <a:gdLst/>
              <a:ahLst/>
              <a:cxnLst/>
              <a:rect l="0" t="0" r="0" b="0"/>
              <a:pathLst>
                <a:path w="52923" h="221048">
                  <a:moveTo>
                    <a:pt x="18481" y="991"/>
                  </a:moveTo>
                  <a:cubicBezTo>
                    <a:pt x="30812" y="5182"/>
                    <a:pt x="42242" y="5804"/>
                    <a:pt x="50916" y="16117"/>
                  </a:cubicBezTo>
                  <a:cubicBezTo>
                    <a:pt x="52237" y="17691"/>
                    <a:pt x="52923" y="20041"/>
                    <a:pt x="51665" y="21895"/>
                  </a:cubicBezTo>
                  <a:cubicBezTo>
                    <a:pt x="38140" y="41656"/>
                    <a:pt x="40515" y="59246"/>
                    <a:pt x="37429" y="81801"/>
                  </a:cubicBezTo>
                  <a:cubicBezTo>
                    <a:pt x="33987" y="107023"/>
                    <a:pt x="22113" y="129553"/>
                    <a:pt x="18074" y="154305"/>
                  </a:cubicBezTo>
                  <a:cubicBezTo>
                    <a:pt x="15775" y="168555"/>
                    <a:pt x="17769" y="192050"/>
                    <a:pt x="11114" y="206223"/>
                  </a:cubicBezTo>
                  <a:lnTo>
                    <a:pt x="0" y="221048"/>
                  </a:lnTo>
                  <a:lnTo>
                    <a:pt x="0" y="188406"/>
                  </a:lnTo>
                  <a:lnTo>
                    <a:pt x="6949" y="163741"/>
                  </a:lnTo>
                  <a:cubicBezTo>
                    <a:pt x="10810" y="139980"/>
                    <a:pt x="22938" y="118148"/>
                    <a:pt x="26177" y="94424"/>
                  </a:cubicBezTo>
                  <a:cubicBezTo>
                    <a:pt x="29517" y="69990"/>
                    <a:pt x="27256" y="49670"/>
                    <a:pt x="36388" y="26797"/>
                  </a:cubicBezTo>
                  <a:cubicBezTo>
                    <a:pt x="38331" y="21920"/>
                    <a:pt x="34956" y="18355"/>
                    <a:pt x="30226" y="15715"/>
                  </a:cubicBezTo>
                  <a:lnTo>
                    <a:pt x="19486" y="11557"/>
                  </a:lnTo>
                  <a:lnTo>
                    <a:pt x="23395" y="41528"/>
                  </a:lnTo>
                  <a:cubicBezTo>
                    <a:pt x="23964" y="50997"/>
                    <a:pt x="23135" y="60255"/>
                    <a:pt x="19166" y="72098"/>
                  </a:cubicBezTo>
                  <a:cubicBezTo>
                    <a:pt x="15959" y="81680"/>
                    <a:pt x="10619" y="90574"/>
                    <a:pt x="5069" y="99400"/>
                  </a:cubicBezTo>
                  <a:lnTo>
                    <a:pt x="0" y="108282"/>
                  </a:lnTo>
                  <a:lnTo>
                    <a:pt x="0" y="79368"/>
                  </a:lnTo>
                  <a:lnTo>
                    <a:pt x="8412" y="51615"/>
                  </a:lnTo>
                  <a:cubicBezTo>
                    <a:pt x="10873" y="38350"/>
                    <a:pt x="11610" y="24505"/>
                    <a:pt x="9718" y="9690"/>
                  </a:cubicBezTo>
                  <a:lnTo>
                    <a:pt x="13572" y="5516"/>
                  </a:lnTo>
                  <a:lnTo>
                    <a:pt x="12858" y="4107"/>
                  </a:lnTo>
                  <a:cubicBezTo>
                    <a:pt x="13486" y="1806"/>
                    <a:pt x="15566" y="0"/>
                    <a:pt x="18481" y="991"/>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91" name="Shape 1296"/>
            <p:cNvSpPr/>
            <p:nvPr/>
          </p:nvSpPr>
          <p:spPr>
            <a:xfrm>
              <a:off x="2944736" y="2767232"/>
              <a:ext cx="79235" cy="42342"/>
            </a:xfrm>
            <a:custGeom>
              <a:avLst/>
              <a:gdLst/>
              <a:ahLst/>
              <a:cxnLst/>
              <a:rect l="0" t="0" r="0" b="0"/>
              <a:pathLst>
                <a:path w="79235" h="42342">
                  <a:moveTo>
                    <a:pt x="62827" y="0"/>
                  </a:moveTo>
                  <a:cubicBezTo>
                    <a:pt x="71044" y="10922"/>
                    <a:pt x="76492" y="24587"/>
                    <a:pt x="79235" y="36893"/>
                  </a:cubicBezTo>
                  <a:cubicBezTo>
                    <a:pt x="66942" y="35521"/>
                    <a:pt x="54648" y="32778"/>
                    <a:pt x="43701" y="28689"/>
                  </a:cubicBezTo>
                  <a:lnTo>
                    <a:pt x="28677" y="23215"/>
                  </a:lnTo>
                  <a:cubicBezTo>
                    <a:pt x="19126" y="30060"/>
                    <a:pt x="8192" y="34150"/>
                    <a:pt x="0" y="42342"/>
                  </a:cubicBezTo>
                  <a:cubicBezTo>
                    <a:pt x="5461" y="31419"/>
                    <a:pt x="6833" y="19126"/>
                    <a:pt x="10922" y="8191"/>
                  </a:cubicBezTo>
                  <a:cubicBezTo>
                    <a:pt x="27331" y="25958"/>
                    <a:pt x="51918" y="24587"/>
                    <a:pt x="62827" y="0"/>
                  </a:cubicBezTo>
                  <a:close/>
                </a:path>
              </a:pathLst>
            </a:custGeom>
            <a:ln w="0" cap="flat">
              <a:miter lim="100000"/>
            </a:ln>
          </p:spPr>
          <p:style>
            <a:lnRef idx="0">
              <a:srgbClr val="000000">
                <a:alpha val="0"/>
              </a:srgbClr>
            </a:lnRef>
            <a:fillRef idx="1">
              <a:srgbClr val="FFFFFF"/>
            </a:fillRef>
            <a:effectRef idx="0">
              <a:scrgbClr r="0" g="0" b="0"/>
            </a:effectRef>
            <a:fontRef idx="none"/>
          </p:style>
          <p:txBody>
            <a:bodyPr/>
            <a:lstStyle/>
            <a:p>
              <a:endParaRPr lang="en-US"/>
            </a:p>
          </p:txBody>
        </p:sp>
        <p:sp>
          <p:nvSpPr>
            <p:cNvPr id="92" name="Shape 1297"/>
            <p:cNvSpPr/>
            <p:nvPr/>
          </p:nvSpPr>
          <p:spPr>
            <a:xfrm>
              <a:off x="2938475" y="2770429"/>
              <a:ext cx="21904" cy="46295"/>
            </a:xfrm>
            <a:custGeom>
              <a:avLst/>
              <a:gdLst/>
              <a:ahLst/>
              <a:cxnLst/>
              <a:rect l="0" t="0" r="0" b="0"/>
              <a:pathLst>
                <a:path w="21904" h="46295">
                  <a:moveTo>
                    <a:pt x="16004" y="433"/>
                  </a:moveTo>
                  <a:cubicBezTo>
                    <a:pt x="17519" y="0"/>
                    <a:pt x="19228" y="315"/>
                    <a:pt x="20561" y="1629"/>
                  </a:cubicBezTo>
                  <a:lnTo>
                    <a:pt x="21904" y="2536"/>
                  </a:lnTo>
                  <a:lnTo>
                    <a:pt x="21904" y="13658"/>
                  </a:lnTo>
                  <a:lnTo>
                    <a:pt x="19831" y="12299"/>
                  </a:lnTo>
                  <a:lnTo>
                    <a:pt x="14830" y="27773"/>
                  </a:lnTo>
                  <a:lnTo>
                    <a:pt x="21904" y="23033"/>
                  </a:lnTo>
                  <a:lnTo>
                    <a:pt x="21904" y="34372"/>
                  </a:lnTo>
                  <a:lnTo>
                    <a:pt x="9639" y="42510"/>
                  </a:lnTo>
                  <a:cubicBezTo>
                    <a:pt x="5410" y="46295"/>
                    <a:pt x="0" y="41608"/>
                    <a:pt x="2146" y="36744"/>
                  </a:cubicBezTo>
                  <a:cubicBezTo>
                    <a:pt x="6858" y="26115"/>
                    <a:pt x="8890" y="14697"/>
                    <a:pt x="12598" y="3725"/>
                  </a:cubicBezTo>
                  <a:cubicBezTo>
                    <a:pt x="13164" y="2048"/>
                    <a:pt x="14487" y="867"/>
                    <a:pt x="16004" y="433"/>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93" name="Shape 1298"/>
            <p:cNvSpPr/>
            <p:nvPr/>
          </p:nvSpPr>
          <p:spPr>
            <a:xfrm>
              <a:off x="2960380" y="2766433"/>
              <a:ext cx="41544" cy="38368"/>
            </a:xfrm>
            <a:custGeom>
              <a:avLst/>
              <a:gdLst/>
              <a:ahLst/>
              <a:cxnLst/>
              <a:rect l="0" t="0" r="0" b="0"/>
              <a:pathLst>
                <a:path w="41544" h="38368">
                  <a:moveTo>
                    <a:pt x="41544" y="0"/>
                  </a:moveTo>
                  <a:lnTo>
                    <a:pt x="41544" y="15436"/>
                  </a:lnTo>
                  <a:lnTo>
                    <a:pt x="39453" y="18060"/>
                  </a:lnTo>
                  <a:lnTo>
                    <a:pt x="27776" y="23123"/>
                  </a:lnTo>
                  <a:lnTo>
                    <a:pt x="41544" y="26892"/>
                  </a:lnTo>
                  <a:lnTo>
                    <a:pt x="41544" y="36566"/>
                  </a:lnTo>
                  <a:lnTo>
                    <a:pt x="13862" y="29172"/>
                  </a:lnTo>
                  <a:lnTo>
                    <a:pt x="0" y="38368"/>
                  </a:lnTo>
                  <a:lnTo>
                    <a:pt x="0" y="27029"/>
                  </a:lnTo>
                  <a:lnTo>
                    <a:pt x="7074" y="22288"/>
                  </a:lnTo>
                  <a:lnTo>
                    <a:pt x="0" y="17654"/>
                  </a:lnTo>
                  <a:lnTo>
                    <a:pt x="0" y="6531"/>
                  </a:lnTo>
                  <a:lnTo>
                    <a:pt x="10850" y="13857"/>
                  </a:lnTo>
                  <a:cubicBezTo>
                    <a:pt x="17034" y="16263"/>
                    <a:pt x="23215" y="16122"/>
                    <a:pt x="28786" y="13516"/>
                  </a:cubicBezTo>
                  <a:lnTo>
                    <a:pt x="41544"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94" name="Shape 1299"/>
            <p:cNvSpPr/>
            <p:nvPr/>
          </p:nvSpPr>
          <p:spPr>
            <a:xfrm>
              <a:off x="3001924" y="2762421"/>
              <a:ext cx="27305" cy="46872"/>
            </a:xfrm>
            <a:custGeom>
              <a:avLst/>
              <a:gdLst/>
              <a:ahLst/>
              <a:cxnLst/>
              <a:rect l="0" t="0" r="0" b="0"/>
              <a:pathLst>
                <a:path w="27305" h="46872">
                  <a:moveTo>
                    <a:pt x="5577" y="92"/>
                  </a:moveTo>
                  <a:cubicBezTo>
                    <a:pt x="7179" y="184"/>
                    <a:pt x="8801" y="1045"/>
                    <a:pt x="9754" y="2397"/>
                  </a:cubicBezTo>
                  <a:cubicBezTo>
                    <a:pt x="17920" y="14081"/>
                    <a:pt x="23228" y="26629"/>
                    <a:pt x="26645" y="40433"/>
                  </a:cubicBezTo>
                  <a:cubicBezTo>
                    <a:pt x="27305" y="43126"/>
                    <a:pt x="25235" y="46872"/>
                    <a:pt x="22047" y="46466"/>
                  </a:cubicBezTo>
                  <a:lnTo>
                    <a:pt x="0" y="40577"/>
                  </a:lnTo>
                  <a:lnTo>
                    <a:pt x="0" y="30904"/>
                  </a:lnTo>
                  <a:lnTo>
                    <a:pt x="13769" y="34674"/>
                  </a:lnTo>
                  <a:lnTo>
                    <a:pt x="4476" y="13832"/>
                  </a:lnTo>
                  <a:lnTo>
                    <a:pt x="0" y="19448"/>
                  </a:lnTo>
                  <a:lnTo>
                    <a:pt x="0" y="4011"/>
                  </a:lnTo>
                  <a:lnTo>
                    <a:pt x="1524" y="2397"/>
                  </a:lnTo>
                  <a:cubicBezTo>
                    <a:pt x="2394" y="676"/>
                    <a:pt x="3975" y="0"/>
                    <a:pt x="5577" y="92"/>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95" name="Shape 1301"/>
            <p:cNvSpPr/>
            <p:nvPr/>
          </p:nvSpPr>
          <p:spPr>
            <a:xfrm>
              <a:off x="482155" y="228250"/>
              <a:ext cx="66982" cy="294853"/>
            </a:xfrm>
            <a:custGeom>
              <a:avLst/>
              <a:gdLst/>
              <a:ahLst/>
              <a:cxnLst/>
              <a:rect l="0" t="0" r="0" b="0"/>
              <a:pathLst>
                <a:path w="66982" h="294853">
                  <a:moveTo>
                    <a:pt x="41751" y="581"/>
                  </a:moveTo>
                  <a:cubicBezTo>
                    <a:pt x="43396" y="1162"/>
                    <a:pt x="44653" y="2613"/>
                    <a:pt x="44653" y="4874"/>
                  </a:cubicBezTo>
                  <a:cubicBezTo>
                    <a:pt x="44653" y="11643"/>
                    <a:pt x="45949" y="52041"/>
                    <a:pt x="63424" y="40967"/>
                  </a:cubicBezTo>
                  <a:lnTo>
                    <a:pt x="66982" y="36382"/>
                  </a:lnTo>
                  <a:lnTo>
                    <a:pt x="66982" y="48903"/>
                  </a:lnTo>
                  <a:lnTo>
                    <a:pt x="62268" y="52981"/>
                  </a:lnTo>
                  <a:cubicBezTo>
                    <a:pt x="60376" y="54175"/>
                    <a:pt x="58052" y="53629"/>
                    <a:pt x="56490" y="52232"/>
                  </a:cubicBezTo>
                  <a:lnTo>
                    <a:pt x="45304" y="43811"/>
                  </a:lnTo>
                  <a:lnTo>
                    <a:pt x="50279" y="73314"/>
                  </a:lnTo>
                  <a:cubicBezTo>
                    <a:pt x="51727" y="74140"/>
                    <a:pt x="52642" y="75765"/>
                    <a:pt x="52642" y="77429"/>
                  </a:cubicBezTo>
                  <a:cubicBezTo>
                    <a:pt x="52642" y="123161"/>
                    <a:pt x="52642" y="168894"/>
                    <a:pt x="52642" y="214627"/>
                  </a:cubicBezTo>
                  <a:cubicBezTo>
                    <a:pt x="52642" y="220625"/>
                    <a:pt x="52613" y="230029"/>
                    <a:pt x="52570" y="240003"/>
                  </a:cubicBezTo>
                  <a:lnTo>
                    <a:pt x="52417" y="268091"/>
                  </a:lnTo>
                  <a:lnTo>
                    <a:pt x="59047" y="254954"/>
                  </a:lnTo>
                  <a:lnTo>
                    <a:pt x="66982" y="248157"/>
                  </a:lnTo>
                  <a:lnTo>
                    <a:pt x="66982" y="265455"/>
                  </a:lnTo>
                  <a:lnTo>
                    <a:pt x="65557" y="266929"/>
                  </a:lnTo>
                  <a:cubicBezTo>
                    <a:pt x="63248" y="272148"/>
                    <a:pt x="61709" y="279578"/>
                    <a:pt x="61709" y="288960"/>
                  </a:cubicBezTo>
                  <a:cubicBezTo>
                    <a:pt x="61709" y="292605"/>
                    <a:pt x="57671" y="294853"/>
                    <a:pt x="54546" y="293075"/>
                  </a:cubicBezTo>
                  <a:cubicBezTo>
                    <a:pt x="34671" y="281785"/>
                    <a:pt x="19672" y="255965"/>
                    <a:pt x="34925" y="233880"/>
                  </a:cubicBezTo>
                  <a:cubicBezTo>
                    <a:pt x="51613" y="209738"/>
                    <a:pt x="43117" y="168310"/>
                    <a:pt x="43117" y="139545"/>
                  </a:cubicBezTo>
                  <a:cubicBezTo>
                    <a:pt x="43117" y="121790"/>
                    <a:pt x="43117" y="104048"/>
                    <a:pt x="43117" y="86294"/>
                  </a:cubicBezTo>
                  <a:cubicBezTo>
                    <a:pt x="43117" y="75549"/>
                    <a:pt x="30150" y="72057"/>
                    <a:pt x="21869" y="63992"/>
                  </a:cubicBezTo>
                  <a:cubicBezTo>
                    <a:pt x="0" y="42656"/>
                    <a:pt x="18542" y="15631"/>
                    <a:pt x="36525" y="1508"/>
                  </a:cubicBezTo>
                  <a:cubicBezTo>
                    <a:pt x="38075" y="289"/>
                    <a:pt x="40107" y="0"/>
                    <a:pt x="41751" y="581"/>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96" name="Shape 1302"/>
            <p:cNvSpPr/>
            <p:nvPr/>
          </p:nvSpPr>
          <p:spPr>
            <a:xfrm>
              <a:off x="549138" y="227546"/>
              <a:ext cx="54023" cy="293729"/>
            </a:xfrm>
            <a:custGeom>
              <a:avLst/>
              <a:gdLst/>
              <a:ahLst/>
              <a:cxnLst/>
              <a:rect l="0" t="0" r="0" b="0"/>
              <a:pathLst>
                <a:path w="54023" h="293729">
                  <a:moveTo>
                    <a:pt x="13401" y="0"/>
                  </a:moveTo>
                  <a:lnTo>
                    <a:pt x="13845" y="696"/>
                  </a:lnTo>
                  <a:lnTo>
                    <a:pt x="14882" y="397"/>
                  </a:lnTo>
                  <a:cubicBezTo>
                    <a:pt x="29423" y="8537"/>
                    <a:pt x="47076" y="27816"/>
                    <a:pt x="38656" y="46180"/>
                  </a:cubicBezTo>
                  <a:cubicBezTo>
                    <a:pt x="31976" y="60747"/>
                    <a:pt x="23594" y="66386"/>
                    <a:pt x="23594" y="82642"/>
                  </a:cubicBezTo>
                  <a:cubicBezTo>
                    <a:pt x="23594" y="102010"/>
                    <a:pt x="23594" y="121377"/>
                    <a:pt x="23594" y="140757"/>
                  </a:cubicBezTo>
                  <a:cubicBezTo>
                    <a:pt x="23594" y="162233"/>
                    <a:pt x="23594" y="183721"/>
                    <a:pt x="23594" y="205210"/>
                  </a:cubicBezTo>
                  <a:cubicBezTo>
                    <a:pt x="23594" y="217440"/>
                    <a:pt x="33284" y="215027"/>
                    <a:pt x="39494" y="226190"/>
                  </a:cubicBezTo>
                  <a:cubicBezTo>
                    <a:pt x="54023" y="252339"/>
                    <a:pt x="50721" y="273955"/>
                    <a:pt x="26528" y="291531"/>
                  </a:cubicBezTo>
                  <a:cubicBezTo>
                    <a:pt x="23518" y="293729"/>
                    <a:pt x="19352" y="290757"/>
                    <a:pt x="19352" y="287429"/>
                  </a:cubicBezTo>
                  <a:cubicBezTo>
                    <a:pt x="19352" y="266633"/>
                    <a:pt x="13196" y="257810"/>
                    <a:pt x="7040" y="258877"/>
                  </a:cubicBezTo>
                  <a:lnTo>
                    <a:pt x="0" y="266160"/>
                  </a:lnTo>
                  <a:lnTo>
                    <a:pt x="0" y="248862"/>
                  </a:lnTo>
                  <a:lnTo>
                    <a:pt x="4481" y="245024"/>
                  </a:lnTo>
                  <a:cubicBezTo>
                    <a:pt x="6322" y="243259"/>
                    <a:pt x="9396" y="243106"/>
                    <a:pt x="11212" y="245024"/>
                  </a:cubicBezTo>
                  <a:cubicBezTo>
                    <a:pt x="13891" y="247837"/>
                    <a:pt x="17165" y="250672"/>
                    <a:pt x="20259" y="253643"/>
                  </a:cubicBezTo>
                  <a:lnTo>
                    <a:pt x="21678" y="255321"/>
                  </a:lnTo>
                  <a:lnTo>
                    <a:pt x="16431" y="218240"/>
                  </a:lnTo>
                  <a:cubicBezTo>
                    <a:pt x="9396" y="213465"/>
                    <a:pt x="14069" y="188941"/>
                    <a:pt x="14069" y="182426"/>
                  </a:cubicBezTo>
                  <a:cubicBezTo>
                    <a:pt x="14069" y="149165"/>
                    <a:pt x="14069" y="115903"/>
                    <a:pt x="14069" y="82642"/>
                  </a:cubicBezTo>
                  <a:cubicBezTo>
                    <a:pt x="14069" y="64373"/>
                    <a:pt x="24242" y="38832"/>
                    <a:pt x="20011" y="21979"/>
                  </a:cubicBezTo>
                  <a:lnTo>
                    <a:pt x="15201" y="15513"/>
                  </a:lnTo>
                  <a:lnTo>
                    <a:pt x="11693" y="33718"/>
                  </a:lnTo>
                  <a:cubicBezTo>
                    <a:pt x="10473" y="37506"/>
                    <a:pt x="8793" y="40961"/>
                    <a:pt x="6208" y="44238"/>
                  </a:cubicBezTo>
                  <a:lnTo>
                    <a:pt x="0" y="49608"/>
                  </a:lnTo>
                  <a:lnTo>
                    <a:pt x="0" y="37086"/>
                  </a:lnTo>
                  <a:lnTo>
                    <a:pt x="1932" y="34598"/>
                  </a:lnTo>
                  <a:cubicBezTo>
                    <a:pt x="5984" y="25392"/>
                    <a:pt x="6284" y="11081"/>
                    <a:pt x="7884" y="3242"/>
                  </a:cubicBezTo>
                  <a:lnTo>
                    <a:pt x="8604" y="2819"/>
                  </a:lnTo>
                  <a:lnTo>
                    <a:pt x="8460" y="2253"/>
                  </a:lnTo>
                  <a:lnTo>
                    <a:pt x="10638" y="1623"/>
                  </a:lnTo>
                  <a:lnTo>
                    <a:pt x="13401"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97" name="Shape 1303"/>
            <p:cNvSpPr/>
            <p:nvPr/>
          </p:nvSpPr>
          <p:spPr>
            <a:xfrm>
              <a:off x="136093" y="485422"/>
              <a:ext cx="123114" cy="474828"/>
            </a:xfrm>
            <a:custGeom>
              <a:avLst/>
              <a:gdLst/>
              <a:ahLst/>
              <a:cxnLst/>
              <a:rect l="0" t="0" r="0" b="0"/>
              <a:pathLst>
                <a:path w="123114" h="474828">
                  <a:moveTo>
                    <a:pt x="11341" y="0"/>
                  </a:moveTo>
                  <a:cubicBezTo>
                    <a:pt x="37249" y="13691"/>
                    <a:pt x="84226" y="31267"/>
                    <a:pt x="102057" y="66472"/>
                  </a:cubicBezTo>
                  <a:cubicBezTo>
                    <a:pt x="123114" y="107531"/>
                    <a:pt x="108534" y="168123"/>
                    <a:pt x="108534" y="215062"/>
                  </a:cubicBezTo>
                  <a:cubicBezTo>
                    <a:pt x="108534" y="267856"/>
                    <a:pt x="98819" y="320650"/>
                    <a:pt x="100444" y="371462"/>
                  </a:cubicBezTo>
                  <a:cubicBezTo>
                    <a:pt x="102057" y="410566"/>
                    <a:pt x="112509" y="441592"/>
                    <a:pt x="91453" y="474828"/>
                  </a:cubicBezTo>
                  <a:cubicBezTo>
                    <a:pt x="59055" y="459181"/>
                    <a:pt x="0" y="402742"/>
                    <a:pt x="0" y="359740"/>
                  </a:cubicBezTo>
                  <a:cubicBezTo>
                    <a:pt x="25921" y="359740"/>
                    <a:pt x="61544" y="430124"/>
                    <a:pt x="68047" y="375387"/>
                  </a:cubicBezTo>
                  <a:cubicBezTo>
                    <a:pt x="71272" y="340182"/>
                    <a:pt x="58318" y="293256"/>
                    <a:pt x="55080" y="258077"/>
                  </a:cubicBezTo>
                  <a:cubicBezTo>
                    <a:pt x="46977" y="175959"/>
                    <a:pt x="42113" y="80163"/>
                    <a:pt x="14580" y="1943"/>
                  </a:cubicBezTo>
                  <a:lnTo>
                    <a:pt x="11341"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98" name="Shape 1304"/>
            <p:cNvSpPr/>
            <p:nvPr/>
          </p:nvSpPr>
          <p:spPr>
            <a:xfrm>
              <a:off x="130912" y="839930"/>
              <a:ext cx="22524" cy="60716"/>
            </a:xfrm>
            <a:custGeom>
              <a:avLst/>
              <a:gdLst/>
              <a:ahLst/>
              <a:cxnLst/>
              <a:rect l="0" t="0" r="0" b="0"/>
              <a:pathLst>
                <a:path w="22524" h="60716">
                  <a:moveTo>
                    <a:pt x="6439" y="635"/>
                  </a:moveTo>
                  <a:lnTo>
                    <a:pt x="22524" y="8095"/>
                  </a:lnTo>
                  <a:lnTo>
                    <a:pt x="22524" y="60716"/>
                  </a:lnTo>
                  <a:lnTo>
                    <a:pt x="21380" y="59283"/>
                  </a:lnTo>
                  <a:cubicBezTo>
                    <a:pt x="10511" y="42905"/>
                    <a:pt x="2900" y="24749"/>
                    <a:pt x="419" y="5233"/>
                  </a:cubicBezTo>
                  <a:cubicBezTo>
                    <a:pt x="0" y="2019"/>
                    <a:pt x="3746" y="0"/>
                    <a:pt x="6439" y="635"/>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99" name="Shape 1305"/>
            <p:cNvSpPr/>
            <p:nvPr/>
          </p:nvSpPr>
          <p:spPr>
            <a:xfrm>
              <a:off x="139725" y="478564"/>
              <a:ext cx="13710" cy="38135"/>
            </a:xfrm>
            <a:custGeom>
              <a:avLst/>
              <a:gdLst/>
              <a:ahLst/>
              <a:cxnLst/>
              <a:rect l="0" t="0" r="0" b="0"/>
              <a:pathLst>
                <a:path w="13710" h="38135">
                  <a:moveTo>
                    <a:pt x="10109" y="2743"/>
                  </a:moveTo>
                  <a:lnTo>
                    <a:pt x="13710" y="4711"/>
                  </a:lnTo>
                  <a:lnTo>
                    <a:pt x="13710" y="5736"/>
                  </a:lnTo>
                  <a:lnTo>
                    <a:pt x="13360" y="4699"/>
                  </a:lnTo>
                  <a:lnTo>
                    <a:pt x="13710" y="6166"/>
                  </a:lnTo>
                  <a:lnTo>
                    <a:pt x="13710" y="38135"/>
                  </a:lnTo>
                  <a:lnTo>
                    <a:pt x="6826" y="11888"/>
                  </a:lnTo>
                  <a:lnTo>
                    <a:pt x="5296" y="10973"/>
                  </a:lnTo>
                  <a:cubicBezTo>
                    <a:pt x="0" y="7785"/>
                    <a:pt x="4661" y="0"/>
                    <a:pt x="10109" y="2743"/>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100" name="Shape 1306"/>
            <p:cNvSpPr/>
            <p:nvPr/>
          </p:nvSpPr>
          <p:spPr>
            <a:xfrm>
              <a:off x="148907" y="483276"/>
              <a:ext cx="54953" cy="463511"/>
            </a:xfrm>
            <a:custGeom>
              <a:avLst/>
              <a:gdLst/>
              <a:ahLst/>
              <a:cxnLst/>
              <a:rect l="0" t="0" r="0" b="0"/>
              <a:pathLst>
                <a:path w="54953" h="463511">
                  <a:moveTo>
                    <a:pt x="4528" y="0"/>
                  </a:moveTo>
                  <a:lnTo>
                    <a:pt x="31213" y="14586"/>
                  </a:lnTo>
                  <a:lnTo>
                    <a:pt x="50116" y="27558"/>
                  </a:lnTo>
                  <a:lnTo>
                    <a:pt x="50116" y="36694"/>
                  </a:lnTo>
                  <a:lnTo>
                    <a:pt x="37097" y="27077"/>
                  </a:lnTo>
                  <a:lnTo>
                    <a:pt x="8828" y="12643"/>
                  </a:lnTo>
                  <a:lnTo>
                    <a:pt x="26992" y="84937"/>
                  </a:lnTo>
                  <a:cubicBezTo>
                    <a:pt x="34963" y="126598"/>
                    <a:pt x="39958" y="169010"/>
                    <a:pt x="44417" y="211437"/>
                  </a:cubicBezTo>
                  <a:lnTo>
                    <a:pt x="50116" y="262217"/>
                  </a:lnTo>
                  <a:lnTo>
                    <a:pt x="50116" y="401470"/>
                  </a:lnTo>
                  <a:lnTo>
                    <a:pt x="43874" y="404152"/>
                  </a:lnTo>
                  <a:cubicBezTo>
                    <a:pt x="40969" y="404057"/>
                    <a:pt x="37552" y="402713"/>
                    <a:pt x="33541" y="399784"/>
                  </a:cubicBezTo>
                  <a:cubicBezTo>
                    <a:pt x="24714" y="393345"/>
                    <a:pt x="17196" y="385814"/>
                    <a:pt x="8712" y="378969"/>
                  </a:cubicBezTo>
                  <a:cubicBezTo>
                    <a:pt x="0" y="398006"/>
                    <a:pt x="5143" y="413792"/>
                    <a:pt x="24130" y="426327"/>
                  </a:cubicBezTo>
                  <a:cubicBezTo>
                    <a:pt x="31534" y="434747"/>
                    <a:pt x="39484" y="442634"/>
                    <a:pt x="47955" y="449974"/>
                  </a:cubicBezTo>
                  <a:lnTo>
                    <a:pt x="50116" y="451362"/>
                  </a:lnTo>
                  <a:lnTo>
                    <a:pt x="50116" y="463511"/>
                  </a:lnTo>
                  <a:lnTo>
                    <a:pt x="43897" y="459324"/>
                  </a:lnTo>
                  <a:cubicBezTo>
                    <a:pt x="36139" y="453121"/>
                    <a:pt x="28728" y="446369"/>
                    <a:pt x="21898" y="439120"/>
                  </a:cubicBezTo>
                  <a:lnTo>
                    <a:pt x="4528" y="417371"/>
                  </a:lnTo>
                  <a:lnTo>
                    <a:pt x="4528" y="364750"/>
                  </a:lnTo>
                  <a:lnTo>
                    <a:pt x="7453" y="366107"/>
                  </a:lnTo>
                  <a:cubicBezTo>
                    <a:pt x="13014" y="370031"/>
                    <a:pt x="18136" y="374765"/>
                    <a:pt x="23825" y="379781"/>
                  </a:cubicBezTo>
                  <a:cubicBezTo>
                    <a:pt x="54953" y="407226"/>
                    <a:pt x="44018" y="304775"/>
                    <a:pt x="43193" y="299720"/>
                  </a:cubicBezTo>
                  <a:cubicBezTo>
                    <a:pt x="41008" y="286284"/>
                    <a:pt x="38786" y="273762"/>
                    <a:pt x="37503" y="260224"/>
                  </a:cubicBezTo>
                  <a:cubicBezTo>
                    <a:pt x="31388" y="195768"/>
                    <a:pt x="26773" y="131120"/>
                    <a:pt x="13586" y="67960"/>
                  </a:cubicBezTo>
                  <a:lnTo>
                    <a:pt x="4528" y="33424"/>
                  </a:lnTo>
                  <a:lnTo>
                    <a:pt x="4528" y="1454"/>
                  </a:lnTo>
                  <a:lnTo>
                    <a:pt x="4644" y="1940"/>
                  </a:lnTo>
                  <a:lnTo>
                    <a:pt x="4878" y="2062"/>
                  </a:lnTo>
                  <a:lnTo>
                    <a:pt x="4528" y="1025"/>
                  </a:lnTo>
                  <a:lnTo>
                    <a:pt x="4528"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101" name="Shape 1307"/>
            <p:cNvSpPr/>
            <p:nvPr/>
          </p:nvSpPr>
          <p:spPr>
            <a:xfrm>
              <a:off x="199023" y="745492"/>
              <a:ext cx="12827" cy="139254"/>
            </a:xfrm>
            <a:custGeom>
              <a:avLst/>
              <a:gdLst/>
              <a:ahLst/>
              <a:cxnLst/>
              <a:rect l="0" t="0" r="0" b="0"/>
              <a:pathLst>
                <a:path w="12827" h="139254">
                  <a:moveTo>
                    <a:pt x="0" y="0"/>
                  </a:moveTo>
                  <a:lnTo>
                    <a:pt x="8507" y="75807"/>
                  </a:lnTo>
                  <a:cubicBezTo>
                    <a:pt x="9260" y="81199"/>
                    <a:pt x="12827" y="126423"/>
                    <a:pt x="1024" y="138813"/>
                  </a:cubicBezTo>
                  <a:lnTo>
                    <a:pt x="0" y="139254"/>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102" name="Shape 1308"/>
            <p:cNvSpPr/>
            <p:nvPr/>
          </p:nvSpPr>
          <p:spPr>
            <a:xfrm>
              <a:off x="199023" y="510833"/>
              <a:ext cx="57701" cy="454738"/>
            </a:xfrm>
            <a:custGeom>
              <a:avLst/>
              <a:gdLst/>
              <a:ahLst/>
              <a:cxnLst/>
              <a:rect l="0" t="0" r="0" b="0"/>
              <a:pathLst>
                <a:path w="57701" h="454738">
                  <a:moveTo>
                    <a:pt x="0" y="0"/>
                  </a:moveTo>
                  <a:lnTo>
                    <a:pt x="5341" y="3665"/>
                  </a:lnTo>
                  <a:cubicBezTo>
                    <a:pt x="48126" y="37585"/>
                    <a:pt x="57701" y="77059"/>
                    <a:pt x="52310" y="152402"/>
                  </a:cubicBezTo>
                  <a:cubicBezTo>
                    <a:pt x="47827" y="215153"/>
                    <a:pt x="37781" y="283339"/>
                    <a:pt x="42277" y="346051"/>
                  </a:cubicBezTo>
                  <a:cubicBezTo>
                    <a:pt x="45058" y="384901"/>
                    <a:pt x="50049" y="416334"/>
                    <a:pt x="32637" y="451830"/>
                  </a:cubicBezTo>
                  <a:cubicBezTo>
                    <a:pt x="31469" y="454179"/>
                    <a:pt x="28256" y="454738"/>
                    <a:pt x="26110" y="453532"/>
                  </a:cubicBezTo>
                  <a:lnTo>
                    <a:pt x="0" y="435954"/>
                  </a:lnTo>
                  <a:lnTo>
                    <a:pt x="0" y="423805"/>
                  </a:lnTo>
                  <a:lnTo>
                    <a:pt x="12984" y="432148"/>
                  </a:lnTo>
                  <a:cubicBezTo>
                    <a:pt x="42813" y="444898"/>
                    <a:pt x="36055" y="392267"/>
                    <a:pt x="34111" y="364975"/>
                  </a:cubicBezTo>
                  <a:cubicBezTo>
                    <a:pt x="32066" y="336425"/>
                    <a:pt x="32841" y="308320"/>
                    <a:pt x="35254" y="279783"/>
                  </a:cubicBezTo>
                  <a:cubicBezTo>
                    <a:pt x="39902" y="224779"/>
                    <a:pt x="45020" y="168366"/>
                    <a:pt x="45502" y="113159"/>
                  </a:cubicBezTo>
                  <a:cubicBezTo>
                    <a:pt x="45807" y="77002"/>
                    <a:pt x="39361" y="45253"/>
                    <a:pt x="16151" y="21067"/>
                  </a:cubicBezTo>
                  <a:lnTo>
                    <a:pt x="0" y="9137"/>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103" name="Shape 1309"/>
            <p:cNvSpPr/>
            <p:nvPr/>
          </p:nvSpPr>
          <p:spPr>
            <a:xfrm>
              <a:off x="223634" y="452732"/>
              <a:ext cx="123114" cy="500342"/>
            </a:xfrm>
            <a:custGeom>
              <a:avLst/>
              <a:gdLst/>
              <a:ahLst/>
              <a:cxnLst/>
              <a:rect l="0" t="0" r="0" b="0"/>
              <a:pathLst>
                <a:path w="123114" h="500342">
                  <a:moveTo>
                    <a:pt x="87287" y="10173"/>
                  </a:moveTo>
                  <a:lnTo>
                    <a:pt x="98781" y="36043"/>
                  </a:lnTo>
                  <a:cubicBezTo>
                    <a:pt x="71247" y="114249"/>
                    <a:pt x="76124" y="196914"/>
                    <a:pt x="68034" y="279032"/>
                  </a:cubicBezTo>
                  <a:cubicBezTo>
                    <a:pt x="64795" y="314211"/>
                    <a:pt x="51829" y="361150"/>
                    <a:pt x="55080" y="396342"/>
                  </a:cubicBezTo>
                  <a:cubicBezTo>
                    <a:pt x="61544" y="451079"/>
                    <a:pt x="97193" y="380695"/>
                    <a:pt x="123114" y="380695"/>
                  </a:cubicBezTo>
                  <a:cubicBezTo>
                    <a:pt x="123114" y="423710"/>
                    <a:pt x="66485" y="484696"/>
                    <a:pt x="34099" y="500342"/>
                  </a:cubicBezTo>
                  <a:cubicBezTo>
                    <a:pt x="13030" y="467094"/>
                    <a:pt x="21057" y="431546"/>
                    <a:pt x="22669" y="392430"/>
                  </a:cubicBezTo>
                  <a:cubicBezTo>
                    <a:pt x="24295" y="341592"/>
                    <a:pt x="14580" y="288798"/>
                    <a:pt x="14580" y="236004"/>
                  </a:cubicBezTo>
                  <a:cubicBezTo>
                    <a:pt x="14580" y="189103"/>
                    <a:pt x="0" y="128473"/>
                    <a:pt x="21057" y="87440"/>
                  </a:cubicBezTo>
                  <a:cubicBezTo>
                    <a:pt x="65316" y="0"/>
                    <a:pt x="49301" y="30213"/>
                    <a:pt x="87287" y="10173"/>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104" name="Shape 1310"/>
            <p:cNvSpPr/>
            <p:nvPr/>
          </p:nvSpPr>
          <p:spPr>
            <a:xfrm>
              <a:off x="272482" y="730408"/>
              <a:ext cx="11697" cy="138037"/>
            </a:xfrm>
            <a:custGeom>
              <a:avLst/>
              <a:gdLst/>
              <a:ahLst/>
              <a:cxnLst/>
              <a:rect l="0" t="0" r="0" b="0"/>
              <a:pathLst>
                <a:path w="11697" h="138037">
                  <a:moveTo>
                    <a:pt x="11697" y="0"/>
                  </a:moveTo>
                  <a:lnTo>
                    <a:pt x="11697" y="138037"/>
                  </a:lnTo>
                  <a:lnTo>
                    <a:pt x="3130" y="129717"/>
                  </a:lnTo>
                  <a:cubicBezTo>
                    <a:pt x="823" y="123234"/>
                    <a:pt x="0" y="113605"/>
                    <a:pt x="1076" y="100200"/>
                  </a:cubicBezTo>
                  <a:cubicBezTo>
                    <a:pt x="3610" y="68685"/>
                    <a:pt x="7426" y="37409"/>
                    <a:pt x="11103" y="6098"/>
                  </a:cubicBezTo>
                  <a:lnTo>
                    <a:pt x="11697"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105" name="Shape 1311"/>
            <p:cNvSpPr/>
            <p:nvPr/>
          </p:nvSpPr>
          <p:spPr>
            <a:xfrm>
              <a:off x="223545" y="475436"/>
              <a:ext cx="60634" cy="482986"/>
            </a:xfrm>
            <a:custGeom>
              <a:avLst/>
              <a:gdLst/>
              <a:ahLst/>
              <a:cxnLst/>
              <a:rect l="0" t="0" r="0" b="0"/>
              <a:pathLst>
                <a:path w="60634" h="482986">
                  <a:moveTo>
                    <a:pt x="60634" y="0"/>
                  </a:moveTo>
                  <a:lnTo>
                    <a:pt x="60634" y="6051"/>
                  </a:lnTo>
                  <a:lnTo>
                    <a:pt x="53657" y="12705"/>
                  </a:lnTo>
                  <a:cubicBezTo>
                    <a:pt x="35268" y="45001"/>
                    <a:pt x="14262" y="79011"/>
                    <a:pt x="14605" y="117403"/>
                  </a:cubicBezTo>
                  <a:cubicBezTo>
                    <a:pt x="14821" y="143451"/>
                    <a:pt x="18009" y="169156"/>
                    <a:pt x="18847" y="195140"/>
                  </a:cubicBezTo>
                  <a:cubicBezTo>
                    <a:pt x="20917" y="259580"/>
                    <a:pt x="30671" y="324553"/>
                    <a:pt x="26340" y="388993"/>
                  </a:cubicBezTo>
                  <a:cubicBezTo>
                    <a:pt x="24640" y="414285"/>
                    <a:pt x="20304" y="476633"/>
                    <a:pt x="49604" y="461315"/>
                  </a:cubicBezTo>
                  <a:lnTo>
                    <a:pt x="60634" y="452583"/>
                  </a:lnTo>
                  <a:lnTo>
                    <a:pt x="60634" y="464656"/>
                  </a:lnTo>
                  <a:lnTo>
                    <a:pt x="36589" y="481754"/>
                  </a:lnTo>
                  <a:cubicBezTo>
                    <a:pt x="34468" y="482986"/>
                    <a:pt x="31217" y="482389"/>
                    <a:pt x="30074" y="480052"/>
                  </a:cubicBezTo>
                  <a:cubicBezTo>
                    <a:pt x="5791" y="430674"/>
                    <a:pt x="20930" y="378820"/>
                    <a:pt x="17094" y="325709"/>
                  </a:cubicBezTo>
                  <a:cubicBezTo>
                    <a:pt x="12230" y="258272"/>
                    <a:pt x="0" y="184967"/>
                    <a:pt x="5080" y="117403"/>
                  </a:cubicBezTo>
                  <a:cubicBezTo>
                    <a:pt x="8442" y="72655"/>
                    <a:pt x="22449" y="33707"/>
                    <a:pt x="51177" y="6470"/>
                  </a:cubicBezTo>
                  <a:lnTo>
                    <a:pt x="60634"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106" name="Shape 1312"/>
            <p:cNvSpPr/>
            <p:nvPr/>
          </p:nvSpPr>
          <p:spPr>
            <a:xfrm>
              <a:off x="269964" y="457774"/>
              <a:ext cx="81928" cy="482317"/>
            </a:xfrm>
            <a:custGeom>
              <a:avLst/>
              <a:gdLst/>
              <a:ahLst/>
              <a:cxnLst/>
              <a:rect l="0" t="0" r="0" b="0"/>
              <a:pathLst>
                <a:path w="81928" h="482317">
                  <a:moveTo>
                    <a:pt x="38545" y="1016"/>
                  </a:moveTo>
                  <a:cubicBezTo>
                    <a:pt x="40678" y="0"/>
                    <a:pt x="43955" y="229"/>
                    <a:pt x="45072" y="2730"/>
                  </a:cubicBezTo>
                  <a:cubicBezTo>
                    <a:pt x="48895" y="11354"/>
                    <a:pt x="52730" y="19977"/>
                    <a:pt x="56566" y="28601"/>
                  </a:cubicBezTo>
                  <a:lnTo>
                    <a:pt x="55964" y="30362"/>
                  </a:lnTo>
                  <a:lnTo>
                    <a:pt x="57048" y="32271"/>
                  </a:lnTo>
                  <a:cubicBezTo>
                    <a:pt x="30328" y="117234"/>
                    <a:pt x="35077" y="205093"/>
                    <a:pt x="24155" y="292456"/>
                  </a:cubicBezTo>
                  <a:cubicBezTo>
                    <a:pt x="21742" y="311785"/>
                    <a:pt x="0" y="425095"/>
                    <a:pt x="48514" y="386017"/>
                  </a:cubicBezTo>
                  <a:cubicBezTo>
                    <a:pt x="57455" y="378803"/>
                    <a:pt x="64287" y="373736"/>
                    <a:pt x="75514" y="371056"/>
                  </a:cubicBezTo>
                  <a:cubicBezTo>
                    <a:pt x="78219" y="370421"/>
                    <a:pt x="81928" y="372440"/>
                    <a:pt x="81547" y="375653"/>
                  </a:cubicBezTo>
                  <a:cubicBezTo>
                    <a:pt x="76822" y="414725"/>
                    <a:pt x="52717" y="450396"/>
                    <a:pt x="22261" y="476597"/>
                  </a:cubicBezTo>
                  <a:lnTo>
                    <a:pt x="14215" y="482317"/>
                  </a:lnTo>
                  <a:lnTo>
                    <a:pt x="14215" y="470245"/>
                  </a:lnTo>
                  <a:lnTo>
                    <a:pt x="17907" y="467322"/>
                  </a:lnTo>
                  <a:cubicBezTo>
                    <a:pt x="30137" y="455867"/>
                    <a:pt x="41059" y="443243"/>
                    <a:pt x="50660" y="429451"/>
                  </a:cubicBezTo>
                  <a:cubicBezTo>
                    <a:pt x="61671" y="418960"/>
                    <a:pt x="63195" y="406730"/>
                    <a:pt x="55245" y="392748"/>
                  </a:cubicBezTo>
                  <a:cubicBezTo>
                    <a:pt x="40310" y="406203"/>
                    <a:pt x="26321" y="414630"/>
                    <a:pt x="16604" y="412990"/>
                  </a:cubicBezTo>
                  <a:lnTo>
                    <a:pt x="14215" y="410670"/>
                  </a:lnTo>
                  <a:lnTo>
                    <a:pt x="14215" y="272633"/>
                  </a:lnTo>
                  <a:lnTo>
                    <a:pt x="22809" y="184429"/>
                  </a:lnTo>
                  <a:cubicBezTo>
                    <a:pt x="24467" y="157905"/>
                    <a:pt x="26724" y="131962"/>
                    <a:pt x="30569" y="106287"/>
                  </a:cubicBezTo>
                  <a:lnTo>
                    <a:pt x="47531" y="31172"/>
                  </a:lnTo>
                  <a:lnTo>
                    <a:pt x="43240" y="19220"/>
                  </a:lnTo>
                  <a:cubicBezTo>
                    <a:pt x="41221" y="14862"/>
                    <a:pt x="38475" y="11964"/>
                    <a:pt x="33782" y="13780"/>
                  </a:cubicBezTo>
                  <a:cubicBezTo>
                    <a:pt x="28213" y="15939"/>
                    <a:pt x="23238" y="17168"/>
                    <a:pt x="18825" y="19315"/>
                  </a:cubicBezTo>
                  <a:lnTo>
                    <a:pt x="14215" y="23712"/>
                  </a:lnTo>
                  <a:lnTo>
                    <a:pt x="14215" y="17661"/>
                  </a:lnTo>
                  <a:lnTo>
                    <a:pt x="38545" y="1016"/>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107" name="Shape 1314"/>
            <p:cNvSpPr/>
            <p:nvPr/>
          </p:nvSpPr>
          <p:spPr>
            <a:xfrm>
              <a:off x="279381" y="65793"/>
              <a:ext cx="56039" cy="65147"/>
            </a:xfrm>
            <a:custGeom>
              <a:avLst/>
              <a:gdLst/>
              <a:ahLst/>
              <a:cxnLst/>
              <a:rect l="0" t="0" r="0" b="0"/>
              <a:pathLst>
                <a:path w="56039" h="65147">
                  <a:moveTo>
                    <a:pt x="13065" y="217"/>
                  </a:moveTo>
                  <a:cubicBezTo>
                    <a:pt x="15453" y="0"/>
                    <a:pt x="17980" y="726"/>
                    <a:pt x="20225" y="2815"/>
                  </a:cubicBezTo>
                  <a:cubicBezTo>
                    <a:pt x="32912" y="14601"/>
                    <a:pt x="43910" y="28076"/>
                    <a:pt x="53092" y="42757"/>
                  </a:cubicBezTo>
                  <a:cubicBezTo>
                    <a:pt x="56039" y="47456"/>
                    <a:pt x="53791" y="52841"/>
                    <a:pt x="49676" y="55787"/>
                  </a:cubicBezTo>
                  <a:cubicBezTo>
                    <a:pt x="43072" y="60511"/>
                    <a:pt x="33230" y="64449"/>
                    <a:pt x="25051" y="64728"/>
                  </a:cubicBezTo>
                  <a:cubicBezTo>
                    <a:pt x="12757" y="65147"/>
                    <a:pt x="12795" y="46097"/>
                    <a:pt x="25051" y="45678"/>
                  </a:cubicBezTo>
                  <a:lnTo>
                    <a:pt x="29935" y="44269"/>
                  </a:lnTo>
                  <a:lnTo>
                    <a:pt x="6763" y="16290"/>
                  </a:lnTo>
                  <a:cubicBezTo>
                    <a:pt x="0" y="10004"/>
                    <a:pt x="5903" y="867"/>
                    <a:pt x="13065" y="217"/>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108" name="Shape 1315"/>
            <p:cNvSpPr/>
            <p:nvPr/>
          </p:nvSpPr>
          <p:spPr>
            <a:xfrm>
              <a:off x="147358" y="17242"/>
              <a:ext cx="164719" cy="222842"/>
            </a:xfrm>
            <a:custGeom>
              <a:avLst/>
              <a:gdLst/>
              <a:ahLst/>
              <a:cxnLst/>
              <a:rect l="0" t="0" r="0" b="0"/>
              <a:pathLst>
                <a:path w="164719" h="222842">
                  <a:moveTo>
                    <a:pt x="110450" y="59"/>
                  </a:moveTo>
                  <a:cubicBezTo>
                    <a:pt x="117119" y="0"/>
                    <a:pt x="122815" y="745"/>
                    <a:pt x="126606" y="2700"/>
                  </a:cubicBezTo>
                  <a:cubicBezTo>
                    <a:pt x="160096" y="18614"/>
                    <a:pt x="164719" y="136813"/>
                    <a:pt x="141135" y="150465"/>
                  </a:cubicBezTo>
                  <a:lnTo>
                    <a:pt x="130480" y="162187"/>
                  </a:lnTo>
                  <a:cubicBezTo>
                    <a:pt x="99225" y="222842"/>
                    <a:pt x="21768" y="100884"/>
                    <a:pt x="12167" y="68144"/>
                  </a:cubicBezTo>
                  <a:cubicBezTo>
                    <a:pt x="0" y="28799"/>
                    <a:pt x="13221" y="23706"/>
                    <a:pt x="49416" y="11247"/>
                  </a:cubicBezTo>
                  <a:cubicBezTo>
                    <a:pt x="61693" y="7638"/>
                    <a:pt x="90445" y="234"/>
                    <a:pt x="110450" y="59"/>
                  </a:cubicBezTo>
                  <a:close/>
                </a:path>
              </a:pathLst>
            </a:custGeom>
            <a:ln w="0" cap="flat">
              <a:miter lim="100000"/>
            </a:ln>
          </p:spPr>
          <p:style>
            <a:lnRef idx="0">
              <a:srgbClr val="000000">
                <a:alpha val="0"/>
              </a:srgbClr>
            </a:lnRef>
            <a:fillRef idx="1">
              <a:srgbClr val="FFFFFF"/>
            </a:fillRef>
            <a:effectRef idx="0">
              <a:scrgbClr r="0" g="0" b="0"/>
            </a:effectRef>
            <a:fontRef idx="none"/>
          </p:style>
          <p:txBody>
            <a:bodyPr/>
            <a:lstStyle/>
            <a:p>
              <a:endParaRPr lang="en-US"/>
            </a:p>
          </p:txBody>
        </p:sp>
        <p:sp>
          <p:nvSpPr>
            <p:cNvPr id="109" name="Shape 1316"/>
            <p:cNvSpPr/>
            <p:nvPr/>
          </p:nvSpPr>
          <p:spPr>
            <a:xfrm>
              <a:off x="117958" y="8334"/>
              <a:ext cx="112004" cy="188569"/>
            </a:xfrm>
            <a:custGeom>
              <a:avLst/>
              <a:gdLst/>
              <a:ahLst/>
              <a:cxnLst/>
              <a:rect l="0" t="0" r="0" b="0"/>
              <a:pathLst>
                <a:path w="112004" h="188569">
                  <a:moveTo>
                    <a:pt x="112004" y="0"/>
                  </a:moveTo>
                  <a:lnTo>
                    <a:pt x="112004" y="21895"/>
                  </a:lnTo>
                  <a:lnTo>
                    <a:pt x="105270" y="23241"/>
                  </a:lnTo>
                  <a:cubicBezTo>
                    <a:pt x="89725" y="26810"/>
                    <a:pt x="60820" y="30645"/>
                    <a:pt x="50355" y="43523"/>
                  </a:cubicBezTo>
                  <a:cubicBezTo>
                    <a:pt x="30556" y="67869"/>
                    <a:pt x="80442" y="130861"/>
                    <a:pt x="95047" y="147485"/>
                  </a:cubicBezTo>
                  <a:lnTo>
                    <a:pt x="112004" y="165643"/>
                  </a:lnTo>
                  <a:lnTo>
                    <a:pt x="112004" y="188569"/>
                  </a:lnTo>
                  <a:lnTo>
                    <a:pt x="99230" y="179510"/>
                  </a:lnTo>
                  <a:cubicBezTo>
                    <a:pt x="89319" y="170786"/>
                    <a:pt x="80734" y="160147"/>
                    <a:pt x="73254" y="150635"/>
                  </a:cubicBezTo>
                  <a:cubicBezTo>
                    <a:pt x="54216" y="126466"/>
                    <a:pt x="0" y="51727"/>
                    <a:pt x="42570" y="25400"/>
                  </a:cubicBezTo>
                  <a:cubicBezTo>
                    <a:pt x="59930" y="14667"/>
                    <a:pt x="86266" y="3598"/>
                    <a:pt x="111803" y="7"/>
                  </a:cubicBezTo>
                  <a:lnTo>
                    <a:pt x="112004"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110" name="Shape 1317"/>
            <p:cNvSpPr/>
            <p:nvPr/>
          </p:nvSpPr>
          <p:spPr>
            <a:xfrm>
              <a:off x="229962" y="7531"/>
              <a:ext cx="94461" cy="200854"/>
            </a:xfrm>
            <a:custGeom>
              <a:avLst/>
              <a:gdLst/>
              <a:ahLst/>
              <a:cxnLst/>
              <a:rect l="0" t="0" r="0" b="0"/>
              <a:pathLst>
                <a:path w="94461" h="200854">
                  <a:moveTo>
                    <a:pt x="24708" y="0"/>
                  </a:moveTo>
                  <a:cubicBezTo>
                    <a:pt x="43842" y="1809"/>
                    <a:pt x="60380" y="10070"/>
                    <a:pt x="69314" y="28781"/>
                  </a:cubicBezTo>
                  <a:cubicBezTo>
                    <a:pt x="83093" y="57641"/>
                    <a:pt x="94461" y="122924"/>
                    <a:pt x="74100" y="156261"/>
                  </a:cubicBezTo>
                  <a:lnTo>
                    <a:pt x="65659" y="165781"/>
                  </a:lnTo>
                  <a:lnTo>
                    <a:pt x="65263" y="166906"/>
                  </a:lnTo>
                  <a:cubicBezTo>
                    <a:pt x="52779" y="180635"/>
                    <a:pt x="43050" y="200854"/>
                    <a:pt x="21156" y="197691"/>
                  </a:cubicBezTo>
                  <a:cubicBezTo>
                    <a:pt x="14764" y="196767"/>
                    <a:pt x="8760" y="194604"/>
                    <a:pt x="3114" y="191581"/>
                  </a:cubicBezTo>
                  <a:lnTo>
                    <a:pt x="0" y="189372"/>
                  </a:lnTo>
                  <a:lnTo>
                    <a:pt x="0" y="166446"/>
                  </a:lnTo>
                  <a:lnTo>
                    <a:pt x="372" y="166844"/>
                  </a:lnTo>
                  <a:cubicBezTo>
                    <a:pt x="6957" y="172780"/>
                    <a:pt x="14285" y="177606"/>
                    <a:pt x="22159" y="178743"/>
                  </a:cubicBezTo>
                  <a:cubicBezTo>
                    <a:pt x="34262" y="180483"/>
                    <a:pt x="44270" y="161712"/>
                    <a:pt x="51801" y="153445"/>
                  </a:cubicBezTo>
                  <a:lnTo>
                    <a:pt x="53224" y="152809"/>
                  </a:lnTo>
                  <a:lnTo>
                    <a:pt x="53731" y="151946"/>
                  </a:lnTo>
                  <a:cubicBezTo>
                    <a:pt x="76743" y="134458"/>
                    <a:pt x="62545" y="62703"/>
                    <a:pt x="54036" y="41430"/>
                  </a:cubicBezTo>
                  <a:cubicBezTo>
                    <a:pt x="48378" y="27314"/>
                    <a:pt x="39669" y="21479"/>
                    <a:pt x="29133" y="19917"/>
                  </a:cubicBezTo>
                  <a:cubicBezTo>
                    <a:pt x="23865" y="19136"/>
                    <a:pt x="18140" y="19423"/>
                    <a:pt x="12111" y="20278"/>
                  </a:cubicBezTo>
                  <a:lnTo>
                    <a:pt x="0" y="22699"/>
                  </a:lnTo>
                  <a:lnTo>
                    <a:pt x="0" y="803"/>
                  </a:lnTo>
                  <a:lnTo>
                    <a:pt x="24708"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111" name="Shape 1318"/>
            <p:cNvSpPr/>
            <p:nvPr/>
          </p:nvSpPr>
          <p:spPr>
            <a:xfrm>
              <a:off x="7772" y="5792"/>
              <a:ext cx="590880" cy="574855"/>
            </a:xfrm>
            <a:custGeom>
              <a:avLst/>
              <a:gdLst/>
              <a:ahLst/>
              <a:cxnLst/>
              <a:rect l="0" t="0" r="0" b="0"/>
              <a:pathLst>
                <a:path w="590880" h="574855">
                  <a:moveTo>
                    <a:pt x="182716" y="5546"/>
                  </a:moveTo>
                  <a:cubicBezTo>
                    <a:pt x="191976" y="7395"/>
                    <a:pt x="197882" y="13861"/>
                    <a:pt x="197663" y="27523"/>
                  </a:cubicBezTo>
                  <a:cubicBezTo>
                    <a:pt x="196863" y="76799"/>
                    <a:pt x="75552" y="80165"/>
                    <a:pt x="86411" y="137505"/>
                  </a:cubicBezTo>
                  <a:cubicBezTo>
                    <a:pt x="94666" y="181168"/>
                    <a:pt x="139040" y="177637"/>
                    <a:pt x="170104" y="173167"/>
                  </a:cubicBezTo>
                  <a:cubicBezTo>
                    <a:pt x="245097" y="162359"/>
                    <a:pt x="332702" y="171795"/>
                    <a:pt x="369151" y="243817"/>
                  </a:cubicBezTo>
                  <a:cubicBezTo>
                    <a:pt x="374282" y="253964"/>
                    <a:pt x="396786" y="296268"/>
                    <a:pt x="399390" y="306453"/>
                  </a:cubicBezTo>
                  <a:cubicBezTo>
                    <a:pt x="413080" y="359946"/>
                    <a:pt x="427164" y="364289"/>
                    <a:pt x="459880" y="369077"/>
                  </a:cubicBezTo>
                  <a:cubicBezTo>
                    <a:pt x="480822" y="372163"/>
                    <a:pt x="590880" y="313349"/>
                    <a:pt x="551459" y="375008"/>
                  </a:cubicBezTo>
                  <a:cubicBezTo>
                    <a:pt x="536004" y="399176"/>
                    <a:pt x="453073" y="455793"/>
                    <a:pt x="427469" y="442534"/>
                  </a:cubicBezTo>
                  <a:cubicBezTo>
                    <a:pt x="402933" y="429821"/>
                    <a:pt x="339662" y="287924"/>
                    <a:pt x="341071" y="321566"/>
                  </a:cubicBezTo>
                  <a:cubicBezTo>
                    <a:pt x="343243" y="373408"/>
                    <a:pt x="325653" y="457393"/>
                    <a:pt x="324726" y="491111"/>
                  </a:cubicBezTo>
                  <a:cubicBezTo>
                    <a:pt x="322390" y="574855"/>
                    <a:pt x="243281" y="570385"/>
                    <a:pt x="182016" y="535333"/>
                  </a:cubicBezTo>
                  <a:cubicBezTo>
                    <a:pt x="101067" y="489003"/>
                    <a:pt x="142164" y="378462"/>
                    <a:pt x="130073" y="306784"/>
                  </a:cubicBezTo>
                  <a:cubicBezTo>
                    <a:pt x="120421" y="249469"/>
                    <a:pt x="78842" y="210238"/>
                    <a:pt x="44120" y="166842"/>
                  </a:cubicBezTo>
                  <a:cubicBezTo>
                    <a:pt x="26403" y="144694"/>
                    <a:pt x="0" y="123345"/>
                    <a:pt x="14643" y="94770"/>
                  </a:cubicBezTo>
                  <a:cubicBezTo>
                    <a:pt x="24448" y="75618"/>
                    <a:pt x="65024" y="55057"/>
                    <a:pt x="83553" y="44008"/>
                  </a:cubicBezTo>
                  <a:cubicBezTo>
                    <a:pt x="96955" y="36016"/>
                    <a:pt x="154934" y="0"/>
                    <a:pt x="182716" y="5546"/>
                  </a:cubicBezTo>
                  <a:close/>
                </a:path>
              </a:pathLst>
            </a:custGeom>
            <a:ln w="0" cap="flat">
              <a:miter lim="100000"/>
            </a:ln>
          </p:spPr>
          <p:style>
            <a:lnRef idx="0">
              <a:srgbClr val="000000">
                <a:alpha val="0"/>
              </a:srgbClr>
            </a:lnRef>
            <a:fillRef idx="1">
              <a:srgbClr val="FFFFFF"/>
            </a:fillRef>
            <a:effectRef idx="0">
              <a:scrgbClr r="0" g="0" b="0"/>
            </a:effectRef>
            <a:fontRef idx="none"/>
          </p:style>
          <p:txBody>
            <a:bodyPr/>
            <a:lstStyle/>
            <a:p>
              <a:endParaRPr lang="en-US"/>
            </a:p>
          </p:txBody>
        </p:sp>
        <p:sp>
          <p:nvSpPr>
            <p:cNvPr id="112" name="Shape 1319"/>
            <p:cNvSpPr/>
            <p:nvPr/>
          </p:nvSpPr>
          <p:spPr>
            <a:xfrm>
              <a:off x="0" y="336"/>
              <a:ext cx="291989" cy="594527"/>
            </a:xfrm>
            <a:custGeom>
              <a:avLst/>
              <a:gdLst/>
              <a:ahLst/>
              <a:cxnLst/>
              <a:rect l="0" t="0" r="0" b="0"/>
              <a:pathLst>
                <a:path w="291989" h="594527">
                  <a:moveTo>
                    <a:pt x="183527" y="1034"/>
                  </a:moveTo>
                  <a:cubicBezTo>
                    <a:pt x="191087" y="1379"/>
                    <a:pt x="198393" y="3419"/>
                    <a:pt x="205130" y="7896"/>
                  </a:cubicBezTo>
                  <a:cubicBezTo>
                    <a:pt x="229146" y="23860"/>
                    <a:pt x="207810" y="57388"/>
                    <a:pt x="192926" y="69618"/>
                  </a:cubicBezTo>
                  <a:cubicBezTo>
                    <a:pt x="177292" y="82483"/>
                    <a:pt x="157035" y="88935"/>
                    <a:pt x="139471" y="98549"/>
                  </a:cubicBezTo>
                  <a:cubicBezTo>
                    <a:pt x="130226" y="103108"/>
                    <a:pt x="121602" y="108683"/>
                    <a:pt x="113614" y="115249"/>
                  </a:cubicBezTo>
                  <a:cubicBezTo>
                    <a:pt x="119075" y="133385"/>
                    <a:pt x="124536" y="151521"/>
                    <a:pt x="130010" y="169656"/>
                  </a:cubicBezTo>
                  <a:cubicBezTo>
                    <a:pt x="146977" y="172348"/>
                    <a:pt x="161265" y="171129"/>
                    <a:pt x="177876" y="169097"/>
                  </a:cubicBezTo>
                  <a:cubicBezTo>
                    <a:pt x="207677" y="165446"/>
                    <a:pt x="234853" y="165345"/>
                    <a:pt x="259512" y="169009"/>
                  </a:cubicBezTo>
                  <a:lnTo>
                    <a:pt x="291989" y="176727"/>
                  </a:lnTo>
                  <a:lnTo>
                    <a:pt x="291989" y="195936"/>
                  </a:lnTo>
                  <a:lnTo>
                    <a:pt x="264169" y="187786"/>
                  </a:lnTo>
                  <a:cubicBezTo>
                    <a:pt x="242991" y="183643"/>
                    <a:pt x="219659" y="183026"/>
                    <a:pt x="194119" y="186153"/>
                  </a:cubicBezTo>
                  <a:cubicBezTo>
                    <a:pt x="163398" y="189912"/>
                    <a:pt x="103226" y="200847"/>
                    <a:pt x="89687" y="159750"/>
                  </a:cubicBezTo>
                  <a:cubicBezTo>
                    <a:pt x="77165" y="121726"/>
                    <a:pt x="95568" y="99260"/>
                    <a:pt x="129857" y="82102"/>
                  </a:cubicBezTo>
                  <a:cubicBezTo>
                    <a:pt x="143891" y="75092"/>
                    <a:pt x="159093" y="69085"/>
                    <a:pt x="172288" y="60551"/>
                  </a:cubicBezTo>
                  <a:cubicBezTo>
                    <a:pt x="189767" y="49235"/>
                    <a:pt x="186914" y="29818"/>
                    <a:pt x="173926" y="25012"/>
                  </a:cubicBezTo>
                  <a:cubicBezTo>
                    <a:pt x="169597" y="23410"/>
                    <a:pt x="164141" y="23432"/>
                    <a:pt x="157937" y="25917"/>
                  </a:cubicBezTo>
                  <a:cubicBezTo>
                    <a:pt x="136131" y="34655"/>
                    <a:pt x="116383" y="46009"/>
                    <a:pt x="96126" y="57693"/>
                  </a:cubicBezTo>
                  <a:cubicBezTo>
                    <a:pt x="69190" y="73238"/>
                    <a:pt x="3924" y="101254"/>
                    <a:pt x="47346" y="152295"/>
                  </a:cubicBezTo>
                  <a:cubicBezTo>
                    <a:pt x="59131" y="166151"/>
                    <a:pt x="70764" y="180121"/>
                    <a:pt x="82372" y="194116"/>
                  </a:cubicBezTo>
                  <a:cubicBezTo>
                    <a:pt x="102781" y="218742"/>
                    <a:pt x="121031" y="242872"/>
                    <a:pt x="135331" y="271650"/>
                  </a:cubicBezTo>
                  <a:cubicBezTo>
                    <a:pt x="162077" y="325447"/>
                    <a:pt x="142761" y="386636"/>
                    <a:pt x="147853" y="443468"/>
                  </a:cubicBezTo>
                  <a:cubicBezTo>
                    <a:pt x="153010" y="501113"/>
                    <a:pt x="187719" y="543951"/>
                    <a:pt x="247002" y="552815"/>
                  </a:cubicBezTo>
                  <a:cubicBezTo>
                    <a:pt x="264150" y="555380"/>
                    <a:pt x="277295" y="554082"/>
                    <a:pt x="287469" y="549877"/>
                  </a:cubicBezTo>
                  <a:lnTo>
                    <a:pt x="291989" y="545809"/>
                  </a:lnTo>
                  <a:lnTo>
                    <a:pt x="291989" y="571995"/>
                  </a:lnTo>
                  <a:lnTo>
                    <a:pt x="284409" y="575887"/>
                  </a:lnTo>
                  <a:cubicBezTo>
                    <a:pt x="217939" y="594527"/>
                    <a:pt x="135657" y="520127"/>
                    <a:pt x="130112" y="458086"/>
                  </a:cubicBezTo>
                  <a:cubicBezTo>
                    <a:pt x="122161" y="369249"/>
                    <a:pt x="143980" y="298167"/>
                    <a:pt x="80734" y="221853"/>
                  </a:cubicBezTo>
                  <a:cubicBezTo>
                    <a:pt x="51105" y="186128"/>
                    <a:pt x="0" y="148422"/>
                    <a:pt x="13233" y="97698"/>
                  </a:cubicBezTo>
                  <a:cubicBezTo>
                    <a:pt x="21971" y="64170"/>
                    <a:pt x="88595" y="38211"/>
                    <a:pt x="117107" y="23746"/>
                  </a:cubicBezTo>
                  <a:cubicBezTo>
                    <a:pt x="135880" y="14231"/>
                    <a:pt x="160848" y="0"/>
                    <a:pt x="183527" y="1034"/>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113" name="Shape 1320"/>
            <p:cNvSpPr/>
            <p:nvPr/>
          </p:nvSpPr>
          <p:spPr>
            <a:xfrm>
              <a:off x="291989" y="177063"/>
              <a:ext cx="299856" cy="395268"/>
            </a:xfrm>
            <a:custGeom>
              <a:avLst/>
              <a:gdLst/>
              <a:ahLst/>
              <a:cxnLst/>
              <a:rect l="0" t="0" r="0" b="0"/>
              <a:pathLst>
                <a:path w="299856" h="395268">
                  <a:moveTo>
                    <a:pt x="0" y="0"/>
                  </a:moveTo>
                  <a:lnTo>
                    <a:pt x="2637" y="627"/>
                  </a:lnTo>
                  <a:cubicBezTo>
                    <a:pt x="58058" y="19329"/>
                    <a:pt x="98079" y="62225"/>
                    <a:pt x="124368" y="132655"/>
                  </a:cubicBezTo>
                  <a:cubicBezTo>
                    <a:pt x="134731" y="168329"/>
                    <a:pt x="155559" y="196942"/>
                    <a:pt x="194484" y="184509"/>
                  </a:cubicBezTo>
                  <a:cubicBezTo>
                    <a:pt x="217116" y="177270"/>
                    <a:pt x="259851" y="153534"/>
                    <a:pt x="281606" y="173003"/>
                  </a:cubicBezTo>
                  <a:cubicBezTo>
                    <a:pt x="299856" y="189322"/>
                    <a:pt x="261705" y="225276"/>
                    <a:pt x="251685" y="233074"/>
                  </a:cubicBezTo>
                  <a:cubicBezTo>
                    <a:pt x="222894" y="255476"/>
                    <a:pt x="180057" y="290478"/>
                    <a:pt x="140725" y="280445"/>
                  </a:cubicBezTo>
                  <a:cubicBezTo>
                    <a:pt x="116024" y="274145"/>
                    <a:pt x="95793" y="222240"/>
                    <a:pt x="85074" y="203432"/>
                  </a:cubicBezTo>
                  <a:lnTo>
                    <a:pt x="65974" y="170581"/>
                  </a:lnTo>
                  <a:lnTo>
                    <a:pt x="57858" y="252974"/>
                  </a:lnTo>
                  <a:cubicBezTo>
                    <a:pt x="51762" y="297094"/>
                    <a:pt x="58315" y="354702"/>
                    <a:pt x="19669" y="385169"/>
                  </a:cubicBezTo>
                  <a:lnTo>
                    <a:pt x="0" y="395268"/>
                  </a:lnTo>
                  <a:lnTo>
                    <a:pt x="0" y="369083"/>
                  </a:lnTo>
                  <a:lnTo>
                    <a:pt x="18121" y="352776"/>
                  </a:lnTo>
                  <a:cubicBezTo>
                    <a:pt x="28651" y="334657"/>
                    <a:pt x="31429" y="308747"/>
                    <a:pt x="34718" y="282705"/>
                  </a:cubicBezTo>
                  <a:cubicBezTo>
                    <a:pt x="39608" y="243970"/>
                    <a:pt x="47799" y="204410"/>
                    <a:pt x="47456" y="165179"/>
                  </a:cubicBezTo>
                  <a:cubicBezTo>
                    <a:pt x="47380" y="156785"/>
                    <a:pt x="44853" y="145075"/>
                    <a:pt x="51698" y="138421"/>
                  </a:cubicBezTo>
                  <a:cubicBezTo>
                    <a:pt x="54886" y="135322"/>
                    <a:pt x="59382" y="134915"/>
                    <a:pt x="63243" y="136922"/>
                  </a:cubicBezTo>
                  <a:cubicBezTo>
                    <a:pt x="86750" y="149190"/>
                    <a:pt x="101012" y="193627"/>
                    <a:pt x="113750" y="215027"/>
                  </a:cubicBezTo>
                  <a:cubicBezTo>
                    <a:pt x="133105" y="247539"/>
                    <a:pt x="148307" y="274844"/>
                    <a:pt x="191284" y="250612"/>
                  </a:cubicBezTo>
                  <a:cubicBezTo>
                    <a:pt x="213560" y="238052"/>
                    <a:pt x="239277" y="224184"/>
                    <a:pt x="255317" y="203660"/>
                  </a:cubicBezTo>
                  <a:cubicBezTo>
                    <a:pt x="276399" y="176647"/>
                    <a:pt x="204047" y="201603"/>
                    <a:pt x="199539" y="202873"/>
                  </a:cubicBezTo>
                  <a:cubicBezTo>
                    <a:pt x="185899" y="206734"/>
                    <a:pt x="175676" y="208537"/>
                    <a:pt x="161693" y="205121"/>
                  </a:cubicBezTo>
                  <a:cubicBezTo>
                    <a:pt x="125587" y="196320"/>
                    <a:pt x="115846" y="171593"/>
                    <a:pt x="105991" y="137709"/>
                  </a:cubicBezTo>
                  <a:cubicBezTo>
                    <a:pt x="84202" y="79337"/>
                    <a:pt x="49922" y="38933"/>
                    <a:pt x="2335" y="19893"/>
                  </a:cubicBezTo>
                  <a:lnTo>
                    <a:pt x="0" y="19209"/>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114" name="Shape 1321"/>
            <p:cNvSpPr/>
            <p:nvPr/>
          </p:nvSpPr>
          <p:spPr>
            <a:xfrm>
              <a:off x="114110" y="3280"/>
              <a:ext cx="180169" cy="173812"/>
            </a:xfrm>
            <a:custGeom>
              <a:avLst/>
              <a:gdLst/>
              <a:ahLst/>
              <a:cxnLst/>
              <a:rect l="0" t="0" r="0" b="0"/>
              <a:pathLst>
                <a:path w="180169" h="173812">
                  <a:moveTo>
                    <a:pt x="132982" y="1743"/>
                  </a:moveTo>
                  <a:cubicBezTo>
                    <a:pt x="160122" y="3486"/>
                    <a:pt x="180169" y="13729"/>
                    <a:pt x="179070" y="23089"/>
                  </a:cubicBezTo>
                  <a:cubicBezTo>
                    <a:pt x="162687" y="23089"/>
                    <a:pt x="166192" y="15481"/>
                    <a:pt x="117018" y="30709"/>
                  </a:cubicBezTo>
                  <a:lnTo>
                    <a:pt x="121704" y="48260"/>
                  </a:lnTo>
                  <a:cubicBezTo>
                    <a:pt x="138100" y="55880"/>
                    <a:pt x="152565" y="71006"/>
                    <a:pt x="140437" y="78702"/>
                  </a:cubicBezTo>
                  <a:cubicBezTo>
                    <a:pt x="132829" y="85141"/>
                    <a:pt x="129502" y="83439"/>
                    <a:pt x="119952" y="79286"/>
                  </a:cubicBezTo>
                  <a:cubicBezTo>
                    <a:pt x="111608" y="95377"/>
                    <a:pt x="125235" y="84963"/>
                    <a:pt x="126276" y="107353"/>
                  </a:cubicBezTo>
                  <a:cubicBezTo>
                    <a:pt x="127965" y="143497"/>
                    <a:pt x="124524" y="151778"/>
                    <a:pt x="110744" y="173812"/>
                  </a:cubicBezTo>
                  <a:cubicBezTo>
                    <a:pt x="54585" y="162090"/>
                    <a:pt x="0" y="71488"/>
                    <a:pt x="44336" y="31394"/>
                  </a:cubicBezTo>
                  <a:cubicBezTo>
                    <a:pt x="71609" y="6756"/>
                    <a:pt x="105842" y="0"/>
                    <a:pt x="132982" y="1743"/>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115" name="Shape 1322"/>
            <p:cNvSpPr/>
            <p:nvPr/>
          </p:nvSpPr>
          <p:spPr>
            <a:xfrm>
              <a:off x="108941" y="2870"/>
              <a:ext cx="107441" cy="175834"/>
            </a:xfrm>
            <a:custGeom>
              <a:avLst/>
              <a:gdLst/>
              <a:ahLst/>
              <a:cxnLst/>
              <a:rect l="0" t="0" r="0" b="0"/>
              <a:pathLst>
                <a:path w="107441" h="175834">
                  <a:moveTo>
                    <a:pt x="107441" y="0"/>
                  </a:moveTo>
                  <a:lnTo>
                    <a:pt x="107441" y="9272"/>
                  </a:lnTo>
                  <a:lnTo>
                    <a:pt x="101413" y="9934"/>
                  </a:lnTo>
                  <a:cubicBezTo>
                    <a:pt x="91589" y="12100"/>
                    <a:pt x="82074" y="15503"/>
                    <a:pt x="73444" y="20640"/>
                  </a:cubicBezTo>
                  <a:cubicBezTo>
                    <a:pt x="33541" y="44402"/>
                    <a:pt x="29375" y="83137"/>
                    <a:pt x="54623" y="120805"/>
                  </a:cubicBezTo>
                  <a:cubicBezTo>
                    <a:pt x="65977" y="137747"/>
                    <a:pt x="80823" y="154765"/>
                    <a:pt x="99784" y="163452"/>
                  </a:cubicBezTo>
                  <a:lnTo>
                    <a:pt x="107441" y="164528"/>
                  </a:lnTo>
                  <a:lnTo>
                    <a:pt x="107441" y="175834"/>
                  </a:lnTo>
                  <a:lnTo>
                    <a:pt x="95633" y="170940"/>
                  </a:lnTo>
                  <a:cubicBezTo>
                    <a:pt x="49999" y="145702"/>
                    <a:pt x="0" y="75904"/>
                    <a:pt x="41605" y="33099"/>
                  </a:cubicBezTo>
                  <a:cubicBezTo>
                    <a:pt x="55093" y="19218"/>
                    <a:pt x="71409" y="9575"/>
                    <a:pt x="89092" y="3837"/>
                  </a:cubicBezTo>
                  <a:lnTo>
                    <a:pt x="107441"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116" name="Shape 1323"/>
            <p:cNvSpPr/>
            <p:nvPr/>
          </p:nvSpPr>
          <p:spPr>
            <a:xfrm>
              <a:off x="216382" y="0"/>
              <a:ext cx="81764" cy="182235"/>
            </a:xfrm>
            <a:custGeom>
              <a:avLst/>
              <a:gdLst/>
              <a:ahLst/>
              <a:cxnLst/>
              <a:rect l="0" t="0" r="0" b="0"/>
              <a:pathLst>
                <a:path w="81764" h="182235">
                  <a:moveTo>
                    <a:pt x="37339" y="867"/>
                  </a:moveTo>
                  <a:cubicBezTo>
                    <a:pt x="51652" y="2187"/>
                    <a:pt x="80303" y="7725"/>
                    <a:pt x="81560" y="26368"/>
                  </a:cubicBezTo>
                  <a:cubicBezTo>
                    <a:pt x="81764" y="29435"/>
                    <a:pt x="79484" y="30959"/>
                    <a:pt x="77103" y="30955"/>
                  </a:cubicBezTo>
                  <a:lnTo>
                    <a:pt x="77035" y="30893"/>
                  </a:lnTo>
                  <a:lnTo>
                    <a:pt x="76798" y="31131"/>
                  </a:lnTo>
                  <a:cubicBezTo>
                    <a:pt x="70003" y="30889"/>
                    <a:pt x="63069" y="28743"/>
                    <a:pt x="56300" y="29264"/>
                  </a:cubicBezTo>
                  <a:cubicBezTo>
                    <a:pt x="46153" y="30051"/>
                    <a:pt x="36196" y="32553"/>
                    <a:pt x="26455" y="35449"/>
                  </a:cubicBezTo>
                  <a:cubicBezTo>
                    <a:pt x="18086" y="37963"/>
                    <a:pt x="19496" y="33277"/>
                    <a:pt x="22378" y="44097"/>
                  </a:cubicBezTo>
                  <a:cubicBezTo>
                    <a:pt x="24449" y="51845"/>
                    <a:pt x="58294" y="66754"/>
                    <a:pt x="45492" y="80953"/>
                  </a:cubicBezTo>
                  <a:cubicBezTo>
                    <a:pt x="40387" y="86630"/>
                    <a:pt x="32856" y="93704"/>
                    <a:pt x="24271" y="90287"/>
                  </a:cubicBezTo>
                  <a:cubicBezTo>
                    <a:pt x="22772" y="89690"/>
                    <a:pt x="28170" y="106353"/>
                    <a:pt x="28601" y="109363"/>
                  </a:cubicBezTo>
                  <a:cubicBezTo>
                    <a:pt x="32361" y="135487"/>
                    <a:pt x="26011" y="157610"/>
                    <a:pt x="12587" y="179505"/>
                  </a:cubicBezTo>
                  <a:cubicBezTo>
                    <a:pt x="11456" y="181346"/>
                    <a:pt x="9310" y="182235"/>
                    <a:pt x="7202" y="181689"/>
                  </a:cubicBezTo>
                  <a:lnTo>
                    <a:pt x="0" y="178704"/>
                  </a:lnTo>
                  <a:lnTo>
                    <a:pt x="0" y="167398"/>
                  </a:lnTo>
                  <a:lnTo>
                    <a:pt x="4840" y="168078"/>
                  </a:lnTo>
                  <a:cubicBezTo>
                    <a:pt x="15005" y="165246"/>
                    <a:pt x="18584" y="150187"/>
                    <a:pt x="19242" y="136757"/>
                  </a:cubicBezTo>
                  <a:cubicBezTo>
                    <a:pt x="19991" y="121288"/>
                    <a:pt x="18949" y="106988"/>
                    <a:pt x="10987" y="93653"/>
                  </a:cubicBezTo>
                  <a:cubicBezTo>
                    <a:pt x="8586" y="89639"/>
                    <a:pt x="12091" y="83620"/>
                    <a:pt x="13565" y="80153"/>
                  </a:cubicBezTo>
                  <a:cubicBezTo>
                    <a:pt x="14327" y="78375"/>
                    <a:pt x="17171" y="77257"/>
                    <a:pt x="18949" y="77968"/>
                  </a:cubicBezTo>
                  <a:cubicBezTo>
                    <a:pt x="29427" y="66183"/>
                    <a:pt x="28792" y="58753"/>
                    <a:pt x="17032" y="55654"/>
                  </a:cubicBezTo>
                  <a:cubicBezTo>
                    <a:pt x="16714" y="55413"/>
                    <a:pt x="16384" y="55159"/>
                    <a:pt x="16067" y="54918"/>
                  </a:cubicBezTo>
                  <a:cubicBezTo>
                    <a:pt x="15482" y="54321"/>
                    <a:pt x="15063" y="53610"/>
                    <a:pt x="14835" y="52810"/>
                  </a:cubicBezTo>
                  <a:cubicBezTo>
                    <a:pt x="13273" y="46955"/>
                    <a:pt x="11710" y="41100"/>
                    <a:pt x="10148" y="35246"/>
                  </a:cubicBezTo>
                  <a:cubicBezTo>
                    <a:pt x="9475" y="32693"/>
                    <a:pt x="10987" y="30140"/>
                    <a:pt x="13476" y="29391"/>
                  </a:cubicBezTo>
                  <a:cubicBezTo>
                    <a:pt x="25166" y="25898"/>
                    <a:pt x="35177" y="23749"/>
                    <a:pt x="45175" y="22574"/>
                  </a:cubicBezTo>
                  <a:lnTo>
                    <a:pt x="68604" y="21856"/>
                  </a:lnTo>
                  <a:lnTo>
                    <a:pt x="65299" y="17511"/>
                  </a:lnTo>
                  <a:cubicBezTo>
                    <a:pt x="53623" y="10671"/>
                    <a:pt x="30294" y="9413"/>
                    <a:pt x="23788" y="9528"/>
                  </a:cubicBezTo>
                  <a:lnTo>
                    <a:pt x="0" y="12142"/>
                  </a:lnTo>
                  <a:lnTo>
                    <a:pt x="0" y="2870"/>
                  </a:lnTo>
                  <a:lnTo>
                    <a:pt x="9018" y="985"/>
                  </a:lnTo>
                  <a:cubicBezTo>
                    <a:pt x="18360" y="25"/>
                    <a:pt x="27862" y="0"/>
                    <a:pt x="37339" y="867"/>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117" name="Shape 1324"/>
            <p:cNvSpPr/>
            <p:nvPr/>
          </p:nvSpPr>
          <p:spPr>
            <a:xfrm>
              <a:off x="227260" y="80204"/>
              <a:ext cx="26702" cy="48603"/>
            </a:xfrm>
            <a:custGeom>
              <a:avLst/>
              <a:gdLst/>
              <a:ahLst/>
              <a:cxnLst/>
              <a:rect l="0" t="0" r="0" b="0"/>
              <a:pathLst>
                <a:path w="26702" h="48603">
                  <a:moveTo>
                    <a:pt x="8765" y="579"/>
                  </a:moveTo>
                  <a:cubicBezTo>
                    <a:pt x="14091" y="0"/>
                    <a:pt x="21304" y="2515"/>
                    <a:pt x="25521" y="7620"/>
                  </a:cubicBezTo>
                  <a:lnTo>
                    <a:pt x="26702" y="48603"/>
                  </a:lnTo>
                  <a:cubicBezTo>
                    <a:pt x="23527" y="44285"/>
                    <a:pt x="20199" y="37465"/>
                    <a:pt x="17951" y="32779"/>
                  </a:cubicBezTo>
                  <a:cubicBezTo>
                    <a:pt x="13735" y="25197"/>
                    <a:pt x="7093" y="19621"/>
                    <a:pt x="3334" y="12103"/>
                  </a:cubicBezTo>
                  <a:cubicBezTo>
                    <a:pt x="0" y="4832"/>
                    <a:pt x="3438" y="1159"/>
                    <a:pt x="8765" y="579"/>
                  </a:cubicBezTo>
                  <a:close/>
                </a:path>
              </a:pathLst>
            </a:custGeom>
            <a:ln w="0" cap="flat">
              <a:miter lim="100000"/>
            </a:ln>
          </p:spPr>
          <p:style>
            <a:lnRef idx="0">
              <a:srgbClr val="000000">
                <a:alpha val="0"/>
              </a:srgbClr>
            </a:lnRef>
            <a:fillRef idx="1">
              <a:srgbClr val="FFFFFF"/>
            </a:fillRef>
            <a:effectRef idx="0">
              <a:scrgbClr r="0" g="0" b="0"/>
            </a:effectRef>
            <a:fontRef idx="none"/>
          </p:style>
          <p:txBody>
            <a:bodyPr/>
            <a:lstStyle/>
            <a:p>
              <a:endParaRPr lang="en-US"/>
            </a:p>
          </p:txBody>
        </p:sp>
        <p:sp>
          <p:nvSpPr>
            <p:cNvPr id="118" name="Shape 1325"/>
            <p:cNvSpPr/>
            <p:nvPr/>
          </p:nvSpPr>
          <p:spPr>
            <a:xfrm>
              <a:off x="221894" y="75088"/>
              <a:ext cx="39662" cy="61160"/>
            </a:xfrm>
            <a:custGeom>
              <a:avLst/>
              <a:gdLst/>
              <a:ahLst/>
              <a:cxnLst/>
              <a:rect l="0" t="0" r="0" b="0"/>
              <a:pathLst>
                <a:path w="39662" h="61160">
                  <a:moveTo>
                    <a:pt x="18686" y="1065"/>
                  </a:moveTo>
                  <a:cubicBezTo>
                    <a:pt x="24708" y="2130"/>
                    <a:pt x="30823" y="5623"/>
                    <a:pt x="34252" y="9370"/>
                  </a:cubicBezTo>
                  <a:cubicBezTo>
                    <a:pt x="38392" y="13891"/>
                    <a:pt x="31674" y="20647"/>
                    <a:pt x="27521" y="16101"/>
                  </a:cubicBezTo>
                  <a:cubicBezTo>
                    <a:pt x="24384" y="12672"/>
                    <a:pt x="19698" y="9865"/>
                    <a:pt x="14834" y="10398"/>
                  </a:cubicBezTo>
                  <a:cubicBezTo>
                    <a:pt x="8750" y="11059"/>
                    <a:pt x="14948" y="18729"/>
                    <a:pt x="16840" y="21155"/>
                  </a:cubicBezTo>
                  <a:cubicBezTo>
                    <a:pt x="20358" y="25727"/>
                    <a:pt x="24892" y="30236"/>
                    <a:pt x="27432" y="35481"/>
                  </a:cubicBezTo>
                  <a:cubicBezTo>
                    <a:pt x="30061" y="40942"/>
                    <a:pt x="32753" y="46314"/>
                    <a:pt x="36182" y="51318"/>
                  </a:cubicBezTo>
                  <a:cubicBezTo>
                    <a:pt x="39662" y="56398"/>
                    <a:pt x="31407" y="61160"/>
                    <a:pt x="27953" y="56131"/>
                  </a:cubicBezTo>
                  <a:cubicBezTo>
                    <a:pt x="24498" y="51089"/>
                    <a:pt x="22314" y="45488"/>
                    <a:pt x="19202" y="40294"/>
                  </a:cubicBezTo>
                  <a:cubicBezTo>
                    <a:pt x="16561" y="35887"/>
                    <a:pt x="13271" y="32026"/>
                    <a:pt x="10147" y="27962"/>
                  </a:cubicBezTo>
                  <a:cubicBezTo>
                    <a:pt x="6020" y="22603"/>
                    <a:pt x="0" y="14487"/>
                    <a:pt x="3683" y="7325"/>
                  </a:cubicBezTo>
                  <a:cubicBezTo>
                    <a:pt x="6737" y="1362"/>
                    <a:pt x="12665" y="0"/>
                    <a:pt x="18686" y="1065"/>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a:p>
          </p:txBody>
        </p:sp>
        <p:sp>
          <p:nvSpPr>
            <p:cNvPr id="119" name="Rectangle 118"/>
            <p:cNvSpPr/>
            <p:nvPr/>
          </p:nvSpPr>
          <p:spPr>
            <a:xfrm>
              <a:off x="21526" y="1021224"/>
              <a:ext cx="684018" cy="12499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800">
                  <a:solidFill>
                    <a:srgbClr val="000000"/>
                  </a:solidFill>
                  <a:effectLst/>
                  <a:latin typeface="Arial" panose="020B0604020202020204" pitchFamily="34" charset="0"/>
                  <a:ea typeface="Arial" panose="020B0604020202020204" pitchFamily="34" charset="0"/>
                </a:rPr>
                <a:t>Disgruntled</a:t>
              </a:r>
              <a:endParaRPr lang="en-US" sz="1100">
                <a:solidFill>
                  <a:srgbClr val="221F1F"/>
                </a:solidFill>
                <a:effectLst/>
                <a:latin typeface="Times New Roman" panose="02020603050405020304" pitchFamily="18" charset="0"/>
                <a:ea typeface="Times New Roman" panose="02020603050405020304" pitchFamily="18" charset="0"/>
              </a:endParaRPr>
            </a:p>
          </p:txBody>
        </p:sp>
        <p:sp>
          <p:nvSpPr>
            <p:cNvPr id="120" name="Rectangle 119"/>
            <p:cNvSpPr/>
            <p:nvPr/>
          </p:nvSpPr>
          <p:spPr>
            <a:xfrm>
              <a:off x="52586" y="1148224"/>
              <a:ext cx="594023" cy="12499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800">
                  <a:solidFill>
                    <a:srgbClr val="000000"/>
                  </a:solidFill>
                  <a:effectLst/>
                  <a:latin typeface="Arial" panose="020B0604020202020204" pitchFamily="34" charset="0"/>
                  <a:ea typeface="Arial" panose="020B0604020202020204" pitchFamily="34" charset="0"/>
                </a:rPr>
                <a:t>Employee</a:t>
              </a:r>
              <a:endParaRPr lang="en-US" sz="1100">
                <a:solidFill>
                  <a:srgbClr val="221F1F"/>
                </a:solidFill>
                <a:effectLst/>
                <a:latin typeface="Times New Roman" panose="02020603050405020304" pitchFamily="18" charset="0"/>
                <a:ea typeface="Times New Roman" panose="02020603050405020304" pitchFamily="18" charset="0"/>
              </a:endParaRPr>
            </a:p>
          </p:txBody>
        </p:sp>
        <p:sp>
          <p:nvSpPr>
            <p:cNvPr id="121" name="Rectangle 120"/>
            <p:cNvSpPr/>
            <p:nvPr/>
          </p:nvSpPr>
          <p:spPr>
            <a:xfrm>
              <a:off x="3613463" y="2348984"/>
              <a:ext cx="384980" cy="12499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800">
                  <a:solidFill>
                    <a:srgbClr val="000000"/>
                  </a:solidFill>
                  <a:effectLst/>
                  <a:latin typeface="Arial" panose="020B0604020202020204" pitchFamily="34" charset="0"/>
                  <a:ea typeface="Arial" panose="020B0604020202020204" pitchFamily="34" charset="0"/>
                </a:rPr>
                <a:t>Script </a:t>
              </a:r>
              <a:endParaRPr lang="en-US" sz="1100">
                <a:solidFill>
                  <a:srgbClr val="221F1F"/>
                </a:solidFill>
                <a:effectLst/>
                <a:latin typeface="Times New Roman" panose="02020603050405020304" pitchFamily="18" charset="0"/>
                <a:ea typeface="Times New Roman" panose="02020603050405020304" pitchFamily="18" charset="0"/>
              </a:endParaRPr>
            </a:p>
          </p:txBody>
        </p:sp>
        <p:sp>
          <p:nvSpPr>
            <p:cNvPr id="122" name="Rectangle 121"/>
            <p:cNvSpPr/>
            <p:nvPr/>
          </p:nvSpPr>
          <p:spPr>
            <a:xfrm>
              <a:off x="3616216" y="2475984"/>
              <a:ext cx="375521" cy="12499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800">
                  <a:solidFill>
                    <a:srgbClr val="000000"/>
                  </a:solidFill>
                  <a:effectLst/>
                  <a:latin typeface="Arial" panose="020B0604020202020204" pitchFamily="34" charset="0"/>
                  <a:ea typeface="Arial" panose="020B0604020202020204" pitchFamily="34" charset="0"/>
                </a:rPr>
                <a:t>Kiddie</a:t>
              </a:r>
              <a:endParaRPr lang="en-US" sz="1100">
                <a:solidFill>
                  <a:srgbClr val="221F1F"/>
                </a:solidFill>
                <a:effectLst/>
                <a:latin typeface="Times New Roman" panose="02020603050405020304" pitchFamily="18" charset="0"/>
                <a:ea typeface="Times New Roman" panose="02020603050405020304" pitchFamily="18" charset="0"/>
              </a:endParaRPr>
            </a:p>
          </p:txBody>
        </p:sp>
        <p:sp>
          <p:nvSpPr>
            <p:cNvPr id="123" name="Rectangle 122"/>
            <p:cNvSpPr/>
            <p:nvPr/>
          </p:nvSpPr>
          <p:spPr>
            <a:xfrm>
              <a:off x="3137416" y="3373234"/>
              <a:ext cx="412951" cy="12499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800">
                  <a:solidFill>
                    <a:srgbClr val="000000"/>
                  </a:solidFill>
                  <a:effectLst/>
                  <a:latin typeface="Arial" panose="020B0604020202020204" pitchFamily="34" charset="0"/>
                  <a:ea typeface="Arial" panose="020B0604020202020204" pitchFamily="34" charset="0"/>
                </a:rPr>
                <a:t>Hostile</a:t>
              </a:r>
              <a:endParaRPr lang="en-US" sz="1100">
                <a:solidFill>
                  <a:srgbClr val="221F1F"/>
                </a:solidFill>
                <a:effectLst/>
                <a:latin typeface="Times New Roman" panose="02020603050405020304" pitchFamily="18" charset="0"/>
                <a:ea typeface="Times New Roman" panose="02020603050405020304" pitchFamily="18" charset="0"/>
              </a:endParaRPr>
            </a:p>
          </p:txBody>
        </p:sp>
        <p:sp>
          <p:nvSpPr>
            <p:cNvPr id="124" name="Rectangle 123"/>
            <p:cNvSpPr/>
            <p:nvPr/>
          </p:nvSpPr>
          <p:spPr>
            <a:xfrm>
              <a:off x="3044258" y="3500234"/>
              <a:ext cx="660776" cy="12499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800">
                  <a:solidFill>
                    <a:srgbClr val="000000"/>
                  </a:solidFill>
                  <a:effectLst/>
                  <a:latin typeface="Arial" panose="020B0604020202020204" pitchFamily="34" charset="0"/>
                  <a:ea typeface="Arial" panose="020B0604020202020204" pitchFamily="34" charset="0"/>
                </a:rPr>
                <a:t>Competitor</a:t>
              </a:r>
              <a:endParaRPr lang="en-US" sz="1100">
                <a:solidFill>
                  <a:srgbClr val="221F1F"/>
                </a:solidFill>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558918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14400"/>
            <a:ext cx="8229600" cy="3694176"/>
          </a:xfrm>
        </p:spPr>
        <p:txBody>
          <a:bodyPr/>
          <a:lstStyle/>
          <a:p>
            <a:pPr marL="0">
              <a:spcAft>
                <a:spcPts val="600"/>
              </a:spcAft>
            </a:pPr>
            <a:r>
              <a:rPr lang="en-US" dirty="0"/>
              <a:t>Requirements Engineering on individual projects often suffers from the following problems: </a:t>
            </a:r>
          </a:p>
          <a:p>
            <a:pPr marL="300038" lvl="1">
              <a:spcAft>
                <a:spcPts val="300"/>
              </a:spcAft>
            </a:pPr>
            <a:r>
              <a:rPr lang="en-US" sz="1600" dirty="0"/>
              <a:t>Requirements identification typically does not include all relevant stakeholders and does not use the most modern or efficient techniques.</a:t>
            </a:r>
          </a:p>
          <a:p>
            <a:pPr marL="300038" lvl="1">
              <a:spcAft>
                <a:spcPts val="300"/>
              </a:spcAft>
            </a:pPr>
            <a:r>
              <a:rPr lang="en-US" sz="1600" dirty="0"/>
              <a:t>Requirements are often statements describing architectural constraints or implementation mechanisms rather than statements describing what the system must do.</a:t>
            </a:r>
          </a:p>
          <a:p>
            <a:pPr marL="300038" lvl="1">
              <a:spcAft>
                <a:spcPts val="300"/>
              </a:spcAft>
            </a:pPr>
            <a:r>
              <a:rPr lang="en-US" sz="1600" dirty="0"/>
              <a:t>Requirements are often directly specified without any analysis or modeling. When analysis is done, it is usually restricted to functional end-user requirements, ignoring </a:t>
            </a:r>
          </a:p>
          <a:p>
            <a:pPr marL="1028700" lvl="3" indent="-342900">
              <a:spcAft>
                <a:spcPts val="300"/>
              </a:spcAft>
              <a:buFont typeface="+mj-lt"/>
              <a:buAutoNum type="arabicParenR"/>
            </a:pPr>
            <a:r>
              <a:rPr lang="en-US" sz="1400" dirty="0" smtClean="0">
                <a:latin typeface="Arial" panose="020B0604020202020204" pitchFamily="34" charset="0"/>
                <a:cs typeface="Arial" panose="020B0604020202020204" pitchFamily="34" charset="0"/>
              </a:rPr>
              <a:t>quality </a:t>
            </a:r>
            <a:r>
              <a:rPr lang="en-US" sz="1400" dirty="0">
                <a:latin typeface="Arial" panose="020B0604020202020204" pitchFamily="34" charset="0"/>
                <a:cs typeface="Arial" panose="020B0604020202020204" pitchFamily="34" charset="0"/>
              </a:rPr>
              <a:t>requirements such as security, </a:t>
            </a:r>
          </a:p>
          <a:p>
            <a:pPr marL="1028700" lvl="3" indent="-342900">
              <a:spcAft>
                <a:spcPts val="300"/>
              </a:spcAft>
              <a:buFont typeface="+mj-lt"/>
              <a:buAutoNum type="arabicParenR"/>
            </a:pPr>
            <a:r>
              <a:rPr lang="en-US" sz="1400" dirty="0" smtClean="0">
                <a:latin typeface="Arial" panose="020B0604020202020204" pitchFamily="34" charset="0"/>
                <a:cs typeface="Arial" panose="020B0604020202020204" pitchFamily="34" charset="0"/>
              </a:rPr>
              <a:t>other </a:t>
            </a:r>
            <a:r>
              <a:rPr lang="en-US" sz="1400" dirty="0">
                <a:latin typeface="Arial" panose="020B0604020202020204" pitchFamily="34" charset="0"/>
                <a:cs typeface="Arial" panose="020B0604020202020204" pitchFamily="34" charset="0"/>
              </a:rPr>
              <a:t>functional and nonfunctional requirements, and </a:t>
            </a:r>
          </a:p>
          <a:p>
            <a:pPr marL="1028700" lvl="3" indent="-342900">
              <a:spcAft>
                <a:spcPts val="300"/>
              </a:spcAft>
              <a:buFont typeface="+mj-lt"/>
              <a:buAutoNum type="arabicParenR"/>
            </a:pPr>
            <a:r>
              <a:rPr lang="en-US" sz="1400" dirty="0" smtClean="0">
                <a:latin typeface="Arial" panose="020B0604020202020204" pitchFamily="34" charset="0"/>
                <a:cs typeface="Arial" panose="020B0604020202020204" pitchFamily="34" charset="0"/>
              </a:rPr>
              <a:t>architecture</a:t>
            </a:r>
            <a:r>
              <a:rPr lang="en-US" sz="1400" dirty="0">
                <a:latin typeface="Arial" panose="020B0604020202020204" pitchFamily="34" charset="0"/>
                <a:cs typeface="Arial" panose="020B0604020202020204" pitchFamily="34" charset="0"/>
              </a:rPr>
              <a:t>, design, implementation, and testing constraints.</a:t>
            </a:r>
          </a:p>
          <a:p>
            <a:pPr marL="0">
              <a:spcAft>
                <a:spcPts val="600"/>
              </a:spcAft>
            </a:pPr>
            <a:endParaRPr lang="en-US" sz="1600" dirty="0"/>
          </a:p>
        </p:txBody>
      </p:sp>
      <p:sp>
        <p:nvSpPr>
          <p:cNvPr id="3" name="Content Placeholder 2"/>
          <p:cNvSpPr>
            <a:spLocks noGrp="1"/>
          </p:cNvSpPr>
          <p:nvPr>
            <p:ph sz="quarter" idx="10"/>
          </p:nvPr>
        </p:nvSpPr>
        <p:spPr>
          <a:xfrm>
            <a:off x="304800" y="202446"/>
            <a:ext cx="6324600" cy="590034"/>
          </a:xfrm>
        </p:spPr>
        <p:txBody>
          <a:bodyPr/>
          <a:lstStyle/>
          <a:p>
            <a:r>
              <a:rPr lang="en-US" dirty="0"/>
              <a:t>Requirements Engineering Challenges</a:t>
            </a:r>
          </a:p>
        </p:txBody>
      </p:sp>
    </p:spTree>
    <p:extLst>
      <p:ext uri="{BB962C8B-B14F-4D97-AF65-F5344CB8AC3E}">
        <p14:creationId xmlns:p14="http://schemas.microsoft.com/office/powerpoint/2010/main" val="27549531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2752" y="1120378"/>
            <a:ext cx="7851648" cy="3394472"/>
          </a:xfrm>
        </p:spPr>
        <p:txBody>
          <a:bodyPr/>
          <a:lstStyle/>
          <a:p>
            <a:pPr marL="0" indent="0">
              <a:lnSpc>
                <a:spcPct val="110000"/>
              </a:lnSpc>
              <a:spcAft>
                <a:spcPts val="1200"/>
              </a:spcAft>
            </a:pPr>
            <a:r>
              <a:rPr lang="en-US" sz="1600" dirty="0"/>
              <a:t>There are two essential assets in this system. </a:t>
            </a:r>
          </a:p>
          <a:p>
            <a:pPr marL="0">
              <a:lnSpc>
                <a:spcPct val="110000"/>
              </a:lnSpc>
              <a:spcAft>
                <a:spcPts val="1200"/>
              </a:spcAft>
            </a:pPr>
            <a:r>
              <a:rPr lang="en-US" sz="1600" dirty="0"/>
              <a:t>The first is the Windows Server computer, which houses the majority of the production system’s intellectual assets (that is, the code that runs the system). This computer acts as a server that allows remote users to access the Asset Management System. </a:t>
            </a:r>
          </a:p>
          <a:p>
            <a:pPr marL="0">
              <a:lnSpc>
                <a:spcPct val="110000"/>
              </a:lnSpc>
              <a:spcAft>
                <a:spcPts val="1200"/>
              </a:spcAft>
            </a:pPr>
            <a:r>
              <a:rPr lang="en-US" sz="1600" dirty="0"/>
              <a:t>The second essential asset is the information inside the Windows Server computer—specifically, the files stored in the Microsoft IIS server and the information stored in the Sybase database and </a:t>
            </a:r>
            <a:r>
              <a:rPr lang="en-US" sz="1600" dirty="0" err="1"/>
              <a:t>MapGuide</a:t>
            </a:r>
            <a:r>
              <a:rPr lang="en-US" sz="1600" dirty="0"/>
              <a:t> database are critical for making informed decisions. If this information is lost or compromised, the ability to make accurate decisions is lost.</a:t>
            </a:r>
          </a:p>
          <a:p>
            <a:pPr marL="0">
              <a:spcAft>
                <a:spcPts val="1200"/>
              </a:spcAft>
            </a:pPr>
            <a:endParaRPr lang="en-US" sz="1600" dirty="0"/>
          </a:p>
        </p:txBody>
      </p:sp>
      <p:sp>
        <p:nvSpPr>
          <p:cNvPr id="3" name="Content Placeholder 2"/>
          <p:cNvSpPr>
            <a:spLocks noGrp="1"/>
          </p:cNvSpPr>
          <p:nvPr>
            <p:ph sz="quarter" idx="10"/>
          </p:nvPr>
        </p:nvSpPr>
        <p:spPr>
          <a:xfrm>
            <a:off x="304800" y="251214"/>
            <a:ext cx="6324600" cy="553458"/>
          </a:xfrm>
        </p:spPr>
        <p:txBody>
          <a:bodyPr/>
          <a:lstStyle/>
          <a:p>
            <a:r>
              <a:rPr lang="en-US" dirty="0" smtClean="0"/>
              <a:t>Sample: </a:t>
            </a:r>
            <a:r>
              <a:rPr lang="en-US" dirty="0"/>
              <a:t>Perform Risk Assessment</a:t>
            </a:r>
          </a:p>
        </p:txBody>
      </p:sp>
    </p:spTree>
    <p:extLst>
      <p:ext uri="{BB962C8B-B14F-4D97-AF65-F5344CB8AC3E}">
        <p14:creationId xmlns:p14="http://schemas.microsoft.com/office/powerpoint/2010/main" val="9164146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buFont typeface="Arial" panose="020B0604020202020204" pitchFamily="34" charset="0"/>
              <a:buChar char="•"/>
            </a:pPr>
            <a:r>
              <a:rPr lang="en-US" sz="1600" dirty="0"/>
              <a:t>Misuse/Abuse cases:</a:t>
            </a:r>
          </a:p>
          <a:p>
            <a:pPr lvl="1"/>
            <a:r>
              <a:rPr lang="en-US" dirty="0"/>
              <a:t>Misuse/abuse cases apply the concept of a negative scenario—that is, a situation that the system’s owner does </a:t>
            </a:r>
            <a:r>
              <a:rPr lang="en-US" i="1" dirty="0"/>
              <a:t>not </a:t>
            </a:r>
            <a:r>
              <a:rPr lang="en-US" dirty="0"/>
              <a:t>want to occur—in a use-case context. Business leaders, military planners, and game players are familiar with the strategy of analyzing their opponents’ best moves as identifiable threats</a:t>
            </a:r>
          </a:p>
          <a:p>
            <a:pPr marL="285750" indent="-285750">
              <a:buFont typeface="Arial" panose="020B0604020202020204" pitchFamily="34" charset="0"/>
              <a:buChar char="•"/>
            </a:pPr>
            <a:r>
              <a:rPr lang="en-US" sz="1600" dirty="0"/>
              <a:t>QFD</a:t>
            </a:r>
          </a:p>
          <a:p>
            <a:pPr lvl="1"/>
            <a:r>
              <a:rPr lang="en-US" dirty="0"/>
              <a:t>As per Dr. Yoji </a:t>
            </a:r>
            <a:r>
              <a:rPr lang="en-US" dirty="0" err="1"/>
              <a:t>Akao</a:t>
            </a:r>
            <a:r>
              <a:rPr lang="en-US" dirty="0"/>
              <a:t>, who originally developed Quality Function Deployment (QFD) in Japan in 1966, it is a “method to transform qualitative user demands into quantitative parameters, to deploy the functions forming quality, and to deploy methods for achieving the design quality into subsystems and component parts, and ultimately to specific elements of the process”</a:t>
            </a:r>
          </a:p>
          <a:p>
            <a:pPr marL="285750" indent="-285750">
              <a:buFont typeface="Arial" panose="020B0604020202020204" pitchFamily="34" charset="0"/>
              <a:buChar char="•"/>
            </a:pPr>
            <a:r>
              <a:rPr lang="en-US" sz="1600" dirty="0"/>
              <a:t>Joint Application Development (JAD)</a:t>
            </a:r>
          </a:p>
          <a:p>
            <a:pPr lvl="1"/>
            <a:r>
              <a:rPr lang="en-US" dirty="0"/>
              <a:t>The JAD methodology [Wood 1995] involves all stakeholders via highly structured and focused meetings. In the preliminary phases of JAD, the requirements engineering team is charged with fact-finding and information-gathering tasks. Typically, the outputs of this phase, as applied to security requirements elicitation, are security goals and artifacts. The actual JAD session is then used to validate this information by establishing an agreed-on set of security requirements for the product.</a:t>
            </a:r>
          </a:p>
          <a:p>
            <a:pPr marL="285750" indent="-285750">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51214"/>
            <a:ext cx="6388608" cy="468114"/>
          </a:xfrm>
        </p:spPr>
        <p:txBody>
          <a:bodyPr/>
          <a:lstStyle/>
          <a:p>
            <a:r>
              <a:rPr lang="en-US" dirty="0"/>
              <a:t>Elicitation Methods</a:t>
            </a:r>
          </a:p>
        </p:txBody>
      </p:sp>
    </p:spTree>
    <p:extLst>
      <p:ext uri="{BB962C8B-B14F-4D97-AF65-F5344CB8AC3E}">
        <p14:creationId xmlns:p14="http://schemas.microsoft.com/office/powerpoint/2010/main" val="20414151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spcAft>
                <a:spcPts val="600"/>
              </a:spcAft>
            </a:pPr>
            <a:r>
              <a:rPr lang="en-US" dirty="0"/>
              <a:t>Security requirements are identified and then organized to map to the high-level security goals (from Step 2). </a:t>
            </a:r>
            <a:endParaRPr lang="en-US" dirty="0" smtClean="0"/>
          </a:p>
          <a:p>
            <a:pPr marL="0" indent="0">
              <a:spcAft>
                <a:spcPts val="600"/>
              </a:spcAft>
            </a:pPr>
            <a:r>
              <a:rPr lang="en-US" dirty="0" smtClean="0"/>
              <a:t>Examples </a:t>
            </a:r>
            <a:r>
              <a:rPr lang="en-US" dirty="0"/>
              <a:t>include :</a:t>
            </a:r>
          </a:p>
          <a:p>
            <a:pPr lvl="1">
              <a:spcAft>
                <a:spcPts val="600"/>
              </a:spcAft>
            </a:pPr>
            <a:r>
              <a:rPr lang="en-US" sz="1400" dirty="0"/>
              <a:t>Requirement 1: The system is required to have strong authentication measures in place at all system gateways and entrance points (maps to Goals 1 and 2).</a:t>
            </a:r>
          </a:p>
          <a:p>
            <a:pPr lvl="1">
              <a:spcAft>
                <a:spcPts val="600"/>
              </a:spcAft>
            </a:pPr>
            <a:r>
              <a:rPr lang="en-US" sz="1400" dirty="0"/>
              <a:t>Requirement 2: The system is required to have sufficient means to govern which system elements (e.g., data, functionality) users can view, modify, and/or interact with (maps to Goals 1 and 2).</a:t>
            </a:r>
          </a:p>
          <a:p>
            <a:pPr lvl="1">
              <a:spcAft>
                <a:spcPts val="600"/>
              </a:spcAft>
            </a:pPr>
            <a:r>
              <a:rPr lang="en-US" sz="1400" dirty="0"/>
              <a:t>Requirement 3: A continuity of operations plan (COOP) is required to assure system availability (maps to Goal 3).</a:t>
            </a:r>
          </a:p>
          <a:p>
            <a:endParaRPr lang="en-US" sz="2000" dirty="0"/>
          </a:p>
        </p:txBody>
      </p:sp>
      <p:sp>
        <p:nvSpPr>
          <p:cNvPr id="3" name="Content Placeholder 2"/>
          <p:cNvSpPr>
            <a:spLocks noGrp="1"/>
          </p:cNvSpPr>
          <p:nvPr>
            <p:ph sz="quarter" idx="10"/>
          </p:nvPr>
        </p:nvSpPr>
        <p:spPr>
          <a:xfrm>
            <a:off x="219456" y="251214"/>
            <a:ext cx="7839456" cy="565650"/>
          </a:xfrm>
        </p:spPr>
        <p:txBody>
          <a:bodyPr>
            <a:normAutofit/>
          </a:bodyPr>
          <a:lstStyle/>
          <a:p>
            <a:r>
              <a:rPr lang="en-US" sz="2400" dirty="0" smtClean="0"/>
              <a:t>Sample: Elicit </a:t>
            </a:r>
            <a:r>
              <a:rPr lang="en-US" sz="2400" dirty="0"/>
              <a:t>and Categorize Security Requirements</a:t>
            </a:r>
          </a:p>
        </p:txBody>
      </p:sp>
    </p:spTree>
    <p:extLst>
      <p:ext uri="{BB962C8B-B14F-4D97-AF65-F5344CB8AC3E}">
        <p14:creationId xmlns:p14="http://schemas.microsoft.com/office/powerpoint/2010/main" val="21725917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9872" y="1108186"/>
            <a:ext cx="8034528" cy="3394472"/>
          </a:xfrm>
        </p:spPr>
        <p:txBody>
          <a:bodyPr/>
          <a:lstStyle/>
          <a:p>
            <a:pPr marL="285750" indent="-285750">
              <a:spcAft>
                <a:spcPts val="1200"/>
              </a:spcAft>
              <a:buFont typeface="Arial" panose="020B0604020202020204" pitchFamily="34" charset="0"/>
              <a:buChar char="•"/>
            </a:pPr>
            <a:r>
              <a:rPr lang="en-US" dirty="0"/>
              <a:t>All nine steps of SQUARE fall under the requirements analysis and specification phase.</a:t>
            </a:r>
          </a:p>
          <a:p>
            <a:pPr marL="285750" indent="-285750">
              <a:spcAft>
                <a:spcPts val="1200"/>
              </a:spcAft>
              <a:buFont typeface="Arial" panose="020B0604020202020204" pitchFamily="34" charset="0"/>
              <a:buChar char="•"/>
            </a:pPr>
            <a:r>
              <a:rPr lang="en-US" dirty="0"/>
              <a:t>The software requirements specification (SRS) should accommodate the outcome of the first eight SQUARE steps</a:t>
            </a:r>
          </a:p>
          <a:p>
            <a:pPr lvl="1">
              <a:spcAft>
                <a:spcPts val="1200"/>
              </a:spcAft>
            </a:pPr>
            <a:r>
              <a:rPr lang="en-US" sz="1400" dirty="0"/>
              <a:t>The SRS must clearly specify the security definitions agreed on (Step 1). It is necessary to document security goals (Step 2) along with the project goals and constraints. Develop artifacts (Step 3) such as misuse cases and scenarios to support security requirements definition</a:t>
            </a:r>
          </a:p>
          <a:p>
            <a:pPr lvl="1">
              <a:spcAft>
                <a:spcPts val="1200"/>
              </a:spcAft>
            </a:pPr>
            <a:r>
              <a:rPr lang="en-US" sz="1400" dirty="0"/>
              <a:t>Categorize the security requirements (Step 7) and prioritize them (Step 8) along with documented functional requirements. (For clarity, it is preferable to separate security requirements from functional requirements.)</a:t>
            </a:r>
          </a:p>
          <a:p>
            <a:pPr marL="285750" indent="-285750">
              <a:spcAft>
                <a:spcPts val="1200"/>
              </a:spcAft>
              <a:buFont typeface="Arial" panose="020B0604020202020204" pitchFamily="34" charset="0"/>
              <a:buChar char="•"/>
            </a:pPr>
            <a:endParaRPr lang="en-US" sz="2000" dirty="0"/>
          </a:p>
        </p:txBody>
      </p:sp>
      <p:sp>
        <p:nvSpPr>
          <p:cNvPr id="3" name="Content Placeholder 2"/>
          <p:cNvSpPr>
            <a:spLocks noGrp="1"/>
          </p:cNvSpPr>
          <p:nvPr>
            <p:ph sz="quarter" idx="10"/>
          </p:nvPr>
        </p:nvSpPr>
        <p:spPr>
          <a:xfrm>
            <a:off x="304800" y="251214"/>
            <a:ext cx="6324600" cy="516882"/>
          </a:xfrm>
        </p:spPr>
        <p:txBody>
          <a:bodyPr/>
          <a:lstStyle/>
          <a:p>
            <a:r>
              <a:rPr lang="en-US" dirty="0"/>
              <a:t>Incorporating SQUARE in SDLC</a:t>
            </a:r>
          </a:p>
        </p:txBody>
      </p:sp>
    </p:spTree>
    <p:extLst>
      <p:ext uri="{BB962C8B-B14F-4D97-AF65-F5344CB8AC3E}">
        <p14:creationId xmlns:p14="http://schemas.microsoft.com/office/powerpoint/2010/main" val="32269497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34268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37181327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normAutofit/>
          </a:bodyPr>
          <a:lstStyle/>
          <a:p>
            <a:r>
              <a:rPr lang="en-US" b="1" dirty="0" smtClean="0">
                <a:latin typeface="Arial" panose="020B0604020202020204" pitchFamily="34" charset="0"/>
                <a:cs typeface="Arial" panose="020B0604020202020204" pitchFamily="34" charset="0"/>
              </a:rPr>
              <a:t>OWASP Recommendations</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4.3.1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81382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17508"/>
            <a:ext cx="8229600" cy="3394472"/>
          </a:xfrm>
        </p:spPr>
        <p:txBody>
          <a:bodyPr/>
          <a:lstStyle/>
          <a:p>
            <a:pPr marL="0"/>
            <a:r>
              <a:rPr lang="en-US" dirty="0" smtClean="0"/>
              <a:t>SAMM (Security Assessment Maturity Model) divides activities associated with software development into 4 business functions for incorporating security</a:t>
            </a:r>
          </a:p>
          <a:p>
            <a:pPr marL="28575" indent="-285750">
              <a:buFont typeface="Arial" panose="020B0604020202020204" pitchFamily="34" charset="0"/>
              <a:buChar char="•"/>
            </a:pPr>
            <a:r>
              <a:rPr lang="en-US" dirty="0" smtClean="0"/>
              <a:t>Governance</a:t>
            </a:r>
          </a:p>
          <a:p>
            <a:pPr marL="628650" lvl="2" indent="-285750">
              <a:buFont typeface="Courier New" panose="02070309020205020404" pitchFamily="49" charset="0"/>
              <a:buChar char="o"/>
            </a:pPr>
            <a:r>
              <a:rPr lang="en-US" dirty="0" smtClean="0"/>
              <a:t>Includes strategy, metrics, policy, compliance, education and guidance</a:t>
            </a:r>
          </a:p>
          <a:p>
            <a:pPr marL="28575" indent="-285750">
              <a:buFont typeface="Arial" panose="020B0604020202020204" pitchFamily="34" charset="0"/>
              <a:buChar char="•"/>
            </a:pPr>
            <a:r>
              <a:rPr lang="en-US" dirty="0" smtClean="0"/>
              <a:t>Construction</a:t>
            </a:r>
          </a:p>
          <a:p>
            <a:pPr marL="628650" lvl="2" indent="-285750">
              <a:buFont typeface="Courier New" panose="02070309020205020404" pitchFamily="49" charset="0"/>
              <a:buChar char="o"/>
            </a:pPr>
            <a:r>
              <a:rPr lang="en-US" dirty="0" smtClean="0"/>
              <a:t>Includes threat assessment, security requirements, and security architecture</a:t>
            </a:r>
          </a:p>
          <a:p>
            <a:pPr marL="28575" indent="-285750">
              <a:buFont typeface="Arial" panose="020B0604020202020204" pitchFamily="34" charset="0"/>
              <a:buChar char="•"/>
            </a:pPr>
            <a:r>
              <a:rPr lang="en-US" dirty="0" smtClean="0"/>
              <a:t>Verification</a:t>
            </a:r>
          </a:p>
          <a:p>
            <a:pPr marL="628650" lvl="2" indent="-285750">
              <a:buFont typeface="Courier New" panose="02070309020205020404" pitchFamily="49" charset="0"/>
              <a:buChar char="o"/>
            </a:pPr>
            <a:r>
              <a:rPr lang="en-US" dirty="0" smtClean="0"/>
              <a:t>Includes design review, implementation review, and security testing</a:t>
            </a:r>
          </a:p>
          <a:p>
            <a:pPr marL="28575" indent="-285750">
              <a:buFont typeface="Arial" panose="020B0604020202020204" pitchFamily="34" charset="0"/>
              <a:buChar char="•"/>
            </a:pPr>
            <a:r>
              <a:rPr lang="en-US" dirty="0" smtClean="0"/>
              <a:t>Operations</a:t>
            </a:r>
            <a:endParaRPr lang="en-US" dirty="0"/>
          </a:p>
          <a:p>
            <a:pPr marL="628650" lvl="2" indent="-285750">
              <a:buFont typeface="Courier New" panose="02070309020205020404" pitchFamily="49" charset="0"/>
              <a:buChar char="o"/>
            </a:pPr>
            <a:r>
              <a:rPr lang="en-US" dirty="0" smtClean="0"/>
              <a:t>Includes issue management, environment hardening, operational enablement</a:t>
            </a:r>
            <a:endParaRPr lang="en-US" dirty="0"/>
          </a:p>
        </p:txBody>
      </p:sp>
      <p:sp>
        <p:nvSpPr>
          <p:cNvPr id="3" name="Content Placeholder 2"/>
          <p:cNvSpPr>
            <a:spLocks noGrp="1"/>
          </p:cNvSpPr>
          <p:nvPr>
            <p:ph sz="quarter" idx="10"/>
          </p:nvPr>
        </p:nvSpPr>
        <p:spPr>
          <a:xfrm>
            <a:off x="304800" y="153678"/>
            <a:ext cx="6324600" cy="720336"/>
          </a:xfrm>
        </p:spPr>
        <p:txBody>
          <a:bodyPr/>
          <a:lstStyle/>
          <a:p>
            <a:r>
              <a:rPr lang="en-US" dirty="0" smtClean="0"/>
              <a:t>OWASP SAMM</a:t>
            </a:r>
            <a:endParaRPr lang="en-US" dirty="0"/>
          </a:p>
        </p:txBody>
      </p:sp>
    </p:spTree>
    <p:extLst>
      <p:ext uri="{BB962C8B-B14F-4D97-AF65-F5344CB8AC3E}">
        <p14:creationId xmlns:p14="http://schemas.microsoft.com/office/powerpoint/2010/main" val="24781065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4370" y="1074420"/>
            <a:ext cx="7774686" cy="3318510"/>
          </a:xfrm>
        </p:spPr>
        <p:txBody>
          <a:bodyPr/>
          <a:lstStyle/>
          <a:p>
            <a:pPr marL="0" indent="0">
              <a:spcAft>
                <a:spcPts val="1200"/>
              </a:spcAft>
            </a:pPr>
            <a:r>
              <a:rPr lang="en-US" sz="2000" dirty="0" smtClean="0"/>
              <a:t>SAMM expects the following as part of security requirements:</a:t>
            </a:r>
          </a:p>
          <a:p>
            <a:pPr marL="300038" lvl="1" indent="0">
              <a:spcAft>
                <a:spcPts val="1200"/>
              </a:spcAft>
            </a:pPr>
            <a:r>
              <a:rPr lang="en-US" sz="1800" dirty="0" smtClean="0"/>
              <a:t>Consider </a:t>
            </a:r>
            <a:r>
              <a:rPr lang="en-US" sz="1800" dirty="0"/>
              <a:t>security </a:t>
            </a:r>
            <a:r>
              <a:rPr lang="en-US" sz="1800" dirty="0" smtClean="0"/>
              <a:t>explicitly during </a:t>
            </a:r>
            <a:r>
              <a:rPr lang="en-US" sz="1800" dirty="0"/>
              <a:t>the </a:t>
            </a:r>
            <a:r>
              <a:rPr lang="en-US" sz="1800" dirty="0" smtClean="0"/>
              <a:t>software requirements process</a:t>
            </a:r>
          </a:p>
          <a:p>
            <a:pPr marL="300038" lvl="1" indent="0">
              <a:spcAft>
                <a:spcPts val="1200"/>
              </a:spcAft>
            </a:pPr>
            <a:r>
              <a:rPr lang="en-US" sz="1800" dirty="0"/>
              <a:t>Increase granularity of </a:t>
            </a:r>
            <a:r>
              <a:rPr lang="en-US" sz="1800" dirty="0" smtClean="0"/>
              <a:t>security requirements </a:t>
            </a:r>
            <a:r>
              <a:rPr lang="en-US" sz="1800" dirty="0"/>
              <a:t>derived </a:t>
            </a:r>
            <a:r>
              <a:rPr lang="en-US" sz="1800" dirty="0" smtClean="0"/>
              <a:t>from business </a:t>
            </a:r>
            <a:r>
              <a:rPr lang="en-US" sz="1800" dirty="0"/>
              <a:t>logic and known risks</a:t>
            </a:r>
            <a:r>
              <a:rPr lang="en-US" sz="1800" dirty="0" smtClean="0"/>
              <a:t>.</a:t>
            </a:r>
          </a:p>
          <a:p>
            <a:pPr marL="300038" lvl="1" indent="0">
              <a:spcAft>
                <a:spcPts val="1200"/>
              </a:spcAft>
            </a:pPr>
            <a:r>
              <a:rPr lang="en-US" sz="1800" dirty="0"/>
              <a:t>Mandate </a:t>
            </a:r>
            <a:r>
              <a:rPr lang="en-US" sz="1800" dirty="0" smtClean="0"/>
              <a:t>security requirements </a:t>
            </a:r>
            <a:r>
              <a:rPr lang="en-US" sz="1800" dirty="0"/>
              <a:t>process </a:t>
            </a:r>
            <a:r>
              <a:rPr lang="en-US" sz="1800" dirty="0" smtClean="0"/>
              <a:t>for all </a:t>
            </a:r>
            <a:r>
              <a:rPr lang="en-US" sz="1800" dirty="0"/>
              <a:t>software projects </a:t>
            </a:r>
            <a:r>
              <a:rPr lang="en-US" sz="1800" dirty="0" smtClean="0"/>
              <a:t>and third-party </a:t>
            </a:r>
            <a:r>
              <a:rPr lang="en-US" sz="1800" dirty="0"/>
              <a:t>dependencies</a:t>
            </a:r>
            <a:r>
              <a:rPr lang="en-US" sz="1800" dirty="0" smtClean="0"/>
              <a:t>.</a:t>
            </a:r>
            <a:endParaRPr lang="en-US" sz="1800" dirty="0"/>
          </a:p>
        </p:txBody>
      </p:sp>
      <p:sp>
        <p:nvSpPr>
          <p:cNvPr id="3" name="Content Placeholder 2"/>
          <p:cNvSpPr>
            <a:spLocks noGrp="1"/>
          </p:cNvSpPr>
          <p:nvPr>
            <p:ph sz="quarter" idx="10"/>
          </p:nvPr>
        </p:nvSpPr>
        <p:spPr>
          <a:xfrm>
            <a:off x="304800" y="129294"/>
            <a:ext cx="6324600" cy="720336"/>
          </a:xfrm>
        </p:spPr>
        <p:txBody>
          <a:bodyPr/>
          <a:lstStyle/>
          <a:p>
            <a:r>
              <a:rPr lang="en-US" dirty="0" smtClean="0"/>
              <a:t>SAMM Security Requirements</a:t>
            </a:r>
            <a:endParaRPr lang="en-US" dirty="0"/>
          </a:p>
        </p:txBody>
      </p:sp>
    </p:spTree>
    <p:extLst>
      <p:ext uri="{BB962C8B-B14F-4D97-AF65-F5344CB8AC3E}">
        <p14:creationId xmlns:p14="http://schemas.microsoft.com/office/powerpoint/2010/main" val="26104213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79764"/>
            <a:ext cx="6324600" cy="720336"/>
          </a:xfrm>
        </p:spPr>
        <p:txBody>
          <a:bodyPr>
            <a:noAutofit/>
          </a:bodyPr>
          <a:lstStyle/>
          <a:p>
            <a:pPr>
              <a:lnSpc>
                <a:spcPts val="2100"/>
              </a:lnSpc>
            </a:pPr>
            <a:r>
              <a:rPr lang="en-US" sz="2400" dirty="0"/>
              <a:t>Consider security explicitly </a:t>
            </a:r>
            <a:endParaRPr lang="en-US" sz="2400" dirty="0" smtClean="0"/>
          </a:p>
          <a:p>
            <a:pPr>
              <a:lnSpc>
                <a:spcPts val="2100"/>
              </a:lnSpc>
            </a:pPr>
            <a:r>
              <a:rPr lang="en-US" sz="1600" dirty="0"/>
              <a:t>(</a:t>
            </a:r>
            <a:r>
              <a:rPr lang="en-US" sz="1600" dirty="0" smtClean="0"/>
              <a:t>during </a:t>
            </a:r>
            <a:r>
              <a:rPr lang="en-US" sz="1600" dirty="0"/>
              <a:t>the software requirements </a:t>
            </a:r>
            <a:r>
              <a:rPr lang="en-US" sz="1600" dirty="0" smtClean="0"/>
              <a:t>process)</a:t>
            </a: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36888876"/>
              </p:ext>
            </p:extLst>
          </p:nvPr>
        </p:nvGraphicFramePr>
        <p:xfrm>
          <a:off x="605790" y="994410"/>
          <a:ext cx="7440932" cy="3432810"/>
        </p:xfrm>
        <a:graphic>
          <a:graphicData uri="http://schemas.openxmlformats.org/drawingml/2006/table">
            <a:tbl>
              <a:tblPr firstRow="1" bandRow="1">
                <a:tableStyleId>{5C22544A-7EE6-4342-B048-85BDC9FD1C3A}</a:tableStyleId>
              </a:tblPr>
              <a:tblGrid>
                <a:gridCol w="1703070"/>
                <a:gridCol w="1828800"/>
                <a:gridCol w="1817370"/>
                <a:gridCol w="2091692"/>
              </a:tblGrid>
              <a:tr h="393399">
                <a:tc>
                  <a:txBody>
                    <a:bodyPr/>
                    <a:lstStyle/>
                    <a:p>
                      <a:pPr algn="ctr">
                        <a:spcAft>
                          <a:spcPts val="1200"/>
                        </a:spcAft>
                      </a:pPr>
                      <a:r>
                        <a:rPr lang="en-US" dirty="0" smtClean="0">
                          <a:solidFill>
                            <a:schemeClr val="tx1"/>
                          </a:solidFill>
                        </a:rPr>
                        <a:t>Objective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1200"/>
                        </a:spcAft>
                      </a:pPr>
                      <a:r>
                        <a:rPr lang="en-US" dirty="0" smtClean="0">
                          <a:solidFill>
                            <a:schemeClr val="tx1"/>
                          </a:solidFill>
                        </a:rPr>
                        <a:t>Activities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1200"/>
                        </a:spcAft>
                      </a:pPr>
                      <a:r>
                        <a:rPr lang="en-US" dirty="0" smtClean="0">
                          <a:solidFill>
                            <a:schemeClr val="tx1"/>
                          </a:solidFill>
                        </a:rPr>
                        <a:t>Assessment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1200"/>
                        </a:spcAft>
                      </a:pPr>
                      <a:r>
                        <a:rPr lang="en-US" dirty="0" smtClean="0">
                          <a:solidFill>
                            <a:schemeClr val="tx1"/>
                          </a:solidFill>
                        </a:rPr>
                        <a:t>Results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39411">
                <a:tc>
                  <a:txBody>
                    <a:bodyPr/>
                    <a:lstStyle/>
                    <a:p>
                      <a:pPr>
                        <a:spcAft>
                          <a:spcPts val="1200"/>
                        </a:spcAft>
                      </a:pPr>
                      <a:r>
                        <a:rPr lang="en-US" dirty="0" smtClean="0">
                          <a:solidFill>
                            <a:schemeClr val="tx1"/>
                          </a:solidFill>
                        </a:rPr>
                        <a:t>Consider security explicitly during the software requirements process.</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spcAft>
                          <a:spcPts val="1200"/>
                        </a:spcAft>
                        <a:buFont typeface="Arial" panose="020B0604020202020204" pitchFamily="34" charset="0"/>
                        <a:buChar char="•"/>
                      </a:pPr>
                      <a:r>
                        <a:rPr lang="en-US" dirty="0" smtClean="0">
                          <a:solidFill>
                            <a:schemeClr val="tx1"/>
                          </a:solidFill>
                        </a:rPr>
                        <a:t>Derive security requirements from business functionality</a:t>
                      </a:r>
                    </a:p>
                    <a:p>
                      <a:pPr marL="285750" indent="-285750">
                        <a:spcAft>
                          <a:spcPts val="1200"/>
                        </a:spcAft>
                        <a:buFont typeface="Arial" panose="020B0604020202020204" pitchFamily="34" charset="0"/>
                        <a:buChar char="•"/>
                      </a:pPr>
                      <a:r>
                        <a:rPr lang="en-US" dirty="0" smtClean="0">
                          <a:solidFill>
                            <a:schemeClr val="tx1"/>
                          </a:solidFill>
                        </a:rPr>
                        <a:t>Evaluate security and compliance guidance for requirements</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spcAft>
                          <a:spcPts val="1200"/>
                        </a:spcAft>
                        <a:buFont typeface="Arial" panose="020B0604020202020204" pitchFamily="34" charset="0"/>
                        <a:buChar char="•"/>
                      </a:pPr>
                      <a:r>
                        <a:rPr lang="en-US" dirty="0" smtClean="0">
                          <a:solidFill>
                            <a:schemeClr val="tx1"/>
                          </a:solidFill>
                        </a:rPr>
                        <a:t>Do project teams specify security requirements during  development?</a:t>
                      </a:r>
                    </a:p>
                    <a:p>
                      <a:pPr marL="285750" indent="-285750">
                        <a:spcAft>
                          <a:spcPts val="1200"/>
                        </a:spcAft>
                        <a:buFont typeface="Arial" panose="020B0604020202020204" pitchFamily="34" charset="0"/>
                        <a:buChar char="•"/>
                      </a:pPr>
                      <a:r>
                        <a:rPr lang="en-US" dirty="0" smtClean="0">
                          <a:solidFill>
                            <a:schemeClr val="tx1"/>
                          </a:solidFill>
                        </a:rPr>
                        <a:t>Do project teams pull requirements from best practices and compliance guidance?</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spcAft>
                          <a:spcPts val="1200"/>
                        </a:spcAft>
                        <a:buFont typeface="Arial" panose="020B0604020202020204" pitchFamily="34" charset="0"/>
                        <a:buChar char="•"/>
                      </a:pPr>
                      <a:r>
                        <a:rPr lang="en-US" dirty="0" smtClean="0">
                          <a:solidFill>
                            <a:schemeClr val="tx1"/>
                          </a:solidFill>
                        </a:rPr>
                        <a:t>High-level alignment of development effort with business risks</a:t>
                      </a:r>
                    </a:p>
                    <a:p>
                      <a:pPr marL="285750" indent="-285750">
                        <a:spcAft>
                          <a:spcPts val="1200"/>
                        </a:spcAft>
                        <a:buFont typeface="Arial" panose="020B0604020202020204" pitchFamily="34" charset="0"/>
                        <a:buChar char="•"/>
                      </a:pPr>
                      <a:r>
                        <a:rPr lang="en-US" dirty="0" smtClean="0">
                          <a:solidFill>
                            <a:schemeClr val="tx1"/>
                          </a:solidFill>
                        </a:rPr>
                        <a:t>Ad hoc capturing of industry best-practices for security as explicit requirements</a:t>
                      </a:r>
                    </a:p>
                    <a:p>
                      <a:pPr marL="285750" indent="-285750">
                        <a:spcAft>
                          <a:spcPts val="1200"/>
                        </a:spcAft>
                        <a:buFont typeface="Arial" panose="020B0604020202020204" pitchFamily="34" charset="0"/>
                        <a:buChar char="•"/>
                      </a:pPr>
                      <a:r>
                        <a:rPr lang="en-US" dirty="0" smtClean="0">
                          <a:solidFill>
                            <a:schemeClr val="tx1"/>
                          </a:solidFill>
                        </a:rPr>
                        <a:t>Awareness amongst stakeholders of measures being taken to mitigate risk from software</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963973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14400"/>
            <a:ext cx="8570976" cy="3694176"/>
          </a:xfrm>
        </p:spPr>
        <p:txBody>
          <a:bodyPr/>
          <a:lstStyle/>
          <a:p>
            <a:pPr marL="0" lvl="0" fontAlgn="base"/>
            <a:r>
              <a:rPr lang="en-US" sz="1600" dirty="0"/>
              <a:t>Requirements specification is typically haphazard, with specified requirements being </a:t>
            </a:r>
            <a:endParaRPr lang="en-US" sz="1600" dirty="0" smtClean="0"/>
          </a:p>
          <a:p>
            <a:pPr marL="300038" lvl="1" fontAlgn="base"/>
            <a:r>
              <a:rPr lang="en-US" sz="1400" dirty="0" smtClean="0"/>
              <a:t>ambiguous</a:t>
            </a:r>
            <a:r>
              <a:rPr lang="en-US" sz="1400" dirty="0"/>
              <a:t>, </a:t>
            </a:r>
            <a:endParaRPr lang="en-US" sz="1400" dirty="0" smtClean="0"/>
          </a:p>
          <a:p>
            <a:pPr marL="300038" lvl="1" fontAlgn="base"/>
            <a:r>
              <a:rPr lang="en-US" sz="1400" dirty="0" smtClean="0"/>
              <a:t>incomplete </a:t>
            </a:r>
            <a:r>
              <a:rPr lang="en-US" sz="1400" dirty="0"/>
              <a:t>(e.g., nonfunctional requirements are often missing), </a:t>
            </a:r>
            <a:endParaRPr lang="en-US" sz="1400" dirty="0" smtClean="0"/>
          </a:p>
          <a:p>
            <a:pPr marL="300038" lvl="1" fontAlgn="base"/>
            <a:r>
              <a:rPr lang="en-US" sz="1400" dirty="0" smtClean="0"/>
              <a:t>inconsistent</a:t>
            </a:r>
            <a:r>
              <a:rPr lang="en-US" sz="1400" dirty="0"/>
              <a:t>, </a:t>
            </a:r>
            <a:endParaRPr lang="en-US" sz="1400" dirty="0" smtClean="0"/>
          </a:p>
          <a:p>
            <a:pPr marL="300038" lvl="1" fontAlgn="base"/>
            <a:r>
              <a:rPr lang="en-US" sz="1400" dirty="0" smtClean="0"/>
              <a:t>not </a:t>
            </a:r>
            <a:r>
              <a:rPr lang="en-US" sz="1400" dirty="0"/>
              <a:t>cohesive, </a:t>
            </a:r>
            <a:endParaRPr lang="en-US" sz="1400" dirty="0" smtClean="0"/>
          </a:p>
          <a:p>
            <a:pPr marL="300038" lvl="1" fontAlgn="base"/>
            <a:r>
              <a:rPr lang="en-US" sz="1400" dirty="0" smtClean="0"/>
              <a:t>infeasible</a:t>
            </a:r>
            <a:r>
              <a:rPr lang="en-US" sz="1400" dirty="0"/>
              <a:t>, </a:t>
            </a:r>
            <a:endParaRPr lang="en-US" sz="1400" dirty="0" smtClean="0"/>
          </a:p>
          <a:p>
            <a:pPr marL="300038" lvl="1" fontAlgn="base"/>
            <a:r>
              <a:rPr lang="en-US" sz="1400" dirty="0" smtClean="0"/>
              <a:t>obsolete</a:t>
            </a:r>
            <a:r>
              <a:rPr lang="en-US" sz="1400" dirty="0"/>
              <a:t>, </a:t>
            </a:r>
            <a:endParaRPr lang="en-US" sz="1400" dirty="0" smtClean="0"/>
          </a:p>
          <a:p>
            <a:pPr marL="300038" lvl="1" fontAlgn="base"/>
            <a:r>
              <a:rPr lang="en-US" sz="1400" dirty="0" smtClean="0"/>
              <a:t>neither </a:t>
            </a:r>
            <a:r>
              <a:rPr lang="en-US" sz="1400" dirty="0"/>
              <a:t>testable nor capable of being validated, and </a:t>
            </a:r>
            <a:endParaRPr lang="en-US" sz="1400" dirty="0" smtClean="0"/>
          </a:p>
          <a:p>
            <a:pPr marL="300038" lvl="1" fontAlgn="base">
              <a:spcAft>
                <a:spcPts val="600"/>
              </a:spcAft>
            </a:pPr>
            <a:r>
              <a:rPr lang="en-US" sz="1400" dirty="0" smtClean="0"/>
              <a:t>not </a:t>
            </a:r>
            <a:r>
              <a:rPr lang="en-US" sz="1400" dirty="0"/>
              <a:t>usable by all of their intended audiences</a:t>
            </a:r>
            <a:r>
              <a:rPr lang="en-US" sz="1400" dirty="0" smtClean="0"/>
              <a:t>.</a:t>
            </a:r>
          </a:p>
          <a:p>
            <a:pPr marL="0" fontAlgn="base"/>
            <a:r>
              <a:rPr lang="en-US" sz="1600" dirty="0"/>
              <a:t>Requirements management is typically weak, with ineffective forms of data capture </a:t>
            </a:r>
            <a:endParaRPr lang="en-US" dirty="0" smtClean="0"/>
          </a:p>
          <a:p>
            <a:pPr marL="300038" lvl="1" fontAlgn="base"/>
            <a:r>
              <a:rPr lang="en-US" sz="1400" dirty="0" smtClean="0"/>
              <a:t>e.g</a:t>
            </a:r>
            <a:r>
              <a:rPr lang="en-US" sz="1400" dirty="0"/>
              <a:t>., in one or more documents </a:t>
            </a:r>
            <a:r>
              <a:rPr lang="en-US" sz="1400" dirty="0" smtClean="0"/>
              <a:t>(rather </a:t>
            </a:r>
            <a:r>
              <a:rPr lang="en-US" sz="1400" dirty="0"/>
              <a:t>than in a database or tool) and missing attributes. </a:t>
            </a:r>
            <a:endParaRPr lang="en-US" sz="1400" dirty="0" smtClean="0"/>
          </a:p>
          <a:p>
            <a:pPr marL="300038" lvl="1" fontAlgn="base"/>
            <a:r>
              <a:rPr lang="en-US" sz="1400" dirty="0" smtClean="0"/>
              <a:t>often </a:t>
            </a:r>
            <a:r>
              <a:rPr lang="en-US" sz="1400" dirty="0"/>
              <a:t>limited to tracing, scheduling, and prioritization, without change tracking or other configuration management. </a:t>
            </a:r>
          </a:p>
          <a:p>
            <a:pPr marL="300038" lvl="1" fontAlgn="base"/>
            <a:endParaRPr lang="en-US" sz="1400" dirty="0"/>
          </a:p>
          <a:p>
            <a:pPr marL="0">
              <a:spcAft>
                <a:spcPts val="600"/>
              </a:spcAft>
            </a:pPr>
            <a:endParaRPr lang="en-US" sz="1600" dirty="0"/>
          </a:p>
        </p:txBody>
      </p:sp>
      <p:sp>
        <p:nvSpPr>
          <p:cNvPr id="3" name="Content Placeholder 2"/>
          <p:cNvSpPr>
            <a:spLocks noGrp="1"/>
          </p:cNvSpPr>
          <p:nvPr>
            <p:ph sz="quarter" idx="10"/>
          </p:nvPr>
        </p:nvSpPr>
        <p:spPr>
          <a:xfrm>
            <a:off x="304800" y="202446"/>
            <a:ext cx="6324600" cy="590034"/>
          </a:xfrm>
        </p:spPr>
        <p:txBody>
          <a:bodyPr/>
          <a:lstStyle/>
          <a:p>
            <a:r>
              <a:rPr lang="en-US" dirty="0"/>
              <a:t>Requirements Engineering Challenges</a:t>
            </a:r>
          </a:p>
        </p:txBody>
      </p:sp>
    </p:spTree>
    <p:extLst>
      <p:ext uri="{BB962C8B-B14F-4D97-AF65-F5344CB8AC3E}">
        <p14:creationId xmlns:p14="http://schemas.microsoft.com/office/powerpoint/2010/main" val="36607516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79764"/>
            <a:ext cx="6324600" cy="720336"/>
          </a:xfrm>
        </p:spPr>
        <p:txBody>
          <a:bodyPr>
            <a:noAutofit/>
          </a:bodyPr>
          <a:lstStyle/>
          <a:p>
            <a:pPr>
              <a:lnSpc>
                <a:spcPts val="2100"/>
              </a:lnSpc>
            </a:pPr>
            <a:r>
              <a:rPr lang="en-US" sz="2400" dirty="0"/>
              <a:t>Increase granularity </a:t>
            </a:r>
            <a:endParaRPr lang="en-US" sz="2400" dirty="0" smtClean="0"/>
          </a:p>
          <a:p>
            <a:pPr>
              <a:lnSpc>
                <a:spcPts val="2100"/>
              </a:lnSpc>
            </a:pPr>
            <a:r>
              <a:rPr lang="en-US" sz="1400" dirty="0"/>
              <a:t>(of security requirements derived from business logic and known risks)</a:t>
            </a:r>
          </a:p>
        </p:txBody>
      </p:sp>
      <p:graphicFrame>
        <p:nvGraphicFramePr>
          <p:cNvPr id="4" name="Table 3"/>
          <p:cNvGraphicFramePr>
            <a:graphicFrameLocks noGrp="1"/>
          </p:cNvGraphicFramePr>
          <p:nvPr>
            <p:extLst>
              <p:ext uri="{D42A27DB-BD31-4B8C-83A1-F6EECF244321}">
                <p14:modId xmlns:p14="http://schemas.microsoft.com/office/powerpoint/2010/main" val="1905846575"/>
              </p:ext>
            </p:extLst>
          </p:nvPr>
        </p:nvGraphicFramePr>
        <p:xfrm>
          <a:off x="537210" y="902970"/>
          <a:ext cx="7840981" cy="3822399"/>
        </p:xfrm>
        <a:graphic>
          <a:graphicData uri="http://schemas.openxmlformats.org/drawingml/2006/table">
            <a:tbl>
              <a:tblPr firstRow="1" bandRow="1">
                <a:tableStyleId>{5C22544A-7EE6-4342-B048-85BDC9FD1C3A}</a:tableStyleId>
              </a:tblPr>
              <a:tblGrid>
                <a:gridCol w="1686232"/>
                <a:gridCol w="1854855"/>
                <a:gridCol w="1796723"/>
                <a:gridCol w="2503171"/>
              </a:tblGrid>
              <a:tr h="393399">
                <a:tc>
                  <a:txBody>
                    <a:bodyPr/>
                    <a:lstStyle/>
                    <a:p>
                      <a:pPr algn="ctr">
                        <a:spcAft>
                          <a:spcPts val="1200"/>
                        </a:spcAft>
                      </a:pPr>
                      <a:r>
                        <a:rPr lang="en-US" dirty="0" smtClean="0">
                          <a:solidFill>
                            <a:schemeClr val="tx1"/>
                          </a:solidFill>
                        </a:rPr>
                        <a:t>Objective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1200"/>
                        </a:spcAft>
                      </a:pPr>
                      <a:r>
                        <a:rPr lang="en-US" dirty="0" smtClean="0">
                          <a:solidFill>
                            <a:schemeClr val="tx1"/>
                          </a:solidFill>
                        </a:rPr>
                        <a:t>Activities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1200"/>
                        </a:spcAft>
                      </a:pPr>
                      <a:r>
                        <a:rPr lang="en-US" dirty="0" smtClean="0">
                          <a:solidFill>
                            <a:schemeClr val="tx1"/>
                          </a:solidFill>
                        </a:rPr>
                        <a:t>Assessment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1200"/>
                        </a:spcAft>
                      </a:pPr>
                      <a:r>
                        <a:rPr lang="en-US" dirty="0" smtClean="0">
                          <a:solidFill>
                            <a:schemeClr val="tx1"/>
                          </a:solidFill>
                        </a:rPr>
                        <a:t>Results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39411">
                <a:tc>
                  <a:txBody>
                    <a:bodyPr/>
                    <a:lstStyle/>
                    <a:p>
                      <a:pPr marL="0" marR="0" lvl="0" indent="0" algn="l" defTabSz="685800" rtl="0" eaLnBrk="1" fontAlgn="auto" latinLnBrk="0" hangingPunct="1">
                        <a:lnSpc>
                          <a:spcPct val="100000"/>
                        </a:lnSpc>
                        <a:spcBef>
                          <a:spcPts val="0"/>
                        </a:spcBef>
                        <a:spcAft>
                          <a:spcPts val="1200"/>
                        </a:spcAft>
                        <a:buClrTx/>
                        <a:buSzTx/>
                        <a:buFontTx/>
                        <a:buNone/>
                        <a:tabLst/>
                        <a:defRPr/>
                      </a:pPr>
                      <a:r>
                        <a:rPr lang="en-US" sz="1400" dirty="0" smtClean="0"/>
                        <a:t>Increase granularity of security requirements derived from business logic and known risks.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spcAft>
                          <a:spcPts val="1200"/>
                        </a:spcAft>
                        <a:buFont typeface="Arial" panose="020B0604020202020204" pitchFamily="34" charset="0"/>
                        <a:buChar char="•"/>
                      </a:pPr>
                      <a:r>
                        <a:rPr lang="en-US" dirty="0" smtClean="0">
                          <a:solidFill>
                            <a:schemeClr val="tx1"/>
                          </a:solidFill>
                        </a:rPr>
                        <a:t>Build an access control matrix for resources and capabilities (e.g. For data resources, it will be in terms of creation, read, update, and deletion)</a:t>
                      </a:r>
                    </a:p>
                    <a:p>
                      <a:pPr marL="285750" indent="-285750">
                        <a:spcAft>
                          <a:spcPts val="1200"/>
                        </a:spcAft>
                        <a:buFont typeface="Arial" panose="020B0604020202020204" pitchFamily="34" charset="0"/>
                        <a:buChar char="•"/>
                      </a:pPr>
                      <a:r>
                        <a:rPr lang="en-US" dirty="0" smtClean="0">
                          <a:solidFill>
                            <a:schemeClr val="tx1"/>
                          </a:solidFill>
                        </a:rPr>
                        <a:t>Specify security requirements based on known risks</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spcAft>
                          <a:spcPts val="1200"/>
                        </a:spcAft>
                        <a:buFont typeface="Arial" panose="020B0604020202020204" pitchFamily="34" charset="0"/>
                        <a:buChar char="•"/>
                      </a:pPr>
                      <a:r>
                        <a:rPr lang="en-US" dirty="0" smtClean="0">
                          <a:solidFill>
                            <a:schemeClr val="tx1"/>
                          </a:solidFill>
                        </a:rPr>
                        <a:t>Do stakeholders review access control matrices for relevant projects?</a:t>
                      </a:r>
                    </a:p>
                    <a:p>
                      <a:pPr marL="285750" indent="-285750">
                        <a:spcAft>
                          <a:spcPts val="1200"/>
                        </a:spcAft>
                        <a:buFont typeface="Arial" panose="020B0604020202020204" pitchFamily="34" charset="0"/>
                        <a:buChar char="•"/>
                      </a:pPr>
                      <a:r>
                        <a:rPr lang="en-US" dirty="0" smtClean="0">
                          <a:solidFill>
                            <a:schemeClr val="tx1"/>
                          </a:solidFill>
                        </a:rPr>
                        <a:t>Do project teams specify requirements based on feedback from other security activities?</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spcAft>
                          <a:spcPts val="1200"/>
                        </a:spcAft>
                        <a:buFont typeface="Arial" panose="020B0604020202020204" pitchFamily="34" charset="0"/>
                        <a:buChar char="•"/>
                      </a:pPr>
                      <a:r>
                        <a:rPr lang="en-US" dirty="0" smtClean="0">
                          <a:solidFill>
                            <a:schemeClr val="tx1"/>
                          </a:solidFill>
                        </a:rPr>
                        <a:t>Detailed understanding of attack scenarios against business logic</a:t>
                      </a:r>
                    </a:p>
                    <a:p>
                      <a:pPr marL="285750" indent="-285750">
                        <a:spcAft>
                          <a:spcPts val="1200"/>
                        </a:spcAft>
                        <a:buFont typeface="Arial" panose="020B0604020202020204" pitchFamily="34" charset="0"/>
                        <a:buChar char="•"/>
                      </a:pPr>
                      <a:r>
                        <a:rPr lang="en-US" dirty="0" smtClean="0">
                          <a:solidFill>
                            <a:schemeClr val="tx1"/>
                          </a:solidFill>
                        </a:rPr>
                        <a:t>Prioritized development effort for security features based on likely attacks</a:t>
                      </a:r>
                    </a:p>
                    <a:p>
                      <a:pPr marL="285750" indent="-285750">
                        <a:spcAft>
                          <a:spcPts val="1200"/>
                        </a:spcAft>
                        <a:buFont typeface="Arial" panose="020B0604020202020204" pitchFamily="34" charset="0"/>
                        <a:buChar char="•"/>
                      </a:pPr>
                      <a:r>
                        <a:rPr lang="en-US" dirty="0" smtClean="0">
                          <a:solidFill>
                            <a:schemeClr val="tx1"/>
                          </a:solidFill>
                        </a:rPr>
                        <a:t>More educated decision-making for tradeoffs between features and security efforts</a:t>
                      </a:r>
                    </a:p>
                    <a:p>
                      <a:pPr marL="285750" indent="-285750">
                        <a:spcAft>
                          <a:spcPts val="1200"/>
                        </a:spcAft>
                        <a:buFont typeface="Arial" panose="020B0604020202020204" pitchFamily="34" charset="0"/>
                        <a:buChar char="•"/>
                      </a:pPr>
                      <a:r>
                        <a:rPr lang="en-US" dirty="0" smtClean="0">
                          <a:solidFill>
                            <a:schemeClr val="tx1"/>
                          </a:solidFill>
                        </a:rPr>
                        <a:t>Stakeholders that can better avoid functional  requirements that inherently have security flaws</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032007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79764"/>
            <a:ext cx="6324600" cy="720336"/>
          </a:xfrm>
        </p:spPr>
        <p:txBody>
          <a:bodyPr>
            <a:noAutofit/>
          </a:bodyPr>
          <a:lstStyle/>
          <a:p>
            <a:pPr>
              <a:lnSpc>
                <a:spcPts val="2100"/>
              </a:lnSpc>
            </a:pPr>
            <a:r>
              <a:rPr lang="en-US" sz="2400" dirty="0"/>
              <a:t>Mandate security requirements process </a:t>
            </a:r>
            <a:endParaRPr lang="en-US" sz="2400" dirty="0" smtClean="0"/>
          </a:p>
          <a:p>
            <a:pPr>
              <a:lnSpc>
                <a:spcPts val="2100"/>
              </a:lnSpc>
            </a:pPr>
            <a:r>
              <a:rPr lang="en-US" sz="1400" dirty="0"/>
              <a:t>(for all software projects and third-party dependencies)</a:t>
            </a:r>
          </a:p>
        </p:txBody>
      </p:sp>
      <p:graphicFrame>
        <p:nvGraphicFramePr>
          <p:cNvPr id="4" name="Table 3"/>
          <p:cNvGraphicFramePr>
            <a:graphicFrameLocks noGrp="1"/>
          </p:cNvGraphicFramePr>
          <p:nvPr>
            <p:extLst>
              <p:ext uri="{D42A27DB-BD31-4B8C-83A1-F6EECF244321}">
                <p14:modId xmlns:p14="http://schemas.microsoft.com/office/powerpoint/2010/main" val="1459948204"/>
              </p:ext>
            </p:extLst>
          </p:nvPr>
        </p:nvGraphicFramePr>
        <p:xfrm>
          <a:off x="537210" y="902970"/>
          <a:ext cx="7840981" cy="3432810"/>
        </p:xfrm>
        <a:graphic>
          <a:graphicData uri="http://schemas.openxmlformats.org/drawingml/2006/table">
            <a:tbl>
              <a:tblPr firstRow="1" bandRow="1">
                <a:tableStyleId>{5C22544A-7EE6-4342-B048-85BDC9FD1C3A}</a:tableStyleId>
              </a:tblPr>
              <a:tblGrid>
                <a:gridCol w="1686232"/>
                <a:gridCol w="1731338"/>
                <a:gridCol w="2000250"/>
                <a:gridCol w="2423161"/>
              </a:tblGrid>
              <a:tr h="393399">
                <a:tc>
                  <a:txBody>
                    <a:bodyPr/>
                    <a:lstStyle/>
                    <a:p>
                      <a:pPr algn="ctr">
                        <a:spcAft>
                          <a:spcPts val="1200"/>
                        </a:spcAft>
                      </a:pPr>
                      <a:r>
                        <a:rPr lang="en-US" dirty="0" smtClean="0">
                          <a:solidFill>
                            <a:schemeClr val="tx1"/>
                          </a:solidFill>
                        </a:rPr>
                        <a:t>Objective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1200"/>
                        </a:spcAft>
                      </a:pPr>
                      <a:r>
                        <a:rPr lang="en-US" dirty="0" smtClean="0">
                          <a:solidFill>
                            <a:schemeClr val="tx1"/>
                          </a:solidFill>
                        </a:rPr>
                        <a:t>Activities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1200"/>
                        </a:spcAft>
                      </a:pPr>
                      <a:r>
                        <a:rPr lang="en-US" dirty="0" smtClean="0">
                          <a:solidFill>
                            <a:schemeClr val="tx1"/>
                          </a:solidFill>
                        </a:rPr>
                        <a:t>Assessment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1200"/>
                        </a:spcAft>
                      </a:pPr>
                      <a:r>
                        <a:rPr lang="en-US" dirty="0" smtClean="0">
                          <a:solidFill>
                            <a:schemeClr val="tx1"/>
                          </a:solidFill>
                        </a:rPr>
                        <a:t>Results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39411">
                <a:tc>
                  <a:txBody>
                    <a:bodyPr/>
                    <a:lstStyle/>
                    <a:p>
                      <a:pPr marL="0" marR="0" lvl="0" indent="0" algn="l" defTabSz="685800" rtl="0" eaLnBrk="1" fontAlgn="auto" latinLnBrk="0" hangingPunct="1">
                        <a:lnSpc>
                          <a:spcPct val="100000"/>
                        </a:lnSpc>
                        <a:spcBef>
                          <a:spcPts val="0"/>
                        </a:spcBef>
                        <a:spcAft>
                          <a:spcPts val="1200"/>
                        </a:spcAft>
                        <a:buClrTx/>
                        <a:buSzTx/>
                        <a:buFontTx/>
                        <a:buNone/>
                        <a:tabLst/>
                        <a:defRPr/>
                      </a:pPr>
                      <a:r>
                        <a:rPr lang="en-US" sz="1400" dirty="0" smtClean="0"/>
                        <a:t>Mandate security requirements process for all software projects and third-party dependencies.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spcAft>
                          <a:spcPts val="1200"/>
                        </a:spcAft>
                        <a:buFont typeface="Arial" panose="020B0604020202020204" pitchFamily="34" charset="0"/>
                        <a:buChar char="•"/>
                      </a:pPr>
                      <a:r>
                        <a:rPr lang="en-US" dirty="0" smtClean="0">
                          <a:solidFill>
                            <a:schemeClr val="tx1"/>
                          </a:solidFill>
                        </a:rPr>
                        <a:t>A. Build security requirements into supplier agreements</a:t>
                      </a:r>
                    </a:p>
                    <a:p>
                      <a:pPr marL="285750" indent="-285750">
                        <a:spcAft>
                          <a:spcPts val="1200"/>
                        </a:spcAft>
                        <a:buFont typeface="Arial" panose="020B0604020202020204" pitchFamily="34" charset="0"/>
                        <a:buChar char="•"/>
                      </a:pPr>
                      <a:r>
                        <a:rPr lang="en-US" dirty="0" smtClean="0">
                          <a:solidFill>
                            <a:schemeClr val="tx1"/>
                          </a:solidFill>
                        </a:rPr>
                        <a:t>B. Expand audit program for security requirements</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spcAft>
                          <a:spcPts val="1200"/>
                        </a:spcAft>
                        <a:buFont typeface="Arial" panose="020B0604020202020204" pitchFamily="34" charset="0"/>
                        <a:buChar char="•"/>
                      </a:pPr>
                      <a:r>
                        <a:rPr lang="en-US" dirty="0" smtClean="0">
                          <a:solidFill>
                            <a:schemeClr val="tx1"/>
                          </a:solidFill>
                        </a:rPr>
                        <a:t>Do stakeholders review vendor agreements for security requirements?</a:t>
                      </a:r>
                    </a:p>
                    <a:p>
                      <a:pPr marL="285750" indent="-285750">
                        <a:spcAft>
                          <a:spcPts val="1200"/>
                        </a:spcAft>
                        <a:buFont typeface="Arial" panose="020B0604020202020204" pitchFamily="34" charset="0"/>
                        <a:buChar char="•"/>
                      </a:pPr>
                      <a:r>
                        <a:rPr lang="en-US" dirty="0" smtClean="0">
                          <a:solidFill>
                            <a:schemeClr val="tx1"/>
                          </a:solidFill>
                        </a:rPr>
                        <a:t>Are audits performed against the security requirements specified by project teams?</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spcAft>
                          <a:spcPts val="1200"/>
                        </a:spcAft>
                        <a:buFont typeface="Arial" panose="020B0604020202020204" pitchFamily="34" charset="0"/>
                        <a:buChar char="•"/>
                      </a:pPr>
                      <a:r>
                        <a:rPr lang="en-US" dirty="0" smtClean="0">
                          <a:solidFill>
                            <a:schemeClr val="tx1"/>
                          </a:solidFill>
                        </a:rPr>
                        <a:t>Formally set baseline for security expectations from external code</a:t>
                      </a:r>
                    </a:p>
                    <a:p>
                      <a:pPr marL="285750" indent="-285750">
                        <a:spcAft>
                          <a:spcPts val="1200"/>
                        </a:spcAft>
                        <a:buFont typeface="Arial" panose="020B0604020202020204" pitchFamily="34" charset="0"/>
                        <a:buChar char="•"/>
                      </a:pPr>
                      <a:r>
                        <a:rPr lang="en-US" dirty="0" smtClean="0">
                          <a:solidFill>
                            <a:schemeClr val="tx1"/>
                          </a:solidFill>
                        </a:rPr>
                        <a:t>Centralized information on security effort undertaken by each project team</a:t>
                      </a:r>
                    </a:p>
                    <a:p>
                      <a:pPr marL="285750" indent="-285750">
                        <a:spcAft>
                          <a:spcPts val="1200"/>
                        </a:spcAft>
                        <a:buFont typeface="Arial" panose="020B0604020202020204" pitchFamily="34" charset="0"/>
                        <a:buChar char="•"/>
                      </a:pPr>
                      <a:r>
                        <a:rPr lang="en-US" dirty="0" smtClean="0">
                          <a:solidFill>
                            <a:schemeClr val="tx1"/>
                          </a:solidFill>
                        </a:rPr>
                        <a:t>Ability to align resources to projects based on application risk and desired security requirements</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8756713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51214"/>
            <a:ext cx="6324600" cy="548886"/>
          </a:xfrm>
        </p:spPr>
        <p:txBody>
          <a:bodyPr>
            <a:normAutofit fontScale="85000" lnSpcReduction="10000"/>
          </a:bodyPr>
          <a:lstStyle/>
          <a:p>
            <a:r>
              <a:rPr lang="en-US" dirty="0" smtClean="0"/>
              <a:t>Assessment Matrix for Security Requirements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82268605"/>
              </p:ext>
            </p:extLst>
          </p:nvPr>
        </p:nvGraphicFramePr>
        <p:xfrm>
          <a:off x="419100" y="974090"/>
          <a:ext cx="8046720" cy="3388360"/>
        </p:xfrm>
        <a:graphic>
          <a:graphicData uri="http://schemas.openxmlformats.org/drawingml/2006/table">
            <a:tbl>
              <a:tblPr firstRow="1" bandRow="1">
                <a:tableStyleId>{5C22544A-7EE6-4342-B048-85BDC9FD1C3A}</a:tableStyleId>
              </a:tblPr>
              <a:tblGrid>
                <a:gridCol w="3657600"/>
                <a:gridCol w="1097280"/>
                <a:gridCol w="1097280"/>
                <a:gridCol w="1097280"/>
                <a:gridCol w="1097280"/>
              </a:tblGrid>
              <a:tr h="370840">
                <a:tc>
                  <a:txBody>
                    <a:bodyPr/>
                    <a:lstStyle/>
                    <a:p>
                      <a:pPr algn="ctr"/>
                      <a:r>
                        <a:rPr lang="en-US" dirty="0" smtClean="0">
                          <a:solidFill>
                            <a:schemeClr val="tx1"/>
                          </a:solidFill>
                        </a:rPr>
                        <a:t>Score -&gt;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0.2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0.5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Do project teams specify security</a:t>
                      </a:r>
                    </a:p>
                    <a:p>
                      <a:r>
                        <a:rPr lang="en-US" dirty="0" smtClean="0">
                          <a:solidFill>
                            <a:schemeClr val="tx1"/>
                          </a:solidFill>
                        </a:rPr>
                        <a:t>requirements during development?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No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Some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Half</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Most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Do project teams pull requirements from best practices and compliance guidance?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No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Per Team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Org wide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Integrated Process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Do stakeholders review access control matrices for relevant projects?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No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Some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Half</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Most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Do project teams specify requirements based on</a:t>
                      </a:r>
                    </a:p>
                    <a:p>
                      <a:r>
                        <a:rPr lang="en-US" dirty="0" smtClean="0">
                          <a:solidFill>
                            <a:schemeClr val="tx1"/>
                          </a:solidFill>
                        </a:rPr>
                        <a:t>feedback from other security activities?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No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Some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Half</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Most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Do stakeholders review vendor agreements</a:t>
                      </a:r>
                    </a:p>
                    <a:p>
                      <a:r>
                        <a:rPr lang="en-US" dirty="0" smtClean="0">
                          <a:solidFill>
                            <a:schemeClr val="tx1"/>
                          </a:solidFill>
                        </a:rPr>
                        <a:t>for security requirements?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No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Some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Half</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Most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Are audits performed against the security</a:t>
                      </a:r>
                    </a:p>
                    <a:p>
                      <a:r>
                        <a:rPr lang="en-US" dirty="0" smtClean="0">
                          <a:solidFill>
                            <a:schemeClr val="tx1"/>
                          </a:solidFill>
                        </a:rPr>
                        <a:t>requirements specified by project teams?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No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Once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Every 2-3 years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Annual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569456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92427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14759374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normAutofit/>
          </a:bodyPr>
          <a:lstStyle/>
          <a:p>
            <a:r>
              <a:rPr lang="en-US" b="1" dirty="0" smtClean="0">
                <a:latin typeface="Arial" panose="020B0604020202020204" pitchFamily="34" charset="0"/>
                <a:cs typeface="Arial" panose="020B0604020202020204" pitchFamily="34" charset="0"/>
              </a:rPr>
              <a:t>SDL Recommendations</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4.3.2</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8449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51214"/>
            <a:ext cx="6324600" cy="514596"/>
          </a:xfrm>
        </p:spPr>
        <p:txBody>
          <a:bodyPr/>
          <a:lstStyle/>
          <a:p>
            <a:r>
              <a:rPr lang="en-US" dirty="0"/>
              <a:t>Security Development Lifecycle (SDL)</a:t>
            </a:r>
          </a:p>
        </p:txBody>
      </p:sp>
      <p:pic>
        <p:nvPicPr>
          <p:cNvPr id="4" name="Picture 3" descr="C:\Users\v-mabonv.REDMOND\Documents\SDL Documentation and Tools\Simplified SDL_Chevron.png"/>
          <p:cNvPicPr/>
          <p:nvPr/>
        </p:nvPicPr>
        <p:blipFill>
          <a:blip r:embed="rId2" cstate="print"/>
          <a:srcRect/>
          <a:stretch>
            <a:fillRect/>
          </a:stretch>
        </p:blipFill>
        <p:spPr bwMode="auto">
          <a:xfrm>
            <a:off x="427491" y="1594305"/>
            <a:ext cx="8350829" cy="2041991"/>
          </a:xfrm>
          <a:prstGeom prst="rect">
            <a:avLst/>
          </a:prstGeom>
          <a:noFill/>
          <a:ln w="9525">
            <a:noFill/>
            <a:miter lim="800000"/>
            <a:headEnd/>
            <a:tailEnd/>
          </a:ln>
        </p:spPr>
      </p:pic>
    </p:spTree>
    <p:extLst>
      <p:ext uri="{BB962C8B-B14F-4D97-AF65-F5344CB8AC3E}">
        <p14:creationId xmlns:p14="http://schemas.microsoft.com/office/powerpoint/2010/main" val="353294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7210" y="1291590"/>
            <a:ext cx="7997190" cy="3223260"/>
          </a:xfrm>
        </p:spPr>
        <p:txBody>
          <a:bodyPr/>
          <a:lstStyle/>
          <a:p>
            <a:pPr>
              <a:spcAft>
                <a:spcPts val="1200"/>
              </a:spcAft>
            </a:pPr>
            <a:r>
              <a:rPr lang="en-US" dirty="0" smtClean="0"/>
              <a:t>The major SDL practices during requirements analysis are</a:t>
            </a:r>
          </a:p>
          <a:p>
            <a:pPr lvl="1">
              <a:spcAft>
                <a:spcPts val="1200"/>
              </a:spcAft>
            </a:pPr>
            <a:r>
              <a:rPr lang="en-US" sz="1600" dirty="0" smtClean="0"/>
              <a:t>Establish Security &amp; Privacy Requirements</a:t>
            </a:r>
          </a:p>
          <a:p>
            <a:pPr lvl="1">
              <a:spcAft>
                <a:spcPts val="1200"/>
              </a:spcAft>
            </a:pPr>
            <a:r>
              <a:rPr lang="en-US" sz="1600" dirty="0" smtClean="0"/>
              <a:t>Create Quality Gates/Bug Bars</a:t>
            </a:r>
          </a:p>
          <a:p>
            <a:pPr lvl="1">
              <a:spcAft>
                <a:spcPts val="1200"/>
              </a:spcAft>
            </a:pPr>
            <a:r>
              <a:rPr lang="en-US" sz="1600" dirty="0" smtClean="0"/>
              <a:t>Create Security/Privacy Risk Assessments</a:t>
            </a:r>
            <a:endParaRPr lang="en-US" sz="1600" dirty="0"/>
          </a:p>
        </p:txBody>
      </p:sp>
      <p:sp>
        <p:nvSpPr>
          <p:cNvPr id="3" name="Content Placeholder 2"/>
          <p:cNvSpPr>
            <a:spLocks noGrp="1"/>
          </p:cNvSpPr>
          <p:nvPr>
            <p:ph sz="quarter" idx="10"/>
          </p:nvPr>
        </p:nvSpPr>
        <p:spPr>
          <a:xfrm>
            <a:off x="304800" y="251214"/>
            <a:ext cx="6324600" cy="560316"/>
          </a:xfrm>
        </p:spPr>
        <p:txBody>
          <a:bodyPr/>
          <a:lstStyle/>
          <a:p>
            <a:r>
              <a:rPr lang="en-US" dirty="0" smtClean="0"/>
              <a:t>SDL Requirements Practices</a:t>
            </a:r>
            <a:endParaRPr lang="en-US" dirty="0"/>
          </a:p>
        </p:txBody>
      </p:sp>
    </p:spTree>
    <p:extLst>
      <p:ext uri="{BB962C8B-B14F-4D97-AF65-F5344CB8AC3E}">
        <p14:creationId xmlns:p14="http://schemas.microsoft.com/office/powerpoint/2010/main" val="27064648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86088"/>
            <a:ext cx="8229600" cy="3394472"/>
          </a:xfrm>
        </p:spPr>
        <p:txBody>
          <a:bodyPr/>
          <a:lstStyle/>
          <a:p>
            <a:pPr marL="0"/>
            <a:r>
              <a:rPr lang="en-US" dirty="0" smtClean="0"/>
              <a:t>Define </a:t>
            </a:r>
            <a:r>
              <a:rPr lang="en-US" dirty="0"/>
              <a:t>and </a:t>
            </a:r>
            <a:r>
              <a:rPr lang="en-US" dirty="0" smtClean="0"/>
              <a:t>integrate </a:t>
            </a:r>
            <a:r>
              <a:rPr lang="en-US" dirty="0"/>
              <a:t>security and privacy requirements early </a:t>
            </a:r>
            <a:endParaRPr lang="en-US" dirty="0" smtClean="0"/>
          </a:p>
          <a:p>
            <a:pPr marL="300038" lvl="1"/>
            <a:r>
              <a:rPr lang="en-US" sz="1400" dirty="0" smtClean="0"/>
              <a:t>identify </a:t>
            </a:r>
            <a:r>
              <a:rPr lang="en-US" sz="1400" dirty="0"/>
              <a:t>key milestones and deliverables and minimize disruptions to plans and schedules.</a:t>
            </a:r>
          </a:p>
          <a:p>
            <a:pPr marL="0"/>
            <a:endParaRPr lang="en-US" dirty="0"/>
          </a:p>
          <a:p>
            <a:pPr marL="0"/>
            <a:r>
              <a:rPr lang="en-US" dirty="0"/>
              <a:t>Security and privacy analysis </a:t>
            </a:r>
            <a:r>
              <a:rPr lang="en-US" dirty="0" smtClean="0"/>
              <a:t>including </a:t>
            </a:r>
          </a:p>
          <a:p>
            <a:pPr marL="300038" lvl="1"/>
            <a:r>
              <a:rPr lang="en-US" sz="1400" dirty="0" smtClean="0"/>
              <a:t>assigning </a:t>
            </a:r>
            <a:r>
              <a:rPr lang="en-US" sz="1400" dirty="0"/>
              <a:t>security experts, </a:t>
            </a:r>
            <a:endParaRPr lang="en-US" sz="1400" dirty="0" smtClean="0"/>
          </a:p>
          <a:p>
            <a:pPr marL="300038" lvl="1"/>
            <a:r>
              <a:rPr lang="en-US" sz="1400" dirty="0" smtClean="0"/>
              <a:t>defining </a:t>
            </a:r>
            <a:r>
              <a:rPr lang="en-US" sz="1400" dirty="0"/>
              <a:t>minimum security and privacy criteria for an application, and </a:t>
            </a:r>
            <a:endParaRPr lang="en-US" sz="1400" dirty="0" smtClean="0"/>
          </a:p>
          <a:p>
            <a:pPr marL="300038" lvl="1"/>
            <a:r>
              <a:rPr lang="en-US" sz="1400" dirty="0" smtClean="0"/>
              <a:t>deploying </a:t>
            </a:r>
            <a:r>
              <a:rPr lang="en-US" sz="1400" dirty="0"/>
              <a:t>a security vulnerability/work item tracking system</a:t>
            </a:r>
            <a:r>
              <a:rPr lang="en-US" sz="1400" dirty="0" smtClean="0"/>
              <a:t>.</a:t>
            </a:r>
          </a:p>
          <a:p>
            <a:pPr marL="0"/>
            <a:endParaRPr lang="en-US" dirty="0" smtClean="0"/>
          </a:p>
          <a:p>
            <a:pPr fontAlgn="base"/>
            <a:r>
              <a:rPr lang="en-US" dirty="0"/>
              <a:t>When should this practice be implemented?</a:t>
            </a:r>
          </a:p>
          <a:p>
            <a:pPr lvl="1"/>
            <a:r>
              <a:rPr lang="en-US" sz="1400" dirty="0"/>
              <a:t>Traditional Software development: Requirements </a:t>
            </a:r>
            <a:r>
              <a:rPr lang="en-US" sz="1400" dirty="0" smtClean="0"/>
              <a:t>Phase</a:t>
            </a:r>
          </a:p>
          <a:p>
            <a:pPr lvl="1"/>
            <a:r>
              <a:rPr lang="en-US" sz="1400" dirty="0" smtClean="0"/>
              <a:t>Agile </a:t>
            </a:r>
            <a:r>
              <a:rPr lang="en-US" sz="1400" dirty="0"/>
              <a:t>development: One Time</a:t>
            </a:r>
          </a:p>
          <a:p>
            <a:pPr marL="0"/>
            <a:endParaRPr lang="en-US" dirty="0"/>
          </a:p>
        </p:txBody>
      </p:sp>
      <p:sp>
        <p:nvSpPr>
          <p:cNvPr id="3" name="Content Placeholder 2"/>
          <p:cNvSpPr>
            <a:spLocks noGrp="1"/>
          </p:cNvSpPr>
          <p:nvPr>
            <p:ph sz="quarter" idx="10"/>
          </p:nvPr>
        </p:nvSpPr>
        <p:spPr>
          <a:xfrm>
            <a:off x="304800" y="251214"/>
            <a:ext cx="6324600" cy="514596"/>
          </a:xfrm>
        </p:spPr>
        <p:txBody>
          <a:bodyPr>
            <a:normAutofit fontScale="92500"/>
          </a:bodyPr>
          <a:lstStyle/>
          <a:p>
            <a:r>
              <a:rPr lang="en-US" dirty="0"/>
              <a:t>Establish Security &amp; Privacy </a:t>
            </a:r>
            <a:r>
              <a:rPr lang="en-US" dirty="0" smtClean="0"/>
              <a:t>Requirements</a:t>
            </a:r>
            <a:endParaRPr lang="en-US" dirty="0"/>
          </a:p>
        </p:txBody>
      </p:sp>
    </p:spTree>
    <p:extLst>
      <p:ext uri="{BB962C8B-B14F-4D97-AF65-F5344CB8AC3E}">
        <p14:creationId xmlns:p14="http://schemas.microsoft.com/office/powerpoint/2010/main" val="27800330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8630" y="1223010"/>
            <a:ext cx="8065770" cy="3291840"/>
          </a:xfrm>
        </p:spPr>
        <p:txBody>
          <a:bodyPr/>
          <a:lstStyle/>
          <a:p>
            <a:pPr>
              <a:spcAft>
                <a:spcPts val="600"/>
              </a:spcAft>
            </a:pPr>
            <a:r>
              <a:rPr lang="en-US" sz="1600" dirty="0"/>
              <a:t>Defining minimum acceptable levels of security and privacy quality </a:t>
            </a:r>
            <a:endParaRPr lang="en-US" sz="1600" dirty="0" smtClean="0"/>
          </a:p>
          <a:p>
            <a:pPr lvl="1">
              <a:spcAft>
                <a:spcPts val="600"/>
              </a:spcAft>
            </a:pPr>
            <a:r>
              <a:rPr lang="en-US" sz="1400" dirty="0" smtClean="0"/>
              <a:t>the team </a:t>
            </a:r>
            <a:r>
              <a:rPr lang="en-US" sz="1400" dirty="0"/>
              <a:t>understand risks associated with security issues, </a:t>
            </a:r>
            <a:endParaRPr lang="en-US" sz="1400" dirty="0" smtClean="0"/>
          </a:p>
          <a:p>
            <a:pPr lvl="1">
              <a:spcAft>
                <a:spcPts val="600"/>
              </a:spcAft>
            </a:pPr>
            <a:r>
              <a:rPr lang="en-US" sz="1400" dirty="0" smtClean="0"/>
              <a:t>Team identifies </a:t>
            </a:r>
            <a:r>
              <a:rPr lang="en-US" sz="1400" dirty="0"/>
              <a:t>and </a:t>
            </a:r>
            <a:r>
              <a:rPr lang="en-US" sz="1400" dirty="0" smtClean="0"/>
              <a:t>fixes </a:t>
            </a:r>
            <a:r>
              <a:rPr lang="en-US" sz="1400" dirty="0"/>
              <a:t>security bugs during development, and </a:t>
            </a:r>
            <a:endParaRPr lang="en-US" sz="1400" dirty="0" smtClean="0"/>
          </a:p>
          <a:p>
            <a:pPr lvl="1">
              <a:spcAft>
                <a:spcPts val="1200"/>
              </a:spcAft>
            </a:pPr>
            <a:r>
              <a:rPr lang="en-US" sz="1400" dirty="0" smtClean="0"/>
              <a:t>Team apply </a:t>
            </a:r>
            <a:r>
              <a:rPr lang="en-US" sz="1400" dirty="0"/>
              <a:t>the standards throughout the entire project</a:t>
            </a:r>
            <a:r>
              <a:rPr lang="en-US" sz="1400" dirty="0" smtClean="0"/>
              <a:t>.</a:t>
            </a:r>
          </a:p>
          <a:p>
            <a:pPr>
              <a:spcAft>
                <a:spcPts val="600"/>
              </a:spcAft>
            </a:pPr>
            <a:r>
              <a:rPr lang="en-US" sz="1600" dirty="0" smtClean="0"/>
              <a:t>Set </a:t>
            </a:r>
            <a:r>
              <a:rPr lang="en-US" sz="1600" dirty="0"/>
              <a:t>a </a:t>
            </a:r>
            <a:r>
              <a:rPr lang="en-US" sz="1600" dirty="0" smtClean="0"/>
              <a:t>bug </a:t>
            </a:r>
            <a:r>
              <a:rPr lang="en-US" sz="1600" dirty="0"/>
              <a:t>bar </a:t>
            </a:r>
            <a:r>
              <a:rPr lang="en-US" sz="1600" dirty="0" smtClean="0"/>
              <a:t>to </a:t>
            </a:r>
            <a:r>
              <a:rPr lang="en-US" sz="1600" dirty="0"/>
              <a:t>clearly </a:t>
            </a:r>
            <a:r>
              <a:rPr lang="en-US" sz="1600" dirty="0" smtClean="0"/>
              <a:t>define </a:t>
            </a:r>
            <a:r>
              <a:rPr lang="en-US" sz="1600" dirty="0"/>
              <a:t>the severity thresholds of security vulnerabilities </a:t>
            </a:r>
            <a:endParaRPr lang="en-US" sz="1600" dirty="0" smtClean="0"/>
          </a:p>
          <a:p>
            <a:pPr lvl="1">
              <a:spcAft>
                <a:spcPts val="1200"/>
              </a:spcAft>
            </a:pPr>
            <a:r>
              <a:rPr lang="en-US" sz="1400" dirty="0" smtClean="0"/>
              <a:t>(</a:t>
            </a:r>
            <a:r>
              <a:rPr lang="en-US" sz="1400" dirty="0"/>
              <a:t>for example, no known vulnerabilities in the application with a “critical” or “important” rating at time of release</a:t>
            </a:r>
            <a:r>
              <a:rPr lang="en-US" sz="1400" dirty="0" smtClean="0"/>
              <a:t>)</a:t>
            </a:r>
          </a:p>
          <a:p>
            <a:pPr fontAlgn="base"/>
            <a:r>
              <a:rPr lang="en-US" sz="1600" dirty="0"/>
              <a:t>When should this practice be implemented?</a:t>
            </a:r>
          </a:p>
          <a:p>
            <a:pPr lvl="1"/>
            <a:r>
              <a:rPr lang="en-US" sz="1400" dirty="0"/>
              <a:t>Traditional Software development: Requirements Phase</a:t>
            </a:r>
          </a:p>
          <a:p>
            <a:pPr lvl="1"/>
            <a:r>
              <a:rPr lang="en-US" sz="1400" dirty="0"/>
              <a:t>Agile development: One Time</a:t>
            </a:r>
          </a:p>
          <a:p>
            <a:pPr>
              <a:spcAft>
                <a:spcPts val="1200"/>
              </a:spcAft>
            </a:pPr>
            <a:endParaRPr lang="en-US" sz="2000" dirty="0"/>
          </a:p>
        </p:txBody>
      </p:sp>
      <p:sp>
        <p:nvSpPr>
          <p:cNvPr id="3" name="Content Placeholder 2"/>
          <p:cNvSpPr>
            <a:spLocks noGrp="1"/>
          </p:cNvSpPr>
          <p:nvPr>
            <p:ph sz="quarter" idx="10"/>
          </p:nvPr>
        </p:nvSpPr>
        <p:spPr>
          <a:xfrm>
            <a:off x="304800" y="251214"/>
            <a:ext cx="6324600" cy="560316"/>
          </a:xfrm>
        </p:spPr>
        <p:txBody>
          <a:bodyPr/>
          <a:lstStyle/>
          <a:p>
            <a:r>
              <a:rPr lang="en-US" dirty="0"/>
              <a:t>Create Quality Gates/Bug </a:t>
            </a:r>
            <a:r>
              <a:rPr lang="en-US" dirty="0" smtClean="0"/>
              <a:t>Bars</a:t>
            </a:r>
            <a:endParaRPr lang="en-US" dirty="0"/>
          </a:p>
        </p:txBody>
      </p:sp>
    </p:spTree>
    <p:extLst>
      <p:ext uri="{BB962C8B-B14F-4D97-AF65-F5344CB8AC3E}">
        <p14:creationId xmlns:p14="http://schemas.microsoft.com/office/powerpoint/2010/main" val="2753546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3024" y="1011936"/>
            <a:ext cx="7961376" cy="3502914"/>
          </a:xfrm>
        </p:spPr>
        <p:txBody>
          <a:bodyPr/>
          <a:lstStyle/>
          <a:p>
            <a:pPr marL="0"/>
            <a:r>
              <a:rPr lang="en-US" dirty="0"/>
              <a:t>Project teams often neglect </a:t>
            </a:r>
            <a:r>
              <a:rPr lang="en-US" i="1" dirty="0"/>
              <a:t>quality </a:t>
            </a:r>
            <a:r>
              <a:rPr lang="en-US" dirty="0"/>
              <a:t>requirements, such as performance, safety, security, reliability, and maintainability.</a:t>
            </a:r>
          </a:p>
          <a:p>
            <a:pPr marL="585788" lvl="1" indent="-285750">
              <a:lnSpc>
                <a:spcPct val="110000"/>
              </a:lnSpc>
              <a:buFont typeface="Arial" panose="020B0604020202020204" pitchFamily="34" charset="0"/>
              <a:buChar char="•"/>
            </a:pPr>
            <a:r>
              <a:rPr lang="en-US" sz="1600" dirty="0"/>
              <a:t>Developers of certain kinds of mission-critical systems and systems in which human life is involved, such as the space shuttle, have long recognized the importance of quality requirements and have accounted for them in software development. </a:t>
            </a:r>
          </a:p>
          <a:p>
            <a:pPr marL="585788" lvl="1" indent="-285750">
              <a:lnSpc>
                <a:spcPct val="110000"/>
              </a:lnSpc>
              <a:buFont typeface="Arial" panose="020B0604020202020204" pitchFamily="34" charset="0"/>
              <a:buChar char="•"/>
            </a:pPr>
            <a:r>
              <a:rPr lang="en-US" sz="1600" dirty="0"/>
              <a:t>In many other systems, however, quality requirements are treated in an inadequate way. Hence we see the failure of software associated with power systems, telephone systems, unmanned spacecraft, and so on.</a:t>
            </a:r>
          </a:p>
          <a:p>
            <a:pPr marL="0"/>
            <a:r>
              <a:rPr lang="en-US" dirty="0"/>
              <a:t>This inattention to quality requirements is exacerbated by the desire to keep costs down and meet aggressive schedules.</a:t>
            </a:r>
          </a:p>
        </p:txBody>
      </p:sp>
      <p:sp>
        <p:nvSpPr>
          <p:cNvPr id="3" name="Content Placeholder 2"/>
          <p:cNvSpPr>
            <a:spLocks noGrp="1"/>
          </p:cNvSpPr>
          <p:nvPr>
            <p:ph sz="quarter" idx="10"/>
          </p:nvPr>
        </p:nvSpPr>
        <p:spPr>
          <a:xfrm>
            <a:off x="304800" y="251214"/>
            <a:ext cx="6324600" cy="590034"/>
          </a:xfrm>
        </p:spPr>
        <p:txBody>
          <a:bodyPr/>
          <a:lstStyle/>
          <a:p>
            <a:r>
              <a:rPr lang="en-US" dirty="0"/>
              <a:t>Quality Requirements</a:t>
            </a:r>
          </a:p>
        </p:txBody>
      </p:sp>
    </p:spTree>
    <p:extLst>
      <p:ext uri="{BB962C8B-B14F-4D97-AF65-F5344CB8AC3E}">
        <p14:creationId xmlns:p14="http://schemas.microsoft.com/office/powerpoint/2010/main" val="64879545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1520" y="1268730"/>
            <a:ext cx="7700010" cy="3097530"/>
          </a:xfrm>
        </p:spPr>
        <p:txBody>
          <a:bodyPr/>
          <a:lstStyle/>
          <a:p>
            <a:pPr marL="0">
              <a:spcAft>
                <a:spcPts val="1200"/>
              </a:spcAft>
            </a:pPr>
            <a:r>
              <a:rPr lang="en-US" dirty="0" smtClean="0"/>
              <a:t>Identify portions </a:t>
            </a:r>
            <a:r>
              <a:rPr lang="en-US" dirty="0"/>
              <a:t>of a project </a:t>
            </a:r>
            <a:r>
              <a:rPr lang="en-US" dirty="0" smtClean="0"/>
              <a:t>requiring </a:t>
            </a:r>
            <a:r>
              <a:rPr lang="en-US" dirty="0"/>
              <a:t>threat modeling and security design reviews before </a:t>
            </a:r>
            <a:r>
              <a:rPr lang="en-US" dirty="0" smtClean="0"/>
              <a:t>release </a:t>
            </a:r>
          </a:p>
          <a:p>
            <a:pPr marL="0">
              <a:spcAft>
                <a:spcPts val="1200"/>
              </a:spcAft>
            </a:pPr>
            <a:r>
              <a:rPr lang="en-US" dirty="0" smtClean="0"/>
              <a:t>Determine </a:t>
            </a:r>
            <a:r>
              <a:rPr lang="en-US" dirty="0"/>
              <a:t>the Privacy Impact Rating of a feature, product, or </a:t>
            </a:r>
            <a:r>
              <a:rPr lang="en-US" dirty="0" smtClean="0"/>
              <a:t>service</a:t>
            </a:r>
          </a:p>
          <a:p>
            <a:pPr fontAlgn="base"/>
            <a:r>
              <a:rPr lang="en-US" dirty="0"/>
              <a:t>When should this practice be implemented?</a:t>
            </a:r>
          </a:p>
          <a:p>
            <a:pPr lvl="1"/>
            <a:r>
              <a:rPr lang="en-US" sz="1400" dirty="0"/>
              <a:t>Traditional Software development: Requirements Phase</a:t>
            </a:r>
          </a:p>
          <a:p>
            <a:pPr lvl="1"/>
            <a:r>
              <a:rPr lang="en-US" sz="1400" dirty="0"/>
              <a:t>Agile development: One Time</a:t>
            </a:r>
          </a:p>
          <a:p>
            <a:pPr marL="0">
              <a:spcAft>
                <a:spcPts val="1200"/>
              </a:spcAft>
            </a:pPr>
            <a:endParaRPr lang="en-US" dirty="0"/>
          </a:p>
        </p:txBody>
      </p:sp>
      <p:sp>
        <p:nvSpPr>
          <p:cNvPr id="3" name="Content Placeholder 2"/>
          <p:cNvSpPr>
            <a:spLocks noGrp="1"/>
          </p:cNvSpPr>
          <p:nvPr>
            <p:ph sz="quarter" idx="10"/>
          </p:nvPr>
        </p:nvSpPr>
        <p:spPr>
          <a:xfrm>
            <a:off x="304800" y="251214"/>
            <a:ext cx="6324600" cy="571746"/>
          </a:xfrm>
        </p:spPr>
        <p:txBody>
          <a:bodyPr/>
          <a:lstStyle/>
          <a:p>
            <a:r>
              <a:rPr lang="en-US" dirty="0"/>
              <a:t>Security/Privacy Risk Assessments</a:t>
            </a:r>
          </a:p>
        </p:txBody>
      </p:sp>
    </p:spTree>
    <p:extLst>
      <p:ext uri="{BB962C8B-B14F-4D97-AF65-F5344CB8AC3E}">
        <p14:creationId xmlns:p14="http://schemas.microsoft.com/office/powerpoint/2010/main" val="11636172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4209333"/>
              </p:ext>
            </p:extLst>
          </p:nvPr>
        </p:nvGraphicFramePr>
        <p:xfrm>
          <a:off x="1185424" y="1434653"/>
          <a:ext cx="6598509" cy="2244845"/>
        </p:xfrm>
        <a:graphic>
          <a:graphicData uri="http://schemas.openxmlformats.org/drawingml/2006/table">
            <a:tbl>
              <a:tblPr>
                <a:tableStyleId>{5C22544A-7EE6-4342-B048-85BDC9FD1C3A}</a:tableStyleId>
              </a:tblPr>
              <a:tblGrid>
                <a:gridCol w="6598509"/>
              </a:tblGrid>
              <a:tr h="353625">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kern="0" dirty="0" smtClean="0">
                          <a:effectLst/>
                          <a:latin typeface="Arial" panose="020B0604020202020204" pitchFamily="34" charset="0"/>
                          <a:cs typeface="Arial" panose="020B0604020202020204" pitchFamily="34" charset="0"/>
                        </a:rPr>
                        <a:t>Software Security Engineering, Julia H. Allen, et al, Pearson, 2008.</a:t>
                      </a:r>
                      <a:endParaRPr lang="en-US" sz="1400" b="1" kern="0" dirty="0" smtClean="0">
                        <a:solidFill>
                          <a:srgbClr val="00000A"/>
                        </a:solidFill>
                        <a:effectLst/>
                        <a:latin typeface="Arial" panose="020B0604020202020204" pitchFamily="34" charset="0"/>
                        <a:ea typeface="Liberation Serif"/>
                        <a:cs typeface="Arial" panose="020B0604020202020204" pitchFamily="34" charset="0"/>
                      </a:endParaRPr>
                    </a:p>
                  </a:txBody>
                  <a:tcPr marL="21431" marR="26194" marT="26194" marB="26194"/>
                </a:tc>
              </a:tr>
              <a:tr h="464607">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1400" dirty="0" smtClean="0">
                          <a:effectLst/>
                          <a:latin typeface="Arial" panose="020B0604020202020204" pitchFamily="34" charset="0"/>
                          <a:cs typeface="Arial" panose="020B0604020202020204" pitchFamily="34" charset="0"/>
                        </a:rPr>
                        <a:t>Security in Computing by Charles P. </a:t>
                      </a:r>
                      <a:r>
                        <a:rPr lang="en-IN" sz="1400" dirty="0" err="1" smtClean="0">
                          <a:effectLst/>
                          <a:latin typeface="Arial" panose="020B0604020202020204" pitchFamily="34" charset="0"/>
                          <a:cs typeface="Arial" panose="020B0604020202020204" pitchFamily="34" charset="0"/>
                        </a:rPr>
                        <a:t>Pfleeger</a:t>
                      </a:r>
                      <a:r>
                        <a:rPr lang="en-IN" sz="1400" dirty="0" smtClean="0">
                          <a:effectLst/>
                          <a:latin typeface="Arial" panose="020B0604020202020204" pitchFamily="34" charset="0"/>
                          <a:cs typeface="Arial" panose="020B0604020202020204" pitchFamily="34" charset="0"/>
                        </a:rPr>
                        <a:t>, Shari L. </a:t>
                      </a:r>
                      <a:r>
                        <a:rPr lang="en-IN" sz="1400" dirty="0" err="1" smtClean="0">
                          <a:effectLst/>
                          <a:latin typeface="Arial" panose="020B0604020202020204" pitchFamily="34" charset="0"/>
                          <a:cs typeface="Arial" panose="020B0604020202020204" pitchFamily="34" charset="0"/>
                        </a:rPr>
                        <a:t>Pfleeger</a:t>
                      </a:r>
                      <a:r>
                        <a:rPr lang="en-IN" sz="1400" dirty="0" smtClean="0">
                          <a:effectLst/>
                          <a:latin typeface="Arial" panose="020B0604020202020204" pitchFamily="34" charset="0"/>
                          <a:cs typeface="Arial" panose="020B0604020202020204" pitchFamily="34" charset="0"/>
                        </a:rPr>
                        <a:t>, and </a:t>
                      </a:r>
                      <a:r>
                        <a:rPr lang="en-IN" sz="1400" dirty="0" err="1" smtClean="0">
                          <a:effectLst/>
                          <a:latin typeface="Arial" panose="020B0604020202020204" pitchFamily="34" charset="0"/>
                          <a:cs typeface="Arial" panose="020B0604020202020204" pitchFamily="34" charset="0"/>
                        </a:rPr>
                        <a:t>Deven</a:t>
                      </a:r>
                      <a:r>
                        <a:rPr lang="en-IN" sz="1400" dirty="0" smtClean="0">
                          <a:effectLst/>
                          <a:latin typeface="Arial" panose="020B0604020202020204" pitchFamily="34" charset="0"/>
                          <a:cs typeface="Arial" panose="020B0604020202020204" pitchFamily="34" charset="0"/>
                        </a:rPr>
                        <a:t> Shah Pearson Education 2009</a:t>
                      </a:r>
                      <a:endParaRPr lang="en-US" sz="1400" dirty="0" smtClean="0">
                        <a:solidFill>
                          <a:srgbClr val="00000A"/>
                        </a:solidFill>
                        <a:effectLst/>
                        <a:latin typeface="Arial" panose="020B0604020202020204" pitchFamily="34" charset="0"/>
                        <a:ea typeface="Liberation Serif"/>
                        <a:cs typeface="Arial" panose="020B0604020202020204" pitchFamily="34" charset="0"/>
                      </a:endParaRPr>
                    </a:p>
                  </a:txBody>
                  <a:tcPr marL="21431" marR="26194" marT="26194" marB="26194"/>
                </a:tc>
              </a:tr>
              <a:tr h="46256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Arial" panose="020B0604020202020204" pitchFamily="34" charset="0"/>
                          <a:ea typeface="+mn-ea"/>
                          <a:cs typeface="Arial" panose="020B0604020202020204" pitchFamily="34" charset="0"/>
                        </a:rPr>
                        <a:t>Computer Security: Principles and Practice by William Stallings, and Lawrie Brown  Pearson, 2008.</a:t>
                      </a:r>
                    </a:p>
                  </a:txBody>
                  <a:tcPr marL="21431" marR="26194" marT="26194" marB="26194"/>
                </a:tc>
              </a:tr>
              <a:tr h="385986">
                <a:tc>
                  <a:txBody>
                    <a:bodyPr/>
                    <a:lstStyle/>
                    <a:p>
                      <a:pPr marL="0" marR="0" algn="l">
                        <a:lnSpc>
                          <a:spcPct val="100000"/>
                        </a:lnSpc>
                        <a:spcBef>
                          <a:spcPts val="0"/>
                        </a:spcBef>
                        <a:spcAft>
                          <a:spcPts val="0"/>
                        </a:spcAft>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www.owasp.com</a:t>
                      </a:r>
                    </a:p>
                  </a:txBody>
                  <a:tcPr marL="21431" marR="26194" marT="26194" marB="26194"/>
                </a:tc>
              </a:tr>
              <a:tr h="483010">
                <a:tc>
                  <a:txBody>
                    <a:bodyPr/>
                    <a:lstStyle/>
                    <a:p>
                      <a:pPr marL="0" marR="0" algn="l">
                        <a:lnSpc>
                          <a:spcPct val="100000"/>
                        </a:lnSpc>
                        <a:spcBef>
                          <a:spcPts val="0"/>
                        </a:spcBef>
                        <a:spcAft>
                          <a:spcPts val="0"/>
                        </a:spcAft>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www.microsoft.com</a:t>
                      </a:r>
                    </a:p>
                  </a:txBody>
                  <a:tcPr marL="21431" marR="26194" marT="26194" marB="26194"/>
                </a:tc>
              </a:tr>
            </a:tbl>
          </a:graphicData>
        </a:graphic>
      </p:graphicFrame>
    </p:spTree>
    <p:extLst>
      <p:ext uri="{BB962C8B-B14F-4D97-AF65-F5344CB8AC3E}">
        <p14:creationId xmlns:p14="http://schemas.microsoft.com/office/powerpoint/2010/main" val="291435667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8488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7408" y="1120378"/>
            <a:ext cx="7936992" cy="3394472"/>
          </a:xfrm>
        </p:spPr>
        <p:txBody>
          <a:bodyPr/>
          <a:lstStyle/>
          <a:p>
            <a:pPr marL="0">
              <a:spcAft>
                <a:spcPts val="1200"/>
              </a:spcAft>
            </a:pPr>
            <a:r>
              <a:rPr lang="en-US" dirty="0"/>
              <a:t>According to BSI[09], if security requirements are not effectively defined, the resulting system cannot be </a:t>
            </a:r>
            <a:r>
              <a:rPr lang="en-US" b="1" i="1" dirty="0"/>
              <a:t>evaluated</a:t>
            </a:r>
            <a:r>
              <a:rPr lang="en-US" dirty="0"/>
              <a:t> for success or failure prior to its implementation</a:t>
            </a:r>
          </a:p>
          <a:p>
            <a:pPr marL="0">
              <a:spcAft>
                <a:spcPts val="1200"/>
              </a:spcAft>
            </a:pPr>
            <a:r>
              <a:rPr lang="en-US" dirty="0"/>
              <a:t>Operational environments and business goals often change </a:t>
            </a:r>
            <a:r>
              <a:rPr lang="en-US" b="1" i="1" dirty="0"/>
              <a:t>dynamically</a:t>
            </a:r>
            <a:r>
              <a:rPr lang="en-US" dirty="0"/>
              <a:t>, with the result that security requirements development is not a one-time activity.</a:t>
            </a:r>
          </a:p>
          <a:p>
            <a:pPr marL="0">
              <a:spcAft>
                <a:spcPts val="1200"/>
              </a:spcAft>
            </a:pPr>
            <a:r>
              <a:rPr lang="en-US" dirty="0"/>
              <a:t>Requirements engineering research and practice pay a lot of attention to the functionality of the system from the user’s perspective, but little attention is devoted to what the system should </a:t>
            </a:r>
            <a:r>
              <a:rPr lang="en-US" b="1" i="1" dirty="0"/>
              <a:t>not</a:t>
            </a:r>
            <a:r>
              <a:rPr lang="en-US" dirty="0"/>
              <a:t> do [Bishop 2002]</a:t>
            </a:r>
          </a:p>
          <a:p>
            <a:pPr marL="0">
              <a:spcAft>
                <a:spcPts val="1200"/>
              </a:spcAft>
            </a:pPr>
            <a:endParaRPr lang="en-US" dirty="0"/>
          </a:p>
        </p:txBody>
      </p:sp>
      <p:sp>
        <p:nvSpPr>
          <p:cNvPr id="3" name="Content Placeholder 2"/>
          <p:cNvSpPr>
            <a:spLocks noGrp="1"/>
          </p:cNvSpPr>
          <p:nvPr>
            <p:ph sz="quarter" idx="10"/>
          </p:nvPr>
        </p:nvSpPr>
        <p:spPr>
          <a:xfrm>
            <a:off x="304800" y="251214"/>
            <a:ext cx="6324600" cy="541266"/>
          </a:xfrm>
        </p:spPr>
        <p:txBody>
          <a:bodyPr/>
          <a:lstStyle/>
          <a:p>
            <a:r>
              <a:rPr lang="en-US" dirty="0"/>
              <a:t>Security Requirements Engineering</a:t>
            </a:r>
          </a:p>
        </p:txBody>
      </p:sp>
    </p:spTree>
    <p:extLst>
      <p:ext uri="{BB962C8B-B14F-4D97-AF65-F5344CB8AC3E}">
        <p14:creationId xmlns:p14="http://schemas.microsoft.com/office/powerpoint/2010/main" val="3196421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7408" y="1120378"/>
            <a:ext cx="7936992" cy="3394472"/>
          </a:xfrm>
        </p:spPr>
        <p:txBody>
          <a:bodyPr/>
          <a:lstStyle/>
          <a:p>
            <a:pPr marL="0">
              <a:spcAft>
                <a:spcPts val="1200"/>
              </a:spcAft>
            </a:pPr>
            <a:r>
              <a:rPr lang="en-US" dirty="0"/>
              <a:t>Users have implicit assumptions for the software applications and systems to be secure and are surprised when they are not. These user assumptions need to be translated into security requirements for the software systems when they are under development.</a:t>
            </a:r>
          </a:p>
          <a:p>
            <a:pPr marL="0">
              <a:lnSpc>
                <a:spcPct val="110000"/>
              </a:lnSpc>
            </a:pPr>
            <a:r>
              <a:rPr lang="en-US" dirty="0"/>
              <a:t>It is important for requirements engineers to think about the attacker’s perspective and not just the functionality of the system from the end-user’s perspective.</a:t>
            </a:r>
          </a:p>
          <a:p>
            <a:pPr lvl="1">
              <a:lnSpc>
                <a:spcPct val="110000"/>
              </a:lnSpc>
            </a:pPr>
            <a:r>
              <a:rPr lang="en-US" dirty="0"/>
              <a:t>An attacker is not particularly interested in functional features of the system, unless they provide an avenue for attack. Instead, the attacker typically looks for defects and other conditions outside the norm that will allow a successful intrusion to take place.</a:t>
            </a:r>
          </a:p>
          <a:p>
            <a:pPr marL="0">
              <a:spcAft>
                <a:spcPts val="1200"/>
              </a:spcAft>
            </a:pPr>
            <a:endParaRPr lang="en-US" dirty="0"/>
          </a:p>
        </p:txBody>
      </p:sp>
      <p:sp>
        <p:nvSpPr>
          <p:cNvPr id="3" name="Content Placeholder 2"/>
          <p:cNvSpPr>
            <a:spLocks noGrp="1"/>
          </p:cNvSpPr>
          <p:nvPr>
            <p:ph sz="quarter" idx="10"/>
          </p:nvPr>
        </p:nvSpPr>
        <p:spPr>
          <a:xfrm>
            <a:off x="304800" y="251214"/>
            <a:ext cx="6324600" cy="541266"/>
          </a:xfrm>
        </p:spPr>
        <p:txBody>
          <a:bodyPr/>
          <a:lstStyle/>
          <a:p>
            <a:r>
              <a:rPr lang="en-US" dirty="0"/>
              <a:t>Security Requirements Engineering</a:t>
            </a:r>
          </a:p>
        </p:txBody>
      </p:sp>
    </p:spTree>
    <p:extLst>
      <p:ext uri="{BB962C8B-B14F-4D97-AF65-F5344CB8AC3E}">
        <p14:creationId xmlns:p14="http://schemas.microsoft.com/office/powerpoint/2010/main" val="1781538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a:spcAft>
                <a:spcPts val="1200"/>
              </a:spcAft>
            </a:pPr>
            <a:r>
              <a:rPr lang="en-US" dirty="0"/>
              <a:t>Security features such as password protection, firewalls, virus detection tools etc. are, in fact, not security requirements.</a:t>
            </a:r>
          </a:p>
          <a:p>
            <a:pPr marL="0">
              <a:spcAft>
                <a:spcPts val="1200"/>
              </a:spcAft>
            </a:pPr>
            <a:r>
              <a:rPr lang="en-US" dirty="0"/>
              <a:t>They are rather implementation mechanisms that are intended to satisfy unstated requirements, such as authenticated access</a:t>
            </a:r>
          </a:p>
          <a:p>
            <a:pPr marL="0">
              <a:spcAft>
                <a:spcPts val="1200"/>
              </a:spcAft>
            </a:pPr>
            <a:r>
              <a:rPr lang="en-US" dirty="0"/>
              <a:t>A systematic approach to security requirements engineering will help avoid the problem of generic lists of features and take into account the attacker’s </a:t>
            </a:r>
            <a:r>
              <a:rPr lang="en-US" dirty="0" smtClean="0"/>
              <a:t>perspective.</a:t>
            </a:r>
          </a:p>
          <a:p>
            <a:pPr marL="0">
              <a:spcAft>
                <a:spcPts val="1200"/>
              </a:spcAft>
            </a:pPr>
            <a:r>
              <a:rPr lang="en-US" dirty="0"/>
              <a:t>No convenient security pull-down menu that will let you select “security” and do the needful.</a:t>
            </a:r>
          </a:p>
          <a:p>
            <a:pPr marL="0">
              <a:spcAft>
                <a:spcPts val="1200"/>
              </a:spcAft>
            </a:pPr>
            <a:endParaRPr lang="en-US" dirty="0"/>
          </a:p>
        </p:txBody>
      </p:sp>
      <p:sp>
        <p:nvSpPr>
          <p:cNvPr id="3" name="Content Placeholder 2"/>
          <p:cNvSpPr>
            <a:spLocks noGrp="1"/>
          </p:cNvSpPr>
          <p:nvPr>
            <p:ph sz="quarter" idx="10"/>
          </p:nvPr>
        </p:nvSpPr>
        <p:spPr>
          <a:xfrm>
            <a:off x="304800" y="251214"/>
            <a:ext cx="6324600" cy="565650"/>
          </a:xfrm>
        </p:spPr>
        <p:txBody>
          <a:bodyPr/>
          <a:lstStyle/>
          <a:p>
            <a:r>
              <a:rPr lang="en-US" dirty="0"/>
              <a:t>Security Is Not a Set of Features</a:t>
            </a:r>
          </a:p>
        </p:txBody>
      </p:sp>
    </p:spTree>
    <p:extLst>
      <p:ext uri="{BB962C8B-B14F-4D97-AF65-F5344CB8AC3E}">
        <p14:creationId xmlns:p14="http://schemas.microsoft.com/office/powerpoint/2010/main" val="55817184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16&quot;&gt;&lt;object type=&quot;3&quot; unique_id=&quot;10017&quot;&gt;&lt;property id=&quot;20148&quot; value=&quot;5&quot;/&gt;&lt;property id=&quot;20300&quot; value=&quot;Slide 1&quot;/&gt;&lt;property id=&quot;20307&quot; value=&quot;381&quot;/&gt;&lt;/object&gt;&lt;object type=&quot;3&quot; unique_id=&quot;10051&quot;&gt;&lt;property id=&quot;20148&quot; value=&quot;5&quot;/&gt;&lt;property id=&quot;20300&quot; value=&quot;Slide 2&quot;/&gt;&lt;property id=&quot;20307&quot; value=&quot;386&quot;/&gt;&lt;/object&gt;&lt;object type=&quot;3&quot; unique_id=&quot;10052&quot;&gt;&lt;property id=&quot;20148&quot; value=&quot;5&quot;/&gt;&lt;property id=&quot;20300&quot; value=&quot;Slide 3&quot;/&gt;&lt;property id=&quot;20307&quot; value=&quot;387&quot;/&gt;&lt;/object&gt;&lt;/object&gt;&lt;object type=&quot;8&quot; unique_id=&quot;10026&quot;&gt;&lt;/object&gt;&lt;/object&gt;&lt;/database&gt;"/>
  <p:tag name="SECTOMILLISECCONVERTED" val="1"/>
</p:tagLst>
</file>

<file path=ppt/theme/theme1.xml><?xml version="1.0" encoding="utf-8"?>
<a:theme xmlns:a="http://schemas.openxmlformats.org/drawingml/2006/main" name="BITS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G Template">
  <a:themeElements>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rgbClr val="FFB310"/>
          </a:solidFill>
          <a:round/>
          <a:headEnd/>
          <a:tailEnd/>
        </a:ln>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defPPr>
      </a:lstStyle>
    </a:txDef>
  </a:objectDefaults>
  <a:extraClrSchemeLst>
    <a:extraClrScheme>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DP-NJfi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DP-NJfina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DP-NJfina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DP-NJfi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DP-NJfi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DP-NJfi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bits.thmx</Template>
  <TotalTime>6663</TotalTime>
  <Words>4183</Words>
  <Application>Microsoft Office PowerPoint</Application>
  <PresentationFormat>On-screen Show (16:9)</PresentationFormat>
  <Paragraphs>442</Paragraphs>
  <Slides>62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62</vt:i4>
      </vt:variant>
    </vt:vector>
  </HeadingPairs>
  <TitlesOfParts>
    <vt:vector size="69" baseType="lpstr">
      <vt:lpstr>Arial</vt:lpstr>
      <vt:lpstr>Calibri</vt:lpstr>
      <vt:lpstr>Courier New</vt:lpstr>
      <vt:lpstr>Liberation Serif</vt:lpstr>
      <vt:lpstr>Times New Roman</vt:lpstr>
      <vt:lpstr>BITS_PPT_template</vt:lpstr>
      <vt:lpstr>PG Template</vt:lpstr>
      <vt:lpstr>SS ZG 566 Secure Software Engineering</vt:lpstr>
      <vt:lpstr>Security Requirements Engineering – Part 1 RL 4.1.1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Security Requirements Engineering - Part 2 RL 4.1.2</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CMU SQUARE Work Products RL 4.2.2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OWASP Recommendations RL 4.3.1</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SDL Recommendations RL 4.3.2</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dc:creator>
  <cp:lastModifiedBy>T V Rao</cp:lastModifiedBy>
  <cp:revision>365</cp:revision>
  <dcterms:created xsi:type="dcterms:W3CDTF">2015-06-09T08:31:04Z</dcterms:created>
  <dcterms:modified xsi:type="dcterms:W3CDTF">2017-08-30T05:25:47Z</dcterms:modified>
</cp:coreProperties>
</file>