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61"/>
  </p:notesMasterIdLst>
  <p:handoutMasterIdLst>
    <p:handoutMasterId r:id="rId62"/>
  </p:handoutMasterIdLst>
  <p:sldIdLst>
    <p:sldId id="381" r:id="rId3"/>
    <p:sldId id="389" r:id="rId4"/>
    <p:sldId id="582" r:id="rId5"/>
    <p:sldId id="900" r:id="rId6"/>
    <p:sldId id="901" r:id="rId7"/>
    <p:sldId id="902" r:id="rId8"/>
    <p:sldId id="903" r:id="rId9"/>
    <p:sldId id="905" r:id="rId10"/>
    <p:sldId id="904" r:id="rId11"/>
    <p:sldId id="908" r:id="rId12"/>
    <p:sldId id="813" r:id="rId13"/>
    <p:sldId id="811" r:id="rId14"/>
    <p:sldId id="812" r:id="rId15"/>
    <p:sldId id="909" r:id="rId16"/>
    <p:sldId id="910" r:id="rId17"/>
    <p:sldId id="911" r:id="rId18"/>
    <p:sldId id="912" r:id="rId19"/>
    <p:sldId id="944" r:id="rId20"/>
    <p:sldId id="913" r:id="rId21"/>
    <p:sldId id="914" r:id="rId22"/>
    <p:sldId id="915" r:id="rId23"/>
    <p:sldId id="916" r:id="rId24"/>
    <p:sldId id="917" r:id="rId25"/>
    <p:sldId id="918" r:id="rId26"/>
    <p:sldId id="828" r:id="rId27"/>
    <p:sldId id="665" r:id="rId28"/>
    <p:sldId id="666" r:id="rId29"/>
    <p:sldId id="667" r:id="rId30"/>
    <p:sldId id="919" r:id="rId31"/>
    <p:sldId id="920" r:id="rId32"/>
    <p:sldId id="921" r:id="rId33"/>
    <p:sldId id="922" r:id="rId34"/>
    <p:sldId id="923" r:id="rId35"/>
    <p:sldId id="924" r:id="rId36"/>
    <p:sldId id="925" r:id="rId37"/>
    <p:sldId id="668" r:id="rId38"/>
    <p:sldId id="636" r:id="rId39"/>
    <p:sldId id="637" r:id="rId40"/>
    <p:sldId id="927" r:id="rId41"/>
    <p:sldId id="928" r:id="rId42"/>
    <p:sldId id="929" r:id="rId43"/>
    <p:sldId id="930" r:id="rId44"/>
    <p:sldId id="931" r:id="rId45"/>
    <p:sldId id="932" r:id="rId46"/>
    <p:sldId id="872" r:id="rId47"/>
    <p:sldId id="878" r:id="rId48"/>
    <p:sldId id="879" r:id="rId49"/>
    <p:sldId id="933" r:id="rId50"/>
    <p:sldId id="934" r:id="rId51"/>
    <p:sldId id="935" r:id="rId52"/>
    <p:sldId id="936" r:id="rId53"/>
    <p:sldId id="937" r:id="rId54"/>
    <p:sldId id="938" r:id="rId55"/>
    <p:sldId id="939" r:id="rId56"/>
    <p:sldId id="940" r:id="rId57"/>
    <p:sldId id="941" r:id="rId58"/>
    <p:sldId id="601" r:id="rId59"/>
    <p:sldId id="888" r:id="rId60"/>
  </p:sldIdLst>
  <p:sldSz cx="9144000" cy="5143500" type="screen16x9"/>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139" d="100"/>
          <a:sy n="139" d="100"/>
        </p:scale>
        <p:origin x="738" y="10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10/12/2017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14143"/>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4453"/>
            <a:ext cx="8229600" cy="3661687"/>
          </a:xfrm>
        </p:spPr>
        <p:txBody>
          <a:bodyPr/>
          <a:lstStyle/>
          <a:p>
            <a:pPr marL="285750" lvl="0" indent="-285750" fontAlgn="base">
              <a:buFont typeface="Arial" panose="020B0604020202020204" pitchFamily="34" charset="0"/>
              <a:buChar char="•"/>
            </a:pPr>
            <a:r>
              <a:rPr lang="en-US" dirty="0"/>
              <a:t>Arc injection transfers control to code that already exists in the program’s memory space</a:t>
            </a:r>
          </a:p>
          <a:p>
            <a:pPr marL="285750" lvl="0" indent="-285750" fontAlgn="base">
              <a:buFont typeface="Arial" panose="020B0604020202020204" pitchFamily="34" charset="0"/>
              <a:buChar char="•"/>
            </a:pPr>
            <a:r>
              <a:rPr lang="en-US" dirty="0"/>
              <a:t>refers to how exploits insert a new arc (control-flow transfer) into the program’s control-flow graph as opposed to injecting code. </a:t>
            </a:r>
          </a:p>
          <a:p>
            <a:pPr marL="285750" lvl="0" indent="-285750" fontAlgn="base">
              <a:buFont typeface="Arial" panose="020B0604020202020204" pitchFamily="34" charset="0"/>
              <a:buChar char="•"/>
            </a:pPr>
            <a:r>
              <a:rPr lang="en-US" dirty="0"/>
              <a:t>can install the address of an existing function (such as </a:t>
            </a:r>
            <a:r>
              <a:rPr lang="en-US" b="1" dirty="0"/>
              <a:t>system() </a:t>
            </a:r>
            <a:r>
              <a:rPr lang="en-US" dirty="0"/>
              <a:t>or </a:t>
            </a:r>
            <a:r>
              <a:rPr lang="en-US" b="1" dirty="0"/>
              <a:t>exec()</a:t>
            </a:r>
            <a:r>
              <a:rPr lang="en-US" dirty="0"/>
              <a:t>, which can be used to execute programs on the local system</a:t>
            </a:r>
          </a:p>
          <a:p>
            <a:pPr marL="285750" lvl="0" indent="-285750" fontAlgn="base">
              <a:buFont typeface="Arial" panose="020B0604020202020204" pitchFamily="34" charset="0"/>
              <a:buChar char="•"/>
            </a:pPr>
            <a:r>
              <a:rPr lang="en-US" dirty="0"/>
              <a:t>Sophisticated attacks possible using this </a:t>
            </a:r>
            <a:r>
              <a:rPr lang="en-US" dirty="0" smtClean="0"/>
              <a:t>technique</a:t>
            </a:r>
          </a:p>
          <a:p>
            <a:pPr marL="285750" lvl="0" indent="-285750" fontAlgn="base">
              <a:buFont typeface="Arial" panose="020B0604020202020204" pitchFamily="34" charset="0"/>
              <a:buChar char="•"/>
            </a:pPr>
            <a:r>
              <a:rPr lang="en-US" dirty="0"/>
              <a:t>“Exploit” code pre-installed in code </a:t>
            </a:r>
            <a:r>
              <a:rPr lang="en-US" dirty="0" smtClean="0"/>
              <a:t>segment; No </a:t>
            </a:r>
            <a:r>
              <a:rPr lang="en-US" dirty="0"/>
              <a:t>code is injected</a:t>
            </a:r>
          </a:p>
          <a:p>
            <a:pPr marL="285750" lvl="0" indent="-285750" fontAlgn="base">
              <a:buFont typeface="Arial" panose="020B0604020202020204" pitchFamily="34" charset="0"/>
              <a:buChar char="•"/>
            </a:pPr>
            <a:r>
              <a:rPr lang="en-US" dirty="0"/>
              <a:t>Memory based protection schemes cannot prevent arc injection</a:t>
            </a:r>
          </a:p>
          <a:p>
            <a:pPr marL="285750" lvl="0" indent="-285750" fontAlgn="base">
              <a:buFont typeface="Arial" panose="020B0604020202020204" pitchFamily="34" charset="0"/>
              <a:buChar char="•"/>
            </a:pPr>
            <a:r>
              <a:rPr lang="en-US" dirty="0" err="1"/>
              <a:t>Doesn</a:t>
            </a:r>
            <a:r>
              <a:rPr lang="en-US" dirty="0"/>
              <a:t> t’ require larger overflows</a:t>
            </a:r>
          </a:p>
          <a:p>
            <a:pPr marL="285750" lvl="0" indent="-285750" fontAlgn="base">
              <a:buFont typeface="Arial" panose="020B0604020202020204" pitchFamily="34" charset="0"/>
              <a:buChar char="•"/>
            </a:pPr>
            <a:r>
              <a:rPr lang="en-US" dirty="0"/>
              <a:t>The original frame can be restored to prevent detection</a:t>
            </a:r>
          </a:p>
          <a:p>
            <a:pPr marL="285750" lvl="0" indent="-285750" fontAlgn="base">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564333"/>
          </a:xfrm>
        </p:spPr>
        <p:txBody>
          <a:bodyPr/>
          <a:lstStyle/>
          <a:p>
            <a:r>
              <a:rPr lang="en-US" dirty="0"/>
              <a:t>Arc Injection (return-into-</a:t>
            </a:r>
            <a:r>
              <a:rPr lang="en-US" dirty="0" err="1"/>
              <a:t>libc</a:t>
            </a:r>
            <a:r>
              <a:rPr lang="en-US" dirty="0"/>
              <a:t>)</a:t>
            </a:r>
          </a:p>
        </p:txBody>
      </p:sp>
    </p:spTree>
    <p:extLst>
      <p:ext uri="{BB962C8B-B14F-4D97-AF65-F5344CB8AC3E}">
        <p14:creationId xmlns:p14="http://schemas.microsoft.com/office/powerpoint/2010/main" val="388851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Buffer Overflow Defenses</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a:t>
            </a:r>
            <a:r>
              <a:rPr lang="en-US" b="1" dirty="0">
                <a:latin typeface="Arial" panose="020B0604020202020204" pitchFamily="34" charset="0"/>
                <a:cs typeface="Arial" panose="020B0604020202020204" pitchFamily="34" charset="0"/>
              </a:rPr>
              <a:t>7</a:t>
            </a:r>
            <a:r>
              <a:rPr lang="en-US" b="1" dirty="0" smtClean="0">
                <a:latin typeface="Arial" panose="020B0604020202020204" pitchFamily="34" charset="0"/>
                <a:cs typeface="Arial" panose="020B0604020202020204" pitchFamily="34" charset="0"/>
              </a:rPr>
              <a:t>.1.2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0388" y="1120378"/>
            <a:ext cx="7274011" cy="3394472"/>
          </a:xfrm>
        </p:spPr>
        <p:txBody>
          <a:bodyPr/>
          <a:lstStyle/>
          <a:p>
            <a:pPr>
              <a:spcAft>
                <a:spcPts val="1200"/>
              </a:spcAft>
            </a:pPr>
            <a:r>
              <a:rPr lang="en-US" altLang="en-US" dirty="0"/>
              <a:t>Buffer overflows are widely exploited</a:t>
            </a:r>
          </a:p>
          <a:p>
            <a:r>
              <a:rPr lang="en-US" altLang="en-US" dirty="0"/>
              <a:t>Large amount of vulnerable code in use</a:t>
            </a:r>
            <a:endParaRPr lang="en-US" altLang="en-US" sz="1400" dirty="0"/>
          </a:p>
          <a:p>
            <a:pPr lvl="1"/>
            <a:r>
              <a:rPr lang="en-US" altLang="en-US" dirty="0"/>
              <a:t>despite cause and countermeasures known</a:t>
            </a:r>
          </a:p>
          <a:p>
            <a:endParaRPr lang="en-US" altLang="en-US" dirty="0" smtClean="0"/>
          </a:p>
          <a:p>
            <a:r>
              <a:rPr lang="en-US" altLang="en-US" dirty="0" smtClean="0"/>
              <a:t>Two </a:t>
            </a:r>
            <a:r>
              <a:rPr lang="en-US" altLang="en-US" dirty="0"/>
              <a:t>broad defense approaches</a:t>
            </a:r>
          </a:p>
          <a:p>
            <a:pPr lvl="1">
              <a:spcBef>
                <a:spcPts val="1200"/>
              </a:spcBef>
            </a:pPr>
            <a:r>
              <a:rPr lang="en-US" altLang="en-US" sz="1800" dirty="0"/>
              <a:t>compile-time - harden new programs</a:t>
            </a:r>
          </a:p>
          <a:p>
            <a:pPr lvl="1">
              <a:spcBef>
                <a:spcPts val="1200"/>
              </a:spcBef>
            </a:pPr>
            <a:r>
              <a:rPr lang="en-US" altLang="en-US" sz="1800" dirty="0"/>
              <a:t>run-time - handle attacks on existing programs</a:t>
            </a:r>
            <a:endParaRPr lang="en-US" sz="1800" dirty="0"/>
          </a:p>
        </p:txBody>
      </p:sp>
      <p:sp>
        <p:nvSpPr>
          <p:cNvPr id="3" name="Content Placeholder 2"/>
          <p:cNvSpPr>
            <a:spLocks noGrp="1"/>
          </p:cNvSpPr>
          <p:nvPr>
            <p:ph sz="quarter" idx="10"/>
          </p:nvPr>
        </p:nvSpPr>
        <p:spPr>
          <a:xfrm>
            <a:off x="304800" y="214143"/>
            <a:ext cx="6324600" cy="638473"/>
          </a:xfrm>
        </p:spPr>
        <p:txBody>
          <a:bodyPr/>
          <a:lstStyle/>
          <a:p>
            <a:r>
              <a:rPr lang="en-US" dirty="0"/>
              <a:t>Buffer Overflow Defenses</a:t>
            </a:r>
          </a:p>
        </p:txBody>
      </p:sp>
    </p:spTree>
    <p:extLst>
      <p:ext uri="{BB962C8B-B14F-4D97-AF65-F5344CB8AC3E}">
        <p14:creationId xmlns:p14="http://schemas.microsoft.com/office/powerpoint/2010/main" val="369529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9622" y="1120378"/>
            <a:ext cx="7854778" cy="3394472"/>
          </a:xfrm>
        </p:spPr>
        <p:txBody>
          <a:bodyPr/>
          <a:lstStyle/>
          <a:p>
            <a:pPr marL="457200" indent="-457200">
              <a:spcBef>
                <a:spcPts val="600"/>
              </a:spcBef>
              <a:spcAft>
                <a:spcPts val="600"/>
              </a:spcAft>
              <a:buFont typeface="Arial" panose="020B0604020202020204" pitchFamily="34" charset="0"/>
              <a:buChar char="•"/>
            </a:pPr>
            <a:r>
              <a:rPr lang="en-US" altLang="en-US" sz="2400" dirty="0"/>
              <a:t>Aim to prevent or detect buffer overflows</a:t>
            </a:r>
          </a:p>
          <a:p>
            <a:pPr marL="457200" indent="-457200">
              <a:spcBef>
                <a:spcPts val="600"/>
              </a:spcBef>
              <a:spcAft>
                <a:spcPts val="600"/>
              </a:spcAft>
              <a:buFont typeface="Arial" panose="020B0604020202020204" pitchFamily="34" charset="0"/>
              <a:buChar char="•"/>
            </a:pPr>
            <a:r>
              <a:rPr lang="en-US" altLang="en-US" sz="2400" dirty="0"/>
              <a:t>Possibilities include</a:t>
            </a:r>
          </a:p>
          <a:p>
            <a:pPr lvl="1">
              <a:spcBef>
                <a:spcPts val="600"/>
              </a:spcBef>
              <a:spcAft>
                <a:spcPts val="600"/>
              </a:spcAft>
            </a:pPr>
            <a:r>
              <a:rPr lang="en-US" altLang="en-US" sz="2000" dirty="0"/>
              <a:t>Choose a high-level language that does not permit buffer overflows</a:t>
            </a:r>
          </a:p>
          <a:p>
            <a:pPr lvl="1">
              <a:spcBef>
                <a:spcPts val="600"/>
              </a:spcBef>
              <a:spcAft>
                <a:spcPts val="600"/>
              </a:spcAft>
            </a:pPr>
            <a:r>
              <a:rPr lang="en-US" altLang="en-US" sz="2000" dirty="0"/>
              <a:t>Encourage safe coding standards</a:t>
            </a:r>
          </a:p>
          <a:p>
            <a:pPr lvl="1">
              <a:spcBef>
                <a:spcPts val="600"/>
              </a:spcBef>
              <a:spcAft>
                <a:spcPts val="600"/>
              </a:spcAft>
            </a:pPr>
            <a:r>
              <a:rPr lang="en-US" altLang="en-US" sz="2000" dirty="0"/>
              <a:t>Use safe standard libraries</a:t>
            </a:r>
          </a:p>
          <a:p>
            <a:pPr lvl="1">
              <a:spcBef>
                <a:spcPts val="600"/>
              </a:spcBef>
              <a:spcAft>
                <a:spcPts val="600"/>
              </a:spcAft>
            </a:pPr>
            <a:r>
              <a:rPr lang="en-US" altLang="en-US" sz="2000" dirty="0"/>
              <a:t>Include additional code to detect corruption of the stack frame</a:t>
            </a:r>
            <a:endParaRPr lang="en-US" sz="1050" dirty="0"/>
          </a:p>
        </p:txBody>
      </p:sp>
      <p:sp>
        <p:nvSpPr>
          <p:cNvPr id="3" name="Content Placeholder 2"/>
          <p:cNvSpPr>
            <a:spLocks noGrp="1"/>
          </p:cNvSpPr>
          <p:nvPr>
            <p:ph sz="quarter" idx="10"/>
          </p:nvPr>
        </p:nvSpPr>
        <p:spPr>
          <a:xfrm>
            <a:off x="304800" y="214143"/>
            <a:ext cx="6324600" cy="589046"/>
          </a:xfrm>
        </p:spPr>
        <p:txBody>
          <a:bodyPr/>
          <a:lstStyle/>
          <a:p>
            <a:r>
              <a:rPr lang="en-US" dirty="0"/>
              <a:t>Compile-Time Defenses</a:t>
            </a:r>
          </a:p>
        </p:txBody>
      </p:sp>
    </p:spTree>
    <p:extLst>
      <p:ext uri="{BB962C8B-B14F-4D97-AF65-F5344CB8AC3E}">
        <p14:creationId xmlns:p14="http://schemas.microsoft.com/office/powerpoint/2010/main" val="1103448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285750" indent="-285750">
              <a:spcAft>
                <a:spcPts val="600"/>
              </a:spcAft>
              <a:buFont typeface="Arial" panose="020B0604020202020204" pitchFamily="34" charset="0"/>
              <a:buChar char="•"/>
            </a:pPr>
            <a:r>
              <a:rPr lang="en-US" altLang="en-US" dirty="0"/>
              <a:t>Use a modern high-level languages with strong typing</a:t>
            </a:r>
          </a:p>
          <a:p>
            <a:pPr lvl="1">
              <a:spcBef>
                <a:spcPts val="0"/>
              </a:spcBef>
              <a:spcAft>
                <a:spcPts val="1200"/>
              </a:spcAft>
            </a:pPr>
            <a:r>
              <a:rPr lang="en-US" altLang="en-US" sz="1400" dirty="0"/>
              <a:t>not vulnerable to buffer overflow</a:t>
            </a:r>
          </a:p>
          <a:p>
            <a:pPr lvl="1">
              <a:spcBef>
                <a:spcPts val="0"/>
              </a:spcBef>
              <a:spcAft>
                <a:spcPts val="1200"/>
              </a:spcAft>
            </a:pPr>
            <a:r>
              <a:rPr lang="en-US" altLang="en-US" sz="1400" dirty="0"/>
              <a:t>compiler enforces range checks and permissible operations on variables</a:t>
            </a:r>
            <a:endParaRPr lang="en-US" altLang="en-US" dirty="0"/>
          </a:p>
          <a:p>
            <a:pPr marL="285750" indent="-285750">
              <a:spcAft>
                <a:spcPts val="1200"/>
              </a:spcAft>
              <a:buFont typeface="Arial" panose="020B0604020202020204" pitchFamily="34" charset="0"/>
              <a:buChar char="•"/>
            </a:pPr>
            <a:r>
              <a:rPr lang="en-US" altLang="en-US" dirty="0"/>
              <a:t>Flexibility &amp; Safety come with cost in resource use</a:t>
            </a:r>
          </a:p>
          <a:p>
            <a:pPr lvl="1">
              <a:spcBef>
                <a:spcPts val="0"/>
              </a:spcBef>
              <a:spcAft>
                <a:spcPts val="1200"/>
              </a:spcAft>
            </a:pPr>
            <a:r>
              <a:rPr lang="en-US" altLang="en-US" sz="1400" dirty="0"/>
              <a:t>at compile time</a:t>
            </a:r>
          </a:p>
          <a:p>
            <a:pPr lvl="1">
              <a:spcBef>
                <a:spcPts val="0"/>
              </a:spcBef>
              <a:spcAft>
                <a:spcPts val="1200"/>
              </a:spcAft>
            </a:pPr>
            <a:r>
              <a:rPr lang="en-US" altLang="en-US" sz="1400" dirty="0"/>
              <a:t>additional checks at run time</a:t>
            </a:r>
          </a:p>
          <a:p>
            <a:pPr marL="285750" indent="-285750">
              <a:spcAft>
                <a:spcPts val="600"/>
              </a:spcAft>
              <a:buFont typeface="Arial" panose="020B0604020202020204" pitchFamily="34" charset="0"/>
              <a:buChar char="•"/>
            </a:pPr>
            <a:r>
              <a:rPr lang="en-US" altLang="en-US" dirty="0" smtClean="0"/>
              <a:t>Add </a:t>
            </a:r>
            <a:r>
              <a:rPr lang="en-US" altLang="en-US" dirty="0"/>
              <a:t>restrictions on access to hardware</a:t>
            </a:r>
          </a:p>
          <a:p>
            <a:pPr lvl="1">
              <a:spcAft>
                <a:spcPts val="1200"/>
              </a:spcAft>
            </a:pPr>
            <a:r>
              <a:rPr lang="en-US" altLang="en-US" sz="1400" dirty="0" smtClean="0"/>
              <a:t>still </a:t>
            </a:r>
            <a:r>
              <a:rPr lang="en-US" altLang="en-US" sz="1400" dirty="0"/>
              <a:t>need some code(e.g. device drivers) in C like languages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799" y="214143"/>
            <a:ext cx="6763265" cy="589046"/>
          </a:xfrm>
        </p:spPr>
        <p:txBody>
          <a:bodyPr>
            <a:normAutofit fontScale="85000" lnSpcReduction="10000"/>
          </a:bodyPr>
          <a:lstStyle/>
          <a:p>
            <a:r>
              <a:rPr lang="en-US" dirty="0"/>
              <a:t>Compile-Time Defenses: Programming Language</a:t>
            </a:r>
          </a:p>
        </p:txBody>
      </p:sp>
    </p:spTree>
    <p:extLst>
      <p:ext uri="{BB962C8B-B14F-4D97-AF65-F5344CB8AC3E}">
        <p14:creationId xmlns:p14="http://schemas.microsoft.com/office/powerpoint/2010/main" val="838979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7" cy="3394472"/>
          </a:xfrm>
        </p:spPr>
        <p:txBody>
          <a:bodyPr/>
          <a:lstStyle/>
          <a:p>
            <a:pPr>
              <a:spcAft>
                <a:spcPts val="1200"/>
              </a:spcAft>
            </a:pPr>
            <a:r>
              <a:rPr lang="en-US" altLang="en-US" dirty="0"/>
              <a:t>If </a:t>
            </a:r>
            <a:r>
              <a:rPr lang="en-US" altLang="en-US" dirty="0" smtClean="0"/>
              <a:t>possible, avoid using </a:t>
            </a:r>
            <a:r>
              <a:rPr lang="en-US" altLang="en-US" dirty="0"/>
              <a:t>potentially unsafe languages </a:t>
            </a:r>
            <a:r>
              <a:rPr lang="en-US" altLang="en-US" dirty="0" smtClean="0"/>
              <a:t>e.g. </a:t>
            </a:r>
            <a:r>
              <a:rPr lang="en-US" altLang="en-US" dirty="0"/>
              <a:t>C</a:t>
            </a:r>
          </a:p>
          <a:p>
            <a:pPr>
              <a:spcAft>
                <a:spcPts val="600"/>
              </a:spcAft>
            </a:pPr>
            <a:r>
              <a:rPr lang="en-US" altLang="en-US" dirty="0"/>
              <a:t>Programmer must explicitly write safe code</a:t>
            </a:r>
          </a:p>
          <a:p>
            <a:pPr lvl="1">
              <a:spcAft>
                <a:spcPts val="1200"/>
              </a:spcAft>
            </a:pPr>
            <a:r>
              <a:rPr lang="en-US" altLang="en-US" sz="1400" dirty="0"/>
              <a:t>by design with new code</a:t>
            </a:r>
          </a:p>
          <a:p>
            <a:pPr lvl="1">
              <a:spcAft>
                <a:spcPts val="1200"/>
              </a:spcAft>
            </a:pPr>
            <a:r>
              <a:rPr lang="en-US" altLang="en-US" sz="1400" b="1" i="1" dirty="0"/>
              <a:t>extensive after code review </a:t>
            </a:r>
            <a:r>
              <a:rPr lang="en-US" altLang="en-US" sz="1400" dirty="0"/>
              <a:t>of existing code, (e.g., </a:t>
            </a:r>
            <a:r>
              <a:rPr lang="en-US" altLang="en-US" sz="1400" dirty="0" err="1"/>
              <a:t>OpenBSD</a:t>
            </a:r>
            <a:r>
              <a:rPr lang="en-US" altLang="en-US" sz="1400" dirty="0"/>
              <a:t>)</a:t>
            </a:r>
          </a:p>
          <a:p>
            <a:pPr>
              <a:spcAft>
                <a:spcPts val="1200"/>
              </a:spcAft>
            </a:pPr>
            <a:r>
              <a:rPr lang="en-US" altLang="en-US" dirty="0"/>
              <a:t>Buffer overflow safety a subset of general safe coding techniques </a:t>
            </a:r>
          </a:p>
          <a:p>
            <a:pPr>
              <a:spcAft>
                <a:spcPts val="600"/>
              </a:spcAft>
            </a:pPr>
            <a:r>
              <a:rPr lang="en-US" altLang="en-US" dirty="0"/>
              <a:t>Allow for graceful failure </a:t>
            </a:r>
            <a:r>
              <a:rPr lang="en-US" altLang="en-US" sz="2000" b="1" i="1" dirty="0"/>
              <a:t>(know how things may go wrong)</a:t>
            </a:r>
            <a:endParaRPr lang="en-US" altLang="en-US" b="1" i="1" dirty="0"/>
          </a:p>
          <a:p>
            <a:pPr lvl="1">
              <a:spcAft>
                <a:spcPts val="1200"/>
              </a:spcAft>
            </a:pPr>
            <a:r>
              <a:rPr lang="en-US" altLang="en-US" sz="1400" dirty="0"/>
              <a:t>check for sufficient space in any buffer</a:t>
            </a:r>
          </a:p>
          <a:p>
            <a:pPr>
              <a:spcAft>
                <a:spcPts val="1200"/>
              </a:spcAft>
            </a:pPr>
            <a:endParaRPr lang="en-US" dirty="0"/>
          </a:p>
        </p:txBody>
      </p:sp>
      <p:sp>
        <p:nvSpPr>
          <p:cNvPr id="3" name="Content Placeholder 2"/>
          <p:cNvSpPr>
            <a:spLocks noGrp="1"/>
          </p:cNvSpPr>
          <p:nvPr>
            <p:ph sz="quarter" idx="10"/>
          </p:nvPr>
        </p:nvSpPr>
        <p:spPr>
          <a:xfrm>
            <a:off x="304800" y="214143"/>
            <a:ext cx="6750908" cy="601403"/>
          </a:xfrm>
        </p:spPr>
        <p:txBody>
          <a:bodyPr>
            <a:normAutofit fontScale="85000" lnSpcReduction="10000"/>
          </a:bodyPr>
          <a:lstStyle/>
          <a:p>
            <a:r>
              <a:rPr lang="en-US" dirty="0"/>
              <a:t>Compile-Time Defenses: Safe Coding Techniques</a:t>
            </a:r>
          </a:p>
        </p:txBody>
      </p:sp>
    </p:spTree>
    <p:extLst>
      <p:ext uri="{BB962C8B-B14F-4D97-AF65-F5344CB8AC3E}">
        <p14:creationId xmlns:p14="http://schemas.microsoft.com/office/powerpoint/2010/main" val="3433262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750908" cy="601403"/>
          </a:xfrm>
        </p:spPr>
        <p:txBody>
          <a:bodyPr>
            <a:normAutofit fontScale="85000" lnSpcReduction="10000"/>
          </a:bodyPr>
          <a:lstStyle/>
          <a:p>
            <a:r>
              <a:rPr lang="en-US" dirty="0"/>
              <a:t>Compile-Time Defenses: Safe Coding Techniques</a:t>
            </a:r>
          </a:p>
        </p:txBody>
      </p:sp>
      <p:sp>
        <p:nvSpPr>
          <p:cNvPr id="4" name="Content Placeholder 3"/>
          <p:cNvSpPr>
            <a:spLocks noGrp="1"/>
          </p:cNvSpPr>
          <p:nvPr>
            <p:ph idx="1"/>
          </p:nvPr>
        </p:nvSpPr>
        <p:spPr/>
        <p:txBody>
          <a:bodyPr/>
          <a:lstStyle/>
          <a:p>
            <a:r>
              <a:rPr lang="en-US" altLang="en-US" dirty="0"/>
              <a:t>Common Unsafe C Functions</a:t>
            </a:r>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6160" y="2212182"/>
            <a:ext cx="5886450" cy="104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46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476" y="1120378"/>
            <a:ext cx="7755924" cy="3394472"/>
          </a:xfrm>
        </p:spPr>
        <p:txBody>
          <a:bodyPr/>
          <a:lstStyle/>
          <a:p>
            <a:pPr>
              <a:spcAft>
                <a:spcPts val="600"/>
              </a:spcAft>
            </a:pPr>
            <a:r>
              <a:rPr lang="en-US" altLang="en-US" dirty="0"/>
              <a:t>Proposals for safety extensions (library replacements) to C</a:t>
            </a:r>
          </a:p>
          <a:p>
            <a:pPr lvl="1">
              <a:spcAft>
                <a:spcPts val="600"/>
              </a:spcAft>
            </a:pPr>
            <a:r>
              <a:rPr lang="en-US" altLang="en-US" sz="1400" dirty="0"/>
              <a:t>performance penalties</a:t>
            </a:r>
          </a:p>
          <a:p>
            <a:pPr lvl="1">
              <a:spcAft>
                <a:spcPts val="600"/>
              </a:spcAft>
            </a:pPr>
            <a:r>
              <a:rPr lang="en-US" altLang="en-US" sz="1400" dirty="0"/>
              <a:t>must compile programs with special compiler</a:t>
            </a:r>
            <a:endParaRPr lang="en-US" altLang="en-US" dirty="0"/>
          </a:p>
          <a:p>
            <a:pPr>
              <a:spcAft>
                <a:spcPts val="600"/>
              </a:spcAft>
            </a:pPr>
            <a:r>
              <a:rPr lang="en-US" altLang="en-US" dirty="0"/>
              <a:t>Several safer standard library variants</a:t>
            </a:r>
          </a:p>
          <a:p>
            <a:pPr lvl="1">
              <a:spcAft>
                <a:spcPts val="600"/>
              </a:spcAft>
            </a:pPr>
            <a:r>
              <a:rPr lang="en-US" altLang="en-US" sz="1400" dirty="0"/>
              <a:t>new functions, e.g. </a:t>
            </a:r>
            <a:r>
              <a:rPr lang="en-US" altLang="en-US" sz="1400" dirty="0" err="1"/>
              <a:t>strlcpy</a:t>
            </a:r>
            <a:r>
              <a:rPr lang="en-US" altLang="en-US" sz="1400" dirty="0"/>
              <a:t>()</a:t>
            </a:r>
          </a:p>
          <a:p>
            <a:pPr lvl="1">
              <a:spcAft>
                <a:spcPts val="600"/>
              </a:spcAft>
            </a:pPr>
            <a:r>
              <a:rPr lang="en-US" altLang="en-US" sz="1400" dirty="0"/>
              <a:t>safer re-implementation of standard functions as a dynamic library, e.g. </a:t>
            </a:r>
            <a:r>
              <a:rPr lang="en-US" altLang="en-US" sz="1400" dirty="0" err="1"/>
              <a:t>Libsafe</a:t>
            </a:r>
            <a:endParaRPr lang="en-US" altLang="en-US" sz="1400" dirty="0"/>
          </a:p>
          <a:p>
            <a:pPr>
              <a:spcAft>
                <a:spcPts val="600"/>
              </a:spcAft>
            </a:pPr>
            <a:endParaRPr lang="en-US" dirty="0"/>
          </a:p>
        </p:txBody>
      </p:sp>
      <p:sp>
        <p:nvSpPr>
          <p:cNvPr id="3" name="Content Placeholder 2"/>
          <p:cNvSpPr>
            <a:spLocks noGrp="1"/>
          </p:cNvSpPr>
          <p:nvPr>
            <p:ph sz="quarter" idx="10"/>
          </p:nvPr>
        </p:nvSpPr>
        <p:spPr>
          <a:xfrm>
            <a:off x="304800" y="86497"/>
            <a:ext cx="6324600" cy="691980"/>
          </a:xfrm>
        </p:spPr>
        <p:txBody>
          <a:bodyPr>
            <a:normAutofit/>
          </a:bodyPr>
          <a:lstStyle/>
          <a:p>
            <a:pPr>
              <a:lnSpc>
                <a:spcPts val="2000"/>
              </a:lnSpc>
            </a:pPr>
            <a:r>
              <a:rPr lang="en-US" sz="2000" dirty="0"/>
              <a:t>Compile-Time Defenses:</a:t>
            </a:r>
            <a:br>
              <a:rPr lang="en-US" sz="2000" dirty="0"/>
            </a:br>
            <a:r>
              <a:rPr lang="en-US" sz="2000" dirty="0"/>
              <a:t>Language Extension, Safe Libraries</a:t>
            </a:r>
          </a:p>
        </p:txBody>
      </p:sp>
    </p:spTree>
    <p:extLst>
      <p:ext uri="{BB962C8B-B14F-4D97-AF65-F5344CB8AC3E}">
        <p14:creationId xmlns:p14="http://schemas.microsoft.com/office/powerpoint/2010/main" val="314245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smtClean="0">
                <a:latin typeface="Arial" panose="020B0604020202020204" pitchFamily="34" charset="0"/>
                <a:cs typeface="Arial" panose="020B0604020202020204" pitchFamily="34" charset="0"/>
              </a:rPr>
              <a:t>Buffer Overflows–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556" y="1120378"/>
            <a:ext cx="8064843" cy="3394472"/>
          </a:xfrm>
        </p:spPr>
        <p:txBody>
          <a:bodyPr/>
          <a:lstStyle/>
          <a:p>
            <a:pPr marL="285750" indent="-285750">
              <a:buFont typeface="Arial" panose="020B0604020202020204" pitchFamily="34" charset="0"/>
              <a:buChar char="•"/>
            </a:pPr>
            <a:r>
              <a:rPr lang="en-US" dirty="0"/>
              <a:t>The C String Library (</a:t>
            </a:r>
            <a:r>
              <a:rPr lang="en-US" dirty="0" err="1"/>
              <a:t>SafeStr</a:t>
            </a:r>
            <a:r>
              <a:rPr lang="en-US" dirty="0"/>
              <a:t>) from Messier and </a:t>
            </a:r>
            <a:r>
              <a:rPr lang="en-US" dirty="0" err="1"/>
              <a:t>Viega</a:t>
            </a:r>
            <a:r>
              <a:rPr lang="en-US" dirty="0"/>
              <a:t> provides a rich string-handling library for C that has secure semantics yet is interoperable with legacy library code in a straightforward manner</a:t>
            </a:r>
          </a:p>
          <a:p>
            <a:pPr lvl="1">
              <a:spcAft>
                <a:spcPts val="600"/>
              </a:spcAft>
            </a:pPr>
            <a:r>
              <a:rPr lang="en-US" sz="1400" dirty="0"/>
              <a:t>The </a:t>
            </a:r>
            <a:r>
              <a:rPr lang="en-US" sz="1400" dirty="0" err="1"/>
              <a:t>SafeStr</a:t>
            </a:r>
            <a:r>
              <a:rPr lang="en-US" sz="1400" dirty="0"/>
              <a:t> library uses a dynamic approach for C that automatically resizes strings as required.</a:t>
            </a:r>
          </a:p>
          <a:p>
            <a:pPr lvl="1">
              <a:spcAft>
                <a:spcPts val="600"/>
              </a:spcAft>
            </a:pPr>
            <a:r>
              <a:rPr lang="en-US" sz="1400" dirty="0"/>
              <a:t> </a:t>
            </a:r>
            <a:r>
              <a:rPr lang="en-US" sz="1400" dirty="0" err="1"/>
              <a:t>SafeStr</a:t>
            </a:r>
            <a:r>
              <a:rPr lang="en-US" sz="1400" dirty="0"/>
              <a:t> accomplishes this by reallocating memory and moving the contents of the string whenever an operation requires that a string grow in size. </a:t>
            </a:r>
          </a:p>
          <a:p>
            <a:pPr lvl="1">
              <a:spcAft>
                <a:spcPts val="600"/>
              </a:spcAft>
            </a:pPr>
            <a:r>
              <a:rPr lang="en-US" sz="1400" dirty="0"/>
              <a:t>As a result, buffer overflows should not result from using the library</a:t>
            </a:r>
          </a:p>
          <a:p>
            <a:pPr lvl="1">
              <a:spcAft>
                <a:spcPts val="600"/>
              </a:spcAft>
            </a:pPr>
            <a:r>
              <a:rPr lang="en-US" sz="1400" dirty="0"/>
              <a:t>The </a:t>
            </a:r>
            <a:r>
              <a:rPr lang="en-US" sz="1400" dirty="0" err="1"/>
              <a:t>SafeStr</a:t>
            </a:r>
            <a:r>
              <a:rPr lang="en-US" sz="1400" dirty="0"/>
              <a:t> library uses a dynamic approach for C that automatically resizes strings as required. </a:t>
            </a:r>
            <a:r>
              <a:rPr lang="en-US" sz="1400" dirty="0" err="1"/>
              <a:t>SafeStr</a:t>
            </a:r>
            <a:r>
              <a:rPr lang="en-US" sz="1400" dirty="0"/>
              <a:t> accomplishes this by reallocating memory and moving the contents of the string whenever an operation requires that a string grow in size. As a result, buffer overflows should not result from using the library</a:t>
            </a:r>
          </a:p>
        </p:txBody>
      </p:sp>
      <p:sp>
        <p:nvSpPr>
          <p:cNvPr id="3" name="Content Placeholder 2"/>
          <p:cNvSpPr>
            <a:spLocks noGrp="1"/>
          </p:cNvSpPr>
          <p:nvPr>
            <p:ph sz="quarter" idx="10"/>
          </p:nvPr>
        </p:nvSpPr>
        <p:spPr>
          <a:xfrm>
            <a:off x="304800" y="201786"/>
            <a:ext cx="6324600" cy="638473"/>
          </a:xfrm>
        </p:spPr>
        <p:txBody>
          <a:bodyPr/>
          <a:lstStyle/>
          <a:p>
            <a:r>
              <a:rPr lang="en-US" dirty="0"/>
              <a:t>C String Library (</a:t>
            </a:r>
            <a:r>
              <a:rPr lang="en-US" dirty="0" err="1"/>
              <a:t>SafeStr</a:t>
            </a:r>
            <a:r>
              <a:rPr lang="en-US" dirty="0"/>
              <a:t>)</a:t>
            </a:r>
          </a:p>
        </p:txBody>
      </p:sp>
    </p:spTree>
    <p:extLst>
      <p:ext uri="{BB962C8B-B14F-4D97-AF65-F5344CB8AC3E}">
        <p14:creationId xmlns:p14="http://schemas.microsoft.com/office/powerpoint/2010/main" val="1778516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Aft>
                <a:spcPts val="600"/>
              </a:spcAft>
              <a:buFont typeface="Arial" panose="020B0604020202020204" pitchFamily="34" charset="0"/>
              <a:buChar char="•"/>
            </a:pPr>
            <a:r>
              <a:rPr lang="en-US" altLang="en-US" dirty="0" err="1"/>
              <a:t>Stackguard</a:t>
            </a:r>
            <a:r>
              <a:rPr lang="en-US" altLang="en-US" dirty="0"/>
              <a:t>: add function entry and exit code to check stack for signs of corruption</a:t>
            </a:r>
          </a:p>
          <a:p>
            <a:pPr lvl="1">
              <a:spcAft>
                <a:spcPts val="600"/>
              </a:spcAft>
            </a:pPr>
            <a:r>
              <a:rPr lang="en-US" altLang="en-US" sz="1600" dirty="0"/>
              <a:t>Use random canary</a:t>
            </a:r>
          </a:p>
          <a:p>
            <a:pPr lvl="1">
              <a:spcAft>
                <a:spcPts val="600"/>
              </a:spcAft>
            </a:pPr>
            <a:r>
              <a:rPr lang="en-US" altLang="en-US" sz="1600" dirty="0"/>
              <a:t>e.g. </a:t>
            </a:r>
            <a:r>
              <a:rPr lang="en-US" altLang="en-US" sz="1600" dirty="0" err="1"/>
              <a:t>Stackguard</a:t>
            </a:r>
            <a:r>
              <a:rPr lang="en-US" altLang="en-US" sz="1600" dirty="0"/>
              <a:t>, Win/GS, GCC</a:t>
            </a:r>
          </a:p>
          <a:p>
            <a:pPr lvl="1">
              <a:spcAft>
                <a:spcPts val="600"/>
              </a:spcAft>
            </a:pPr>
            <a:r>
              <a:rPr lang="en-US" altLang="en-US" sz="1600" dirty="0"/>
              <a:t>check for overwrite between local variables and saved frame pointer and return address</a:t>
            </a:r>
          </a:p>
          <a:p>
            <a:pPr lvl="1">
              <a:spcAft>
                <a:spcPts val="600"/>
              </a:spcAft>
            </a:pPr>
            <a:r>
              <a:rPr lang="en-US" altLang="en-US" sz="1600" dirty="0"/>
              <a:t>abort program if change found</a:t>
            </a:r>
          </a:p>
          <a:p>
            <a:pPr lvl="1">
              <a:spcAft>
                <a:spcPts val="600"/>
              </a:spcAft>
            </a:pPr>
            <a:r>
              <a:rPr lang="en-US" altLang="en-US" sz="1600" dirty="0"/>
              <a:t>issues: recompilation, debugger support</a:t>
            </a:r>
          </a:p>
          <a:p>
            <a:pPr marL="342900" indent="-342900">
              <a:spcAft>
                <a:spcPts val="600"/>
              </a:spcAft>
              <a:buFont typeface="Arial" panose="020B0604020202020204" pitchFamily="34" charset="0"/>
              <a:buChar char="•"/>
            </a:pPr>
            <a:r>
              <a:rPr lang="en-US" altLang="en-US" dirty="0"/>
              <a:t>Or save/check safe copy of return address (in a safe, non-corruptible memory area), </a:t>
            </a:r>
            <a:r>
              <a:rPr lang="en-US" altLang="en-US" sz="1600" dirty="0"/>
              <a:t>e.g. </a:t>
            </a:r>
            <a:r>
              <a:rPr lang="en-US" altLang="en-US" sz="1600" dirty="0" err="1"/>
              <a:t>Stackshield</a:t>
            </a:r>
            <a:r>
              <a:rPr lang="en-US" altLang="en-US" sz="1600" dirty="0"/>
              <a:t>, RAD (Return Address Defender)</a:t>
            </a:r>
          </a:p>
          <a:p>
            <a:endParaRPr lang="en-US" sz="1400" dirty="0"/>
          </a:p>
        </p:txBody>
      </p:sp>
      <p:sp>
        <p:nvSpPr>
          <p:cNvPr id="3" name="Content Placeholder 2"/>
          <p:cNvSpPr>
            <a:spLocks noGrp="1"/>
          </p:cNvSpPr>
          <p:nvPr>
            <p:ph sz="quarter" idx="10"/>
          </p:nvPr>
        </p:nvSpPr>
        <p:spPr>
          <a:xfrm>
            <a:off x="304800" y="214143"/>
            <a:ext cx="6750908" cy="663187"/>
          </a:xfrm>
        </p:spPr>
        <p:txBody>
          <a:bodyPr>
            <a:normAutofit/>
          </a:bodyPr>
          <a:lstStyle/>
          <a:p>
            <a:r>
              <a:rPr lang="en-US" dirty="0"/>
              <a:t>Compile-Time Defenses: Stack Protection</a:t>
            </a:r>
          </a:p>
        </p:txBody>
      </p:sp>
    </p:spTree>
    <p:extLst>
      <p:ext uri="{BB962C8B-B14F-4D97-AF65-F5344CB8AC3E}">
        <p14:creationId xmlns:p14="http://schemas.microsoft.com/office/powerpoint/2010/main" val="3278838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Aft>
                <a:spcPts val="600"/>
              </a:spcAft>
              <a:buFont typeface="Arial" panose="020B0604020202020204" pitchFamily="34" charset="0"/>
              <a:buChar char="•"/>
            </a:pPr>
            <a:r>
              <a:rPr lang="en-US" altLang="en-US" sz="2000" dirty="0"/>
              <a:t>Many BO attacks copy machine code into buffer and </a:t>
            </a:r>
            <a:r>
              <a:rPr lang="en-US" altLang="en-US" sz="2000" dirty="0" err="1"/>
              <a:t>xfer</a:t>
            </a:r>
            <a:r>
              <a:rPr lang="en-US" altLang="en-US" sz="2000" dirty="0"/>
              <a:t> ctrl to it</a:t>
            </a:r>
          </a:p>
          <a:p>
            <a:pPr marL="342900" indent="-342900">
              <a:spcAft>
                <a:spcPts val="600"/>
              </a:spcAft>
              <a:buFont typeface="Arial" panose="020B0604020202020204" pitchFamily="34" charset="0"/>
              <a:buChar char="•"/>
            </a:pPr>
            <a:r>
              <a:rPr lang="en-US" altLang="en-US" sz="2000" dirty="0"/>
              <a:t>Use virtual memory support to make some regions of memory non-executable (to avoid exec of attacker’s code)</a:t>
            </a:r>
          </a:p>
          <a:p>
            <a:pPr lvl="1">
              <a:spcAft>
                <a:spcPts val="600"/>
              </a:spcAft>
            </a:pPr>
            <a:r>
              <a:rPr lang="en-US" altLang="en-US" sz="1800" dirty="0"/>
              <a:t>e.g. stack, heap, global data</a:t>
            </a:r>
          </a:p>
          <a:p>
            <a:pPr lvl="1">
              <a:spcAft>
                <a:spcPts val="600"/>
              </a:spcAft>
            </a:pPr>
            <a:r>
              <a:rPr lang="en-US" altLang="en-US" sz="1800" dirty="0"/>
              <a:t>need h/w support in MMU</a:t>
            </a:r>
          </a:p>
          <a:p>
            <a:pPr lvl="1">
              <a:spcAft>
                <a:spcPts val="600"/>
              </a:spcAft>
            </a:pPr>
            <a:r>
              <a:rPr lang="en-US" altLang="en-US" sz="1800" dirty="0"/>
              <a:t>long existed on SPARC/Solaris systems</a:t>
            </a:r>
          </a:p>
          <a:p>
            <a:pPr lvl="1">
              <a:spcAft>
                <a:spcPts val="600"/>
              </a:spcAft>
            </a:pPr>
            <a:r>
              <a:rPr lang="en-US" altLang="en-US" sz="1800" dirty="0"/>
              <a:t>recent on x86 Linux/Unix/Windows systems</a:t>
            </a:r>
          </a:p>
          <a:p>
            <a:pPr marL="342900" indent="-342900">
              <a:spcAft>
                <a:spcPts val="600"/>
              </a:spcAft>
              <a:buFont typeface="Arial" panose="020B0604020202020204" pitchFamily="34" charset="0"/>
              <a:buChar char="•"/>
            </a:pPr>
            <a:r>
              <a:rPr lang="en-US" altLang="en-US" sz="2000" dirty="0"/>
              <a:t>Issues: support for executable stack code</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214143"/>
            <a:ext cx="6652054" cy="663187"/>
          </a:xfrm>
        </p:spPr>
        <p:txBody>
          <a:bodyPr>
            <a:normAutofit fontScale="77500" lnSpcReduction="20000"/>
          </a:bodyPr>
          <a:lstStyle/>
          <a:p>
            <a:r>
              <a:rPr lang="en-US" dirty="0"/>
              <a:t>Run-Time Defenses</a:t>
            </a:r>
            <a:r>
              <a:rPr lang="en-US" dirty="0" smtClean="0"/>
              <a:t>: Non </a:t>
            </a:r>
            <a:r>
              <a:rPr lang="en-US" dirty="0"/>
              <a:t>Executable Address Space</a:t>
            </a:r>
          </a:p>
        </p:txBody>
      </p:sp>
    </p:spTree>
    <p:extLst>
      <p:ext uri="{BB962C8B-B14F-4D97-AF65-F5344CB8AC3E}">
        <p14:creationId xmlns:p14="http://schemas.microsoft.com/office/powerpoint/2010/main" val="157213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1200"/>
              </a:spcAft>
            </a:pPr>
            <a:r>
              <a:rPr lang="en-US" altLang="en-US" dirty="0"/>
              <a:t>Manipulate location of key data structures</a:t>
            </a:r>
          </a:p>
          <a:p>
            <a:pPr lvl="1">
              <a:spcAft>
                <a:spcPts val="1200"/>
              </a:spcAft>
            </a:pPr>
            <a:r>
              <a:rPr lang="en-US" altLang="en-US" dirty="0"/>
              <a:t>stack, heap, global data: change address by 1 MB</a:t>
            </a:r>
          </a:p>
          <a:p>
            <a:pPr lvl="1">
              <a:spcAft>
                <a:spcPts val="1200"/>
              </a:spcAft>
            </a:pPr>
            <a:r>
              <a:rPr lang="en-US" altLang="en-US" dirty="0"/>
              <a:t>using random shift for each process</a:t>
            </a:r>
          </a:p>
          <a:p>
            <a:pPr lvl="1">
              <a:spcAft>
                <a:spcPts val="1200"/>
              </a:spcAft>
            </a:pPr>
            <a:r>
              <a:rPr lang="en-US" altLang="en-US" dirty="0"/>
              <a:t>have large address range on modern systems means wasting some has negligible impact</a:t>
            </a:r>
          </a:p>
          <a:p>
            <a:pPr>
              <a:spcAft>
                <a:spcPts val="1200"/>
              </a:spcAft>
            </a:pPr>
            <a:r>
              <a:rPr lang="en-US" altLang="en-US" dirty="0"/>
              <a:t>Randomize location of heap buffers and location of standard library functions</a:t>
            </a:r>
          </a:p>
          <a:p>
            <a:pPr>
              <a:spcAft>
                <a:spcPts val="1200"/>
              </a:spcAft>
            </a:pPr>
            <a:endParaRPr lang="en-US" dirty="0"/>
          </a:p>
        </p:txBody>
      </p:sp>
      <p:sp>
        <p:nvSpPr>
          <p:cNvPr id="3" name="Content Placeholder 2"/>
          <p:cNvSpPr>
            <a:spLocks noGrp="1"/>
          </p:cNvSpPr>
          <p:nvPr>
            <p:ph sz="quarter" idx="10"/>
          </p:nvPr>
        </p:nvSpPr>
        <p:spPr>
          <a:xfrm>
            <a:off x="304799" y="214143"/>
            <a:ext cx="6738551" cy="638473"/>
          </a:xfrm>
        </p:spPr>
        <p:txBody>
          <a:bodyPr>
            <a:normAutofit fontScale="77500" lnSpcReduction="20000"/>
          </a:bodyPr>
          <a:lstStyle/>
          <a:p>
            <a:r>
              <a:rPr lang="en-US" dirty="0"/>
              <a:t>Run-Time Defenses</a:t>
            </a:r>
            <a:r>
              <a:rPr lang="en-US" dirty="0" smtClean="0"/>
              <a:t>: Address </a:t>
            </a:r>
            <a:r>
              <a:rPr lang="en-US" dirty="0"/>
              <a:t>Space Randomization</a:t>
            </a:r>
          </a:p>
        </p:txBody>
      </p:sp>
    </p:spTree>
    <p:extLst>
      <p:ext uri="{BB962C8B-B14F-4D97-AF65-F5344CB8AC3E}">
        <p14:creationId xmlns:p14="http://schemas.microsoft.com/office/powerpoint/2010/main" val="2282994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0324" y="1120378"/>
            <a:ext cx="7484076" cy="3394472"/>
          </a:xfrm>
        </p:spPr>
        <p:txBody>
          <a:bodyPr/>
          <a:lstStyle/>
          <a:p>
            <a:pPr marL="285750" indent="-285750">
              <a:buFont typeface="Arial" panose="020B0604020202020204" pitchFamily="34" charset="0"/>
              <a:buChar char="•"/>
            </a:pPr>
            <a:r>
              <a:rPr lang="en-US" altLang="en-US" dirty="0"/>
              <a:t>Place guard pages between critical regions of memory (or between stack frames)</a:t>
            </a:r>
          </a:p>
          <a:p>
            <a:pPr lvl="1"/>
            <a:r>
              <a:rPr lang="en-US" altLang="en-US" sz="1600" dirty="0"/>
              <a:t>flagged in MMU (mem </a:t>
            </a:r>
            <a:r>
              <a:rPr lang="en-US" altLang="en-US" sz="1600" dirty="0" err="1"/>
              <a:t>mgmt</a:t>
            </a:r>
            <a:r>
              <a:rPr lang="en-US" altLang="en-US" sz="1600" dirty="0"/>
              <a:t> unit) as illegal addresses</a:t>
            </a:r>
          </a:p>
          <a:p>
            <a:pPr lvl="1">
              <a:spcAft>
                <a:spcPts val="1200"/>
              </a:spcAft>
            </a:pPr>
            <a:r>
              <a:rPr lang="en-US" altLang="en-US" sz="1600" dirty="0"/>
              <a:t>any access aborts process</a:t>
            </a:r>
          </a:p>
          <a:p>
            <a:pPr marL="285750" indent="-285750">
              <a:buFont typeface="Arial" panose="020B0604020202020204" pitchFamily="34" charset="0"/>
              <a:buChar char="•"/>
            </a:pPr>
            <a:r>
              <a:rPr lang="en-US" altLang="en-US" dirty="0"/>
              <a:t>Can even place between stack frames and heap buffers</a:t>
            </a:r>
          </a:p>
          <a:p>
            <a:pPr lvl="1"/>
            <a:r>
              <a:rPr lang="en-US" altLang="en-US" sz="1600" dirty="0"/>
              <a:t>at execution time and space cost</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712614"/>
          </a:xfrm>
        </p:spPr>
        <p:txBody>
          <a:bodyPr>
            <a:normAutofit/>
          </a:bodyPr>
          <a:lstStyle/>
          <a:p>
            <a:r>
              <a:rPr lang="en-US" dirty="0"/>
              <a:t>Run-Time Defenses</a:t>
            </a:r>
            <a:r>
              <a:rPr lang="en-US" dirty="0" smtClean="0"/>
              <a:t>: Guard </a:t>
            </a:r>
            <a:r>
              <a:rPr lang="en-US" dirty="0"/>
              <a:t>Pages</a:t>
            </a:r>
          </a:p>
        </p:txBody>
      </p:sp>
    </p:spTree>
    <p:extLst>
      <p:ext uri="{BB962C8B-B14F-4D97-AF65-F5344CB8AC3E}">
        <p14:creationId xmlns:p14="http://schemas.microsoft.com/office/powerpoint/2010/main" val="765338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798" y="1000897"/>
            <a:ext cx="8229600" cy="3595817"/>
          </a:xfrm>
        </p:spPr>
        <p:txBody>
          <a:bodyPr/>
          <a:lstStyle/>
          <a:p>
            <a:pPr marL="0" indent="0"/>
            <a:r>
              <a:rPr lang="en-US" dirty="0"/>
              <a:t>Source Code Analysis Tools (security analyzers ) are automated tools for helping analysts find security-related problems in software</a:t>
            </a:r>
          </a:p>
          <a:p>
            <a:pPr marL="285750" indent="-285750">
              <a:spcAft>
                <a:spcPts val="1200"/>
              </a:spcAft>
              <a:buFont typeface="Arial" panose="020B0604020202020204" pitchFamily="34" charset="0"/>
              <a:buChar char="•"/>
            </a:pPr>
            <a:r>
              <a:rPr lang="en-US" sz="1600" dirty="0"/>
              <a:t>use data- and control-flow analysis to find subtler bugs and to reduce false alarms</a:t>
            </a:r>
          </a:p>
          <a:p>
            <a:pPr marL="0" indent="0">
              <a:spcAft>
                <a:spcPts val="1200"/>
              </a:spcAft>
            </a:pPr>
            <a:r>
              <a:rPr lang="en-US" dirty="0"/>
              <a:t>Some vulnerabilities (e.g. use of </a:t>
            </a:r>
            <a:r>
              <a:rPr lang="en-US" dirty="0" err="1"/>
              <a:t>strcpy</a:t>
            </a:r>
            <a:r>
              <a:rPr lang="en-US" dirty="0"/>
              <a:t>() ) can be detected with high accuracy, others are harder to detect, and, in fact, one can always devise vulnerabilities that are undetectable altogether. </a:t>
            </a:r>
          </a:p>
          <a:p>
            <a:pPr marL="0" indent="0"/>
            <a:r>
              <a:rPr lang="en-US" dirty="0"/>
              <a:t>Tools have tradeoff between false alarms (also known as false positives) and missed vulnerabilities (also known as false negatives)</a:t>
            </a:r>
          </a:p>
          <a:p>
            <a:pPr marL="285750" indent="-285750">
              <a:buFont typeface="Arial" panose="020B0604020202020204" pitchFamily="34" charset="0"/>
              <a:buChar char="•"/>
            </a:pPr>
            <a:r>
              <a:rPr lang="en-US" sz="1600" dirty="0"/>
              <a:t>can be configured to make a tool more sensitive (decreasing false negatives while increasing false positives) or make it less sensitive (increasing false negatives while decreasing false positives)</a:t>
            </a:r>
          </a:p>
        </p:txBody>
      </p:sp>
      <p:sp>
        <p:nvSpPr>
          <p:cNvPr id="3" name="Content Placeholder 2"/>
          <p:cNvSpPr>
            <a:spLocks noGrp="1"/>
          </p:cNvSpPr>
          <p:nvPr>
            <p:ph sz="quarter" idx="10"/>
          </p:nvPr>
        </p:nvSpPr>
        <p:spPr>
          <a:xfrm>
            <a:off x="304800" y="214143"/>
            <a:ext cx="6324600" cy="663187"/>
          </a:xfrm>
        </p:spPr>
        <p:txBody>
          <a:bodyPr/>
          <a:lstStyle/>
          <a:p>
            <a:r>
              <a:rPr lang="en-US" dirty="0"/>
              <a:t>Source Code Analysis Tools</a:t>
            </a:r>
          </a:p>
        </p:txBody>
      </p:sp>
    </p:spTree>
    <p:extLst>
      <p:ext uri="{BB962C8B-B14F-4D97-AF65-F5344CB8AC3E}">
        <p14:creationId xmlns:p14="http://schemas.microsoft.com/office/powerpoint/2010/main" val="2782559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a:latin typeface="Arial" panose="020B0604020202020204" pitchFamily="34" charset="0"/>
                <a:cs typeface="Arial" panose="020B0604020202020204" pitchFamily="34" charset="0"/>
              </a:rPr>
              <a:t>Heap </a:t>
            </a:r>
            <a:r>
              <a:rPr lang="en-IN" b="1" dirty="0" smtClean="0">
                <a:latin typeface="Arial" panose="020B0604020202020204" pitchFamily="34" charset="0"/>
                <a:cs typeface="Arial" panose="020B0604020202020204" pitchFamily="34" charset="0"/>
              </a:rPr>
              <a:t>&amp; Integer Vulnerabilities</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285750" indent="-285750">
              <a:buFont typeface="Arial" panose="020B0604020202020204" pitchFamily="34" charset="0"/>
              <a:buChar char="•"/>
            </a:pPr>
            <a:r>
              <a:rPr lang="en-US" altLang="en-US" dirty="0"/>
              <a:t>Possible to attack buffer located in heap</a:t>
            </a:r>
          </a:p>
          <a:p>
            <a:pPr lvl="1"/>
            <a:r>
              <a:rPr lang="en-US" altLang="en-US" sz="1400" dirty="0"/>
              <a:t>typically located above program code and global data and grows up in memory (while stack grows down towards it)</a:t>
            </a:r>
          </a:p>
          <a:p>
            <a:pPr lvl="1"/>
            <a:r>
              <a:rPr lang="en-US" altLang="en-US" sz="1400" dirty="0"/>
              <a:t>memory requested by programs to use in dynamic data structures, e.g. linked lists</a:t>
            </a:r>
          </a:p>
          <a:p>
            <a:pPr marL="285750" indent="-285750">
              <a:spcBef>
                <a:spcPts val="600"/>
              </a:spcBef>
              <a:buFont typeface="Arial" panose="020B0604020202020204" pitchFamily="34" charset="0"/>
              <a:buChar char="•"/>
            </a:pPr>
            <a:r>
              <a:rPr lang="en-US" altLang="en-US" dirty="0"/>
              <a:t>No return address</a:t>
            </a:r>
          </a:p>
          <a:p>
            <a:pPr lvl="1"/>
            <a:r>
              <a:rPr lang="en-US" altLang="en-US" sz="1400" dirty="0"/>
              <a:t>hence no easy transfer of control</a:t>
            </a:r>
          </a:p>
          <a:p>
            <a:pPr marL="285750" indent="-285750">
              <a:spcBef>
                <a:spcPts val="600"/>
              </a:spcBef>
              <a:buFont typeface="Arial" panose="020B0604020202020204" pitchFamily="34" charset="0"/>
              <a:buChar char="•"/>
            </a:pPr>
            <a:r>
              <a:rPr lang="en-US" altLang="en-US" dirty="0"/>
              <a:t>May have function pointers that can be exploited</a:t>
            </a:r>
          </a:p>
          <a:p>
            <a:pPr lvl="1"/>
            <a:r>
              <a:rPr lang="en-US" altLang="en-US" sz="1400" dirty="0"/>
              <a:t>Typically for custom processing of data, e.g. decoding a compressed image</a:t>
            </a:r>
          </a:p>
          <a:p>
            <a:pPr lvl="1"/>
            <a:r>
              <a:rPr lang="en-US" altLang="en-US" sz="1400" dirty="0"/>
              <a:t>or manipulate management data structures</a:t>
            </a:r>
          </a:p>
          <a:p>
            <a:pPr marL="285750" indent="-285750">
              <a:spcBef>
                <a:spcPts val="600"/>
              </a:spcBef>
              <a:buFont typeface="Arial" panose="020B0604020202020204" pitchFamily="34" charset="0"/>
              <a:buChar char="•"/>
            </a:pPr>
            <a:r>
              <a:rPr lang="en-US" altLang="en-US" dirty="0"/>
              <a:t>Defenses: non executable or random heap</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75543"/>
          </a:xfrm>
        </p:spPr>
        <p:txBody>
          <a:bodyPr/>
          <a:lstStyle/>
          <a:p>
            <a:r>
              <a:rPr lang="en-US" dirty="0"/>
              <a:t>Heap Overflow</a:t>
            </a:r>
          </a:p>
        </p:txBody>
      </p:sp>
    </p:spTree>
    <p:extLst>
      <p:ext uri="{BB962C8B-B14F-4D97-AF65-F5344CB8AC3E}">
        <p14:creationId xmlns:p14="http://schemas.microsoft.com/office/powerpoint/2010/main" val="861953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7395" y="1186249"/>
            <a:ext cx="7434647" cy="3434188"/>
          </a:xfrm>
        </p:spPr>
        <p:txBody>
          <a:bodyPr/>
          <a:lstStyle/>
          <a:p>
            <a:pPr marL="0"/>
            <a:r>
              <a:rPr lang="en-US" alt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marL="0">
              <a:spcAft>
                <a:spcPts val="600"/>
              </a:spcAft>
            </a:pPr>
            <a:endParaRPr lang="en-US" dirty="0"/>
          </a:p>
        </p:txBody>
      </p:sp>
      <p:sp>
        <p:nvSpPr>
          <p:cNvPr id="7" name="Content Placeholder 5"/>
          <p:cNvSpPr>
            <a:spLocks noGrp="1"/>
          </p:cNvSpPr>
          <p:nvPr>
            <p:ph sz="quarter" idx="10"/>
          </p:nvPr>
        </p:nvSpPr>
        <p:spPr>
          <a:xfrm>
            <a:off x="304800" y="251214"/>
            <a:ext cx="6324600" cy="504690"/>
          </a:xfrm>
        </p:spPr>
        <p:txBody>
          <a:bodyPr>
            <a:normAutofit/>
          </a:bodyPr>
          <a:lstStyle/>
          <a:p>
            <a:r>
              <a:rPr lang="en-US" sz="2800" dirty="0"/>
              <a:t>NIST’s Definition</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270171" cy="584143"/>
          </a:xfrm>
        </p:spPr>
        <p:txBody>
          <a:bodyPr/>
          <a:lstStyle/>
          <a:p>
            <a:r>
              <a:rPr lang="en-US" dirty="0"/>
              <a:t>Heap Overflow Example</a:t>
            </a:r>
          </a:p>
        </p:txBody>
      </p:sp>
      <p:graphicFrame>
        <p:nvGraphicFramePr>
          <p:cNvPr id="4" name="Object 4"/>
          <p:cNvGraphicFramePr>
            <a:graphicFrameLocks noChangeAspect="1"/>
          </p:cNvGraphicFramePr>
          <p:nvPr>
            <p:extLst>
              <p:ext uri="{D42A27DB-BD31-4B8C-83A1-F6EECF244321}">
                <p14:modId xmlns:p14="http://schemas.microsoft.com/office/powerpoint/2010/main" val="2512370530"/>
              </p:ext>
            </p:extLst>
          </p:nvPr>
        </p:nvGraphicFramePr>
        <p:xfrm>
          <a:off x="564504" y="868624"/>
          <a:ext cx="7137400" cy="3860800"/>
        </p:xfrm>
        <a:graphic>
          <a:graphicData uri="http://schemas.openxmlformats.org/presentationml/2006/ole">
            <mc:AlternateContent xmlns:mc="http://schemas.openxmlformats.org/markup-compatibility/2006">
              <mc:Choice xmlns:v="urn:schemas-microsoft-com:vml" Requires="v">
                <p:oleObj spid="_x0000_s1039" name="Document" r:id="rId3" imgW="7137400" imgH="3860800" progId="Word.Document.8">
                  <p:embed/>
                </p:oleObj>
              </mc:Choice>
              <mc:Fallback>
                <p:oleObj name="Document" r:id="rId3" imgW="7137400" imgH="3860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04" y="868624"/>
                        <a:ext cx="7137400" cy="386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1302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551" y="951470"/>
            <a:ext cx="7941276" cy="3694670"/>
          </a:xfrm>
        </p:spPr>
        <p:txBody>
          <a:bodyPr/>
          <a:lstStyle/>
          <a:p>
            <a:r>
              <a:rPr lang="en-US" dirty="0"/>
              <a:t>Integers represent </a:t>
            </a:r>
            <a:r>
              <a:rPr lang="en-US" dirty="0" smtClean="0"/>
              <a:t>a source </a:t>
            </a:r>
            <a:r>
              <a:rPr lang="en-US" dirty="0"/>
              <a:t>of vulnerabilities in C and C++ programs</a:t>
            </a:r>
            <a:r>
              <a:rPr lang="en-US" dirty="0" smtClean="0"/>
              <a:t>.</a:t>
            </a:r>
          </a:p>
          <a:p>
            <a:pPr marL="0" indent="0"/>
            <a:r>
              <a:rPr lang="en-US" dirty="0"/>
              <a:t>Integer range checking has not been </a:t>
            </a:r>
            <a:r>
              <a:rPr lang="en-US" dirty="0" smtClean="0"/>
              <a:t>systematically done </a:t>
            </a:r>
            <a:r>
              <a:rPr lang="en-US" dirty="0"/>
              <a:t>in </a:t>
            </a:r>
            <a:r>
              <a:rPr lang="en-US" dirty="0" smtClean="0"/>
              <a:t>many </a:t>
            </a:r>
            <a:r>
              <a:rPr lang="en-US" dirty="0"/>
              <a:t>C and C</a:t>
            </a:r>
            <a:r>
              <a:rPr lang="en-US" dirty="0" smtClean="0"/>
              <a:t>++ software</a:t>
            </a:r>
          </a:p>
          <a:p>
            <a:pPr marL="585788" lvl="1" indent="-285750">
              <a:buFont typeface="Arial" panose="020B0604020202020204" pitchFamily="34" charset="0"/>
              <a:buChar char="•"/>
            </a:pPr>
            <a:r>
              <a:rPr lang="en-US" sz="1600" dirty="0"/>
              <a:t>S</a:t>
            </a:r>
            <a:r>
              <a:rPr lang="en-US" sz="1600" dirty="0" smtClean="0"/>
              <a:t>ecurity </a:t>
            </a:r>
            <a:r>
              <a:rPr lang="en-US" sz="1600" dirty="0"/>
              <a:t>flaws involving integers exist</a:t>
            </a:r>
          </a:p>
          <a:p>
            <a:pPr marL="585788" lvl="1" indent="-285750">
              <a:buFont typeface="Arial" panose="020B0604020202020204" pitchFamily="34" charset="0"/>
              <a:buChar char="•"/>
            </a:pPr>
            <a:r>
              <a:rPr lang="en-US" sz="1600" dirty="0" smtClean="0"/>
              <a:t>Some of </a:t>
            </a:r>
            <a:r>
              <a:rPr lang="en-US" sz="1600" dirty="0"/>
              <a:t>these are likely to be </a:t>
            </a:r>
            <a:r>
              <a:rPr lang="en-US" sz="1600" dirty="0" smtClean="0"/>
              <a:t>vulnerabilities</a:t>
            </a:r>
          </a:p>
          <a:p>
            <a:pPr marL="0" indent="0"/>
            <a:r>
              <a:rPr lang="en-US" dirty="0"/>
              <a:t>Integers in C and C++ are either signed or unsigned. </a:t>
            </a:r>
            <a:endParaRPr lang="en-US" dirty="0" smtClean="0"/>
          </a:p>
          <a:p>
            <a:pPr marL="585788" lvl="1" indent="-285750">
              <a:buFont typeface="Arial" panose="020B0604020202020204" pitchFamily="34" charset="0"/>
              <a:buChar char="•"/>
            </a:pPr>
            <a:r>
              <a:rPr lang="en-US" sz="1600" dirty="0" smtClean="0"/>
              <a:t>For </a:t>
            </a:r>
            <a:r>
              <a:rPr lang="en-US" sz="1600" dirty="0"/>
              <a:t>each signed type there is an equivalent unsigned type. </a:t>
            </a:r>
            <a:endParaRPr lang="en-US" sz="1600" dirty="0" smtClean="0"/>
          </a:p>
          <a:p>
            <a:pPr marL="585788" lvl="1" indent="-285750">
              <a:buFont typeface="Arial" panose="020B0604020202020204" pitchFamily="34" charset="0"/>
              <a:buChar char="•"/>
            </a:pPr>
            <a:r>
              <a:rPr lang="en-US" sz="1600" dirty="0"/>
              <a:t>Signed integers are used to represent positive and negative values. </a:t>
            </a:r>
            <a:endParaRPr lang="en-US" sz="1600" dirty="0" smtClean="0"/>
          </a:p>
          <a:p>
            <a:pPr marL="885825" lvl="2" indent="-285750"/>
            <a:r>
              <a:rPr lang="en-US" sz="1400" dirty="0" smtClean="0">
                <a:latin typeface="Arial" panose="020B0604020202020204" pitchFamily="34" charset="0"/>
                <a:cs typeface="Arial" panose="020B0604020202020204" pitchFamily="34" charset="0"/>
              </a:rPr>
              <a:t>On </a:t>
            </a:r>
            <a:r>
              <a:rPr lang="en-US" sz="1400" dirty="0">
                <a:latin typeface="Arial" panose="020B0604020202020204" pitchFamily="34" charset="0"/>
                <a:cs typeface="Arial" panose="020B0604020202020204" pitchFamily="34" charset="0"/>
              </a:rPr>
              <a:t>a computer using two’s complement arithmetic, a signed integer ranges from -2</a:t>
            </a:r>
            <a:r>
              <a:rPr lang="en-US" sz="1400" baseline="30000" dirty="0">
                <a:latin typeface="Arial" panose="020B0604020202020204" pitchFamily="34" charset="0"/>
                <a:cs typeface="Arial" panose="020B0604020202020204" pitchFamily="34" charset="0"/>
              </a:rPr>
              <a:t>n-1</a:t>
            </a:r>
            <a:r>
              <a:rPr lang="en-US" sz="1400" dirty="0">
                <a:latin typeface="Arial" panose="020B0604020202020204" pitchFamily="34" charset="0"/>
                <a:cs typeface="Arial" panose="020B0604020202020204" pitchFamily="34" charset="0"/>
              </a:rPr>
              <a:t> through 2</a:t>
            </a:r>
            <a:r>
              <a:rPr lang="en-US" sz="1400" baseline="30000" dirty="0">
                <a:latin typeface="Arial" panose="020B0604020202020204" pitchFamily="34" charset="0"/>
                <a:cs typeface="Arial" panose="020B0604020202020204" pitchFamily="34" charset="0"/>
              </a:rPr>
              <a:t>n-1</a:t>
            </a:r>
            <a:r>
              <a:rPr lang="en-US" sz="1400" dirty="0">
                <a:latin typeface="Arial" panose="020B0604020202020204" pitchFamily="34" charset="0"/>
                <a:cs typeface="Arial" panose="020B0604020202020204" pitchFamily="34" charset="0"/>
              </a:rPr>
              <a:t>-1</a:t>
            </a:r>
            <a:r>
              <a:rPr lang="en-US" sz="1400" dirty="0" smtClean="0">
                <a:latin typeface="Arial" panose="020B0604020202020204" pitchFamily="34" charset="0"/>
                <a:cs typeface="Arial" panose="020B0604020202020204" pitchFamily="34" charset="0"/>
              </a:rPr>
              <a:t>.</a:t>
            </a:r>
          </a:p>
          <a:p>
            <a:pPr marL="585788" lvl="1" indent="-285750">
              <a:buFont typeface="Arial" pitchFamily="34" charset="0"/>
              <a:buChar char="•"/>
            </a:pPr>
            <a:r>
              <a:rPr lang="en-US" sz="1600" dirty="0"/>
              <a:t>Unsigned integer values range from zero to a maximum </a:t>
            </a:r>
            <a:r>
              <a:rPr lang="en-US" sz="1600" dirty="0" smtClean="0"/>
              <a:t> </a:t>
            </a:r>
            <a:endParaRPr lang="en-US" sz="1600" dirty="0"/>
          </a:p>
          <a:p>
            <a:pPr marL="885825" lvl="2" indent="-285750"/>
            <a:r>
              <a:rPr lang="en-US" sz="1400" dirty="0">
                <a:latin typeface="Arial" panose="020B0604020202020204" pitchFamily="34" charset="0"/>
                <a:cs typeface="Arial" panose="020B0604020202020204" pitchFamily="34" charset="0"/>
              </a:rPr>
              <a:t>This maximum value can be calculated as 2</a:t>
            </a:r>
            <a:r>
              <a:rPr lang="en-US" sz="1400" baseline="30000" dirty="0">
                <a:latin typeface="Arial" panose="020B0604020202020204" pitchFamily="34" charset="0"/>
                <a:cs typeface="Arial" panose="020B0604020202020204" pitchFamily="34" charset="0"/>
              </a:rPr>
              <a:t>n-1</a:t>
            </a:r>
            <a:r>
              <a:rPr lang="en-US" sz="1400" dirty="0" smtClean="0">
                <a:latin typeface="Arial" panose="020B0604020202020204" pitchFamily="34" charset="0"/>
                <a:cs typeface="Arial" panose="020B0604020202020204" pitchFamily="34" charset="0"/>
              </a:rPr>
              <a:t>, where </a:t>
            </a:r>
            <a:r>
              <a:rPr lang="en-US" sz="1400" dirty="0">
                <a:latin typeface="Arial" panose="020B0604020202020204" pitchFamily="34" charset="0"/>
                <a:cs typeface="Arial" panose="020B0604020202020204" pitchFamily="34" charset="0"/>
              </a:rPr>
              <a:t>n is the number of bits used to </a:t>
            </a:r>
            <a:r>
              <a:rPr lang="en-US" sz="1400" dirty="0" smtClean="0">
                <a:latin typeface="Arial" panose="020B0604020202020204" pitchFamily="34" charset="0"/>
                <a:cs typeface="Arial" panose="020B0604020202020204" pitchFamily="34" charset="0"/>
              </a:rPr>
              <a:t>represent the </a:t>
            </a:r>
            <a:r>
              <a:rPr lang="en-US" sz="1400" dirty="0">
                <a:latin typeface="Arial" panose="020B0604020202020204" pitchFamily="34" charset="0"/>
                <a:cs typeface="Arial" panose="020B0604020202020204" pitchFamily="34" charset="0"/>
              </a:rPr>
              <a:t>unsigned type.</a:t>
            </a:r>
          </a:p>
        </p:txBody>
      </p:sp>
      <p:sp>
        <p:nvSpPr>
          <p:cNvPr id="3" name="Content Placeholder 2"/>
          <p:cNvSpPr>
            <a:spLocks noGrp="1"/>
          </p:cNvSpPr>
          <p:nvPr>
            <p:ph sz="quarter" idx="10"/>
          </p:nvPr>
        </p:nvSpPr>
        <p:spPr>
          <a:xfrm>
            <a:off x="304800" y="214143"/>
            <a:ext cx="6318422" cy="638473"/>
          </a:xfrm>
        </p:spPr>
        <p:txBody>
          <a:bodyPr/>
          <a:lstStyle/>
          <a:p>
            <a:r>
              <a:rPr lang="en-US" dirty="0"/>
              <a:t>Integer Security</a:t>
            </a:r>
          </a:p>
        </p:txBody>
      </p:sp>
    </p:spTree>
    <p:extLst>
      <p:ext uri="{BB962C8B-B14F-4D97-AF65-F5344CB8AC3E}">
        <p14:creationId xmlns:p14="http://schemas.microsoft.com/office/powerpoint/2010/main" val="3507072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182497" cy="576689"/>
          </a:xfrm>
        </p:spPr>
        <p:txBody>
          <a:bodyPr/>
          <a:lstStyle/>
          <a:p>
            <a:r>
              <a:rPr lang="en-US" dirty="0"/>
              <a:t>Integer Conversions</a:t>
            </a:r>
          </a:p>
        </p:txBody>
      </p:sp>
      <p:pic>
        <p:nvPicPr>
          <p:cNvPr id="4" name="Picture 3"/>
          <p:cNvPicPr>
            <a:picLocks noChangeAspect="1"/>
          </p:cNvPicPr>
          <p:nvPr/>
        </p:nvPicPr>
        <p:blipFill>
          <a:blip r:embed="rId2"/>
          <a:stretch>
            <a:fillRect/>
          </a:stretch>
        </p:blipFill>
        <p:spPr>
          <a:xfrm>
            <a:off x="564513" y="889686"/>
            <a:ext cx="5396016" cy="3841200"/>
          </a:xfrm>
          <a:prstGeom prst="rect">
            <a:avLst/>
          </a:prstGeom>
        </p:spPr>
      </p:pic>
      <p:sp>
        <p:nvSpPr>
          <p:cNvPr id="5" name="Rectangle 4"/>
          <p:cNvSpPr/>
          <p:nvPr/>
        </p:nvSpPr>
        <p:spPr>
          <a:xfrm>
            <a:off x="6220242" y="1186250"/>
            <a:ext cx="2726050" cy="2862322"/>
          </a:xfrm>
          <a:prstGeom prst="rect">
            <a:avLst/>
          </a:prstGeom>
        </p:spPr>
        <p:txBody>
          <a:bodyPr wrap="square">
            <a:spAutoFit/>
          </a:bodyPr>
          <a:lstStyle/>
          <a:p>
            <a:r>
              <a:rPr lang="en-US" dirty="0"/>
              <a:t>Type conversions </a:t>
            </a:r>
            <a:r>
              <a:rPr lang="en-US" dirty="0" smtClean="0"/>
              <a:t>may occur in </a:t>
            </a:r>
            <a:r>
              <a:rPr lang="en-US" dirty="0"/>
              <a:t>C and C</a:t>
            </a:r>
            <a:r>
              <a:rPr lang="en-US" dirty="0" smtClean="0"/>
              <a:t>++</a:t>
            </a:r>
          </a:p>
          <a:p>
            <a:pPr marL="285750" indent="-285750">
              <a:buFont typeface="Arial" panose="020B0604020202020204" pitchFamily="34" charset="0"/>
              <a:buChar char="•"/>
            </a:pPr>
            <a:r>
              <a:rPr lang="en-US" dirty="0" smtClean="0"/>
              <a:t>explicitly as a </a:t>
            </a:r>
            <a:r>
              <a:rPr lang="en-US" dirty="0"/>
              <a:t>cast </a:t>
            </a:r>
            <a:r>
              <a:rPr lang="en-US" dirty="0" smtClean="0"/>
              <a:t>or</a:t>
            </a:r>
          </a:p>
          <a:p>
            <a:pPr marL="285750" indent="-285750">
              <a:buFont typeface="Arial" panose="020B0604020202020204" pitchFamily="34" charset="0"/>
              <a:buChar char="•"/>
            </a:pPr>
            <a:r>
              <a:rPr lang="en-US" dirty="0" smtClean="0"/>
              <a:t>implicitly </a:t>
            </a:r>
            <a:r>
              <a:rPr lang="en-US" dirty="0"/>
              <a:t>as C language </a:t>
            </a:r>
            <a:r>
              <a:rPr lang="en-US" dirty="0" smtClean="0"/>
              <a:t>can perform </a:t>
            </a:r>
            <a:r>
              <a:rPr lang="en-US" dirty="0"/>
              <a:t>operations on mixed types.</a:t>
            </a:r>
          </a:p>
          <a:p>
            <a:r>
              <a:rPr lang="en-US" dirty="0" smtClean="0"/>
              <a:t> </a:t>
            </a:r>
          </a:p>
          <a:p>
            <a:r>
              <a:rPr lang="en-US" dirty="0" smtClean="0"/>
              <a:t>Conversions </a:t>
            </a:r>
            <a:r>
              <a:rPr lang="en-US" dirty="0"/>
              <a:t>can lead to lost or misinterpreted data. </a:t>
            </a:r>
          </a:p>
        </p:txBody>
      </p:sp>
    </p:spTree>
    <p:extLst>
      <p:ext uri="{BB962C8B-B14F-4D97-AF65-F5344CB8AC3E}">
        <p14:creationId xmlns:p14="http://schemas.microsoft.com/office/powerpoint/2010/main" val="1415323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306065" cy="638473"/>
          </a:xfrm>
        </p:spPr>
        <p:txBody>
          <a:bodyPr/>
          <a:lstStyle/>
          <a:p>
            <a:r>
              <a:rPr lang="en-US" dirty="0"/>
              <a:t>Integer Conversions</a:t>
            </a:r>
          </a:p>
        </p:txBody>
      </p:sp>
      <p:pic>
        <p:nvPicPr>
          <p:cNvPr id="4" name="Picture 3"/>
          <p:cNvPicPr>
            <a:picLocks noChangeAspect="1"/>
          </p:cNvPicPr>
          <p:nvPr/>
        </p:nvPicPr>
        <p:blipFill>
          <a:blip r:embed="rId2"/>
          <a:stretch>
            <a:fillRect/>
          </a:stretch>
        </p:blipFill>
        <p:spPr>
          <a:xfrm>
            <a:off x="1214849" y="852616"/>
            <a:ext cx="5396016" cy="3935775"/>
          </a:xfrm>
          <a:prstGeom prst="rect">
            <a:avLst/>
          </a:prstGeom>
        </p:spPr>
      </p:pic>
    </p:spTree>
    <p:extLst>
      <p:ext uri="{BB962C8B-B14F-4D97-AF65-F5344CB8AC3E}">
        <p14:creationId xmlns:p14="http://schemas.microsoft.com/office/powerpoint/2010/main" val="2165588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799" y="214143"/>
            <a:ext cx="6343135" cy="601403"/>
          </a:xfrm>
        </p:spPr>
        <p:txBody>
          <a:bodyPr/>
          <a:lstStyle/>
          <a:p>
            <a:r>
              <a:rPr lang="en-US" dirty="0"/>
              <a:t>Conversion anomaly</a:t>
            </a:r>
          </a:p>
        </p:txBody>
      </p:sp>
      <p:sp>
        <p:nvSpPr>
          <p:cNvPr id="4" name="TextBox 3"/>
          <p:cNvSpPr txBox="1"/>
          <p:nvPr/>
        </p:nvSpPr>
        <p:spPr>
          <a:xfrm>
            <a:off x="168875" y="1244171"/>
            <a:ext cx="3653564" cy="2092881"/>
          </a:xfrm>
          <a:prstGeom prst="rect">
            <a:avLst/>
          </a:prstGeom>
          <a:noFill/>
        </p:spPr>
        <p:txBody>
          <a:bodyPr wrap="none" rtlCol="0">
            <a:spAutoFit/>
          </a:bodyPr>
          <a:lstStyle/>
          <a:p>
            <a:pPr>
              <a:spcAft>
                <a:spcPts val="1200"/>
              </a:spcAft>
            </a:pPr>
            <a:r>
              <a:rPr lang="en-US" dirty="0" smtClean="0">
                <a:latin typeface="Arial" panose="020B0604020202020204" pitchFamily="34" charset="0"/>
                <a:cs typeface="Arial" panose="020B0604020202020204" pitchFamily="34" charset="0"/>
              </a:rPr>
              <a:t>unsigned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n = ULONG_MAX;</a:t>
            </a:r>
          </a:p>
          <a:p>
            <a:pPr>
              <a:spcAft>
                <a:spcPts val="1200"/>
              </a:spcAft>
            </a:pPr>
            <a:r>
              <a:rPr lang="en-US" dirty="0" smtClean="0">
                <a:latin typeface="Arial" panose="020B0604020202020204" pitchFamily="34" charset="0"/>
                <a:cs typeface="Arial" panose="020B0604020202020204" pitchFamily="34" charset="0"/>
              </a:rPr>
              <a:t>char c = -1;</a:t>
            </a:r>
          </a:p>
          <a:p>
            <a:pPr>
              <a:spcAft>
                <a:spcPts val="1200"/>
              </a:spcAft>
            </a:pPr>
            <a:r>
              <a:rPr lang="en-US" dirty="0" smtClean="0">
                <a:latin typeface="Arial" panose="020B0604020202020204" pitchFamily="34" charset="0"/>
                <a:cs typeface="Arial" panose="020B0604020202020204" pitchFamily="34" charset="0"/>
              </a:rPr>
              <a:t>if (c == n) {</a:t>
            </a:r>
          </a:p>
          <a:p>
            <a:pPr>
              <a:spcAft>
                <a:spcPts val="1200"/>
              </a:spcAf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smtClean="0">
                <a:latin typeface="Arial" panose="020B0604020202020204" pitchFamily="34" charset="0"/>
                <a:cs typeface="Arial" panose="020B0604020202020204" pitchFamily="34" charset="0"/>
              </a:rPr>
              <a:t>(“-1 = 4,294,967,295 ?\n”);</a:t>
            </a:r>
          </a:p>
          <a:p>
            <a:pPr>
              <a:spcAft>
                <a:spcPts val="1200"/>
              </a:spcAft>
            </a:pPr>
            <a:r>
              <a:rPr lang="en-US" dirty="0">
                <a:latin typeface="Arial" panose="020B0604020202020204" pitchFamily="34" charset="0"/>
                <a:cs typeface="Arial" panose="020B0604020202020204" pitchFamily="34" charset="0"/>
              </a:rPr>
              <a:t>}</a:t>
            </a:r>
          </a:p>
        </p:txBody>
      </p:sp>
      <p:sp>
        <p:nvSpPr>
          <p:cNvPr id="5" name="TextBox 4"/>
          <p:cNvSpPr txBox="1"/>
          <p:nvPr/>
        </p:nvSpPr>
        <p:spPr>
          <a:xfrm>
            <a:off x="4794435" y="970358"/>
            <a:ext cx="3288080" cy="2893100"/>
          </a:xfrm>
          <a:prstGeom prst="rect">
            <a:avLst/>
          </a:prstGeom>
          <a:noFill/>
        </p:spPr>
        <p:txBody>
          <a:bodyPr wrap="none" rtlCol="0">
            <a:spAutoFit/>
          </a:bodyPr>
          <a:lstStyle/>
          <a:p>
            <a:pPr>
              <a:spcAft>
                <a:spcPts val="300"/>
              </a:spcAft>
            </a:pPr>
            <a:r>
              <a:rPr lang="en-US" dirty="0" smtClean="0">
                <a:latin typeface="Arial" panose="020B0604020202020204" pitchFamily="34" charset="0"/>
                <a:cs typeface="Arial" panose="020B0604020202020204" pitchFamily="34" charset="0"/>
              </a:rPr>
              <a:t>#define BUFF_SIZE 10</a:t>
            </a:r>
          </a:p>
          <a:p>
            <a:pPr>
              <a:spcAft>
                <a:spcPts val="300"/>
              </a:spcAft>
            </a:pP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main(</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argc</a:t>
            </a:r>
            <a:r>
              <a:rPr lang="en-US" dirty="0" smtClean="0">
                <a:latin typeface="Arial" panose="020B0604020202020204" pitchFamily="34" charset="0"/>
                <a:cs typeface="Arial" panose="020B0604020202020204" pitchFamily="34" charset="0"/>
              </a:rPr>
              <a:t>, char* </a:t>
            </a:r>
            <a:r>
              <a:rPr lang="en-US" dirty="0" err="1" smtClean="0">
                <a:latin typeface="Arial" panose="020B0604020202020204" pitchFamily="34" charset="0"/>
                <a:cs typeface="Arial" panose="020B0604020202020204" pitchFamily="34" charset="0"/>
              </a:rPr>
              <a:t>argv</a:t>
            </a:r>
            <a:r>
              <a:rPr lang="en-US" dirty="0" smtClean="0">
                <a:latin typeface="Arial" panose="020B0604020202020204" pitchFamily="34" charset="0"/>
                <a:cs typeface="Arial" panose="020B0604020202020204" pitchFamily="34" charset="0"/>
              </a:rPr>
              <a:t>[]){</a:t>
            </a:r>
          </a:p>
          <a:p>
            <a:pPr>
              <a:spcAft>
                <a:spcPts val="300"/>
              </a:spcAft>
            </a:pP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a:t>
            </a:r>
          </a:p>
          <a:p>
            <a:pPr>
              <a:spcAft>
                <a:spcPts val="300"/>
              </a:spcAft>
            </a:pPr>
            <a:r>
              <a:rPr lang="en-US" dirty="0" smtClean="0">
                <a:latin typeface="Arial" panose="020B0604020202020204" pitchFamily="34" charset="0"/>
                <a:cs typeface="Arial" panose="020B0604020202020204" pitchFamily="34" charset="0"/>
              </a:rPr>
              <a:t>char </a:t>
            </a:r>
            <a:r>
              <a:rPr lang="en-US" dirty="0" err="1" smtClean="0">
                <a:latin typeface="Arial" panose="020B0604020202020204" pitchFamily="34" charset="0"/>
                <a:cs typeface="Arial" panose="020B0604020202020204" pitchFamily="34" charset="0"/>
              </a:rPr>
              <a:t>buf</a:t>
            </a:r>
            <a:r>
              <a:rPr lang="en-US" dirty="0" smtClean="0">
                <a:latin typeface="Arial" panose="020B0604020202020204" pitchFamily="34" charset="0"/>
                <a:cs typeface="Arial" panose="020B0604020202020204" pitchFamily="34" charset="0"/>
              </a:rPr>
              <a:t>[BUFF_SIZE];</a:t>
            </a:r>
          </a:p>
          <a:p>
            <a:pPr>
              <a:spcAft>
                <a:spcPts val="300"/>
              </a:spcAft>
            </a:pP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atoi</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argv</a:t>
            </a:r>
            <a:r>
              <a:rPr lang="en-US" dirty="0" smtClean="0">
                <a:latin typeface="Arial" panose="020B0604020202020204" pitchFamily="34" charset="0"/>
                <a:cs typeface="Arial" panose="020B0604020202020204" pitchFamily="34" charset="0"/>
              </a:rPr>
              <a:t>[1]);</a:t>
            </a:r>
          </a:p>
          <a:p>
            <a:pPr>
              <a:spcAft>
                <a:spcPts val="300"/>
              </a:spcAft>
            </a:pPr>
            <a:r>
              <a:rPr lang="en-US" dirty="0" smtClean="0">
                <a:latin typeface="Arial" panose="020B0604020202020204" pitchFamily="34" charset="0"/>
                <a:cs typeface="Arial" panose="020B0604020202020204" pitchFamily="34" charset="0"/>
              </a:rPr>
              <a:t>if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 &lt; BUFF_SIZE) {</a:t>
            </a:r>
          </a:p>
          <a:p>
            <a:pPr>
              <a:spcAft>
                <a:spcPts val="300"/>
              </a:spcAf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memcpy</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buf</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argv</a:t>
            </a:r>
            <a:r>
              <a:rPr lang="en-US" dirty="0" smtClean="0">
                <a:latin typeface="Arial" panose="020B0604020202020204" pitchFamily="34" charset="0"/>
                <a:cs typeface="Arial" panose="020B0604020202020204" pitchFamily="34" charset="0"/>
              </a:rPr>
              <a:t>[2],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a:t>
            </a:r>
          </a:p>
          <a:p>
            <a:pPr>
              <a:spcAft>
                <a:spcPts val="300"/>
              </a:spcAf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p>
          <a:p>
            <a:pPr>
              <a:spcAft>
                <a:spcPts val="300"/>
              </a:spcAft>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19890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5714" y="1120378"/>
            <a:ext cx="7808686" cy="3394472"/>
          </a:xfrm>
        </p:spPr>
        <p:txBody>
          <a:bodyPr/>
          <a:lstStyle/>
          <a:p>
            <a:pPr marL="285750" lvl="0" indent="-285750" fontAlgn="base">
              <a:spcAft>
                <a:spcPts val="1200"/>
              </a:spcAft>
              <a:buFont typeface="Arial" panose="020B0604020202020204" pitchFamily="34" charset="0"/>
              <a:buChar char="•"/>
            </a:pPr>
            <a:r>
              <a:rPr lang="en-US" dirty="0" err="1"/>
              <a:t>SafeInt</a:t>
            </a:r>
            <a:r>
              <a:rPr lang="en-US" dirty="0"/>
              <a:t> is a C++ template class written by David LeBlanc. </a:t>
            </a:r>
          </a:p>
          <a:p>
            <a:pPr marL="285750" lvl="0" indent="-285750" fontAlgn="base">
              <a:spcAft>
                <a:spcPts val="1200"/>
              </a:spcAft>
              <a:buFont typeface="Arial" panose="020B0604020202020204" pitchFamily="34" charset="0"/>
              <a:buChar char="•"/>
            </a:pPr>
            <a:r>
              <a:rPr lang="en-US" dirty="0"/>
              <a:t>Implements a precondition approach that tests the values of operands before performing an operation to determine if an error will occur. </a:t>
            </a:r>
          </a:p>
          <a:p>
            <a:pPr marL="285750" lvl="0" indent="-285750" fontAlgn="base">
              <a:spcAft>
                <a:spcPts val="1200"/>
              </a:spcAft>
              <a:buFont typeface="Arial" panose="020B0604020202020204" pitchFamily="34" charset="0"/>
              <a:buChar char="•"/>
            </a:pPr>
            <a:r>
              <a:rPr lang="en-US" dirty="0"/>
              <a:t>The class is declared as a template, so it can be used with any integer type. </a:t>
            </a:r>
          </a:p>
          <a:p>
            <a:pPr marL="285750" indent="-285750">
              <a:spcAft>
                <a:spcPts val="1200"/>
              </a:spcAft>
              <a:buFont typeface="Arial" panose="020B0604020202020204" pitchFamily="34" charset="0"/>
              <a:buChar char="•"/>
            </a:pPr>
            <a:r>
              <a:rPr lang="en-US" dirty="0"/>
              <a:t>Every operator has been overridden except for the subscript </a:t>
            </a:r>
            <a:r>
              <a:rPr lang="en-US" b="1" dirty="0"/>
              <a:t>operator[]</a:t>
            </a:r>
            <a:endParaRPr lang="en-US" dirty="0"/>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13714" cy="613171"/>
          </a:xfrm>
        </p:spPr>
        <p:txBody>
          <a:bodyPr/>
          <a:lstStyle/>
          <a:p>
            <a:r>
              <a:rPr lang="en-US" dirty="0" err="1"/>
              <a:t>SafeInt</a:t>
            </a:r>
            <a:r>
              <a:rPr lang="en-US" dirty="0"/>
              <a:t> Class</a:t>
            </a:r>
          </a:p>
        </p:txBody>
      </p:sp>
    </p:spTree>
    <p:extLst>
      <p:ext uri="{BB962C8B-B14F-4D97-AF65-F5344CB8AC3E}">
        <p14:creationId xmlns:p14="http://schemas.microsoft.com/office/powerpoint/2010/main" val="1306402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Format String Vulnerabilities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120378"/>
            <a:ext cx="7620000" cy="3394472"/>
          </a:xfrm>
        </p:spPr>
        <p:txBody>
          <a:bodyPr/>
          <a:lstStyle/>
          <a:p>
            <a:pPr marL="285750" indent="-285750">
              <a:spcAft>
                <a:spcPts val="1200"/>
              </a:spcAft>
              <a:buFont typeface="Arial" panose="020B0604020202020204" pitchFamily="34" charset="0"/>
              <a:buChar char="•"/>
            </a:pPr>
            <a:r>
              <a:rPr lang="en-US" dirty="0" err="1"/>
              <a:t>Printf</a:t>
            </a:r>
            <a:r>
              <a:rPr lang="en-US" dirty="0"/>
              <a:t> (stands for "print formatted") format string are control parameter used by a class of functions in the string-processing libraries.</a:t>
            </a:r>
          </a:p>
          <a:p>
            <a:pPr marL="285750" indent="-285750">
              <a:spcAft>
                <a:spcPts val="1200"/>
              </a:spcAft>
              <a:buFont typeface="Arial" panose="020B0604020202020204" pitchFamily="34" charset="0"/>
              <a:buChar char="•"/>
            </a:pPr>
            <a:r>
              <a:rPr lang="en-US" dirty="0"/>
              <a:t>The format string is written in a simple template language, and specifies a method for rendering an arbitrary number of varied data type parameters into a string</a:t>
            </a:r>
          </a:p>
          <a:p>
            <a:pPr marL="285750" indent="-285750">
              <a:buFont typeface="Arial" panose="020B0604020202020204" pitchFamily="34" charset="0"/>
              <a:buChar char="•"/>
            </a:pPr>
            <a:r>
              <a:rPr lang="en-US" dirty="0"/>
              <a:t>e.g. </a:t>
            </a:r>
          </a:p>
          <a:p>
            <a:pPr marL="628650" lvl="1" indent="-171450">
              <a:spcAft>
                <a:spcPts val="1200"/>
              </a:spcAft>
            </a:pPr>
            <a:r>
              <a:rPr lang="en-US" sz="1400" dirty="0" err="1"/>
              <a:t>printf</a:t>
            </a:r>
            <a:r>
              <a:rPr lang="en-US" sz="1400" dirty="0"/>
              <a:t> ("a has value %d, b has value %d, c is at address: %08x\n", a, b, &amp;c);</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01740" cy="574527"/>
          </a:xfrm>
        </p:spPr>
        <p:txBody>
          <a:bodyPr/>
          <a:lstStyle/>
          <a:p>
            <a:r>
              <a:rPr lang="en-US" dirty="0"/>
              <a:t>Format Strings</a:t>
            </a:r>
          </a:p>
        </p:txBody>
      </p:sp>
    </p:spTree>
    <p:extLst>
      <p:ext uri="{BB962C8B-B14F-4D97-AF65-F5344CB8AC3E}">
        <p14:creationId xmlns:p14="http://schemas.microsoft.com/office/powerpoint/2010/main" val="19051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0897" y="1186248"/>
            <a:ext cx="7533502" cy="3328601"/>
          </a:xfrm>
        </p:spPr>
        <p:txBody>
          <a:bodyPr/>
          <a:lstStyle/>
          <a:p>
            <a:pPr marL="342900" indent="-342900">
              <a:buFont typeface="Arial" panose="020B0604020202020204" pitchFamily="34" charset="0"/>
              <a:buChar char="•"/>
            </a:pPr>
            <a:r>
              <a:rPr lang="en-AU" altLang="en-US" sz="2000" dirty="0"/>
              <a:t>A very common attack mechanism</a:t>
            </a:r>
          </a:p>
          <a:p>
            <a:pPr lvl="1"/>
            <a:r>
              <a:rPr lang="en-AU" altLang="en-US" sz="1400" dirty="0"/>
              <a:t>from 1988 Morris Worm to Code Red, Slammer, Sasser and many others</a:t>
            </a:r>
          </a:p>
          <a:p>
            <a:pPr marL="342900" indent="-342900">
              <a:spcBef>
                <a:spcPts val="1800"/>
              </a:spcBef>
              <a:buFont typeface="Arial" panose="020B0604020202020204" pitchFamily="34" charset="0"/>
              <a:buChar char="•"/>
            </a:pPr>
            <a:r>
              <a:rPr lang="en-AU" altLang="en-US" sz="2000" dirty="0"/>
              <a:t>Prevention techniques known</a:t>
            </a:r>
          </a:p>
          <a:p>
            <a:pPr marL="342900" indent="-342900">
              <a:spcBef>
                <a:spcPts val="1800"/>
              </a:spcBef>
              <a:buFont typeface="Arial" panose="020B0604020202020204" pitchFamily="34" charset="0"/>
              <a:buChar char="•"/>
            </a:pPr>
            <a:r>
              <a:rPr lang="en-AU" altLang="en-US" sz="2000" dirty="0"/>
              <a:t>Still of major concern due to</a:t>
            </a:r>
          </a:p>
          <a:p>
            <a:pPr lvl="1"/>
            <a:r>
              <a:rPr lang="en-AU" altLang="en-US" sz="1400" dirty="0"/>
              <a:t>legacy of widely deployed </a:t>
            </a:r>
            <a:r>
              <a:rPr lang="en-AU" altLang="en-US" sz="1400" dirty="0" smtClean="0"/>
              <a:t>buggy code</a:t>
            </a:r>
            <a:endParaRPr lang="en-AU" altLang="en-US" sz="1400" dirty="0"/>
          </a:p>
          <a:p>
            <a:pPr lvl="1"/>
            <a:r>
              <a:rPr lang="en-AU" altLang="en-US" sz="1400" dirty="0"/>
              <a:t>continued careless programming techniques</a:t>
            </a:r>
          </a:p>
          <a:p>
            <a:endParaRPr lang="en-US" sz="2000" dirty="0"/>
          </a:p>
        </p:txBody>
      </p:sp>
      <p:sp>
        <p:nvSpPr>
          <p:cNvPr id="3" name="Content Placeholder 2"/>
          <p:cNvSpPr>
            <a:spLocks noGrp="1"/>
          </p:cNvSpPr>
          <p:nvPr>
            <p:ph sz="quarter" idx="10"/>
          </p:nvPr>
        </p:nvSpPr>
        <p:spPr>
          <a:xfrm>
            <a:off x="304800" y="214143"/>
            <a:ext cx="6324600" cy="613760"/>
          </a:xfrm>
        </p:spPr>
        <p:txBody>
          <a:bodyPr/>
          <a:lstStyle/>
          <a:p>
            <a:r>
              <a:rPr lang="en-US" dirty="0"/>
              <a:t>Buffer Overflow: A Well-Known Problem</a:t>
            </a:r>
          </a:p>
        </p:txBody>
      </p:sp>
    </p:spTree>
    <p:extLst>
      <p:ext uri="{BB962C8B-B14F-4D97-AF65-F5344CB8AC3E}">
        <p14:creationId xmlns:p14="http://schemas.microsoft.com/office/powerpoint/2010/main" val="3602732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3096" y="1120378"/>
            <a:ext cx="7951304" cy="3394472"/>
          </a:xfrm>
        </p:spPr>
        <p:txBody>
          <a:bodyPr/>
          <a:lstStyle/>
          <a:p>
            <a:pPr marL="285750" indent="-285750">
              <a:buFont typeface="Arial" panose="020B0604020202020204" pitchFamily="34" charset="0"/>
              <a:buChar char="•"/>
            </a:pPr>
            <a:r>
              <a:rPr lang="en-US" dirty="0"/>
              <a:t>Consider e.g. </a:t>
            </a:r>
          </a:p>
          <a:p>
            <a:pPr marL="628650" lvl="1" indent="-171450">
              <a:spcAft>
                <a:spcPts val="1200"/>
              </a:spcAft>
            </a:pPr>
            <a:r>
              <a:rPr lang="en-US" sz="1400" dirty="0" err="1"/>
              <a:t>printf</a:t>
            </a:r>
            <a:r>
              <a:rPr lang="en-US" sz="1400" dirty="0"/>
              <a:t> ("a has value %d, b has value %d, c is at address: %08x\n", a, b);</a:t>
            </a:r>
          </a:p>
          <a:p>
            <a:pPr marL="285750" indent="-285750" fontAlgn="base">
              <a:buFont typeface="Arial" panose="020B0604020202020204" pitchFamily="34" charset="0"/>
              <a:buChar char="•"/>
            </a:pPr>
            <a:r>
              <a:rPr lang="en-US" dirty="0"/>
              <a:t>Here the format string asks for 3 arguments, but the program actually provides only two (i.e. </a:t>
            </a:r>
            <a:r>
              <a:rPr lang="en-US" i="1" dirty="0"/>
              <a:t>a </a:t>
            </a:r>
            <a:r>
              <a:rPr lang="en-US" dirty="0"/>
              <a:t>and </a:t>
            </a:r>
            <a:r>
              <a:rPr lang="en-US" i="1" dirty="0"/>
              <a:t>b</a:t>
            </a:r>
            <a:r>
              <a:rPr lang="en-US" dirty="0"/>
              <a:t>). This program passes the compiler.</a:t>
            </a:r>
          </a:p>
          <a:p>
            <a:pPr lvl="1">
              <a:spcAft>
                <a:spcPts val="600"/>
              </a:spcAft>
            </a:pPr>
            <a:r>
              <a:rPr lang="en-US" sz="1400" dirty="0"/>
              <a:t>The function </a:t>
            </a:r>
            <a:r>
              <a:rPr lang="en-US" sz="1400" dirty="0" err="1"/>
              <a:t>printf</a:t>
            </a:r>
            <a:r>
              <a:rPr lang="en-US" sz="1400" dirty="0"/>
              <a:t>() is defined as function with variable length of arguments. Therefore, by looking at the number of arguments, everything looks fine.</a:t>
            </a:r>
          </a:p>
          <a:p>
            <a:pPr lvl="1">
              <a:spcAft>
                <a:spcPts val="600"/>
              </a:spcAft>
            </a:pPr>
            <a:r>
              <a:rPr lang="en-US" sz="1400" dirty="0"/>
              <a:t>To find the miss-match, compilers needs to understand how </a:t>
            </a:r>
            <a:r>
              <a:rPr lang="en-US" sz="1400" dirty="0" err="1"/>
              <a:t>printf</a:t>
            </a:r>
            <a:r>
              <a:rPr lang="en-US" sz="1400" dirty="0"/>
              <a:t>() works and what the meaning of the format string is. However, compilers usually do not do this kind of analysis.</a:t>
            </a:r>
          </a:p>
          <a:p>
            <a:pPr lvl="1">
              <a:spcAft>
                <a:spcPts val="600"/>
              </a:spcAft>
            </a:pPr>
            <a:r>
              <a:rPr lang="en-US" sz="1400" dirty="0"/>
              <a:t>Sometimes, the format string is not a constant string, it is generated during the execution of the program. Therefore, there is no way for the compiler to find the miss-match in this case.</a:t>
            </a:r>
          </a:p>
        </p:txBody>
      </p:sp>
      <p:sp>
        <p:nvSpPr>
          <p:cNvPr id="3" name="Content Placeholder 2"/>
          <p:cNvSpPr>
            <a:spLocks noGrp="1"/>
          </p:cNvSpPr>
          <p:nvPr>
            <p:ph sz="quarter" idx="10"/>
          </p:nvPr>
        </p:nvSpPr>
        <p:spPr>
          <a:xfrm>
            <a:off x="304800" y="214143"/>
            <a:ext cx="6233160" cy="528807"/>
          </a:xfrm>
        </p:spPr>
        <p:txBody>
          <a:bodyPr/>
          <a:lstStyle/>
          <a:p>
            <a:r>
              <a:rPr lang="en-US" dirty="0"/>
              <a:t>Format Strings Abuse</a:t>
            </a:r>
          </a:p>
        </p:txBody>
      </p:sp>
    </p:spTree>
    <p:extLst>
      <p:ext uri="{BB962C8B-B14F-4D97-AF65-F5344CB8AC3E}">
        <p14:creationId xmlns:p14="http://schemas.microsoft.com/office/powerpoint/2010/main" val="40120054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a:t>The function </a:t>
            </a:r>
            <a:r>
              <a:rPr lang="en-US" dirty="0" err="1"/>
              <a:t>printf</a:t>
            </a:r>
            <a:r>
              <a:rPr lang="en-US" dirty="0"/>
              <a:t>() fetches the arguments from the stack. If the format string needs 3 arguments, it will fetch 3 data items from the stack.</a:t>
            </a:r>
          </a:p>
          <a:p>
            <a:pPr marL="285750" indent="-285750">
              <a:buFont typeface="Arial" panose="020B0604020202020204" pitchFamily="34" charset="0"/>
              <a:buChar char="•"/>
            </a:pPr>
            <a:r>
              <a:rPr lang="en-US" dirty="0"/>
              <a:t>In a </a:t>
            </a:r>
            <a:r>
              <a:rPr lang="en-US" dirty="0" err="1"/>
              <a:t>mis</a:t>
            </a:r>
            <a:r>
              <a:rPr lang="en-US" dirty="0"/>
              <a:t>-match case, it will fetch some data that do not belong to this function call.</a:t>
            </a:r>
          </a:p>
          <a:p>
            <a:pPr marL="285750" indent="-285750">
              <a:buFont typeface="Arial" panose="020B0604020202020204" pitchFamily="34" charset="0"/>
              <a:buChar char="•"/>
            </a:pPr>
            <a:r>
              <a:rPr lang="en-US" dirty="0"/>
              <a:t>Crashing the program</a:t>
            </a:r>
          </a:p>
          <a:p>
            <a:pPr lvl="1"/>
            <a:r>
              <a:rPr lang="en-US" dirty="0" err="1"/>
              <a:t>printf</a:t>
            </a:r>
            <a:r>
              <a:rPr lang="en-US" dirty="0"/>
              <a:t> ("%</a:t>
            </a:r>
            <a:r>
              <a:rPr lang="en-US" dirty="0" err="1"/>
              <a:t>s%s%s%s%s%s%s%s%s%s%s%s</a:t>
            </a:r>
            <a:r>
              <a:rPr lang="en-US" dirty="0"/>
              <a:t>");</a:t>
            </a:r>
          </a:p>
          <a:p>
            <a:pPr lvl="1" fontAlgn="base"/>
            <a:r>
              <a:rPr lang="en-US" dirty="0"/>
              <a:t>For each %s, </a:t>
            </a:r>
            <a:r>
              <a:rPr lang="en-US" dirty="0" err="1"/>
              <a:t>printf</a:t>
            </a:r>
            <a:r>
              <a:rPr lang="en-US" dirty="0"/>
              <a:t>() will fetch a number from the stack, treat this number as an address, and print out the memory contents pointed by this address as a string, until a NULL character (i.e., number 0, not character 0) is encountered.</a:t>
            </a:r>
          </a:p>
          <a:p>
            <a:pPr lvl="1" fontAlgn="base"/>
            <a:r>
              <a:rPr lang="en-US" dirty="0"/>
              <a:t>Since the number fetched by </a:t>
            </a:r>
            <a:r>
              <a:rPr lang="en-US" dirty="0" err="1"/>
              <a:t>printf</a:t>
            </a:r>
            <a:r>
              <a:rPr lang="en-US" dirty="0"/>
              <a:t>() might not be an address, the memory pointed by this number might not exist, if so the program will crash.</a:t>
            </a:r>
          </a:p>
          <a:p>
            <a:pPr lvl="1"/>
            <a:r>
              <a:rPr lang="en-US" dirty="0"/>
              <a:t>It is also possible that the number happens to be a good address.</a:t>
            </a:r>
          </a:p>
          <a:p>
            <a:pPr marL="0" indent="0"/>
            <a:endParaRPr lang="en-US" dirty="0"/>
          </a:p>
        </p:txBody>
      </p:sp>
      <p:sp>
        <p:nvSpPr>
          <p:cNvPr id="3" name="Content Placeholder 2"/>
          <p:cNvSpPr>
            <a:spLocks noGrp="1"/>
          </p:cNvSpPr>
          <p:nvPr>
            <p:ph sz="quarter" idx="10"/>
          </p:nvPr>
        </p:nvSpPr>
        <p:spPr>
          <a:xfrm>
            <a:off x="304800" y="214143"/>
            <a:ext cx="6268278" cy="554483"/>
          </a:xfrm>
        </p:spPr>
        <p:txBody>
          <a:bodyPr/>
          <a:lstStyle/>
          <a:p>
            <a:r>
              <a:rPr lang="en-US" dirty="0"/>
              <a:t>Format Strings Abuse</a:t>
            </a:r>
          </a:p>
        </p:txBody>
      </p:sp>
    </p:spTree>
    <p:extLst>
      <p:ext uri="{BB962C8B-B14F-4D97-AF65-F5344CB8AC3E}">
        <p14:creationId xmlns:p14="http://schemas.microsoft.com/office/powerpoint/2010/main" val="36711817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921596"/>
            <a:ext cx="4108173" cy="3394472"/>
          </a:xfrm>
        </p:spPr>
        <p:txBody>
          <a:bodyPr/>
          <a:lstStyle/>
          <a:p>
            <a:pPr marL="285750" lvl="0" indent="-285750" fontAlgn="base">
              <a:buFont typeface="Arial" panose="020B0604020202020204" pitchFamily="34" charset="0"/>
              <a:buChar char="•"/>
            </a:pPr>
            <a:r>
              <a:rPr lang="en-US" dirty="0" smtClean="0"/>
              <a:t>Viewing </a:t>
            </a:r>
            <a:r>
              <a:rPr lang="en-US" dirty="0"/>
              <a:t>the stack</a:t>
            </a:r>
          </a:p>
          <a:p>
            <a:pPr lvl="1"/>
            <a:r>
              <a:rPr lang="en-US" sz="1400" dirty="0" err="1"/>
              <a:t>printf</a:t>
            </a:r>
            <a:r>
              <a:rPr lang="en-US" sz="1400" dirty="0"/>
              <a:t> ("%08x %08x %08x %08x %08x\n");</a:t>
            </a:r>
          </a:p>
          <a:p>
            <a:pPr lvl="2"/>
            <a:r>
              <a:rPr lang="en-US" sz="1600" dirty="0">
                <a:latin typeface="Arial" panose="020B0604020202020204" pitchFamily="34" charset="0"/>
                <a:cs typeface="Arial" panose="020B0604020202020204" pitchFamily="34" charset="0"/>
              </a:rPr>
              <a:t>This instructs the </a:t>
            </a: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-function to retrieve five parameters from the stack and display them as 8-digit padded hexadecimal numbers. </a:t>
            </a:r>
          </a:p>
          <a:p>
            <a:pPr lvl="2"/>
            <a:r>
              <a:rPr lang="en-US" sz="1600" dirty="0">
                <a:latin typeface="Arial" panose="020B0604020202020204" pitchFamily="34" charset="0"/>
                <a:cs typeface="Arial" panose="020B0604020202020204" pitchFamily="34" charset="0"/>
              </a:rPr>
              <a:t>So a possible output may look like:</a:t>
            </a:r>
          </a:p>
          <a:p>
            <a:pPr marL="1657350" lvl="3" indent="-285750"/>
            <a:r>
              <a:rPr lang="en-US" sz="1400" dirty="0">
                <a:latin typeface="Arial" panose="020B0604020202020204" pitchFamily="34" charset="0"/>
                <a:cs typeface="Arial" panose="020B0604020202020204" pitchFamily="34" charset="0"/>
              </a:rPr>
              <a:t>40012980 080628c4 bffff7a4 00000005 08059c04</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68278" cy="554483"/>
          </a:xfrm>
        </p:spPr>
        <p:txBody>
          <a:bodyPr/>
          <a:lstStyle/>
          <a:p>
            <a:r>
              <a:rPr lang="en-US" dirty="0"/>
              <a:t>Format Strings Abuse</a:t>
            </a:r>
          </a:p>
        </p:txBody>
      </p:sp>
      <p:sp>
        <p:nvSpPr>
          <p:cNvPr id="4" name="Content Placeholder 2"/>
          <p:cNvSpPr txBox="1">
            <a:spLocks/>
          </p:cNvSpPr>
          <p:nvPr/>
        </p:nvSpPr>
        <p:spPr bwMode="auto">
          <a:xfrm>
            <a:off x="5353878" y="1532981"/>
            <a:ext cx="3695494" cy="29992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kern="1200">
                <a:solidFill>
                  <a:schemeClr val="tx1"/>
                </a:solidFill>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200"/>
              </a:spcAft>
            </a:pPr>
            <a:r>
              <a:rPr lang="en-US" sz="1200" dirty="0" smtClean="0"/>
              <a:t>Consider the program</a:t>
            </a:r>
          </a:p>
          <a:p>
            <a:pPr marL="0" indent="0">
              <a:spcBef>
                <a:spcPts val="0"/>
              </a:spcBef>
              <a:spcAft>
                <a:spcPts val="200"/>
              </a:spcAft>
            </a:pPr>
            <a:r>
              <a:rPr lang="en-US" sz="1200" dirty="0" err="1" smtClean="0"/>
              <a:t>int</a:t>
            </a:r>
            <a:r>
              <a:rPr lang="en-US" sz="1200" dirty="0" smtClean="0"/>
              <a:t> main(</a:t>
            </a:r>
            <a:r>
              <a:rPr lang="en-US" sz="1200" dirty="0" err="1" smtClean="0"/>
              <a:t>int</a:t>
            </a:r>
            <a:r>
              <a:rPr lang="en-US" sz="1200" dirty="0" smtClean="0"/>
              <a:t> </a:t>
            </a:r>
            <a:r>
              <a:rPr lang="en-US" sz="1200" dirty="0" err="1" smtClean="0"/>
              <a:t>argc</a:t>
            </a:r>
            <a:r>
              <a:rPr lang="en-US" sz="1200" dirty="0" smtClean="0"/>
              <a:t>, char *</a:t>
            </a:r>
            <a:r>
              <a:rPr lang="en-US" sz="1200" dirty="0" err="1" smtClean="0"/>
              <a:t>argv</a:t>
            </a:r>
            <a:r>
              <a:rPr lang="en-US" sz="1200" dirty="0" smtClean="0"/>
              <a:t>[])</a:t>
            </a:r>
          </a:p>
          <a:p>
            <a:pPr marL="0" indent="0">
              <a:spcBef>
                <a:spcPts val="0"/>
              </a:spcBef>
              <a:spcAft>
                <a:spcPts val="200"/>
              </a:spcAft>
            </a:pPr>
            <a:r>
              <a:rPr lang="en-US" sz="1200" dirty="0" smtClean="0"/>
              <a:t>{ char </a:t>
            </a:r>
            <a:r>
              <a:rPr lang="en-US" sz="1200" dirty="0" err="1" smtClean="0"/>
              <a:t>user_input</a:t>
            </a:r>
            <a:r>
              <a:rPr lang="en-US" sz="1200" dirty="0" smtClean="0"/>
              <a:t>[100];</a:t>
            </a:r>
          </a:p>
          <a:p>
            <a:pPr marL="0" indent="0">
              <a:spcBef>
                <a:spcPts val="0"/>
              </a:spcBef>
              <a:spcAft>
                <a:spcPts val="200"/>
              </a:spcAft>
            </a:pPr>
            <a:r>
              <a:rPr lang="en-US" sz="1200" dirty="0" smtClean="0"/>
              <a:t>... ... /* other variable definitions and statements */</a:t>
            </a:r>
          </a:p>
          <a:p>
            <a:pPr marL="0" indent="0">
              <a:spcBef>
                <a:spcPts val="0"/>
              </a:spcBef>
              <a:spcAft>
                <a:spcPts val="200"/>
              </a:spcAft>
            </a:pPr>
            <a:r>
              <a:rPr lang="en-US" sz="1200" dirty="0" err="1" smtClean="0"/>
              <a:t>scanf</a:t>
            </a:r>
            <a:r>
              <a:rPr lang="en-US" sz="1200" dirty="0" smtClean="0"/>
              <a:t>("%s", </a:t>
            </a:r>
            <a:r>
              <a:rPr lang="en-US" sz="1200" dirty="0" err="1" smtClean="0"/>
              <a:t>user_input</a:t>
            </a:r>
            <a:r>
              <a:rPr lang="en-US" sz="1100" dirty="0" smtClean="0"/>
              <a:t>); /* getting a string from user */</a:t>
            </a:r>
            <a:r>
              <a:rPr lang="en-US" sz="1200" dirty="0" smtClean="0"/>
              <a:t> </a:t>
            </a:r>
          </a:p>
          <a:p>
            <a:pPr marL="0" indent="0">
              <a:spcBef>
                <a:spcPts val="0"/>
              </a:spcBef>
              <a:spcAft>
                <a:spcPts val="200"/>
              </a:spcAft>
            </a:pPr>
            <a:r>
              <a:rPr lang="en-US" sz="1200" dirty="0" err="1" smtClean="0"/>
              <a:t>printf</a:t>
            </a:r>
            <a:r>
              <a:rPr lang="en-US" sz="1200" dirty="0" smtClean="0"/>
              <a:t>(</a:t>
            </a:r>
            <a:r>
              <a:rPr lang="en-US" sz="1200" dirty="0" err="1" smtClean="0"/>
              <a:t>user_input</a:t>
            </a:r>
            <a:r>
              <a:rPr lang="en-US" sz="1200" dirty="0" smtClean="0"/>
              <a:t>); /* Vulnerable place */</a:t>
            </a:r>
          </a:p>
          <a:p>
            <a:pPr marL="0" indent="0">
              <a:spcBef>
                <a:spcPts val="0"/>
              </a:spcBef>
              <a:spcAft>
                <a:spcPts val="200"/>
              </a:spcAft>
            </a:pPr>
            <a:r>
              <a:rPr lang="en-US" sz="1200" dirty="0" smtClean="0"/>
              <a:t>return 0;</a:t>
            </a:r>
          </a:p>
          <a:p>
            <a:pPr marL="0" indent="0">
              <a:spcBef>
                <a:spcPts val="0"/>
              </a:spcBef>
              <a:spcAft>
                <a:spcPts val="200"/>
              </a:spcAft>
            </a:pPr>
            <a:r>
              <a:rPr lang="en-US" sz="1200" dirty="0" smtClean="0"/>
              <a:t>}</a:t>
            </a:r>
          </a:p>
          <a:p>
            <a:pPr marL="0" indent="0">
              <a:spcBef>
                <a:spcPts val="0"/>
              </a:spcBef>
            </a:pPr>
            <a:endParaRPr lang="en-US" sz="1200" dirty="0" smtClean="0"/>
          </a:p>
          <a:p>
            <a:pPr marL="171450" indent="-171450">
              <a:spcBef>
                <a:spcPts val="0"/>
              </a:spcBef>
              <a:buFont typeface="Arial" panose="020B0604020202020204" pitchFamily="34" charset="0"/>
              <a:buChar char="•"/>
            </a:pPr>
            <a:r>
              <a:rPr lang="en-US" sz="1200" dirty="0" smtClean="0"/>
              <a:t>If the attacker provides user input of "\x10\x01\x48\x08 %x %x %x %x %s" , the program will print contents at the address 0x10014808 </a:t>
            </a:r>
          </a:p>
          <a:p>
            <a:pPr>
              <a:spcBef>
                <a:spcPts val="0"/>
              </a:spcBef>
            </a:pPr>
            <a:endParaRPr lang="en-US" sz="1200" dirty="0" smtClean="0"/>
          </a:p>
          <a:p>
            <a:pPr>
              <a:spcBef>
                <a:spcPts val="0"/>
              </a:spcBef>
            </a:pPr>
            <a:endParaRPr lang="en-US" sz="1200" dirty="0" smtClean="0"/>
          </a:p>
          <a:p>
            <a:pPr>
              <a:spcBef>
                <a:spcPts val="0"/>
              </a:spcBef>
            </a:pPr>
            <a:endParaRPr lang="en-US" sz="1200" dirty="0"/>
          </a:p>
        </p:txBody>
      </p:sp>
    </p:spTree>
    <p:extLst>
      <p:ext uri="{BB962C8B-B14F-4D97-AF65-F5344CB8AC3E}">
        <p14:creationId xmlns:p14="http://schemas.microsoft.com/office/powerpoint/2010/main" val="3542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7230" y="1120378"/>
            <a:ext cx="7837170" cy="3394472"/>
          </a:xfrm>
        </p:spPr>
        <p:txBody>
          <a:bodyPr/>
          <a:lstStyle/>
          <a:p>
            <a:pPr marL="285750" lvl="0" indent="-285750" fontAlgn="base">
              <a:buFont typeface="Arial" panose="020B0604020202020204" pitchFamily="34" charset="0"/>
              <a:buChar char="•"/>
            </a:pPr>
            <a:r>
              <a:rPr lang="en-US" dirty="0"/>
              <a:t>Writing an integer in the process memory</a:t>
            </a:r>
          </a:p>
          <a:p>
            <a:pPr lvl="1" fontAlgn="base"/>
            <a:r>
              <a:rPr lang="en-US" sz="1400" dirty="0"/>
              <a:t>%n: The number of characters written so far is stored into the integer indicated by the corresponding argument. Consider the code that writes 5 to i:</a:t>
            </a:r>
          </a:p>
          <a:p>
            <a:pPr marL="1200150" lvl="2" indent="-285750"/>
            <a:r>
              <a:rPr lang="en-US" sz="1600" dirty="0" err="1"/>
              <a:t>int</a:t>
            </a:r>
            <a:r>
              <a:rPr lang="en-US" sz="1600" dirty="0"/>
              <a:t> </a:t>
            </a:r>
            <a:r>
              <a:rPr lang="en-US" sz="1600" dirty="0" err="1"/>
              <a:t>i</a:t>
            </a:r>
            <a:r>
              <a:rPr lang="en-US" sz="1600" dirty="0"/>
              <a:t>;</a:t>
            </a:r>
          </a:p>
          <a:p>
            <a:pPr marL="1200150" lvl="2" indent="-285750"/>
            <a:r>
              <a:rPr lang="en-US" sz="1600" dirty="0" err="1"/>
              <a:t>printf</a:t>
            </a:r>
            <a:r>
              <a:rPr lang="en-US" sz="1600" dirty="0"/>
              <a:t> ("12345%n", &amp;</a:t>
            </a:r>
            <a:r>
              <a:rPr lang="en-US" sz="1600" dirty="0" err="1"/>
              <a:t>i</a:t>
            </a:r>
            <a:r>
              <a:rPr lang="en-US" sz="1600" dirty="0"/>
              <a:t>);</a:t>
            </a:r>
          </a:p>
          <a:p>
            <a:pPr marL="285750" indent="-285750" fontAlgn="base">
              <a:spcAft>
                <a:spcPts val="1200"/>
              </a:spcAft>
              <a:buFont typeface="Arial" panose="020B0604020202020204" pitchFamily="34" charset="0"/>
              <a:buChar char="•"/>
            </a:pPr>
            <a:endParaRPr lang="en-US" dirty="0" smtClean="0"/>
          </a:p>
          <a:p>
            <a:pPr marL="285750" indent="-285750" fontAlgn="base">
              <a:spcAft>
                <a:spcPts val="1200"/>
              </a:spcAft>
              <a:buFont typeface="Arial" panose="020B0604020202020204" pitchFamily="34" charset="0"/>
              <a:buChar char="•"/>
            </a:pPr>
            <a:r>
              <a:rPr lang="en-US" dirty="0" smtClean="0"/>
              <a:t>Using </a:t>
            </a:r>
            <a:r>
              <a:rPr lang="en-US" dirty="0"/>
              <a:t>the same approach as that for viewing memory at any location, we can cause </a:t>
            </a:r>
            <a:r>
              <a:rPr lang="en-US" dirty="0" err="1"/>
              <a:t>printf</a:t>
            </a:r>
            <a:r>
              <a:rPr lang="en-US" dirty="0"/>
              <a:t>() to write an integer into any location. Just replace the %s in the </a:t>
            </a:r>
            <a:r>
              <a:rPr lang="en-US" dirty="0" smtClean="0"/>
              <a:t>previous </a:t>
            </a:r>
            <a:r>
              <a:rPr lang="en-US" dirty="0"/>
              <a:t>example with %n, and the contents at the address 0x10014808 will be overwritten.</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44590" cy="608817"/>
          </a:xfrm>
        </p:spPr>
        <p:txBody>
          <a:bodyPr/>
          <a:lstStyle/>
          <a:p>
            <a:r>
              <a:rPr lang="en-US" dirty="0"/>
              <a:t>Format Strings Abuse</a:t>
            </a:r>
          </a:p>
        </p:txBody>
      </p:sp>
    </p:spTree>
    <p:extLst>
      <p:ext uri="{BB962C8B-B14F-4D97-AF65-F5344CB8AC3E}">
        <p14:creationId xmlns:p14="http://schemas.microsoft.com/office/powerpoint/2010/main" val="4246903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1540" y="1120378"/>
            <a:ext cx="7642860" cy="3394472"/>
          </a:xfrm>
        </p:spPr>
        <p:txBody>
          <a:bodyPr/>
          <a:lstStyle/>
          <a:p>
            <a:pPr marL="285750" indent="-285750" fontAlgn="base">
              <a:spcAft>
                <a:spcPts val="1200"/>
              </a:spcAft>
              <a:buFont typeface="Arial" panose="020B0604020202020204" pitchFamily="34" charset="0"/>
              <a:buChar char="•"/>
            </a:pPr>
            <a:r>
              <a:rPr lang="en-US" dirty="0"/>
              <a:t>Using this attack, attackers can do the following:</a:t>
            </a:r>
          </a:p>
          <a:p>
            <a:pPr lvl="1">
              <a:spcAft>
                <a:spcPts val="1200"/>
              </a:spcAft>
            </a:pPr>
            <a:r>
              <a:rPr lang="en-US" dirty="0"/>
              <a:t>Overwrite important program flags that control access privileges ∗ Overwrite return addresses on the stack, function pointers, etc.</a:t>
            </a:r>
          </a:p>
          <a:p>
            <a:pPr lvl="2">
              <a:spcAft>
                <a:spcPts val="1200"/>
              </a:spcAft>
            </a:pPr>
            <a:r>
              <a:rPr lang="en-US" sz="1200" dirty="0">
                <a:latin typeface="Arial" panose="020B0604020202020204" pitchFamily="34" charset="0"/>
                <a:cs typeface="Arial" panose="020B0604020202020204" pitchFamily="34" charset="0"/>
              </a:rPr>
              <a:t>However, the value written is determined by the number of characters printed before the %n is reached. </a:t>
            </a:r>
            <a:endParaRPr lang="en-US" sz="1200" dirty="0" smtClean="0">
              <a:latin typeface="Arial" panose="020B0604020202020204" pitchFamily="34" charset="0"/>
              <a:cs typeface="Arial" panose="020B0604020202020204" pitchFamily="34" charset="0"/>
            </a:endParaRPr>
          </a:p>
          <a:p>
            <a:pPr lvl="1">
              <a:spcAft>
                <a:spcPts val="1200"/>
              </a:spcAft>
            </a:pP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it really possible to write arbitrary integer values?</a:t>
            </a:r>
          </a:p>
          <a:p>
            <a:pPr lvl="2">
              <a:spcAft>
                <a:spcPts val="1200"/>
              </a:spcAft>
            </a:pPr>
            <a:r>
              <a:rPr lang="en-US" sz="1000" dirty="0">
                <a:latin typeface="Arial" panose="020B0604020202020204" pitchFamily="34" charset="0"/>
                <a:cs typeface="Arial" panose="020B0604020202020204" pitchFamily="34" charset="0"/>
              </a:rPr>
              <a:t>Use dummy output characters. To write a value of 1000, a simple padding of 1000 dummy characters would do.</a:t>
            </a:r>
          </a:p>
          <a:p>
            <a:pPr lvl="1">
              <a:spcAft>
                <a:spcPts val="1200"/>
              </a:spcAft>
            </a:pPr>
            <a:r>
              <a:rPr lang="en-US" dirty="0"/>
              <a:t>To avoid long format strings, we can use a width specification of the format indicators.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44590" cy="608817"/>
          </a:xfrm>
        </p:spPr>
        <p:txBody>
          <a:bodyPr/>
          <a:lstStyle/>
          <a:p>
            <a:r>
              <a:rPr lang="en-US" dirty="0"/>
              <a:t>Format Strings Abuse</a:t>
            </a:r>
          </a:p>
        </p:txBody>
      </p:sp>
    </p:spTree>
    <p:extLst>
      <p:ext uri="{BB962C8B-B14F-4D97-AF65-F5344CB8AC3E}">
        <p14:creationId xmlns:p14="http://schemas.microsoft.com/office/powerpoint/2010/main" val="4269132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354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974691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Java Security</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13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7289" y="877330"/>
            <a:ext cx="8229600" cy="3756454"/>
          </a:xfrm>
        </p:spPr>
        <p:txBody>
          <a:bodyPr/>
          <a:lstStyle/>
          <a:p>
            <a:pPr>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The Java language is designed keeping security in mind.</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Every entity has an associated Access Level:</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Public, Protected, Default/Package, Private</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Provides encapsulation</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A strongly typed language:</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Restrictions on how data types can be mixed</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No direct memory access</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No notion of pointers</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Entities are accessed via references (by name)</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Variables must be initialized before they are used</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dirty="0"/>
              <a:t>Objects can’t be arbitrarily cast into other objects (ensures a type safe environment):</a:t>
            </a:r>
          </a:p>
          <a:p>
            <a:pPr lvl="2">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400" dirty="0"/>
              <a:t>Strict use of extends, implements (inheritance)</a:t>
            </a:r>
          </a:p>
          <a:p>
            <a:pPr lvl="2">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400" dirty="0"/>
              <a:t>Compile time type checking of casting</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Provides automatic memory management, garbage collection, and array range-checking</a:t>
            </a:r>
            <a:endParaRPr lang="en-GB" altLang="en-US" sz="1800" dirty="0"/>
          </a:p>
          <a:p>
            <a:pPr>
              <a:lnSpc>
                <a:spcPct val="80000"/>
              </a:lnSpc>
              <a:spcBef>
                <a:spcPts val="0"/>
              </a:spcBef>
              <a:spcAft>
                <a:spcPts val="400"/>
              </a:spcAft>
            </a:pPr>
            <a:endParaRPr lang="en-US" sz="1200" dirty="0"/>
          </a:p>
        </p:txBody>
      </p:sp>
      <p:sp>
        <p:nvSpPr>
          <p:cNvPr id="3" name="Content Placeholder 2"/>
          <p:cNvSpPr>
            <a:spLocks noGrp="1"/>
          </p:cNvSpPr>
          <p:nvPr>
            <p:ph sz="quarter" idx="10"/>
          </p:nvPr>
        </p:nvSpPr>
        <p:spPr>
          <a:xfrm>
            <a:off x="304800" y="214143"/>
            <a:ext cx="6318422" cy="663187"/>
          </a:xfrm>
        </p:spPr>
        <p:txBody>
          <a:bodyPr/>
          <a:lstStyle/>
          <a:p>
            <a:r>
              <a:rPr lang="en-US" dirty="0"/>
              <a:t>Inherent Java Security</a:t>
            </a:r>
          </a:p>
        </p:txBody>
      </p:sp>
    </p:spTree>
    <p:extLst>
      <p:ext uri="{BB962C8B-B14F-4D97-AF65-F5344CB8AC3E}">
        <p14:creationId xmlns:p14="http://schemas.microsoft.com/office/powerpoint/2010/main" val="506241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38" y="1120378"/>
            <a:ext cx="7459362" cy="3394472"/>
          </a:xfrm>
        </p:spPr>
        <p:txBody>
          <a:bodyPr/>
          <a:lstStyle/>
          <a:p>
            <a:pPr marL="339725" indent="-339725">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Consists of the Java Virtual Machine (JVM) and Class Libraries</a:t>
            </a:r>
            <a:r>
              <a:rPr lang="en-GB" altLang="en-US" sz="1200" dirty="0"/>
              <a:t> </a:t>
            </a:r>
          </a:p>
          <a:p>
            <a:pPr marL="339725" indent="-339725">
              <a:spcBef>
                <a:spcPts val="700"/>
              </a:spcBef>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JVM: available for most platforms, provides the environment for java bytecode to execute</a:t>
            </a:r>
          </a:p>
          <a:p>
            <a:pPr marL="796925" lvl="1" indent="-339725">
              <a:spcBef>
                <a:spcPts val="725"/>
              </a:spcBef>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Offers Platform Independence: “Write once, run anywhere!”  </a:t>
            </a:r>
          </a:p>
          <a:p>
            <a:pPr marL="796925" lvl="1" indent="-339725">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Is an abstract virtual machine</a:t>
            </a:r>
          </a:p>
          <a:p>
            <a:pPr marL="1146175" lvl="2" indent="-347663">
              <a:lnSpc>
                <a:spcPct val="100000"/>
              </a:lnSpc>
              <a:buClr>
                <a:srgbClr val="669999"/>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100" dirty="0">
                <a:latin typeface="Arial" panose="020B0604020202020204" pitchFamily="34" charset="0"/>
                <a:cs typeface="Arial" panose="020B0604020202020204" pitchFamily="34" charset="0"/>
              </a:rPr>
              <a:t>Diff. implementations: Sun, IBM, Oracle, MS</a:t>
            </a:r>
          </a:p>
          <a:p>
            <a:pPr marL="1146175" lvl="2" indent="-347663">
              <a:lnSpc>
                <a:spcPct val="100000"/>
              </a:lnSpc>
              <a:buClr>
                <a:srgbClr val="669999"/>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100" dirty="0">
                <a:latin typeface="Arial" panose="020B0604020202020204" pitchFamily="34" charset="0"/>
                <a:cs typeface="Arial" panose="020B0604020202020204" pitchFamily="34" charset="0"/>
              </a:rPr>
              <a:t>Each thread has its own stack</a:t>
            </a:r>
          </a:p>
          <a:p>
            <a:pPr marL="1146175" lvl="2" indent="-347663">
              <a:lnSpc>
                <a:spcPct val="100000"/>
              </a:lnSpc>
              <a:buClr>
                <a:srgbClr val="669999"/>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100" dirty="0">
                <a:latin typeface="Arial" panose="020B0604020202020204" pitchFamily="34" charset="0"/>
                <a:cs typeface="Arial" panose="020B0604020202020204" pitchFamily="34" charset="0"/>
              </a:rPr>
              <a:t>Typical instruction set: Load/Store, Arithmetic, etc.</a:t>
            </a:r>
            <a:endParaRPr lang="en-GB" altLang="en-US" sz="1400" dirty="0">
              <a:latin typeface="Arial" panose="020B0604020202020204" pitchFamily="34" charset="0"/>
              <a:cs typeface="Arial" panose="020B0604020202020204" pitchFamily="34" charset="0"/>
            </a:endParaRPr>
          </a:p>
          <a:p>
            <a:pPr marL="796925" lvl="1" indent="-339725">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Interprets bytecode generated by Java compilers</a:t>
            </a:r>
            <a:endParaRPr lang="en-GB" altLang="en-US" sz="3200" dirty="0"/>
          </a:p>
          <a:p>
            <a:pPr marL="339725" indent="-339725">
              <a:spcBef>
                <a:spcPts val="700"/>
              </a:spcBef>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Class Libraries: The Core Java API, contains classes for language support and added functionality</a:t>
            </a:r>
            <a:endParaRPr lang="en-US" sz="1200" dirty="0"/>
          </a:p>
        </p:txBody>
      </p:sp>
      <p:sp>
        <p:nvSpPr>
          <p:cNvPr id="3" name="Content Placeholder 2"/>
          <p:cNvSpPr>
            <a:spLocks noGrp="1"/>
          </p:cNvSpPr>
          <p:nvPr>
            <p:ph sz="quarter" idx="10"/>
          </p:nvPr>
        </p:nvSpPr>
        <p:spPr>
          <a:xfrm>
            <a:off x="304800" y="214143"/>
            <a:ext cx="6324600" cy="601403"/>
          </a:xfrm>
        </p:spPr>
        <p:txBody>
          <a:bodyPr/>
          <a:lstStyle/>
          <a:p>
            <a:r>
              <a:rPr lang="en-US" dirty="0"/>
              <a:t>The Java Runtime Environment (JRE)</a:t>
            </a:r>
          </a:p>
        </p:txBody>
      </p:sp>
    </p:spTree>
    <p:extLst>
      <p:ext uri="{BB962C8B-B14F-4D97-AF65-F5344CB8AC3E}">
        <p14:creationId xmlns:p14="http://schemas.microsoft.com/office/powerpoint/2010/main" val="2887317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475" y="889686"/>
            <a:ext cx="7657070" cy="3686400"/>
          </a:xfrm>
        </p:spPr>
        <p:txBody>
          <a:bodyPr/>
          <a:lstStyle/>
          <a:p>
            <a:pPr marL="285750" indent="-285750">
              <a:lnSpc>
                <a:spcPct val="90000"/>
              </a:lnSpc>
              <a:buFont typeface="Arial" panose="020B0604020202020204" pitchFamily="34" charset="0"/>
              <a:buChar char="•"/>
            </a:pPr>
            <a:r>
              <a:rPr lang="en-US" altLang="en-US" dirty="0"/>
              <a:t>One of best known </a:t>
            </a:r>
            <a:r>
              <a:rPr lang="en-US" altLang="en-US" dirty="0" smtClean="0"/>
              <a:t>worms</a:t>
            </a:r>
          </a:p>
          <a:p>
            <a:pPr lvl="1"/>
            <a:r>
              <a:rPr lang="en-US" altLang="en-US" dirty="0"/>
              <a:t>Affected 6,000 </a:t>
            </a:r>
            <a:r>
              <a:rPr lang="en-US" altLang="en-US" dirty="0" smtClean="0"/>
              <a:t>computers in 1988; </a:t>
            </a:r>
            <a:r>
              <a:rPr lang="en-US" altLang="en-US" dirty="0"/>
              <a:t>cost $10-$100 M</a:t>
            </a:r>
          </a:p>
          <a:p>
            <a:pPr>
              <a:lnSpc>
                <a:spcPct val="90000"/>
              </a:lnSpc>
            </a:pPr>
            <a:endParaRPr lang="en-US" altLang="en-US" sz="1200" dirty="0"/>
          </a:p>
          <a:p>
            <a:pPr marL="285750" indent="-285750">
              <a:lnSpc>
                <a:spcPct val="90000"/>
              </a:lnSpc>
              <a:buFont typeface="Arial" panose="020B0604020202020204" pitchFamily="34" charset="0"/>
              <a:buChar char="•"/>
            </a:pPr>
            <a:r>
              <a:rPr lang="en-US" altLang="en-US" dirty="0"/>
              <a:t>Released by Robert </a:t>
            </a:r>
            <a:r>
              <a:rPr lang="en-US" altLang="en-US" dirty="0" smtClean="0"/>
              <a:t>Morris  </a:t>
            </a:r>
          </a:p>
          <a:p>
            <a:pPr lvl="1"/>
            <a:r>
              <a:rPr lang="en-US" altLang="en-US" dirty="0" smtClean="0"/>
              <a:t>Graduate student at Cornell, son of NSA chief scientist</a:t>
            </a:r>
          </a:p>
          <a:p>
            <a:pPr lvl="1"/>
            <a:r>
              <a:rPr lang="en-US" altLang="en-US" dirty="0" smtClean="0"/>
              <a:t>Convicted </a:t>
            </a:r>
            <a:r>
              <a:rPr lang="en-US" altLang="en-US" dirty="0"/>
              <a:t>under Computer Fraud and Abuse Act, sentenced to 3 years of probation and 400 hours of community service</a:t>
            </a:r>
          </a:p>
          <a:p>
            <a:pPr lvl="1"/>
            <a:r>
              <a:rPr lang="en-US" altLang="en-US" dirty="0"/>
              <a:t>Now a computer science professor at MIT</a:t>
            </a:r>
            <a:endParaRPr lang="en-US" altLang="en-US" dirty="0">
              <a:solidFill>
                <a:srgbClr val="FF0000"/>
              </a:solidFill>
            </a:endParaRPr>
          </a:p>
          <a:p>
            <a:pPr marL="274320" indent="-285750">
              <a:spcBef>
                <a:spcPts val="1200"/>
              </a:spcBef>
              <a:buFont typeface="Arial" panose="020B0604020202020204" pitchFamily="34" charset="0"/>
              <a:buChar char="•"/>
            </a:pPr>
            <a:r>
              <a:rPr lang="en-US" altLang="en-US" dirty="0"/>
              <a:t>Worm was intended to propagate slowly and harmlessly measure the size of the </a:t>
            </a:r>
            <a:r>
              <a:rPr lang="en-US" altLang="en-US" dirty="0" smtClean="0"/>
              <a:t>Internet. </a:t>
            </a:r>
            <a:r>
              <a:rPr lang="en-US" altLang="en-US" dirty="0" smtClean="0"/>
              <a:t>Due </a:t>
            </a:r>
            <a:r>
              <a:rPr lang="en-US" altLang="en-US" dirty="0"/>
              <a:t>to a coding error, it created new copies as fast as it could and overloaded infected </a:t>
            </a:r>
            <a:r>
              <a:rPr lang="en-US" altLang="en-US" dirty="0" smtClean="0"/>
              <a:t>machines</a:t>
            </a:r>
          </a:p>
          <a:p>
            <a:pPr marL="274320" indent="-285750">
              <a:spcBef>
                <a:spcPts val="1200"/>
              </a:spcBef>
              <a:buFont typeface="Arial" panose="020B0604020202020204" pitchFamily="34" charset="0"/>
              <a:buChar char="•"/>
            </a:pPr>
            <a:r>
              <a:rPr lang="en-US" dirty="0"/>
              <a:t>The worm propagated thru buffer overflow attack against a vulnerable version of </a:t>
            </a:r>
            <a:r>
              <a:rPr lang="en-US" dirty="0" err="1"/>
              <a:t>fingerd</a:t>
            </a:r>
            <a:r>
              <a:rPr lang="en-US" dirty="0"/>
              <a:t> on VAX system</a:t>
            </a:r>
          </a:p>
        </p:txBody>
      </p:sp>
      <p:sp>
        <p:nvSpPr>
          <p:cNvPr id="3" name="Content Placeholder 2"/>
          <p:cNvSpPr>
            <a:spLocks noGrp="1"/>
          </p:cNvSpPr>
          <p:nvPr>
            <p:ph sz="quarter" idx="10"/>
          </p:nvPr>
        </p:nvSpPr>
        <p:spPr>
          <a:xfrm>
            <a:off x="304800" y="214143"/>
            <a:ext cx="6324600" cy="675543"/>
          </a:xfrm>
        </p:spPr>
        <p:txBody>
          <a:bodyPr/>
          <a:lstStyle/>
          <a:p>
            <a:r>
              <a:rPr lang="en-US" dirty="0"/>
              <a:t>Morris worm</a:t>
            </a:r>
          </a:p>
        </p:txBody>
      </p:sp>
    </p:spTree>
    <p:extLst>
      <p:ext uri="{BB962C8B-B14F-4D97-AF65-F5344CB8AC3E}">
        <p14:creationId xmlns:p14="http://schemas.microsoft.com/office/powerpoint/2010/main" val="55879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324600" cy="626116"/>
          </a:xfrm>
        </p:spPr>
        <p:txBody>
          <a:bodyPr/>
          <a:lstStyle/>
          <a:p>
            <a:r>
              <a:rPr lang="en-US" dirty="0"/>
              <a:t>Why Java Needs Security</a:t>
            </a:r>
          </a:p>
        </p:txBody>
      </p:sp>
      <p:sp>
        <p:nvSpPr>
          <p:cNvPr id="19" name="Oval 2"/>
          <p:cNvSpPr>
            <a:spLocks noChangeArrowheads="1"/>
          </p:cNvSpPr>
          <p:nvPr/>
        </p:nvSpPr>
        <p:spPr bwMode="auto">
          <a:xfrm>
            <a:off x="1066800" y="928809"/>
            <a:ext cx="990600" cy="914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000"/>
              <a:t>Source</a:t>
            </a:r>
          </a:p>
          <a:p>
            <a:pPr algn="ctr">
              <a:lnSpc>
                <a:spcPct val="100000"/>
              </a:lnSpc>
              <a:buClrTx/>
              <a:buFontTx/>
              <a:buNone/>
            </a:pPr>
            <a:r>
              <a:rPr lang="en-GB" altLang="en-US" sz="2000"/>
              <a:t>Code</a:t>
            </a:r>
          </a:p>
        </p:txBody>
      </p:sp>
      <p:sp>
        <p:nvSpPr>
          <p:cNvPr id="20" name="Rectangle 3"/>
          <p:cNvSpPr>
            <a:spLocks noChangeArrowheads="1"/>
          </p:cNvSpPr>
          <p:nvPr/>
        </p:nvSpPr>
        <p:spPr bwMode="auto">
          <a:xfrm>
            <a:off x="838200" y="2452809"/>
            <a:ext cx="1447800" cy="3810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000"/>
              <a:t>Compiler</a:t>
            </a:r>
          </a:p>
        </p:txBody>
      </p:sp>
      <p:sp>
        <p:nvSpPr>
          <p:cNvPr id="21" name="Rectangle 4"/>
          <p:cNvSpPr>
            <a:spLocks noChangeArrowheads="1"/>
          </p:cNvSpPr>
          <p:nvPr/>
        </p:nvSpPr>
        <p:spPr bwMode="auto">
          <a:xfrm>
            <a:off x="6096000" y="1995609"/>
            <a:ext cx="1981200" cy="12192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200" b="1"/>
              <a:t>Web Browser</a:t>
            </a:r>
          </a:p>
        </p:txBody>
      </p:sp>
      <p:sp>
        <p:nvSpPr>
          <p:cNvPr id="22" name="Oval 5"/>
          <p:cNvSpPr>
            <a:spLocks noChangeArrowheads="1"/>
          </p:cNvSpPr>
          <p:nvPr/>
        </p:nvSpPr>
        <p:spPr bwMode="auto">
          <a:xfrm>
            <a:off x="3124200" y="2071809"/>
            <a:ext cx="1219200" cy="11430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400"/>
              <a:t>Byte</a:t>
            </a:r>
          </a:p>
          <a:p>
            <a:pPr algn="ctr">
              <a:lnSpc>
                <a:spcPct val="100000"/>
              </a:lnSpc>
              <a:buClrTx/>
              <a:buFontTx/>
              <a:buNone/>
            </a:pPr>
            <a:r>
              <a:rPr lang="en-GB" altLang="en-US" sz="2400"/>
              <a:t>Code</a:t>
            </a:r>
          </a:p>
        </p:txBody>
      </p:sp>
      <p:sp>
        <p:nvSpPr>
          <p:cNvPr id="23" name="AutoShape 6"/>
          <p:cNvSpPr>
            <a:spLocks noChangeArrowheads="1"/>
          </p:cNvSpPr>
          <p:nvPr/>
        </p:nvSpPr>
        <p:spPr bwMode="auto">
          <a:xfrm>
            <a:off x="2286000" y="2529009"/>
            <a:ext cx="838200" cy="228600"/>
          </a:xfrm>
          <a:prstGeom prst="leftRightArrow">
            <a:avLst>
              <a:gd name="adj1" fmla="val 50000"/>
              <a:gd name="adj2" fmla="val 72994"/>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Rectangle 7"/>
          <p:cNvSpPr>
            <a:spLocks noChangeArrowheads="1"/>
          </p:cNvSpPr>
          <p:nvPr/>
        </p:nvSpPr>
        <p:spPr bwMode="auto">
          <a:xfrm>
            <a:off x="2743200" y="1690809"/>
            <a:ext cx="1905000" cy="16764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200" b="1"/>
              <a:t>Web Server</a:t>
            </a:r>
          </a:p>
        </p:txBody>
      </p:sp>
      <p:sp>
        <p:nvSpPr>
          <p:cNvPr id="25" name="Oval 8"/>
          <p:cNvSpPr>
            <a:spLocks noChangeArrowheads="1"/>
          </p:cNvSpPr>
          <p:nvPr/>
        </p:nvSpPr>
        <p:spPr bwMode="auto">
          <a:xfrm>
            <a:off x="6629400" y="2376609"/>
            <a:ext cx="1066800" cy="6096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400"/>
              <a:t>JVM</a:t>
            </a:r>
          </a:p>
        </p:txBody>
      </p:sp>
      <p:sp>
        <p:nvSpPr>
          <p:cNvPr id="26" name="AutoShape 9"/>
          <p:cNvSpPr>
            <a:spLocks noChangeArrowheads="1"/>
          </p:cNvSpPr>
          <p:nvPr/>
        </p:nvSpPr>
        <p:spPr bwMode="auto">
          <a:xfrm>
            <a:off x="4343400" y="2529009"/>
            <a:ext cx="2286000" cy="304800"/>
          </a:xfrm>
          <a:prstGeom prst="leftRightArrow">
            <a:avLst>
              <a:gd name="adj1" fmla="val 50000"/>
              <a:gd name="adj2" fmla="val 149306"/>
            </a:avLst>
          </a:prstGeom>
          <a:solidFill>
            <a:srgbClr val="FF0000"/>
          </a:solidFill>
          <a:ln w="9360" cap="sq">
            <a:solidFill>
              <a:srgbClr val="000000"/>
            </a:solidFill>
            <a:miter lim="800000"/>
            <a:headEnd/>
            <a:tailEnd/>
          </a:ln>
          <a:effectLst/>
          <a:extLst/>
        </p:spPr>
        <p:txBody>
          <a:bodyPr wrap="none" anchor="ctr"/>
          <a:lstStyle/>
          <a:p>
            <a:endParaRPr lang="en-US"/>
          </a:p>
        </p:txBody>
      </p:sp>
      <p:sp>
        <p:nvSpPr>
          <p:cNvPr id="27" name="Text Box 10"/>
          <p:cNvSpPr txBox="1">
            <a:spLocks noChangeArrowheads="1"/>
          </p:cNvSpPr>
          <p:nvPr/>
        </p:nvSpPr>
        <p:spPr bwMode="auto">
          <a:xfrm>
            <a:off x="4878388" y="2238497"/>
            <a:ext cx="10191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nSpc>
                <a:spcPct val="100000"/>
              </a:lnSpc>
              <a:buClrTx/>
              <a:buFontTx/>
              <a:buNone/>
            </a:pPr>
            <a:r>
              <a:rPr lang="en-GB" altLang="en-US" b="1"/>
              <a:t>Internet</a:t>
            </a:r>
          </a:p>
        </p:txBody>
      </p:sp>
      <p:sp>
        <p:nvSpPr>
          <p:cNvPr id="28" name="Rectangle 11"/>
          <p:cNvSpPr>
            <a:spLocks noChangeArrowheads="1"/>
          </p:cNvSpPr>
          <p:nvPr/>
        </p:nvSpPr>
        <p:spPr bwMode="auto">
          <a:xfrm>
            <a:off x="6248400" y="4129209"/>
            <a:ext cx="1676400" cy="685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000"/>
              <a:t>Local System</a:t>
            </a:r>
          </a:p>
          <a:p>
            <a:pPr algn="ctr">
              <a:lnSpc>
                <a:spcPct val="100000"/>
              </a:lnSpc>
              <a:buClrTx/>
              <a:buFontTx/>
              <a:buNone/>
            </a:pPr>
            <a:r>
              <a:rPr lang="en-GB" altLang="en-US" sz="2000"/>
              <a:t>Resources</a:t>
            </a:r>
          </a:p>
        </p:txBody>
      </p:sp>
      <p:sp>
        <p:nvSpPr>
          <p:cNvPr id="29" name="AutoShape 12"/>
          <p:cNvSpPr>
            <a:spLocks noChangeArrowheads="1"/>
          </p:cNvSpPr>
          <p:nvPr/>
        </p:nvSpPr>
        <p:spPr bwMode="auto">
          <a:xfrm>
            <a:off x="7010400" y="2986209"/>
            <a:ext cx="304800" cy="1143000"/>
          </a:xfrm>
          <a:prstGeom prst="downArrow">
            <a:avLst>
              <a:gd name="adj1" fmla="val 50000"/>
              <a:gd name="adj2" fmla="val 93750"/>
            </a:avLst>
          </a:prstGeom>
          <a:solidFill>
            <a:srgbClr val="99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AutoShape 13"/>
          <p:cNvSpPr>
            <a:spLocks noChangeArrowheads="1"/>
          </p:cNvSpPr>
          <p:nvPr/>
        </p:nvSpPr>
        <p:spPr bwMode="auto">
          <a:xfrm>
            <a:off x="1447800" y="1843209"/>
            <a:ext cx="228600" cy="609600"/>
          </a:xfrm>
          <a:prstGeom prst="downArrow">
            <a:avLst>
              <a:gd name="adj1" fmla="val 50000"/>
              <a:gd name="adj2" fmla="val 66667"/>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Text Box 14"/>
          <p:cNvSpPr txBox="1">
            <a:spLocks noChangeArrowheads="1"/>
          </p:cNvSpPr>
          <p:nvPr/>
        </p:nvSpPr>
        <p:spPr bwMode="auto">
          <a:xfrm>
            <a:off x="2286000" y="3976809"/>
            <a:ext cx="298767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nSpc>
                <a:spcPct val="100000"/>
              </a:lnSpc>
              <a:buClrTx/>
              <a:buFontTx/>
              <a:buNone/>
            </a:pPr>
            <a:r>
              <a:rPr lang="en-GB" altLang="en-US" sz="2000">
                <a:solidFill>
                  <a:srgbClr val="FF3300"/>
                </a:solidFill>
              </a:rPr>
              <a:t>External Control over System Resources</a:t>
            </a:r>
          </a:p>
        </p:txBody>
      </p:sp>
      <p:sp>
        <p:nvSpPr>
          <p:cNvPr id="32" name="Line 15"/>
          <p:cNvSpPr>
            <a:spLocks noChangeShapeType="1"/>
          </p:cNvSpPr>
          <p:nvPr/>
        </p:nvSpPr>
        <p:spPr bwMode="auto">
          <a:xfrm flipV="1">
            <a:off x="4495800" y="2754434"/>
            <a:ext cx="914400" cy="13017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16"/>
          <p:cNvSpPr>
            <a:spLocks noChangeShapeType="1"/>
          </p:cNvSpPr>
          <p:nvPr/>
        </p:nvSpPr>
        <p:spPr bwMode="auto">
          <a:xfrm flipV="1">
            <a:off x="4876800" y="3516434"/>
            <a:ext cx="2209800" cy="6159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6586682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048" y="939114"/>
            <a:ext cx="7805351" cy="3575736"/>
          </a:xfrm>
        </p:spPr>
        <p:txBody>
          <a:bodyPr/>
          <a:lstStyle/>
          <a:p>
            <a:pPr marL="0" indent="0"/>
            <a:r>
              <a:rPr lang="en-US" sz="1600" dirty="0"/>
              <a:t>When a class loader presents the bytecodes of a newly loaded class to JVM, these bytecodes are first inspected by a Verifier.</a:t>
            </a:r>
          </a:p>
          <a:p>
            <a:pPr lvl="1"/>
            <a:r>
              <a:rPr lang="en-US" sz="1400" dirty="0"/>
              <a:t>All classes except for system classes are verified; but verification can be deactivated with undocumented –</a:t>
            </a:r>
            <a:r>
              <a:rPr lang="en-US" sz="1400" dirty="0" err="1"/>
              <a:t>noverify</a:t>
            </a:r>
            <a:r>
              <a:rPr lang="en-US" sz="1400" dirty="0"/>
              <a:t> option</a:t>
            </a:r>
          </a:p>
          <a:p>
            <a:r>
              <a:rPr lang="en-US" sz="1600" dirty="0"/>
              <a:t>Here are some of the checks that the verifier carries out:</a:t>
            </a:r>
          </a:p>
          <a:p>
            <a:pPr lvl="1"/>
            <a:r>
              <a:rPr lang="en-US" sz="1400" dirty="0"/>
              <a:t>Variables are initialized before they are used.</a:t>
            </a:r>
          </a:p>
          <a:p>
            <a:pPr lvl="1"/>
            <a:r>
              <a:rPr lang="en-US" sz="1400" dirty="0"/>
              <a:t>Method calls match the types of object references.</a:t>
            </a:r>
          </a:p>
          <a:p>
            <a:pPr lvl="1"/>
            <a:r>
              <a:rPr lang="en-US" sz="1400" dirty="0"/>
              <a:t>Rules for accessing private data and methods are not violated.</a:t>
            </a:r>
          </a:p>
          <a:p>
            <a:pPr lvl="1"/>
            <a:r>
              <a:rPr lang="en-US" sz="1400" dirty="0"/>
              <a:t>Local variable accesses fall within the runtime stack.</a:t>
            </a:r>
          </a:p>
          <a:p>
            <a:pPr lvl="1"/>
            <a:r>
              <a:rPr lang="en-US" sz="1400" dirty="0"/>
              <a:t>The runtime stack does not overflow.</a:t>
            </a:r>
          </a:p>
          <a:p>
            <a:pPr lvl="2"/>
            <a:r>
              <a:rPr lang="en-US" sz="1400" dirty="0"/>
              <a:t>If any of these checks fails, then the class is considered corrupted and will not be loaded</a:t>
            </a:r>
          </a:p>
          <a:p>
            <a:pPr marL="0" indent="0"/>
            <a:r>
              <a:rPr lang="en-US" sz="1400" i="1" dirty="0"/>
              <a:t>A class file generated by a compiler for the Java programming language always passes verification. However, the bytecode can be changed by someone with some experience in assembly programming and a hex editor to manually produce a class file that contains valid but unsafe instructions for the Java virtual machine</a:t>
            </a:r>
          </a:p>
          <a:p>
            <a:endParaRPr lang="en-US" sz="1400" dirty="0"/>
          </a:p>
        </p:txBody>
      </p:sp>
      <p:sp>
        <p:nvSpPr>
          <p:cNvPr id="3" name="Content Placeholder 2"/>
          <p:cNvSpPr>
            <a:spLocks noGrp="1"/>
          </p:cNvSpPr>
          <p:nvPr>
            <p:ph sz="quarter" idx="10"/>
          </p:nvPr>
        </p:nvSpPr>
        <p:spPr>
          <a:xfrm>
            <a:off x="304800" y="214143"/>
            <a:ext cx="6324600" cy="638473"/>
          </a:xfrm>
        </p:spPr>
        <p:txBody>
          <a:bodyPr/>
          <a:lstStyle/>
          <a:p>
            <a:r>
              <a:rPr lang="en-US" dirty="0" smtClean="0"/>
              <a:t>Bytecode Verifier</a:t>
            </a:r>
            <a:endParaRPr lang="en-US" dirty="0"/>
          </a:p>
        </p:txBody>
      </p:sp>
    </p:spTree>
    <p:extLst>
      <p:ext uri="{BB962C8B-B14F-4D97-AF65-F5344CB8AC3E}">
        <p14:creationId xmlns:p14="http://schemas.microsoft.com/office/powerpoint/2010/main" val="1335189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0768" y="1009165"/>
            <a:ext cx="7953632" cy="3550476"/>
          </a:xfrm>
        </p:spPr>
        <p:txBody>
          <a:bodyPr/>
          <a:lstStyle/>
          <a:p>
            <a:pPr marL="0" indent="0">
              <a:lnSpc>
                <a:spcPct val="80000"/>
              </a:lnSpc>
              <a:spcAft>
                <a:spcPts val="300"/>
              </a:spcAft>
            </a:pPr>
            <a:r>
              <a:rPr lang="en-US" sz="1600" dirty="0"/>
              <a:t>A Java compiler converts source instructions into bytecode for the Java virtual machine.</a:t>
            </a:r>
          </a:p>
          <a:p>
            <a:pPr lvl="1">
              <a:lnSpc>
                <a:spcPct val="80000"/>
              </a:lnSpc>
              <a:spcAft>
                <a:spcPts val="300"/>
              </a:spcAft>
            </a:pPr>
            <a:r>
              <a:rPr lang="en-US" sz="1400" dirty="0"/>
              <a:t>Each class file contains the definition and implementation code for one class or interface. These class files must be interpreted into the machine language of the target machine.</a:t>
            </a:r>
          </a:p>
          <a:p>
            <a:pPr marL="0" indent="0">
              <a:lnSpc>
                <a:spcPct val="80000"/>
              </a:lnSpc>
              <a:spcAft>
                <a:spcPts val="300"/>
              </a:spcAft>
            </a:pPr>
            <a:r>
              <a:rPr lang="en-US" sz="1600" dirty="0" smtClean="0"/>
              <a:t>The virtual machine loads only those class files that are needed for the execution of a program.</a:t>
            </a:r>
          </a:p>
          <a:p>
            <a:pPr marL="0" indent="0">
              <a:lnSpc>
                <a:spcPct val="80000"/>
              </a:lnSpc>
              <a:spcAft>
                <a:spcPts val="300"/>
              </a:spcAft>
            </a:pPr>
            <a:r>
              <a:rPr lang="en-US" sz="1600" dirty="0" smtClean="0"/>
              <a:t>The class loading mechanism doesn't just use a single class loader, has at least three class loaders:</a:t>
            </a:r>
          </a:p>
          <a:p>
            <a:pPr lvl="1">
              <a:lnSpc>
                <a:spcPct val="80000"/>
              </a:lnSpc>
              <a:spcAft>
                <a:spcPts val="300"/>
              </a:spcAft>
            </a:pPr>
            <a:r>
              <a:rPr lang="en-US" sz="1400" dirty="0" smtClean="0"/>
              <a:t>The </a:t>
            </a:r>
            <a:r>
              <a:rPr lang="en-US" sz="1400" dirty="0"/>
              <a:t>bootstrap class loader : loads the system classes, typically from rt.jar; integral part of the JVM; usually implemented in C</a:t>
            </a:r>
          </a:p>
          <a:p>
            <a:pPr lvl="1">
              <a:lnSpc>
                <a:spcPct val="80000"/>
              </a:lnSpc>
              <a:spcAft>
                <a:spcPts val="300"/>
              </a:spcAft>
            </a:pPr>
            <a:r>
              <a:rPr lang="en-US" sz="1400" dirty="0"/>
              <a:t>The extension class loader : loads "standard extensions" from </a:t>
            </a:r>
            <a:r>
              <a:rPr lang="en-US" sz="1400" dirty="0" err="1"/>
              <a:t>jre</a:t>
            </a:r>
            <a:r>
              <a:rPr lang="en-US" sz="1400" dirty="0"/>
              <a:t>/lib/</a:t>
            </a:r>
            <a:r>
              <a:rPr lang="en-US" sz="1400" dirty="0" err="1"/>
              <a:t>ext</a:t>
            </a:r>
            <a:r>
              <a:rPr lang="en-US" sz="1400" dirty="0"/>
              <a:t> directory; will find the classes in them, even without any class path </a:t>
            </a:r>
          </a:p>
          <a:p>
            <a:pPr lvl="1">
              <a:lnSpc>
                <a:spcPct val="80000"/>
              </a:lnSpc>
              <a:spcAft>
                <a:spcPts val="300"/>
              </a:spcAft>
            </a:pPr>
            <a:r>
              <a:rPr lang="en-US" sz="1400" dirty="0"/>
              <a:t>The system class loader (also sometimes called the application class loader) : loads the application classes. It locates classes in the directories and JAR/ZIP files on the class path (CLASSPATH environment variable or –</a:t>
            </a:r>
            <a:r>
              <a:rPr lang="en-US" sz="1400" dirty="0" err="1"/>
              <a:t>classpath</a:t>
            </a:r>
            <a:r>
              <a:rPr lang="en-US" sz="1400" dirty="0"/>
              <a:t> option)</a:t>
            </a:r>
          </a:p>
          <a:p>
            <a:pPr lvl="2">
              <a:lnSpc>
                <a:spcPct val="80000"/>
              </a:lnSpc>
              <a:spcAft>
                <a:spcPts val="300"/>
              </a:spcAft>
            </a:pPr>
            <a:r>
              <a:rPr lang="en-US" sz="1400" dirty="0"/>
              <a:t>In Sun's Java implementation, the extension and system class loaders are implemented in Java</a:t>
            </a:r>
          </a:p>
          <a:p>
            <a:pPr>
              <a:spcAft>
                <a:spcPts val="300"/>
              </a:spcAft>
            </a:pPr>
            <a:endParaRPr lang="en-US" sz="1400" dirty="0"/>
          </a:p>
        </p:txBody>
      </p:sp>
      <p:sp>
        <p:nvSpPr>
          <p:cNvPr id="3" name="Content Placeholder 2"/>
          <p:cNvSpPr>
            <a:spLocks noGrp="1"/>
          </p:cNvSpPr>
          <p:nvPr>
            <p:ph sz="quarter" idx="10"/>
          </p:nvPr>
        </p:nvSpPr>
        <p:spPr>
          <a:xfrm>
            <a:off x="304800" y="214143"/>
            <a:ext cx="6324600" cy="687900"/>
          </a:xfrm>
        </p:spPr>
        <p:txBody>
          <a:bodyPr/>
          <a:lstStyle/>
          <a:p>
            <a:r>
              <a:rPr lang="en-US" dirty="0"/>
              <a:t>Class Loader</a:t>
            </a:r>
          </a:p>
        </p:txBody>
      </p:sp>
    </p:spTree>
    <p:extLst>
      <p:ext uri="{BB962C8B-B14F-4D97-AF65-F5344CB8AC3E}">
        <p14:creationId xmlns:p14="http://schemas.microsoft.com/office/powerpoint/2010/main" val="1324701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4972" y="951469"/>
            <a:ext cx="7669427" cy="3694671"/>
          </a:xfrm>
        </p:spPr>
        <p:txBody>
          <a:bodyPr/>
          <a:lstStyle/>
          <a:p>
            <a:pPr marL="0" indent="0">
              <a:spcBef>
                <a:spcPts val="300"/>
              </a:spcBef>
              <a:spcAft>
                <a:spcPts val="600"/>
              </a:spcAft>
            </a:pPr>
            <a:r>
              <a:rPr lang="en-US" sz="1600" dirty="0"/>
              <a:t>The base Java Security sandbox is comprised of three major components</a:t>
            </a:r>
            <a:r>
              <a:rPr lang="en-US" sz="1600" dirty="0" smtClean="0"/>
              <a:t>: </a:t>
            </a:r>
            <a:r>
              <a:rPr lang="en-US" sz="1400" dirty="0" smtClean="0"/>
              <a:t>the </a:t>
            </a:r>
            <a:r>
              <a:rPr lang="en-US" sz="1400" b="1" dirty="0"/>
              <a:t>byte code Verifier</a:t>
            </a:r>
            <a:r>
              <a:rPr lang="en-US" sz="1400" dirty="0"/>
              <a:t>, </a:t>
            </a:r>
            <a:r>
              <a:rPr lang="en-US" sz="1400" dirty="0" smtClean="0"/>
              <a:t>the </a:t>
            </a:r>
            <a:r>
              <a:rPr lang="en-US" sz="1400" b="1" dirty="0"/>
              <a:t>Class Loader</a:t>
            </a:r>
            <a:r>
              <a:rPr lang="en-US" sz="1400" dirty="0"/>
              <a:t>, and </a:t>
            </a:r>
            <a:r>
              <a:rPr lang="en-US" sz="1400" dirty="0" smtClean="0"/>
              <a:t>the </a:t>
            </a:r>
            <a:r>
              <a:rPr lang="en-US" sz="1400" b="1" dirty="0"/>
              <a:t>Security Manager</a:t>
            </a:r>
            <a:r>
              <a:rPr lang="en-US" sz="1400" dirty="0" smtClean="0"/>
              <a:t>.</a:t>
            </a:r>
          </a:p>
          <a:p>
            <a:pPr marL="285750" indent="-285750">
              <a:lnSpc>
                <a:spcPct val="80000"/>
              </a:lnSpc>
              <a:spcBef>
                <a:spcPts val="300"/>
              </a:spcBef>
              <a:buFont typeface="Arial" panose="020B0604020202020204" pitchFamily="34" charset="0"/>
              <a:buChar char="•"/>
            </a:pPr>
            <a:r>
              <a:rPr lang="en-US" sz="1400" dirty="0"/>
              <a:t>The Security Manager depends on Class Loaders to correctly label code as trusted or untrusted. Class Loaders also shield the Security Manager from spoofing attacks by protecting local trusted classes making up the Java API. </a:t>
            </a:r>
          </a:p>
          <a:p>
            <a:pPr marL="285750" indent="-285750">
              <a:lnSpc>
                <a:spcPct val="80000"/>
              </a:lnSpc>
              <a:spcBef>
                <a:spcPts val="300"/>
              </a:spcBef>
              <a:buFont typeface="Arial" panose="020B0604020202020204" pitchFamily="34" charset="0"/>
              <a:buChar char="•"/>
            </a:pPr>
            <a:r>
              <a:rPr lang="en-US" sz="1400" dirty="0"/>
              <a:t>On the other hand, the class loader system is protected by the Security Manager, which ensures that an applet cannot create and use its own Class Loader. </a:t>
            </a:r>
          </a:p>
          <a:p>
            <a:pPr marL="285750" indent="-285750">
              <a:lnSpc>
                <a:spcPct val="80000"/>
              </a:lnSpc>
              <a:spcBef>
                <a:spcPts val="300"/>
              </a:spcBef>
              <a:buFont typeface="Arial" panose="020B0604020202020204" pitchFamily="34" charset="0"/>
              <a:buChar char="•"/>
            </a:pPr>
            <a:r>
              <a:rPr lang="en-US" sz="1400" dirty="0"/>
              <a:t>The Verifier protects both the Class Loaders and the Security Manager against language-based attacks meant to break the VM. All in all, the three parts intertwine to create a default sandbox. </a:t>
            </a:r>
          </a:p>
          <a:p>
            <a:pPr marL="285750" indent="-285750">
              <a:lnSpc>
                <a:spcPct val="80000"/>
              </a:lnSpc>
              <a:spcBef>
                <a:spcPts val="300"/>
              </a:spcBef>
              <a:buFont typeface="Arial" panose="020B0604020202020204" pitchFamily="34" charset="0"/>
              <a:buChar char="•"/>
            </a:pPr>
            <a:r>
              <a:rPr lang="en-US" sz="1400" dirty="0"/>
              <a:t>However, the three parts are not created or specified by a standards committee.</a:t>
            </a:r>
          </a:p>
          <a:p>
            <a:pPr lvl="1">
              <a:lnSpc>
                <a:spcPct val="80000"/>
              </a:lnSpc>
              <a:spcBef>
                <a:spcPts val="300"/>
              </a:spcBef>
            </a:pPr>
            <a:r>
              <a:rPr lang="en-US" sz="1600" dirty="0"/>
              <a:t> </a:t>
            </a:r>
            <a:r>
              <a:rPr lang="en-US" dirty="0"/>
              <a:t>Java applications, including Java-enabled Web browsers, are allowed to customize two of the fundamental portions of the security model to suit their needs (the Class Loader and the Security Manager).</a:t>
            </a:r>
          </a:p>
          <a:p>
            <a:pPr marL="285750" indent="-285750">
              <a:lnSpc>
                <a:spcPct val="80000"/>
              </a:lnSpc>
              <a:spcBef>
                <a:spcPts val="300"/>
              </a:spcBef>
              <a:buFont typeface="Arial" panose="020B0604020202020204" pitchFamily="34" charset="0"/>
              <a:buChar char="•"/>
            </a:pPr>
            <a:r>
              <a:rPr lang="en-US" sz="1400" dirty="0"/>
              <a:t>A great deal of faith is placed in the ability of VM implementations to ensure that untrusted code remains properly contained. Bugs in the system will compromise the entire security model.</a:t>
            </a:r>
          </a:p>
          <a:p>
            <a:pPr marL="0" indent="0">
              <a:spcBef>
                <a:spcPts val="300"/>
              </a:spcBef>
            </a:pPr>
            <a:endParaRPr lang="en-US" sz="1100" dirty="0"/>
          </a:p>
        </p:txBody>
      </p:sp>
      <p:sp>
        <p:nvSpPr>
          <p:cNvPr id="3" name="Content Placeholder 2"/>
          <p:cNvSpPr>
            <a:spLocks noGrp="1"/>
          </p:cNvSpPr>
          <p:nvPr>
            <p:ph sz="quarter" idx="10"/>
          </p:nvPr>
        </p:nvSpPr>
        <p:spPr>
          <a:xfrm>
            <a:off x="304800" y="214143"/>
            <a:ext cx="6324600" cy="551976"/>
          </a:xfrm>
        </p:spPr>
        <p:txBody>
          <a:bodyPr/>
          <a:lstStyle/>
          <a:p>
            <a:r>
              <a:rPr lang="en-US" dirty="0"/>
              <a:t>Java Security Sandbox</a:t>
            </a:r>
          </a:p>
        </p:txBody>
      </p:sp>
    </p:spTree>
    <p:extLst>
      <p:ext uri="{BB962C8B-B14F-4D97-AF65-F5344CB8AC3E}">
        <p14:creationId xmlns:p14="http://schemas.microsoft.com/office/powerpoint/2010/main" val="71571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Fine-grained control with a </a:t>
            </a:r>
            <a:r>
              <a:rPr lang="en-GB" altLang="en-US" dirty="0" smtClean="0"/>
              <a:t>lot of complexity. Learning curve for developers</a:t>
            </a:r>
            <a:endParaRPr lang="en-GB" altLang="en-US" dirty="0"/>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Relies on user to secure their own environment via a complex Policy Tool</a:t>
            </a:r>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Multiple JVM </a:t>
            </a:r>
            <a:r>
              <a:rPr lang="en-GB" altLang="en-US" dirty="0"/>
              <a:t>Implementations: each have their own unique vulnerabilities</a:t>
            </a:r>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Reverse engineering of class files to source code(software watermarking, code </a:t>
            </a:r>
            <a:r>
              <a:rPr lang="en-GB" altLang="en-US" dirty="0" smtClean="0"/>
              <a:t>obfuscation can not be security)</a:t>
            </a:r>
            <a:endParaRPr lang="en-GB" altLang="en-US" dirty="0"/>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Several flaws </a:t>
            </a:r>
            <a:r>
              <a:rPr lang="en-GB" altLang="en-US" dirty="0"/>
              <a:t>have been addressed over the evolution of Java and the JVM</a:t>
            </a:r>
          </a:p>
          <a:p>
            <a:pPr>
              <a:spcAft>
                <a:spcPts val="1200"/>
              </a:spcAft>
              <a:buClr>
                <a:schemeClr val="tx1"/>
              </a:buClr>
              <a:buSzPct val="40000"/>
            </a:pPr>
            <a:endParaRPr lang="en-US" dirty="0"/>
          </a:p>
        </p:txBody>
      </p:sp>
      <p:sp>
        <p:nvSpPr>
          <p:cNvPr id="3" name="Content Placeholder 2"/>
          <p:cNvSpPr>
            <a:spLocks noGrp="1"/>
          </p:cNvSpPr>
          <p:nvPr>
            <p:ph sz="quarter" idx="10"/>
          </p:nvPr>
        </p:nvSpPr>
        <p:spPr>
          <a:xfrm>
            <a:off x="304800" y="214143"/>
            <a:ext cx="6262255" cy="637912"/>
          </a:xfrm>
        </p:spPr>
        <p:txBody>
          <a:bodyPr/>
          <a:lstStyle/>
          <a:p>
            <a:r>
              <a:rPr lang="en-US" dirty="0" smtClean="0"/>
              <a:t>Java Security </a:t>
            </a:r>
            <a:r>
              <a:rPr lang="en-US" dirty="0"/>
              <a:t>Weaknesses</a:t>
            </a:r>
          </a:p>
        </p:txBody>
      </p:sp>
    </p:spTree>
    <p:extLst>
      <p:ext uri="{BB962C8B-B14F-4D97-AF65-F5344CB8AC3E}">
        <p14:creationId xmlns:p14="http://schemas.microsoft.com/office/powerpoint/2010/main" val="1381188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984" y="933903"/>
            <a:ext cx="8015416" cy="3586141"/>
          </a:xfrm>
        </p:spPr>
        <p:txBody>
          <a:bodyPr/>
          <a:lstStyle/>
          <a:p>
            <a:pPr marL="285750" indent="-285750">
              <a:spcAft>
                <a:spcPts val="600"/>
              </a:spcAft>
              <a:buFont typeface="Arial" panose="020B0604020202020204" pitchFamily="34" charset="0"/>
              <a:buChar char="•"/>
            </a:pPr>
            <a:r>
              <a:rPr lang="en-US" sz="1500" dirty="0"/>
              <a:t>Java offers several ways to allocate uninitialized objects. The easy way to protect yourself against this problem is to write your classes so that before any object does anything, it verifies that it has been initialized.</a:t>
            </a:r>
          </a:p>
          <a:p>
            <a:pPr marL="285750" indent="-285750">
              <a:spcAft>
                <a:spcPts val="600"/>
              </a:spcAft>
              <a:buFont typeface="Arial" panose="020B0604020202020204" pitchFamily="34" charset="0"/>
              <a:buChar char="•"/>
            </a:pPr>
            <a:r>
              <a:rPr lang="en-US" sz="1500" dirty="0"/>
              <a:t>If a class or method is non-final, an attacker could try to extend it in a dangerous and unforeseen way. Make something non-final only if there is a good reason, and document that reason.</a:t>
            </a:r>
          </a:p>
          <a:p>
            <a:pPr marL="285750" indent="-285750">
              <a:spcAft>
                <a:spcPts val="600"/>
              </a:spcAft>
              <a:buFont typeface="Arial" panose="020B0604020202020204" pitchFamily="34" charset="0"/>
              <a:buChar char="•"/>
            </a:pPr>
            <a:r>
              <a:rPr lang="en-US" sz="1500" dirty="0" smtClean="0"/>
              <a:t>Do not depend on package scope - Classes</a:t>
            </a:r>
            <a:r>
              <a:rPr lang="en-US" sz="1500" dirty="0"/>
              <a:t>, methods, and variables, by default, are accessible within the same package. Sometimes an attacker could introduce a new class inside the package, and use this new class to access the things programmer thought hidden</a:t>
            </a:r>
          </a:p>
          <a:p>
            <a:pPr marL="285750" indent="-285750">
              <a:spcAft>
                <a:spcPts val="600"/>
              </a:spcAft>
              <a:buFont typeface="Arial" panose="020B0604020202020204" pitchFamily="34" charset="0"/>
              <a:buChar char="•"/>
            </a:pPr>
            <a:r>
              <a:rPr lang="en-US" sz="1500" dirty="0"/>
              <a:t>Java language allows inner classes (class within class). Java byte code has no concept of inner class, so it becomes ordinary class in the package. Further inner class has privilege to access private members in the containing class</a:t>
            </a:r>
            <a:r>
              <a:rPr lang="en-US" sz="1500" dirty="0" smtClean="0"/>
              <a:t>.</a:t>
            </a:r>
            <a:endParaRPr lang="en-US" sz="1500" dirty="0"/>
          </a:p>
        </p:txBody>
      </p:sp>
      <p:sp>
        <p:nvSpPr>
          <p:cNvPr id="3" name="Content Placeholder 2"/>
          <p:cNvSpPr>
            <a:spLocks noGrp="1"/>
          </p:cNvSpPr>
          <p:nvPr>
            <p:ph sz="quarter" idx="10"/>
          </p:nvPr>
        </p:nvSpPr>
        <p:spPr>
          <a:xfrm>
            <a:off x="304800" y="214143"/>
            <a:ext cx="6324600" cy="626116"/>
          </a:xfrm>
        </p:spPr>
        <p:txBody>
          <a:bodyPr/>
          <a:lstStyle/>
          <a:p>
            <a:r>
              <a:rPr lang="en-US" dirty="0"/>
              <a:t>(Some) Java Security Guidelines</a:t>
            </a:r>
          </a:p>
        </p:txBody>
      </p:sp>
      <p:sp>
        <p:nvSpPr>
          <p:cNvPr id="4" name="Rectangle 3"/>
          <p:cNvSpPr/>
          <p:nvPr/>
        </p:nvSpPr>
        <p:spPr>
          <a:xfrm>
            <a:off x="1590610" y="4663134"/>
            <a:ext cx="5872164" cy="195503"/>
          </a:xfrm>
          <a:prstGeom prst="rect">
            <a:avLst/>
          </a:prstGeom>
        </p:spPr>
        <p:txBody>
          <a:bodyPr wrap="square">
            <a:spAutoFit/>
          </a:bodyPr>
          <a:lstStyle/>
          <a:p>
            <a:pPr algn="ctr">
              <a:lnSpc>
                <a:spcPct val="70000"/>
              </a:lnSpc>
            </a:pPr>
            <a:r>
              <a:rPr lang="en-US" sz="900" dirty="0" smtClean="0"/>
              <a:t>Securing Java by Gary McGraw, Ed </a:t>
            </a:r>
            <a:r>
              <a:rPr lang="en-US" sz="900" dirty="0" err="1" smtClean="0"/>
              <a:t>Felten</a:t>
            </a:r>
            <a:r>
              <a:rPr lang="en-US" sz="900" dirty="0" smtClean="0"/>
              <a:t>, John Wiley</a:t>
            </a:r>
          </a:p>
        </p:txBody>
      </p:sp>
    </p:spTree>
    <p:extLst>
      <p:ext uri="{BB962C8B-B14F-4D97-AF65-F5344CB8AC3E}">
        <p14:creationId xmlns:p14="http://schemas.microsoft.com/office/powerpoint/2010/main" val="4040588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32" y="1161534"/>
            <a:ext cx="7743568" cy="3410465"/>
          </a:xfrm>
        </p:spPr>
        <p:txBody>
          <a:bodyPr/>
          <a:lstStyle/>
          <a:p>
            <a:pPr marL="285750" indent="-285750">
              <a:buFont typeface="Arial" panose="020B0604020202020204" pitchFamily="34" charset="0"/>
              <a:buChar char="•"/>
            </a:pPr>
            <a:r>
              <a:rPr lang="en-US" sz="1500" dirty="0" smtClean="0"/>
              <a:t>Make </a:t>
            </a:r>
            <a:r>
              <a:rPr lang="en-US" sz="1500" dirty="0"/>
              <a:t>Your Classes </a:t>
            </a:r>
            <a:r>
              <a:rPr lang="en-US" sz="1500" dirty="0" err="1"/>
              <a:t>Uncloneable</a:t>
            </a:r>
            <a:r>
              <a:rPr lang="en-US" sz="1500" dirty="0"/>
              <a:t> – Cloning creates new instances without executing constructor. If you must permit cloning, make the clone method final</a:t>
            </a:r>
            <a:r>
              <a:rPr lang="en-US" sz="1500" dirty="0" smtClean="0"/>
              <a:t>.</a:t>
            </a:r>
          </a:p>
          <a:p>
            <a:pPr marL="585788" lvl="1" indent="-285750">
              <a:buFont typeface="Arial" panose="020B0604020202020204" pitchFamily="34" charset="0"/>
              <a:buChar char="•"/>
            </a:pPr>
            <a:r>
              <a:rPr lang="en-US" sz="1050" dirty="0"/>
              <a:t>attacker can define a subclass of your class, and make the subclass implement </a:t>
            </a:r>
            <a:r>
              <a:rPr lang="en-US" sz="1050" dirty="0" err="1" smtClean="0"/>
              <a:t>java.lang.Cloneable</a:t>
            </a:r>
            <a:r>
              <a:rPr lang="en-US" sz="1050" dirty="0"/>
              <a:t>. You can </a:t>
            </a:r>
            <a:r>
              <a:rPr lang="en-US" sz="1050" dirty="0" smtClean="0"/>
              <a:t>prevent subclass cloning by </a:t>
            </a:r>
            <a:r>
              <a:rPr lang="en-US" sz="1050" dirty="0"/>
              <a:t>defining the following method in each of your classes</a:t>
            </a:r>
            <a:r>
              <a:rPr lang="en-US" sz="1050" dirty="0" smtClean="0"/>
              <a:t>: </a:t>
            </a:r>
            <a:endParaRPr lang="en-US" sz="1050" dirty="0"/>
          </a:p>
          <a:p>
            <a:pPr marL="942975" lvl="3" indent="0">
              <a:buNone/>
            </a:pPr>
            <a:r>
              <a:rPr lang="en-US" sz="1000" dirty="0"/>
              <a:t>public final void clone() throws </a:t>
            </a:r>
            <a:r>
              <a:rPr lang="en-US" sz="1000" dirty="0" err="1"/>
              <a:t>java.lang.CloneNotSupportedException</a:t>
            </a:r>
            <a:r>
              <a:rPr lang="en-US" sz="1000" dirty="0"/>
              <a:t> {</a:t>
            </a:r>
          </a:p>
          <a:p>
            <a:pPr marL="942975" lvl="3" indent="0">
              <a:buNone/>
            </a:pPr>
            <a:r>
              <a:rPr lang="en-US" sz="1000" dirty="0"/>
              <a:t>     throw new </a:t>
            </a:r>
            <a:r>
              <a:rPr lang="en-US" sz="1000" dirty="0" err="1"/>
              <a:t>java.lang.CloneNotSupportedException</a:t>
            </a:r>
            <a:r>
              <a:rPr lang="en-US" sz="1000" dirty="0"/>
              <a:t>();</a:t>
            </a:r>
          </a:p>
          <a:p>
            <a:pPr marL="942975" lvl="3" indent="0">
              <a:buNone/>
            </a:pPr>
            <a:r>
              <a:rPr lang="en-US" sz="1000" dirty="0" smtClean="0"/>
              <a:t>}</a:t>
            </a:r>
            <a:endParaRPr lang="en-US" sz="1000" dirty="0"/>
          </a:p>
          <a:p>
            <a:pPr marL="285750" indent="-285750">
              <a:spcAft>
                <a:spcPts val="1200"/>
              </a:spcAft>
              <a:buFont typeface="Arial" panose="020B0604020202020204" pitchFamily="34" charset="0"/>
              <a:buChar char="•"/>
            </a:pPr>
            <a:r>
              <a:rPr lang="en-US" sz="1500" dirty="0"/>
              <a:t>Make Your Classes </a:t>
            </a:r>
            <a:r>
              <a:rPr lang="en-US" sz="1500" dirty="0" err="1"/>
              <a:t>Unserializeable</a:t>
            </a:r>
            <a:r>
              <a:rPr lang="en-US" sz="1500" dirty="0"/>
              <a:t> -  Serialized classes expose internal dynamic state of objects in byte code format to an attacker.</a:t>
            </a:r>
          </a:p>
          <a:p>
            <a:pPr marL="285750" indent="-285750">
              <a:spcAft>
                <a:spcPts val="1200"/>
              </a:spcAft>
              <a:buFont typeface="Arial" panose="020B0604020202020204" pitchFamily="34" charset="0"/>
              <a:buChar char="•"/>
            </a:pPr>
            <a:r>
              <a:rPr lang="en-US" sz="1500" dirty="0"/>
              <a:t>Make Your Classes </a:t>
            </a:r>
            <a:r>
              <a:rPr lang="en-US" sz="1500" dirty="0" err="1"/>
              <a:t>Undeserializeable</a:t>
            </a:r>
            <a:r>
              <a:rPr lang="en-US" sz="1500" dirty="0"/>
              <a:t> - Even if a class is not </a:t>
            </a:r>
            <a:r>
              <a:rPr lang="en-US" sz="1500" dirty="0" err="1"/>
              <a:t>serializeable</a:t>
            </a:r>
            <a:r>
              <a:rPr lang="en-US" sz="1500" dirty="0"/>
              <a:t>, it may be </a:t>
            </a:r>
            <a:r>
              <a:rPr lang="en-US" sz="1500" dirty="0" err="1"/>
              <a:t>deserializeable</a:t>
            </a:r>
            <a:r>
              <a:rPr lang="en-US" sz="1500" dirty="0"/>
              <a:t>. An adversary can create a sequence of bytes that happens to </a:t>
            </a:r>
            <a:r>
              <a:rPr lang="en-US" sz="1500" dirty="0" err="1"/>
              <a:t>deserialize</a:t>
            </a:r>
            <a:r>
              <a:rPr lang="en-US" sz="1500" dirty="0"/>
              <a:t> to an instance of your class, and you do not have control over what state the </a:t>
            </a:r>
            <a:r>
              <a:rPr lang="en-US" sz="1500" dirty="0" err="1"/>
              <a:t>deserialized</a:t>
            </a:r>
            <a:r>
              <a:rPr lang="en-US" sz="1500" dirty="0"/>
              <a:t> object is in.</a:t>
            </a:r>
          </a:p>
        </p:txBody>
      </p:sp>
      <p:sp>
        <p:nvSpPr>
          <p:cNvPr id="3" name="Content Placeholder 2"/>
          <p:cNvSpPr>
            <a:spLocks noGrp="1"/>
          </p:cNvSpPr>
          <p:nvPr>
            <p:ph sz="quarter" idx="10"/>
          </p:nvPr>
        </p:nvSpPr>
        <p:spPr>
          <a:xfrm>
            <a:off x="304800" y="214143"/>
            <a:ext cx="6324600" cy="626116"/>
          </a:xfrm>
        </p:spPr>
        <p:txBody>
          <a:bodyPr/>
          <a:lstStyle/>
          <a:p>
            <a:r>
              <a:rPr lang="en-US" dirty="0"/>
              <a:t>(Some) Java Security Guidelines</a:t>
            </a:r>
          </a:p>
        </p:txBody>
      </p:sp>
      <p:sp>
        <p:nvSpPr>
          <p:cNvPr id="4" name="Rectangle 3"/>
          <p:cNvSpPr/>
          <p:nvPr/>
        </p:nvSpPr>
        <p:spPr>
          <a:xfrm>
            <a:off x="1590610" y="4663134"/>
            <a:ext cx="5872164" cy="195503"/>
          </a:xfrm>
          <a:prstGeom prst="rect">
            <a:avLst/>
          </a:prstGeom>
        </p:spPr>
        <p:txBody>
          <a:bodyPr wrap="square">
            <a:spAutoFit/>
          </a:bodyPr>
          <a:lstStyle/>
          <a:p>
            <a:pPr algn="ctr">
              <a:lnSpc>
                <a:spcPct val="70000"/>
              </a:lnSpc>
            </a:pPr>
            <a:r>
              <a:rPr lang="en-US" sz="900" dirty="0" smtClean="0"/>
              <a:t>Securing Java by Gary McGraw, Ed </a:t>
            </a:r>
            <a:r>
              <a:rPr lang="en-US" sz="900" dirty="0" err="1" smtClean="0"/>
              <a:t>Felten</a:t>
            </a:r>
            <a:r>
              <a:rPr lang="en-US" sz="900" dirty="0" smtClean="0"/>
              <a:t>, John Wiley</a:t>
            </a:r>
          </a:p>
        </p:txBody>
      </p:sp>
    </p:spTree>
    <p:extLst>
      <p:ext uri="{BB962C8B-B14F-4D97-AF65-F5344CB8AC3E}">
        <p14:creationId xmlns:p14="http://schemas.microsoft.com/office/powerpoint/2010/main" val="1506218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40088527"/>
              </p:ext>
            </p:extLst>
          </p:nvPr>
        </p:nvGraphicFramePr>
        <p:xfrm>
          <a:off x="1198606" y="1434653"/>
          <a:ext cx="6585328" cy="2103613"/>
        </p:xfrm>
        <a:graphic>
          <a:graphicData uri="http://schemas.openxmlformats.org/drawingml/2006/table">
            <a:tbl>
              <a:tblPr>
                <a:tableStyleId>{5C22544A-7EE6-4342-B048-85BDC9FD1C3A}</a:tableStyleId>
              </a:tblPr>
              <a:tblGrid>
                <a:gridCol w="6585328"/>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316765">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www.us-cert.gov/bsi</a:t>
                      </a:r>
                    </a:p>
                  </a:txBody>
                  <a:tcPr marL="21431" marR="26194" marT="26194" marB="26194"/>
                </a:tc>
              </a:tr>
              <a:tr h="374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sei.cmu.edu/cert</a:t>
                      </a:r>
                    </a:p>
                  </a:txBody>
                  <a:tcPr marL="21431" marR="26194" marT="26194" marB="26194"/>
                </a:tc>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www.cigital.com</a:t>
                      </a: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914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t>Caused by programming error</a:t>
            </a:r>
          </a:p>
          <a:p>
            <a:pPr>
              <a:lnSpc>
                <a:spcPct val="90000"/>
              </a:lnSpc>
            </a:pPr>
            <a:r>
              <a:rPr lang="en-US" altLang="en-US" dirty="0"/>
              <a:t>Allows more data to be stored than capacity available in a fixed sized buffer</a:t>
            </a:r>
          </a:p>
          <a:p>
            <a:pPr lvl="1">
              <a:lnSpc>
                <a:spcPct val="90000"/>
              </a:lnSpc>
            </a:pPr>
            <a:r>
              <a:rPr lang="en-US" altLang="en-US" dirty="0"/>
              <a:t>buffer can be on stack, heap, global data</a:t>
            </a:r>
          </a:p>
          <a:p>
            <a:pPr lvl="1">
              <a:lnSpc>
                <a:spcPct val="90000"/>
              </a:lnSpc>
            </a:pPr>
            <a:r>
              <a:rPr lang="en-US" altLang="en-US" dirty="0"/>
              <a:t>Overwriting adjacent memory locations</a:t>
            </a:r>
          </a:p>
          <a:p>
            <a:pPr lvl="2">
              <a:lnSpc>
                <a:spcPct val="90000"/>
              </a:lnSpc>
            </a:pPr>
            <a:r>
              <a:rPr lang="en-US" altLang="en-US" sz="1200" dirty="0">
                <a:latin typeface="Arial" panose="020B0604020202020204" pitchFamily="34" charset="0"/>
                <a:cs typeface="Arial" panose="020B0604020202020204" pitchFamily="34" charset="0"/>
              </a:rPr>
              <a:t>corruption of program data</a:t>
            </a:r>
          </a:p>
          <a:p>
            <a:pPr lvl="2">
              <a:lnSpc>
                <a:spcPct val="90000"/>
              </a:lnSpc>
            </a:pPr>
            <a:r>
              <a:rPr lang="en-US" altLang="en-US" sz="1200" dirty="0">
                <a:latin typeface="Arial" panose="020B0604020202020204" pitchFamily="34" charset="0"/>
                <a:cs typeface="Arial" panose="020B0604020202020204" pitchFamily="34" charset="0"/>
              </a:rPr>
              <a:t>unexpected transfer of control</a:t>
            </a:r>
          </a:p>
          <a:p>
            <a:pPr lvl="2">
              <a:lnSpc>
                <a:spcPct val="90000"/>
              </a:lnSpc>
            </a:pPr>
            <a:r>
              <a:rPr lang="en-US" altLang="en-US" sz="1200" dirty="0">
                <a:latin typeface="Arial" panose="020B0604020202020204" pitchFamily="34" charset="0"/>
                <a:cs typeface="Arial" panose="020B0604020202020204" pitchFamily="34" charset="0"/>
              </a:rPr>
              <a:t>memory access violation</a:t>
            </a:r>
          </a:p>
          <a:p>
            <a:pPr lvl="2">
              <a:lnSpc>
                <a:spcPct val="90000"/>
              </a:lnSpc>
            </a:pPr>
            <a:r>
              <a:rPr lang="en-US" altLang="en-US" sz="1200" dirty="0">
                <a:latin typeface="Arial" panose="020B0604020202020204" pitchFamily="34" charset="0"/>
                <a:cs typeface="Arial" panose="020B0604020202020204" pitchFamily="34" charset="0"/>
              </a:rPr>
              <a:t>execution of code chosen by attacker</a:t>
            </a:r>
          </a:p>
          <a:p>
            <a:endParaRPr lang="en-US" dirty="0"/>
          </a:p>
        </p:txBody>
      </p:sp>
      <p:sp>
        <p:nvSpPr>
          <p:cNvPr id="3" name="Content Placeholder 2"/>
          <p:cNvSpPr>
            <a:spLocks noGrp="1"/>
          </p:cNvSpPr>
          <p:nvPr>
            <p:ph sz="quarter" idx="10"/>
          </p:nvPr>
        </p:nvSpPr>
        <p:spPr>
          <a:xfrm>
            <a:off x="304800" y="214143"/>
            <a:ext cx="6324600" cy="687900"/>
          </a:xfrm>
        </p:spPr>
        <p:txBody>
          <a:bodyPr/>
          <a:lstStyle/>
          <a:p>
            <a:r>
              <a:rPr lang="en-US" dirty="0"/>
              <a:t>Buffer Overflow Basics</a:t>
            </a:r>
          </a:p>
        </p:txBody>
      </p:sp>
    </p:spTree>
    <p:extLst>
      <p:ext uri="{BB962C8B-B14F-4D97-AF65-F5344CB8AC3E}">
        <p14:creationId xmlns:p14="http://schemas.microsoft.com/office/powerpoint/2010/main" val="76358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20378"/>
            <a:ext cx="5453449" cy="3394472"/>
          </a:xfrm>
        </p:spPr>
        <p:txBody>
          <a:bodyPr/>
          <a:lstStyle/>
          <a:p>
            <a:pPr marL="285750" indent="-285750">
              <a:lnSpc>
                <a:spcPct val="110000"/>
              </a:lnSpc>
              <a:buFont typeface="Arial" panose="020B0604020202020204" pitchFamily="34" charset="0"/>
              <a:buChar char="•"/>
            </a:pPr>
            <a:r>
              <a:rPr lang="en-US" sz="1400" dirty="0"/>
              <a:t>Processes are divided into three regions:  Text, Data, and Stack.</a:t>
            </a:r>
          </a:p>
          <a:p>
            <a:pPr marL="285750" indent="-285750">
              <a:lnSpc>
                <a:spcPct val="110000"/>
              </a:lnSpc>
              <a:buFont typeface="Arial" panose="020B0604020202020204" pitchFamily="34" charset="0"/>
              <a:buChar char="•"/>
            </a:pPr>
            <a:r>
              <a:rPr lang="en-US" sz="1400" dirty="0"/>
              <a:t>The text region includes code (instructions) and read-only data. This region is normally marked read-only and any attempt to write to it will result in a segmentation violation</a:t>
            </a:r>
          </a:p>
          <a:p>
            <a:pPr marL="285750" indent="-285750">
              <a:lnSpc>
                <a:spcPct val="110000"/>
              </a:lnSpc>
              <a:buFont typeface="Arial" panose="020B0604020202020204" pitchFamily="34" charset="0"/>
              <a:buChar char="•"/>
            </a:pPr>
            <a:r>
              <a:rPr lang="en-US" sz="1400" dirty="0"/>
              <a:t>The data region contains initialized and uninitialized data.  Static variables are stored in this region.</a:t>
            </a:r>
          </a:p>
          <a:p>
            <a:pPr marL="285750" indent="-285750">
              <a:lnSpc>
                <a:spcPct val="110000"/>
              </a:lnSpc>
              <a:buFont typeface="Arial" panose="020B0604020202020204" pitchFamily="34" charset="0"/>
              <a:buChar char="•"/>
            </a:pPr>
            <a:r>
              <a:rPr lang="en-US" sz="1400" dirty="0"/>
              <a:t>A procedure call alters the flow of control, when finished performing its task, a function returns control to the statement or instruction following the call.  This high-level abstraction is implemented with the help of the stack.</a:t>
            </a:r>
          </a:p>
          <a:p>
            <a:pPr marL="928687" lvl="3" indent="-285750">
              <a:lnSpc>
                <a:spcPct val="110000"/>
              </a:lnSpc>
            </a:pPr>
            <a:r>
              <a:rPr lang="en-US" sz="1200" dirty="0">
                <a:latin typeface="Arial" panose="020B0604020202020204" pitchFamily="34" charset="0"/>
                <a:cs typeface="Arial" panose="020B0604020202020204" pitchFamily="34" charset="0"/>
              </a:rPr>
              <a:t>The stack is used to dynamically allocate the local variables used in functions, to pass parameters to the functions, and to return values from the function.</a:t>
            </a:r>
          </a:p>
          <a:p>
            <a:pPr marL="285750" indent="-285750">
              <a:buFont typeface="Arial" panose="020B0604020202020204" pitchFamily="34" charset="0"/>
              <a:buChar char="•"/>
            </a:pPr>
            <a:endParaRPr lang="en-US" sz="1400" dirty="0"/>
          </a:p>
        </p:txBody>
      </p:sp>
      <p:sp>
        <p:nvSpPr>
          <p:cNvPr id="3" name="Content Placeholder 2"/>
          <p:cNvSpPr>
            <a:spLocks noGrp="1"/>
          </p:cNvSpPr>
          <p:nvPr>
            <p:ph sz="quarter" idx="10"/>
          </p:nvPr>
        </p:nvSpPr>
        <p:spPr>
          <a:xfrm>
            <a:off x="304800" y="214143"/>
            <a:ext cx="6306065" cy="638473"/>
          </a:xfrm>
        </p:spPr>
        <p:txBody>
          <a:bodyPr/>
          <a:lstStyle/>
          <a:p>
            <a:r>
              <a:rPr lang="en-US" dirty="0"/>
              <a:t>Process in Memory</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9265" t="3580" r="9265" b="21477"/>
          <a:stretch>
            <a:fillRect/>
          </a:stretch>
        </p:blipFill>
        <p:spPr bwMode="auto">
          <a:xfrm>
            <a:off x="5730570" y="933333"/>
            <a:ext cx="3165691" cy="37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816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28636" t="9265" r="28636" b="23161"/>
          <a:stretch>
            <a:fillRect/>
          </a:stretch>
        </p:blipFill>
        <p:spPr bwMode="auto">
          <a:xfrm>
            <a:off x="5625555" y="761544"/>
            <a:ext cx="3222912" cy="393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304800" y="864972"/>
            <a:ext cx="5737654" cy="3731741"/>
          </a:xfrm>
        </p:spPr>
        <p:txBody>
          <a:bodyPr/>
          <a:lstStyle/>
          <a:p>
            <a:pPr marL="0" indent="0">
              <a:spcAft>
                <a:spcPts val="600"/>
              </a:spcAft>
            </a:pPr>
            <a:r>
              <a:rPr lang="en-US" sz="1600" dirty="0"/>
              <a:t>To fully exploit a stack buffer-overflow vulnerability, </a:t>
            </a:r>
          </a:p>
          <a:p>
            <a:pPr marL="285750" indent="-285750">
              <a:spcAft>
                <a:spcPts val="600"/>
              </a:spcAft>
              <a:buFont typeface="Arial" panose="020B0604020202020204" pitchFamily="34" charset="0"/>
              <a:buChar char="•"/>
            </a:pPr>
            <a:r>
              <a:rPr lang="en-US" sz="1600" dirty="0"/>
              <a:t>Inject the malicious code: need to be able to inject the malicious code into the memory of the target process. This can be done if attacker can control the contents of the buffer in the targeted program.</a:t>
            </a:r>
          </a:p>
          <a:p>
            <a:pPr marL="285750" indent="-285750">
              <a:spcAft>
                <a:spcPts val="600"/>
              </a:spcAft>
              <a:buFont typeface="Arial" panose="020B0604020202020204" pitchFamily="34" charset="0"/>
              <a:buChar char="•"/>
            </a:pPr>
            <a:r>
              <a:rPr lang="en-US" sz="1600" dirty="0"/>
              <a:t>Jump to the malicious code: With the malicious code already in the memory, if the targeted program can jump to the starting point of the malicious code, the attacker will be in control.</a:t>
            </a:r>
          </a:p>
          <a:p>
            <a:pPr>
              <a:spcBef>
                <a:spcPct val="0"/>
              </a:spcBef>
            </a:pPr>
            <a:r>
              <a:rPr lang="en-US" altLang="en-US" sz="1600" dirty="0"/>
              <a:t>Stack frame</a:t>
            </a:r>
            <a:r>
              <a:rPr lang="en-US" altLang="en-US" sz="1600" dirty="0" smtClean="0"/>
              <a:t>:</a:t>
            </a:r>
            <a:endParaRPr lang="en-US" altLang="en-US" sz="1600" dirty="0"/>
          </a:p>
          <a:p>
            <a:pPr lvl="1">
              <a:spcBef>
                <a:spcPct val="0"/>
              </a:spcBef>
            </a:pPr>
            <a:r>
              <a:rPr lang="en-US" altLang="en-US" i="1" dirty="0"/>
              <a:t>Calling function</a:t>
            </a:r>
            <a:r>
              <a:rPr lang="en-US" altLang="en-US" dirty="0"/>
              <a:t>: needs a </a:t>
            </a:r>
            <a:r>
              <a:rPr lang="en-US" altLang="en-US" dirty="0" smtClean="0"/>
              <a:t>data structure </a:t>
            </a:r>
            <a:r>
              <a:rPr lang="en-US" altLang="en-US" dirty="0"/>
              <a:t>to store the “return</a:t>
            </a:r>
            <a:r>
              <a:rPr lang="en-US" altLang="en-US" dirty="0" smtClean="0"/>
              <a:t>” address </a:t>
            </a:r>
            <a:r>
              <a:rPr lang="en-US" altLang="en-US" dirty="0"/>
              <a:t>and parameters to </a:t>
            </a:r>
            <a:r>
              <a:rPr lang="en-US" altLang="en-US" dirty="0" smtClean="0"/>
              <a:t>be passed</a:t>
            </a:r>
            <a:endParaRPr lang="en-US" altLang="en-US" dirty="0"/>
          </a:p>
          <a:p>
            <a:pPr lvl="1">
              <a:spcBef>
                <a:spcPct val="0"/>
              </a:spcBef>
            </a:pPr>
            <a:r>
              <a:rPr lang="en-US" altLang="en-US" i="1" dirty="0"/>
              <a:t>Called function</a:t>
            </a:r>
            <a:r>
              <a:rPr lang="en-US" altLang="en-US" dirty="0"/>
              <a:t>: needs a </a:t>
            </a:r>
            <a:r>
              <a:rPr lang="en-US" altLang="en-US" dirty="0" smtClean="0"/>
              <a:t>place to </a:t>
            </a:r>
            <a:r>
              <a:rPr lang="en-US" altLang="en-US" dirty="0"/>
              <a:t>store its local variables </a:t>
            </a:r>
            <a:r>
              <a:rPr lang="en-US" altLang="en-US" dirty="0" smtClean="0"/>
              <a:t>somewhere </a:t>
            </a:r>
            <a:r>
              <a:rPr lang="en-US" altLang="en-US" dirty="0"/>
              <a:t>different for every call</a:t>
            </a:r>
            <a:endParaRPr lang="en-US" dirty="0"/>
          </a:p>
        </p:txBody>
      </p:sp>
      <p:sp>
        <p:nvSpPr>
          <p:cNvPr id="3" name="Content Placeholder 2"/>
          <p:cNvSpPr>
            <a:spLocks noGrp="1"/>
          </p:cNvSpPr>
          <p:nvPr>
            <p:ph sz="quarter" idx="10"/>
          </p:nvPr>
        </p:nvSpPr>
        <p:spPr>
          <a:xfrm>
            <a:off x="304800" y="214143"/>
            <a:ext cx="6324600" cy="650830"/>
          </a:xfrm>
        </p:spPr>
        <p:txBody>
          <a:bodyPr/>
          <a:lstStyle/>
          <a:p>
            <a:r>
              <a:rPr lang="en-US" dirty="0"/>
              <a:t>Exploiting the Buffer-Overflow</a:t>
            </a:r>
          </a:p>
        </p:txBody>
      </p:sp>
    </p:spTree>
    <p:extLst>
      <p:ext uri="{BB962C8B-B14F-4D97-AF65-F5344CB8AC3E}">
        <p14:creationId xmlns:p14="http://schemas.microsoft.com/office/powerpoint/2010/main" val="3871333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7600" y="1037959"/>
            <a:ext cx="4913870" cy="1326260"/>
          </a:xfrm>
        </p:spPr>
        <p:txBody>
          <a:bodyPr/>
          <a:lstStyle/>
          <a:p>
            <a:pPr marL="285750" indent="-285750">
              <a:buFont typeface="Arial" panose="020B0604020202020204" pitchFamily="34" charset="0"/>
              <a:buChar char="•"/>
            </a:pPr>
            <a:r>
              <a:rPr lang="en-US" dirty="0"/>
              <a:t>Assuming the stack starts at address 0xFF, and that S stands for the code attackers want to execute the stack should then look like this:</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93708" cy="663187"/>
          </a:xfrm>
        </p:spPr>
        <p:txBody>
          <a:bodyPr/>
          <a:lstStyle/>
          <a:p>
            <a:r>
              <a:rPr lang="en-US" dirty="0" smtClean="0"/>
              <a:t>Vulnerable </a:t>
            </a:r>
            <a:r>
              <a:rPr lang="en-US" dirty="0"/>
              <a:t>Program</a:t>
            </a:r>
          </a:p>
        </p:txBody>
      </p:sp>
      <p:sp>
        <p:nvSpPr>
          <p:cNvPr id="4" name="Content Placeholder 2"/>
          <p:cNvSpPr txBox="1">
            <a:spLocks/>
          </p:cNvSpPr>
          <p:nvPr/>
        </p:nvSpPr>
        <p:spPr bwMode="auto">
          <a:xfrm>
            <a:off x="304800" y="1037959"/>
            <a:ext cx="3133262" cy="3216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kern="1200">
                <a:solidFill>
                  <a:schemeClr val="tx1"/>
                </a:solidFill>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r>
              <a:rPr lang="en-US" sz="1600" dirty="0" smtClean="0"/>
              <a:t>void function(</a:t>
            </a:r>
            <a:r>
              <a:rPr lang="en-US" sz="1600" dirty="0" err="1" smtClean="0"/>
              <a:t>int</a:t>
            </a:r>
            <a:r>
              <a:rPr lang="en-US" sz="1600" dirty="0" smtClean="0"/>
              <a:t> a, </a:t>
            </a:r>
            <a:r>
              <a:rPr lang="en-US" sz="1600" dirty="0" err="1" smtClean="0"/>
              <a:t>int</a:t>
            </a:r>
            <a:r>
              <a:rPr lang="en-US" sz="1600" dirty="0" smtClean="0"/>
              <a:t> b, </a:t>
            </a:r>
            <a:r>
              <a:rPr lang="en-US" sz="1600" dirty="0" err="1" smtClean="0"/>
              <a:t>int</a:t>
            </a:r>
            <a:r>
              <a:rPr lang="en-US" sz="1600" dirty="0" smtClean="0"/>
              <a:t> c) {</a:t>
            </a:r>
          </a:p>
          <a:p>
            <a:pPr marL="0" indent="0"/>
            <a:r>
              <a:rPr lang="en-US" sz="1600" dirty="0" smtClean="0"/>
              <a:t>char buffer[20];</a:t>
            </a:r>
          </a:p>
          <a:p>
            <a:pPr marL="0" indent="0"/>
            <a:r>
              <a:rPr lang="en-US" sz="1600" dirty="0" smtClean="0"/>
              <a:t>gets(buffer); </a:t>
            </a:r>
          </a:p>
          <a:p>
            <a:pPr marL="0" indent="0"/>
            <a:r>
              <a:rPr lang="en-US" sz="1600" dirty="0" smtClean="0"/>
              <a:t>}</a:t>
            </a:r>
          </a:p>
          <a:p>
            <a:pPr marL="0" indent="0"/>
            <a:endParaRPr lang="en-US" sz="1600" dirty="0" smtClean="0"/>
          </a:p>
          <a:p>
            <a:pPr marL="0" indent="0"/>
            <a:r>
              <a:rPr lang="en-US" sz="1600" dirty="0" smtClean="0"/>
              <a:t>void main() {</a:t>
            </a:r>
          </a:p>
          <a:p>
            <a:pPr marL="0" indent="0"/>
            <a:r>
              <a:rPr lang="en-US" sz="1600" dirty="0" smtClean="0"/>
              <a:t>  function(1,2,3);</a:t>
            </a:r>
          </a:p>
          <a:p>
            <a:pPr marL="0" indent="0"/>
            <a:r>
              <a:rPr lang="en-US" sz="1600" dirty="0"/>
              <a:t> </a:t>
            </a:r>
            <a:r>
              <a:rPr lang="en-US" sz="1600" dirty="0" smtClean="0"/>
              <a:t> ….</a:t>
            </a:r>
          </a:p>
          <a:p>
            <a:pPr marL="0" indent="0"/>
            <a:r>
              <a:rPr lang="en-US" sz="1600" dirty="0"/>
              <a:t> </a:t>
            </a:r>
            <a:r>
              <a:rPr lang="en-US" sz="1600" dirty="0" smtClean="0"/>
              <a:t> do more</a:t>
            </a:r>
          </a:p>
          <a:p>
            <a:pPr marL="0" indent="0"/>
            <a:r>
              <a:rPr lang="en-US" sz="1600" dirty="0"/>
              <a:t> </a:t>
            </a:r>
            <a:r>
              <a:rPr lang="en-US" sz="1600" dirty="0" smtClean="0"/>
              <a:t> …</a:t>
            </a:r>
          </a:p>
          <a:p>
            <a:pPr marL="0" indent="0"/>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2007108" y="2712608"/>
            <a:ext cx="7063740" cy="1611630"/>
          </a:xfrm>
          <a:prstGeom prst="rect">
            <a:avLst/>
          </a:prstGeom>
        </p:spPr>
      </p:pic>
    </p:spTree>
    <p:extLst>
      <p:ext uri="{BB962C8B-B14F-4D97-AF65-F5344CB8AC3E}">
        <p14:creationId xmlns:p14="http://schemas.microsoft.com/office/powerpoint/2010/main" val="16020349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8913</TotalTime>
  <Words>3911</Words>
  <Application>Microsoft Office PowerPoint</Application>
  <PresentationFormat>On-screen Show (16:9)</PresentationFormat>
  <Paragraphs>357</Paragraphs>
  <Slides>58</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6" baseType="lpstr">
      <vt:lpstr>Arial</vt:lpstr>
      <vt:lpstr>Calibri</vt:lpstr>
      <vt:lpstr>DejaVu Sans</vt:lpstr>
      <vt:lpstr>Liberation Serif</vt:lpstr>
      <vt:lpstr>Wingdings</vt:lpstr>
      <vt:lpstr>BITS_PPT_template</vt:lpstr>
      <vt:lpstr>PG Template</vt:lpstr>
      <vt:lpstr>Document</vt:lpstr>
      <vt:lpstr>SS ZG 566 Secure Software Engineering</vt:lpstr>
      <vt:lpstr>Buffer Overflows– Part 1 RL 7.1.1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Buffer Overflow Defenses RL 7.1.2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Format String Vulnerabilities RL 7.2.2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Java Security RL 7.3.1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wilp-hyd</cp:lastModifiedBy>
  <cp:revision>456</cp:revision>
  <dcterms:created xsi:type="dcterms:W3CDTF">2015-06-09T08:31:04Z</dcterms:created>
  <dcterms:modified xsi:type="dcterms:W3CDTF">2017-10-12T06:31:17Z</dcterms:modified>
</cp:coreProperties>
</file>