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8"/>
  </p:notesMasterIdLst>
  <p:sldIdLst>
    <p:sldId id="256" r:id="rId2"/>
    <p:sldId id="257" r:id="rId3"/>
    <p:sldId id="265" r:id="rId4"/>
    <p:sldId id="258" r:id="rId5"/>
    <p:sldId id="267" r:id="rId6"/>
    <p:sldId id="259" r:id="rId7"/>
    <p:sldId id="260" r:id="rId8"/>
    <p:sldId id="261" r:id="rId9"/>
    <p:sldId id="266" r:id="rId10"/>
    <p:sldId id="268" r:id="rId11"/>
    <p:sldId id="262" r:id="rId12"/>
    <p:sldId id="269" r:id="rId13"/>
    <p:sldId id="263" r:id="rId14"/>
    <p:sldId id="271" r:id="rId15"/>
    <p:sldId id="270"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ED487-AA7B-4D2F-A1BE-FB75F3857F0A}"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EA03E-FAF3-4B48-8CE3-7AC794248720}" type="slidenum">
              <a:rPr lang="en-US" smtClean="0"/>
              <a:t>‹#›</a:t>
            </a:fld>
            <a:endParaRPr lang="en-US"/>
          </a:p>
        </p:txBody>
      </p:sp>
    </p:spTree>
    <p:extLst>
      <p:ext uri="{BB962C8B-B14F-4D97-AF65-F5344CB8AC3E}">
        <p14:creationId xmlns:p14="http://schemas.microsoft.com/office/powerpoint/2010/main" val="297237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marks</a:t>
            </a:r>
          </a:p>
        </p:txBody>
      </p:sp>
      <p:sp>
        <p:nvSpPr>
          <p:cNvPr id="4" name="Slide Number Placeholder 3"/>
          <p:cNvSpPr>
            <a:spLocks noGrp="1"/>
          </p:cNvSpPr>
          <p:nvPr>
            <p:ph type="sldNum" sz="quarter" idx="10"/>
          </p:nvPr>
        </p:nvSpPr>
        <p:spPr/>
        <p:txBody>
          <a:bodyPr/>
          <a:lstStyle/>
          <a:p>
            <a:fld id="{163EA03E-FAF3-4B48-8CE3-7AC794248720}" type="slidenum">
              <a:rPr lang="en-US" smtClean="0"/>
              <a:t>4</a:t>
            </a:fld>
            <a:endParaRPr lang="en-US"/>
          </a:p>
        </p:txBody>
      </p:sp>
    </p:spTree>
    <p:extLst>
      <p:ext uri="{BB962C8B-B14F-4D97-AF65-F5344CB8AC3E}">
        <p14:creationId xmlns:p14="http://schemas.microsoft.com/office/powerpoint/2010/main" val="134618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SVM is one of the most robust and accurate algorithm among the other classification algorithms.</a:t>
            </a:r>
          </a:p>
          <a:p>
            <a:endParaRPr lang="en-US" dirty="0"/>
          </a:p>
        </p:txBody>
      </p:sp>
      <p:sp>
        <p:nvSpPr>
          <p:cNvPr id="4" name="Slide Number Placeholder 3"/>
          <p:cNvSpPr>
            <a:spLocks noGrp="1"/>
          </p:cNvSpPr>
          <p:nvPr>
            <p:ph type="sldNum" sz="quarter" idx="10"/>
          </p:nvPr>
        </p:nvSpPr>
        <p:spPr/>
        <p:txBody>
          <a:bodyPr/>
          <a:lstStyle/>
          <a:p>
            <a:fld id="{163EA03E-FAF3-4B48-8CE3-7AC794248720}" type="slidenum">
              <a:rPr lang="en-US" smtClean="0"/>
              <a:t>7</a:t>
            </a:fld>
            <a:endParaRPr lang="en-US"/>
          </a:p>
        </p:txBody>
      </p:sp>
    </p:spTree>
    <p:extLst>
      <p:ext uri="{BB962C8B-B14F-4D97-AF65-F5344CB8AC3E}">
        <p14:creationId xmlns:p14="http://schemas.microsoft.com/office/powerpoint/2010/main" val="1037042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4/16/2018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4/16/2018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4/16/2018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4/16/2018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4/16/2018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chive.ics.uci.edu/ml/datasets/Cervical+cancer+%28Risk+Factors%2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C001-736F-4800-AE83-78865A236E44}"/>
              </a:ext>
            </a:extLst>
          </p:cNvPr>
          <p:cNvSpPr>
            <a:spLocks noGrp="1"/>
          </p:cNvSpPr>
          <p:nvPr>
            <p:ph type="ctrTitle"/>
          </p:nvPr>
        </p:nvSpPr>
        <p:spPr/>
        <p:txBody>
          <a:bodyPr/>
          <a:lstStyle/>
          <a:p>
            <a:r>
              <a:rPr lang="en-US" sz="4400" b="1" dirty="0"/>
              <a:t>Prediction of cervical cancer</a:t>
            </a:r>
            <a:br>
              <a:rPr lang="en-US" sz="3600" dirty="0"/>
            </a:br>
            <a:r>
              <a:rPr lang="en-US" sz="3200" dirty="0"/>
              <a:t>ie7275: data mining in engineering project</a:t>
            </a:r>
            <a:endParaRPr lang="en-US" sz="3600" dirty="0"/>
          </a:p>
        </p:txBody>
      </p:sp>
      <p:sp>
        <p:nvSpPr>
          <p:cNvPr id="3" name="Subtitle 2">
            <a:extLst>
              <a:ext uri="{FF2B5EF4-FFF2-40B4-BE49-F238E27FC236}">
                <a16:creationId xmlns:a16="http://schemas.microsoft.com/office/drawing/2014/main" id="{0DBC418E-CDDD-436F-A2F4-4827A9A4C1B8}"/>
              </a:ext>
            </a:extLst>
          </p:cNvPr>
          <p:cNvSpPr>
            <a:spLocks noGrp="1"/>
          </p:cNvSpPr>
          <p:nvPr>
            <p:ph type="subTitle" idx="1"/>
          </p:nvPr>
        </p:nvSpPr>
        <p:spPr>
          <a:xfrm>
            <a:off x="1562100" y="4264269"/>
            <a:ext cx="9070848" cy="1239715"/>
          </a:xfrm>
        </p:spPr>
        <p:txBody>
          <a:bodyPr>
            <a:normAutofit/>
          </a:bodyPr>
          <a:lstStyle/>
          <a:p>
            <a:r>
              <a:rPr lang="en-US" sz="1400" dirty="0"/>
              <a:t>By: TEAM8</a:t>
            </a:r>
          </a:p>
          <a:p>
            <a:r>
              <a:rPr lang="en-US" sz="1400" dirty="0"/>
              <a:t>Akshat Bhatia</a:t>
            </a:r>
          </a:p>
          <a:p>
            <a:r>
              <a:rPr lang="en-US" sz="1400" dirty="0"/>
              <a:t>Siddhant Jain</a:t>
            </a:r>
          </a:p>
          <a:p>
            <a:r>
              <a:rPr lang="en-US" sz="1400" dirty="0"/>
              <a:t>Prathmesh Mundhe</a:t>
            </a:r>
          </a:p>
          <a:p>
            <a:r>
              <a:rPr lang="en-US" sz="1400" dirty="0"/>
              <a:t>Vijay Nimbalkar</a:t>
            </a:r>
            <a:endParaRPr lang="en-US" sz="700" dirty="0"/>
          </a:p>
        </p:txBody>
      </p:sp>
      <p:pic>
        <p:nvPicPr>
          <p:cNvPr id="5" name="Picture 4">
            <a:extLst>
              <a:ext uri="{FF2B5EF4-FFF2-40B4-BE49-F238E27FC236}">
                <a16:creationId xmlns:a16="http://schemas.microsoft.com/office/drawing/2014/main" id="{FD527852-AEA7-4DCF-A7CD-D2FDA6F49864}"/>
              </a:ext>
            </a:extLst>
          </p:cNvPr>
          <p:cNvPicPr>
            <a:picLocks noChangeAspect="1"/>
          </p:cNvPicPr>
          <p:nvPr/>
        </p:nvPicPr>
        <p:blipFill>
          <a:blip r:embed="rId2"/>
          <a:stretch>
            <a:fillRect/>
          </a:stretch>
        </p:blipFill>
        <p:spPr>
          <a:xfrm>
            <a:off x="9359044" y="4537929"/>
            <a:ext cx="2143125" cy="2143125"/>
          </a:xfrm>
          <a:prstGeom prst="rect">
            <a:avLst/>
          </a:prstGeom>
        </p:spPr>
      </p:pic>
    </p:spTree>
    <p:extLst>
      <p:ext uri="{BB962C8B-B14F-4D97-AF65-F5344CB8AC3E}">
        <p14:creationId xmlns:p14="http://schemas.microsoft.com/office/powerpoint/2010/main" val="35955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A207-D87E-4323-B591-FBB252B88E50}"/>
              </a:ext>
            </a:extLst>
          </p:cNvPr>
          <p:cNvSpPr>
            <a:spLocks noGrp="1"/>
          </p:cNvSpPr>
          <p:nvPr>
            <p:ph type="title"/>
          </p:nvPr>
        </p:nvSpPr>
        <p:spPr/>
        <p:txBody>
          <a:bodyPr>
            <a:normAutofit/>
          </a:bodyPr>
          <a:lstStyle/>
          <a:p>
            <a:r>
              <a:rPr lang="en-US" sz="3600" dirty="0"/>
              <a:t>Confusion Matrix</a:t>
            </a:r>
          </a:p>
        </p:txBody>
      </p:sp>
      <p:sp>
        <p:nvSpPr>
          <p:cNvPr id="3" name="Content Placeholder 2">
            <a:extLst>
              <a:ext uri="{FF2B5EF4-FFF2-40B4-BE49-F238E27FC236}">
                <a16:creationId xmlns:a16="http://schemas.microsoft.com/office/drawing/2014/main" id="{E6EE4511-1F60-4E2B-89FD-3A804225689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2332CDF-2685-43E7-9986-0A1F43E3F38E}"/>
              </a:ext>
            </a:extLst>
          </p:cNvPr>
          <p:cNvPicPr>
            <a:picLocks noChangeAspect="1"/>
          </p:cNvPicPr>
          <p:nvPr/>
        </p:nvPicPr>
        <p:blipFill>
          <a:blip r:embed="rId2"/>
          <a:stretch>
            <a:fillRect/>
          </a:stretch>
        </p:blipFill>
        <p:spPr>
          <a:xfrm>
            <a:off x="3052762" y="2881312"/>
            <a:ext cx="6086475" cy="1095375"/>
          </a:xfrm>
          <a:prstGeom prst="rect">
            <a:avLst/>
          </a:prstGeom>
        </p:spPr>
      </p:pic>
    </p:spTree>
    <p:extLst>
      <p:ext uri="{BB962C8B-B14F-4D97-AF65-F5344CB8AC3E}">
        <p14:creationId xmlns:p14="http://schemas.microsoft.com/office/powerpoint/2010/main" val="426278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9275-CA7B-4B03-A4D5-BD288B86B4C7}"/>
              </a:ext>
            </a:extLst>
          </p:cNvPr>
          <p:cNvSpPr>
            <a:spLocks noGrp="1"/>
          </p:cNvSpPr>
          <p:nvPr>
            <p:ph type="title"/>
          </p:nvPr>
        </p:nvSpPr>
        <p:spPr/>
        <p:txBody>
          <a:bodyPr/>
          <a:lstStyle/>
          <a:p>
            <a:r>
              <a:rPr lang="en-US" dirty="0"/>
              <a:t>Method 2: SVM</a:t>
            </a:r>
          </a:p>
        </p:txBody>
      </p:sp>
      <p:sp>
        <p:nvSpPr>
          <p:cNvPr id="3" name="Content Placeholder 2">
            <a:extLst>
              <a:ext uri="{FF2B5EF4-FFF2-40B4-BE49-F238E27FC236}">
                <a16:creationId xmlns:a16="http://schemas.microsoft.com/office/drawing/2014/main" id="{20AB6B47-A042-4E17-8288-BB725128262A}"/>
              </a:ext>
            </a:extLst>
          </p:cNvPr>
          <p:cNvSpPr>
            <a:spLocks noGrp="1"/>
          </p:cNvSpPr>
          <p:nvPr>
            <p:ph idx="1"/>
          </p:nvPr>
        </p:nvSpPr>
        <p:spPr/>
        <p:txBody>
          <a:bodyPr/>
          <a:lstStyle/>
          <a:p>
            <a:pPr>
              <a:buFont typeface="Wingdings" panose="05000000000000000000" pitchFamily="2" charset="2"/>
              <a:buChar char="Ø"/>
            </a:pPr>
            <a:r>
              <a:rPr lang="en-US" dirty="0"/>
              <a:t>A Support Vector Machine (SVM) performs classification by finding the hyperplane that maximizes the margin between the two classes. </a:t>
            </a:r>
          </a:p>
          <a:p>
            <a:pPr>
              <a:buFont typeface="Wingdings" panose="05000000000000000000" pitchFamily="2" charset="2"/>
              <a:buChar char="Ø"/>
            </a:pPr>
            <a:r>
              <a:rPr lang="en-US" dirty="0"/>
              <a:t>The vectors (cases) that define the hyperplane are the support vectors.</a:t>
            </a:r>
          </a:p>
        </p:txBody>
      </p:sp>
      <p:pic>
        <p:nvPicPr>
          <p:cNvPr id="2050" name="Picture 2" descr="http://www.saedsayad.com/images/SVM_2.png">
            <a:extLst>
              <a:ext uri="{FF2B5EF4-FFF2-40B4-BE49-F238E27FC236}">
                <a16:creationId xmlns:a16="http://schemas.microsoft.com/office/drawing/2014/main" id="{B1E31C84-68CD-4E44-A05F-3240F66C4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891" y="3244215"/>
            <a:ext cx="39052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3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2DCF8A-C6E5-407D-BAFD-E930BA11A305}"/>
              </a:ext>
            </a:extLst>
          </p:cNvPr>
          <p:cNvPicPr>
            <a:picLocks noChangeAspect="1"/>
          </p:cNvPicPr>
          <p:nvPr/>
        </p:nvPicPr>
        <p:blipFill>
          <a:blip r:embed="rId2"/>
          <a:stretch>
            <a:fillRect/>
          </a:stretch>
        </p:blipFill>
        <p:spPr>
          <a:xfrm>
            <a:off x="3481387" y="591244"/>
            <a:ext cx="5229225" cy="1047750"/>
          </a:xfrm>
          <a:prstGeom prst="rect">
            <a:avLst/>
          </a:prstGeom>
        </p:spPr>
      </p:pic>
      <p:pic>
        <p:nvPicPr>
          <p:cNvPr id="5" name="Picture 4">
            <a:extLst>
              <a:ext uri="{FF2B5EF4-FFF2-40B4-BE49-F238E27FC236}">
                <a16:creationId xmlns:a16="http://schemas.microsoft.com/office/drawing/2014/main" id="{B2DBCADB-E60D-4338-B5D3-4405CC72AE62}"/>
              </a:ext>
            </a:extLst>
          </p:cNvPr>
          <p:cNvPicPr>
            <a:picLocks noChangeAspect="1"/>
          </p:cNvPicPr>
          <p:nvPr/>
        </p:nvPicPr>
        <p:blipFill>
          <a:blip r:embed="rId3"/>
          <a:stretch>
            <a:fillRect/>
          </a:stretch>
        </p:blipFill>
        <p:spPr>
          <a:xfrm>
            <a:off x="4045377" y="1805770"/>
            <a:ext cx="4101246" cy="4526620"/>
          </a:xfrm>
          <a:prstGeom prst="rect">
            <a:avLst/>
          </a:prstGeom>
        </p:spPr>
      </p:pic>
    </p:spTree>
    <p:extLst>
      <p:ext uri="{BB962C8B-B14F-4D97-AF65-F5344CB8AC3E}">
        <p14:creationId xmlns:p14="http://schemas.microsoft.com/office/powerpoint/2010/main" val="21652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C356-ABD2-4E8A-90A8-6934F545BB37}"/>
              </a:ext>
            </a:extLst>
          </p:cNvPr>
          <p:cNvSpPr>
            <a:spLocks noGrp="1"/>
          </p:cNvSpPr>
          <p:nvPr>
            <p:ph type="title"/>
          </p:nvPr>
        </p:nvSpPr>
        <p:spPr/>
        <p:txBody>
          <a:bodyPr/>
          <a:lstStyle/>
          <a:p>
            <a:r>
              <a:rPr lang="en-US" dirty="0"/>
              <a:t>Results</a:t>
            </a:r>
          </a:p>
        </p:txBody>
      </p:sp>
      <p:graphicFrame>
        <p:nvGraphicFramePr>
          <p:cNvPr id="5" name="Content Placeholder 4">
            <a:extLst>
              <a:ext uri="{FF2B5EF4-FFF2-40B4-BE49-F238E27FC236}">
                <a16:creationId xmlns:a16="http://schemas.microsoft.com/office/drawing/2014/main" id="{937F7423-9917-4109-B1C2-FFE2AB7A1C8C}"/>
              </a:ext>
            </a:extLst>
          </p:cNvPr>
          <p:cNvGraphicFramePr>
            <a:graphicFrameLocks noGrp="1"/>
          </p:cNvGraphicFramePr>
          <p:nvPr>
            <p:ph idx="1"/>
            <p:extLst>
              <p:ext uri="{D42A27DB-BD31-4B8C-83A1-F6EECF244321}">
                <p14:modId xmlns:p14="http://schemas.microsoft.com/office/powerpoint/2010/main" val="2615543852"/>
              </p:ext>
            </p:extLst>
          </p:nvPr>
        </p:nvGraphicFramePr>
        <p:xfrm>
          <a:off x="955430" y="2117506"/>
          <a:ext cx="10281140" cy="1112520"/>
        </p:xfrm>
        <a:graphic>
          <a:graphicData uri="http://schemas.openxmlformats.org/drawingml/2006/table">
            <a:tbl>
              <a:tblPr firstRow="1" bandRow="1">
                <a:tableStyleId>{5C22544A-7EE6-4342-B048-85BDC9FD1C3A}</a:tableStyleId>
              </a:tblPr>
              <a:tblGrid>
                <a:gridCol w="2250830">
                  <a:extLst>
                    <a:ext uri="{9D8B030D-6E8A-4147-A177-3AD203B41FA5}">
                      <a16:colId xmlns:a16="http://schemas.microsoft.com/office/drawing/2014/main" val="3992697514"/>
                    </a:ext>
                  </a:extLst>
                </a:gridCol>
                <a:gridCol w="1861626">
                  <a:extLst>
                    <a:ext uri="{9D8B030D-6E8A-4147-A177-3AD203B41FA5}">
                      <a16:colId xmlns:a16="http://schemas.microsoft.com/office/drawing/2014/main" val="925562825"/>
                    </a:ext>
                  </a:extLst>
                </a:gridCol>
                <a:gridCol w="2056228">
                  <a:extLst>
                    <a:ext uri="{9D8B030D-6E8A-4147-A177-3AD203B41FA5}">
                      <a16:colId xmlns:a16="http://schemas.microsoft.com/office/drawing/2014/main" val="1459541902"/>
                    </a:ext>
                  </a:extLst>
                </a:gridCol>
                <a:gridCol w="2056228">
                  <a:extLst>
                    <a:ext uri="{9D8B030D-6E8A-4147-A177-3AD203B41FA5}">
                      <a16:colId xmlns:a16="http://schemas.microsoft.com/office/drawing/2014/main" val="1660124943"/>
                    </a:ext>
                  </a:extLst>
                </a:gridCol>
                <a:gridCol w="2056228">
                  <a:extLst>
                    <a:ext uri="{9D8B030D-6E8A-4147-A177-3AD203B41FA5}">
                      <a16:colId xmlns:a16="http://schemas.microsoft.com/office/drawing/2014/main" val="3097786307"/>
                    </a:ext>
                  </a:extLst>
                </a:gridCol>
              </a:tblGrid>
              <a:tr h="370840">
                <a:tc>
                  <a:txBody>
                    <a:bodyPr/>
                    <a:lstStyle/>
                    <a:p>
                      <a:endParaRPr lang="en-US" dirty="0"/>
                    </a:p>
                  </a:txBody>
                  <a:tcPr/>
                </a:tc>
                <a:tc>
                  <a:txBody>
                    <a:bodyPr/>
                    <a:lstStyle/>
                    <a:p>
                      <a:r>
                        <a:rPr lang="en-US" dirty="0"/>
                        <a:t>Hinselmann</a:t>
                      </a:r>
                    </a:p>
                  </a:txBody>
                  <a:tcPr/>
                </a:tc>
                <a:tc>
                  <a:txBody>
                    <a:bodyPr/>
                    <a:lstStyle/>
                    <a:p>
                      <a:r>
                        <a:rPr lang="en-US" dirty="0"/>
                        <a:t>Schiller</a:t>
                      </a:r>
                    </a:p>
                  </a:txBody>
                  <a:tcPr/>
                </a:tc>
                <a:tc>
                  <a:txBody>
                    <a:bodyPr/>
                    <a:lstStyle/>
                    <a:p>
                      <a:r>
                        <a:rPr lang="en-US" dirty="0"/>
                        <a:t>Citology</a:t>
                      </a:r>
                    </a:p>
                  </a:txBody>
                  <a:tcPr/>
                </a:tc>
                <a:tc>
                  <a:txBody>
                    <a:bodyPr/>
                    <a:lstStyle/>
                    <a:p>
                      <a:r>
                        <a:rPr lang="en-US" dirty="0"/>
                        <a:t>Biopsy</a:t>
                      </a:r>
                    </a:p>
                  </a:txBody>
                  <a:tcPr/>
                </a:tc>
                <a:extLst>
                  <a:ext uri="{0D108BD9-81ED-4DB2-BD59-A6C34878D82A}">
                    <a16:rowId xmlns:a16="http://schemas.microsoft.com/office/drawing/2014/main" val="255503758"/>
                  </a:ext>
                </a:extLst>
              </a:tr>
              <a:tr h="370840">
                <a:tc>
                  <a:txBody>
                    <a:bodyPr/>
                    <a:lstStyle/>
                    <a:p>
                      <a:r>
                        <a:rPr lang="en-US" dirty="0"/>
                        <a:t>Logistic Regression</a:t>
                      </a:r>
                    </a:p>
                  </a:txBody>
                  <a:tcPr/>
                </a:tc>
                <a:tc>
                  <a:txBody>
                    <a:bodyPr/>
                    <a:lstStyle/>
                    <a:p>
                      <a:r>
                        <a:rPr lang="en-US" dirty="0"/>
                        <a:t>85.12%</a:t>
                      </a:r>
                    </a:p>
                  </a:txBody>
                  <a:tcPr/>
                </a:tc>
                <a:tc>
                  <a:txBody>
                    <a:bodyPr/>
                    <a:lstStyle/>
                    <a:p>
                      <a:r>
                        <a:rPr lang="en-US" dirty="0"/>
                        <a:t>85.52%</a:t>
                      </a:r>
                    </a:p>
                  </a:txBody>
                  <a:tcPr/>
                </a:tc>
                <a:tc>
                  <a:txBody>
                    <a:bodyPr/>
                    <a:lstStyle/>
                    <a:p>
                      <a:r>
                        <a:rPr lang="en-US" b="0" dirty="0">
                          <a:solidFill>
                            <a:srgbClr val="C00000"/>
                          </a:solidFill>
                        </a:rPr>
                        <a:t>89.90%</a:t>
                      </a:r>
                    </a:p>
                  </a:txBody>
                  <a:tcPr/>
                </a:tc>
                <a:tc>
                  <a:txBody>
                    <a:bodyPr/>
                    <a:lstStyle/>
                    <a:p>
                      <a:r>
                        <a:rPr lang="en-US" dirty="0"/>
                        <a:t>86.05%</a:t>
                      </a:r>
                    </a:p>
                  </a:txBody>
                  <a:tcPr/>
                </a:tc>
                <a:extLst>
                  <a:ext uri="{0D108BD9-81ED-4DB2-BD59-A6C34878D82A}">
                    <a16:rowId xmlns:a16="http://schemas.microsoft.com/office/drawing/2014/main" val="578567637"/>
                  </a:ext>
                </a:extLst>
              </a:tr>
              <a:tr h="370840">
                <a:tc>
                  <a:txBody>
                    <a:bodyPr/>
                    <a:lstStyle/>
                    <a:p>
                      <a:r>
                        <a:rPr lang="en-US" dirty="0"/>
                        <a:t>SVM</a:t>
                      </a:r>
                    </a:p>
                  </a:txBody>
                  <a:tcPr/>
                </a:tc>
                <a:tc>
                  <a:txBody>
                    <a:bodyPr/>
                    <a:lstStyle/>
                    <a:p>
                      <a:r>
                        <a:rPr lang="en-US" dirty="0"/>
                        <a:t>67.46%</a:t>
                      </a:r>
                    </a:p>
                  </a:txBody>
                  <a:tcPr/>
                </a:tc>
                <a:tc>
                  <a:txBody>
                    <a:bodyPr/>
                    <a:lstStyle/>
                    <a:p>
                      <a:r>
                        <a:rPr lang="en-US" dirty="0"/>
                        <a:t>79.02%</a:t>
                      </a:r>
                    </a:p>
                  </a:txBody>
                  <a:tcPr/>
                </a:tc>
                <a:tc>
                  <a:txBody>
                    <a:bodyPr/>
                    <a:lstStyle/>
                    <a:p>
                      <a:r>
                        <a:rPr lang="en-US" dirty="0"/>
                        <a:t>64.54%</a:t>
                      </a:r>
                    </a:p>
                  </a:txBody>
                  <a:tcPr/>
                </a:tc>
                <a:tc>
                  <a:txBody>
                    <a:bodyPr/>
                    <a:lstStyle/>
                    <a:p>
                      <a:r>
                        <a:rPr lang="en-US" dirty="0"/>
                        <a:t>66.40%</a:t>
                      </a:r>
                    </a:p>
                  </a:txBody>
                  <a:tcPr/>
                </a:tc>
                <a:extLst>
                  <a:ext uri="{0D108BD9-81ED-4DB2-BD59-A6C34878D82A}">
                    <a16:rowId xmlns:a16="http://schemas.microsoft.com/office/drawing/2014/main" val="2906062762"/>
                  </a:ext>
                </a:extLst>
              </a:tr>
            </a:tbl>
          </a:graphicData>
        </a:graphic>
      </p:graphicFrame>
      <p:pic>
        <p:nvPicPr>
          <p:cNvPr id="7" name="Graphic 6" descr="Smiling Face with Solid Fill">
            <a:extLst>
              <a:ext uri="{FF2B5EF4-FFF2-40B4-BE49-F238E27FC236}">
                <a16:creationId xmlns:a16="http://schemas.microsoft.com/office/drawing/2014/main" id="{D9A254F8-5C55-447A-9819-9495E26D8C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5425" y="3333338"/>
            <a:ext cx="1831145" cy="1831145"/>
          </a:xfrm>
          <a:prstGeom prst="rect">
            <a:avLst/>
          </a:prstGeom>
        </p:spPr>
      </p:pic>
    </p:spTree>
    <p:extLst>
      <p:ext uri="{BB962C8B-B14F-4D97-AF65-F5344CB8AC3E}">
        <p14:creationId xmlns:p14="http://schemas.microsoft.com/office/powerpoint/2010/main" val="226143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3B75-C10C-406D-B722-982AEFE1B589}"/>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9F7297EE-45E8-4042-BA64-C0DC87E9A92F}"/>
              </a:ext>
            </a:extLst>
          </p:cNvPr>
          <p:cNvSpPr>
            <a:spLocks noGrp="1"/>
          </p:cNvSpPr>
          <p:nvPr>
            <p:ph idx="1"/>
          </p:nvPr>
        </p:nvSpPr>
        <p:spPr/>
        <p:txBody>
          <a:bodyPr/>
          <a:lstStyle/>
          <a:p>
            <a:pPr>
              <a:buFont typeface="Wingdings" panose="05000000000000000000" pitchFamily="2" charset="2"/>
              <a:buChar char="Ø"/>
            </a:pPr>
            <a:r>
              <a:rPr lang="en-US" dirty="0"/>
              <a:t>More Classification models can be applied</a:t>
            </a:r>
          </a:p>
          <a:p>
            <a:pPr>
              <a:buFont typeface="Wingdings" panose="05000000000000000000" pitchFamily="2" charset="2"/>
              <a:buChar char="Ø"/>
            </a:pPr>
            <a:r>
              <a:rPr lang="en-US" dirty="0"/>
              <a:t>More data can be collected</a:t>
            </a:r>
          </a:p>
          <a:p>
            <a:pPr>
              <a:buFont typeface="Wingdings" panose="05000000000000000000" pitchFamily="2" charset="2"/>
              <a:buChar char="Ø"/>
            </a:pPr>
            <a:r>
              <a:rPr lang="en-US" dirty="0"/>
              <a:t>Current models can be further tuned up to increase accuracy</a:t>
            </a:r>
          </a:p>
          <a:p>
            <a:pPr>
              <a:buFont typeface="Wingdings" panose="05000000000000000000" pitchFamily="2" charset="2"/>
              <a:buChar char="Ø"/>
            </a:pPr>
            <a:r>
              <a:rPr lang="en-US" dirty="0"/>
              <a:t>Use of under-sampling to 0s, or both under-sampling of 0s and over-sampling of 1s</a:t>
            </a:r>
          </a:p>
        </p:txBody>
      </p:sp>
    </p:spTree>
    <p:extLst>
      <p:ext uri="{BB962C8B-B14F-4D97-AF65-F5344CB8AC3E}">
        <p14:creationId xmlns:p14="http://schemas.microsoft.com/office/powerpoint/2010/main" val="87799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0AC8-7904-4625-8766-4B2E1AC336C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5808CD4-26A5-4F7A-8A16-1027C651E27D}"/>
              </a:ext>
            </a:extLst>
          </p:cNvPr>
          <p:cNvSpPr>
            <a:spLocks noGrp="1"/>
          </p:cNvSpPr>
          <p:nvPr>
            <p:ph idx="1"/>
          </p:nvPr>
        </p:nvSpPr>
        <p:spPr/>
        <p:txBody>
          <a:bodyPr/>
          <a:lstStyle/>
          <a:p>
            <a:pPr>
              <a:buFont typeface="Wingdings" panose="05000000000000000000" pitchFamily="2" charset="2"/>
              <a:buChar char="Ø"/>
            </a:pPr>
            <a:r>
              <a:rPr lang="en-US" dirty="0"/>
              <a:t>Dataset- </a:t>
            </a:r>
            <a:r>
              <a:rPr lang="en-US" dirty="0">
                <a:hlinkClick r:id="rId2"/>
              </a:rPr>
              <a:t>https://archive.ics.uci.edu/ml/datasets/Cervical+cancer+%28Risk+Factors%29</a:t>
            </a:r>
            <a:endParaRPr lang="en-US" dirty="0"/>
          </a:p>
          <a:p>
            <a:pPr>
              <a:buFont typeface="Wingdings" panose="05000000000000000000" pitchFamily="2" charset="2"/>
              <a:buChar char="Ø"/>
            </a:pPr>
            <a:r>
              <a:rPr lang="en-US" dirty="0"/>
              <a:t>Textbook - DATA MINING FOR BUSINESS ANALYTICS</a:t>
            </a:r>
          </a:p>
          <a:p>
            <a:pPr marL="0" indent="0">
              <a:buNone/>
            </a:pPr>
            <a:r>
              <a:rPr lang="en-US" dirty="0"/>
              <a:t>		Concepts, Techniques, and Applications in R</a:t>
            </a:r>
          </a:p>
          <a:p>
            <a:pPr marL="0" indent="0">
              <a:buNone/>
            </a:pPr>
            <a:endParaRPr lang="en-US" dirty="0"/>
          </a:p>
        </p:txBody>
      </p:sp>
    </p:spTree>
    <p:extLst>
      <p:ext uri="{BB962C8B-B14F-4D97-AF65-F5344CB8AC3E}">
        <p14:creationId xmlns:p14="http://schemas.microsoft.com/office/powerpoint/2010/main" val="60093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8B8D-C536-417E-9093-B471E6F8A0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C8FF0D-34FC-4C04-8EA2-82E7EB620BF8}"/>
              </a:ext>
            </a:extLst>
          </p:cNvPr>
          <p:cNvSpPr>
            <a:spLocks noGrp="1"/>
          </p:cNvSpPr>
          <p:nvPr>
            <p:ph idx="1"/>
          </p:nvPr>
        </p:nvSpPr>
        <p:spPr/>
        <p:txBody>
          <a:bodyPr/>
          <a:lstStyle/>
          <a:p>
            <a:pPr>
              <a:buFont typeface="Wingdings" panose="05000000000000000000" pitchFamily="2" charset="2"/>
              <a:buChar char="Ø"/>
            </a:pPr>
            <a:r>
              <a:rPr lang="en-US" dirty="0"/>
              <a:t>Achieved a good 89% accuracy with Citology outcome when Logistic Regression was used.</a:t>
            </a:r>
          </a:p>
          <a:p>
            <a:pPr>
              <a:buFont typeface="Wingdings" panose="05000000000000000000" pitchFamily="2" charset="2"/>
              <a:buChar char="Ø"/>
            </a:pPr>
            <a:r>
              <a:rPr lang="en-US" dirty="0"/>
              <a:t>Able to get this after removing few columns and removing samples with missing values.</a:t>
            </a:r>
          </a:p>
          <a:p>
            <a:pPr>
              <a:buFont typeface="Wingdings" panose="05000000000000000000" pitchFamily="2" charset="2"/>
              <a:buChar char="Ø"/>
            </a:pPr>
            <a:r>
              <a:rPr lang="en-US" dirty="0"/>
              <a:t>We can conclude that Logistic Regression is better for this problem compared to SVM in terms of accuracy.</a:t>
            </a:r>
          </a:p>
          <a:p>
            <a:pPr>
              <a:buFont typeface="Wingdings" panose="05000000000000000000" pitchFamily="2" charset="2"/>
              <a:buChar char="Ø"/>
            </a:pPr>
            <a:r>
              <a:rPr lang="en-US" dirty="0"/>
              <a:t>Thanks for bearing us!</a:t>
            </a:r>
          </a:p>
        </p:txBody>
      </p:sp>
    </p:spTree>
    <p:extLst>
      <p:ext uri="{BB962C8B-B14F-4D97-AF65-F5344CB8AC3E}">
        <p14:creationId xmlns:p14="http://schemas.microsoft.com/office/powerpoint/2010/main" val="123461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F4BE-3A13-4837-AEBA-59ED4BB4A6B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7DEF36-3725-4985-8380-630CD165161A}"/>
              </a:ext>
            </a:extLst>
          </p:cNvPr>
          <p:cNvSpPr>
            <a:spLocks noGrp="1"/>
          </p:cNvSpPr>
          <p:nvPr>
            <p:ph idx="1"/>
          </p:nvPr>
        </p:nvSpPr>
        <p:spPr/>
        <p:txBody>
          <a:bodyPr/>
          <a:lstStyle/>
          <a:p>
            <a:pPr>
              <a:buFont typeface="Wingdings" panose="05000000000000000000" pitchFamily="2" charset="2"/>
              <a:buChar char="Ø"/>
            </a:pPr>
            <a:r>
              <a:rPr lang="en-US" dirty="0"/>
              <a:t>Cervical cancer is a disease in which healthy cells on the surface of the cervix change, grow out of control, and form a mass of cells called a tumor.</a:t>
            </a:r>
          </a:p>
          <a:p>
            <a:pPr>
              <a:buFont typeface="Wingdings" panose="05000000000000000000" pitchFamily="2" charset="2"/>
              <a:buChar char="Ø"/>
            </a:pPr>
            <a:r>
              <a:rPr lang="en-US" dirty="0"/>
              <a:t>This year, an estimated 12,820 women in the United States will be diagnosed with cervical cancer.</a:t>
            </a:r>
          </a:p>
          <a:p>
            <a:pPr>
              <a:buFont typeface="Wingdings" panose="05000000000000000000" pitchFamily="2" charset="2"/>
              <a:buChar char="Ø"/>
            </a:pPr>
            <a:r>
              <a:rPr lang="en-US" dirty="0"/>
              <a:t>It is estimated that 4,210 deaths from the disease will occur this year.</a:t>
            </a:r>
          </a:p>
          <a:p>
            <a:pPr>
              <a:buFont typeface="Wingdings" panose="05000000000000000000" pitchFamily="2" charset="2"/>
              <a:buChar char="Ø"/>
            </a:pPr>
            <a:r>
              <a:rPr lang="en-US" dirty="0"/>
              <a:t>The 5-year survival rate for all women with cervical cancer is 68%. </a:t>
            </a:r>
          </a:p>
          <a:p>
            <a:pPr>
              <a:buFont typeface="Wingdings" panose="05000000000000000000" pitchFamily="2" charset="2"/>
              <a:buChar char="Ø"/>
            </a:pPr>
            <a:r>
              <a:rPr lang="en-US" dirty="0"/>
              <a:t>Doing this Project as interested in Health Sciences and Industry.</a:t>
            </a:r>
          </a:p>
        </p:txBody>
      </p:sp>
      <p:pic>
        <p:nvPicPr>
          <p:cNvPr id="5" name="Graphic 4" descr="Stethoscope">
            <a:extLst>
              <a:ext uri="{FF2B5EF4-FFF2-40B4-BE49-F238E27FC236}">
                <a16:creationId xmlns:a16="http://schemas.microsoft.com/office/drawing/2014/main" id="{032F85F4-10FE-4F65-87B3-CA37715515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55624" y="4642339"/>
            <a:ext cx="914400" cy="914400"/>
          </a:xfrm>
          <a:prstGeom prst="rect">
            <a:avLst/>
          </a:prstGeom>
        </p:spPr>
      </p:pic>
      <p:pic>
        <p:nvPicPr>
          <p:cNvPr id="7" name="Graphic 6" descr="IV">
            <a:extLst>
              <a:ext uri="{FF2B5EF4-FFF2-40B4-BE49-F238E27FC236}">
                <a16:creationId xmlns:a16="http://schemas.microsoft.com/office/drawing/2014/main" id="{72B34BCF-117E-4C7B-8EF4-38406A3742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52547" y="4642339"/>
            <a:ext cx="914400" cy="914400"/>
          </a:xfrm>
          <a:prstGeom prst="rect">
            <a:avLst/>
          </a:prstGeom>
        </p:spPr>
      </p:pic>
      <p:pic>
        <p:nvPicPr>
          <p:cNvPr id="9" name="Graphic 8" descr="Medicine">
            <a:extLst>
              <a:ext uri="{FF2B5EF4-FFF2-40B4-BE49-F238E27FC236}">
                <a16:creationId xmlns:a16="http://schemas.microsoft.com/office/drawing/2014/main" id="{1287F593-C16C-43D7-9D47-7FF8F06462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49470" y="4642339"/>
            <a:ext cx="914400" cy="914400"/>
          </a:xfrm>
          <a:prstGeom prst="rect">
            <a:avLst/>
          </a:prstGeom>
        </p:spPr>
      </p:pic>
    </p:spTree>
    <p:extLst>
      <p:ext uri="{BB962C8B-B14F-4D97-AF65-F5344CB8AC3E}">
        <p14:creationId xmlns:p14="http://schemas.microsoft.com/office/powerpoint/2010/main" val="268102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style.rotation</p:attrName>
                                        </p:attrNameLst>
                                      </p:cBhvr>
                                      <p:tavLst>
                                        <p:tav tm="0">
                                          <p:val>
                                            <p:fltVal val="90"/>
                                          </p:val>
                                        </p:tav>
                                        <p:tav tm="100000">
                                          <p:val>
                                            <p:fltVal val="0"/>
                                          </p:val>
                                        </p:tav>
                                      </p:tavLst>
                                    </p:anim>
                                    <p:animEffect transition="in" filter="fade">
                                      <p:cBhvr>
                                        <p:cTn id="40" dur="1000"/>
                                        <p:tgtEl>
                                          <p:spTgt spid="5"/>
                                        </p:tgtEl>
                                      </p:cBhvr>
                                    </p:animEffect>
                                  </p:childTnLst>
                                </p:cTn>
                              </p:par>
                              <p:par>
                                <p:cTn id="41" presetID="3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fltVal val="0"/>
                                          </p:val>
                                        </p:tav>
                                        <p:tav tm="100000">
                                          <p:val>
                                            <p:strVal val="#ppt_w"/>
                                          </p:val>
                                        </p:tav>
                                      </p:tavLst>
                                    </p:anim>
                                    <p:anim calcmode="lin" valueType="num">
                                      <p:cBhvr>
                                        <p:cTn id="44" dur="1000" fill="hold"/>
                                        <p:tgtEl>
                                          <p:spTgt spid="7"/>
                                        </p:tgtEl>
                                        <p:attrNameLst>
                                          <p:attrName>ppt_h</p:attrName>
                                        </p:attrNameLst>
                                      </p:cBhvr>
                                      <p:tavLst>
                                        <p:tav tm="0">
                                          <p:val>
                                            <p:fltVal val="0"/>
                                          </p:val>
                                        </p:tav>
                                        <p:tav tm="100000">
                                          <p:val>
                                            <p:strVal val="#ppt_h"/>
                                          </p:val>
                                        </p:tav>
                                      </p:tavLst>
                                    </p:anim>
                                    <p:anim calcmode="lin" valueType="num">
                                      <p:cBhvr>
                                        <p:cTn id="45" dur="1000" fill="hold"/>
                                        <p:tgtEl>
                                          <p:spTgt spid="7"/>
                                        </p:tgtEl>
                                        <p:attrNameLst>
                                          <p:attrName>style.rotation</p:attrName>
                                        </p:attrNameLst>
                                      </p:cBhvr>
                                      <p:tavLst>
                                        <p:tav tm="0">
                                          <p:val>
                                            <p:fltVal val="90"/>
                                          </p:val>
                                        </p:tav>
                                        <p:tav tm="100000">
                                          <p:val>
                                            <p:fltVal val="0"/>
                                          </p:val>
                                        </p:tav>
                                      </p:tavLst>
                                    </p:anim>
                                    <p:animEffect transition="in" filter="fade">
                                      <p:cBhvr>
                                        <p:cTn id="46" dur="1000"/>
                                        <p:tgtEl>
                                          <p:spTgt spid="7"/>
                                        </p:tgtEl>
                                      </p:cBhvr>
                                    </p:animEffect>
                                  </p:childTnLst>
                                </p:cTn>
                              </p:par>
                              <p:par>
                                <p:cTn id="47" presetID="31"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1000" fill="hold"/>
                                        <p:tgtEl>
                                          <p:spTgt spid="9"/>
                                        </p:tgtEl>
                                        <p:attrNameLst>
                                          <p:attrName>ppt_w</p:attrName>
                                        </p:attrNameLst>
                                      </p:cBhvr>
                                      <p:tavLst>
                                        <p:tav tm="0">
                                          <p:val>
                                            <p:fltVal val="0"/>
                                          </p:val>
                                        </p:tav>
                                        <p:tav tm="100000">
                                          <p:val>
                                            <p:strVal val="#ppt_w"/>
                                          </p:val>
                                        </p:tav>
                                      </p:tavLst>
                                    </p:anim>
                                    <p:anim calcmode="lin" valueType="num">
                                      <p:cBhvr>
                                        <p:cTn id="50" dur="1000" fill="hold"/>
                                        <p:tgtEl>
                                          <p:spTgt spid="9"/>
                                        </p:tgtEl>
                                        <p:attrNameLst>
                                          <p:attrName>ppt_h</p:attrName>
                                        </p:attrNameLst>
                                      </p:cBhvr>
                                      <p:tavLst>
                                        <p:tav tm="0">
                                          <p:val>
                                            <p:fltVal val="0"/>
                                          </p:val>
                                        </p:tav>
                                        <p:tav tm="100000">
                                          <p:val>
                                            <p:strVal val="#ppt_h"/>
                                          </p:val>
                                        </p:tav>
                                      </p:tavLst>
                                    </p:anim>
                                    <p:anim calcmode="lin" valueType="num">
                                      <p:cBhvr>
                                        <p:cTn id="51" dur="1000" fill="hold"/>
                                        <p:tgtEl>
                                          <p:spTgt spid="9"/>
                                        </p:tgtEl>
                                        <p:attrNameLst>
                                          <p:attrName>style.rotation</p:attrName>
                                        </p:attrNameLst>
                                      </p:cBhvr>
                                      <p:tavLst>
                                        <p:tav tm="0">
                                          <p:val>
                                            <p:fltVal val="90"/>
                                          </p:val>
                                        </p:tav>
                                        <p:tav tm="100000">
                                          <p:val>
                                            <p:fltVal val="0"/>
                                          </p:val>
                                        </p:tav>
                                      </p:tavLst>
                                    </p:anim>
                                    <p:animEffect transition="in" filter="fade">
                                      <p:cBhvr>
                                        <p:cTn id="5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DC03-468D-4F2F-B68F-DA4F69A3EA3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17CDCC7-57AA-4B8C-95A9-F7E3347F27A7}"/>
              </a:ext>
            </a:extLst>
          </p:cNvPr>
          <p:cNvSpPr>
            <a:spLocks noGrp="1"/>
          </p:cNvSpPr>
          <p:nvPr>
            <p:ph idx="1"/>
          </p:nvPr>
        </p:nvSpPr>
        <p:spPr/>
        <p:txBody>
          <a:bodyPr/>
          <a:lstStyle/>
          <a:p>
            <a:endParaRPr lang="en-US" dirty="0"/>
          </a:p>
          <a:p>
            <a:pPr>
              <a:buFont typeface="Wingdings" panose="05000000000000000000" pitchFamily="2" charset="2"/>
              <a:buChar char="Ø"/>
            </a:pPr>
            <a:r>
              <a:rPr lang="en-US" dirty="0"/>
              <a:t> In this project, we'll be analyzing data on Cervical Cancer cases in Venezuela and trying to find patterns in the dataset about the various attributes of the affected population and predict the outcome for a similar case.</a:t>
            </a:r>
          </a:p>
        </p:txBody>
      </p:sp>
    </p:spTree>
    <p:extLst>
      <p:ext uri="{BB962C8B-B14F-4D97-AF65-F5344CB8AC3E}">
        <p14:creationId xmlns:p14="http://schemas.microsoft.com/office/powerpoint/2010/main" val="79523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9F92-48D5-4199-8648-4F4F729F1982}"/>
              </a:ext>
            </a:extLst>
          </p:cNvPr>
          <p:cNvSpPr>
            <a:spLocks noGrp="1"/>
          </p:cNvSpPr>
          <p:nvPr>
            <p:ph type="title"/>
          </p:nvPr>
        </p:nvSpPr>
        <p:spPr>
          <a:xfrm>
            <a:off x="238386" y="0"/>
            <a:ext cx="10058400" cy="1371600"/>
          </a:xfrm>
        </p:spPr>
        <p:txBody>
          <a:bodyPr/>
          <a:lstStyle/>
          <a:p>
            <a:r>
              <a:rPr lang="en-US" dirty="0"/>
              <a:t>Data Set</a:t>
            </a:r>
          </a:p>
        </p:txBody>
      </p:sp>
      <p:sp>
        <p:nvSpPr>
          <p:cNvPr id="3" name="Content Placeholder 2">
            <a:extLst>
              <a:ext uri="{FF2B5EF4-FFF2-40B4-BE49-F238E27FC236}">
                <a16:creationId xmlns:a16="http://schemas.microsoft.com/office/drawing/2014/main" id="{A7A8B3DB-3335-40E1-B0ED-276BB938EEF8}"/>
              </a:ext>
            </a:extLst>
          </p:cNvPr>
          <p:cNvSpPr>
            <a:spLocks noGrp="1"/>
          </p:cNvSpPr>
          <p:nvPr>
            <p:ph idx="1"/>
          </p:nvPr>
        </p:nvSpPr>
        <p:spPr>
          <a:xfrm>
            <a:off x="238386" y="1092262"/>
            <a:ext cx="10058400" cy="3931920"/>
          </a:xfrm>
        </p:spPr>
        <p:txBody>
          <a:bodyPr/>
          <a:lstStyle/>
          <a:p>
            <a:pPr>
              <a:buFont typeface="Wingdings" panose="05000000000000000000" pitchFamily="2" charset="2"/>
              <a:buChar char="Ø"/>
            </a:pPr>
            <a:r>
              <a:rPr lang="en-US" dirty="0"/>
              <a:t>32 Features and 4 Outcomes of 858 patients</a:t>
            </a:r>
          </a:p>
          <a:p>
            <a:pPr>
              <a:buFont typeface="Wingdings" panose="05000000000000000000" pitchFamily="2" charset="2"/>
              <a:buChar char="Ø"/>
            </a:pPr>
            <a:r>
              <a:rPr lang="en-US" dirty="0"/>
              <a:t>Features like: Age, Number of sexual partner, First sexual intercourse, Smokes etc.</a:t>
            </a:r>
          </a:p>
          <a:p>
            <a:pPr>
              <a:buFont typeface="Wingdings" panose="05000000000000000000" pitchFamily="2" charset="2"/>
              <a:buChar char="Ø"/>
            </a:pPr>
            <a:r>
              <a:rPr lang="en-US" dirty="0"/>
              <a:t>Outcomes: Hinselmann, Schiller, Citology &amp; Biopsy</a:t>
            </a: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FE2AFEEB-EA67-4E99-B240-403BDB0882CD}"/>
              </a:ext>
            </a:extLst>
          </p:cNvPr>
          <p:cNvPicPr>
            <a:picLocks noChangeAspect="1"/>
          </p:cNvPicPr>
          <p:nvPr/>
        </p:nvPicPr>
        <p:blipFill>
          <a:blip r:embed="rId3"/>
          <a:stretch>
            <a:fillRect/>
          </a:stretch>
        </p:blipFill>
        <p:spPr>
          <a:xfrm>
            <a:off x="238389" y="2318806"/>
            <a:ext cx="11715225" cy="1371600"/>
          </a:xfrm>
          <a:prstGeom prst="rect">
            <a:avLst/>
          </a:prstGeom>
        </p:spPr>
      </p:pic>
      <p:pic>
        <p:nvPicPr>
          <p:cNvPr id="7" name="Picture 6">
            <a:extLst>
              <a:ext uri="{FF2B5EF4-FFF2-40B4-BE49-F238E27FC236}">
                <a16:creationId xmlns:a16="http://schemas.microsoft.com/office/drawing/2014/main" id="{588C8CC8-39AC-4A5D-BF26-8655A1E364FE}"/>
              </a:ext>
            </a:extLst>
          </p:cNvPr>
          <p:cNvPicPr>
            <a:picLocks noChangeAspect="1"/>
          </p:cNvPicPr>
          <p:nvPr/>
        </p:nvPicPr>
        <p:blipFill>
          <a:blip r:embed="rId4"/>
          <a:stretch>
            <a:fillRect/>
          </a:stretch>
        </p:blipFill>
        <p:spPr>
          <a:xfrm>
            <a:off x="238388" y="3690406"/>
            <a:ext cx="11715225" cy="1333776"/>
          </a:xfrm>
          <a:prstGeom prst="rect">
            <a:avLst/>
          </a:prstGeom>
        </p:spPr>
      </p:pic>
      <p:pic>
        <p:nvPicPr>
          <p:cNvPr id="8" name="Picture 7">
            <a:extLst>
              <a:ext uri="{FF2B5EF4-FFF2-40B4-BE49-F238E27FC236}">
                <a16:creationId xmlns:a16="http://schemas.microsoft.com/office/drawing/2014/main" id="{105F9C4B-EF20-4F35-8CD6-6B53326F14B9}"/>
              </a:ext>
            </a:extLst>
          </p:cNvPr>
          <p:cNvPicPr>
            <a:picLocks noChangeAspect="1"/>
          </p:cNvPicPr>
          <p:nvPr/>
        </p:nvPicPr>
        <p:blipFill>
          <a:blip r:embed="rId5"/>
          <a:stretch>
            <a:fillRect/>
          </a:stretch>
        </p:blipFill>
        <p:spPr>
          <a:xfrm>
            <a:off x="176839" y="5024183"/>
            <a:ext cx="11776773" cy="1371599"/>
          </a:xfrm>
          <a:prstGeom prst="rect">
            <a:avLst/>
          </a:prstGeom>
        </p:spPr>
      </p:pic>
      <p:sp>
        <p:nvSpPr>
          <p:cNvPr id="9" name="TextBox 8">
            <a:extLst>
              <a:ext uri="{FF2B5EF4-FFF2-40B4-BE49-F238E27FC236}">
                <a16:creationId xmlns:a16="http://schemas.microsoft.com/office/drawing/2014/main" id="{CA7903B1-A89F-4144-ACB2-E7F073F3703C}"/>
              </a:ext>
            </a:extLst>
          </p:cNvPr>
          <p:cNvSpPr txBox="1"/>
          <p:nvPr/>
        </p:nvSpPr>
        <p:spPr>
          <a:xfrm rot="1097799">
            <a:off x="5347875" y="5509723"/>
            <a:ext cx="2557346" cy="923330"/>
          </a:xfrm>
          <a:prstGeom prst="rect">
            <a:avLst/>
          </a:prstGeom>
          <a:noFill/>
        </p:spPr>
        <p:txBody>
          <a:bodyPr wrap="square" rtlCol="0">
            <a:spAutoFit/>
          </a:bodyPr>
          <a:lstStyle/>
          <a:p>
            <a:r>
              <a:rPr lang="en-US" b="1" dirty="0">
                <a:solidFill>
                  <a:srgbClr val="7030A0"/>
                </a:solidFill>
              </a:rPr>
              <a:t>First few rows of each features and outcomes</a:t>
            </a:r>
          </a:p>
        </p:txBody>
      </p:sp>
      <p:pic>
        <p:nvPicPr>
          <p:cNvPr id="11" name="Graphic 10" descr="Crying Face with Solid Fill">
            <a:extLst>
              <a:ext uri="{FF2B5EF4-FFF2-40B4-BE49-F238E27FC236}">
                <a16:creationId xmlns:a16="http://schemas.microsoft.com/office/drawing/2014/main" id="{577B16B4-1B1D-416F-9E0F-E6CBD516CF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21590" y="858275"/>
            <a:ext cx="914400" cy="914400"/>
          </a:xfrm>
          <a:prstGeom prst="rect">
            <a:avLst/>
          </a:prstGeom>
        </p:spPr>
      </p:pic>
    </p:spTree>
    <p:extLst>
      <p:ext uri="{BB962C8B-B14F-4D97-AF65-F5344CB8AC3E}">
        <p14:creationId xmlns:p14="http://schemas.microsoft.com/office/powerpoint/2010/main" val="26674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ircle(in)">
                                      <p:cBhvr>
                                        <p:cTn id="4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EBFC-3951-43D8-9897-180FE3D0E821}"/>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68D68305-2276-4FFC-BAFA-0A8096DAD9C3}"/>
              </a:ext>
            </a:extLst>
          </p:cNvPr>
          <p:cNvPicPr>
            <a:picLocks noGrp="1" noChangeAspect="1"/>
          </p:cNvPicPr>
          <p:nvPr>
            <p:ph idx="1"/>
          </p:nvPr>
        </p:nvPicPr>
        <p:blipFill>
          <a:blip r:embed="rId2"/>
          <a:stretch>
            <a:fillRect/>
          </a:stretch>
        </p:blipFill>
        <p:spPr>
          <a:xfrm>
            <a:off x="1141521" y="2888428"/>
            <a:ext cx="4432040" cy="2597972"/>
          </a:xfrm>
        </p:spPr>
      </p:pic>
      <p:sp>
        <p:nvSpPr>
          <p:cNvPr id="6" name="TextBox 5">
            <a:extLst>
              <a:ext uri="{FF2B5EF4-FFF2-40B4-BE49-F238E27FC236}">
                <a16:creationId xmlns:a16="http://schemas.microsoft.com/office/drawing/2014/main" id="{576867A0-93AA-431C-9C93-242ED8C4E2F0}"/>
              </a:ext>
            </a:extLst>
          </p:cNvPr>
          <p:cNvSpPr txBox="1"/>
          <p:nvPr/>
        </p:nvSpPr>
        <p:spPr>
          <a:xfrm>
            <a:off x="1066800" y="1897313"/>
            <a:ext cx="768511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t>Visualization to show the pattern of missing values in the dataset.</a:t>
            </a:r>
          </a:p>
        </p:txBody>
      </p:sp>
      <p:pic>
        <p:nvPicPr>
          <p:cNvPr id="8" name="Picture 7">
            <a:extLst>
              <a:ext uri="{FF2B5EF4-FFF2-40B4-BE49-F238E27FC236}">
                <a16:creationId xmlns:a16="http://schemas.microsoft.com/office/drawing/2014/main" id="{41FAC774-7E39-4573-95BA-B9B21A7D7098}"/>
              </a:ext>
            </a:extLst>
          </p:cNvPr>
          <p:cNvPicPr>
            <a:picLocks noChangeAspect="1"/>
          </p:cNvPicPr>
          <p:nvPr/>
        </p:nvPicPr>
        <p:blipFill>
          <a:blip r:embed="rId3"/>
          <a:stretch>
            <a:fillRect/>
          </a:stretch>
        </p:blipFill>
        <p:spPr>
          <a:xfrm>
            <a:off x="6618439" y="2888428"/>
            <a:ext cx="4432040" cy="2632465"/>
          </a:xfrm>
          <a:prstGeom prst="rect">
            <a:avLst/>
          </a:prstGeom>
        </p:spPr>
      </p:pic>
    </p:spTree>
    <p:extLst>
      <p:ext uri="{BB962C8B-B14F-4D97-AF65-F5344CB8AC3E}">
        <p14:creationId xmlns:p14="http://schemas.microsoft.com/office/powerpoint/2010/main" val="353795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87DE-208B-40FA-8E71-98A30AF8F6B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9167E44B-2986-4526-87CB-D5860A81EB9B}"/>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Removed rows with most of the features having missing values(105 rows)</a:t>
            </a:r>
          </a:p>
          <a:p>
            <a:pPr>
              <a:buFont typeface="Wingdings" panose="05000000000000000000" pitchFamily="2" charset="2"/>
              <a:buChar char="Ø"/>
            </a:pPr>
            <a:r>
              <a:rPr lang="en-US" dirty="0"/>
              <a:t>Removed columns </a:t>
            </a:r>
          </a:p>
          <a:p>
            <a:pPr marL="0" indent="0">
              <a:buNone/>
            </a:pPr>
            <a:r>
              <a:rPr lang="en-US" dirty="0"/>
              <a:t>		STDs</a:t>
            </a:r>
          </a:p>
          <a:p>
            <a:pPr marL="0" indent="0">
              <a:buNone/>
            </a:pPr>
            <a:r>
              <a:rPr lang="en-US" dirty="0"/>
              <a:t>		STDs (number)</a:t>
            </a:r>
          </a:p>
          <a:p>
            <a:pPr marL="0" indent="0">
              <a:buNone/>
            </a:pPr>
            <a:r>
              <a:rPr lang="en-US" dirty="0"/>
              <a:t>		STDs: Number of diagnosis	</a:t>
            </a:r>
          </a:p>
          <a:p>
            <a:pPr marL="0" indent="0">
              <a:buNone/>
            </a:pPr>
            <a:r>
              <a:rPr lang="en-US" dirty="0"/>
              <a:t>		STDs: Time since first diagnosis	</a:t>
            </a:r>
          </a:p>
          <a:p>
            <a:pPr marL="0" indent="0">
              <a:buNone/>
            </a:pPr>
            <a:r>
              <a:rPr lang="en-US" dirty="0"/>
              <a:t>		STDs: Time since last diagnosis</a:t>
            </a:r>
          </a:p>
          <a:p>
            <a:pPr>
              <a:buFont typeface="Wingdings" panose="05000000000000000000" pitchFamily="2" charset="2"/>
              <a:buChar char="Ø"/>
            </a:pPr>
            <a:r>
              <a:rPr lang="en-US" dirty="0"/>
              <a:t>Data Imputation for the missing values</a:t>
            </a:r>
          </a:p>
          <a:p>
            <a:pPr marL="0" indent="0">
              <a:buNone/>
            </a:pPr>
            <a:r>
              <a:rPr lang="en-US" dirty="0"/>
              <a:t>		Calculated median for columns and replaced them with missing values.                                     		For categorical variables, it's like replacing them with max count of 0 or 1.	</a:t>
            </a:r>
          </a:p>
          <a:p>
            <a:pPr>
              <a:buFont typeface="Wingdings" panose="05000000000000000000" pitchFamily="2" charset="2"/>
              <a:buChar char="Ø"/>
            </a:pPr>
            <a:r>
              <a:rPr lang="en-US" dirty="0"/>
              <a:t>Over Sampling done on 1s</a:t>
            </a:r>
          </a:p>
        </p:txBody>
      </p:sp>
      <p:pic>
        <p:nvPicPr>
          <p:cNvPr id="5" name="Graphic 4" descr="Confused Face with Solid Fill">
            <a:extLst>
              <a:ext uri="{FF2B5EF4-FFF2-40B4-BE49-F238E27FC236}">
                <a16:creationId xmlns:a16="http://schemas.microsoft.com/office/drawing/2014/main" id="{07424277-00E2-4574-968C-A0607FC41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76726">
            <a:off x="8775894" y="2436055"/>
            <a:ext cx="1985889" cy="1985889"/>
          </a:xfrm>
          <a:prstGeom prst="rect">
            <a:avLst/>
          </a:prstGeom>
        </p:spPr>
      </p:pic>
    </p:spTree>
    <p:extLst>
      <p:ext uri="{BB962C8B-B14F-4D97-AF65-F5344CB8AC3E}">
        <p14:creationId xmlns:p14="http://schemas.microsoft.com/office/powerpoint/2010/main" val="355385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ppt_w</p:attrName>
                                        </p:attrNameLst>
                                      </p:cBhvr>
                                      <p:tavLst>
                                        <p:tav tm="0">
                                          <p:val>
                                            <p:fltVal val="0"/>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81A3-3E82-4AB9-B2C4-E7BE816C6952}"/>
              </a:ext>
            </a:extLst>
          </p:cNvPr>
          <p:cNvSpPr>
            <a:spLocks noGrp="1"/>
          </p:cNvSpPr>
          <p:nvPr>
            <p:ph type="title"/>
          </p:nvPr>
        </p:nvSpPr>
        <p:spPr/>
        <p:txBody>
          <a:bodyPr/>
          <a:lstStyle/>
          <a:p>
            <a:r>
              <a:rPr lang="en-US" dirty="0"/>
              <a:t>Algorithms Used</a:t>
            </a:r>
          </a:p>
        </p:txBody>
      </p:sp>
      <p:sp>
        <p:nvSpPr>
          <p:cNvPr id="3" name="Content Placeholder 2">
            <a:extLst>
              <a:ext uri="{FF2B5EF4-FFF2-40B4-BE49-F238E27FC236}">
                <a16:creationId xmlns:a16="http://schemas.microsoft.com/office/drawing/2014/main" id="{06D4CB22-3FE8-45C4-AA3D-279B8AD89B93}"/>
              </a:ext>
            </a:extLst>
          </p:cNvPr>
          <p:cNvSpPr>
            <a:spLocks noGrp="1"/>
          </p:cNvSpPr>
          <p:nvPr>
            <p:ph idx="1"/>
          </p:nvPr>
        </p:nvSpPr>
        <p:spPr/>
        <p:txBody>
          <a:bodyPr/>
          <a:lstStyle/>
          <a:p>
            <a:pPr>
              <a:buFont typeface="Wingdings" panose="05000000000000000000" pitchFamily="2" charset="2"/>
              <a:buChar char="Ø"/>
            </a:pPr>
            <a:r>
              <a:rPr lang="en-US" dirty="0"/>
              <a:t>Type of problem          Classification</a:t>
            </a:r>
          </a:p>
          <a:p>
            <a:pPr>
              <a:buFont typeface="Wingdings" panose="05000000000000000000" pitchFamily="2" charset="2"/>
              <a:buChar char="Ø"/>
            </a:pPr>
            <a:r>
              <a:rPr lang="en-US" dirty="0"/>
              <a:t>Following Machine Learning algorithms were considered:</a:t>
            </a:r>
          </a:p>
        </p:txBody>
      </p:sp>
      <p:sp>
        <p:nvSpPr>
          <p:cNvPr id="4" name="Arrow: Right 3">
            <a:extLst>
              <a:ext uri="{FF2B5EF4-FFF2-40B4-BE49-F238E27FC236}">
                <a16:creationId xmlns:a16="http://schemas.microsoft.com/office/drawing/2014/main" id="{DE48AAE2-418A-4F70-9236-58A300AC2EAB}"/>
              </a:ext>
            </a:extLst>
          </p:cNvPr>
          <p:cNvSpPr/>
          <p:nvPr/>
        </p:nvSpPr>
        <p:spPr>
          <a:xfrm>
            <a:off x="3249637" y="2222695"/>
            <a:ext cx="436098" cy="168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D12DDB9-8D20-4026-BCA9-61F979E50DD7}"/>
              </a:ext>
            </a:extLst>
          </p:cNvPr>
          <p:cNvPicPr>
            <a:picLocks noChangeAspect="1"/>
          </p:cNvPicPr>
          <p:nvPr/>
        </p:nvPicPr>
        <p:blipFill>
          <a:blip r:embed="rId3"/>
          <a:stretch>
            <a:fillRect/>
          </a:stretch>
        </p:blipFill>
        <p:spPr>
          <a:xfrm>
            <a:off x="1663910" y="3889554"/>
            <a:ext cx="3212892" cy="2145486"/>
          </a:xfrm>
          <a:prstGeom prst="rect">
            <a:avLst/>
          </a:prstGeom>
        </p:spPr>
      </p:pic>
      <p:pic>
        <p:nvPicPr>
          <p:cNvPr id="12" name="Picture 11">
            <a:extLst>
              <a:ext uri="{FF2B5EF4-FFF2-40B4-BE49-F238E27FC236}">
                <a16:creationId xmlns:a16="http://schemas.microsoft.com/office/drawing/2014/main" id="{E360FB6A-A0C0-449A-843A-288962ADD16D}"/>
              </a:ext>
            </a:extLst>
          </p:cNvPr>
          <p:cNvPicPr>
            <a:picLocks noChangeAspect="1"/>
          </p:cNvPicPr>
          <p:nvPr/>
        </p:nvPicPr>
        <p:blipFill>
          <a:blip r:embed="rId4"/>
          <a:stretch>
            <a:fillRect/>
          </a:stretch>
        </p:blipFill>
        <p:spPr>
          <a:xfrm>
            <a:off x="7315200" y="3889554"/>
            <a:ext cx="2930992" cy="2145486"/>
          </a:xfrm>
          <a:prstGeom prst="rect">
            <a:avLst/>
          </a:prstGeom>
        </p:spPr>
      </p:pic>
      <p:sp>
        <p:nvSpPr>
          <p:cNvPr id="13" name="TextBox 12">
            <a:extLst>
              <a:ext uri="{FF2B5EF4-FFF2-40B4-BE49-F238E27FC236}">
                <a16:creationId xmlns:a16="http://schemas.microsoft.com/office/drawing/2014/main" id="{803C42AC-3007-4584-A269-34E2578E710A}"/>
              </a:ext>
            </a:extLst>
          </p:cNvPr>
          <p:cNvSpPr txBox="1"/>
          <p:nvPr/>
        </p:nvSpPr>
        <p:spPr>
          <a:xfrm>
            <a:off x="2142483" y="3429000"/>
            <a:ext cx="2278188" cy="369332"/>
          </a:xfrm>
          <a:prstGeom prst="rect">
            <a:avLst/>
          </a:prstGeom>
          <a:noFill/>
        </p:spPr>
        <p:txBody>
          <a:bodyPr wrap="none" rtlCol="0">
            <a:spAutoFit/>
          </a:bodyPr>
          <a:lstStyle/>
          <a:p>
            <a:r>
              <a:rPr lang="en-US" dirty="0">
                <a:solidFill>
                  <a:srgbClr val="FF0000"/>
                </a:solidFill>
              </a:rPr>
              <a:t>Logistic Regression</a:t>
            </a:r>
          </a:p>
        </p:txBody>
      </p:sp>
      <p:sp>
        <p:nvSpPr>
          <p:cNvPr id="14" name="TextBox 13">
            <a:extLst>
              <a:ext uri="{FF2B5EF4-FFF2-40B4-BE49-F238E27FC236}">
                <a16:creationId xmlns:a16="http://schemas.microsoft.com/office/drawing/2014/main" id="{C90BE705-3537-49C6-80AA-79406545BA2F}"/>
              </a:ext>
            </a:extLst>
          </p:cNvPr>
          <p:cNvSpPr txBox="1"/>
          <p:nvPr/>
        </p:nvSpPr>
        <p:spPr>
          <a:xfrm>
            <a:off x="7266499" y="3411415"/>
            <a:ext cx="3028393" cy="369332"/>
          </a:xfrm>
          <a:prstGeom prst="rect">
            <a:avLst/>
          </a:prstGeom>
          <a:noFill/>
        </p:spPr>
        <p:txBody>
          <a:bodyPr wrap="none" rtlCol="0">
            <a:spAutoFit/>
          </a:bodyPr>
          <a:lstStyle/>
          <a:p>
            <a:r>
              <a:rPr lang="en-US" dirty="0">
                <a:solidFill>
                  <a:srgbClr val="FF0000"/>
                </a:solidFill>
              </a:rPr>
              <a:t>Support Vector Machines</a:t>
            </a:r>
          </a:p>
        </p:txBody>
      </p:sp>
    </p:spTree>
    <p:extLst>
      <p:ext uri="{BB962C8B-B14F-4D97-AF65-F5344CB8AC3E}">
        <p14:creationId xmlns:p14="http://schemas.microsoft.com/office/powerpoint/2010/main" val="266822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0AA0-F5DE-4E70-B2A0-87EFBF13FC10}"/>
              </a:ext>
            </a:extLst>
          </p:cNvPr>
          <p:cNvSpPr>
            <a:spLocks noGrp="1"/>
          </p:cNvSpPr>
          <p:nvPr>
            <p:ph type="title"/>
          </p:nvPr>
        </p:nvSpPr>
        <p:spPr/>
        <p:txBody>
          <a:bodyPr/>
          <a:lstStyle/>
          <a:p>
            <a:r>
              <a:rPr lang="en-US" dirty="0"/>
              <a:t>Method 1: Logistic Regression</a:t>
            </a:r>
          </a:p>
        </p:txBody>
      </p:sp>
      <p:sp>
        <p:nvSpPr>
          <p:cNvPr id="3" name="Content Placeholder 2">
            <a:extLst>
              <a:ext uri="{FF2B5EF4-FFF2-40B4-BE49-F238E27FC236}">
                <a16:creationId xmlns:a16="http://schemas.microsoft.com/office/drawing/2014/main" id="{D697A92E-D5E9-4F84-AA34-E00CE5B227A0}"/>
              </a:ext>
            </a:extLst>
          </p:cNvPr>
          <p:cNvSpPr>
            <a:spLocks noGrp="1"/>
          </p:cNvSpPr>
          <p:nvPr>
            <p:ph idx="1"/>
          </p:nvPr>
        </p:nvSpPr>
        <p:spPr>
          <a:xfrm>
            <a:off x="1066800" y="2103120"/>
            <a:ext cx="10058400" cy="3931920"/>
          </a:xfrm>
        </p:spPr>
        <p:txBody>
          <a:bodyPr/>
          <a:lstStyle/>
          <a:p>
            <a:pPr>
              <a:buFont typeface="Wingdings" panose="05000000000000000000" pitchFamily="2" charset="2"/>
              <a:buChar char="Ø"/>
            </a:pPr>
            <a:r>
              <a:rPr lang="en-US" dirty="0"/>
              <a:t>Logistic regression is the appropriate regression analysis to conduct when the dependent variable is dichotomous (binary).</a:t>
            </a:r>
          </a:p>
          <a:p>
            <a:pPr>
              <a:buFont typeface="Wingdings" panose="05000000000000000000" pitchFamily="2" charset="2"/>
              <a:buChar char="Ø"/>
            </a:pPr>
            <a:r>
              <a:rPr lang="en-US" dirty="0"/>
              <a:t>Like all regression analyses, the logistic regression is a predictive analysis.</a:t>
            </a:r>
          </a:p>
          <a:p>
            <a:pPr>
              <a:buFont typeface="Wingdings" panose="05000000000000000000" pitchFamily="2" charset="2"/>
              <a:buChar char="Ø"/>
            </a:pPr>
            <a:endParaRPr lang="en-US" dirty="0"/>
          </a:p>
        </p:txBody>
      </p:sp>
      <p:sp>
        <p:nvSpPr>
          <p:cNvPr id="5" name="Rectangle 2">
            <a:extLst>
              <a:ext uri="{FF2B5EF4-FFF2-40B4-BE49-F238E27FC236}">
                <a16:creationId xmlns:a16="http://schemas.microsoft.com/office/drawing/2014/main" id="{5DC7C05B-4E1B-4110-A8BC-4B6094226E70}"/>
              </a:ext>
            </a:extLst>
          </p:cNvPr>
          <p:cNvSpPr>
            <a:spLocks noChangeArrowheads="1"/>
          </p:cNvSpPr>
          <p:nvPr/>
        </p:nvSpPr>
        <p:spPr bwMode="auto">
          <a:xfrm>
            <a:off x="0" y="560911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Lucida Console" panose="020B0609040504020204" pitchFamily="49" charset="0"/>
              </a:rPr>
              <a:t>&gt; logit.reg &lt;- </a:t>
            </a:r>
            <a:r>
              <a:rPr kumimoji="0" lang="en-US" altLang="en-US" sz="1200" b="0" i="0" u="none" strike="noStrike" cap="none" normalizeH="0" baseline="0" dirty="0" err="1">
                <a:ln>
                  <a:noFill/>
                </a:ln>
                <a:solidFill>
                  <a:srgbClr val="0000FF"/>
                </a:solidFill>
                <a:effectLst/>
                <a:latin typeface="Lucida Console" panose="020B0609040504020204" pitchFamily="49" charset="0"/>
              </a:rPr>
              <a:t>glm</a:t>
            </a:r>
            <a:r>
              <a:rPr kumimoji="0" lang="en-US" altLang="en-US" sz="1200" b="0" i="0" u="none" strike="noStrike" cap="none" normalizeH="0" baseline="0" dirty="0">
                <a:ln>
                  <a:noFill/>
                </a:ln>
                <a:solidFill>
                  <a:srgbClr val="0000FF"/>
                </a:solidFill>
                <a:effectLst/>
                <a:latin typeface="Lucida Console" panose="020B0609040504020204" pitchFamily="49" charset="0"/>
              </a:rPr>
              <a:t>(Schiller ~ ., data = </a:t>
            </a:r>
            <a:r>
              <a:rPr kumimoji="0" lang="en-US" altLang="en-US" sz="1200" b="0" i="0" u="none" strike="noStrike" cap="none" normalizeH="0" baseline="0" dirty="0" err="1">
                <a:ln>
                  <a:noFill/>
                </a:ln>
                <a:solidFill>
                  <a:srgbClr val="0000FF"/>
                </a:solidFill>
                <a:effectLst/>
                <a:latin typeface="Lucida Console" panose="020B0609040504020204" pitchFamily="49" charset="0"/>
              </a:rPr>
              <a:t>Cerv_sub_Schiller_over</a:t>
            </a:r>
            <a:r>
              <a:rPr kumimoji="0" lang="en-US" altLang="en-US" sz="1200" b="0" i="0" u="none" strike="noStrike" cap="none" normalizeH="0" baseline="0" dirty="0">
                <a:ln>
                  <a:noFill/>
                </a:ln>
                <a:solidFill>
                  <a:srgbClr val="0000FF"/>
                </a:solidFill>
                <a:effectLst/>
                <a:latin typeface="Lucida Console" panose="020B0609040504020204" pitchFamily="49" charset="0"/>
              </a:rPr>
              <a:t>, family = "binomial")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8ACCEEC-C828-48AE-8B04-239FB82AF607}"/>
              </a:ext>
            </a:extLst>
          </p:cNvPr>
          <p:cNvPicPr>
            <a:picLocks noChangeAspect="1"/>
          </p:cNvPicPr>
          <p:nvPr/>
        </p:nvPicPr>
        <p:blipFill>
          <a:blip r:embed="rId2"/>
          <a:stretch>
            <a:fillRect/>
          </a:stretch>
        </p:blipFill>
        <p:spPr>
          <a:xfrm>
            <a:off x="4489554" y="3369805"/>
            <a:ext cx="3212892" cy="2145486"/>
          </a:xfrm>
          <a:prstGeom prst="rect">
            <a:avLst/>
          </a:prstGeom>
        </p:spPr>
      </p:pic>
    </p:spTree>
    <p:extLst>
      <p:ext uri="{BB962C8B-B14F-4D97-AF65-F5344CB8AC3E}">
        <p14:creationId xmlns:p14="http://schemas.microsoft.com/office/powerpoint/2010/main" val="40621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AF66EC-363A-436C-87C3-AD2010B34939}"/>
              </a:ext>
            </a:extLst>
          </p:cNvPr>
          <p:cNvPicPr>
            <a:picLocks noChangeAspect="1"/>
          </p:cNvPicPr>
          <p:nvPr/>
        </p:nvPicPr>
        <p:blipFill>
          <a:blip r:embed="rId2"/>
          <a:stretch>
            <a:fillRect/>
          </a:stretch>
        </p:blipFill>
        <p:spPr>
          <a:xfrm>
            <a:off x="3234504" y="386862"/>
            <a:ext cx="5564729" cy="4347077"/>
          </a:xfrm>
          <a:prstGeom prst="rect">
            <a:avLst/>
          </a:prstGeom>
        </p:spPr>
      </p:pic>
      <p:pic>
        <p:nvPicPr>
          <p:cNvPr id="5" name="Picture 4">
            <a:extLst>
              <a:ext uri="{FF2B5EF4-FFF2-40B4-BE49-F238E27FC236}">
                <a16:creationId xmlns:a16="http://schemas.microsoft.com/office/drawing/2014/main" id="{7CAB2EE9-20E0-4BFE-9C85-9ED1B49C9FE7}"/>
              </a:ext>
            </a:extLst>
          </p:cNvPr>
          <p:cNvPicPr>
            <a:picLocks noChangeAspect="1"/>
          </p:cNvPicPr>
          <p:nvPr/>
        </p:nvPicPr>
        <p:blipFill>
          <a:blip r:embed="rId3"/>
          <a:stretch>
            <a:fillRect/>
          </a:stretch>
        </p:blipFill>
        <p:spPr>
          <a:xfrm>
            <a:off x="3234504" y="4733939"/>
            <a:ext cx="5564729" cy="1581234"/>
          </a:xfrm>
          <a:prstGeom prst="rect">
            <a:avLst/>
          </a:prstGeom>
        </p:spPr>
      </p:pic>
    </p:spTree>
    <p:extLst>
      <p:ext uri="{BB962C8B-B14F-4D97-AF65-F5344CB8AC3E}">
        <p14:creationId xmlns:p14="http://schemas.microsoft.com/office/powerpoint/2010/main" val="211879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1056</TotalTime>
  <Words>487</Words>
  <Application>Microsoft Office PowerPoint</Application>
  <PresentationFormat>Widescreen</PresentationFormat>
  <Paragraphs>79</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Garamond</vt:lpstr>
      <vt:lpstr>Lucida Console</vt:lpstr>
      <vt:lpstr>Wingdings</vt:lpstr>
      <vt:lpstr>Savon</vt:lpstr>
      <vt:lpstr>Prediction of cervical cancer ie7275: data mining in engineering project</vt:lpstr>
      <vt:lpstr>Introduction</vt:lpstr>
      <vt:lpstr>Problem Statement</vt:lpstr>
      <vt:lpstr>Data Set</vt:lpstr>
      <vt:lpstr>Data Exploration</vt:lpstr>
      <vt:lpstr>Data Pre-processing</vt:lpstr>
      <vt:lpstr>Algorithms Used</vt:lpstr>
      <vt:lpstr>Method 1: Logistic Regression</vt:lpstr>
      <vt:lpstr>PowerPoint Presentation</vt:lpstr>
      <vt:lpstr>Confusion Matrix</vt:lpstr>
      <vt:lpstr>Method 2: SVM</vt:lpstr>
      <vt:lpstr>PowerPoint Presentation</vt:lpstr>
      <vt:lpstr>Results</vt:lpstr>
      <vt:lpstr>Future works</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cervical cancer ie7275: data mining in engineering project</dc:title>
  <dc:creator>Vijay Nimbalkar</dc:creator>
  <cp:lastModifiedBy>Vijay Nimbalkar</cp:lastModifiedBy>
  <cp:revision>29</cp:revision>
  <dcterms:created xsi:type="dcterms:W3CDTF">2018-04-16T23:06:59Z</dcterms:created>
  <dcterms:modified xsi:type="dcterms:W3CDTF">2018-04-17T17:30:25Z</dcterms:modified>
</cp:coreProperties>
</file>