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68" r:id="rId2"/>
    <p:sldId id="257" r:id="rId3"/>
    <p:sldId id="258" r:id="rId4"/>
    <p:sldId id="269" r:id="rId5"/>
    <p:sldId id="259" r:id="rId6"/>
    <p:sldId id="261" r:id="rId7"/>
    <p:sldId id="260" r:id="rId8"/>
    <p:sldId id="262" r:id="rId9"/>
    <p:sldId id="263" r:id="rId10"/>
    <p:sldId id="264" r:id="rId11"/>
    <p:sldId id="272" r:id="rId12"/>
    <p:sldId id="265" r:id="rId13"/>
    <p:sldId id="271" r:id="rId14"/>
    <p:sldId id="270" r:id="rId15"/>
    <p:sldId id="266" r:id="rId16"/>
    <p:sldId id="273" r:id="rId17"/>
    <p:sldId id="267" r:id="rId18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20"/>
      <p:bold r:id="rId21"/>
      <p:italic r:id="rId22"/>
      <p:boldItalic r:id="rId23"/>
    </p:embeddedFont>
    <p:embeddedFont>
      <p:font typeface="Impact" panose="020B0806030902050204" pitchFamily="34" charset="0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4" d="100"/>
          <a:sy n="114" d="100"/>
        </p:scale>
        <p:origin x="135" y="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1b635a7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11b635a7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11b635a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11b635a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65436854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65436854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65436854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65436854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724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654368547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654368547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65436854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65436854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654368547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654368547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822e30bd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822e30bd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22e30b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822e30b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822e30bd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822e30bd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822e30bd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822e30bd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822e30bd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822e30bd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822e30bd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822e30bd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53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667763" y="473202"/>
            <a:ext cx="3926681" cy="3921919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823791"/>
            <a:ext cx="7738814" cy="3296241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4484398"/>
            <a:ext cx="6034030" cy="55670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4781759"/>
            <a:ext cx="1747292" cy="261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4781759"/>
            <a:ext cx="1747292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16833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48819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9741" y="286790"/>
            <a:ext cx="1119099" cy="42003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286789"/>
            <a:ext cx="6294439" cy="420030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43271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483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21715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805417"/>
            <a:ext cx="6140303" cy="3048470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3869836"/>
            <a:ext cx="5263116" cy="7133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4781759"/>
            <a:ext cx="1120460" cy="261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4781759"/>
            <a:ext cx="1115675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51435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41749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714500"/>
            <a:ext cx="3600450" cy="2714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7" y="1714500"/>
            <a:ext cx="3600450" cy="2714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6218509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46" y="285750"/>
            <a:ext cx="7629525" cy="1120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9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2181826"/>
            <a:ext cx="3600450" cy="22472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181826"/>
            <a:ext cx="3600450" cy="22472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1151429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89598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133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342900"/>
            <a:ext cx="2319086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690283"/>
            <a:ext cx="4618814" cy="373884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306002"/>
            <a:ext cx="2319086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4781759"/>
            <a:ext cx="925016" cy="261347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4781759"/>
            <a:ext cx="924342" cy="25934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0909904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51434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342900"/>
            <a:ext cx="2319088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306002"/>
            <a:ext cx="2319088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4781759"/>
            <a:ext cx="924342" cy="261347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5676" y="4781759"/>
            <a:ext cx="925830" cy="25934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26934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1714501"/>
            <a:ext cx="7633742" cy="269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664369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082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825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06297" y="0"/>
            <a:ext cx="5842211" cy="51435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0C44A1-66E4-42FC-8E84-087C0D29B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781" y="416247"/>
            <a:ext cx="4117607" cy="3254383"/>
          </a:xfrm>
        </p:spPr>
        <p:txBody>
          <a:bodyPr>
            <a:normAutofit/>
          </a:bodyPr>
          <a:lstStyle/>
          <a:p>
            <a:pPr algn="l"/>
            <a:r>
              <a:rPr lang="en-US" sz="6100" dirty="0">
                <a:solidFill>
                  <a:srgbClr val="2A1A00"/>
                </a:solidFill>
              </a:rPr>
              <a:t>US Chronic Disease 	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B355C27-B4CF-482D-83EC-C85DAFA77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781" y="3907631"/>
            <a:ext cx="4674884" cy="927226"/>
          </a:xfrm>
        </p:spPr>
        <p:txBody>
          <a:bodyPr anchor="ctr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>
                <a:solidFill>
                  <a:srgbClr val="F3F3F2"/>
                </a:solidFill>
              </a:rPr>
              <a:t>Team 1</a:t>
            </a:r>
          </a:p>
          <a:p>
            <a:pPr algn="l">
              <a:lnSpc>
                <a:spcPct val="90000"/>
              </a:lnSpc>
            </a:pPr>
            <a:r>
              <a:rPr lang="en-US" sz="1400" dirty="0" err="1">
                <a:solidFill>
                  <a:srgbClr val="F3F3F2"/>
                </a:solidFill>
              </a:rPr>
              <a:t>Siddhika</a:t>
            </a:r>
            <a:r>
              <a:rPr lang="en-US" sz="1400" dirty="0">
                <a:solidFill>
                  <a:srgbClr val="F3F3F2"/>
                </a:solidFill>
              </a:rPr>
              <a:t> </a:t>
            </a:r>
            <a:r>
              <a:rPr lang="en-US" sz="1400" dirty="0" err="1">
                <a:solidFill>
                  <a:srgbClr val="F3F3F2"/>
                </a:solidFill>
              </a:rPr>
              <a:t>Alve</a:t>
            </a:r>
            <a:endParaRPr lang="en-US" sz="1400" dirty="0">
              <a:solidFill>
                <a:srgbClr val="F3F3F2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1400" dirty="0">
                <a:solidFill>
                  <a:srgbClr val="F3F3F2"/>
                </a:solidFill>
              </a:rPr>
              <a:t>Ashish </a:t>
            </a:r>
            <a:r>
              <a:rPr lang="en-US" sz="1400" dirty="0" err="1">
                <a:solidFill>
                  <a:srgbClr val="F3F3F2"/>
                </a:solidFill>
              </a:rPr>
              <a:t>Bais</a:t>
            </a:r>
            <a:endParaRPr lang="en-US" sz="1400" dirty="0">
              <a:solidFill>
                <a:srgbClr val="F3F3F2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1400" dirty="0" err="1">
                <a:solidFill>
                  <a:srgbClr val="F3F3F2"/>
                </a:solidFill>
              </a:rPr>
              <a:t>Shreyanth</a:t>
            </a:r>
            <a:r>
              <a:rPr lang="en-US" sz="1400" dirty="0">
                <a:solidFill>
                  <a:srgbClr val="F3F3F2"/>
                </a:solidFill>
              </a:rPr>
              <a:t> </a:t>
            </a:r>
            <a:r>
              <a:rPr lang="en-US" sz="1400" dirty="0" err="1">
                <a:solidFill>
                  <a:srgbClr val="F3F3F2"/>
                </a:solidFill>
              </a:rPr>
              <a:t>Bezawada</a:t>
            </a:r>
            <a:endParaRPr lang="en-US" sz="1400" dirty="0">
              <a:solidFill>
                <a:srgbClr val="F3F3F2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1400" dirty="0">
                <a:solidFill>
                  <a:srgbClr val="F3F3F2"/>
                </a:solidFill>
              </a:rPr>
              <a:t>Akshat Bhatia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35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Graphic 9" descr="Health">
            <a:extLst>
              <a:ext uri="{FF2B5EF4-FFF2-40B4-BE49-F238E27FC236}">
                <a16:creationId xmlns:a16="http://schemas.microsoft.com/office/drawing/2014/main" id="{8D8F7E1B-4459-4F16-AC30-AFD86827C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4708" y="1075107"/>
            <a:ext cx="2996694" cy="299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93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Use-Cases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State-wise Analysis of disease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Institutional Analysis for diseases across states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Regional Analysis of diseases across different ethnicity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Regional Analysis of diseases across different Gender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Why were ethinicity and gender considered an importan</a:t>
            </a:r>
            <a:r>
              <a:rPr lang="en-US" dirty="0"/>
              <a:t>t factor?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727650" y="47975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small Insight during research</a:t>
            </a:r>
            <a:endParaRPr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758811" y="1172864"/>
            <a:ext cx="2814899" cy="2732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Story of Kira Dixon Johnson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632711-15C6-4F0A-8C1F-7AB443BA8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886" y="1543049"/>
            <a:ext cx="4858327" cy="273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7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761597" y="29352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Dashboards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D5652-B17D-4A1E-BC28-0F373E85E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18" y="830392"/>
            <a:ext cx="6964932" cy="392409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7CBDD-87F3-44C0-813A-5E3349C7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A1153-ED72-484C-A5A9-611E811CB0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DA3848-924F-4FCE-AD8B-65A1934E1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85" y="374998"/>
            <a:ext cx="7710205" cy="436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07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B58E-B824-4256-9B46-A980F923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8562E6-D0B7-4CEF-ADF1-12C5F28DA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35" y="331508"/>
            <a:ext cx="7825978" cy="441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00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Documentation</a:t>
            </a:r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790172" y="2064588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The Business Description document 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Installation Document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Why we used MongoDB for our project</a:t>
            </a:r>
            <a:endParaRPr dirty="0"/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727650" y="16935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773394" y="764293"/>
            <a:ext cx="7688700" cy="4000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Identify states with higher concentration and conduct awareness camps in rampant areas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Cardiovascular diseases most prevalent in the US. Health awareness camps must be conducted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Cancer is the most deadly disease. Around 60% of females post the age of 40 are susceptible to cancer. Regular examination/health checkup must be made mandate</a:t>
            </a: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Diabetes is an increasing concern for population between the age of 18-44. This must be kept in check by regulating the dietary supplements as prescribed by the </a:t>
            </a:r>
            <a:r>
              <a:rPr lang="en-US" dirty="0" err="1"/>
              <a:t>nutrional</a:t>
            </a:r>
            <a:r>
              <a:rPr lang="en-US"/>
              <a:t> dept.</a:t>
            </a:r>
            <a:endParaRPr dirty="0"/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0220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ctrTitle"/>
          </p:nvPr>
        </p:nvSpPr>
        <p:spPr>
          <a:xfrm>
            <a:off x="2098339" y="1465877"/>
            <a:ext cx="5299014" cy="1605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	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Data Profiling:</a:t>
            </a:r>
            <a:endParaRPr lang="en" dirty="0"/>
          </a:p>
          <a:p>
            <a:pPr marL="285750" indent="-285750"/>
            <a:r>
              <a:rPr lang="en" dirty="0"/>
              <a:t>The Chronic diseases reported by various US Health Regulatory Bodies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en" dirty="0"/>
              <a:t>Number of Diseases affecting the various States, </a:t>
            </a:r>
            <a:r>
              <a:rPr lang="en-US" dirty="0"/>
              <a:t>Gender and Race</a:t>
            </a:r>
          </a:p>
          <a:p>
            <a:pPr marL="285750" indent="-285750">
              <a:spcBef>
                <a:spcPts val="1600"/>
              </a:spcBef>
            </a:pPr>
            <a:r>
              <a:rPr lang="en-US" dirty="0"/>
              <a:t>Number of people affected by these chronic diseases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We cleaned the data using Python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Number of Rows - 403985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Number of Columns -  21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Issues - Null  values (Missing Values) in 5 columns 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How we resolved it - Removed the rows with null values. Further, no minimum value was zero for any column. Thus, no anomaly in updated dataset. 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Cleaned data extracted in CSV and JSON format.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CDD3-B30D-4503-9E03-F29627B9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Installing MongoDB and PowerBI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EF607-5573-4901-821A-10F9AD2D8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It is an Open Source </a:t>
            </a:r>
          </a:p>
          <a:p>
            <a:pPr>
              <a:lnSpc>
                <a:spcPct val="200000"/>
              </a:lnSpc>
            </a:pPr>
            <a:r>
              <a:rPr lang="en-US" dirty="0"/>
              <a:t>Compatible with </a:t>
            </a:r>
            <a:r>
              <a:rPr lang="en-US" dirty="0" err="1"/>
              <a:t>PowerBI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Greater Community Support</a:t>
            </a:r>
          </a:p>
          <a:p>
            <a:pPr>
              <a:lnSpc>
                <a:spcPct val="200000"/>
              </a:lnSpc>
            </a:pPr>
            <a:r>
              <a:rPr lang="en-US" dirty="0"/>
              <a:t>Highly Scalable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8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Issue / Challenges Faced</a:t>
            </a:r>
            <a:endParaRPr dirty="0"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Install issues with Visual C++ addon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en" dirty="0"/>
              <a:t>Importing the dataset to MongoDB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en" dirty="0"/>
              <a:t>MongoDB compass issue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en" dirty="0"/>
              <a:t>MongoDB - PowerBI connection Issue</a:t>
            </a:r>
            <a:endParaRPr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" dirty="0"/>
              <a:t>Wizard crash Issue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812694" y="46786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Importing Data</a:t>
            </a:r>
            <a:endParaRPr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850" y="1160860"/>
            <a:ext cx="7717464" cy="3920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590025" y="6060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Scripts used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t="5775"/>
          <a:stretch/>
        </p:blipFill>
        <p:spPr>
          <a:xfrm>
            <a:off x="852075" y="1282475"/>
            <a:ext cx="7566075" cy="37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879473" y="62927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Excuting</a:t>
            </a:r>
            <a:r>
              <a:rPr lang="en-US" dirty="0"/>
              <a:t> </a:t>
            </a:r>
            <a:r>
              <a:rPr lang="en-US" dirty="0" err="1"/>
              <a:t>MongoDb</a:t>
            </a:r>
            <a:br>
              <a:rPr lang="en-US" dirty="0"/>
            </a:br>
            <a:endParaRPr dirty="0"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56" y="1539478"/>
            <a:ext cx="7972569" cy="3178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756472" y="50592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in MongoDB</a:t>
            </a:r>
            <a:endParaRPr dirty="0"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472" y="1272460"/>
            <a:ext cx="7873950" cy="350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327</Words>
  <Application>Microsoft Office PowerPoint</Application>
  <PresentationFormat>On-screen Show (16:9)</PresentationFormat>
  <Paragraphs>54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Impact</vt:lpstr>
      <vt:lpstr>Badge</vt:lpstr>
      <vt:lpstr>US Chronic Disease  </vt:lpstr>
      <vt:lpstr>Understanding the Data </vt:lpstr>
      <vt:lpstr>Cleaning the Data </vt:lpstr>
      <vt:lpstr>Installing MongoDB and PowerBI</vt:lpstr>
      <vt:lpstr>Issue / Challenges Faced</vt:lpstr>
      <vt:lpstr>Importing Data</vt:lpstr>
      <vt:lpstr>The Scripts used </vt:lpstr>
      <vt:lpstr>Excuting MongoDb </vt:lpstr>
      <vt:lpstr>Data in MongoDB</vt:lpstr>
      <vt:lpstr>Use-Cases</vt:lpstr>
      <vt:lpstr>A small Insight during research</vt:lpstr>
      <vt:lpstr>Dashboards</vt:lpstr>
      <vt:lpstr>PowerPoint Presentation</vt:lpstr>
      <vt:lpstr>PowerPoint Presentation</vt:lpstr>
      <vt:lpstr>Documentation</vt:lpstr>
      <vt:lpstr>Conclusion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Chronic Disease  </dc:title>
  <dc:creator>ALOOK MOZINDER BORUAH</dc:creator>
  <cp:lastModifiedBy>Shreyanth Reddy</cp:lastModifiedBy>
  <cp:revision>12</cp:revision>
  <dcterms:created xsi:type="dcterms:W3CDTF">2019-04-19T22:10:04Z</dcterms:created>
  <dcterms:modified xsi:type="dcterms:W3CDTF">2019-04-20T13:00:23Z</dcterms:modified>
</cp:coreProperties>
</file>