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Quicksand" charset="1" panose="00000000000000000000"/>
      <p:regular r:id="rId14"/>
    </p:embeddedFont>
    <p:embeddedFont>
      <p:font typeface="Quicksand Bold" charset="1" panose="00000000000000000000"/>
      <p:regular r:id="rId15"/>
    </p:embeddedFont>
    <p:embeddedFont>
      <p:font typeface="Quicksand Light" charset="1" panose="00000000000000000000"/>
      <p:regular r:id="rId16"/>
    </p:embeddedFont>
    <p:embeddedFont>
      <p:font typeface="Quicksand Medium" charset="1" panose="00000000000000000000"/>
      <p:regular r:id="rId17"/>
    </p:embeddedFont>
    <p:embeddedFont>
      <p:font typeface="Quicksand Semi-Bold" charset="1" panose="00000000000000000000"/>
      <p:regular r:id="rId18"/>
    </p:embeddedFont>
    <p:embeddedFont>
      <p:font typeface="Agrandir" charset="1" panose="00000500000000000000"/>
      <p:regular r:id="rId19"/>
    </p:embeddedFont>
    <p:embeddedFont>
      <p:font typeface="Agrandir Bold" charset="1" panose="00000800000000000000"/>
      <p:regular r:id="rId20"/>
    </p:embeddedFont>
    <p:embeddedFont>
      <p:font typeface="Agrandir Italics" charset="1" panose="00000500000000000000"/>
      <p:regular r:id="rId21"/>
    </p:embeddedFont>
    <p:embeddedFont>
      <p:font typeface="Agrandir Bold Italics" charset="1" panose="00000800000000000000"/>
      <p:regular r:id="rId22"/>
    </p:embeddedFont>
    <p:embeddedFont>
      <p:font typeface="Agrandir Thin" charset="1" panose="00000200000000000000"/>
      <p:regular r:id="rId23"/>
    </p:embeddedFont>
    <p:embeddedFont>
      <p:font typeface="Agrandir Thin Italics" charset="1" panose="00000200000000000000"/>
      <p:regular r:id="rId24"/>
    </p:embeddedFont>
    <p:embeddedFont>
      <p:font typeface="Agrandir Medium" charset="1" panose="00000600000000000000"/>
      <p:regular r:id="rId25"/>
    </p:embeddedFont>
    <p:embeddedFont>
      <p:font typeface="Agrandir Medium Italics" charset="1" panose="00000600000000000000"/>
      <p:regular r:id="rId26"/>
    </p:embeddedFont>
    <p:embeddedFont>
      <p:font typeface="Agrandir Ultra-Bold" charset="1" panose="00000A00000000000000"/>
      <p:regular r:id="rId27"/>
    </p:embeddedFont>
    <p:embeddedFont>
      <p:font typeface="Agrandir Ultra-Bold Italics" charset="1" panose="00000A00000000000000"/>
      <p:regular r:id="rId28"/>
    </p:embeddedFont>
    <p:embeddedFont>
      <p:font typeface="Agrandir Heavy" charset="1" panose="00000900000000000000"/>
      <p:regular r:id="rId29"/>
    </p:embeddedFont>
    <p:embeddedFont>
      <p:font typeface="Agrandir Heavy Italics" charset="1" panose="000009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1649177" y="3833761"/>
            <a:ext cx="5610123" cy="2805061"/>
            <a:chOff x="0" y="0"/>
            <a:chExt cx="1806222" cy="903111"/>
          </a:xfrm>
        </p:grpSpPr>
        <p:sp>
          <p:nvSpPr>
            <p:cNvPr name="Freeform 3" id="3"/>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4" id="4"/>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1649177" y="1028700"/>
            <a:ext cx="5610123" cy="2805061"/>
            <a:chOff x="0" y="0"/>
            <a:chExt cx="1806222" cy="903111"/>
          </a:xfrm>
        </p:grpSpPr>
        <p:sp>
          <p:nvSpPr>
            <p:cNvPr name="Freeform 6" id="6"/>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7" id="7"/>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grpSp>
        <p:nvGrpSpPr>
          <p:cNvPr name="Group 8" id="8"/>
          <p:cNvGrpSpPr/>
          <p:nvPr/>
        </p:nvGrpSpPr>
        <p:grpSpPr>
          <a:xfrm rot="0">
            <a:off x="11649177" y="6638823"/>
            <a:ext cx="5610123" cy="2805061"/>
            <a:chOff x="0" y="0"/>
            <a:chExt cx="1806222" cy="903111"/>
          </a:xfrm>
        </p:grpSpPr>
        <p:sp>
          <p:nvSpPr>
            <p:cNvPr name="Freeform 9" id="9"/>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10" id="10"/>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1" id="11"/>
          <p:cNvSpPr/>
          <p:nvPr/>
        </p:nvSpPr>
        <p:spPr>
          <a:xfrm flipH="false" flipV="false" rot="0">
            <a:off x="8891339" y="6638823"/>
            <a:ext cx="2757838" cy="2805061"/>
          </a:xfrm>
          <a:custGeom>
            <a:avLst/>
            <a:gdLst/>
            <a:ahLst/>
            <a:cxnLst/>
            <a:rect r="r" b="b" t="t" l="l"/>
            <a:pathLst>
              <a:path h="2805061" w="2757838">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115241" y="7160489"/>
            <a:ext cx="1483056" cy="1761729"/>
          </a:xfrm>
          <a:custGeom>
            <a:avLst/>
            <a:gdLst/>
            <a:ahLst/>
            <a:cxnLst/>
            <a:rect r="r" b="b" t="t" l="l"/>
            <a:pathLst>
              <a:path h="1761729" w="1483056">
                <a:moveTo>
                  <a:pt x="0" y="0"/>
                </a:moveTo>
                <a:lnTo>
                  <a:pt x="1483056" y="0"/>
                </a:lnTo>
                <a:lnTo>
                  <a:pt x="1483056" y="1761729"/>
                </a:lnTo>
                <a:lnTo>
                  <a:pt x="0" y="176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115241" y="1487156"/>
            <a:ext cx="1483056" cy="1888149"/>
          </a:xfrm>
          <a:custGeom>
            <a:avLst/>
            <a:gdLst/>
            <a:ahLst/>
            <a:cxnLst/>
            <a:rect r="r" b="b" t="t" l="l"/>
            <a:pathLst>
              <a:path h="1888149" w="1483056">
                <a:moveTo>
                  <a:pt x="0" y="0"/>
                </a:moveTo>
                <a:lnTo>
                  <a:pt x="1483056" y="0"/>
                </a:lnTo>
                <a:lnTo>
                  <a:pt x="1483056" y="1888149"/>
                </a:lnTo>
                <a:lnTo>
                  <a:pt x="0" y="18881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431716">
            <a:off x="12454428" y="3969019"/>
            <a:ext cx="1194559" cy="2488664"/>
          </a:xfrm>
          <a:custGeom>
            <a:avLst/>
            <a:gdLst/>
            <a:ahLst/>
            <a:cxnLst/>
            <a:rect r="r" b="b" t="t" l="l"/>
            <a:pathLst>
              <a:path h="2488664" w="1194559">
                <a:moveTo>
                  <a:pt x="0" y="0"/>
                </a:moveTo>
                <a:lnTo>
                  <a:pt x="1194559" y="0"/>
                </a:lnTo>
                <a:lnTo>
                  <a:pt x="1194559" y="2488664"/>
                </a:lnTo>
                <a:lnTo>
                  <a:pt x="0" y="24886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p:nvPr/>
        </p:nvGrpSpPr>
        <p:grpSpPr>
          <a:xfrm rot="0">
            <a:off x="12200040" y="4140492"/>
            <a:ext cx="729584" cy="72958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17" id="17"/>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grpSp>
        <p:nvGrpSpPr>
          <p:cNvPr name="Group 18" id="18"/>
          <p:cNvGrpSpPr/>
          <p:nvPr/>
        </p:nvGrpSpPr>
        <p:grpSpPr>
          <a:xfrm rot="0">
            <a:off x="13390767" y="5572241"/>
            <a:ext cx="489462" cy="48946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20" id="20"/>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sp>
        <p:nvSpPr>
          <p:cNvPr name="TextBox 21" id="21"/>
          <p:cNvSpPr txBox="true"/>
          <p:nvPr/>
        </p:nvSpPr>
        <p:spPr>
          <a:xfrm rot="0">
            <a:off x="1028700" y="2086012"/>
            <a:ext cx="9439790" cy="1651634"/>
          </a:xfrm>
          <a:prstGeom prst="rect">
            <a:avLst/>
          </a:prstGeom>
        </p:spPr>
        <p:txBody>
          <a:bodyPr anchor="t" rtlCol="false" tIns="0" lIns="0" bIns="0" rIns="0">
            <a:spAutoFit/>
          </a:bodyPr>
          <a:lstStyle/>
          <a:p>
            <a:pPr>
              <a:lnSpc>
                <a:spcPts val="11310"/>
              </a:lnSpc>
            </a:pPr>
            <a:r>
              <a:rPr lang="en-US" sz="8700">
                <a:solidFill>
                  <a:srgbClr val="ABD7FF"/>
                </a:solidFill>
                <a:latin typeface="Agrandir Bold"/>
              </a:rPr>
              <a:t>CSD-103</a:t>
            </a:r>
          </a:p>
        </p:txBody>
      </p:sp>
      <p:sp>
        <p:nvSpPr>
          <p:cNvPr name="TextBox 22" id="22"/>
          <p:cNvSpPr txBox="true"/>
          <p:nvPr/>
        </p:nvSpPr>
        <p:spPr>
          <a:xfrm rot="0">
            <a:off x="1028700" y="5335119"/>
            <a:ext cx="9439790" cy="1304925"/>
          </a:xfrm>
          <a:prstGeom prst="rect">
            <a:avLst/>
          </a:prstGeom>
        </p:spPr>
        <p:txBody>
          <a:bodyPr anchor="t" rtlCol="false" tIns="0" lIns="0" bIns="0" rIns="0">
            <a:spAutoFit/>
          </a:bodyPr>
          <a:lstStyle/>
          <a:p>
            <a:pPr>
              <a:lnSpc>
                <a:spcPts val="4199"/>
              </a:lnSpc>
            </a:pPr>
            <a:r>
              <a:rPr lang="en-US" sz="3499">
                <a:solidFill>
                  <a:srgbClr val="F8F6F1"/>
                </a:solidFill>
                <a:latin typeface="Quicksand Bold"/>
              </a:rPr>
              <a:t>By:- Suncoders </a:t>
            </a:r>
          </a:p>
          <a:p>
            <a:pPr>
              <a:lnSpc>
                <a:spcPts val="2760"/>
              </a:lnSpc>
            </a:pPr>
            <a:r>
              <a:rPr lang="en-US" sz="2300">
                <a:solidFill>
                  <a:srgbClr val="F8F6F1"/>
                </a:solidFill>
                <a:latin typeface="Quicksand Bold"/>
              </a:rPr>
              <a:t>Akshat Gupta, Venkateshwar Sahu, Ansh Arora, Anurak Rana</a:t>
            </a:r>
          </a:p>
          <a:p>
            <a:pPr>
              <a:lnSpc>
                <a:spcPts val="347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03162"/>
        </a:solidFill>
      </p:bgPr>
    </p:bg>
    <p:spTree>
      <p:nvGrpSpPr>
        <p:cNvPr id="1" name=""/>
        <p:cNvGrpSpPr/>
        <p:nvPr/>
      </p:nvGrpSpPr>
      <p:grpSpPr>
        <a:xfrm>
          <a:off x="0" y="0"/>
          <a:ext cx="0" cy="0"/>
          <a:chOff x="0" y="0"/>
          <a:chExt cx="0" cy="0"/>
        </a:xfrm>
      </p:grpSpPr>
      <p:sp>
        <p:nvSpPr>
          <p:cNvPr name="TextBox 2" id="2"/>
          <p:cNvSpPr txBox="true"/>
          <p:nvPr/>
        </p:nvSpPr>
        <p:spPr>
          <a:xfrm rot="0">
            <a:off x="6025273" y="4598353"/>
            <a:ext cx="6060450" cy="1239407"/>
          </a:xfrm>
          <a:prstGeom prst="rect">
            <a:avLst/>
          </a:prstGeom>
        </p:spPr>
        <p:txBody>
          <a:bodyPr anchor="t" rtlCol="false" tIns="0" lIns="0" bIns="0" rIns="0">
            <a:spAutoFit/>
          </a:bodyPr>
          <a:lstStyle/>
          <a:p>
            <a:pPr algn="ctr">
              <a:lnSpc>
                <a:spcPts val="9390"/>
              </a:lnSpc>
              <a:spcBef>
                <a:spcPct val="0"/>
              </a:spcBef>
            </a:pPr>
            <a:r>
              <a:rPr lang="en-US" sz="9297">
                <a:solidFill>
                  <a:srgbClr val="FFFFFF"/>
                </a:solidFill>
                <a:latin typeface="Glacial Indifferenc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sp>
        <p:nvSpPr>
          <p:cNvPr name="Freeform 2" id="2"/>
          <p:cNvSpPr/>
          <p:nvPr/>
        </p:nvSpPr>
        <p:spPr>
          <a:xfrm flipH="false" flipV="false" rot="0">
            <a:off x="6014803" y="6329344"/>
            <a:ext cx="1235693" cy="617846"/>
          </a:xfrm>
          <a:custGeom>
            <a:avLst/>
            <a:gdLst/>
            <a:ahLst/>
            <a:cxnLst/>
            <a:rect r="r" b="b" t="t" l="l"/>
            <a:pathLst>
              <a:path h="617846" w="1235693">
                <a:moveTo>
                  <a:pt x="0" y="0"/>
                </a:moveTo>
                <a:lnTo>
                  <a:pt x="1235693" y="0"/>
                </a:lnTo>
                <a:lnTo>
                  <a:pt x="1235693" y="617846"/>
                </a:lnTo>
                <a:lnTo>
                  <a:pt x="0" y="6178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638575" y="6329344"/>
            <a:ext cx="619395" cy="617846"/>
          </a:xfrm>
          <a:custGeom>
            <a:avLst/>
            <a:gdLst/>
            <a:ahLst/>
            <a:cxnLst/>
            <a:rect r="r" b="b" t="t" l="l"/>
            <a:pathLst>
              <a:path h="617846" w="619395">
                <a:moveTo>
                  <a:pt x="0" y="0"/>
                </a:moveTo>
                <a:lnTo>
                  <a:pt x="619394" y="0"/>
                </a:lnTo>
                <a:lnTo>
                  <a:pt x="619394" y="617846"/>
                </a:lnTo>
                <a:lnTo>
                  <a:pt x="0" y="617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379837" y="4933928"/>
            <a:ext cx="2219724" cy="2257733"/>
            <a:chOff x="0" y="0"/>
            <a:chExt cx="714657" cy="726895"/>
          </a:xfrm>
        </p:grpSpPr>
        <p:sp>
          <p:nvSpPr>
            <p:cNvPr name="Freeform 5" id="5"/>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6" id="6"/>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7" id="7"/>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379837" y="2676195"/>
            <a:ext cx="2219724" cy="2257733"/>
            <a:chOff x="0" y="0"/>
            <a:chExt cx="714657" cy="726895"/>
          </a:xfrm>
        </p:grpSpPr>
        <p:sp>
          <p:nvSpPr>
            <p:cNvPr name="Freeform 10" id="10"/>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11" id="11"/>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2" id="12"/>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11638575" y="8055835"/>
            <a:ext cx="4241369" cy="1619250"/>
          </a:xfrm>
          <a:prstGeom prst="rect">
            <a:avLst/>
          </a:prstGeom>
        </p:spPr>
        <p:txBody>
          <a:bodyPr anchor="t" rtlCol="false" tIns="0" lIns="0" bIns="0" rIns="0">
            <a:spAutoFit/>
          </a:bodyPr>
          <a:lstStyle/>
          <a:p>
            <a:pPr algn="just">
              <a:lnSpc>
                <a:spcPts val="4320"/>
              </a:lnSpc>
            </a:pPr>
            <a:r>
              <a:rPr lang="en-US" sz="3600">
                <a:solidFill>
                  <a:srgbClr val="F8F6F1"/>
                </a:solidFill>
                <a:latin typeface="Quicksand Bold"/>
              </a:rPr>
              <a:t>• Scenarios</a:t>
            </a:r>
          </a:p>
          <a:p>
            <a:pPr algn="just">
              <a:lnSpc>
                <a:spcPts val="4320"/>
              </a:lnSpc>
            </a:pPr>
            <a:r>
              <a:rPr lang="en-US" sz="3600">
                <a:solidFill>
                  <a:srgbClr val="F8F6F1"/>
                </a:solidFill>
                <a:latin typeface="Quicksand Bold"/>
              </a:rPr>
              <a:t>• Conclusion</a:t>
            </a:r>
          </a:p>
          <a:p>
            <a:pPr algn="just">
              <a:lnSpc>
                <a:spcPts val="4320"/>
              </a:lnSpc>
            </a:pPr>
          </a:p>
        </p:txBody>
      </p:sp>
      <p:sp>
        <p:nvSpPr>
          <p:cNvPr name="TextBox 14" id="14"/>
          <p:cNvSpPr txBox="true"/>
          <p:nvPr/>
        </p:nvSpPr>
        <p:spPr>
          <a:xfrm rot="0">
            <a:off x="6014803" y="8055835"/>
            <a:ext cx="4241369" cy="1619250"/>
          </a:xfrm>
          <a:prstGeom prst="rect">
            <a:avLst/>
          </a:prstGeom>
        </p:spPr>
        <p:txBody>
          <a:bodyPr anchor="t" rtlCol="false" tIns="0" lIns="0" bIns="0" rIns="0">
            <a:spAutoFit/>
          </a:bodyPr>
          <a:lstStyle/>
          <a:p>
            <a:pPr algn="just">
              <a:lnSpc>
                <a:spcPts val="4320"/>
              </a:lnSpc>
            </a:pPr>
            <a:r>
              <a:rPr lang="en-US" sz="3600">
                <a:solidFill>
                  <a:srgbClr val="F8F6F1"/>
                </a:solidFill>
                <a:latin typeface="Quicksand Bold"/>
              </a:rPr>
              <a:t>• Introduction</a:t>
            </a:r>
          </a:p>
          <a:p>
            <a:pPr algn="just">
              <a:lnSpc>
                <a:spcPts val="4320"/>
              </a:lnSpc>
            </a:pPr>
            <a:r>
              <a:rPr lang="en-US" sz="3600">
                <a:solidFill>
                  <a:srgbClr val="F8F6F1"/>
                </a:solidFill>
                <a:latin typeface="Quicksand Bold"/>
              </a:rPr>
              <a:t>• Exploratory Data    Analysis</a:t>
            </a:r>
          </a:p>
        </p:txBody>
      </p:sp>
      <p:sp>
        <p:nvSpPr>
          <p:cNvPr name="TextBox 15" id="15"/>
          <p:cNvSpPr txBox="true"/>
          <p:nvPr/>
        </p:nvSpPr>
        <p:spPr>
          <a:xfrm rot="0">
            <a:off x="6014803" y="7298529"/>
            <a:ext cx="4840058" cy="533400"/>
          </a:xfrm>
          <a:prstGeom prst="rect">
            <a:avLst/>
          </a:prstGeom>
        </p:spPr>
        <p:txBody>
          <a:bodyPr anchor="t" rtlCol="false" tIns="0" lIns="0" bIns="0" rIns="0">
            <a:spAutoFit/>
          </a:bodyPr>
          <a:lstStyle/>
          <a:p>
            <a:pPr>
              <a:lnSpc>
                <a:spcPts val="4320"/>
              </a:lnSpc>
            </a:pPr>
            <a:r>
              <a:rPr lang="en-US" sz="3600">
                <a:solidFill>
                  <a:srgbClr val="F8F6F1"/>
                </a:solidFill>
                <a:latin typeface="Quicksand Bold"/>
              </a:rPr>
              <a:t>Presenting</a:t>
            </a:r>
          </a:p>
        </p:txBody>
      </p:sp>
      <p:sp>
        <p:nvSpPr>
          <p:cNvPr name="TextBox 16" id="16"/>
          <p:cNvSpPr txBox="true"/>
          <p:nvPr/>
        </p:nvSpPr>
        <p:spPr>
          <a:xfrm rot="0">
            <a:off x="11638575" y="7298529"/>
            <a:ext cx="5419435" cy="533400"/>
          </a:xfrm>
          <a:prstGeom prst="rect">
            <a:avLst/>
          </a:prstGeom>
        </p:spPr>
        <p:txBody>
          <a:bodyPr anchor="t" rtlCol="false" tIns="0" lIns="0" bIns="0" rIns="0">
            <a:spAutoFit/>
          </a:bodyPr>
          <a:lstStyle/>
          <a:p>
            <a:pPr>
              <a:lnSpc>
                <a:spcPts val="4320"/>
              </a:lnSpc>
            </a:pPr>
            <a:r>
              <a:rPr lang="en-US" sz="3600">
                <a:solidFill>
                  <a:srgbClr val="F8F6F1"/>
                </a:solidFill>
                <a:latin typeface="Quicksand Bold"/>
              </a:rPr>
              <a:t>Summarizing Results</a:t>
            </a:r>
          </a:p>
        </p:txBody>
      </p:sp>
      <p:sp>
        <p:nvSpPr>
          <p:cNvPr name="TextBox 17" id="17"/>
          <p:cNvSpPr txBox="true"/>
          <p:nvPr/>
        </p:nvSpPr>
        <p:spPr>
          <a:xfrm rot="0">
            <a:off x="8240263" y="4391272"/>
            <a:ext cx="7621066" cy="1331892"/>
          </a:xfrm>
          <a:prstGeom prst="rect">
            <a:avLst/>
          </a:prstGeom>
        </p:spPr>
        <p:txBody>
          <a:bodyPr anchor="t" rtlCol="false" tIns="0" lIns="0" bIns="0" rIns="0">
            <a:spAutoFit/>
          </a:bodyPr>
          <a:lstStyle/>
          <a:p>
            <a:pPr algn="l" marL="0" indent="0" lvl="0">
              <a:lnSpc>
                <a:spcPts val="8876"/>
              </a:lnSpc>
              <a:spcBef>
                <a:spcPct val="0"/>
              </a:spcBef>
            </a:pPr>
            <a:r>
              <a:rPr lang="en-US" sz="7396">
                <a:solidFill>
                  <a:srgbClr val="ABD7FF"/>
                </a:solidFill>
                <a:latin typeface="Agrandir Bold"/>
              </a:rPr>
              <a:t>Outline</a:t>
            </a:r>
          </a:p>
        </p:txBody>
      </p:sp>
    </p:spTree>
  </p:cSld>
  <p:clrMapOvr>
    <a:masterClrMapping/>
  </p:clrMapOvr>
  <p:transition spd="fast">
    <p:cover dir="d"/>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4029741" y="0"/>
            <a:ext cx="4255523" cy="10287000"/>
            <a:chOff x="0" y="0"/>
            <a:chExt cx="1120796" cy="2709333"/>
          </a:xfrm>
        </p:grpSpPr>
        <p:sp>
          <p:nvSpPr>
            <p:cNvPr name="Freeform 3" id="3"/>
            <p:cNvSpPr/>
            <p:nvPr/>
          </p:nvSpPr>
          <p:spPr>
            <a:xfrm flipH="false" flipV="false" rot="0">
              <a:off x="0" y="0"/>
              <a:ext cx="1120796" cy="2709333"/>
            </a:xfrm>
            <a:custGeom>
              <a:avLst/>
              <a:gdLst/>
              <a:ahLst/>
              <a:cxnLst/>
              <a:rect r="r" b="b" t="t" l="l"/>
              <a:pathLst>
                <a:path h="2709333" w="1120796">
                  <a:moveTo>
                    <a:pt x="0" y="0"/>
                  </a:moveTo>
                  <a:lnTo>
                    <a:pt x="1120796" y="0"/>
                  </a:lnTo>
                  <a:lnTo>
                    <a:pt x="1120796" y="2709333"/>
                  </a:lnTo>
                  <a:lnTo>
                    <a:pt x="0" y="2709333"/>
                  </a:lnTo>
                  <a:close/>
                </a:path>
              </a:pathLst>
            </a:custGeom>
            <a:solidFill>
              <a:srgbClr val="F8F6F1"/>
            </a:solidFill>
          </p:spPr>
        </p:sp>
        <p:sp>
          <p:nvSpPr>
            <p:cNvPr name="TextBox 4" id="4"/>
            <p:cNvSpPr txBox="true"/>
            <p:nvPr/>
          </p:nvSpPr>
          <p:spPr>
            <a:xfrm>
              <a:off x="0" y="38100"/>
              <a:ext cx="1120796" cy="2671233"/>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5400000">
            <a:off x="14114480" y="746753"/>
            <a:ext cx="1962543" cy="1576576"/>
          </a:xfrm>
          <a:custGeom>
            <a:avLst/>
            <a:gdLst/>
            <a:ahLst/>
            <a:cxnLst/>
            <a:rect r="r" b="b" t="t" l="l"/>
            <a:pathLst>
              <a:path h="1576576" w="1962543">
                <a:moveTo>
                  <a:pt x="0" y="0"/>
                </a:moveTo>
                <a:lnTo>
                  <a:pt x="1962542" y="0"/>
                </a:lnTo>
                <a:lnTo>
                  <a:pt x="1962542" y="1576575"/>
                </a:lnTo>
                <a:lnTo>
                  <a:pt x="0" y="15765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884039" y="3870975"/>
            <a:ext cx="1557290" cy="15572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A28D"/>
            </a:solidFill>
          </p:spPr>
        </p:sp>
        <p:sp>
          <p:nvSpPr>
            <p:cNvPr name="TextBox 8" id="8"/>
            <p:cNvSpPr txBox="true"/>
            <p:nvPr/>
          </p:nvSpPr>
          <p:spPr>
            <a:xfrm>
              <a:off x="76200" y="114300"/>
              <a:ext cx="660400" cy="622300"/>
            </a:xfrm>
            <a:prstGeom prst="rect">
              <a:avLst/>
            </a:prstGeom>
          </p:spPr>
          <p:txBody>
            <a:bodyPr anchor="ctr" rtlCol="false" tIns="50800" lIns="50800" bIns="50800" rIns="50800"/>
            <a:lstStyle/>
            <a:p>
              <a:pPr algn="ctr">
                <a:lnSpc>
                  <a:spcPts val="2186"/>
                </a:lnSpc>
              </a:pPr>
            </a:p>
          </p:txBody>
        </p:sp>
      </p:grpSp>
      <p:grpSp>
        <p:nvGrpSpPr>
          <p:cNvPr name="Group 9" id="9"/>
          <p:cNvGrpSpPr/>
          <p:nvPr/>
        </p:nvGrpSpPr>
        <p:grpSpPr>
          <a:xfrm rot="0">
            <a:off x="15884039" y="2313685"/>
            <a:ext cx="1557290" cy="1557290"/>
            <a:chOff x="0" y="0"/>
            <a:chExt cx="410150" cy="410150"/>
          </a:xfrm>
        </p:grpSpPr>
        <p:sp>
          <p:nvSpPr>
            <p:cNvPr name="Freeform 10" id="10"/>
            <p:cNvSpPr/>
            <p:nvPr/>
          </p:nvSpPr>
          <p:spPr>
            <a:xfrm flipH="false" flipV="false" rot="0">
              <a:off x="0" y="0"/>
              <a:ext cx="410150" cy="410150"/>
            </a:xfrm>
            <a:custGeom>
              <a:avLst/>
              <a:gdLst/>
              <a:ahLst/>
              <a:cxnLst/>
              <a:rect r="r" b="b" t="t" l="l"/>
              <a:pathLst>
                <a:path h="410150" w="410150">
                  <a:moveTo>
                    <a:pt x="0" y="0"/>
                  </a:moveTo>
                  <a:lnTo>
                    <a:pt x="410150" y="0"/>
                  </a:lnTo>
                  <a:lnTo>
                    <a:pt x="410150" y="410150"/>
                  </a:lnTo>
                  <a:lnTo>
                    <a:pt x="0" y="410150"/>
                  </a:lnTo>
                  <a:close/>
                </a:path>
              </a:pathLst>
            </a:custGeom>
            <a:solidFill>
              <a:srgbClr val="334782"/>
            </a:solidFill>
          </p:spPr>
        </p:sp>
        <p:sp>
          <p:nvSpPr>
            <p:cNvPr name="TextBox 11" id="11"/>
            <p:cNvSpPr txBox="true"/>
            <p:nvPr/>
          </p:nvSpPr>
          <p:spPr>
            <a:xfrm>
              <a:off x="0" y="38100"/>
              <a:ext cx="410150" cy="372050"/>
            </a:xfrm>
            <a:prstGeom prst="rect">
              <a:avLst/>
            </a:prstGeom>
          </p:spPr>
          <p:txBody>
            <a:bodyPr anchor="ctr" rtlCol="false" tIns="50800" lIns="50800" bIns="50800" rIns="50800"/>
            <a:lstStyle/>
            <a:p>
              <a:pPr algn="ctr">
                <a:lnSpc>
                  <a:spcPts val="2186"/>
                </a:lnSpc>
              </a:pPr>
            </a:p>
          </p:txBody>
        </p:sp>
      </p:grpSp>
      <p:sp>
        <p:nvSpPr>
          <p:cNvPr name="Freeform 12" id="12"/>
          <p:cNvSpPr/>
          <p:nvPr/>
        </p:nvSpPr>
        <p:spPr>
          <a:xfrm flipH="false" flipV="false" rot="0">
            <a:off x="16239046" y="2552977"/>
            <a:ext cx="847275" cy="1078707"/>
          </a:xfrm>
          <a:custGeom>
            <a:avLst/>
            <a:gdLst/>
            <a:ahLst/>
            <a:cxnLst/>
            <a:rect r="r" b="b" t="t" l="l"/>
            <a:pathLst>
              <a:path h="1078707" w="847275">
                <a:moveTo>
                  <a:pt x="0" y="0"/>
                </a:moveTo>
                <a:lnTo>
                  <a:pt x="847275" y="0"/>
                </a:lnTo>
                <a:lnTo>
                  <a:pt x="847275" y="1078706"/>
                </a:lnTo>
                <a:lnTo>
                  <a:pt x="0" y="107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0" y="1108877"/>
            <a:ext cx="14029741" cy="966627"/>
          </a:xfrm>
          <a:prstGeom prst="rect">
            <a:avLst/>
          </a:prstGeom>
        </p:spPr>
        <p:txBody>
          <a:bodyPr anchor="t" rtlCol="false" tIns="0" lIns="0" bIns="0" rIns="0">
            <a:spAutoFit/>
          </a:bodyPr>
          <a:lstStyle/>
          <a:p>
            <a:pPr algn="ctr">
              <a:lnSpc>
                <a:spcPts val="7211"/>
              </a:lnSpc>
              <a:spcBef>
                <a:spcPct val="0"/>
              </a:spcBef>
            </a:pPr>
            <a:r>
              <a:rPr lang="en-US" sz="7140">
                <a:solidFill>
                  <a:srgbClr val="FFFFFF"/>
                </a:solidFill>
                <a:latin typeface="Glacial Indifference Bold"/>
              </a:rPr>
              <a:t>Introduction</a:t>
            </a:r>
          </a:p>
        </p:txBody>
      </p:sp>
      <p:sp>
        <p:nvSpPr>
          <p:cNvPr name="TextBox 14" id="14"/>
          <p:cNvSpPr txBox="true"/>
          <p:nvPr/>
        </p:nvSpPr>
        <p:spPr>
          <a:xfrm rot="0">
            <a:off x="0" y="2619652"/>
            <a:ext cx="13747153" cy="5739765"/>
          </a:xfrm>
          <a:prstGeom prst="rect">
            <a:avLst/>
          </a:prstGeom>
        </p:spPr>
        <p:txBody>
          <a:bodyPr anchor="t" rtlCol="false" tIns="0" lIns="0" bIns="0" rIns="0">
            <a:spAutoFit/>
          </a:bodyPr>
          <a:lstStyle/>
          <a:p>
            <a:pPr algn="ctr" marL="647702" indent="-323851" lvl="1">
              <a:lnSpc>
                <a:spcPts val="3030"/>
              </a:lnSpc>
              <a:buFont typeface="Arial"/>
              <a:buChar char="•"/>
            </a:pPr>
            <a:r>
              <a:rPr lang="en-US" sz="3000">
                <a:solidFill>
                  <a:srgbClr val="FFFFFF"/>
                </a:solidFill>
                <a:latin typeface="Glacial Indifference Bold"/>
              </a:rPr>
              <a:t>The dataset under consideration encompasses a myriad of variables, including sales information such as units sold, unit prices, total revenue, costs, and profits, alongside categorical data like regions, item types, sales channels, and order priorities. To illustrate the practical application of statistical concepts, a series of hypothetical scenarios has been devised, each designed to demonstrate the crucial role of sampling techniques and statistical inferences in deriving valuable insights and making informed decisions.</a:t>
            </a:r>
          </a:p>
          <a:p>
            <a:pPr algn="ctr">
              <a:lnSpc>
                <a:spcPts val="3030"/>
              </a:lnSpc>
            </a:pPr>
          </a:p>
          <a:p>
            <a:pPr algn="ctr" marL="647702" indent="-323851" lvl="1">
              <a:lnSpc>
                <a:spcPts val="3030"/>
              </a:lnSpc>
              <a:buFont typeface="Arial"/>
              <a:buChar char="•"/>
            </a:pPr>
            <a:r>
              <a:rPr lang="en-US" sz="3000">
                <a:solidFill>
                  <a:srgbClr val="FFFFFF"/>
                </a:solidFill>
                <a:latin typeface="Glacial Indifference Bold"/>
              </a:rPr>
              <a:t>Through these scenarios, the objective is to showcase the significance of these statistical tools in extrapolating insights from limited but representative samples, thereby enabling data-driven decision-making and enhancing the understanding of larger datasets in real-world applications.</a:t>
            </a:r>
          </a:p>
          <a:p>
            <a:pPr algn="ctr">
              <a:lnSpc>
                <a:spcPts val="3030"/>
              </a:lnSpc>
            </a:pPr>
          </a:p>
        </p:txBody>
      </p:sp>
    </p:spTree>
  </p:cSld>
  <p:clrMapOvr>
    <a:masterClrMapping/>
  </p:clrMapOvr>
  <p:transition spd="fast">
    <p:cover dir="d"/>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237964" y="866775"/>
            <a:ext cx="6906036" cy="1476762"/>
            <a:chOff x="0" y="0"/>
            <a:chExt cx="1818874" cy="388942"/>
          </a:xfrm>
        </p:grpSpPr>
        <p:sp>
          <p:nvSpPr>
            <p:cNvPr name="Freeform 8" id="8"/>
            <p:cNvSpPr/>
            <p:nvPr/>
          </p:nvSpPr>
          <p:spPr>
            <a:xfrm flipH="false" flipV="false" rot="0">
              <a:off x="0" y="0"/>
              <a:ext cx="1818874" cy="388942"/>
            </a:xfrm>
            <a:custGeom>
              <a:avLst/>
              <a:gdLst/>
              <a:ahLst/>
              <a:cxnLst/>
              <a:rect r="r" b="b" t="t" l="l"/>
              <a:pathLst>
                <a:path h="388942" w="1818874">
                  <a:moveTo>
                    <a:pt x="112104" y="0"/>
                  </a:moveTo>
                  <a:lnTo>
                    <a:pt x="1706770" y="0"/>
                  </a:lnTo>
                  <a:cubicBezTo>
                    <a:pt x="1768683" y="0"/>
                    <a:pt x="1818874" y="50191"/>
                    <a:pt x="1818874" y="112104"/>
                  </a:cubicBezTo>
                  <a:lnTo>
                    <a:pt x="1818874" y="276838"/>
                  </a:lnTo>
                  <a:cubicBezTo>
                    <a:pt x="1818874" y="338751"/>
                    <a:pt x="1768683" y="388942"/>
                    <a:pt x="1706770" y="388942"/>
                  </a:cubicBezTo>
                  <a:lnTo>
                    <a:pt x="112104" y="388942"/>
                  </a:lnTo>
                  <a:cubicBezTo>
                    <a:pt x="50191" y="388942"/>
                    <a:pt x="0" y="338751"/>
                    <a:pt x="0" y="276838"/>
                  </a:cubicBezTo>
                  <a:lnTo>
                    <a:pt x="0" y="112104"/>
                  </a:lnTo>
                  <a:cubicBezTo>
                    <a:pt x="0" y="50191"/>
                    <a:pt x="50191" y="0"/>
                    <a:pt x="112104" y="0"/>
                  </a:cubicBezTo>
                  <a:close/>
                </a:path>
              </a:pathLst>
            </a:custGeom>
            <a:solidFill>
              <a:srgbClr val="86C2F8"/>
            </a:solidFill>
          </p:spPr>
        </p:sp>
        <p:sp>
          <p:nvSpPr>
            <p:cNvPr name="TextBox 9" id="9"/>
            <p:cNvSpPr txBox="true"/>
            <p:nvPr/>
          </p:nvSpPr>
          <p:spPr>
            <a:xfrm>
              <a:off x="0" y="66675"/>
              <a:ext cx="1818874" cy="322267"/>
            </a:xfrm>
            <a:prstGeom prst="rect">
              <a:avLst/>
            </a:prstGeom>
          </p:spPr>
          <p:txBody>
            <a:bodyPr anchor="ctr" rtlCol="false" tIns="50800" lIns="50800" bIns="50800" rIns="50800"/>
            <a:lstStyle/>
            <a:p>
              <a:pPr algn="ctr">
                <a:lnSpc>
                  <a:spcPts val="3737"/>
                </a:lnSpc>
              </a:pPr>
              <a:r>
                <a:rPr lang="en-US" sz="3700">
                  <a:solidFill>
                    <a:srgbClr val="203162"/>
                  </a:solidFill>
                  <a:latin typeface="Quicksand Bold"/>
                </a:rPr>
                <a:t>Exploratory Data Analysis</a:t>
              </a:r>
            </a:p>
          </p:txBody>
        </p:sp>
      </p:grpSp>
      <p:sp>
        <p:nvSpPr>
          <p:cNvPr name="TextBox 10" id="10"/>
          <p:cNvSpPr txBox="true"/>
          <p:nvPr/>
        </p:nvSpPr>
        <p:spPr>
          <a:xfrm rot="0">
            <a:off x="0" y="3170922"/>
            <a:ext cx="12003445" cy="5739789"/>
          </a:xfrm>
          <a:prstGeom prst="rect">
            <a:avLst/>
          </a:prstGeom>
        </p:spPr>
        <p:txBody>
          <a:bodyPr anchor="t" rtlCol="false" tIns="0" lIns="0" bIns="0" rIns="0">
            <a:spAutoFit/>
          </a:bodyPr>
          <a:lstStyle/>
          <a:p>
            <a:pPr algn="ctr" marL="647915" indent="-323958" lvl="1">
              <a:lnSpc>
                <a:spcPts val="3031"/>
              </a:lnSpc>
              <a:buFont typeface="Arial"/>
              <a:buChar char="•"/>
            </a:pPr>
            <a:r>
              <a:rPr lang="en-US" sz="3000">
                <a:solidFill>
                  <a:srgbClr val="000000"/>
                </a:solidFill>
                <a:latin typeface="Glacial Indifference Bold"/>
              </a:rPr>
              <a:t>The exploratory data analysis undertaken on this dataset navigates through an extensive process of understanding and visualizing the inherent characteristics of each variable. Descriptive statistics were computed, offering critical insights into central tendencies, variability, and the shape of the distributions. Measures like counts, means, standard deviations, minima, maxima, quartiles, and variability parameters provided a foundation for understanding the dataset's landscape.</a:t>
            </a:r>
          </a:p>
          <a:p>
            <a:pPr algn="ctr" marL="647915" indent="-323958" lvl="1">
              <a:lnSpc>
                <a:spcPts val="3031"/>
              </a:lnSpc>
              <a:buFont typeface="Arial"/>
              <a:buChar char="•"/>
            </a:pPr>
            <a:r>
              <a:rPr lang="en-US" sz="3000">
                <a:solidFill>
                  <a:srgbClr val="000000"/>
                </a:solidFill>
                <a:latin typeface="Glacial Indifference Bold"/>
              </a:rPr>
              <a:t>Furthermore, visualization techniques such as histograms, scatter plots, and line plots were employed to provide a visual representation of the dataset's trends, distributions, and potential relationships between variables. These visualizations offered a more intuitive understanding of the dataset, helping identify potential correlations, anomalies, or patterns.</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9768488" y="0"/>
            <a:ext cx="8516776" cy="10287000"/>
            <a:chOff x="0" y="0"/>
            <a:chExt cx="2243102" cy="2709333"/>
          </a:xfrm>
        </p:grpSpPr>
        <p:sp>
          <p:nvSpPr>
            <p:cNvPr name="Freeform 3" id="3"/>
            <p:cNvSpPr/>
            <p:nvPr/>
          </p:nvSpPr>
          <p:spPr>
            <a:xfrm flipH="false" flipV="false" rot="0">
              <a:off x="0" y="0"/>
              <a:ext cx="2243101" cy="2709333"/>
            </a:xfrm>
            <a:custGeom>
              <a:avLst/>
              <a:gdLst/>
              <a:ahLst/>
              <a:cxnLst/>
              <a:rect r="r" b="b" t="t" l="l"/>
              <a:pathLst>
                <a:path h="2709333" w="2243101">
                  <a:moveTo>
                    <a:pt x="0" y="0"/>
                  </a:moveTo>
                  <a:lnTo>
                    <a:pt x="2243101" y="0"/>
                  </a:lnTo>
                  <a:lnTo>
                    <a:pt x="2243101" y="2709333"/>
                  </a:lnTo>
                  <a:lnTo>
                    <a:pt x="0" y="2709333"/>
                  </a:lnTo>
                  <a:close/>
                </a:path>
              </a:pathLst>
            </a:custGeom>
            <a:solidFill>
              <a:srgbClr val="203162"/>
            </a:solidFill>
          </p:spPr>
        </p:sp>
        <p:sp>
          <p:nvSpPr>
            <p:cNvPr name="TextBox 4" id="4"/>
            <p:cNvSpPr txBox="true"/>
            <p:nvPr/>
          </p:nvSpPr>
          <p:spPr>
            <a:xfrm>
              <a:off x="0" y="38100"/>
              <a:ext cx="2243102" cy="2671233"/>
            </a:xfrm>
            <a:prstGeom prst="rect">
              <a:avLst/>
            </a:prstGeom>
          </p:spPr>
          <p:txBody>
            <a:bodyPr anchor="ctr" rtlCol="false" tIns="50800" lIns="50800" bIns="50800" rIns="50800"/>
            <a:lstStyle/>
            <a:p>
              <a:pPr algn="ctr">
                <a:lnSpc>
                  <a:spcPts val="2186"/>
                </a:lnSpc>
              </a:pPr>
            </a:p>
          </p:txBody>
        </p:sp>
      </p:grpSp>
      <p:sp>
        <p:nvSpPr>
          <p:cNvPr name="TextBox 5" id="5"/>
          <p:cNvSpPr txBox="true"/>
          <p:nvPr/>
        </p:nvSpPr>
        <p:spPr>
          <a:xfrm rot="0">
            <a:off x="713872" y="3411479"/>
            <a:ext cx="8587891" cy="5629765"/>
          </a:xfrm>
          <a:prstGeom prst="rect">
            <a:avLst/>
          </a:prstGeom>
        </p:spPr>
        <p:txBody>
          <a:bodyPr anchor="t" rtlCol="false" tIns="0" lIns="0" bIns="0" rIns="0">
            <a:spAutoFit/>
          </a:bodyPr>
          <a:lstStyle/>
          <a:p>
            <a:pPr marL="531705" indent="-265852" lvl="1">
              <a:lnSpc>
                <a:spcPts val="2955"/>
              </a:lnSpc>
              <a:buFont typeface="Arial"/>
              <a:buChar char="•"/>
            </a:pPr>
            <a:r>
              <a:rPr lang="en-US" sz="2462">
                <a:solidFill>
                  <a:srgbClr val="203162"/>
                </a:solidFill>
                <a:latin typeface="Quicksand Bold"/>
              </a:rPr>
              <a:t>Objective: Estimating the total profit for a new sales region based on historical data.</a:t>
            </a:r>
          </a:p>
          <a:p>
            <a:pPr>
              <a:lnSpc>
                <a:spcPts val="2955"/>
              </a:lnSpc>
            </a:pPr>
          </a:p>
          <a:p>
            <a:pPr marL="531705" indent="-265852" lvl="1">
              <a:lnSpc>
                <a:spcPts val="2955"/>
              </a:lnSpc>
              <a:buFont typeface="Arial"/>
              <a:buChar char="•"/>
            </a:pPr>
            <a:r>
              <a:rPr lang="en-US" sz="2462">
                <a:solidFill>
                  <a:srgbClr val="203162"/>
                </a:solidFill>
                <a:latin typeface="Quicksand Bold"/>
              </a:rPr>
              <a:t>Sampling Strategy: Select a random sample of 100 orders from the historical dataset of 5000 orders.</a:t>
            </a:r>
          </a:p>
          <a:p>
            <a:pPr>
              <a:lnSpc>
                <a:spcPts val="2955"/>
              </a:lnSpc>
            </a:pPr>
          </a:p>
          <a:p>
            <a:pPr marL="531705" indent="-265852" lvl="1">
              <a:lnSpc>
                <a:spcPts val="2955"/>
              </a:lnSpc>
              <a:buFont typeface="Arial"/>
              <a:buChar char="•"/>
            </a:pPr>
            <a:r>
              <a:rPr lang="en-US" sz="2462">
                <a:solidFill>
                  <a:srgbClr val="203162"/>
                </a:solidFill>
                <a:latin typeface="Quicksand Bold"/>
                <a:ea typeface="Quicksand Bold"/>
              </a:rPr>
              <a:t>Statistical Inference: Compute the average total profit and its confidence interval for the sample. Based on this sample, make an inference about the probable range of total profit for the new sales region. For example, if the mean total profit in the sample is 400,000 with a 95 percentage confidence interval of ±50,000, you can infer that the total profit in the new region might be around 400,000 with a 95 percentage probability.</a:t>
            </a:r>
          </a:p>
        </p:txBody>
      </p:sp>
      <p:sp>
        <p:nvSpPr>
          <p:cNvPr name="TextBox 6" id="6"/>
          <p:cNvSpPr txBox="true"/>
          <p:nvPr/>
        </p:nvSpPr>
        <p:spPr>
          <a:xfrm rot="0">
            <a:off x="1028700" y="933450"/>
            <a:ext cx="7429048" cy="1609725"/>
          </a:xfrm>
          <a:prstGeom prst="rect">
            <a:avLst/>
          </a:prstGeom>
        </p:spPr>
        <p:txBody>
          <a:bodyPr anchor="t" rtlCol="false" tIns="0" lIns="0" bIns="0" rIns="0">
            <a:spAutoFit/>
          </a:bodyPr>
          <a:lstStyle/>
          <a:p>
            <a:pPr>
              <a:lnSpc>
                <a:spcPts val="3977"/>
              </a:lnSpc>
            </a:pPr>
            <a:r>
              <a:rPr lang="en-US" sz="3314">
                <a:solidFill>
                  <a:srgbClr val="203162"/>
                </a:solidFill>
                <a:latin typeface="Agrandir Bold"/>
              </a:rPr>
              <a:t>Scenario 1:-</a:t>
            </a:r>
          </a:p>
          <a:p>
            <a:pPr>
              <a:lnSpc>
                <a:spcPts val="3977"/>
              </a:lnSpc>
            </a:pPr>
            <a:r>
              <a:rPr lang="en-US" sz="3314">
                <a:solidFill>
                  <a:srgbClr val="203162"/>
                </a:solidFill>
                <a:latin typeface="Agrandir Bold"/>
              </a:rPr>
              <a:t>Estimating Total Profit in a Sales Region</a:t>
            </a:r>
          </a:p>
        </p:txBody>
      </p:sp>
      <p:grpSp>
        <p:nvGrpSpPr>
          <p:cNvPr name="Group 7" id="7"/>
          <p:cNvGrpSpPr/>
          <p:nvPr/>
        </p:nvGrpSpPr>
        <p:grpSpPr>
          <a:xfrm rot="0">
            <a:off x="13294602" y="7497875"/>
            <a:ext cx="3964698" cy="1982349"/>
            <a:chOff x="0" y="0"/>
            <a:chExt cx="1806222" cy="903111"/>
          </a:xfrm>
        </p:grpSpPr>
        <p:sp>
          <p:nvSpPr>
            <p:cNvPr name="Freeform 8" id="8"/>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9" id="9"/>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1345626" y="7497875"/>
            <a:ext cx="1948976" cy="1982349"/>
          </a:xfrm>
          <a:custGeom>
            <a:avLst/>
            <a:gdLst/>
            <a:ahLst/>
            <a:cxnLst/>
            <a:rect r="r" b="b" t="t" l="l"/>
            <a:pathLst>
              <a:path h="1982349" w="1948976">
                <a:moveTo>
                  <a:pt x="0" y="0"/>
                </a:moveTo>
                <a:lnTo>
                  <a:pt x="1948976" y="0"/>
                </a:lnTo>
                <a:lnTo>
                  <a:pt x="1948976" y="1982350"/>
                </a:lnTo>
                <a:lnTo>
                  <a:pt x="0" y="198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744085" y="7866539"/>
            <a:ext cx="1048082" cy="1245022"/>
          </a:xfrm>
          <a:custGeom>
            <a:avLst/>
            <a:gdLst/>
            <a:ahLst/>
            <a:cxnLst/>
            <a:rect r="r" b="b" t="t" l="l"/>
            <a:pathLst>
              <a:path h="1245022" w="1048082">
                <a:moveTo>
                  <a:pt x="0" y="0"/>
                </a:moveTo>
                <a:lnTo>
                  <a:pt x="1048081" y="0"/>
                </a:lnTo>
                <a:lnTo>
                  <a:pt x="1048081" y="1245022"/>
                </a:lnTo>
                <a:lnTo>
                  <a:pt x="0" y="1245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276951" y="4524352"/>
            <a:ext cx="1982349" cy="991175"/>
          </a:xfrm>
          <a:custGeom>
            <a:avLst/>
            <a:gdLst/>
            <a:ahLst/>
            <a:cxnLst/>
            <a:rect r="r" b="b" t="t" l="l"/>
            <a:pathLst>
              <a:path h="991175" w="1982349">
                <a:moveTo>
                  <a:pt x="0" y="0"/>
                </a:moveTo>
                <a:lnTo>
                  <a:pt x="1982349" y="0"/>
                </a:lnTo>
                <a:lnTo>
                  <a:pt x="1982349" y="991174"/>
                </a:lnTo>
                <a:lnTo>
                  <a:pt x="0" y="991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9768488" y="0"/>
            <a:ext cx="8516776" cy="10287000"/>
            <a:chOff x="0" y="0"/>
            <a:chExt cx="2243102" cy="2709333"/>
          </a:xfrm>
        </p:grpSpPr>
        <p:sp>
          <p:nvSpPr>
            <p:cNvPr name="Freeform 3" id="3"/>
            <p:cNvSpPr/>
            <p:nvPr/>
          </p:nvSpPr>
          <p:spPr>
            <a:xfrm flipH="false" flipV="false" rot="0">
              <a:off x="0" y="0"/>
              <a:ext cx="2243101" cy="2709333"/>
            </a:xfrm>
            <a:custGeom>
              <a:avLst/>
              <a:gdLst/>
              <a:ahLst/>
              <a:cxnLst/>
              <a:rect r="r" b="b" t="t" l="l"/>
              <a:pathLst>
                <a:path h="2709333" w="2243101">
                  <a:moveTo>
                    <a:pt x="0" y="0"/>
                  </a:moveTo>
                  <a:lnTo>
                    <a:pt x="2243101" y="0"/>
                  </a:lnTo>
                  <a:lnTo>
                    <a:pt x="2243101" y="2709333"/>
                  </a:lnTo>
                  <a:lnTo>
                    <a:pt x="0" y="2709333"/>
                  </a:lnTo>
                  <a:close/>
                </a:path>
              </a:pathLst>
            </a:custGeom>
            <a:solidFill>
              <a:srgbClr val="203162"/>
            </a:solidFill>
          </p:spPr>
        </p:sp>
        <p:sp>
          <p:nvSpPr>
            <p:cNvPr name="TextBox 4" id="4"/>
            <p:cNvSpPr txBox="true"/>
            <p:nvPr/>
          </p:nvSpPr>
          <p:spPr>
            <a:xfrm>
              <a:off x="0" y="38100"/>
              <a:ext cx="2243102" cy="2671233"/>
            </a:xfrm>
            <a:prstGeom prst="rect">
              <a:avLst/>
            </a:prstGeom>
          </p:spPr>
          <p:txBody>
            <a:bodyPr anchor="ctr" rtlCol="false" tIns="50800" lIns="50800" bIns="50800" rIns="50800"/>
            <a:lstStyle/>
            <a:p>
              <a:pPr algn="ctr">
                <a:lnSpc>
                  <a:spcPts val="2186"/>
                </a:lnSpc>
              </a:pPr>
            </a:p>
          </p:txBody>
        </p:sp>
      </p:grpSp>
      <p:sp>
        <p:nvSpPr>
          <p:cNvPr name="TextBox 5" id="5"/>
          <p:cNvSpPr txBox="true"/>
          <p:nvPr/>
        </p:nvSpPr>
        <p:spPr>
          <a:xfrm rot="0">
            <a:off x="713872" y="3223820"/>
            <a:ext cx="8587891" cy="6005082"/>
          </a:xfrm>
          <a:prstGeom prst="rect">
            <a:avLst/>
          </a:prstGeom>
        </p:spPr>
        <p:txBody>
          <a:bodyPr anchor="t" rtlCol="false" tIns="0" lIns="0" bIns="0" rIns="0">
            <a:spAutoFit/>
          </a:bodyPr>
          <a:lstStyle/>
          <a:p>
            <a:pPr marL="531705" indent="-265852" lvl="1">
              <a:lnSpc>
                <a:spcPts val="2955"/>
              </a:lnSpc>
              <a:buFont typeface="Arial"/>
              <a:buChar char="•"/>
            </a:pPr>
            <a:r>
              <a:rPr lang="en-US" sz="2462">
                <a:solidFill>
                  <a:srgbClr val="203162"/>
                </a:solidFill>
                <a:latin typeface="Quicksand Bold"/>
              </a:rPr>
              <a:t>Objective: Assess the variability in unit prices for different item types.</a:t>
            </a:r>
          </a:p>
          <a:p>
            <a:pPr>
              <a:lnSpc>
                <a:spcPts val="2955"/>
              </a:lnSpc>
            </a:pPr>
          </a:p>
          <a:p>
            <a:pPr marL="531705" indent="-265852" lvl="1">
              <a:lnSpc>
                <a:spcPts val="2955"/>
              </a:lnSpc>
              <a:buFont typeface="Arial"/>
              <a:buChar char="•"/>
            </a:pPr>
            <a:r>
              <a:rPr lang="en-US" sz="2462">
                <a:solidFill>
                  <a:srgbClr val="203162"/>
                </a:solidFill>
                <a:latin typeface="Quicksand Bold"/>
              </a:rPr>
              <a:t>Sampling Strategy: Randomly select 3 item types out of the available types and collect unit price data for each type.</a:t>
            </a:r>
          </a:p>
          <a:p>
            <a:pPr>
              <a:lnSpc>
                <a:spcPts val="2955"/>
              </a:lnSpc>
            </a:pPr>
          </a:p>
          <a:p>
            <a:pPr marL="531705" indent="-265852" lvl="1">
              <a:lnSpc>
                <a:spcPts val="2955"/>
              </a:lnSpc>
              <a:buFont typeface="Arial"/>
              <a:buChar char="•"/>
            </a:pPr>
            <a:r>
              <a:rPr lang="en-US" sz="2462">
                <a:solidFill>
                  <a:srgbClr val="203162"/>
                </a:solidFill>
                <a:latin typeface="Quicksand Bold"/>
              </a:rPr>
              <a:t>Statistical Inference: Calculate the standard deviation of unit prices for each selected item type. By comparing the standard deviations among these item types, infer which item type has the most or least variability in unit prices. For instance, if the standard deviation for item type A is 50 and for item type B is 100, you can infer that item type B has higher variability in unit prices compared to item type A.</a:t>
            </a:r>
          </a:p>
        </p:txBody>
      </p:sp>
      <p:sp>
        <p:nvSpPr>
          <p:cNvPr name="TextBox 6" id="6"/>
          <p:cNvSpPr txBox="true"/>
          <p:nvPr/>
        </p:nvSpPr>
        <p:spPr>
          <a:xfrm rot="0">
            <a:off x="1028700" y="933450"/>
            <a:ext cx="7429048" cy="1609725"/>
          </a:xfrm>
          <a:prstGeom prst="rect">
            <a:avLst/>
          </a:prstGeom>
        </p:spPr>
        <p:txBody>
          <a:bodyPr anchor="t" rtlCol="false" tIns="0" lIns="0" bIns="0" rIns="0">
            <a:spAutoFit/>
          </a:bodyPr>
          <a:lstStyle/>
          <a:p>
            <a:pPr>
              <a:lnSpc>
                <a:spcPts val="3977"/>
              </a:lnSpc>
            </a:pPr>
            <a:r>
              <a:rPr lang="en-US" sz="3314">
                <a:solidFill>
                  <a:srgbClr val="203162"/>
                </a:solidFill>
                <a:latin typeface="Agrandir Bold"/>
              </a:rPr>
              <a:t>Scenario 2: </a:t>
            </a:r>
          </a:p>
          <a:p>
            <a:pPr>
              <a:lnSpc>
                <a:spcPts val="3977"/>
              </a:lnSpc>
            </a:pPr>
            <a:r>
              <a:rPr lang="en-US" sz="3314">
                <a:solidFill>
                  <a:srgbClr val="203162"/>
                </a:solidFill>
                <a:latin typeface="Agrandir Bold"/>
              </a:rPr>
              <a:t> Evaluating Unit Price Variability for Item Types</a:t>
            </a:r>
          </a:p>
        </p:txBody>
      </p:sp>
      <p:grpSp>
        <p:nvGrpSpPr>
          <p:cNvPr name="Group 7" id="7"/>
          <p:cNvGrpSpPr/>
          <p:nvPr/>
        </p:nvGrpSpPr>
        <p:grpSpPr>
          <a:xfrm rot="0">
            <a:off x="13294602" y="7497875"/>
            <a:ext cx="3964698" cy="1982349"/>
            <a:chOff x="0" y="0"/>
            <a:chExt cx="1806222" cy="903111"/>
          </a:xfrm>
        </p:grpSpPr>
        <p:sp>
          <p:nvSpPr>
            <p:cNvPr name="Freeform 8" id="8"/>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9" id="9"/>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1345626" y="7497875"/>
            <a:ext cx="1948976" cy="1982349"/>
          </a:xfrm>
          <a:custGeom>
            <a:avLst/>
            <a:gdLst/>
            <a:ahLst/>
            <a:cxnLst/>
            <a:rect r="r" b="b" t="t" l="l"/>
            <a:pathLst>
              <a:path h="1982349" w="1948976">
                <a:moveTo>
                  <a:pt x="0" y="0"/>
                </a:moveTo>
                <a:lnTo>
                  <a:pt x="1948976" y="0"/>
                </a:lnTo>
                <a:lnTo>
                  <a:pt x="1948976" y="1982350"/>
                </a:lnTo>
                <a:lnTo>
                  <a:pt x="0" y="198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744085" y="7866539"/>
            <a:ext cx="1048082" cy="1245022"/>
          </a:xfrm>
          <a:custGeom>
            <a:avLst/>
            <a:gdLst/>
            <a:ahLst/>
            <a:cxnLst/>
            <a:rect r="r" b="b" t="t" l="l"/>
            <a:pathLst>
              <a:path h="1245022" w="1048082">
                <a:moveTo>
                  <a:pt x="0" y="0"/>
                </a:moveTo>
                <a:lnTo>
                  <a:pt x="1048081" y="0"/>
                </a:lnTo>
                <a:lnTo>
                  <a:pt x="1048081" y="1245022"/>
                </a:lnTo>
                <a:lnTo>
                  <a:pt x="0" y="1245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276951" y="4524352"/>
            <a:ext cx="1982349" cy="991175"/>
          </a:xfrm>
          <a:custGeom>
            <a:avLst/>
            <a:gdLst/>
            <a:ahLst/>
            <a:cxnLst/>
            <a:rect r="r" b="b" t="t" l="l"/>
            <a:pathLst>
              <a:path h="991175" w="1982349">
                <a:moveTo>
                  <a:pt x="0" y="0"/>
                </a:moveTo>
                <a:lnTo>
                  <a:pt x="1982349" y="0"/>
                </a:lnTo>
                <a:lnTo>
                  <a:pt x="1982349" y="991174"/>
                </a:lnTo>
                <a:lnTo>
                  <a:pt x="0" y="991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cover dir="d"/>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9768488" y="0"/>
            <a:ext cx="8516776" cy="10287000"/>
            <a:chOff x="0" y="0"/>
            <a:chExt cx="2243102" cy="2709333"/>
          </a:xfrm>
        </p:grpSpPr>
        <p:sp>
          <p:nvSpPr>
            <p:cNvPr name="Freeform 3" id="3"/>
            <p:cNvSpPr/>
            <p:nvPr/>
          </p:nvSpPr>
          <p:spPr>
            <a:xfrm flipH="false" flipV="false" rot="0">
              <a:off x="0" y="0"/>
              <a:ext cx="2243101" cy="2709333"/>
            </a:xfrm>
            <a:custGeom>
              <a:avLst/>
              <a:gdLst/>
              <a:ahLst/>
              <a:cxnLst/>
              <a:rect r="r" b="b" t="t" l="l"/>
              <a:pathLst>
                <a:path h="2709333" w="2243101">
                  <a:moveTo>
                    <a:pt x="0" y="0"/>
                  </a:moveTo>
                  <a:lnTo>
                    <a:pt x="2243101" y="0"/>
                  </a:lnTo>
                  <a:lnTo>
                    <a:pt x="2243101" y="2709333"/>
                  </a:lnTo>
                  <a:lnTo>
                    <a:pt x="0" y="2709333"/>
                  </a:lnTo>
                  <a:close/>
                </a:path>
              </a:pathLst>
            </a:custGeom>
            <a:solidFill>
              <a:srgbClr val="203162"/>
            </a:solidFill>
          </p:spPr>
        </p:sp>
        <p:sp>
          <p:nvSpPr>
            <p:cNvPr name="TextBox 4" id="4"/>
            <p:cNvSpPr txBox="true"/>
            <p:nvPr/>
          </p:nvSpPr>
          <p:spPr>
            <a:xfrm>
              <a:off x="0" y="38100"/>
              <a:ext cx="2243102" cy="2671233"/>
            </a:xfrm>
            <a:prstGeom prst="rect">
              <a:avLst/>
            </a:prstGeom>
          </p:spPr>
          <p:txBody>
            <a:bodyPr anchor="ctr" rtlCol="false" tIns="50800" lIns="50800" bIns="50800" rIns="50800"/>
            <a:lstStyle/>
            <a:p>
              <a:pPr algn="ctr">
                <a:lnSpc>
                  <a:spcPts val="2186"/>
                </a:lnSpc>
              </a:pPr>
            </a:p>
          </p:txBody>
        </p:sp>
      </p:grpSp>
      <p:sp>
        <p:nvSpPr>
          <p:cNvPr name="TextBox 5" id="5"/>
          <p:cNvSpPr txBox="true"/>
          <p:nvPr/>
        </p:nvSpPr>
        <p:spPr>
          <a:xfrm rot="0">
            <a:off x="713872" y="3036161"/>
            <a:ext cx="8587891" cy="6380400"/>
          </a:xfrm>
          <a:prstGeom prst="rect">
            <a:avLst/>
          </a:prstGeom>
        </p:spPr>
        <p:txBody>
          <a:bodyPr anchor="t" rtlCol="false" tIns="0" lIns="0" bIns="0" rIns="0">
            <a:spAutoFit/>
          </a:bodyPr>
          <a:lstStyle/>
          <a:p>
            <a:pPr marL="531705" indent="-265852" lvl="1">
              <a:lnSpc>
                <a:spcPts val="2955"/>
              </a:lnSpc>
              <a:buFont typeface="Arial"/>
              <a:buChar char="•"/>
            </a:pPr>
            <a:r>
              <a:rPr lang="en-US" sz="2462">
                <a:solidFill>
                  <a:srgbClr val="203162"/>
                </a:solidFill>
                <a:latin typeface="Quicksand Bold"/>
              </a:rPr>
              <a:t>Objective: Predict the number of units that might be sold for future orders.</a:t>
            </a:r>
          </a:p>
          <a:p>
            <a:pPr>
              <a:lnSpc>
                <a:spcPts val="2955"/>
              </a:lnSpc>
            </a:pPr>
          </a:p>
          <a:p>
            <a:pPr marL="531705" indent="-265852" lvl="1">
              <a:lnSpc>
                <a:spcPts val="2955"/>
              </a:lnSpc>
              <a:buFont typeface="Arial"/>
              <a:buChar char="•"/>
            </a:pPr>
            <a:r>
              <a:rPr lang="en-US" sz="2462">
                <a:solidFill>
                  <a:srgbClr val="203162"/>
                </a:solidFill>
                <a:latin typeface="Quicksand Bold"/>
              </a:rPr>
              <a:t>Sampling Strategy: Divide the dataset based on sales channels and select a sample of 50 orders from each channel.</a:t>
            </a:r>
          </a:p>
          <a:p>
            <a:pPr>
              <a:lnSpc>
                <a:spcPts val="2955"/>
              </a:lnSpc>
            </a:pPr>
          </a:p>
          <a:p>
            <a:pPr marL="531705" indent="-265852" lvl="1">
              <a:lnSpc>
                <a:spcPts val="2955"/>
              </a:lnSpc>
              <a:buFont typeface="Arial"/>
              <a:buChar char="•"/>
            </a:pPr>
            <a:r>
              <a:rPr lang="en-US" sz="2462">
                <a:solidFill>
                  <a:srgbClr val="203162"/>
                </a:solidFill>
                <a:latin typeface="Quicksand Bold"/>
              </a:rPr>
              <a:t>Statistical Inference: Calculate the mean and standard deviation of units sold for each channel. Based on these sample statistics, infer the probable range of units that might be sold for future orders in each channel. For instance, if the mean units sold in Channel 1 is 4000 with a standard deviation of 500 and in Channel 2 it is 6000 with a standard deviation of 800, you can infer that future orders in Channel 2 might have higher variability and possibly higher units sold compared to Channel 1.</a:t>
            </a:r>
          </a:p>
        </p:txBody>
      </p:sp>
      <p:sp>
        <p:nvSpPr>
          <p:cNvPr name="TextBox 6" id="6"/>
          <p:cNvSpPr txBox="true"/>
          <p:nvPr/>
        </p:nvSpPr>
        <p:spPr>
          <a:xfrm rot="0">
            <a:off x="1028700" y="933450"/>
            <a:ext cx="7429048" cy="1609725"/>
          </a:xfrm>
          <a:prstGeom prst="rect">
            <a:avLst/>
          </a:prstGeom>
        </p:spPr>
        <p:txBody>
          <a:bodyPr anchor="t" rtlCol="false" tIns="0" lIns="0" bIns="0" rIns="0">
            <a:spAutoFit/>
          </a:bodyPr>
          <a:lstStyle/>
          <a:p>
            <a:pPr>
              <a:lnSpc>
                <a:spcPts val="3977"/>
              </a:lnSpc>
            </a:pPr>
            <a:r>
              <a:rPr lang="en-US" sz="3314">
                <a:solidFill>
                  <a:srgbClr val="203162"/>
                </a:solidFill>
                <a:latin typeface="Agrandir Bold"/>
              </a:rPr>
              <a:t>Scenario 3:</a:t>
            </a:r>
          </a:p>
          <a:p>
            <a:pPr>
              <a:lnSpc>
                <a:spcPts val="3977"/>
              </a:lnSpc>
            </a:pPr>
            <a:r>
              <a:rPr lang="en-US" sz="3314">
                <a:solidFill>
                  <a:srgbClr val="203162"/>
                </a:solidFill>
                <a:latin typeface="Agrandir Bold"/>
              </a:rPr>
              <a:t> Estimating Units Sold for Future Orders</a:t>
            </a:r>
          </a:p>
        </p:txBody>
      </p:sp>
      <p:grpSp>
        <p:nvGrpSpPr>
          <p:cNvPr name="Group 7" id="7"/>
          <p:cNvGrpSpPr/>
          <p:nvPr/>
        </p:nvGrpSpPr>
        <p:grpSpPr>
          <a:xfrm rot="0">
            <a:off x="13294602" y="7497875"/>
            <a:ext cx="3964698" cy="1982349"/>
            <a:chOff x="0" y="0"/>
            <a:chExt cx="1806222" cy="903111"/>
          </a:xfrm>
        </p:grpSpPr>
        <p:sp>
          <p:nvSpPr>
            <p:cNvPr name="Freeform 8" id="8"/>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9" id="9"/>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1345626" y="7497875"/>
            <a:ext cx="1948976" cy="1982349"/>
          </a:xfrm>
          <a:custGeom>
            <a:avLst/>
            <a:gdLst/>
            <a:ahLst/>
            <a:cxnLst/>
            <a:rect r="r" b="b" t="t" l="l"/>
            <a:pathLst>
              <a:path h="1982349" w="1948976">
                <a:moveTo>
                  <a:pt x="0" y="0"/>
                </a:moveTo>
                <a:lnTo>
                  <a:pt x="1948976" y="0"/>
                </a:lnTo>
                <a:lnTo>
                  <a:pt x="1948976" y="1982350"/>
                </a:lnTo>
                <a:lnTo>
                  <a:pt x="0" y="198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744085" y="7866539"/>
            <a:ext cx="1048082" cy="1245022"/>
          </a:xfrm>
          <a:custGeom>
            <a:avLst/>
            <a:gdLst/>
            <a:ahLst/>
            <a:cxnLst/>
            <a:rect r="r" b="b" t="t" l="l"/>
            <a:pathLst>
              <a:path h="1245022" w="1048082">
                <a:moveTo>
                  <a:pt x="0" y="0"/>
                </a:moveTo>
                <a:lnTo>
                  <a:pt x="1048081" y="0"/>
                </a:lnTo>
                <a:lnTo>
                  <a:pt x="1048081" y="1245022"/>
                </a:lnTo>
                <a:lnTo>
                  <a:pt x="0" y="1245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276951" y="4524352"/>
            <a:ext cx="1982349" cy="991175"/>
          </a:xfrm>
          <a:custGeom>
            <a:avLst/>
            <a:gdLst/>
            <a:ahLst/>
            <a:cxnLst/>
            <a:rect r="r" b="b" t="t" l="l"/>
            <a:pathLst>
              <a:path h="991175" w="1982349">
                <a:moveTo>
                  <a:pt x="0" y="0"/>
                </a:moveTo>
                <a:lnTo>
                  <a:pt x="1982349" y="0"/>
                </a:lnTo>
                <a:lnTo>
                  <a:pt x="1982349" y="991174"/>
                </a:lnTo>
                <a:lnTo>
                  <a:pt x="0" y="991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cover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9768488" y="0"/>
            <a:ext cx="8516776" cy="10287000"/>
            <a:chOff x="0" y="0"/>
            <a:chExt cx="2243102" cy="2709333"/>
          </a:xfrm>
        </p:grpSpPr>
        <p:sp>
          <p:nvSpPr>
            <p:cNvPr name="Freeform 3" id="3"/>
            <p:cNvSpPr/>
            <p:nvPr/>
          </p:nvSpPr>
          <p:spPr>
            <a:xfrm flipH="false" flipV="false" rot="0">
              <a:off x="0" y="0"/>
              <a:ext cx="2243101" cy="2709333"/>
            </a:xfrm>
            <a:custGeom>
              <a:avLst/>
              <a:gdLst/>
              <a:ahLst/>
              <a:cxnLst/>
              <a:rect r="r" b="b" t="t" l="l"/>
              <a:pathLst>
                <a:path h="2709333" w="2243101">
                  <a:moveTo>
                    <a:pt x="0" y="0"/>
                  </a:moveTo>
                  <a:lnTo>
                    <a:pt x="2243101" y="0"/>
                  </a:lnTo>
                  <a:lnTo>
                    <a:pt x="2243101" y="2709333"/>
                  </a:lnTo>
                  <a:lnTo>
                    <a:pt x="0" y="2709333"/>
                  </a:lnTo>
                  <a:close/>
                </a:path>
              </a:pathLst>
            </a:custGeom>
            <a:solidFill>
              <a:srgbClr val="203162"/>
            </a:solidFill>
          </p:spPr>
        </p:sp>
        <p:sp>
          <p:nvSpPr>
            <p:cNvPr name="TextBox 4" id="4"/>
            <p:cNvSpPr txBox="true"/>
            <p:nvPr/>
          </p:nvSpPr>
          <p:spPr>
            <a:xfrm>
              <a:off x="0" y="38100"/>
              <a:ext cx="2243102" cy="2671233"/>
            </a:xfrm>
            <a:prstGeom prst="rect">
              <a:avLst/>
            </a:prstGeom>
          </p:spPr>
          <p:txBody>
            <a:bodyPr anchor="ctr" rtlCol="false" tIns="50800" lIns="50800" bIns="50800" rIns="50800"/>
            <a:lstStyle/>
            <a:p>
              <a:pPr algn="ctr">
                <a:lnSpc>
                  <a:spcPts val="2186"/>
                </a:lnSpc>
              </a:pPr>
            </a:p>
          </p:txBody>
        </p:sp>
      </p:grpSp>
      <p:sp>
        <p:nvSpPr>
          <p:cNvPr name="TextBox 5" id="5"/>
          <p:cNvSpPr txBox="true"/>
          <p:nvPr/>
        </p:nvSpPr>
        <p:spPr>
          <a:xfrm rot="0">
            <a:off x="713872" y="3143196"/>
            <a:ext cx="8587891" cy="4879129"/>
          </a:xfrm>
          <a:prstGeom prst="rect">
            <a:avLst/>
          </a:prstGeom>
        </p:spPr>
        <p:txBody>
          <a:bodyPr anchor="t" rtlCol="false" tIns="0" lIns="0" bIns="0" rIns="0">
            <a:spAutoFit/>
          </a:bodyPr>
          <a:lstStyle/>
          <a:p>
            <a:pPr marL="531705" indent="-265852" lvl="1">
              <a:lnSpc>
                <a:spcPts val="2955"/>
              </a:lnSpc>
              <a:buFont typeface="Arial"/>
              <a:buChar char="•"/>
            </a:pPr>
            <a:r>
              <a:rPr lang="en-US" sz="2462">
                <a:solidFill>
                  <a:srgbClr val="203162"/>
                </a:solidFill>
                <a:latin typeface="Quicksand Bold"/>
              </a:rPr>
              <a:t>Objective: Assess the performance of different sales channels in generating total revenue.</a:t>
            </a:r>
          </a:p>
          <a:p>
            <a:pPr>
              <a:lnSpc>
                <a:spcPts val="2955"/>
              </a:lnSpc>
            </a:pPr>
          </a:p>
          <a:p>
            <a:pPr marL="531705" indent="-265852" lvl="1">
              <a:lnSpc>
                <a:spcPts val="2955"/>
              </a:lnSpc>
              <a:buFont typeface="Arial"/>
              <a:buChar char="•"/>
            </a:pPr>
            <a:r>
              <a:rPr lang="en-US" sz="2462">
                <a:solidFill>
                  <a:srgbClr val="203162"/>
                </a:solidFill>
                <a:latin typeface="Quicksand Bold"/>
              </a:rPr>
              <a:t>Sampling Strategy: Randomly select a sample of 200 orders from each sales channel.</a:t>
            </a:r>
          </a:p>
          <a:p>
            <a:pPr>
              <a:lnSpc>
                <a:spcPts val="2955"/>
              </a:lnSpc>
            </a:pPr>
          </a:p>
          <a:p>
            <a:pPr marL="531705" indent="-265852" lvl="1">
              <a:lnSpc>
                <a:spcPts val="2955"/>
              </a:lnSpc>
              <a:buFont typeface="Arial"/>
              <a:buChar char="•"/>
            </a:pPr>
            <a:r>
              <a:rPr lang="en-US" sz="2462">
                <a:solidFill>
                  <a:srgbClr val="203162"/>
                </a:solidFill>
                <a:latin typeface="Quicksand Bold"/>
              </a:rPr>
              <a:t>Statistical Inference: Calculate the mean total revenue for each channel in the sample. Based on these means, infer which sales channel is likely to have a higher total revenue. For instance, if the mean revenue in Channel A is $500,000 and in Channel B is $600,000, you can infer that Channel B might perform better in generating total revenue.</a:t>
            </a:r>
          </a:p>
        </p:txBody>
      </p:sp>
      <p:sp>
        <p:nvSpPr>
          <p:cNvPr name="TextBox 6" id="6"/>
          <p:cNvSpPr txBox="true"/>
          <p:nvPr/>
        </p:nvSpPr>
        <p:spPr>
          <a:xfrm rot="0">
            <a:off x="1028700" y="933450"/>
            <a:ext cx="7429048" cy="1104900"/>
          </a:xfrm>
          <a:prstGeom prst="rect">
            <a:avLst/>
          </a:prstGeom>
        </p:spPr>
        <p:txBody>
          <a:bodyPr anchor="t" rtlCol="false" tIns="0" lIns="0" bIns="0" rIns="0">
            <a:spAutoFit/>
          </a:bodyPr>
          <a:lstStyle/>
          <a:p>
            <a:pPr>
              <a:lnSpc>
                <a:spcPts val="3977"/>
              </a:lnSpc>
            </a:pPr>
            <a:r>
              <a:rPr lang="en-US" sz="3314">
                <a:solidFill>
                  <a:srgbClr val="203162"/>
                </a:solidFill>
                <a:latin typeface="Agrandir Bold"/>
              </a:rPr>
              <a:t>Scenario 4: Analysing Sales Channel Performance</a:t>
            </a:r>
          </a:p>
        </p:txBody>
      </p:sp>
      <p:grpSp>
        <p:nvGrpSpPr>
          <p:cNvPr name="Group 7" id="7"/>
          <p:cNvGrpSpPr/>
          <p:nvPr/>
        </p:nvGrpSpPr>
        <p:grpSpPr>
          <a:xfrm rot="0">
            <a:off x="13294602" y="7497875"/>
            <a:ext cx="3964698" cy="1982349"/>
            <a:chOff x="0" y="0"/>
            <a:chExt cx="1806222" cy="903111"/>
          </a:xfrm>
        </p:grpSpPr>
        <p:sp>
          <p:nvSpPr>
            <p:cNvPr name="Freeform 8" id="8"/>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9" id="9"/>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1345626" y="7497875"/>
            <a:ext cx="1948976" cy="1982349"/>
          </a:xfrm>
          <a:custGeom>
            <a:avLst/>
            <a:gdLst/>
            <a:ahLst/>
            <a:cxnLst/>
            <a:rect r="r" b="b" t="t" l="l"/>
            <a:pathLst>
              <a:path h="1982349" w="1948976">
                <a:moveTo>
                  <a:pt x="0" y="0"/>
                </a:moveTo>
                <a:lnTo>
                  <a:pt x="1948976" y="0"/>
                </a:lnTo>
                <a:lnTo>
                  <a:pt x="1948976" y="1982350"/>
                </a:lnTo>
                <a:lnTo>
                  <a:pt x="0" y="198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744085" y="7866539"/>
            <a:ext cx="1048082" cy="1245022"/>
          </a:xfrm>
          <a:custGeom>
            <a:avLst/>
            <a:gdLst/>
            <a:ahLst/>
            <a:cxnLst/>
            <a:rect r="r" b="b" t="t" l="l"/>
            <a:pathLst>
              <a:path h="1245022" w="1048082">
                <a:moveTo>
                  <a:pt x="0" y="0"/>
                </a:moveTo>
                <a:lnTo>
                  <a:pt x="1048081" y="0"/>
                </a:lnTo>
                <a:lnTo>
                  <a:pt x="1048081" y="1245022"/>
                </a:lnTo>
                <a:lnTo>
                  <a:pt x="0" y="1245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276951" y="4524352"/>
            <a:ext cx="1982349" cy="991175"/>
          </a:xfrm>
          <a:custGeom>
            <a:avLst/>
            <a:gdLst/>
            <a:ahLst/>
            <a:cxnLst/>
            <a:rect r="r" b="b" t="t" l="l"/>
            <a:pathLst>
              <a:path h="991175" w="1982349">
                <a:moveTo>
                  <a:pt x="0" y="0"/>
                </a:moveTo>
                <a:lnTo>
                  <a:pt x="1982349" y="0"/>
                </a:lnTo>
                <a:lnTo>
                  <a:pt x="1982349" y="991174"/>
                </a:lnTo>
                <a:lnTo>
                  <a:pt x="0" y="991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cover dir="d"/>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sp>
        <p:nvSpPr>
          <p:cNvPr name="TextBox 2" id="2"/>
          <p:cNvSpPr txBox="true"/>
          <p:nvPr/>
        </p:nvSpPr>
        <p:spPr>
          <a:xfrm rot="0">
            <a:off x="3729073" y="3604284"/>
            <a:ext cx="10829854" cy="1333500"/>
          </a:xfrm>
          <a:prstGeom prst="rect">
            <a:avLst/>
          </a:prstGeom>
        </p:spPr>
        <p:txBody>
          <a:bodyPr anchor="t" rtlCol="false" tIns="0" lIns="0" bIns="0" rIns="0">
            <a:spAutoFit/>
          </a:bodyPr>
          <a:lstStyle/>
          <a:p>
            <a:pPr algn="ctr">
              <a:lnSpc>
                <a:spcPts val="8880"/>
              </a:lnSpc>
            </a:pPr>
            <a:r>
              <a:rPr lang="en-US" sz="7400">
                <a:solidFill>
                  <a:srgbClr val="ABD7FF"/>
                </a:solidFill>
                <a:latin typeface="Agrandir Bold"/>
              </a:rPr>
              <a:t>Units sold:-</a:t>
            </a:r>
          </a:p>
        </p:txBody>
      </p:sp>
      <p:sp>
        <p:nvSpPr>
          <p:cNvPr name="TextBox 3" id="3"/>
          <p:cNvSpPr txBox="true"/>
          <p:nvPr/>
        </p:nvSpPr>
        <p:spPr>
          <a:xfrm rot="0">
            <a:off x="2230014" y="4981575"/>
            <a:ext cx="13827971" cy="5031740"/>
          </a:xfrm>
          <a:prstGeom prst="rect">
            <a:avLst/>
          </a:prstGeom>
        </p:spPr>
        <p:txBody>
          <a:bodyPr anchor="t" rtlCol="false" tIns="0" lIns="0" bIns="0" rIns="0">
            <a:spAutoFit/>
          </a:bodyPr>
          <a:lstStyle/>
          <a:p>
            <a:pPr algn="ctr">
              <a:lnSpc>
                <a:spcPts val="3639"/>
              </a:lnSpc>
            </a:pPr>
          </a:p>
          <a:p>
            <a:pPr algn="ctr">
              <a:lnSpc>
                <a:spcPts val="3639"/>
              </a:lnSpc>
            </a:pPr>
            <a:r>
              <a:rPr lang="en-US" sz="2799">
                <a:solidFill>
                  <a:srgbClr val="F8F6F1"/>
                </a:solidFill>
                <a:latin typeface="Quicksand Bold"/>
              </a:rPr>
              <a:t>Count: There are 5000 data points for Units Sold.</a:t>
            </a:r>
          </a:p>
          <a:p>
            <a:pPr algn="ctr">
              <a:lnSpc>
                <a:spcPts val="3639"/>
              </a:lnSpc>
            </a:pPr>
            <a:r>
              <a:rPr lang="en-US" sz="2799">
                <a:solidFill>
                  <a:srgbClr val="F8F6F1"/>
                </a:solidFill>
                <a:latin typeface="Quicksand Bold"/>
              </a:rPr>
              <a:t>Mean: The average number of units sold is approximately 5030.70.</a:t>
            </a:r>
          </a:p>
          <a:p>
            <a:pPr algn="ctr">
              <a:lnSpc>
                <a:spcPts val="3639"/>
              </a:lnSpc>
            </a:pPr>
            <a:r>
              <a:rPr lang="en-US" sz="2799">
                <a:solidFill>
                  <a:srgbClr val="F8F6F1"/>
                </a:solidFill>
                <a:latin typeface="Quicksand Bold"/>
              </a:rPr>
              <a:t>Standard Deviation: The data points deviate from the mean by approximately 2914.52 on average.</a:t>
            </a:r>
          </a:p>
          <a:p>
            <a:pPr algn="ctr">
              <a:lnSpc>
                <a:spcPts val="3639"/>
              </a:lnSpc>
            </a:pPr>
            <a:r>
              <a:rPr lang="en-US" sz="2799">
                <a:solidFill>
                  <a:srgbClr val="F8F6F1"/>
                </a:solidFill>
                <a:latin typeface="Quicksand Bold"/>
              </a:rPr>
              <a:t>Minimum: The minimum number of units sold is 2.</a:t>
            </a:r>
          </a:p>
          <a:p>
            <a:pPr algn="ctr">
              <a:lnSpc>
                <a:spcPts val="3639"/>
              </a:lnSpc>
            </a:pPr>
            <a:r>
              <a:rPr lang="en-US" sz="2799">
                <a:solidFill>
                  <a:srgbClr val="F8F6F1"/>
                </a:solidFill>
                <a:latin typeface="Quicksand Bold"/>
              </a:rPr>
              <a:t>25th Percentile (Q1): 25% of the data lies below 2453.</a:t>
            </a:r>
          </a:p>
          <a:p>
            <a:pPr algn="ctr">
              <a:lnSpc>
                <a:spcPts val="3639"/>
              </a:lnSpc>
            </a:pPr>
            <a:r>
              <a:rPr lang="en-US" sz="2799">
                <a:solidFill>
                  <a:srgbClr val="F8F6F1"/>
                </a:solidFill>
                <a:latin typeface="Quicksand Bold"/>
              </a:rPr>
              <a:t>Median (50th Percentile): The middle value is 5123.</a:t>
            </a:r>
          </a:p>
          <a:p>
            <a:pPr algn="ctr">
              <a:lnSpc>
                <a:spcPts val="3639"/>
              </a:lnSpc>
            </a:pPr>
            <a:r>
              <a:rPr lang="en-US" sz="2799">
                <a:solidFill>
                  <a:srgbClr val="F8F6F1"/>
                </a:solidFill>
                <a:latin typeface="Quicksand"/>
              </a:rPr>
              <a:t>7</a:t>
            </a:r>
            <a:r>
              <a:rPr lang="en-US" sz="2799">
                <a:solidFill>
                  <a:srgbClr val="F8F6F1"/>
                </a:solidFill>
                <a:latin typeface="Quicksand Bold"/>
              </a:rPr>
              <a:t>5th Percentile (Q3): 75% of the data lies below 7576.25.</a:t>
            </a:r>
          </a:p>
          <a:p>
            <a:pPr algn="ctr">
              <a:lnSpc>
                <a:spcPts val="3639"/>
              </a:lnSpc>
            </a:pPr>
            <a:r>
              <a:rPr lang="en-US" sz="2799">
                <a:solidFill>
                  <a:srgbClr val="F8F6F1"/>
                </a:solidFill>
                <a:latin typeface="Quicksand Bold"/>
              </a:rPr>
              <a:t>Maximum: The maximum number of units sold is 9999.</a:t>
            </a:r>
          </a:p>
          <a:p>
            <a:pPr algn="ctr">
              <a:lnSpc>
                <a:spcPts val="3639"/>
              </a:lnSpc>
            </a:pPr>
          </a:p>
        </p:txBody>
      </p:sp>
      <p:grpSp>
        <p:nvGrpSpPr>
          <p:cNvPr name="Group 4" id="4"/>
          <p:cNvGrpSpPr/>
          <p:nvPr/>
        </p:nvGrpSpPr>
        <p:grpSpPr>
          <a:xfrm rot="0">
            <a:off x="7834963" y="2418616"/>
            <a:ext cx="2618075" cy="655443"/>
            <a:chOff x="0" y="0"/>
            <a:chExt cx="3490766" cy="873923"/>
          </a:xfrm>
        </p:grpSpPr>
        <p:grpSp>
          <p:nvGrpSpPr>
            <p:cNvPr name="Group 5" id="5"/>
            <p:cNvGrpSpPr/>
            <p:nvPr/>
          </p:nvGrpSpPr>
          <p:grpSpPr>
            <a:xfrm rot="0">
              <a:off x="2616843" y="0"/>
              <a:ext cx="873923" cy="8739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610"/>
              </a:solidFill>
            </p:spPr>
          </p:sp>
          <p:sp>
            <p:nvSpPr>
              <p:cNvPr name="TextBox 7" id="7"/>
              <p:cNvSpPr txBox="true"/>
              <p:nvPr/>
            </p:nvSpPr>
            <p:spPr>
              <a:xfrm>
                <a:off x="127000" y="165100"/>
                <a:ext cx="558800" cy="520700"/>
              </a:xfrm>
              <a:prstGeom prst="rect">
                <a:avLst/>
              </a:prstGeom>
            </p:spPr>
            <p:txBody>
              <a:bodyPr anchor="ctr" rtlCol="false" tIns="37715" lIns="37715" bIns="37715" rIns="37715"/>
              <a:lstStyle/>
              <a:p>
                <a:pPr algn="ctr">
                  <a:lnSpc>
                    <a:spcPts val="2186"/>
                  </a:lnSpc>
                </a:pPr>
              </a:p>
            </p:txBody>
          </p:sp>
        </p:grpSp>
        <p:grpSp>
          <p:nvGrpSpPr>
            <p:cNvPr name="Group 8" id="8"/>
            <p:cNvGrpSpPr/>
            <p:nvPr/>
          </p:nvGrpSpPr>
          <p:grpSpPr>
            <a:xfrm rot="0">
              <a:off x="1391997" y="0"/>
              <a:ext cx="710063" cy="873923"/>
              <a:chOff x="0" y="0"/>
              <a:chExt cx="660400" cy="812800"/>
            </a:xfrm>
          </p:grpSpPr>
          <p:sp>
            <p:nvSpPr>
              <p:cNvPr name="Freeform 9" id="9"/>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19A28D"/>
              </a:solidFill>
            </p:spPr>
          </p:sp>
          <p:sp>
            <p:nvSpPr>
              <p:cNvPr name="TextBox 10" id="10"/>
              <p:cNvSpPr txBox="true"/>
              <p:nvPr/>
            </p:nvSpPr>
            <p:spPr>
              <a:xfrm>
                <a:off x="0" y="165100"/>
                <a:ext cx="660400" cy="647700"/>
              </a:xfrm>
              <a:prstGeom prst="rect">
                <a:avLst/>
              </a:prstGeom>
            </p:spPr>
            <p:txBody>
              <a:bodyPr anchor="ctr" rtlCol="false" tIns="37715" lIns="37715" bIns="37715" rIns="37715"/>
              <a:lstStyle/>
              <a:p>
                <a:pPr algn="ctr">
                  <a:lnSpc>
                    <a:spcPts val="2186"/>
                  </a:lnSpc>
                </a:pPr>
              </a:p>
            </p:txBody>
          </p:sp>
        </p:grpSp>
        <p:sp>
          <p:nvSpPr>
            <p:cNvPr name="Freeform 11" id="11"/>
            <p:cNvSpPr/>
            <p:nvPr/>
          </p:nvSpPr>
          <p:spPr>
            <a:xfrm flipH="false" flipV="false" rot="0">
              <a:off x="0" y="0"/>
              <a:ext cx="877213" cy="873923"/>
            </a:xfrm>
            <a:custGeom>
              <a:avLst/>
              <a:gdLst/>
              <a:ahLst/>
              <a:cxnLst/>
              <a:rect r="r" b="b" t="t" l="l"/>
              <a:pathLst>
                <a:path h="873923" w="877213">
                  <a:moveTo>
                    <a:pt x="0" y="0"/>
                  </a:moveTo>
                  <a:lnTo>
                    <a:pt x="877213" y="0"/>
                  </a:lnTo>
                  <a:lnTo>
                    <a:pt x="877213" y="873923"/>
                  </a:lnTo>
                  <a:lnTo>
                    <a:pt x="0" y="87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transition spd="fast">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DAFzeCTRhLo</dc:identifier>
  <dcterms:modified xsi:type="dcterms:W3CDTF">2011-08-01T06:04:30Z</dcterms:modified>
  <cp:revision>1</cp:revision>
  <dc:title>Presenting Numerical Data Education Presentation in Blue Cream Yellow Bold Geometric Style</dc:title>
</cp:coreProperties>
</file>