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7"/>
  </p:notesMasterIdLst>
  <p:handoutMasterIdLst>
    <p:handoutMasterId r:id="rId18"/>
  </p:handoutMasterIdLst>
  <p:sldIdLst>
    <p:sldId id="1859" r:id="rId6"/>
    <p:sldId id="1864" r:id="rId7"/>
    <p:sldId id="1660" r:id="rId8"/>
    <p:sldId id="1867" r:id="rId9"/>
    <p:sldId id="1670" r:id="rId10"/>
    <p:sldId id="1870" r:id="rId11"/>
    <p:sldId id="1871" r:id="rId12"/>
    <p:sldId id="1527" r:id="rId13"/>
    <p:sldId id="1528" r:id="rId14"/>
    <p:sldId id="1529" r:id="rId15"/>
    <p:sldId id="1866"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4"/>
            <p14:sldId id="1660"/>
            <p14:sldId id="1867"/>
            <p14:sldId id="1670"/>
            <p14:sldId id="1870"/>
            <p14:sldId id="1871"/>
            <p14:sldId id="1527"/>
            <p14:sldId id="1528"/>
            <p14:sldId id="1529"/>
            <p14:sldId id="1866"/>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1F6B6-BFF4-4FBC-A708-244B308D3E18}" v="28" dt="2021-12-23T18:11:37.139"/>
    <p1510:client id="{44842605-01CE-9763-73A5-59FEACF69264}" v="768" dt="2022-01-12T14:18:39.982"/>
    <p1510:client id="{834D58A8-4062-4540-B270-83905D833E59}" v="2" dt="2021-12-23T18:15:58.132"/>
    <p1510:client id="{B578348E-B1D6-B119-6287-4BCFE418B09D}" v="2" dt="2022-01-02T22:50:40.772"/>
    <p1510:client id="{BE1B4559-07DF-44CD-88B9-AE9F11E7DCA3}" v="1" dt="2021-11-22T22:06:16.918"/>
    <p1510:client id="{D4540770-19BD-4CBD-9AFC-A147744AEB27}" v="3" dt="2021-11-28T02:10:53.614"/>
    <p1510:client id="{E7B1017E-9477-450D-B39B-D90D3E61890A}" v="5" dt="2021-12-01T09:44:38.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82" d="100"/>
          <a:sy n="82" d="100"/>
        </p:scale>
        <p:origin x="749" y="4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1/19/2022 10:33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1/19/2022 10:32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59152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1/19/2022 10:32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48236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python.org/download/"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code.visualstudio.com/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github.com/akshat-max/Reactors/blob/main/workshop-resources/data-science-and-machine-learning/Data_Science_1/workshop-materials/1-Python.ipynb"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tudentambassadors.microsoft.com/" TargetMode="External"/><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456" y="302010"/>
            <a:ext cx="11176000" cy="997196"/>
          </a:xfrm>
        </p:spPr>
        <p:txBody>
          <a:bodyPr/>
          <a:lstStyle/>
          <a:p>
            <a:r>
              <a:rPr lang="en-US">
                <a:ea typeface="+mj-lt"/>
                <a:cs typeface="+mj-lt"/>
              </a:rPr>
              <a:t>What resources and benefits can Microsoft Learn Student Ambassadors get access to? </a:t>
            </a:r>
            <a:endParaRPr lang="en-US"/>
          </a:p>
        </p:txBody>
      </p:sp>
      <p:sp>
        <p:nvSpPr>
          <p:cNvPr id="3" name="TextBox 2">
            <a:extLst>
              <a:ext uri="{FF2B5EF4-FFF2-40B4-BE49-F238E27FC236}">
                <a16:creationId xmlns:a16="http://schemas.microsoft.com/office/drawing/2014/main" id="{ED36F413-F15F-4B1C-81EF-5EDB68A5BC75}"/>
              </a:ext>
            </a:extLst>
          </p:cNvPr>
          <p:cNvSpPr txBox="1"/>
          <p:nvPr/>
        </p:nvSpPr>
        <p:spPr>
          <a:xfrm>
            <a:off x="782320" y="1534160"/>
            <a:ext cx="7590356" cy="276998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dirty="0">
                <a:gradFill>
                  <a:gsLst>
                    <a:gs pos="2917">
                      <a:schemeClr val="tx1"/>
                    </a:gs>
                    <a:gs pos="30000">
                      <a:schemeClr val="tx1"/>
                    </a:gs>
                  </a:gsLst>
                  <a:lin ang="5400000" scaled="0"/>
                </a:gradFill>
              </a:rPr>
              <a:t>There</a:t>
            </a:r>
            <a:r>
              <a:rPr lang="en-US" sz="2000" dirty="0">
                <a:ea typeface="+mn-lt"/>
                <a:cs typeface="+mn-lt"/>
              </a:rPr>
              <a:t> are endless opportunities and benefits for you followed as:</a:t>
            </a:r>
            <a:endParaRPr lang="en-US" dirty="0">
              <a:ea typeface="+mn-lt"/>
              <a:cs typeface="+mn-lt"/>
            </a:endParaRPr>
          </a:p>
          <a:p>
            <a:pPr marL="285750" indent="-285750">
              <a:buFont typeface="Arial"/>
              <a:buChar char="•"/>
            </a:pPr>
            <a:r>
              <a:rPr lang="en-US" sz="2000" dirty="0">
                <a:ea typeface="+mn-lt"/>
                <a:cs typeface="+mn-lt"/>
              </a:rPr>
              <a:t>Visual Studio Enterprise Subscription and $150 monthly Azure Credit</a:t>
            </a:r>
            <a:endParaRPr lang="en-US" dirty="0">
              <a:ea typeface="+mn-lt"/>
              <a:cs typeface="+mn-lt"/>
            </a:endParaRPr>
          </a:p>
          <a:p>
            <a:pPr marL="285750" indent="-285750">
              <a:buFont typeface="Arial"/>
              <a:buChar char="•"/>
            </a:pPr>
            <a:r>
              <a:rPr lang="en-US" sz="2000" dirty="0">
                <a:ea typeface="+mn-lt"/>
                <a:cs typeface="+mn-lt"/>
              </a:rPr>
              <a:t>Event Support</a:t>
            </a:r>
            <a:endParaRPr lang="en-US" dirty="0">
              <a:ea typeface="+mn-lt"/>
              <a:cs typeface="+mn-lt"/>
            </a:endParaRPr>
          </a:p>
          <a:p>
            <a:pPr marL="285750" indent="-285750">
              <a:buFont typeface="Arial"/>
              <a:buChar char="•"/>
            </a:pPr>
            <a:r>
              <a:rPr lang="en-US" sz="2000" dirty="0">
                <a:ea typeface="+mn-lt"/>
                <a:cs typeface="+mn-lt"/>
              </a:rPr>
              <a:t>MTC certification exam voucher</a:t>
            </a:r>
            <a:endParaRPr lang="en-US" dirty="0">
              <a:ea typeface="+mn-lt"/>
              <a:cs typeface="+mn-lt"/>
            </a:endParaRPr>
          </a:p>
          <a:p>
            <a:pPr marL="285750" indent="-285750">
              <a:buFont typeface="Arial"/>
              <a:buChar char="•"/>
            </a:pPr>
            <a:r>
              <a:rPr lang="en-US" sz="2000" dirty="0">
                <a:ea typeface="+mn-lt"/>
                <a:cs typeface="+mn-lt"/>
              </a:rPr>
              <a:t>Access to Office 365, plus TechSmith Snagit and recording software </a:t>
            </a:r>
            <a:endParaRPr lang="en-US" dirty="0">
              <a:ea typeface="+mn-lt"/>
              <a:cs typeface="+mn-lt"/>
            </a:endParaRPr>
          </a:p>
          <a:p>
            <a:pPr marL="285750" indent="-285750">
              <a:buFont typeface="Arial"/>
              <a:buChar char="•"/>
            </a:pPr>
            <a:r>
              <a:rPr lang="en-US" sz="2000" dirty="0">
                <a:ea typeface="+mn-lt"/>
                <a:cs typeface="+mn-lt"/>
              </a:rPr>
              <a:t>Swags and mentorship benefits</a:t>
            </a:r>
            <a:endParaRPr lang="en-US" dirty="0">
              <a:ea typeface="+mn-lt"/>
              <a:cs typeface="+mn-lt"/>
            </a:endParaRPr>
          </a:p>
          <a:p>
            <a:endParaRPr lang="en-US" sz="2000" dirty="0">
              <a:cs typeface="Segoe UI"/>
            </a:endParaRPr>
          </a:p>
        </p:txBody>
      </p:sp>
      <p:pic>
        <p:nvPicPr>
          <p:cNvPr id="4" name="Picture 4" descr="A picture containing diagram&#10;&#10;Description automatically generated">
            <a:extLst>
              <a:ext uri="{FF2B5EF4-FFF2-40B4-BE49-F238E27FC236}">
                <a16:creationId xmlns:a16="http://schemas.microsoft.com/office/drawing/2014/main" id="{E38C8651-4822-475F-8290-29586CBA0164}"/>
              </a:ext>
            </a:extLst>
          </p:cNvPr>
          <p:cNvPicPr>
            <a:picLocks noChangeAspect="1"/>
          </p:cNvPicPr>
          <p:nvPr/>
        </p:nvPicPr>
        <p:blipFill>
          <a:blip r:embed="rId3"/>
          <a:stretch>
            <a:fillRect/>
          </a:stretch>
        </p:blipFill>
        <p:spPr>
          <a:xfrm>
            <a:off x="8242128" y="1718023"/>
            <a:ext cx="3922732" cy="2597323"/>
          </a:xfrm>
          <a:prstGeom prst="rect">
            <a:avLst/>
          </a:prstGeom>
        </p:spPr>
      </p:pic>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a:xfrm>
            <a:off x="4395216" y="2138089"/>
            <a:ext cx="9144000" cy="664797"/>
          </a:xfrm>
        </p:spPr>
        <p:txBody>
          <a:bodyPr/>
          <a:lstStyle/>
          <a:p>
            <a:r>
              <a:rPr lang="en-US" sz="4800">
                <a:cs typeface="Segoe UI"/>
              </a:rPr>
              <a:t>Thank You </a:t>
            </a:r>
            <a:endParaRPr lang="en-US" sz="4800"/>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1767007"/>
            <a:ext cx="6637867" cy="1661993"/>
          </a:xfrm>
        </p:spPr>
        <p:txBody>
          <a:bodyPr/>
          <a:lstStyle/>
          <a:p>
            <a:r>
              <a:rPr lang="en-US" dirty="0">
                <a:ea typeface="+mj-lt"/>
                <a:cs typeface="+mj-lt"/>
              </a:rPr>
              <a:t>Introduction to python and Microsoft Student Learn Ambassador</a:t>
            </a:r>
            <a:endParaRPr lang="en-US" dirty="0"/>
          </a:p>
        </p:txBody>
      </p:sp>
      <p:sp>
        <p:nvSpPr>
          <p:cNvPr id="5" name="Text Placeholder 4"/>
          <p:cNvSpPr>
            <a:spLocks noGrp="1"/>
          </p:cNvSpPr>
          <p:nvPr>
            <p:ph type="body" sz="quarter" idx="12"/>
          </p:nvPr>
        </p:nvSpPr>
        <p:spPr/>
        <p:txBody>
          <a:bodyPr vert="horz" wrap="square" lIns="0" tIns="0" rIns="0" bIns="0" rtlCol="0" anchor="t">
            <a:spAutoFit/>
          </a:bodyPr>
          <a:lstStyle/>
          <a:p>
            <a:r>
              <a:rPr lang="en-US" dirty="0">
                <a:cs typeface="Segoe UI"/>
              </a:rPr>
              <a:t>Speaker:     Akshat Mittal</a:t>
            </a:r>
            <a:endParaRPr lang="en-US" dirty="0"/>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Agenda</a:t>
            </a:r>
            <a:endParaRPr lang="en-US"/>
          </a:p>
        </p:txBody>
      </p:sp>
      <p:sp>
        <p:nvSpPr>
          <p:cNvPr id="6" name="Text Placeholder 5"/>
          <p:cNvSpPr>
            <a:spLocks noGrp="1"/>
          </p:cNvSpPr>
          <p:nvPr>
            <p:ph type="body" sz="quarter" idx="10"/>
          </p:nvPr>
        </p:nvSpPr>
        <p:spPr>
          <a:xfrm>
            <a:off x="586390" y="1434370"/>
            <a:ext cx="11018520" cy="5601533"/>
          </a:xfrm>
        </p:spPr>
        <p:txBody>
          <a:bodyPr vert="horz" wrap="square" lIns="0" tIns="0" rIns="0" bIns="0" rtlCol="0" anchor="t">
            <a:spAutoFit/>
          </a:bodyPr>
          <a:lstStyle/>
          <a:p>
            <a:pPr marL="457200" indent="-457200">
              <a:buFont typeface="Arial" panose="05000000000000000000" pitchFamily="2" charset="2"/>
              <a:buChar char="•"/>
            </a:pPr>
            <a:r>
              <a:rPr lang="en-US" dirty="0">
                <a:latin typeface="Segoe UI Semilight"/>
                <a:cs typeface="Segoe UI Semilight"/>
              </a:rPr>
              <a:t>History</a:t>
            </a:r>
            <a:endParaRPr lang="en-US" dirty="0"/>
          </a:p>
          <a:p>
            <a:pPr marL="457200" indent="-457200">
              <a:buFont typeface="Arial" panose="05000000000000000000" pitchFamily="2" charset="2"/>
              <a:buChar char="•"/>
            </a:pPr>
            <a:r>
              <a:rPr lang="en-US" dirty="0">
                <a:latin typeface="Segoe UI Semilight"/>
                <a:cs typeface="Segoe UI Semilight"/>
              </a:rPr>
              <a:t>Installing &amp; Running Python</a:t>
            </a:r>
            <a:endParaRPr lang="en-US" dirty="0"/>
          </a:p>
          <a:p>
            <a:pPr marL="457200" indent="-457200">
              <a:buFont typeface="Arial" panose="05000000000000000000" pitchFamily="2" charset="2"/>
              <a:buChar char="•"/>
            </a:pPr>
            <a:r>
              <a:rPr lang="en-US" dirty="0">
                <a:latin typeface="Segoe UI Semilight"/>
                <a:cs typeface="Segoe UI Semilight"/>
              </a:rPr>
              <a:t>Names &amp; Assignment</a:t>
            </a:r>
            <a:endParaRPr lang="en-US" dirty="0"/>
          </a:p>
          <a:p>
            <a:pPr marL="457200" indent="-457200">
              <a:buFont typeface="Arial" panose="05000000000000000000" pitchFamily="2" charset="2"/>
              <a:buChar char="•"/>
            </a:pPr>
            <a:r>
              <a:rPr lang="en-US" dirty="0">
                <a:latin typeface="Segoe UI Semilight"/>
                <a:cs typeface="Segoe UI Semilight"/>
              </a:rPr>
              <a:t>Sequences types: Lists, Tuples, and Strings</a:t>
            </a:r>
            <a:endParaRPr lang="en-US" dirty="0"/>
          </a:p>
          <a:p>
            <a:pPr marL="457200" indent="-457200">
              <a:buFont typeface="Arial" panose="05000000000000000000" pitchFamily="2" charset="2"/>
              <a:buChar char="•"/>
            </a:pPr>
            <a:r>
              <a:rPr lang="en-US" dirty="0">
                <a:latin typeface="Segoe UI Semilight"/>
                <a:cs typeface="Segoe UI Semilight"/>
              </a:rPr>
              <a:t>Loops</a:t>
            </a:r>
          </a:p>
          <a:p>
            <a:pPr marL="457200" indent="-457200">
              <a:buFont typeface="Arial" panose="05000000000000000000" pitchFamily="2" charset="2"/>
              <a:buChar char="•"/>
            </a:pPr>
            <a:r>
              <a:rPr lang="en-US" dirty="0">
                <a:latin typeface="Segoe UI Semilight"/>
                <a:cs typeface="Segoe UI Semilight"/>
              </a:rPr>
              <a:t>Mutability</a:t>
            </a:r>
            <a:endParaRPr lang="en-US" dirty="0"/>
          </a:p>
          <a:p>
            <a:pPr marL="457200" indent="-457200">
              <a:buFont typeface="Arial" panose="05000000000000000000" pitchFamily="2" charset="2"/>
              <a:buChar char="•"/>
            </a:pPr>
            <a:r>
              <a:rPr lang="en-US" dirty="0" err="1">
                <a:latin typeface="Segoe UI Semilight"/>
                <a:cs typeface="Segoe UI Semilight"/>
              </a:rPr>
              <a:t>Jupyter</a:t>
            </a:r>
            <a:r>
              <a:rPr lang="en-US" dirty="0">
                <a:latin typeface="Segoe UI Semilight"/>
                <a:cs typeface="Segoe UI Semilight"/>
              </a:rPr>
              <a:t> Notebook</a:t>
            </a:r>
          </a:p>
          <a:p>
            <a:pPr marL="457200" indent="-457200">
              <a:buFont typeface="Arial" panose="05000000000000000000" pitchFamily="2" charset="2"/>
              <a:buChar char="•"/>
            </a:pPr>
            <a:r>
              <a:rPr lang="en-US" dirty="0">
                <a:latin typeface="Segoe UI Semilight"/>
                <a:cs typeface="Segoe UI Semilight"/>
              </a:rPr>
              <a:t>Information about MSLA</a:t>
            </a:r>
            <a:endParaRPr lang="en-US" dirty="0"/>
          </a:p>
          <a:p>
            <a:pPr marL="457200" indent="-457200">
              <a:buFont typeface="Arial" panose="05000000000000000000" pitchFamily="2" charset="2"/>
              <a:buChar char="•"/>
            </a:pPr>
            <a:endParaRPr lang="en-US"/>
          </a:p>
          <a:p>
            <a:pPr marL="457200" indent="-457200">
              <a:buFont typeface="Arial" panose="05000000000000000000" pitchFamily="2" charset="2"/>
              <a:buChar char="•"/>
            </a:pPr>
            <a:endParaRPr lang="en-US"/>
          </a:p>
          <a:p>
            <a:pPr marL="457200" indent="-457200">
              <a:buFont typeface="Arial" panose="05000000000000000000" pitchFamily="2" charset="2"/>
              <a:buChar char="•"/>
            </a:pPr>
            <a:endParaRPr lang="en-US" dirty="0">
              <a:latin typeface="Segoe UI Semilight"/>
              <a:cs typeface="Segoe UI Semilight"/>
            </a:endParaRP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a:ea typeface="+mj-lt"/>
                <a:cs typeface="+mj-lt"/>
              </a:rPr>
              <a:t>Brief History of Python</a:t>
            </a:r>
            <a:endParaRPr lang="en-US"/>
          </a:p>
        </p:txBody>
      </p:sp>
      <p:sp>
        <p:nvSpPr>
          <p:cNvPr id="6" name="Text Placeholder 5"/>
          <p:cNvSpPr>
            <a:spLocks noGrp="1"/>
          </p:cNvSpPr>
          <p:nvPr>
            <p:ph type="body" sz="quarter" idx="10"/>
          </p:nvPr>
        </p:nvSpPr>
        <p:spPr>
          <a:xfrm>
            <a:off x="586390" y="1434370"/>
            <a:ext cx="11018520" cy="4050340"/>
          </a:xfrm>
        </p:spPr>
        <p:txBody>
          <a:bodyPr vert="horz" wrap="square" lIns="0" tIns="0" rIns="0" bIns="0" rtlCol="0" anchor="t">
            <a:spAutoFit/>
          </a:bodyPr>
          <a:lstStyle/>
          <a:p>
            <a:pPr marL="457200" indent="-457200">
              <a:buFont typeface="Arial" panose="05000000000000000000" pitchFamily="2" charset="2"/>
              <a:buChar char="•"/>
            </a:pPr>
            <a:r>
              <a:rPr lang="en-US" dirty="0">
                <a:latin typeface="Segoe UI Semilight"/>
                <a:cs typeface="Segoe UI Semilight"/>
              </a:rPr>
              <a:t>Invented in the Netherlands, early 90s by Guido van Rossum</a:t>
            </a:r>
            <a:endParaRPr lang="en-US" dirty="0"/>
          </a:p>
          <a:p>
            <a:pPr marL="457200" indent="-457200">
              <a:buFont typeface="Arial" panose="05000000000000000000" pitchFamily="2" charset="2"/>
              <a:buChar char="•"/>
            </a:pPr>
            <a:r>
              <a:rPr lang="en-US" dirty="0">
                <a:latin typeface="Segoe UI Semilight"/>
                <a:cs typeface="Segoe UI Semilight"/>
              </a:rPr>
              <a:t>Named after Monty Python</a:t>
            </a:r>
            <a:endParaRPr lang="en-US" dirty="0"/>
          </a:p>
          <a:p>
            <a:pPr marL="457200" indent="-457200">
              <a:buFont typeface="Arial" panose="05000000000000000000" pitchFamily="2" charset="2"/>
              <a:buChar char="•"/>
            </a:pPr>
            <a:r>
              <a:rPr lang="en-US" dirty="0">
                <a:latin typeface="Segoe UI Semilight"/>
                <a:cs typeface="Segoe UI Semilight"/>
              </a:rPr>
              <a:t>Open sourced from the beginning</a:t>
            </a:r>
            <a:endParaRPr lang="en-US" dirty="0"/>
          </a:p>
          <a:p>
            <a:pPr marL="457200" indent="-457200">
              <a:buFont typeface="Arial" panose="05000000000000000000" pitchFamily="2" charset="2"/>
              <a:buChar char="•"/>
            </a:pPr>
            <a:r>
              <a:rPr lang="en-US" dirty="0">
                <a:latin typeface="Segoe UI Semilight"/>
                <a:cs typeface="Segoe UI Semilight"/>
              </a:rPr>
              <a:t>Considered a Programming language, and it is much more</a:t>
            </a:r>
            <a:endParaRPr lang="en-US" dirty="0"/>
          </a:p>
          <a:p>
            <a:pPr marL="457200" indent="-457200">
              <a:buFont typeface="Arial" panose="05000000000000000000" pitchFamily="2" charset="2"/>
              <a:buChar char="•"/>
            </a:pPr>
            <a:r>
              <a:rPr lang="en-US" dirty="0">
                <a:latin typeface="Segoe UI Semilight"/>
                <a:cs typeface="Segoe UI Semilight"/>
              </a:rPr>
              <a:t>Scalable, object oriented and functional from the beginning</a:t>
            </a:r>
            <a:endParaRPr lang="en-US" dirty="0"/>
          </a:p>
          <a:p>
            <a:pPr marL="457200" indent="-457200">
              <a:buFont typeface="Arial" panose="05000000000000000000" pitchFamily="2" charset="2"/>
              <a:buChar char="•"/>
            </a:pPr>
            <a:r>
              <a:rPr lang="en-US" dirty="0">
                <a:latin typeface="Segoe UI Semilight"/>
                <a:cs typeface="Segoe UI Semilight"/>
              </a:rPr>
              <a:t>Used by Google from the beginning</a:t>
            </a:r>
            <a:endParaRPr lang="en-US" dirty="0"/>
          </a:p>
          <a:p>
            <a:pPr marL="457200" indent="-457200">
              <a:buFont typeface="Arial" panose="05000000000000000000" pitchFamily="2" charset="2"/>
              <a:buChar char="•"/>
            </a:pPr>
            <a:r>
              <a:rPr lang="en-US" dirty="0">
                <a:latin typeface="Segoe UI Semilight"/>
                <a:cs typeface="Segoe UI Semilight"/>
              </a:rPr>
              <a:t>Increasingly popular</a:t>
            </a:r>
            <a:endParaRPr lang="en-US" dirty="0"/>
          </a:p>
          <a:p>
            <a:endParaRPr lang="en-US" dirty="0">
              <a:latin typeface="Segoe UI Semilight"/>
              <a:cs typeface="Segoe UI Semilight"/>
            </a:endParaRPr>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ea typeface="+mj-lt"/>
                <a:cs typeface="+mj-lt"/>
              </a:rPr>
              <a:t>Installing</a:t>
            </a:r>
            <a:endParaRPr lang="en-US"/>
          </a:p>
        </p:txBody>
      </p:sp>
      <p:sp>
        <p:nvSpPr>
          <p:cNvPr id="6" name="Text Placeholder 5"/>
          <p:cNvSpPr>
            <a:spLocks noGrp="1"/>
          </p:cNvSpPr>
          <p:nvPr>
            <p:ph type="body" sz="quarter" idx="10"/>
          </p:nvPr>
        </p:nvSpPr>
        <p:spPr>
          <a:xfrm>
            <a:off x="584200" y="1435497"/>
            <a:ext cx="11018520" cy="3447098"/>
          </a:xfrm>
        </p:spPr>
        <p:txBody>
          <a:bodyPr vert="horz" wrap="square" lIns="0" tIns="0" rIns="0" bIns="0" rtlCol="0" anchor="t">
            <a:spAutoFit/>
          </a:bodyPr>
          <a:lstStyle/>
          <a:p>
            <a:r>
              <a:rPr lang="en-US" dirty="0">
                <a:latin typeface="Segoe UI Semilight"/>
                <a:cs typeface="Segoe UI Semilight"/>
              </a:rPr>
              <a:t>Python is pre-installed on most Unix systems, including Linux and MAC OS X</a:t>
            </a:r>
            <a:endParaRPr lang="en-US" dirty="0"/>
          </a:p>
          <a:p>
            <a:r>
              <a:rPr lang="en-US" dirty="0">
                <a:latin typeface="Segoe UI Semilight"/>
                <a:cs typeface="Segoe UI Semilight"/>
              </a:rPr>
              <a:t>The pre-installed version may not be the most recent one. </a:t>
            </a:r>
            <a:endParaRPr lang="en-US" dirty="0"/>
          </a:p>
          <a:p>
            <a:r>
              <a:rPr lang="en-US" dirty="0">
                <a:latin typeface="Segoe UI Semilight"/>
                <a:cs typeface="Segoe UI Semilight"/>
              </a:rPr>
              <a:t>Download from </a:t>
            </a:r>
            <a:r>
              <a:rPr lang="en-US" dirty="0">
                <a:latin typeface="Segoe UI Semilight"/>
                <a:cs typeface="Segoe UI Semilight"/>
                <a:hlinkClick r:id="rId3"/>
              </a:rPr>
              <a:t>http://python.org/download/</a:t>
            </a:r>
            <a:endParaRPr lang="en-US"/>
          </a:p>
          <a:p>
            <a:r>
              <a:rPr lang="en-US" dirty="0">
                <a:latin typeface="Segoe UI Semilight"/>
                <a:cs typeface="Segoe UI Semilight"/>
              </a:rPr>
              <a:t>Python comes with a large library of standard modules</a:t>
            </a:r>
            <a:endParaRPr lang="en-US" dirty="0"/>
          </a:p>
          <a:p>
            <a:endParaRPr lang="en-US" dirty="0">
              <a:latin typeface="Segoe UI Semilight"/>
              <a:cs typeface="Segoe UI Semilight"/>
            </a:endParaRPr>
          </a:p>
          <a:p>
            <a:r>
              <a:rPr lang="en-US" dirty="0">
                <a:latin typeface="Segoe UI Semilight"/>
                <a:cs typeface="Segoe UI Semilight"/>
              </a:rPr>
              <a:t>Download Vs Code from  </a:t>
            </a:r>
            <a:r>
              <a:rPr lang="en-US" dirty="0">
                <a:latin typeface="Segoe UI Semilight"/>
                <a:cs typeface="Segoe UI Semilight"/>
                <a:hlinkClick r:id="rId4"/>
              </a:rPr>
              <a:t>visualstudio</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46B6-41F7-4ED2-A2C2-CE9820C951F8}"/>
              </a:ext>
            </a:extLst>
          </p:cNvPr>
          <p:cNvSpPr>
            <a:spLocks noGrp="1"/>
          </p:cNvSpPr>
          <p:nvPr>
            <p:ph type="title"/>
          </p:nvPr>
        </p:nvSpPr>
        <p:spPr>
          <a:xfrm>
            <a:off x="584200" y="1259562"/>
            <a:ext cx="6637867" cy="553998"/>
          </a:xfrm>
        </p:spPr>
        <p:txBody>
          <a:bodyPr/>
          <a:lstStyle/>
          <a:p>
            <a:r>
              <a:rPr lang="en-US" dirty="0">
                <a:ea typeface="+mj-lt"/>
                <a:cs typeface="+mj-lt"/>
              </a:rPr>
              <a:t>What is Python used for?</a:t>
            </a:r>
            <a:endParaRPr lang="en-US" dirty="0"/>
          </a:p>
        </p:txBody>
      </p:sp>
      <p:sp>
        <p:nvSpPr>
          <p:cNvPr id="3" name="Text Placeholder 2">
            <a:extLst>
              <a:ext uri="{FF2B5EF4-FFF2-40B4-BE49-F238E27FC236}">
                <a16:creationId xmlns:a16="http://schemas.microsoft.com/office/drawing/2014/main" id="{DC9CDE73-EC8A-4B94-A22C-642EC284F62D}"/>
              </a:ext>
            </a:extLst>
          </p:cNvPr>
          <p:cNvSpPr>
            <a:spLocks noGrp="1"/>
          </p:cNvSpPr>
          <p:nvPr>
            <p:ph type="body" sz="quarter" idx="12"/>
          </p:nvPr>
        </p:nvSpPr>
        <p:spPr>
          <a:xfrm>
            <a:off x="584200" y="2171543"/>
            <a:ext cx="6655646" cy="2769989"/>
          </a:xfrm>
        </p:spPr>
        <p:txBody>
          <a:bodyPr vert="horz" wrap="square" lIns="0" tIns="0" rIns="0" bIns="0" rtlCol="0" anchor="t">
            <a:spAutoFit/>
          </a:bodyPr>
          <a:lstStyle/>
          <a:p>
            <a:r>
              <a:rPr lang="en-US" dirty="0">
                <a:ea typeface="+mn-lt"/>
                <a:cs typeface="+mn-lt"/>
              </a:rPr>
              <a:t>1. AI and machine learning </a:t>
            </a:r>
            <a:endParaRPr lang="en-US">
              <a:ea typeface="+mn-lt"/>
            </a:endParaRPr>
          </a:p>
          <a:p>
            <a:r>
              <a:rPr lang="en-US" dirty="0">
                <a:ea typeface="+mn-lt"/>
                <a:cs typeface="+mn-lt"/>
              </a:rPr>
              <a:t>2. Data analytics </a:t>
            </a:r>
          </a:p>
          <a:p>
            <a:r>
              <a:rPr lang="en-US" dirty="0">
                <a:cs typeface="Segoe UI"/>
              </a:rPr>
              <a:t>3. Data </a:t>
            </a:r>
            <a:r>
              <a:rPr lang="en-US" dirty="0" err="1">
                <a:cs typeface="Segoe UI"/>
              </a:rPr>
              <a:t>visualisation</a:t>
            </a:r>
            <a:r>
              <a:rPr lang="en-US" dirty="0">
                <a:cs typeface="Segoe UI"/>
              </a:rPr>
              <a:t> </a:t>
            </a:r>
          </a:p>
          <a:p>
            <a:r>
              <a:rPr lang="en-US" dirty="0">
                <a:ea typeface="+mn-lt"/>
                <a:cs typeface="+mn-lt"/>
              </a:rPr>
              <a:t>4. Programming applications </a:t>
            </a:r>
            <a:endParaRPr lang="en-US">
              <a:ea typeface="+mn-lt"/>
            </a:endParaRPr>
          </a:p>
          <a:p>
            <a:r>
              <a:rPr lang="en-US" dirty="0">
                <a:ea typeface="+mn-lt"/>
                <a:cs typeface="+mn-lt"/>
              </a:rPr>
              <a:t>5. Web development </a:t>
            </a:r>
          </a:p>
          <a:p>
            <a:r>
              <a:rPr lang="en-US" dirty="0">
                <a:ea typeface="+mn-lt"/>
                <a:cs typeface="+mn-lt"/>
              </a:rPr>
              <a:t>6. Game development </a:t>
            </a:r>
          </a:p>
          <a:p>
            <a:r>
              <a:rPr lang="en-US" dirty="0">
                <a:ea typeface="+mn-lt"/>
                <a:cs typeface="+mn-lt"/>
              </a:rPr>
              <a:t>7. Language development</a:t>
            </a:r>
          </a:p>
          <a:p>
            <a:r>
              <a:rPr lang="en-US" dirty="0">
                <a:cs typeface="Segoe UI"/>
              </a:rPr>
              <a:t>8. Finance </a:t>
            </a:r>
          </a:p>
          <a:p>
            <a:endParaRPr lang="en-US" dirty="0"/>
          </a:p>
        </p:txBody>
      </p:sp>
    </p:spTree>
    <p:extLst>
      <p:ext uri="{BB962C8B-B14F-4D97-AF65-F5344CB8AC3E}">
        <p14:creationId xmlns:p14="http://schemas.microsoft.com/office/powerpoint/2010/main" val="19002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A3CA-3B3D-4C3E-BC53-A909ED6031B4}"/>
              </a:ext>
            </a:extLst>
          </p:cNvPr>
          <p:cNvSpPr>
            <a:spLocks noGrp="1"/>
          </p:cNvSpPr>
          <p:nvPr>
            <p:ph type="title"/>
          </p:nvPr>
        </p:nvSpPr>
        <p:spPr>
          <a:xfrm>
            <a:off x="584200" y="1249402"/>
            <a:ext cx="6637867" cy="553998"/>
          </a:xfrm>
        </p:spPr>
        <p:txBody>
          <a:bodyPr/>
          <a:lstStyle/>
          <a:p>
            <a:r>
              <a:rPr lang="en-US" dirty="0">
                <a:ea typeface="+mj-lt"/>
                <a:cs typeface="+mj-lt"/>
              </a:rPr>
              <a:t>Practical Time</a:t>
            </a:r>
            <a:endParaRPr lang="en-US" dirty="0"/>
          </a:p>
        </p:txBody>
      </p:sp>
      <p:sp>
        <p:nvSpPr>
          <p:cNvPr id="3" name="Text Placeholder 2">
            <a:extLst>
              <a:ext uri="{FF2B5EF4-FFF2-40B4-BE49-F238E27FC236}">
                <a16:creationId xmlns:a16="http://schemas.microsoft.com/office/drawing/2014/main" id="{F58C638E-0BF3-4501-8393-A1F51F718E5D}"/>
              </a:ext>
            </a:extLst>
          </p:cNvPr>
          <p:cNvSpPr>
            <a:spLocks noGrp="1"/>
          </p:cNvSpPr>
          <p:nvPr>
            <p:ph type="body" sz="quarter" idx="12"/>
          </p:nvPr>
        </p:nvSpPr>
        <p:spPr>
          <a:xfrm>
            <a:off x="574040" y="2486503"/>
            <a:ext cx="5070686" cy="1231106"/>
          </a:xfrm>
        </p:spPr>
        <p:txBody>
          <a:bodyPr vert="horz" wrap="square" lIns="0" tIns="0" rIns="0" bIns="0" rtlCol="0" anchor="t">
            <a:spAutoFit/>
          </a:bodyPr>
          <a:lstStyle/>
          <a:p>
            <a:r>
              <a:rPr lang="en-US" dirty="0">
                <a:cs typeface="Segoe UI"/>
              </a:rPr>
              <a:t>So now let's move on to coding part.</a:t>
            </a:r>
            <a:br>
              <a:rPr lang="en-US" dirty="0">
                <a:cs typeface="Segoe UI"/>
              </a:rPr>
            </a:br>
            <a:br>
              <a:rPr lang="en-US" dirty="0">
                <a:cs typeface="Segoe UI"/>
              </a:rPr>
            </a:br>
            <a:br>
              <a:rPr lang="en-US" dirty="0">
                <a:cs typeface="Segoe UI"/>
              </a:rPr>
            </a:br>
            <a:r>
              <a:rPr lang="en-US" dirty="0">
                <a:cs typeface="Segoe UI"/>
              </a:rPr>
              <a:t>Ps: you can find all code and ppt on </a:t>
            </a:r>
            <a:r>
              <a:rPr lang="en-US" dirty="0">
                <a:cs typeface="Segoe UI"/>
                <a:hlinkClick r:id="rId2"/>
              </a:rPr>
              <a:t>Github</a:t>
            </a:r>
            <a:endParaRPr lang="en-US"/>
          </a:p>
        </p:txBody>
      </p:sp>
      <p:pic>
        <p:nvPicPr>
          <p:cNvPr id="4" name="Picture 4" descr="A picture containing text, person, indoor, wall&#10;&#10;Description automatically generated">
            <a:extLst>
              <a:ext uri="{FF2B5EF4-FFF2-40B4-BE49-F238E27FC236}">
                <a16:creationId xmlns:a16="http://schemas.microsoft.com/office/drawing/2014/main" id="{6AB31AD5-E49B-4BEA-A3E5-A91454C87FFE}"/>
              </a:ext>
            </a:extLst>
          </p:cNvPr>
          <p:cNvPicPr>
            <a:picLocks noChangeAspect="1"/>
          </p:cNvPicPr>
          <p:nvPr/>
        </p:nvPicPr>
        <p:blipFill>
          <a:blip r:embed="rId3"/>
          <a:stretch>
            <a:fillRect/>
          </a:stretch>
        </p:blipFill>
        <p:spPr>
          <a:xfrm>
            <a:off x="7054532" y="1530350"/>
            <a:ext cx="5133975" cy="3086100"/>
          </a:xfrm>
          <a:prstGeom prst="rect">
            <a:avLst/>
          </a:prstGeom>
        </p:spPr>
      </p:pic>
    </p:spTree>
    <p:extLst>
      <p:ext uri="{BB962C8B-B14F-4D97-AF65-F5344CB8AC3E}">
        <p14:creationId xmlns:p14="http://schemas.microsoft.com/office/powerpoint/2010/main" val="187107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5376" y="331103"/>
            <a:ext cx="11592560" cy="498598"/>
          </a:xfrm>
        </p:spPr>
        <p:txBody>
          <a:bodyPr/>
          <a:lstStyle/>
          <a:p>
            <a:r>
              <a:rPr lang="en-US">
                <a:cs typeface="Segoe UI"/>
              </a:rPr>
              <a:t>What is </a:t>
            </a:r>
            <a:r>
              <a:rPr lang="en-US">
                <a:ea typeface="+mj-lt"/>
                <a:cs typeface="+mj-lt"/>
              </a:rPr>
              <a:t>Microsoft Learn Student Ambassadors?</a:t>
            </a:r>
            <a:endParaRPr lang="en-US"/>
          </a:p>
        </p:txBody>
      </p:sp>
      <p:sp>
        <p:nvSpPr>
          <p:cNvPr id="2" name="TextBox 1">
            <a:extLst>
              <a:ext uri="{FF2B5EF4-FFF2-40B4-BE49-F238E27FC236}">
                <a16:creationId xmlns:a16="http://schemas.microsoft.com/office/drawing/2014/main" id="{3ADE8831-B45F-4D81-957F-77A208AD8894}"/>
              </a:ext>
            </a:extLst>
          </p:cNvPr>
          <p:cNvSpPr txBox="1"/>
          <p:nvPr/>
        </p:nvSpPr>
        <p:spPr>
          <a:xfrm>
            <a:off x="599440" y="1239520"/>
            <a:ext cx="10353039" cy="327705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2000" dirty="0">
                <a:ea typeface="+mn-lt"/>
                <a:cs typeface="+mn-lt"/>
              </a:rPr>
              <a:t>The </a:t>
            </a:r>
            <a:r>
              <a:rPr lang="en-GB" sz="2000" u="sng" dirty="0">
                <a:ea typeface="+mn-lt"/>
                <a:cs typeface="+mn-lt"/>
                <a:hlinkClick r:id="rId3"/>
              </a:rPr>
              <a:t>Microsoft Learn Student Ambassadors</a:t>
            </a:r>
            <a:r>
              <a:rPr lang="en-GB" sz="2000" dirty="0">
                <a:ea typeface="+mn-lt"/>
                <a:cs typeface="+mn-lt"/>
              </a:rPr>
              <a:t> community is for students—like you—who want to use tech to solve real-world problems with like-minded peers, establish themselves as mentors and leaders in their community, and amplify their impact.  </a:t>
            </a:r>
            <a:endParaRPr lang="en-US" dirty="0"/>
          </a:p>
          <a:p>
            <a:endParaRPr lang="en-GB"/>
          </a:p>
          <a:p>
            <a:r>
              <a:rPr lang="en-GB" sz="2000" dirty="0">
                <a:ea typeface="+mn-lt"/>
                <a:cs typeface="+mn-lt"/>
              </a:rPr>
              <a:t>Student Ambassadors get the opportunity to connect with other students around the world (from 102 countries and counting!), foster their own online communities, get training and earn certifications, and tackle practical challenges, all while building key technical and soft skills to help them succeed.  They can also make meaningful progress on the socially significant issues that they care about.   </a:t>
            </a:r>
            <a:endParaRPr lang="en-GB" dirty="0"/>
          </a:p>
          <a:p>
            <a:br>
              <a:rPr lang="en-US" dirty="0"/>
            </a:br>
            <a:endParaRPr lang="en-US" dirty="0"/>
          </a:p>
        </p:txBody>
      </p:sp>
    </p:spTree>
    <p:extLst>
      <p:ext uri="{BB962C8B-B14F-4D97-AF65-F5344CB8AC3E}">
        <p14:creationId xmlns:p14="http://schemas.microsoft.com/office/powerpoint/2010/main" val="203203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5696" y="281690"/>
            <a:ext cx="10139680" cy="997196"/>
          </a:xfrm>
        </p:spPr>
        <p:txBody>
          <a:bodyPr/>
          <a:lstStyle/>
          <a:p>
            <a:r>
              <a:rPr lang="en-US">
                <a:cs typeface="Segoe UI Semibold"/>
              </a:rPr>
              <a:t>Who’s</a:t>
            </a:r>
            <a:r>
              <a:rPr lang="en-US">
                <a:ea typeface="+mj-lt"/>
                <a:cs typeface="+mj-lt"/>
              </a:rPr>
              <a:t> eligible to apply to the program and what experience do you need?</a:t>
            </a:r>
            <a:endParaRPr lang="en-US" b="1"/>
          </a:p>
        </p:txBody>
      </p:sp>
      <p:sp>
        <p:nvSpPr>
          <p:cNvPr id="3" name="TextBox 2">
            <a:extLst>
              <a:ext uri="{FF2B5EF4-FFF2-40B4-BE49-F238E27FC236}">
                <a16:creationId xmlns:a16="http://schemas.microsoft.com/office/drawing/2014/main" id="{52D7308A-06FB-4E27-973A-0264DEBE1EDD}"/>
              </a:ext>
            </a:extLst>
          </p:cNvPr>
          <p:cNvSpPr txBox="1"/>
          <p:nvPr/>
        </p:nvSpPr>
        <p:spPr>
          <a:xfrm>
            <a:off x="619760" y="1463040"/>
            <a:ext cx="10505440"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2000" dirty="0">
              <a:latin typeface="Segoe UI Semibold"/>
              <a:cs typeface="Segoe UI"/>
            </a:endParaRPr>
          </a:p>
          <a:p>
            <a:r>
              <a:rPr lang="en-US" sz="2000" dirty="0">
                <a:latin typeface="Segoe UI Semibold"/>
                <a:cs typeface="Segoe UI"/>
              </a:rPr>
              <a:t>There is only one requirement, and it is:​</a:t>
            </a:r>
            <a:endParaRPr lang="en-US" dirty="0"/>
          </a:p>
          <a:p>
            <a:r>
              <a:rPr lang="en-US" sz="2000" dirty="0">
                <a:latin typeface="Segoe UI Semibold"/>
                <a:cs typeface="Segoe UI"/>
              </a:rPr>
              <a:t>​</a:t>
            </a:r>
          </a:p>
          <a:p>
            <a:pPr marL="285750" indent="-285750">
              <a:buFont typeface="Arial"/>
              <a:buChar char="•"/>
            </a:pPr>
            <a:r>
              <a:rPr lang="en-US" sz="2000" dirty="0">
                <a:latin typeface="Segoe UI Semibold"/>
                <a:cs typeface="Segoe UI"/>
              </a:rPr>
              <a:t>You must be at least 16 years old and actively enrolled in a higher education academic institution to apply.</a:t>
            </a:r>
          </a:p>
          <a:p>
            <a:pPr marL="285750" indent="-285750">
              <a:buFont typeface="Arial"/>
              <a:buChar char="•"/>
            </a:pPr>
            <a:endParaRPr lang="en-US" sz="2000" dirty="0">
              <a:latin typeface="Segoe UI Semibold"/>
              <a:cs typeface="Segoe UI"/>
            </a:endParaRPr>
          </a:p>
          <a:p>
            <a:pPr marL="285750" indent="-285750">
              <a:buFont typeface="Arial"/>
              <a:buChar char="•"/>
            </a:pPr>
            <a:r>
              <a:rPr lang="en-US" sz="2000" dirty="0">
                <a:latin typeface="Segoe UI Semibold"/>
                <a:cs typeface="Segoe UI"/>
              </a:rPr>
              <a:t>Microsoft supports students from all academic backgrounds and ages who want to learn, grow, and help others.</a:t>
            </a:r>
          </a:p>
        </p:txBody>
      </p:sp>
      <p:sp>
        <p:nvSpPr>
          <p:cNvPr id="5" name="TextBox 4">
            <a:extLst>
              <a:ext uri="{FF2B5EF4-FFF2-40B4-BE49-F238E27FC236}">
                <a16:creationId xmlns:a16="http://schemas.microsoft.com/office/drawing/2014/main" id="{155DC823-386E-43D5-BB4B-730F0E0C2AD6}"/>
              </a:ext>
            </a:extLst>
          </p:cNvPr>
          <p:cNvSpPr txBox="1"/>
          <p:nvPr/>
        </p:nvSpPr>
        <p:spPr>
          <a:xfrm>
            <a:off x="619760" y="3200400"/>
            <a:ext cx="978408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400" b="1" dirty="0">
              <a:gradFill>
                <a:gsLst>
                  <a:gs pos="2917">
                    <a:schemeClr val="tx1"/>
                  </a:gs>
                  <a:gs pos="30000">
                    <a:schemeClr val="tx1"/>
                  </a:gs>
                </a:gsLst>
                <a:lin ang="5400000" scaled="0"/>
              </a:gradFill>
              <a:latin typeface="-apple-system"/>
              <a:cs typeface="Segoe UI"/>
            </a:endParaRPr>
          </a:p>
        </p:txBody>
      </p:sp>
    </p:spTree>
    <p:extLst>
      <p:ext uri="{BB962C8B-B14F-4D97-AF65-F5344CB8AC3E}">
        <p14:creationId xmlns:p14="http://schemas.microsoft.com/office/powerpoint/2010/main" val="24245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SharedWithUsers xmlns="976fdccd-ca8b-4477-a16f-3129ac8e5ee5">
      <UserInfo>
        <DisplayName>Community Members</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6713a273c6bf24a3b94eb9581f31123b">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42f040934a5ed9649e4e0d6d45ce4010"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purl.org/dc/dcmitype/"/>
    <ds:schemaRef ds:uri="http://schemas.microsoft.com/office/2006/documentManagement/types"/>
    <ds:schemaRef ds:uri="http://www.w3.org/XML/1998/namespace"/>
    <ds:schemaRef ds:uri="6d3b3f7c-4b71-40c9-8fff-4f7fb96ddea0"/>
    <ds:schemaRef ds:uri="http://schemas.microsoft.com/office/infopath/2007/PartnerControls"/>
    <ds:schemaRef ds:uri="http://purl.org/dc/elements/1.1/"/>
    <ds:schemaRef ds:uri="http://schemas.openxmlformats.org/package/2006/metadata/core-properties"/>
    <ds:schemaRef ds:uri="976fdccd-ca8b-4477-a16f-3129ac8e5ee5"/>
    <ds:schemaRef ds:uri="http://schemas.microsoft.com/office/2006/metadata/properties"/>
  </ds:schemaRefs>
</ds:datastoreItem>
</file>

<file path=customXml/itemProps3.xml><?xml version="1.0" encoding="utf-8"?>
<ds:datastoreItem xmlns:ds="http://schemas.openxmlformats.org/officeDocument/2006/customXml" ds:itemID="{83E90E1A-EA55-411B-A2FE-078FD31663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756</TotalTime>
  <Words>672</Words>
  <Application>Microsoft Office PowerPoint</Application>
  <PresentationFormat>Widescreen</PresentationFormat>
  <Paragraphs>82</Paragraphs>
  <Slides>11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-apple-system</vt:lpstr>
      <vt:lpstr>Arial</vt:lpstr>
      <vt:lpstr>Consolas</vt:lpstr>
      <vt:lpstr>Segoe UI</vt:lpstr>
      <vt:lpstr>Segoe UI Light</vt:lpstr>
      <vt:lpstr>Segoe UI Semibold</vt:lpstr>
      <vt:lpstr>Segoe UI Semilight</vt:lpstr>
      <vt:lpstr>Wingdings</vt:lpstr>
      <vt:lpstr>WHITE TEMPLATE</vt:lpstr>
      <vt:lpstr>SOFT BLACK TEMPLATE</vt:lpstr>
      <vt:lpstr>PowerPoint Presentation</vt:lpstr>
      <vt:lpstr>Introduction to python and Microsoft Student Learn Ambassador</vt:lpstr>
      <vt:lpstr>Agenda</vt:lpstr>
      <vt:lpstr>Brief History of Python</vt:lpstr>
      <vt:lpstr>Installing</vt:lpstr>
      <vt:lpstr>What is Python used for?</vt:lpstr>
      <vt:lpstr>Practical Time</vt:lpstr>
      <vt:lpstr>What is Microsoft Learn Student Ambassadors?</vt:lpstr>
      <vt:lpstr>Who’s eligible to apply to the program and what experience do you need?</vt:lpstr>
      <vt:lpstr>What resources and benefits can Microsoft Learn Student Ambassadors get access to? </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Akshat mittal</cp:lastModifiedBy>
  <cp:revision>226</cp:revision>
  <dcterms:created xsi:type="dcterms:W3CDTF">2019-03-28T18:40:02Z</dcterms:created>
  <dcterms:modified xsi:type="dcterms:W3CDTF">2022-01-19T05:06:42Z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