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2" r:id="rId7"/>
    <p:sldId id="271" r:id="rId8"/>
    <p:sldId id="272" r:id="rId9"/>
    <p:sldId id="273" r:id="rId10"/>
    <p:sldId id="274" r:id="rId11"/>
    <p:sldId id="265" r:id="rId12"/>
    <p:sldId id="275" r:id="rId13"/>
    <p:sldId id="27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3657"/>
    <a:srgbClr val="0937C9"/>
    <a:srgbClr val="014B79"/>
    <a:srgbClr val="002774"/>
    <a:srgbClr val="014067"/>
    <a:srgbClr val="014E7D"/>
    <a:srgbClr val="01456F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74" autoAdjust="0"/>
  </p:normalViewPr>
  <p:slideViewPr>
    <p:cSldViewPr snapToGrid="0" showGuides="1">
      <p:cViewPr varScale="1">
        <p:scale>
          <a:sx n="78" d="100"/>
          <a:sy n="78" d="100"/>
        </p:scale>
        <p:origin x="77" y="20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kshat3sep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inkedin.com/in/akshat3se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98073" y="2745172"/>
            <a:ext cx="1776255" cy="1292662"/>
            <a:chOff x="2998073" y="2933412"/>
            <a:chExt cx="1776255" cy="12926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998073" y="2933412"/>
              <a:ext cx="1776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Capstone</a:t>
              </a:r>
              <a:endParaRPr lang="en-US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98073" y="3395077"/>
              <a:ext cx="17577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Applied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Data Science</a:t>
              </a:r>
              <a:endPara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</a:t>
            </a:r>
            <a:r>
              <a:rPr lang="en-US" dirty="0" err="1" smtClean="0"/>
              <a:t>Neighbourhoods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4006712"/>
            <a:ext cx="4854339" cy="1257574"/>
          </a:xfrm>
        </p:spPr>
        <p:txBody>
          <a:bodyPr/>
          <a:lstStyle/>
          <a:p>
            <a:r>
              <a:rPr lang="en-US" dirty="0" smtClean="0"/>
              <a:t>New Restaurant Location </a:t>
            </a:r>
            <a:r>
              <a:rPr lang="en-US" dirty="0" err="1" smtClean="0"/>
              <a:t>Recommeder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2924791"/>
            <a:ext cx="1694289" cy="1147969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8530" y="496020"/>
            <a:ext cx="8669227" cy="752563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6808" y="209028"/>
            <a:ext cx="850390" cy="573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4944" y="1248583"/>
            <a:ext cx="590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Clinton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Hill, Tribeca, Greenwich Village in Manhattan are some of the best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Indian cuisine.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Bronx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lowest rated Indian Restaurants in NYC.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Manhattan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best place if someone prefers Indian cuisine.</a:t>
            </a:r>
          </a:p>
          <a:p>
            <a:pPr>
              <a:lnSpc>
                <a:spcPts val="2400"/>
              </a:lnSpc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" y="3886808"/>
            <a:ext cx="9555480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Tribeca or Greenwich Village in Manhattan would be the best choice to start a restaurant given that: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third most populous urban area in New York city.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population density of 27,544 people per square km, highest of any borough in the United States.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some of the top rated Indian restaurants located in that area.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second highest Asian ethnic minority population in NYC.</a:t>
            </a:r>
          </a:p>
          <a:p>
            <a:pPr>
              <a:lnSpc>
                <a:spcPts val="2400"/>
              </a:lnSpc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4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98073" y="2864775"/>
            <a:ext cx="1776255" cy="1207553"/>
            <a:chOff x="2998073" y="2911430"/>
            <a:chExt cx="1776255" cy="12075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2998073" y="2911430"/>
              <a:ext cx="1776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Capstone</a:t>
              </a:r>
              <a:endParaRPr lang="en-US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204378" y="3472652"/>
              <a:ext cx="1363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Applied </a:t>
              </a:r>
              <a:br>
                <a:rPr lang="en-US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n-US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Data Science</a:t>
              </a:r>
              <a:endPara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879" y="1500123"/>
            <a:ext cx="4853573" cy="1616252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Akshat</a:t>
            </a:r>
            <a:r>
              <a:rPr lang="en-US" dirty="0" smtClean="0"/>
              <a:t> Singh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akshat3sep@gmail.com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75721" y="4635499"/>
            <a:ext cx="518855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75721" y="3839451"/>
            <a:ext cx="447207" cy="37721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302477" y="3461163"/>
            <a:ext cx="3185652" cy="117433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77884" y="3181255"/>
            <a:ext cx="541677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IN" dirty="0" err="1" smtClean="0"/>
              <a:t>Akshat</a:t>
            </a:r>
            <a:r>
              <a:rPr lang="en-IN" dirty="0" smtClean="0"/>
              <a:t> Singh</a:t>
            </a:r>
            <a:br>
              <a:rPr lang="en-IN" dirty="0" smtClean="0"/>
            </a:br>
            <a:r>
              <a:rPr lang="en-IN" dirty="0" smtClean="0"/>
              <a:t>Email ID: </a:t>
            </a:r>
            <a:r>
              <a:rPr lang="en-IN" dirty="0" smtClean="0">
                <a:hlinkClick r:id="rId3"/>
              </a:rPr>
              <a:t>akshat3sep@gmail.com</a:t>
            </a:r>
            <a:endParaRPr lang="en-IN" dirty="0" smtClean="0"/>
          </a:p>
          <a:p>
            <a:pPr>
              <a:lnSpc>
                <a:spcPts val="2600"/>
              </a:lnSpc>
            </a:pPr>
            <a:r>
              <a:rPr lang="en-IN" dirty="0" err="1" smtClean="0"/>
              <a:t>Linkedin</a:t>
            </a:r>
            <a:r>
              <a:rPr lang="en-IN" dirty="0" smtClean="0"/>
              <a:t>: </a:t>
            </a:r>
            <a:r>
              <a:rPr lang="en-IN" dirty="0">
                <a:hlinkClick r:id="rId4"/>
              </a:rPr>
              <a:t>https://www.linkedin.com/in/akshat3sep/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2" y="538486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the Project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042" y="1754052"/>
            <a:ext cx="7342631" cy="608895"/>
          </a:xfrm>
        </p:spPr>
        <p:txBody>
          <a:bodyPr/>
          <a:lstStyle/>
          <a:p>
            <a:r>
              <a:rPr lang="en-US" dirty="0" smtClean="0"/>
              <a:t>Battle of </a:t>
            </a:r>
            <a:r>
              <a:rPr lang="en-US" dirty="0" err="1" smtClean="0"/>
              <a:t>Neighbourhoods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50" y="2362947"/>
            <a:ext cx="6410950" cy="4358528"/>
          </a:xfrm>
        </p:spPr>
        <p:txBody>
          <a:bodyPr>
            <a:normAutofit/>
          </a:bodyPr>
          <a:lstStyle/>
          <a:p>
            <a:pPr lvl="0">
              <a:lnSpc>
                <a:spcPts val="1800"/>
              </a:lnSpc>
            </a:pPr>
            <a:r>
              <a:rPr lang="en-IN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This project aims to locate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and recommend to my user which neighbourhood in New York City will be the best </a:t>
            </a:r>
            <a:r>
              <a:rPr lang="en-IN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choice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to start a restaurant</a:t>
            </a:r>
            <a:r>
              <a:rPr lang="en-IN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lvl="0">
              <a:lnSpc>
                <a:spcPts val="1800"/>
              </a:lnSpc>
            </a:pPr>
            <a:r>
              <a:rPr lang="en-IN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user is a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successful Indian restaurant chain owner in India and Canada is looking to expand operation into North America through New York (NYC</a:t>
            </a:r>
            <a:r>
              <a:rPr lang="en-IN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lvl="0">
              <a:lnSpc>
                <a:spcPts val="18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provides data and insights to:</a:t>
            </a:r>
          </a:p>
          <a:p>
            <a:pPr marL="800100" lvl="1" indent="-342900">
              <a:lnSpc>
                <a:spcPts val="18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NYC Population &amp; Demographic </a:t>
            </a:r>
            <a:r>
              <a:rPr lang="en-IN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</a:t>
            </a:r>
          </a:p>
          <a:p>
            <a:pPr marL="800100" lvl="1" indent="-342900">
              <a:lnSpc>
                <a:spcPts val="1800"/>
              </a:lnSpc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competitors in that location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ts val="1800"/>
              </a:lnSpc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Web scraping techniques have been used to get NYC's population density and demographics data from Wikipedia</a:t>
            </a:r>
            <a:r>
              <a:rPr lang="en-IN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457200" lvl="1" indent="-457200">
              <a:lnSpc>
                <a:spcPts val="1800"/>
              </a:lnSpc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Data source: </a:t>
            </a:r>
            <a:r>
              <a:rPr lang="en-IN" sz="16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https://cocl.us/new_york_dataset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 and Foursquare API. These dataset was used to explore various neighbourhoods and each Indian restaurants venues in the neighbourhood. 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800"/>
              </a:lnSpc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005762"/>
            <a:ext cx="11483403" cy="4083888"/>
          </a:xfrm>
        </p:spPr>
        <p:txBody>
          <a:bodyPr/>
          <a:lstStyle/>
          <a:p>
            <a:pPr>
              <a:lnSpc>
                <a:spcPts val="2400"/>
              </a:lnSpc>
              <a:buClr>
                <a:schemeClr val="accent2"/>
              </a:buClr>
            </a:pP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 NYC Population &amp; Demographic </a:t>
            </a:r>
            <a:r>
              <a:rPr lang="en-IN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buClr>
                <a:schemeClr val="accent2"/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https://en.wikipedia.org/wiki/New_York_City ; </a:t>
            </a:r>
          </a:p>
          <a:p>
            <a:pPr>
              <a:lnSpc>
                <a:spcPts val="2400"/>
              </a:lnSpc>
              <a:buClr>
                <a:schemeClr val="accent2"/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https://en.wikipedia.org/wiki/Demographics_of_New_York_City. </a:t>
            </a:r>
          </a:p>
          <a:p>
            <a:pPr>
              <a:lnSpc>
                <a:spcPts val="2400"/>
              </a:lnSpc>
              <a:buClr>
                <a:schemeClr val="accent2"/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techniques have been used to get NYC's population density and demographics data from Wikipedia.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buClr>
                <a:schemeClr val="accent2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buClr>
                <a:schemeClr val="accent2"/>
              </a:buClr>
            </a:pP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2: Who are the competitors in that location?</a:t>
            </a:r>
            <a:endParaRPr lang="en-IN" sz="1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buClr>
                <a:schemeClr val="accent2"/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https://cocl.us/new_york_dataset and Foursquare API. These dataset was used to explore various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Indian restaurants venues in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buClr>
                <a:schemeClr val="accent2"/>
              </a:buCl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6808" y="209028"/>
            <a:ext cx="850390" cy="573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76" y="501343"/>
            <a:ext cx="11673322" cy="1147969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NYC Population &amp; Demographic characteristics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8530" y="1419574"/>
            <a:ext cx="8669227" cy="752563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 population data and obtaining population density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races</a:t>
            </a: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6808" y="209028"/>
            <a:ext cx="850390" cy="573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3" y="2291878"/>
            <a:ext cx="5756248" cy="2261714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18" y="4582927"/>
            <a:ext cx="8276037" cy="185182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43570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76" y="496020"/>
            <a:ext cx="11673322" cy="1147969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Obtaining Boroughs and Neighbourhoods </a:t>
            </a:r>
            <a:b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1000m radius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8530" y="1930981"/>
            <a:ext cx="8669227" cy="752563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restaurants alongside their like count, rating and tips count</a:t>
            </a: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6808" y="209028"/>
            <a:ext cx="850390" cy="573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7" y="3207925"/>
            <a:ext cx="4273156" cy="2261714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13" y="3581748"/>
            <a:ext cx="6900143" cy="185182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85467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08819"/>
            <a:ext cx="11673322" cy="1147969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Classifying the number of neighbourhoods in NYC 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040" y="1532580"/>
            <a:ext cx="8669227" cy="752563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restaurants in NYC by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boroughs</a:t>
            </a: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6808" y="209028"/>
            <a:ext cx="850390" cy="573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0" y="2841433"/>
            <a:ext cx="4088260" cy="2858746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00" y="2876029"/>
            <a:ext cx="4082380" cy="27523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86" y="2837784"/>
            <a:ext cx="4118414" cy="280921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4353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08819"/>
            <a:ext cx="11673322" cy="1147969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 of Restaurants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040" y="1532580"/>
            <a:ext cx="8669227" cy="752563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restaurants in NYC by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boroughs</a:t>
            </a: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6808" y="209028"/>
            <a:ext cx="850390" cy="573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5143"/>
            <a:ext cx="3097644" cy="3840354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44" y="2919119"/>
            <a:ext cx="4428518" cy="320637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162" y="3156155"/>
            <a:ext cx="4587704" cy="296934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965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>
          <a:xfrm>
            <a:off x="201913" y="326570"/>
            <a:ext cx="11473542" cy="6204859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Obtaining the locations on Map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666545"/>
            <a:ext cx="8116174" cy="486488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>
          <a:xfrm>
            <a:off x="201913" y="326570"/>
            <a:ext cx="11473542" cy="6204859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Obtaining the locations on Map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672131"/>
            <a:ext cx="8116174" cy="48537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93488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16c05727-aa75-4e4a-9b5f-8a80a1165891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323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CiscoSans ExtraLight</vt:lpstr>
      <vt:lpstr>Gill Sans SemiBold</vt:lpstr>
      <vt:lpstr>Mangal</vt:lpstr>
      <vt:lpstr>Times New Roman</vt:lpstr>
      <vt:lpstr>Office Theme</vt:lpstr>
      <vt:lpstr>Battle of Neighbourhoods</vt:lpstr>
      <vt:lpstr>About  the Project</vt:lpstr>
      <vt:lpstr>Data Acquisition</vt:lpstr>
      <vt:lpstr>NYC Population &amp; Demographic characteristics </vt:lpstr>
      <vt:lpstr>Obtaining Boroughs and Neighbourhoods  in a 1000m radius</vt:lpstr>
      <vt:lpstr>Classifying the number of neighbourhoods in NYC </vt:lpstr>
      <vt:lpstr>Average Rating of Restaurants</vt:lpstr>
      <vt:lpstr>Obtaining the locations on Map</vt:lpstr>
      <vt:lpstr>Obtaining the locations on Map</vt:lpstr>
      <vt:lpstr>Results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2020-08-08T07:39:53Z</dcterms:created>
  <dcterms:modified xsi:type="dcterms:W3CDTF">2020-08-08T08:32:25Z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