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63" r:id="rId7"/>
    <p:sldId id="271" r:id="rId8"/>
    <p:sldId id="273" r:id="rId9"/>
    <p:sldId id="265" r:id="rId10"/>
    <p:sldId id="266" r:id="rId11"/>
    <p:sldId id="274"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A263A-F344-4346-9689-C64D0EFE1BCB}" v="1195" dt="2023-04-27T08:12:19.680"/>
    <p1510:client id="{38D06623-E587-46E0-B598-81F958B4AAE9}" v="32" dt="2023-04-28T12:05:41.279"/>
    <p1510:client id="{536D2207-BC51-4162-9039-5B64225F823A}" v="2" dt="2023-04-27T11:52:11.815"/>
    <p1510:client id="{66284B66-032B-48F4-B76B-A2373DC2F603}" v="142" dt="2023-04-26T20:05:31.984"/>
    <p1510:client id="{8A7579D6-F32D-4877-A7C9-AE25453FD8C1}" v="11" dt="2023-04-28T04:36:30.587"/>
    <p1510:client id="{CE085D8E-AE69-4936-9CDB-FAB7F80ED3FF}" v="5" dt="2023-04-27T04:22:17.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useBgFill="1">
        <p:nvSpPr>
          <p:cNvPr id="243"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4" name="Group 55">
            <a:extLst>
              <a:ext uri="{FF2B5EF4-FFF2-40B4-BE49-F238E27FC236}">
                <a16:creationId xmlns:a16="http://schemas.microsoft.com/office/drawing/2014/main" id="{094DE5E8-C080-45A4-B2F4-8FE7D8F8E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57" name="Color Cover">
              <a:extLst>
                <a:ext uri="{FF2B5EF4-FFF2-40B4-BE49-F238E27FC236}">
                  <a16:creationId xmlns:a16="http://schemas.microsoft.com/office/drawing/2014/main" id="{1FAC8321-8295-4F58-80B8-C1A774606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olor Cover">
              <a:extLst>
                <a:ext uri="{FF2B5EF4-FFF2-40B4-BE49-F238E27FC236}">
                  <a16:creationId xmlns:a16="http://schemas.microsoft.com/office/drawing/2014/main" id="{2BE89D78-556E-4C9E-A234-78B085023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5" name="Group 59">
            <a:extLst>
              <a:ext uri="{FF2B5EF4-FFF2-40B4-BE49-F238E27FC236}">
                <a16:creationId xmlns:a16="http://schemas.microsoft.com/office/drawing/2014/main" id="{9A28EBCD-582B-4E3B-AB95-15EA16034C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61" name="Color">
              <a:extLst>
                <a:ext uri="{FF2B5EF4-FFF2-40B4-BE49-F238E27FC236}">
                  <a16:creationId xmlns:a16="http://schemas.microsoft.com/office/drawing/2014/main" id="{49E29E18-2832-4FBD-901C-97986DBD0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7327E470-287A-4E1E-8A04-A3596DBD9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6708758" y="1173129"/>
            <a:ext cx="4267317" cy="2400366"/>
          </a:xfrm>
          <a:prstGeom prst="rect">
            <a:avLst/>
          </a:prstGeom>
        </p:spPr>
      </p:pic>
      <p:pic>
        <p:nvPicPr>
          <p:cNvPr id="2" name="Picture 5">
            <a:extLst>
              <a:ext uri="{FF2B5EF4-FFF2-40B4-BE49-F238E27FC236}">
                <a16:creationId xmlns:a16="http://schemas.microsoft.com/office/drawing/2014/main" id="{12BC982B-3770-6CEA-517C-B510961FF30A}"/>
              </a:ext>
            </a:extLst>
          </p:cNvPr>
          <p:cNvPicPr>
            <a:picLocks noChangeAspect="1"/>
          </p:cNvPicPr>
          <p:nvPr/>
        </p:nvPicPr>
        <p:blipFill>
          <a:blip r:embed="rId3"/>
          <a:stretch>
            <a:fillRect/>
          </a:stretch>
        </p:blipFill>
        <p:spPr>
          <a:xfrm>
            <a:off x="6708758" y="1760703"/>
            <a:ext cx="4229401" cy="1130080"/>
          </a:xfrm>
          <a:prstGeom prst="rect">
            <a:avLst/>
          </a:prstGeom>
        </p:spPr>
      </p:pic>
      <p:grpSp>
        <p:nvGrpSpPr>
          <p:cNvPr id="246" name="Group 63">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65" name="Freeform: Shape 64">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7" name="Freeform: Shape 65">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8" name="Freeform: Shape 69">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1014985" y="819015"/>
            <a:ext cx="5392454" cy="275448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dirty="0">
                <a:solidFill>
                  <a:schemeClr val="bg1"/>
                </a:solidFill>
                <a:latin typeface="+mj-lt"/>
                <a:ea typeface="+mj-ea"/>
                <a:cs typeface="+mj-cs"/>
              </a:rPr>
              <a:t>Capstone</a:t>
            </a:r>
            <a:r>
              <a:rPr lang="en-US" sz="4800" dirty="0">
                <a:solidFill>
                  <a:schemeClr val="bg1"/>
                </a:solidFill>
                <a:effectLst/>
                <a:latin typeface="+mj-lt"/>
                <a:ea typeface="+mj-ea"/>
                <a:cs typeface="+mj-cs"/>
              </a:rPr>
              <a:t> </a:t>
            </a:r>
            <a:r>
              <a:rPr lang="en-US" sz="4800" b="1" dirty="0">
                <a:solidFill>
                  <a:schemeClr val="bg1"/>
                </a:solidFill>
                <a:effectLst/>
                <a:latin typeface="+mj-lt"/>
                <a:ea typeface="+mj-ea"/>
                <a:cs typeface="+mj-cs"/>
              </a:rPr>
              <a:t>Project</a:t>
            </a:r>
            <a:br>
              <a:rPr lang="en-US" sz="4800" b="1" dirty="0">
                <a:latin typeface="+mj-lt"/>
                <a:ea typeface="+mj-ea"/>
                <a:cs typeface="+mj-cs"/>
              </a:rPr>
            </a:br>
            <a:r>
              <a:rPr lang="en-US" sz="3200" b="1" dirty="0">
                <a:solidFill>
                  <a:schemeClr val="bg1"/>
                </a:solidFill>
                <a:latin typeface="+mj-lt"/>
                <a:ea typeface="+mj-ea"/>
                <a:cs typeface="+mj-cs"/>
              </a:rPr>
              <a:t>Employee Management System</a:t>
            </a:r>
            <a:endParaRPr lang="en-US" sz="3200" dirty="0">
              <a:solidFill>
                <a:schemeClr val="bg1"/>
              </a:solidFill>
              <a:effectLst/>
              <a:latin typeface="+mj-lt"/>
              <a:ea typeface="+mj-ea"/>
              <a:cs typeface="Calibri Light" panose="020F0302020204030204"/>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1014985" y="3627219"/>
            <a:ext cx="5392454" cy="2411765"/>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endParaRPr lang="en-US" sz="2400" b="1" dirty="0">
              <a:solidFill>
                <a:schemeClr val="bg1"/>
              </a:solidFill>
              <a:cs typeface="Calibri"/>
            </a:endParaRPr>
          </a:p>
          <a:p>
            <a:pPr indent="-228600">
              <a:lnSpc>
                <a:spcPct val="90000"/>
              </a:lnSpc>
              <a:spcAft>
                <a:spcPts val="600"/>
              </a:spcAft>
              <a:buFont typeface="Arial" panose="020B0604020202020204" pitchFamily="34" charset="0"/>
              <a:buChar char="•"/>
            </a:pPr>
            <a:r>
              <a:rPr lang="en-US" sz="2400" b="1" dirty="0">
                <a:solidFill>
                  <a:schemeClr val="bg1"/>
                </a:solidFill>
              </a:rPr>
              <a:t>Submission type : Individual</a:t>
            </a:r>
            <a:endParaRPr lang="en-US" sz="2400" b="1" dirty="0">
              <a:solidFill>
                <a:schemeClr val="bg1"/>
              </a:solidFill>
              <a:cs typeface="Calibri"/>
            </a:endParaRPr>
          </a:p>
          <a:p>
            <a:pPr indent="-228600">
              <a:lnSpc>
                <a:spcPct val="90000"/>
              </a:lnSpc>
              <a:spcAft>
                <a:spcPts val="600"/>
              </a:spcAft>
              <a:buFont typeface="Arial" panose="020B0604020202020204" pitchFamily="34" charset="0"/>
              <a:buChar char="•"/>
            </a:pPr>
            <a:r>
              <a:rPr lang="en-US" sz="2400" b="1" dirty="0">
                <a:solidFill>
                  <a:schemeClr val="bg1"/>
                </a:solidFill>
                <a:effectLst/>
              </a:rPr>
              <a:t>Name:</a:t>
            </a:r>
            <a:r>
              <a:rPr lang="en-US" sz="2400" b="1" dirty="0">
                <a:solidFill>
                  <a:schemeClr val="bg1"/>
                </a:solidFill>
              </a:rPr>
              <a:t>  Akshat Pareek</a:t>
            </a:r>
            <a:endParaRPr lang="en-US" sz="2400" dirty="0">
              <a:solidFill>
                <a:schemeClr val="bg1"/>
              </a:solidFill>
              <a:effectLst/>
              <a:cs typeface="Calibri"/>
            </a:endParaRPr>
          </a:p>
          <a:p>
            <a:pPr indent="-228600">
              <a:lnSpc>
                <a:spcPct val="90000"/>
              </a:lnSpc>
              <a:spcAft>
                <a:spcPts val="600"/>
              </a:spcAft>
              <a:buFont typeface="Arial" panose="020B0604020202020204" pitchFamily="34" charset="0"/>
              <a:buChar char="•"/>
            </a:pPr>
            <a:r>
              <a:rPr lang="en-US" sz="2400" b="1" dirty="0">
                <a:solidFill>
                  <a:schemeClr val="bg1"/>
                </a:solidFill>
                <a:effectLst/>
              </a:rPr>
              <a:t>Batch :</a:t>
            </a:r>
            <a:r>
              <a:rPr lang="en-US" sz="2400" b="1" dirty="0">
                <a:solidFill>
                  <a:schemeClr val="bg1"/>
                </a:solidFill>
              </a:rPr>
              <a:t> HDFC Batch 1</a:t>
            </a:r>
            <a:endParaRPr lang="en-US" sz="2400" dirty="0">
              <a:solidFill>
                <a:schemeClr val="bg1"/>
              </a:solidFill>
              <a:effectLst/>
              <a:cs typeface="Calibri"/>
            </a:endParaRPr>
          </a:p>
          <a:p>
            <a:pPr indent="-228600">
              <a:lnSpc>
                <a:spcPct val="90000"/>
              </a:lnSpc>
              <a:spcAft>
                <a:spcPts val="600"/>
              </a:spcAft>
              <a:buFont typeface="Arial" panose="020B0604020202020204" pitchFamily="34" charset="0"/>
              <a:buChar char="•"/>
            </a:pPr>
            <a:r>
              <a:rPr lang="en-US" sz="2400" b="1" dirty="0">
                <a:solidFill>
                  <a:schemeClr val="bg1"/>
                </a:solidFill>
                <a:effectLst/>
              </a:rPr>
              <a:t>Program :</a:t>
            </a:r>
            <a:r>
              <a:rPr lang="en-US" sz="2400" b="1" dirty="0">
                <a:solidFill>
                  <a:schemeClr val="bg1"/>
                </a:solidFill>
              </a:rPr>
              <a:t> API Develpment</a:t>
            </a:r>
            <a:endParaRPr lang="en-US" sz="2400" dirty="0">
              <a:solidFill>
                <a:schemeClr val="bg1"/>
              </a:solidFill>
              <a:effectLst/>
              <a:cs typeface="Calibri"/>
            </a:endParaRPr>
          </a:p>
          <a:p>
            <a:pPr indent="-228600">
              <a:lnSpc>
                <a:spcPct val="90000"/>
              </a:lnSpc>
              <a:spcAft>
                <a:spcPts val="600"/>
              </a:spcAft>
              <a:buFont typeface="Arial" panose="020B0604020202020204" pitchFamily="34" charset="0"/>
              <a:buChar char="•"/>
            </a:pPr>
            <a:r>
              <a:rPr lang="en-US" sz="2400" b="1" dirty="0">
                <a:solidFill>
                  <a:schemeClr val="bg1"/>
                </a:solidFill>
                <a:effectLst/>
              </a:rPr>
              <a:t>Date: </a:t>
            </a:r>
            <a:r>
              <a:rPr lang="en-US" sz="2400" b="1" dirty="0">
                <a:solidFill>
                  <a:schemeClr val="bg1"/>
                </a:solidFill>
              </a:rPr>
              <a:t>27/05/2023</a:t>
            </a:r>
            <a:endParaRPr lang="en-US" sz="2400" dirty="0">
              <a:solidFill>
                <a:schemeClr val="bg1"/>
              </a:solidFill>
              <a:effectLst/>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B3358-9CDB-E3A8-263D-E17F2681F51A}"/>
              </a:ext>
            </a:extLst>
          </p:cNvPr>
          <p:cNvSpPr>
            <a:spLocks noGrp="1"/>
          </p:cNvSpPr>
          <p:nvPr>
            <p:ph type="title"/>
          </p:nvPr>
        </p:nvSpPr>
        <p:spPr>
          <a:xfrm>
            <a:off x="2706653" y="55896"/>
            <a:ext cx="6804443" cy="1655483"/>
          </a:xfrm>
        </p:spPr>
        <p:txBody>
          <a:bodyPr vert="horz" lIns="91440" tIns="45720" rIns="91440" bIns="45720" rtlCol="0" anchor="t">
            <a:normAutofit/>
          </a:bodyPr>
          <a:lstStyle/>
          <a:p>
            <a:pPr algn="ctr"/>
            <a:r>
              <a:rPr lang="en-US" sz="4000" b="1" dirty="0">
                <a:latin typeface="Arial"/>
                <a:cs typeface="Arial"/>
              </a:rPr>
              <a:t>Deployment</a:t>
            </a:r>
            <a:endParaRPr lang="en-US"/>
          </a:p>
        </p:txBody>
      </p:sp>
      <p:sp>
        <p:nvSpPr>
          <p:cNvPr id="7" name="TextBox 6">
            <a:extLst>
              <a:ext uri="{FF2B5EF4-FFF2-40B4-BE49-F238E27FC236}">
                <a16:creationId xmlns:a16="http://schemas.microsoft.com/office/drawing/2014/main" id="{4E34D14B-9278-1F90-25E3-1FABACE2AC59}"/>
              </a:ext>
            </a:extLst>
          </p:cNvPr>
          <p:cNvSpPr txBox="1"/>
          <p:nvPr/>
        </p:nvSpPr>
        <p:spPr>
          <a:xfrm>
            <a:off x="348767" y="1169442"/>
            <a:ext cx="11002631" cy="4883820"/>
          </a:xfrm>
          <a:prstGeom prst="rect">
            <a:avLst/>
          </a:prstGeom>
        </p:spPr>
        <p:txBody>
          <a:bodyPr vert="horz" lIns="91440" tIns="45720" rIns="91440" bIns="45720" rtlCol="0" anchor="t">
            <a:normAutofit lnSpcReduction="10000"/>
          </a:bodyPr>
          <a:lstStyle/>
          <a:p>
            <a:pPr indent="-228600" algn="just">
              <a:lnSpc>
                <a:spcPct val="90000"/>
              </a:lnSpc>
              <a:spcAft>
                <a:spcPts val="600"/>
              </a:spcAft>
              <a:buFont typeface="Arial" panose="020B0604020202020204" pitchFamily="34" charset="0"/>
              <a:buChar char="•"/>
            </a:pPr>
            <a:r>
              <a:rPr lang="en-US" sz="2400" dirty="0">
                <a:effectLst/>
                <a:latin typeface="Arial"/>
                <a:cs typeface="Arial"/>
              </a:rPr>
              <a:t>This section explains the deployment process used to deploy the application to a production environment, including the hosting platform, the deployment process, and the configuration of the environment.</a:t>
            </a:r>
            <a:endParaRPr lang="en-US" dirty="0">
              <a:latin typeface="Calibri" panose="020F0502020204030204"/>
              <a:cs typeface="Calibri"/>
            </a:endParaRPr>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indent="-228600" algn="just">
              <a:lnSpc>
                <a:spcPct val="90000"/>
              </a:lnSpc>
              <a:spcAft>
                <a:spcPts val="600"/>
              </a:spcAft>
              <a:buFont typeface="Arial" panose="020B0604020202020204" pitchFamily="34" charset="0"/>
              <a:buChar char="•"/>
            </a:pPr>
            <a:r>
              <a:rPr lang="en-US" sz="2400" dirty="0">
                <a:latin typeface="Arial"/>
                <a:cs typeface="Calibri"/>
              </a:rPr>
              <a:t>GitHub was used as version control system to store code changes. Jenkins was used which is a popular open-source automation server, to automate build and deployment process. Jenkins is used to compile, test, and package the code, and then deploy it to the target environment.</a:t>
            </a:r>
            <a:endParaRPr lang="en-US">
              <a:cs typeface="Calibri" panose="020F0502020204030204"/>
            </a:endParaRPr>
          </a:p>
          <a:p>
            <a:pPr indent="-228600" algn="just">
              <a:lnSpc>
                <a:spcPct val="90000"/>
              </a:lnSpc>
              <a:spcAft>
                <a:spcPts val="600"/>
              </a:spcAft>
              <a:buFont typeface="Arial" panose="020B0604020202020204" pitchFamily="34" charset="0"/>
              <a:buChar char="•"/>
            </a:pPr>
            <a:endParaRPr lang="en-US" sz="2400" dirty="0">
              <a:latin typeface="Arial"/>
              <a:cs typeface="Calibri"/>
            </a:endParaRPr>
          </a:p>
          <a:p>
            <a:pPr marL="114300" indent="-342900" algn="just">
              <a:lnSpc>
                <a:spcPct val="90000"/>
              </a:lnSpc>
              <a:spcAft>
                <a:spcPts val="600"/>
              </a:spcAft>
              <a:buFont typeface="Arial" panose="020B0604020202020204" pitchFamily="34" charset="0"/>
              <a:buChar char="•"/>
            </a:pPr>
            <a:r>
              <a:rPr lang="en-US" sz="2400" dirty="0">
                <a:latin typeface="Arial"/>
                <a:cs typeface="Calibri"/>
              </a:rPr>
              <a:t>To make the deployment process more efficient and easier to manage, Docker was used to create containerized versions of the application. Containers provide a lightweight and portable way to package and deploy software applications. Kubernetes was also used which is an open-source container orchestration platform, to automate the deployment, scaling, and management of my containers.</a:t>
            </a:r>
          </a:p>
          <a:p>
            <a:pPr indent="-228600" algn="just">
              <a:lnSpc>
                <a:spcPct val="90000"/>
              </a:lnSpc>
              <a:spcAft>
                <a:spcPts val="600"/>
              </a:spcAft>
              <a:buFont typeface="Arial" panose="020B0604020202020204" pitchFamily="34" charset="0"/>
              <a:buChar char="•"/>
            </a:pPr>
            <a:endParaRPr lang="en-US" sz="2400" dirty="0">
              <a:latin typeface="Arial"/>
              <a:cs typeface="Calibri"/>
            </a:endParaRPr>
          </a:p>
          <a:p>
            <a:pPr indent="-228600" algn="just">
              <a:lnSpc>
                <a:spcPct val="90000"/>
              </a:lnSpc>
              <a:spcAft>
                <a:spcPts val="600"/>
              </a:spcAft>
              <a:buFont typeface="Arial" panose="020B0604020202020204" pitchFamily="34" charset="0"/>
              <a:buChar char="•"/>
            </a:pPr>
            <a:endParaRPr lang="en-US" sz="2400" dirty="0">
              <a:latin typeface="Arial"/>
              <a:cs typeface="Arial"/>
            </a:endParaRPr>
          </a:p>
        </p:txBody>
      </p:sp>
      <p:sp>
        <p:nvSpPr>
          <p:cNvPr id="15"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9474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F201-150B-3F33-99EB-F67E4E9BBF32}"/>
              </a:ext>
            </a:extLst>
          </p:cNvPr>
          <p:cNvSpPr>
            <a:spLocks noGrp="1"/>
          </p:cNvSpPr>
          <p:nvPr>
            <p:ph type="title"/>
          </p:nvPr>
        </p:nvSpPr>
        <p:spPr>
          <a:xfrm>
            <a:off x="4314" y="5692"/>
            <a:ext cx="12183372" cy="6846467"/>
          </a:xfrm>
        </p:spPr>
        <p:txBody>
          <a:bodyPr/>
          <a:lstStyle/>
          <a:p>
            <a:endParaRPr lang="en-GB"/>
          </a:p>
        </p:txBody>
      </p:sp>
      <p:pic>
        <p:nvPicPr>
          <p:cNvPr id="3" name="Picture 3">
            <a:extLst>
              <a:ext uri="{FF2B5EF4-FFF2-40B4-BE49-F238E27FC236}">
                <a16:creationId xmlns:a16="http://schemas.microsoft.com/office/drawing/2014/main" id="{0AAEC68A-3B48-619B-3445-1C3D920C36BC}"/>
              </a:ext>
            </a:extLst>
          </p:cNvPr>
          <p:cNvPicPr>
            <a:picLocks noChangeAspect="1"/>
          </p:cNvPicPr>
          <p:nvPr/>
        </p:nvPicPr>
        <p:blipFill>
          <a:blip r:embed="rId2"/>
          <a:stretch>
            <a:fillRect/>
          </a:stretch>
        </p:blipFill>
        <p:spPr>
          <a:xfrm>
            <a:off x="6190892" y="6875"/>
            <a:ext cx="6078746" cy="6844249"/>
          </a:xfrm>
          <a:prstGeom prst="rect">
            <a:avLst/>
          </a:prstGeom>
        </p:spPr>
      </p:pic>
      <p:pic>
        <p:nvPicPr>
          <p:cNvPr id="4" name="Picture 4">
            <a:extLst>
              <a:ext uri="{FF2B5EF4-FFF2-40B4-BE49-F238E27FC236}">
                <a16:creationId xmlns:a16="http://schemas.microsoft.com/office/drawing/2014/main" id="{909E0AD5-67C5-7034-E56C-3D0931F96002}"/>
              </a:ext>
            </a:extLst>
          </p:cNvPr>
          <p:cNvPicPr>
            <a:picLocks noChangeAspect="1"/>
          </p:cNvPicPr>
          <p:nvPr/>
        </p:nvPicPr>
        <p:blipFill>
          <a:blip r:embed="rId3"/>
          <a:stretch>
            <a:fillRect/>
          </a:stretch>
        </p:blipFill>
        <p:spPr>
          <a:xfrm>
            <a:off x="80513" y="12762"/>
            <a:ext cx="6035615" cy="6703079"/>
          </a:xfrm>
          <a:prstGeom prst="rect">
            <a:avLst/>
          </a:prstGeom>
        </p:spPr>
      </p:pic>
    </p:spTree>
    <p:extLst>
      <p:ext uri="{BB962C8B-B14F-4D97-AF65-F5344CB8AC3E}">
        <p14:creationId xmlns:p14="http://schemas.microsoft.com/office/powerpoint/2010/main" val="229782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sp>
        <p:nvSpPr>
          <p:cNvPr id="7" name="TextBox 6">
            <a:extLst>
              <a:ext uri="{FF2B5EF4-FFF2-40B4-BE49-F238E27FC236}">
                <a16:creationId xmlns:a16="http://schemas.microsoft.com/office/drawing/2014/main" id="{B4E07FE1-E878-E386-9DF4-34E931415690}"/>
              </a:ext>
            </a:extLst>
          </p:cNvPr>
          <p:cNvSpPr txBox="1"/>
          <p:nvPr/>
        </p:nvSpPr>
        <p:spPr>
          <a:xfrm>
            <a:off x="363144" y="1572008"/>
            <a:ext cx="11390820" cy="5171367"/>
          </a:xfrm>
          <a:prstGeom prst="rect">
            <a:avLst/>
          </a:prstGeom>
        </p:spPr>
        <p:txBody>
          <a:bodyPr vert="horz" lIns="91440" tIns="45720" rIns="91440" bIns="45720" rtlCol="0" anchor="t">
            <a:noAutofit/>
          </a:bodyPr>
          <a:lstStyle/>
          <a:p>
            <a:pPr marL="285750" indent="-285750" algn="just">
              <a:buFont typeface="Arial" panose="020B0604020202020204" pitchFamily="34" charset="0"/>
              <a:buChar char="•"/>
            </a:pPr>
            <a:r>
              <a:rPr lang="en-US" sz="2400" dirty="0">
                <a:latin typeface="Arial"/>
                <a:cs typeface="Segoe UI"/>
              </a:rPr>
              <a:t>The capstone project successfully achieved the goal of creating a RESTful web service that queries a single record from a database and returns a response containing all relevant employee information.</a:t>
            </a:r>
            <a:endParaRPr lang="en-US"/>
          </a:p>
          <a:p>
            <a:pPr marL="285750" indent="-285750" algn="just">
              <a:buFont typeface="Arial" panose="020B0604020202020204" pitchFamily="34" charset="0"/>
              <a:buChar char="•"/>
            </a:pPr>
            <a:endParaRPr lang="en-US" sz="2400" dirty="0">
              <a:latin typeface="Arial"/>
              <a:cs typeface="Segoe UI"/>
            </a:endParaRPr>
          </a:p>
          <a:p>
            <a:pPr marL="285750" indent="-285750" algn="just">
              <a:buFont typeface="Arial" panose="020B0604020202020204" pitchFamily="34" charset="0"/>
              <a:buChar char="•"/>
            </a:pPr>
            <a:r>
              <a:rPr lang="en-US" sz="2400" dirty="0">
                <a:latin typeface="Arial"/>
                <a:cs typeface="Segoe UI"/>
              </a:rPr>
              <a:t>Spring boot and Jenkins were utilized for continuous integration and deployment. </a:t>
            </a:r>
          </a:p>
          <a:p>
            <a:pPr marL="285750" indent="-285750" algn="just">
              <a:buFont typeface="Arial" panose="020B0604020202020204" pitchFamily="34" charset="0"/>
              <a:buChar char="•"/>
            </a:pPr>
            <a:endParaRPr lang="en-US" sz="2400" dirty="0">
              <a:latin typeface="Arial"/>
              <a:ea typeface="+mn-lt"/>
              <a:cs typeface="Segoe UI"/>
            </a:endParaRPr>
          </a:p>
          <a:p>
            <a:pPr marL="342900" indent="-342900" algn="just">
              <a:buFont typeface="Arial" panose="020B0604020202020204" pitchFamily="34" charset="0"/>
              <a:buChar char="•"/>
            </a:pPr>
            <a:r>
              <a:rPr lang="en-US" sz="2400" dirty="0">
                <a:latin typeface="Arial"/>
                <a:ea typeface="+mn-lt"/>
                <a:cs typeface="+mn-lt"/>
              </a:rPr>
              <a:t>The security was secured by using HTTPS with a self-signed certificate and encrypting sensitive information with AES-256. </a:t>
            </a:r>
          </a:p>
          <a:p>
            <a:pPr marL="285750" indent="-285750" algn="just">
              <a:buFont typeface="Arial" panose="020B0604020202020204" pitchFamily="34" charset="0"/>
              <a:buChar char="•"/>
            </a:pPr>
            <a:endParaRPr lang="en-US" sz="2400" dirty="0">
              <a:latin typeface="Arial"/>
              <a:cs typeface="Segoe UI"/>
            </a:endParaRPr>
          </a:p>
          <a:p>
            <a:pPr marL="285750" indent="-285750" algn="just">
              <a:buFont typeface="Arial" panose="020B0604020202020204" pitchFamily="34" charset="0"/>
              <a:buChar char="•"/>
            </a:pPr>
            <a:r>
              <a:rPr lang="en-US" sz="2400" dirty="0">
                <a:latin typeface="Arial"/>
                <a:cs typeface="Segoe UI"/>
              </a:rPr>
              <a:t>Overall, this capstone project provided valuable experience in developing and deploying a secure, scalable, and containerized web service, while also learning how to overcome challenges in a development environment.</a:t>
            </a:r>
          </a:p>
          <a:p>
            <a:pPr indent="-228600" algn="just">
              <a:lnSpc>
                <a:spcPct val="90000"/>
              </a:lnSpc>
              <a:spcAft>
                <a:spcPts val="600"/>
              </a:spcAft>
              <a:buFont typeface="Arial" panose="020B0604020202020204" pitchFamily="34" charset="0"/>
              <a:buChar char="•"/>
            </a:pPr>
            <a:endParaRPr lang="en-US" sz="2400" dirty="0">
              <a:effectLst/>
              <a:latin typeface="Arial"/>
              <a:cs typeface="Calibri"/>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itle 2">
            <a:extLst>
              <a:ext uri="{FF2B5EF4-FFF2-40B4-BE49-F238E27FC236}">
                <a16:creationId xmlns:a16="http://schemas.microsoft.com/office/drawing/2014/main" id="{7807D046-2AC9-198A-1425-01C5D04F8E1C}"/>
              </a:ext>
            </a:extLst>
          </p:cNvPr>
          <p:cNvSpPr>
            <a:spLocks noGrp="1"/>
          </p:cNvSpPr>
          <p:nvPr>
            <p:ph type="title"/>
          </p:nvPr>
        </p:nvSpPr>
        <p:spPr>
          <a:xfrm>
            <a:off x="2707256" y="379502"/>
            <a:ext cx="8646544" cy="1325563"/>
          </a:xfrm>
        </p:spPr>
        <p:txBody>
          <a:bodyPr>
            <a:normAutofit/>
          </a:bodyPr>
          <a:lstStyle/>
          <a:p>
            <a:r>
              <a:rPr lang="en-GB" sz="4000" b="1" dirty="0">
                <a:latin typeface="Arial"/>
                <a:cs typeface="Calibri Light"/>
              </a:rPr>
              <a:t>Conclusion</a:t>
            </a:r>
          </a:p>
        </p:txBody>
      </p:sp>
    </p:spTree>
    <p:extLst>
      <p:ext uri="{BB962C8B-B14F-4D97-AF65-F5344CB8AC3E}">
        <p14:creationId xmlns:p14="http://schemas.microsoft.com/office/powerpoint/2010/main" val="98410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rotWithShape="1">
          <a:blip r:embed="rId2" cstate="email">
            <a:extLst>
              <a:ext uri="{28A0092B-C50C-407E-A947-70E740481C1C}">
                <a14:useLocalDpi xmlns:a14="http://schemas.microsoft.com/office/drawing/2010/main"/>
              </a:ext>
            </a:extLst>
          </a:blip>
          <a:srcRect l="30020" r="19722" b="1"/>
          <a:stretch/>
        </p:blipFill>
        <p:spPr>
          <a:xfrm flipH="1">
            <a:off x="1068130" y="1028701"/>
            <a:ext cx="3876165" cy="4338170"/>
          </a:xfrm>
          <a:prstGeom prst="rect">
            <a:avLst/>
          </a:prstGeom>
        </p:spPr>
      </p:pic>
      <p:sp>
        <p:nvSpPr>
          <p:cNvPr id="3" name="TextBox 2">
            <a:extLst>
              <a:ext uri="{FF2B5EF4-FFF2-40B4-BE49-F238E27FC236}">
                <a16:creationId xmlns:a16="http://schemas.microsoft.com/office/drawing/2014/main" id="{0619899A-31DA-FCDF-48CA-B2A307298A93}"/>
              </a:ext>
            </a:extLst>
          </p:cNvPr>
          <p:cNvSpPr txBox="1"/>
          <p:nvPr/>
        </p:nvSpPr>
        <p:spPr>
          <a:xfrm>
            <a:off x="521295" y="1931442"/>
            <a:ext cx="10830103" cy="4409367"/>
          </a:xfrm>
          <a:prstGeom prst="rect">
            <a:avLst/>
          </a:prstGeom>
        </p:spPr>
        <p:txBody>
          <a:bodyPr vert="horz" lIns="91440" tIns="45720" rIns="91440" bIns="45720" rtlCol="0" anchor="t">
            <a:noAutofit/>
          </a:bodyPr>
          <a:lstStyle/>
          <a:p>
            <a:pPr marL="285750" indent="-285750" algn="just">
              <a:buFont typeface="Arial,Sans-Serif" panose="020B0604020202020204" pitchFamily="34" charset="0"/>
              <a:buChar char="•"/>
            </a:pPr>
            <a:r>
              <a:rPr lang="en-US" sz="2400" dirty="0">
                <a:latin typeface="Arial"/>
                <a:cs typeface="Arial"/>
              </a:rPr>
              <a:t>Implement a User Interface - Although </a:t>
            </a:r>
            <a:r>
              <a:rPr lang="en-US" sz="2400" dirty="0">
                <a:effectLst/>
                <a:latin typeface="Arial"/>
                <a:cs typeface="Arial"/>
              </a:rPr>
              <a:t>the </a:t>
            </a:r>
            <a:r>
              <a:rPr lang="en-US" sz="2400" dirty="0">
                <a:latin typeface="Arial"/>
                <a:cs typeface="Arial"/>
              </a:rPr>
              <a:t>current </a:t>
            </a:r>
            <a:r>
              <a:rPr lang="en-US" sz="2400" dirty="0">
                <a:effectLst/>
                <a:latin typeface="Arial"/>
                <a:cs typeface="Arial"/>
              </a:rPr>
              <a:t>application</a:t>
            </a:r>
            <a:r>
              <a:rPr lang="en-US" sz="2400" dirty="0">
                <a:latin typeface="Arial"/>
                <a:cs typeface="Arial"/>
              </a:rPr>
              <a:t> is designed as a back-end service</a:t>
            </a:r>
            <a:r>
              <a:rPr lang="en-US" sz="2400" dirty="0">
                <a:effectLst/>
                <a:latin typeface="Arial"/>
                <a:cs typeface="Arial"/>
              </a:rPr>
              <a:t>, </a:t>
            </a:r>
            <a:r>
              <a:rPr lang="en-US" sz="2400" dirty="0">
                <a:latin typeface="Arial"/>
                <a:cs typeface="Arial"/>
              </a:rPr>
              <a:t>creating a user interface will provide better usability </a:t>
            </a:r>
            <a:r>
              <a:rPr lang="en-US" sz="2400" dirty="0">
                <a:effectLst/>
                <a:latin typeface="Arial"/>
                <a:cs typeface="Arial"/>
              </a:rPr>
              <a:t>and </a:t>
            </a:r>
            <a:r>
              <a:rPr lang="en-US" sz="2400" dirty="0">
                <a:latin typeface="Arial"/>
                <a:cs typeface="Arial"/>
              </a:rPr>
              <a:t>accessibility for end-users</a:t>
            </a:r>
            <a:r>
              <a:rPr lang="en-US" sz="2400" dirty="0">
                <a:effectLst/>
                <a:latin typeface="Arial"/>
                <a:cs typeface="Arial"/>
              </a:rPr>
              <a:t>.</a:t>
            </a:r>
            <a:endParaRPr lang="en-US"/>
          </a:p>
          <a:p>
            <a:pPr indent="-228600" algn="just">
              <a:lnSpc>
                <a:spcPct val="90000"/>
              </a:lnSpc>
              <a:spcAft>
                <a:spcPts val="600"/>
              </a:spcAft>
              <a:buFont typeface="Arial" panose="020B0604020202020204" pitchFamily="34" charset="0"/>
              <a:buChar char="•"/>
            </a:pPr>
            <a:endParaRPr lang="en-US" sz="2400" dirty="0">
              <a:effectLst/>
              <a:latin typeface="Arial"/>
              <a:cs typeface="Calibri"/>
            </a:endParaRPr>
          </a:p>
          <a:p>
            <a:pPr marL="285750" indent="-285750" algn="just">
              <a:buFont typeface="Arial,Sans-Serif" panose="020B0604020202020204" pitchFamily="34" charset="0"/>
              <a:buChar char="•"/>
            </a:pPr>
            <a:r>
              <a:rPr lang="en-US" sz="2400" dirty="0">
                <a:latin typeface="Arial"/>
                <a:cs typeface="Arial"/>
              </a:rPr>
              <a:t>Integration with Third-Party Services - The application can be enhanced by integrating it with third-party services such as payroll management, performance management, or attendance management systems.</a:t>
            </a:r>
          </a:p>
          <a:p>
            <a:pPr marL="285750" indent="-285750" algn="just">
              <a:buFont typeface="Arial,Sans-Serif" panose="020B0604020202020204" pitchFamily="34" charset="0"/>
              <a:buChar char="•"/>
            </a:pPr>
            <a:endParaRPr lang="en-US" sz="2400" dirty="0">
              <a:latin typeface="Arial"/>
              <a:cs typeface="Arial"/>
            </a:endParaRPr>
          </a:p>
          <a:p>
            <a:pPr marL="285750" indent="-285750" algn="just">
              <a:buFont typeface="Arial,Sans-Serif" panose="020B0604020202020204" pitchFamily="34" charset="0"/>
              <a:buChar char="•"/>
            </a:pPr>
            <a:r>
              <a:rPr lang="en-US" sz="2400" dirty="0">
                <a:latin typeface="Arial"/>
                <a:cs typeface="Arial"/>
              </a:rPr>
              <a:t>Optimize Containerization and Deployment - As the application scales and more instances of the container are added, optimizing the deployment and containerization process can improve the overall performance and efficiency of the application.</a:t>
            </a:r>
          </a:p>
          <a:p>
            <a:pPr indent="-228600" algn="just">
              <a:lnSpc>
                <a:spcPct val="90000"/>
              </a:lnSpc>
              <a:spcAft>
                <a:spcPts val="600"/>
              </a:spcAft>
              <a:buFont typeface="Arial" panose="020B0604020202020204" pitchFamily="34" charset="0"/>
              <a:buChar char="•"/>
            </a:pPr>
            <a:endParaRPr lang="en-US" sz="2400" dirty="0">
              <a:latin typeface="Arial"/>
              <a:cs typeface="Calibri"/>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itle 1">
            <a:extLst>
              <a:ext uri="{FF2B5EF4-FFF2-40B4-BE49-F238E27FC236}">
                <a16:creationId xmlns:a16="http://schemas.microsoft.com/office/drawing/2014/main" id="{25232E0B-FCAD-F653-1696-20EB01BC5FD7}"/>
              </a:ext>
            </a:extLst>
          </p:cNvPr>
          <p:cNvSpPr>
            <a:spLocks noGrp="1"/>
          </p:cNvSpPr>
          <p:nvPr>
            <p:ph type="title"/>
          </p:nvPr>
        </p:nvSpPr>
        <p:spPr>
          <a:xfrm>
            <a:off x="2477218" y="192596"/>
            <a:ext cx="8876582" cy="1325563"/>
          </a:xfrm>
        </p:spPr>
        <p:txBody>
          <a:bodyPr>
            <a:normAutofit/>
          </a:bodyPr>
          <a:lstStyle/>
          <a:p>
            <a:r>
              <a:rPr lang="en-GB" sz="4000" b="1" dirty="0">
                <a:latin typeface="Arial"/>
                <a:cs typeface="Calibri Light"/>
              </a:rPr>
              <a:t>Future Work</a:t>
            </a:r>
          </a:p>
        </p:txBody>
      </p:sp>
    </p:spTree>
    <p:extLst>
      <p:ext uri="{BB962C8B-B14F-4D97-AF65-F5344CB8AC3E}">
        <p14:creationId xmlns:p14="http://schemas.microsoft.com/office/powerpoint/2010/main" val="234379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sp>
        <p:nvSpPr>
          <p:cNvPr id="10" name="TextBox 9">
            <a:extLst>
              <a:ext uri="{FF2B5EF4-FFF2-40B4-BE49-F238E27FC236}">
                <a16:creationId xmlns:a16="http://schemas.microsoft.com/office/drawing/2014/main" id="{61206C2F-BDF5-071B-EC7C-A93066E34658}"/>
              </a:ext>
            </a:extLst>
          </p:cNvPr>
          <p:cNvSpPr txBox="1"/>
          <p:nvPr/>
        </p:nvSpPr>
        <p:spPr>
          <a:xfrm>
            <a:off x="521295" y="1600762"/>
            <a:ext cx="10830103" cy="4869444"/>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2400" dirty="0">
                <a:latin typeface="Arial"/>
                <a:cs typeface="Arial"/>
              </a:rPr>
              <a:t>Javeed Sir's notes </a:t>
            </a:r>
          </a:p>
          <a:p>
            <a:pPr indent="-228600">
              <a:lnSpc>
                <a:spcPct val="90000"/>
              </a:lnSpc>
              <a:spcAft>
                <a:spcPts val="600"/>
              </a:spcAft>
              <a:buFont typeface="Arial" panose="020B0604020202020204" pitchFamily="34" charset="0"/>
              <a:buChar char="•"/>
            </a:pPr>
            <a:endParaRPr lang="en-US" sz="2400" dirty="0">
              <a:latin typeface="Arial"/>
              <a:cs typeface="Arial"/>
            </a:endParaRPr>
          </a:p>
          <a:p>
            <a:pPr indent="-228600">
              <a:lnSpc>
                <a:spcPct val="90000"/>
              </a:lnSpc>
              <a:spcAft>
                <a:spcPts val="600"/>
              </a:spcAft>
              <a:buFont typeface="Arial" panose="020B0604020202020204" pitchFamily="34" charset="0"/>
              <a:buChar char="•"/>
            </a:pPr>
            <a:r>
              <a:rPr lang="en-US" sz="2400" dirty="0">
                <a:latin typeface="Arial"/>
                <a:cs typeface="Arial"/>
              </a:rPr>
              <a:t>Spring framework documentation(2022)</a:t>
            </a:r>
            <a:endParaRPr lang="en-US" dirty="0"/>
          </a:p>
          <a:p>
            <a:pPr indent="-228600">
              <a:lnSpc>
                <a:spcPct val="90000"/>
              </a:lnSpc>
              <a:spcAft>
                <a:spcPts val="600"/>
              </a:spcAft>
              <a:buFont typeface="Arial" panose="020B0604020202020204" pitchFamily="34" charset="0"/>
              <a:buChar char="•"/>
            </a:pPr>
            <a:endParaRPr lang="en-US" sz="2400" dirty="0">
              <a:latin typeface="Arial"/>
              <a:cs typeface="Arial"/>
            </a:endParaRPr>
          </a:p>
          <a:p>
            <a:pPr indent="-228600">
              <a:lnSpc>
                <a:spcPct val="90000"/>
              </a:lnSpc>
              <a:spcAft>
                <a:spcPts val="600"/>
              </a:spcAft>
              <a:buFont typeface="Arial" panose="020B0604020202020204" pitchFamily="34" charset="0"/>
              <a:buChar char="•"/>
            </a:pPr>
            <a:r>
              <a:rPr lang="en-IN" sz="2400" dirty="0">
                <a:latin typeface="Arial"/>
                <a:cs typeface="Arial"/>
              </a:rPr>
              <a:t>Https self-signed certificate reference</a:t>
            </a:r>
          </a:p>
          <a:p>
            <a:pPr indent="-228600">
              <a:lnSpc>
                <a:spcPct val="90000"/>
              </a:lnSpc>
              <a:spcAft>
                <a:spcPts val="600"/>
              </a:spcAft>
              <a:buFont typeface="Arial" panose="020B0604020202020204" pitchFamily="34" charset="0"/>
              <a:buChar char="•"/>
            </a:pPr>
            <a:endParaRPr lang="en-IN" sz="2400" dirty="0">
              <a:latin typeface="Arial"/>
              <a:cs typeface="Arial"/>
            </a:endParaRPr>
          </a:p>
          <a:p>
            <a:pPr indent="-228600">
              <a:lnSpc>
                <a:spcPct val="90000"/>
              </a:lnSpc>
              <a:spcAft>
                <a:spcPts val="600"/>
              </a:spcAft>
              <a:buFont typeface="Arial" panose="020B0604020202020204" pitchFamily="34" charset="0"/>
              <a:buChar char="•"/>
            </a:pPr>
            <a:r>
              <a:rPr lang="en-US" sz="2400" dirty="0">
                <a:latin typeface="Arial"/>
                <a:cs typeface="Arial"/>
              </a:rPr>
              <a:t>AES256 encryption-decryption </a:t>
            </a:r>
            <a:endParaRPr lang="en-IN" sz="2400" dirty="0">
              <a:latin typeface="Arial"/>
              <a:cs typeface="Arial"/>
            </a:endParaRPr>
          </a:p>
          <a:p>
            <a:pPr indent="-228600">
              <a:lnSpc>
                <a:spcPct val="90000"/>
              </a:lnSpc>
              <a:spcAft>
                <a:spcPts val="600"/>
              </a:spcAft>
              <a:buFont typeface="Arial" panose="020B0604020202020204" pitchFamily="34" charset="0"/>
              <a:buChar char="•"/>
            </a:pPr>
            <a:endParaRPr lang="en-US" sz="2400" dirty="0">
              <a:latin typeface="Arial"/>
              <a:cs typeface="Arial"/>
            </a:endParaRPr>
          </a:p>
          <a:p>
            <a:pPr indent="-228600">
              <a:lnSpc>
                <a:spcPct val="90000"/>
              </a:lnSpc>
              <a:spcAft>
                <a:spcPts val="600"/>
              </a:spcAft>
              <a:buFont typeface="Arial" panose="020B0604020202020204" pitchFamily="34" charset="0"/>
              <a:buChar char="•"/>
            </a:pPr>
            <a:r>
              <a:rPr lang="en-IN" sz="2400" dirty="0">
                <a:latin typeface="Arial"/>
                <a:cs typeface="Arial"/>
              </a:rPr>
              <a:t>Jenkins automation tool</a:t>
            </a:r>
          </a:p>
          <a:p>
            <a:pPr indent="-228600">
              <a:lnSpc>
                <a:spcPct val="90000"/>
              </a:lnSpc>
              <a:spcAft>
                <a:spcPts val="600"/>
              </a:spcAft>
              <a:buFont typeface="Arial" panose="020B0604020202020204" pitchFamily="34" charset="0"/>
              <a:buChar char="•"/>
            </a:pPr>
            <a:endParaRPr lang="en-IN" sz="2400" dirty="0">
              <a:latin typeface="Arial"/>
              <a:cs typeface="Arial"/>
            </a:endParaRPr>
          </a:p>
          <a:p>
            <a:pPr indent="-228600">
              <a:lnSpc>
                <a:spcPct val="90000"/>
              </a:lnSpc>
              <a:spcAft>
                <a:spcPts val="600"/>
              </a:spcAft>
              <a:buFont typeface="Arial" panose="020B0604020202020204" pitchFamily="34" charset="0"/>
              <a:buChar char="•"/>
            </a:pPr>
            <a:r>
              <a:rPr lang="en-IN" sz="2400" dirty="0">
                <a:latin typeface="Arial"/>
                <a:cs typeface="Arial"/>
              </a:rPr>
              <a:t>Docker Documentation</a:t>
            </a:r>
          </a:p>
          <a:p>
            <a:pPr indent="-228600">
              <a:lnSpc>
                <a:spcPct val="90000"/>
              </a:lnSpc>
              <a:spcAft>
                <a:spcPts val="600"/>
              </a:spcAft>
              <a:buFont typeface="Arial" panose="020B0604020202020204" pitchFamily="34" charset="0"/>
              <a:buChar char="•"/>
            </a:pPr>
            <a:endParaRPr lang="en-IN" sz="2400" dirty="0">
              <a:latin typeface="Arial"/>
              <a:cs typeface="Arial"/>
            </a:endParaRPr>
          </a:p>
          <a:p>
            <a:pPr indent="-228600">
              <a:lnSpc>
                <a:spcPct val="90000"/>
              </a:lnSpc>
              <a:spcAft>
                <a:spcPts val="600"/>
              </a:spcAft>
              <a:buFont typeface="Arial" panose="020B0604020202020204" pitchFamily="34" charset="0"/>
              <a:buChar char="•"/>
            </a:pPr>
            <a:r>
              <a:rPr lang="en-IN" sz="2400" dirty="0">
                <a:latin typeface="Arial"/>
                <a:cs typeface="Arial"/>
              </a:rPr>
              <a:t>Kubernetes Documentation</a:t>
            </a: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itle 1">
            <a:extLst>
              <a:ext uri="{FF2B5EF4-FFF2-40B4-BE49-F238E27FC236}">
                <a16:creationId xmlns:a16="http://schemas.microsoft.com/office/drawing/2014/main" id="{D5FD83FC-9A4B-F398-2753-86F6545B377B}"/>
              </a:ext>
            </a:extLst>
          </p:cNvPr>
          <p:cNvSpPr>
            <a:spLocks noGrp="1"/>
          </p:cNvSpPr>
          <p:nvPr>
            <p:ph type="title"/>
          </p:nvPr>
        </p:nvSpPr>
        <p:spPr>
          <a:xfrm>
            <a:off x="2577860" y="149464"/>
            <a:ext cx="8775940" cy="1325563"/>
          </a:xfrm>
        </p:spPr>
        <p:txBody>
          <a:bodyPr>
            <a:normAutofit/>
          </a:bodyPr>
          <a:lstStyle/>
          <a:p>
            <a:r>
              <a:rPr lang="en-GB" sz="4000" b="1" dirty="0">
                <a:latin typeface="Arial"/>
                <a:cs typeface="Calibri Light"/>
              </a:rPr>
              <a:t>References</a:t>
            </a:r>
          </a:p>
        </p:txBody>
      </p:sp>
    </p:spTree>
    <p:extLst>
      <p:ext uri="{BB962C8B-B14F-4D97-AF65-F5344CB8AC3E}">
        <p14:creationId xmlns:p14="http://schemas.microsoft.com/office/powerpoint/2010/main" val="169436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2562880" y="378686"/>
            <a:ext cx="5352330" cy="199397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4000" b="1" dirty="0">
                <a:latin typeface="Arial"/>
                <a:cs typeface="Calibri"/>
              </a:rPr>
              <a:t>Appendices</a:t>
            </a:r>
          </a:p>
          <a:p>
            <a:pPr>
              <a:lnSpc>
                <a:spcPct val="90000"/>
              </a:lnSpc>
              <a:spcAft>
                <a:spcPts val="600"/>
              </a:spcAft>
            </a:pPr>
            <a:endParaRPr lang="en-US" sz="4000" b="1" dirty="0">
              <a:latin typeface="Arial"/>
              <a:cs typeface="Calibri"/>
            </a:endParaRPr>
          </a:p>
          <a:p>
            <a:pPr>
              <a:lnSpc>
                <a:spcPct val="90000"/>
              </a:lnSpc>
              <a:spcAft>
                <a:spcPts val="600"/>
              </a:spcAft>
            </a:pPr>
            <a:endParaRPr lang="en-US" sz="4000" b="1" dirty="0">
              <a:latin typeface="Arial"/>
              <a:cs typeface="Calibri"/>
            </a:endParaRPr>
          </a:p>
          <a:p>
            <a:pPr>
              <a:lnSpc>
                <a:spcPct val="90000"/>
              </a:lnSpc>
              <a:spcAft>
                <a:spcPts val="600"/>
              </a:spcAft>
            </a:pPr>
            <a:r>
              <a:rPr lang="en-US" sz="2400" b="1" dirty="0">
                <a:latin typeface="Arial"/>
                <a:cs typeface="Calibri"/>
              </a:rPr>
              <a:t>Employee Table</a:t>
            </a:r>
          </a:p>
        </p:txBody>
      </p:sp>
      <p:sp>
        <p:nvSpPr>
          <p:cNvPr id="20" name="Rectangle 1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2" name="Picture 2">
            <a:extLst>
              <a:ext uri="{FF2B5EF4-FFF2-40B4-BE49-F238E27FC236}">
                <a16:creationId xmlns:a16="http://schemas.microsoft.com/office/drawing/2014/main" id="{DE4AF2B0-0D28-B4E8-6BAF-E5D16AE0E8E7}"/>
              </a:ext>
            </a:extLst>
          </p:cNvPr>
          <p:cNvPicPr>
            <a:picLocks noChangeAspect="1"/>
          </p:cNvPicPr>
          <p:nvPr/>
        </p:nvPicPr>
        <p:blipFill>
          <a:blip r:embed="rId3"/>
          <a:stretch>
            <a:fillRect/>
          </a:stretch>
        </p:blipFill>
        <p:spPr>
          <a:xfrm>
            <a:off x="569342" y="2664154"/>
            <a:ext cx="10751387" cy="3456256"/>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A0C72-57E5-876B-096A-7A3B773C88FB}"/>
              </a:ext>
            </a:extLst>
          </p:cNvPr>
          <p:cNvSpPr>
            <a:spLocks noGrp="1"/>
          </p:cNvSpPr>
          <p:nvPr>
            <p:ph type="ctrTitle"/>
          </p:nvPr>
        </p:nvSpPr>
        <p:spPr>
          <a:xfrm>
            <a:off x="2689151" y="271983"/>
            <a:ext cx="8135542" cy="1642969"/>
          </a:xfrm>
        </p:spPr>
        <p:txBody>
          <a:bodyPr vert="horz" lIns="91440" tIns="45720" rIns="91440" bIns="45720" rtlCol="0" anchor="t">
            <a:normAutofit/>
          </a:bodyPr>
          <a:lstStyle/>
          <a:p>
            <a:r>
              <a:rPr lang="en-US" sz="4000" b="1" kern="1200" dirty="0">
                <a:latin typeface="Arial"/>
                <a:cs typeface="Arial"/>
              </a:rPr>
              <a:t>Table Of Contents</a:t>
            </a:r>
          </a:p>
        </p:txBody>
      </p:sp>
      <p:sp>
        <p:nvSpPr>
          <p:cNvPr id="7" name="Subtitle 6">
            <a:extLst>
              <a:ext uri="{FF2B5EF4-FFF2-40B4-BE49-F238E27FC236}">
                <a16:creationId xmlns:a16="http://schemas.microsoft.com/office/drawing/2014/main" id="{9589A733-5513-40EB-4244-AF6A1DEE9827}"/>
              </a:ext>
            </a:extLst>
          </p:cNvPr>
          <p:cNvSpPr>
            <a:spLocks noGrp="1"/>
          </p:cNvSpPr>
          <p:nvPr>
            <p:ph type="subTitle" idx="1"/>
          </p:nvPr>
        </p:nvSpPr>
        <p:spPr>
          <a:xfrm>
            <a:off x="1136397" y="1153201"/>
            <a:ext cx="9688296" cy="4733942"/>
          </a:xfrm>
        </p:spPr>
        <p:txBody>
          <a:bodyPr vert="horz" lIns="91440" tIns="45720" rIns="91440" bIns="45720" rtlCol="0" anchor="t">
            <a:noAutofit/>
          </a:bodyPr>
          <a:lstStyle/>
          <a:p>
            <a:pPr marL="57150" indent="-228600" algn="l">
              <a:spcBef>
                <a:spcPts val="0"/>
              </a:spcBef>
              <a:spcAft>
                <a:spcPts val="600"/>
              </a:spcAft>
              <a:buFont typeface="Arial" panose="020B0604020202020204" pitchFamily="34" charset="0"/>
              <a:buChar char="•"/>
            </a:pPr>
            <a:endParaRPr lang="en-US" b="1" dirty="0">
              <a:latin typeface="Arial"/>
              <a:cs typeface="Calibri"/>
            </a:endParaRPr>
          </a:p>
          <a:p>
            <a:pPr marL="342900" indent="-228600" algn="l">
              <a:spcBef>
                <a:spcPts val="0"/>
              </a:spcBef>
              <a:spcAft>
                <a:spcPts val="600"/>
              </a:spcAft>
              <a:buFont typeface="Arial" panose="020B0604020202020204" pitchFamily="34" charset="0"/>
              <a:buChar char="•"/>
            </a:pPr>
            <a:r>
              <a:rPr lang="en-US" dirty="0">
                <a:latin typeface="Arial"/>
                <a:cs typeface="Arial"/>
              </a:rPr>
              <a:t>Introduction</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Project Overview</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Architecture Design </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Back-end Development </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Testing</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Deployment</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Conclusion</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Future Work</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References</a:t>
            </a:r>
            <a:endParaRPr lang="en-US">
              <a:latin typeface="Arial"/>
              <a:cs typeface="Arial"/>
            </a:endParaRPr>
          </a:p>
          <a:p>
            <a:pPr marL="342900" indent="-228600" algn="l">
              <a:spcBef>
                <a:spcPts val="0"/>
              </a:spcBef>
              <a:spcAft>
                <a:spcPts val="600"/>
              </a:spcAft>
              <a:buFont typeface="Arial" panose="020B0604020202020204" pitchFamily="34" charset="0"/>
              <a:buChar char="•"/>
            </a:pPr>
            <a:r>
              <a:rPr lang="en-US" dirty="0">
                <a:latin typeface="Arial"/>
                <a:cs typeface="Arial"/>
              </a:rPr>
              <a:t>Appendices</a:t>
            </a:r>
            <a:endParaRPr lang="en-US">
              <a:latin typeface="Arial"/>
              <a:cs typeface="Arial"/>
            </a:endParaRPr>
          </a:p>
          <a:p>
            <a:pPr indent="-228600" algn="l">
              <a:buFont typeface="Arial" panose="020B0604020202020204" pitchFamily="34" charset="0"/>
              <a:buChar char="•"/>
            </a:pPr>
            <a:endParaRPr lang="en-US" dirty="0">
              <a:latin typeface="Arial"/>
              <a:cs typeface="Calibri"/>
            </a:endParaRP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5596502" y="2405894"/>
            <a:ext cx="5754896" cy="3197464"/>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endParaRPr lang="en-US" sz="2400" b="1" dirty="0">
              <a:effectLst/>
              <a:latin typeface="Arial"/>
              <a:cs typeface="Arial"/>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75D2D-954A-8586-2653-F0303D843C16}"/>
              </a:ext>
            </a:extLst>
          </p:cNvPr>
          <p:cNvSpPr>
            <a:spLocks noGrp="1"/>
          </p:cNvSpPr>
          <p:nvPr>
            <p:ph type="ctrTitle"/>
          </p:nvPr>
        </p:nvSpPr>
        <p:spPr>
          <a:xfrm>
            <a:off x="3352326" y="58186"/>
            <a:ext cx="6455908" cy="1655483"/>
          </a:xfrm>
        </p:spPr>
        <p:txBody>
          <a:bodyPr vert="horz" lIns="91440" tIns="45720" rIns="91440" bIns="45720" rtlCol="0" anchor="ctr">
            <a:normAutofit/>
          </a:bodyPr>
          <a:lstStyle/>
          <a:p>
            <a:r>
              <a:rPr lang="en-US" sz="4000" b="1" dirty="0">
                <a:latin typeface="Arial"/>
                <a:cs typeface="Arial"/>
              </a:rPr>
              <a:t>Introduction</a:t>
            </a:r>
            <a:endParaRPr lang="en-US" sz="4000" b="1">
              <a:latin typeface="Arial"/>
              <a:cs typeface="Arial"/>
            </a:endParaRPr>
          </a:p>
        </p:txBody>
      </p:sp>
      <p:sp>
        <p:nvSpPr>
          <p:cNvPr id="3" name="Subtitle 2">
            <a:extLst>
              <a:ext uri="{FF2B5EF4-FFF2-40B4-BE49-F238E27FC236}">
                <a16:creationId xmlns:a16="http://schemas.microsoft.com/office/drawing/2014/main" id="{986B3D7C-08DF-555D-0D6B-0C41576C3A9C}"/>
              </a:ext>
            </a:extLst>
          </p:cNvPr>
          <p:cNvSpPr>
            <a:spLocks noGrp="1"/>
          </p:cNvSpPr>
          <p:nvPr>
            <p:ph type="subTitle" idx="1"/>
          </p:nvPr>
        </p:nvSpPr>
        <p:spPr>
          <a:xfrm>
            <a:off x="1095081" y="1713918"/>
            <a:ext cx="10490925" cy="4244755"/>
          </a:xfrm>
        </p:spPr>
        <p:txBody>
          <a:bodyPr vert="horz" lIns="91440" tIns="45720" rIns="91440" bIns="45720" rtlCol="0" anchor="t">
            <a:noAutofit/>
          </a:bodyPr>
          <a:lstStyle/>
          <a:p>
            <a:pPr marL="57150" indent="-228600" algn="just">
              <a:spcBef>
                <a:spcPts val="0"/>
              </a:spcBef>
              <a:spcAft>
                <a:spcPts val="600"/>
              </a:spcAft>
              <a:buFont typeface="Arial" panose="020B0604020202020204" pitchFamily="34" charset="0"/>
              <a:buChar char="•"/>
            </a:pPr>
            <a:r>
              <a:rPr lang="en-US" dirty="0">
                <a:latin typeface="Arial"/>
                <a:cs typeface="Arial"/>
              </a:rPr>
              <a:t>The Simple and small Employee Management System is a software solution to access the data securely and efficiently.</a:t>
            </a:r>
            <a:endParaRPr lang="en-US"/>
          </a:p>
          <a:p>
            <a:pPr marL="57150" indent="-228600" algn="just">
              <a:spcBef>
                <a:spcPts val="0"/>
              </a:spcBef>
              <a:spcAft>
                <a:spcPts val="600"/>
              </a:spcAft>
              <a:buFont typeface="Arial" panose="020B0604020202020204" pitchFamily="34" charset="0"/>
              <a:buChar char="•"/>
            </a:pPr>
            <a:endParaRPr lang="en-US" dirty="0">
              <a:latin typeface="Arial"/>
              <a:cs typeface="Arial"/>
            </a:endParaRPr>
          </a:p>
          <a:p>
            <a:pPr marL="285750" indent="-228600" algn="just">
              <a:spcBef>
                <a:spcPts val="0"/>
              </a:spcBef>
              <a:buFont typeface="Arial" panose="020B0604020202020204" pitchFamily="34" charset="0"/>
              <a:buChar char="•"/>
            </a:pPr>
            <a:r>
              <a:rPr lang="en-US" dirty="0">
                <a:latin typeface="Arial"/>
                <a:cs typeface="Arial"/>
              </a:rPr>
              <a:t>The objectives of this project is to design and implement a database solution for storing employee data, create a secure web service to access this data, and develop a client program to interact with the web service.</a:t>
            </a:r>
          </a:p>
          <a:p>
            <a:pPr marL="285750" indent="-228600" algn="just">
              <a:spcBef>
                <a:spcPts val="0"/>
              </a:spcBef>
              <a:buFont typeface="Arial" panose="020B0604020202020204" pitchFamily="34" charset="0"/>
              <a:buChar char="•"/>
            </a:pPr>
            <a:endParaRPr lang="en-US" dirty="0">
              <a:latin typeface="Arial"/>
              <a:cs typeface="Arial"/>
            </a:endParaRPr>
          </a:p>
          <a:p>
            <a:pPr marL="342900" indent="-228600" algn="just">
              <a:spcBef>
                <a:spcPts val="0"/>
              </a:spcBef>
              <a:buFont typeface="Arial" panose="020B0604020202020204" pitchFamily="34" charset="0"/>
              <a:buChar char="•"/>
            </a:pPr>
            <a:r>
              <a:rPr lang="en-US" dirty="0">
                <a:latin typeface="Arial"/>
                <a:cs typeface="Arial"/>
              </a:rPr>
              <a:t>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marL="285750" indent="-228600" algn="just">
              <a:spcBef>
                <a:spcPts val="0"/>
              </a:spcBef>
              <a:buFont typeface="Arial" panose="020B0604020202020204" pitchFamily="34" charset="0"/>
              <a:buChar char="•"/>
            </a:pPr>
            <a:endParaRPr lang="en-US" dirty="0">
              <a:latin typeface="Arial"/>
              <a:cs typeface="Arial"/>
            </a:endParaRPr>
          </a:p>
          <a:p>
            <a:pPr marL="285750" indent="-228600" algn="just">
              <a:spcBef>
                <a:spcPts val="0"/>
              </a:spcBef>
              <a:buFont typeface="Arial" panose="020B0604020202020204" pitchFamily="34" charset="0"/>
              <a:buChar char="•"/>
            </a:pPr>
            <a:endParaRPr lang="en-US" dirty="0">
              <a:latin typeface="Arial"/>
              <a:cs typeface="Arial"/>
            </a:endParaRPr>
          </a:p>
          <a:p>
            <a:pPr marL="57150" indent="-228600" algn="just">
              <a:spcBef>
                <a:spcPts val="0"/>
              </a:spcBef>
              <a:spcAft>
                <a:spcPts val="600"/>
              </a:spcAft>
              <a:buFont typeface="Arial" panose="020B0604020202020204" pitchFamily="34" charset="0"/>
              <a:buChar char="•"/>
            </a:pPr>
            <a:endParaRPr lang="en-US" dirty="0">
              <a:latin typeface="Arial"/>
              <a:cs typeface="Arial"/>
            </a:endParaRPr>
          </a:p>
          <a:p>
            <a:pPr marL="57150" indent="-228600" algn="just">
              <a:spcBef>
                <a:spcPts val="0"/>
              </a:spcBef>
              <a:spcAft>
                <a:spcPts val="600"/>
              </a:spcAft>
              <a:buFont typeface="Arial" panose="020B0604020202020204" pitchFamily="34" charset="0"/>
              <a:buChar char="•"/>
            </a:pPr>
            <a:endParaRPr lang="en-US" dirty="0">
              <a:latin typeface="Arial"/>
              <a:cs typeface="Arial"/>
            </a:endParaRPr>
          </a:p>
          <a:p>
            <a:pPr marL="285750" indent="-228600" algn="just">
              <a:spcBef>
                <a:spcPts val="0"/>
              </a:spcBef>
              <a:spcAft>
                <a:spcPts val="600"/>
              </a:spcAft>
              <a:buFont typeface="Arial" panose="020B0604020202020204" pitchFamily="34" charset="0"/>
              <a:buChar char="•"/>
            </a:pPr>
            <a:endParaRPr lang="en-US" dirty="0">
              <a:latin typeface="Arial"/>
              <a:cs typeface="Arial"/>
            </a:endParaRPr>
          </a:p>
          <a:p>
            <a:pPr indent="-228600" algn="just">
              <a:buFont typeface="Arial" panose="020B0604020202020204" pitchFamily="34" charset="0"/>
              <a:buChar char="•"/>
            </a:pPr>
            <a:endParaRPr lang="en-US" dirty="0">
              <a:latin typeface="Arial"/>
              <a:cs typeface="Arial"/>
            </a:endParaRPr>
          </a:p>
        </p:txBody>
      </p:sp>
      <p:sp>
        <p:nvSpPr>
          <p:cNvPr id="11" name="Rectangle 14">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kern="1200" dirty="0">
              <a:latin typeface="+mj-lt"/>
              <a:ea typeface="+mj-ea"/>
              <a:cs typeface="Calibri Light"/>
            </a:endParaRPr>
          </a:p>
        </p:txBody>
      </p:sp>
      <p:sp>
        <p:nvSpPr>
          <p:cNvPr id="7" name="TextBox 6">
            <a:extLst>
              <a:ext uri="{FF2B5EF4-FFF2-40B4-BE49-F238E27FC236}">
                <a16:creationId xmlns:a16="http://schemas.microsoft.com/office/drawing/2014/main" id="{4EA6B4E1-DB62-ABC8-9376-891CD4ACDF4E}"/>
              </a:ext>
            </a:extLst>
          </p:cNvPr>
          <p:cNvSpPr txBox="1"/>
          <p:nvPr/>
        </p:nvSpPr>
        <p:spPr>
          <a:xfrm>
            <a:off x="5596502" y="2405894"/>
            <a:ext cx="5754896" cy="3197464"/>
          </a:xfrm>
          <a:prstGeom prst="rect">
            <a:avLst/>
          </a:prstGeom>
        </p:spPr>
        <p:txBody>
          <a:bodyPr vert="horz" lIns="91440" tIns="45720" rIns="91440" bIns="45720" rtlCol="0" anchor="t">
            <a:normAutofit/>
          </a:bodyPr>
          <a:lstStyle/>
          <a:p>
            <a:pPr marL="57150" indent="-228600">
              <a:lnSpc>
                <a:spcPct val="90000"/>
              </a:lnSpc>
              <a:spcAft>
                <a:spcPts val="600"/>
              </a:spcAft>
              <a:buFont typeface="Arial" panose="020B0604020202020204" pitchFamily="34" charset="0"/>
              <a:buChar char="•"/>
            </a:pPr>
            <a:endParaRPr lang="en-US" sz="1600" dirty="0">
              <a:cs typeface="Calibri"/>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14F808-31C5-52D6-BC3C-A335CD8318B3}"/>
              </a:ext>
            </a:extLst>
          </p:cNvPr>
          <p:cNvSpPr>
            <a:spLocks noGrp="1"/>
          </p:cNvSpPr>
          <p:nvPr>
            <p:ph type="ctrTitle"/>
          </p:nvPr>
        </p:nvSpPr>
        <p:spPr>
          <a:xfrm>
            <a:off x="2864803" y="55896"/>
            <a:ext cx="5754896" cy="1655483"/>
          </a:xfrm>
        </p:spPr>
        <p:txBody>
          <a:bodyPr vert="horz" lIns="91440" tIns="45720" rIns="91440" bIns="45720" rtlCol="0" anchor="t">
            <a:normAutofit/>
          </a:bodyPr>
          <a:lstStyle/>
          <a:p>
            <a:r>
              <a:rPr lang="en-US" sz="4000" b="1" dirty="0">
                <a:latin typeface="Arial"/>
                <a:cs typeface="Arial"/>
              </a:rPr>
              <a:t>Project Overview</a:t>
            </a:r>
            <a:endParaRPr lang="en-US"/>
          </a:p>
        </p:txBody>
      </p:sp>
      <p:sp>
        <p:nvSpPr>
          <p:cNvPr id="9" name="TextBox 8">
            <a:extLst>
              <a:ext uri="{FF2B5EF4-FFF2-40B4-BE49-F238E27FC236}">
                <a16:creationId xmlns:a16="http://schemas.microsoft.com/office/drawing/2014/main" id="{9E6CB871-F71A-0AA9-2DC6-C9AA195CBD29}"/>
              </a:ext>
            </a:extLst>
          </p:cNvPr>
          <p:cNvSpPr txBox="1"/>
          <p:nvPr/>
        </p:nvSpPr>
        <p:spPr>
          <a:xfrm>
            <a:off x="1067635" y="1025668"/>
            <a:ext cx="10039348" cy="5200123"/>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r>
              <a:rPr lang="en-US" sz="2400" dirty="0">
                <a:latin typeface="Arial"/>
                <a:cs typeface="Arial"/>
              </a:rPr>
              <a:t>This application is built using Spring Boot framework, which allows for development of web applications and also provides additional benefits such as minimal configuration, embedded server, easy integration with other Spring frameworks such as Spring MVC etc.</a:t>
            </a:r>
            <a:endParaRPr lang="en-US"/>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indent="-228600" algn="just">
              <a:lnSpc>
                <a:spcPct val="90000"/>
              </a:lnSpc>
              <a:spcAft>
                <a:spcPts val="600"/>
              </a:spcAft>
              <a:buFont typeface="Arial" panose="020B0604020202020204" pitchFamily="34" charset="0"/>
              <a:buChar char="•"/>
            </a:pPr>
            <a:r>
              <a:rPr lang="en-US" sz="2400" dirty="0">
                <a:latin typeface="Arial"/>
                <a:cs typeface="Arial"/>
              </a:rPr>
              <a:t>The Rest API is secured using AES – 256 bits to secure Employee data and encryption and decryption is provided so that only the right person can access the data.</a:t>
            </a:r>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indent="-228600" algn="just">
              <a:lnSpc>
                <a:spcPct val="90000"/>
              </a:lnSpc>
              <a:spcAft>
                <a:spcPts val="600"/>
              </a:spcAft>
              <a:buFont typeface="Arial" panose="020B0604020202020204" pitchFamily="34" charset="0"/>
              <a:buChar char="•"/>
            </a:pPr>
            <a:r>
              <a:rPr lang="en-US" sz="2400" dirty="0">
                <a:latin typeface="Arial"/>
                <a:cs typeface="Arial"/>
              </a:rPr>
              <a:t>For testing the Rest API, Junit is implemented which tests the service layer.</a:t>
            </a:r>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indent="-228600" algn="just">
              <a:lnSpc>
                <a:spcPct val="90000"/>
              </a:lnSpc>
              <a:spcAft>
                <a:spcPts val="600"/>
              </a:spcAft>
              <a:buFont typeface="Arial" panose="020B0604020202020204" pitchFamily="34" charset="0"/>
              <a:buChar char="•"/>
            </a:pPr>
            <a:r>
              <a:rPr lang="en-US" sz="2400" dirty="0">
                <a:latin typeface="Arial"/>
                <a:cs typeface="Arial"/>
              </a:rPr>
              <a:t>The logging feature records the date-timestamp for every time the web service is called.</a:t>
            </a:r>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indent="-228600" algn="just">
              <a:lnSpc>
                <a:spcPct val="90000"/>
              </a:lnSpc>
              <a:spcAft>
                <a:spcPts val="600"/>
              </a:spcAft>
              <a:buFont typeface="Arial" panose="020B0604020202020204" pitchFamily="34" charset="0"/>
              <a:buChar char="•"/>
            </a:pPr>
            <a:endParaRPr lang="en-US" sz="2400" dirty="0">
              <a:latin typeface="Arial"/>
              <a:cs typeface="Arial"/>
            </a:endParaRPr>
          </a:p>
        </p:txBody>
      </p:sp>
      <p:sp>
        <p:nvSpPr>
          <p:cNvPr id="16" name="Rectangle 15">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489508"/>
            <a:ext cx="5754896" cy="1667569"/>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kern="1200" dirty="0">
              <a:effectLst/>
              <a:latin typeface="+mj-lt"/>
              <a:ea typeface="+mj-ea"/>
              <a:cs typeface="Calibri Light"/>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17C48-21E7-9E6C-6442-7DCF35B024BB}"/>
              </a:ext>
            </a:extLst>
          </p:cNvPr>
          <p:cNvSpPr>
            <a:spLocks noGrp="1"/>
          </p:cNvSpPr>
          <p:nvPr>
            <p:ph type="title"/>
          </p:nvPr>
        </p:nvSpPr>
        <p:spPr>
          <a:xfrm>
            <a:off x="2989963" y="343940"/>
            <a:ext cx="5254092" cy="1158216"/>
          </a:xfrm>
        </p:spPr>
        <p:txBody>
          <a:bodyPr anchor="t">
            <a:normAutofit/>
          </a:bodyPr>
          <a:lstStyle/>
          <a:p>
            <a:r>
              <a:rPr lang="en-US" sz="4000" b="1" dirty="0">
                <a:latin typeface="Arial"/>
                <a:cs typeface="Calibri Light"/>
              </a:rPr>
              <a:t>Architecture Design</a:t>
            </a:r>
            <a:endParaRPr lang="en-GB" sz="4000">
              <a:latin typeface="Arial"/>
              <a:cs typeface="Calibri Light"/>
            </a:endParaRPr>
          </a:p>
          <a:p>
            <a:pPr algn="r"/>
            <a:endParaRPr lang="en-GB" sz="4000" dirty="0">
              <a:latin typeface="Arial"/>
              <a:cs typeface="Calibri Light"/>
            </a:endParaRPr>
          </a:p>
        </p:txBody>
      </p:sp>
      <p:sp>
        <p:nvSpPr>
          <p:cNvPr id="3" name="Content Placeholder 2">
            <a:extLst>
              <a:ext uri="{FF2B5EF4-FFF2-40B4-BE49-F238E27FC236}">
                <a16:creationId xmlns:a16="http://schemas.microsoft.com/office/drawing/2014/main" id="{0153CFAB-5BF3-421E-A6D2-F955C634C2FC}"/>
              </a:ext>
            </a:extLst>
          </p:cNvPr>
          <p:cNvSpPr>
            <a:spLocks noGrp="1"/>
          </p:cNvSpPr>
          <p:nvPr>
            <p:ph idx="1"/>
          </p:nvPr>
        </p:nvSpPr>
        <p:spPr>
          <a:xfrm>
            <a:off x="1207699" y="1407865"/>
            <a:ext cx="3175937" cy="602496"/>
          </a:xfrm>
        </p:spPr>
        <p:txBody>
          <a:bodyPr anchor="t">
            <a:normAutofit/>
          </a:bodyPr>
          <a:lstStyle/>
          <a:p>
            <a:pPr marL="0" indent="0">
              <a:buNone/>
            </a:pPr>
            <a:r>
              <a:rPr lang="en-GB" sz="2400" dirty="0">
                <a:latin typeface="Arial"/>
                <a:cs typeface="Calibri"/>
              </a:rPr>
              <a:t>Sequence Diagram</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0F5872-EA33-0679-3B04-1246672D317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6" name="Picture 6" descr="Diagram&#10;&#10;Description automatically generated">
            <a:extLst>
              <a:ext uri="{FF2B5EF4-FFF2-40B4-BE49-F238E27FC236}">
                <a16:creationId xmlns:a16="http://schemas.microsoft.com/office/drawing/2014/main" id="{65C496E0-FB69-8334-1446-BEDC6285453C}"/>
              </a:ext>
            </a:extLst>
          </p:cNvPr>
          <p:cNvPicPr>
            <a:picLocks noChangeAspect="1"/>
          </p:cNvPicPr>
          <p:nvPr/>
        </p:nvPicPr>
        <p:blipFill>
          <a:blip r:embed="rId3"/>
          <a:stretch>
            <a:fillRect/>
          </a:stretch>
        </p:blipFill>
        <p:spPr>
          <a:xfrm>
            <a:off x="1029419" y="2220681"/>
            <a:ext cx="10535728" cy="3523695"/>
          </a:xfrm>
          <a:prstGeom prst="rect">
            <a:avLst/>
          </a:prstGeom>
        </p:spPr>
      </p:pic>
    </p:spTree>
    <p:extLst>
      <p:ext uri="{BB962C8B-B14F-4D97-AF65-F5344CB8AC3E}">
        <p14:creationId xmlns:p14="http://schemas.microsoft.com/office/powerpoint/2010/main" val="213883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1136398" y="457201"/>
            <a:ext cx="10117810" cy="1150470"/>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000" b="1" dirty="0">
                <a:effectLst/>
                <a:latin typeface="Arial"/>
                <a:ea typeface="+mj-ea"/>
                <a:cs typeface="Arial"/>
              </a:rPr>
              <a:t>Back-end Development</a:t>
            </a:r>
            <a:endParaRPr lang="en-US" sz="4000" dirty="0">
              <a:effectLst/>
              <a:latin typeface="Arial"/>
              <a:ea typeface="+mj-ea"/>
              <a:cs typeface="Arial"/>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1135909" y="1980775"/>
            <a:ext cx="10415684" cy="4136031"/>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r>
              <a:rPr lang="en-US" sz="2400" dirty="0">
                <a:latin typeface="Arial"/>
                <a:cs typeface="Arial"/>
              </a:rPr>
              <a:t>A new database was created and one table named employee was created and few columns were filled using My SQL queries.</a:t>
            </a:r>
            <a:endParaRPr lang="en-US"/>
          </a:p>
          <a:p>
            <a:pPr indent="-228600" algn="just">
              <a:lnSpc>
                <a:spcPct val="90000"/>
              </a:lnSpc>
              <a:spcAft>
                <a:spcPts val="600"/>
              </a:spcAft>
              <a:buFont typeface="Arial" panose="020B0604020202020204" pitchFamily="34" charset="0"/>
              <a:buChar char="•"/>
            </a:pPr>
            <a:endParaRPr lang="en-US" sz="2400" dirty="0">
              <a:latin typeface="Arial"/>
              <a:cs typeface="Arial"/>
            </a:endParaRPr>
          </a:p>
          <a:p>
            <a:pPr marL="114300" indent="-228600" algn="just">
              <a:lnSpc>
                <a:spcPct val="90000"/>
              </a:lnSpc>
              <a:spcAft>
                <a:spcPts val="600"/>
              </a:spcAft>
              <a:buFont typeface="Arial" panose="020B0604020202020204" pitchFamily="34" charset="0"/>
              <a:buChar char="•"/>
            </a:pPr>
            <a:r>
              <a:rPr lang="en-US" sz="2400" dirty="0">
                <a:latin typeface="Arial"/>
                <a:cs typeface="Arial"/>
              </a:rPr>
              <a:t>A new Spring Starter Gradle project was created where an Entity class, a Repository interface, a Service class for business logic and a Rest Controller class with a single GET endpoint for handling the incoming client requests.</a:t>
            </a:r>
          </a:p>
          <a:p>
            <a:pPr marL="114300" indent="-228600" algn="just">
              <a:lnSpc>
                <a:spcPct val="90000"/>
              </a:lnSpc>
              <a:spcAft>
                <a:spcPts val="600"/>
              </a:spcAft>
              <a:buFont typeface="Arial" panose="020B0604020202020204" pitchFamily="34" charset="0"/>
              <a:buChar char="•"/>
            </a:pPr>
            <a:endParaRPr lang="en-US" sz="2400" dirty="0">
              <a:latin typeface="Arial"/>
              <a:cs typeface="Arial"/>
            </a:endParaRPr>
          </a:p>
          <a:p>
            <a:pPr marL="114300" indent="-228600" algn="just">
              <a:lnSpc>
                <a:spcPct val="90000"/>
              </a:lnSpc>
              <a:spcAft>
                <a:spcPts val="600"/>
              </a:spcAft>
              <a:buFont typeface="Arial" panose="020B0604020202020204" pitchFamily="34" charset="0"/>
              <a:buChar char="•"/>
            </a:pPr>
            <a:r>
              <a:rPr lang="en-US" sz="2400" dirty="0">
                <a:latin typeface="Arial"/>
                <a:cs typeface="Arial"/>
              </a:rPr>
              <a:t>The Spring Boot application was deployed to a web server like Tomcat  and test the endpoint using a REST client like Postman.</a:t>
            </a:r>
          </a:p>
          <a:p>
            <a:pPr indent="-228600" algn="just">
              <a:lnSpc>
                <a:spcPct val="90000"/>
              </a:lnSpc>
              <a:spcAft>
                <a:spcPts val="600"/>
              </a:spcAft>
              <a:buFont typeface="Arial" panose="020B0604020202020204" pitchFamily="34" charset="0"/>
              <a:buChar char="•"/>
            </a:pPr>
            <a:endParaRPr lang="en-US" sz="2400" dirty="0">
              <a:latin typeface="Arial"/>
              <a:cs typeface="Arial"/>
            </a:endParaRPr>
          </a:p>
        </p:txBody>
      </p:sp>
      <p:sp>
        <p:nvSpPr>
          <p:cNvPr id="20" name="Rectangle 19">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45B00-6931-E9B6-4C53-7CBA6B28F4CD}"/>
              </a:ext>
            </a:extLst>
          </p:cNvPr>
          <p:cNvSpPr>
            <a:spLocks noGrp="1"/>
          </p:cNvSpPr>
          <p:nvPr>
            <p:ph type="title"/>
          </p:nvPr>
        </p:nvSpPr>
        <p:spPr>
          <a:xfrm>
            <a:off x="1122020" y="70700"/>
            <a:ext cx="9688296" cy="665309"/>
          </a:xfrm>
        </p:spPr>
        <p:txBody>
          <a:bodyPr anchor="b">
            <a:normAutofit/>
          </a:bodyPr>
          <a:lstStyle/>
          <a:p>
            <a:pPr algn="ctr"/>
            <a:r>
              <a:rPr lang="en-GB" sz="4000" dirty="0">
                <a:cs typeface="Calibri Light"/>
              </a:rPr>
              <a:t>Encrypted Date Of Birth</a:t>
            </a:r>
          </a:p>
        </p:txBody>
      </p:sp>
      <p:pic>
        <p:nvPicPr>
          <p:cNvPr id="4" name="Picture 4">
            <a:extLst>
              <a:ext uri="{FF2B5EF4-FFF2-40B4-BE49-F238E27FC236}">
                <a16:creationId xmlns:a16="http://schemas.microsoft.com/office/drawing/2014/main" id="{51716DD6-91D7-2F24-0383-B30E9E7BAD9B}"/>
              </a:ext>
            </a:extLst>
          </p:cNvPr>
          <p:cNvPicPr>
            <a:picLocks noGrp="1" noChangeAspect="1"/>
          </p:cNvPicPr>
          <p:nvPr>
            <p:ph idx="1"/>
          </p:nvPr>
        </p:nvPicPr>
        <p:blipFill>
          <a:blip r:embed="rId2"/>
          <a:stretch>
            <a:fillRect/>
          </a:stretch>
        </p:blipFill>
        <p:spPr>
          <a:xfrm>
            <a:off x="690700" y="1003019"/>
            <a:ext cx="11154783" cy="5393742"/>
          </a:xfrm>
        </p:spPr>
      </p:pic>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34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5D417-5702-417B-8634-FC89AF7A820B}"/>
              </a:ext>
            </a:extLst>
          </p:cNvPr>
          <p:cNvSpPr>
            <a:spLocks noGrp="1"/>
          </p:cNvSpPr>
          <p:nvPr>
            <p:ph type="title"/>
          </p:nvPr>
        </p:nvSpPr>
        <p:spPr>
          <a:xfrm>
            <a:off x="1711492" y="65244"/>
            <a:ext cx="8181710" cy="676628"/>
          </a:xfrm>
        </p:spPr>
        <p:txBody>
          <a:bodyPr anchor="b">
            <a:normAutofit/>
          </a:bodyPr>
          <a:lstStyle/>
          <a:p>
            <a:pPr algn="ctr"/>
            <a:r>
              <a:rPr lang="en-GB" sz="4000" dirty="0">
                <a:cs typeface="Calibri Light"/>
              </a:rPr>
              <a:t>Decrypted Date of Birth</a:t>
            </a:r>
          </a:p>
        </p:txBody>
      </p:sp>
      <p:pic>
        <p:nvPicPr>
          <p:cNvPr id="4" name="Picture 4" descr="A screenshot of a computer&#10;&#10;Description automatically generated">
            <a:extLst>
              <a:ext uri="{FF2B5EF4-FFF2-40B4-BE49-F238E27FC236}">
                <a16:creationId xmlns:a16="http://schemas.microsoft.com/office/drawing/2014/main" id="{520F4488-2068-916C-D719-3E0164CEB73C}"/>
              </a:ext>
            </a:extLst>
          </p:cNvPr>
          <p:cNvPicPr>
            <a:picLocks noGrp="1" noChangeAspect="1"/>
          </p:cNvPicPr>
          <p:nvPr>
            <p:ph idx="1"/>
          </p:nvPr>
        </p:nvPicPr>
        <p:blipFill>
          <a:blip r:embed="rId2"/>
          <a:stretch>
            <a:fillRect/>
          </a:stretch>
        </p:blipFill>
        <p:spPr>
          <a:xfrm>
            <a:off x="425589" y="884755"/>
            <a:ext cx="11680208" cy="5320513"/>
          </a:xfrm>
        </p:spPr>
      </p:pic>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4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5596501" y="501594"/>
            <a:ext cx="5754896" cy="1655483"/>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000" b="1" dirty="0">
              <a:latin typeface="+mj-lt"/>
              <a:ea typeface="+mj-ea"/>
              <a:cs typeface="Calibri Light"/>
            </a:endParaRPr>
          </a:p>
        </p:txBody>
      </p:sp>
      <p:sp>
        <p:nvSpPr>
          <p:cNvPr id="7" name="TextBox 6">
            <a:extLst>
              <a:ext uri="{FF2B5EF4-FFF2-40B4-BE49-F238E27FC236}">
                <a16:creationId xmlns:a16="http://schemas.microsoft.com/office/drawing/2014/main" id="{7A00B694-CE8C-1B3C-6470-234A7FE34C41}"/>
              </a:ext>
            </a:extLst>
          </p:cNvPr>
          <p:cNvSpPr txBox="1"/>
          <p:nvPr/>
        </p:nvSpPr>
        <p:spPr>
          <a:xfrm>
            <a:off x="679446" y="1600762"/>
            <a:ext cx="10671952" cy="381989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dirty="0">
              <a:effectLst/>
              <a:cs typeface="Calibri"/>
            </a:endParaRPr>
          </a:p>
        </p:txBody>
      </p:sp>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itle 1">
            <a:extLst>
              <a:ext uri="{FF2B5EF4-FFF2-40B4-BE49-F238E27FC236}">
                <a16:creationId xmlns:a16="http://schemas.microsoft.com/office/drawing/2014/main" id="{F4D53972-00BB-0196-4E9F-35846E804BDF}"/>
              </a:ext>
            </a:extLst>
          </p:cNvPr>
          <p:cNvSpPr>
            <a:spLocks noGrp="1"/>
          </p:cNvSpPr>
          <p:nvPr>
            <p:ph type="title"/>
          </p:nvPr>
        </p:nvSpPr>
        <p:spPr>
          <a:xfrm>
            <a:off x="2534728" y="149464"/>
            <a:ext cx="8819072" cy="1325563"/>
          </a:xfrm>
        </p:spPr>
        <p:txBody>
          <a:bodyPr vert="horz" lIns="91440" tIns="45720" rIns="91440" bIns="45720" rtlCol="0" anchor="t">
            <a:normAutofit/>
          </a:bodyPr>
          <a:lstStyle/>
          <a:p>
            <a:pPr algn="ctr"/>
            <a:r>
              <a:rPr lang="en-GB" sz="4000" b="1" dirty="0">
                <a:latin typeface="Arial"/>
                <a:cs typeface="Calibri Light"/>
              </a:rPr>
              <a:t>Integration and Testing</a:t>
            </a:r>
            <a:endParaRPr lang="en-GB" sz="4000" b="1">
              <a:latin typeface="Arial"/>
              <a:cs typeface="Arial"/>
            </a:endParaRPr>
          </a:p>
        </p:txBody>
      </p:sp>
      <p:pic>
        <p:nvPicPr>
          <p:cNvPr id="3" name="Picture 8" descr="Text&#10;&#10;Description automatically generated">
            <a:extLst>
              <a:ext uri="{FF2B5EF4-FFF2-40B4-BE49-F238E27FC236}">
                <a16:creationId xmlns:a16="http://schemas.microsoft.com/office/drawing/2014/main" id="{D17E4D2B-DB7B-DA33-933F-F7B2961C0DDA}"/>
              </a:ext>
            </a:extLst>
          </p:cNvPr>
          <p:cNvPicPr>
            <a:picLocks noChangeAspect="1"/>
          </p:cNvPicPr>
          <p:nvPr/>
        </p:nvPicPr>
        <p:blipFill>
          <a:blip r:embed="rId3"/>
          <a:stretch>
            <a:fillRect/>
          </a:stretch>
        </p:blipFill>
        <p:spPr>
          <a:xfrm>
            <a:off x="224288" y="1111591"/>
            <a:ext cx="7401463" cy="5238667"/>
          </a:xfrm>
          <a:prstGeom prst="rect">
            <a:avLst/>
          </a:prstGeom>
        </p:spPr>
      </p:pic>
      <p:pic>
        <p:nvPicPr>
          <p:cNvPr id="9" name="Picture 9" descr="Graphical user interface, text, website&#10;&#10;Description automatically generated">
            <a:extLst>
              <a:ext uri="{FF2B5EF4-FFF2-40B4-BE49-F238E27FC236}">
                <a16:creationId xmlns:a16="http://schemas.microsoft.com/office/drawing/2014/main" id="{52ADC4FA-CA94-FB07-2E18-3A4C910B2D38}"/>
              </a:ext>
            </a:extLst>
          </p:cNvPr>
          <p:cNvPicPr>
            <a:picLocks noChangeAspect="1"/>
          </p:cNvPicPr>
          <p:nvPr/>
        </p:nvPicPr>
        <p:blipFill>
          <a:blip r:embed="rId4"/>
          <a:stretch>
            <a:fillRect/>
          </a:stretch>
        </p:blipFill>
        <p:spPr>
          <a:xfrm>
            <a:off x="8016816" y="1105348"/>
            <a:ext cx="3821501" cy="2045002"/>
          </a:xfrm>
          <a:prstGeom prst="rect">
            <a:avLst/>
          </a:prstGeom>
        </p:spPr>
      </p:pic>
    </p:spTree>
    <p:extLst>
      <p:ext uri="{BB962C8B-B14F-4D97-AF65-F5344CB8AC3E}">
        <p14:creationId xmlns:p14="http://schemas.microsoft.com/office/powerpoint/2010/main" val="398452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TotalTime>
  <Words>385</Words>
  <Application>Microsoft Office PowerPoint</Application>
  <PresentationFormat>Widescreen</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Table Of Contents</vt:lpstr>
      <vt:lpstr>Introduction</vt:lpstr>
      <vt:lpstr>Project Overview</vt:lpstr>
      <vt:lpstr>Architecture Design </vt:lpstr>
      <vt:lpstr>PowerPoint Presentation</vt:lpstr>
      <vt:lpstr>Encrypted Date Of Birth</vt:lpstr>
      <vt:lpstr>Decrypted Date of Birth</vt:lpstr>
      <vt:lpstr>Integration and Testing</vt:lpstr>
      <vt:lpstr>Deployment</vt:lpstr>
      <vt:lpstr>PowerPoint Presentation</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Bharani Sri [MUBC]</cp:lastModifiedBy>
  <cp:revision>533</cp:revision>
  <dcterms:created xsi:type="dcterms:W3CDTF">2023-04-15T11:22:40Z</dcterms:created>
  <dcterms:modified xsi:type="dcterms:W3CDTF">2023-04-28T12:06:23Z</dcterms:modified>
</cp:coreProperties>
</file>