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23"/>
  </p:notesMasterIdLst>
  <p:handoutMasterIdLst>
    <p:handoutMasterId r:id="rId24"/>
  </p:handoutMasterIdLst>
  <p:sldIdLst>
    <p:sldId id="256" r:id="rId2"/>
    <p:sldId id="257" r:id="rId3"/>
    <p:sldId id="258" r:id="rId4"/>
    <p:sldId id="259" r:id="rId5"/>
    <p:sldId id="260" r:id="rId6"/>
    <p:sldId id="261" r:id="rId7"/>
    <p:sldId id="266"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763B6F-6C3D-47C3-9676-3647849D0C81}" v="1105" dt="2023-04-19T20:32:26.305"/>
    <p1510:client id="{684D8C26-2E94-4238-BBF5-3AB25F54D9CF}" v="212" dt="2023-04-19T09:49:17.640"/>
    <p1510:client id="{776E7F71-8EFF-4EA3-854B-B7FA69541678}" v="109" dt="2023-04-19T18:47:07.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116" d="100"/>
          <a:sy n="116" d="100"/>
        </p:scale>
        <p:origin x="138" y="336"/>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B6CD91-6055-4BA8-803A-BE019916FE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1348C43-6703-4B62-B127-17C78C08B4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08E63D-6FE9-403D-8E39-68FE971BAC76}" type="datetime1">
              <a:rPr lang="en-GB" smtClean="0"/>
              <a:t>19/04/2023</a:t>
            </a:fld>
            <a:endParaRPr lang="en-GB" dirty="0"/>
          </a:p>
        </p:txBody>
      </p:sp>
      <p:sp>
        <p:nvSpPr>
          <p:cNvPr id="4" name="Footer Placeholder 3">
            <a:extLst>
              <a:ext uri="{FF2B5EF4-FFF2-40B4-BE49-F238E27FC236}">
                <a16:creationId xmlns:a16="http://schemas.microsoft.com/office/drawing/2014/main" id="{7594B0BC-D758-4808-81A5-75FE72727C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44C0294-AD44-45E1-AAD0-0F71A65A56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BDD069-5B99-44A5-9C53-893C00A1B886}" type="slidenum">
              <a:rPr lang="en-GB" smtClean="0"/>
              <a:t>‹#›</a:t>
            </a:fld>
            <a:endParaRPr lang="en-GB"/>
          </a:p>
        </p:txBody>
      </p:sp>
    </p:spTree>
    <p:extLst>
      <p:ext uri="{BB962C8B-B14F-4D97-AF65-F5344CB8AC3E}">
        <p14:creationId xmlns:p14="http://schemas.microsoft.com/office/powerpoint/2010/main" val="4849576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DF03DA-E8C9-45D1-B38B-0154ED478CCA}" type="datetime1">
              <a:rPr lang="en-GB" smtClean="0"/>
              <a:pPr/>
              <a:t>19/04/2023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A64AD-2530-4DFF-8FAA-D42BF483CF81}" type="slidenum">
              <a:rPr lang="en-GB" noProof="0" smtClean="0"/>
              <a:t>‹#›</a:t>
            </a:fld>
            <a:endParaRPr lang="en-GB" noProof="0"/>
          </a:p>
        </p:txBody>
      </p:sp>
    </p:spTree>
    <p:extLst>
      <p:ext uri="{BB962C8B-B14F-4D97-AF65-F5344CB8AC3E}">
        <p14:creationId xmlns:p14="http://schemas.microsoft.com/office/powerpoint/2010/main" val="39480212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82A64AD-2530-4DFF-8FAA-D42BF483CF81}" type="slidenum">
              <a:rPr lang="en-GB" smtClean="0"/>
              <a:t>1</a:t>
            </a:fld>
            <a:endParaRPr lang="en-GB"/>
          </a:p>
        </p:txBody>
      </p:sp>
    </p:spTree>
    <p:extLst>
      <p:ext uri="{BB962C8B-B14F-4D97-AF65-F5344CB8AC3E}">
        <p14:creationId xmlns:p14="http://schemas.microsoft.com/office/powerpoint/2010/main" val="3341096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April 19,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204581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April 19,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81178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April 19,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0481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April 19,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739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April 19,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63906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April 19,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41912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April 19,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4722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April 19,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910155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April 19,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4604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April 19,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64268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April 19,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2956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lIns="109728" tIns="109728" rIns="109728" bIns="91440" anchor="t"/>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lIns="109728" tIns="109728" rIns="109728" bIns="91440" anchor="ctr"/>
          <a:lstStyle>
            <a:lvl1pPr algn="l">
              <a:defRPr sz="1000" spc="80">
                <a:solidFill>
                  <a:schemeClr val="tx1">
                    <a:alpha val="80000"/>
                  </a:schemeClr>
                </a:solidFill>
              </a:defRPr>
            </a:lvl1pPr>
          </a:lstStyle>
          <a:p>
            <a:fld id="{246CB39B-5F4C-4A7E-9BE3-AAFD45576D16}" type="datetime2">
              <a:rPr lang="en-US" smtClean="0"/>
              <a:t>Wednesday, April 19,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lIns="109728" tIns="109728" rIns="109728" bIns="91440" anchor="ctr"/>
          <a:lstStyle>
            <a:lvl1pPr algn="l">
              <a:defRPr sz="1000" spc="8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lIns="109728" tIns="109728" rIns="109728" bIns="91440" anchor="ctr"/>
          <a:lstStyle>
            <a:lvl1pPr algn="r">
              <a:defRPr sz="1000" spc="8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296501950"/>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lang="en-US" sz="4800" kern="1200" spc="25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spc="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spc="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spc="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spc="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spc="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AB7BF2-C0E5-4451-82FD-4D451D5D3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055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01224" y="549276"/>
            <a:ext cx="9724246" cy="2144211"/>
          </a:xfrm>
        </p:spPr>
        <p:txBody>
          <a:bodyPr wrap="square" rtlCol="0" anchor="b">
            <a:normAutofit/>
          </a:bodyPr>
          <a:lstStyle/>
          <a:p>
            <a:pPr algn="ctr"/>
            <a:r>
              <a:rPr lang="en-US" sz="4800" b="1" dirty="0"/>
              <a:t>Library Management System</a:t>
            </a:r>
          </a:p>
        </p:txBody>
      </p:sp>
      <p:grpSp>
        <p:nvGrpSpPr>
          <p:cNvPr id="10" name="Group 9">
            <a:extLst>
              <a:ext uri="{FF2B5EF4-FFF2-40B4-BE49-F238E27FC236}">
                <a16:creationId xmlns:a16="http://schemas.microsoft.com/office/drawing/2014/main" id="{C0DB02B9-F3BA-4EEE-A717-BA38B57F4B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3792" y="4530271"/>
            <a:ext cx="3960000" cy="2696065"/>
            <a:chOff x="6053792" y="4530271"/>
            <a:chExt cx="3960000" cy="2696065"/>
          </a:xfrm>
        </p:grpSpPr>
        <p:sp>
          <p:nvSpPr>
            <p:cNvPr id="11" name="Freeform: Shape 10">
              <a:extLst>
                <a:ext uri="{FF2B5EF4-FFF2-40B4-BE49-F238E27FC236}">
                  <a16:creationId xmlns:a16="http://schemas.microsoft.com/office/drawing/2014/main" id="{D19C4E36-EAB8-46C1-ADC2-867AA90CDC8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6305855" y="5349826"/>
              <a:ext cx="3707937" cy="1853969"/>
            </a:xfrm>
            <a:custGeom>
              <a:avLst/>
              <a:gdLst>
                <a:gd name="connsiteX0" fmla="*/ 3707937 w 3707937"/>
                <a:gd name="connsiteY0" fmla="*/ 1853969 h 1853969"/>
                <a:gd name="connsiteX1" fmla="*/ 1853969 w 3707937"/>
                <a:gd name="connsiteY1" fmla="*/ 0 h 1853969"/>
                <a:gd name="connsiteX2" fmla="*/ 1684921 w 3707937"/>
                <a:gd name="connsiteY2" fmla="*/ 8536 h 1853969"/>
                <a:gd name="connsiteX3" fmla="*/ 8536 w 3707937"/>
                <a:gd name="connsiteY3" fmla="*/ 1684921 h 1853969"/>
                <a:gd name="connsiteX4" fmla="*/ 0 w 3707937"/>
                <a:gd name="connsiteY4" fmla="*/ 1853969 h 1853969"/>
                <a:gd name="connsiteX5" fmla="*/ 926985 w 3707937"/>
                <a:gd name="connsiteY5" fmla="*/ 1853969 h 1853969"/>
                <a:gd name="connsiteX6" fmla="*/ 1853969 w 3707937"/>
                <a:gd name="connsiteY6" fmla="*/ 926985 h 1853969"/>
                <a:gd name="connsiteX7" fmla="*/ 2780952 w 3707937"/>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37" h="1853969">
                  <a:moveTo>
                    <a:pt x="3707937" y="1853969"/>
                  </a:moveTo>
                  <a:cubicBezTo>
                    <a:pt x="3707937" y="830050"/>
                    <a:pt x="2877887" y="0"/>
                    <a:pt x="1853969" y="0"/>
                  </a:cubicBezTo>
                  <a:lnTo>
                    <a:pt x="1684921" y="8536"/>
                  </a:lnTo>
                  <a:lnTo>
                    <a:pt x="8536" y="1684921"/>
                  </a:lnTo>
                  <a:lnTo>
                    <a:pt x="0" y="1853969"/>
                  </a:lnTo>
                  <a:lnTo>
                    <a:pt x="926985" y="1853969"/>
                  </a:lnTo>
                  <a:cubicBezTo>
                    <a:pt x="926985" y="1342010"/>
                    <a:pt x="1342009" y="926986"/>
                    <a:pt x="1853969" y="926985"/>
                  </a:cubicBezTo>
                  <a:cubicBezTo>
                    <a:pt x="2365928" y="926985"/>
                    <a:pt x="2780952" y="1342010"/>
                    <a:pt x="2780952"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42900" dist="50800" dir="162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3AC95D1B-353B-49A5-92C8-947C87416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6186241" y="5061493"/>
              <a:ext cx="3707937" cy="2164843"/>
            </a:xfrm>
            <a:custGeom>
              <a:avLst/>
              <a:gdLst>
                <a:gd name="connsiteX0" fmla="*/ 3707937 w 3707937"/>
                <a:gd name="connsiteY0" fmla="*/ 2164843 h 2164843"/>
                <a:gd name="connsiteX1" fmla="*/ 1853968 w 3707937"/>
                <a:gd name="connsiteY1" fmla="*/ 0 h 2164843"/>
                <a:gd name="connsiteX2" fmla="*/ 1664412 w 3707937"/>
                <a:gd name="connsiteY2" fmla="*/ 11177 h 2164843"/>
                <a:gd name="connsiteX3" fmla="*/ 1646600 w 3707937"/>
                <a:gd name="connsiteY3" fmla="*/ 14351 h 2164843"/>
                <a:gd name="connsiteX4" fmla="*/ 67392 w 3707937"/>
                <a:gd name="connsiteY4" fmla="*/ 1593559 h 2164843"/>
                <a:gd name="connsiteX5" fmla="*/ 37666 w 3707937"/>
                <a:gd name="connsiteY5" fmla="*/ 1728552 h 2164843"/>
                <a:gd name="connsiteX6" fmla="*/ 0 w 3707937"/>
                <a:gd name="connsiteY6" fmla="*/ 2164843 h 2164843"/>
                <a:gd name="connsiteX7" fmla="*/ 926985 w 3707937"/>
                <a:gd name="connsiteY7" fmla="*/ 2164843 h 2164843"/>
                <a:gd name="connsiteX8" fmla="*/ 1853968 w 3707937"/>
                <a:gd name="connsiteY8" fmla="*/ 1082422 h 2164843"/>
                <a:gd name="connsiteX9" fmla="*/ 2780952 w 3707937"/>
                <a:gd name="connsiteY9"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937" h="2164843">
                  <a:moveTo>
                    <a:pt x="3707937" y="2164843"/>
                  </a:moveTo>
                  <a:cubicBezTo>
                    <a:pt x="3707937" y="969234"/>
                    <a:pt x="2877886" y="0"/>
                    <a:pt x="1853968" y="0"/>
                  </a:cubicBezTo>
                  <a:cubicBezTo>
                    <a:pt x="1789974" y="0"/>
                    <a:pt x="1726736" y="3786"/>
                    <a:pt x="1664412" y="11177"/>
                  </a:cubicBezTo>
                  <a:lnTo>
                    <a:pt x="1646600" y="14351"/>
                  </a:lnTo>
                  <a:lnTo>
                    <a:pt x="67392" y="1593559"/>
                  </a:lnTo>
                  <a:lnTo>
                    <a:pt x="37666" y="1728552"/>
                  </a:lnTo>
                  <a:cubicBezTo>
                    <a:pt x="12970" y="1869478"/>
                    <a:pt x="0" y="2015392"/>
                    <a:pt x="0" y="2164843"/>
                  </a:cubicBezTo>
                  <a:lnTo>
                    <a:pt x="926985" y="2164843"/>
                  </a:lnTo>
                  <a:cubicBezTo>
                    <a:pt x="926985" y="1567039"/>
                    <a:pt x="1342009" y="1082423"/>
                    <a:pt x="1853968" y="1082422"/>
                  </a:cubicBezTo>
                  <a:cubicBezTo>
                    <a:pt x="2365928" y="1082422"/>
                    <a:pt x="2780952" y="1567039"/>
                    <a:pt x="2780952"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Oval 12">
              <a:extLst>
                <a:ext uri="{FF2B5EF4-FFF2-40B4-BE49-F238E27FC236}">
                  <a16:creationId xmlns:a16="http://schemas.microsoft.com/office/drawing/2014/main" id="{EED63058-6155-422A-A2D9-69A6A1DF0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413283" y="6132831"/>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C4486CA9-CA51-4F1D-AD04-FC35DA44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8375334" y="4170780"/>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509828" y="4221368"/>
            <a:ext cx="9407944" cy="2691206"/>
          </a:xfrm>
        </p:spPr>
        <p:txBody>
          <a:bodyPr lIns="109728" tIns="109728" rIns="109728" bIns="91440" rtlCol="0" anchor="ctr">
            <a:normAutofit/>
          </a:bodyPr>
          <a:lstStyle/>
          <a:p>
            <a:r>
              <a:rPr lang="en-GB" sz="2000" dirty="0">
                <a:solidFill>
                  <a:schemeClr val="tx1">
                    <a:lumMod val="95000"/>
                  </a:schemeClr>
                </a:solidFill>
              </a:rPr>
              <a:t>Submitted By: Akshat Pareek</a:t>
            </a:r>
          </a:p>
          <a:p>
            <a:r>
              <a:rPr lang="en-GB" sz="2000" dirty="0">
                <a:solidFill>
                  <a:schemeClr val="tx1">
                    <a:lumMod val="95000"/>
                  </a:schemeClr>
                </a:solidFill>
              </a:rPr>
              <a:t>Submission Type: Individual</a:t>
            </a:r>
          </a:p>
          <a:p>
            <a:r>
              <a:rPr lang="en-GB" sz="2000" dirty="0">
                <a:solidFill>
                  <a:schemeClr val="tx1">
                    <a:lumMod val="95000"/>
                  </a:schemeClr>
                </a:solidFill>
              </a:rPr>
              <a:t>Program: HDFC API Development</a:t>
            </a:r>
          </a:p>
          <a:p>
            <a:r>
              <a:rPr lang="en-GB" sz="2000" dirty="0">
                <a:solidFill>
                  <a:schemeClr val="tx1">
                    <a:lumMod val="95000"/>
                  </a:schemeClr>
                </a:solidFill>
              </a:rPr>
              <a:t>Date: 21-April-2023</a:t>
            </a:r>
          </a:p>
        </p:txBody>
      </p:sp>
      <p:sp>
        <p:nvSpPr>
          <p:cNvPr id="16" name="Oval 15">
            <a:extLst>
              <a:ext uri="{FF2B5EF4-FFF2-40B4-BE49-F238E27FC236}">
                <a16:creationId xmlns:a16="http://schemas.microsoft.com/office/drawing/2014/main" id="{19E80463-482A-4612-8063-9F60E0C7F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633" y="18094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a:extLst>
              <a:ext uri="{FF2B5EF4-FFF2-40B4-BE49-F238E27FC236}">
                <a16:creationId xmlns:a16="http://schemas.microsoft.com/office/drawing/2014/main" id="{8947BE06-624A-4F53-8B42-58DD39DB57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52426" y="1013899"/>
            <a:ext cx="1262947" cy="1335601"/>
            <a:chOff x="5094405" y="2340638"/>
            <a:chExt cx="1262947" cy="1335601"/>
          </a:xfrm>
        </p:grpSpPr>
        <p:sp>
          <p:nvSpPr>
            <p:cNvPr id="19" name="Freeform: Shape 18">
              <a:extLst>
                <a:ext uri="{FF2B5EF4-FFF2-40B4-BE49-F238E27FC236}">
                  <a16:creationId xmlns:a16="http://schemas.microsoft.com/office/drawing/2014/main" id="{E0BF6DBE-FE5B-4D9A-B7A8-86FF60DFE7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85879" y="2504765"/>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102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FA32303D-EAC6-41B6-9A89-CC568F123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5711479" y="2340638"/>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188E-7699-60C5-10F0-4FC57C4A17AC}"/>
              </a:ext>
            </a:extLst>
          </p:cNvPr>
          <p:cNvSpPr>
            <a:spLocks noGrp="1"/>
          </p:cNvSpPr>
          <p:nvPr>
            <p:ph type="title"/>
          </p:nvPr>
        </p:nvSpPr>
        <p:spPr/>
        <p:txBody>
          <a:bodyPr/>
          <a:lstStyle/>
          <a:p>
            <a:r>
              <a:rPr lang="en-GB">
                <a:solidFill>
                  <a:srgbClr val="FFC000"/>
                </a:solidFill>
              </a:rPr>
              <a:t>API BACKEND DEVELPMENT</a:t>
            </a:r>
          </a:p>
        </p:txBody>
      </p:sp>
      <p:sp>
        <p:nvSpPr>
          <p:cNvPr id="3" name="Content Placeholder 2">
            <a:extLst>
              <a:ext uri="{FF2B5EF4-FFF2-40B4-BE49-F238E27FC236}">
                <a16:creationId xmlns:a16="http://schemas.microsoft.com/office/drawing/2014/main" id="{44CFB860-1AFA-5B39-CADC-44F11054BF69}"/>
              </a:ext>
            </a:extLst>
          </p:cNvPr>
          <p:cNvSpPr>
            <a:spLocks noGrp="1"/>
          </p:cNvSpPr>
          <p:nvPr>
            <p:ph idx="1"/>
          </p:nvPr>
        </p:nvSpPr>
        <p:spPr/>
        <p:txBody>
          <a:bodyPr lIns="109728" tIns="109728" rIns="109728" bIns="91440" anchor="t"/>
          <a:lstStyle/>
          <a:p>
            <a:r>
              <a:rPr lang="en-GB" dirty="0">
                <a:solidFill>
                  <a:schemeClr val="tx1">
                    <a:lumMod val="95000"/>
                  </a:schemeClr>
                </a:solidFill>
              </a:rPr>
              <a:t>Six Entity Classes were created named User, Book, Borrowing, </a:t>
            </a:r>
            <a:r>
              <a:rPr lang="en-GB" dirty="0" err="1">
                <a:solidFill>
                  <a:schemeClr val="tx1">
                    <a:lumMod val="95000"/>
                  </a:schemeClr>
                </a:solidFill>
              </a:rPr>
              <a:t>LoanManagement</a:t>
            </a:r>
            <a:r>
              <a:rPr lang="en-GB" dirty="0">
                <a:solidFill>
                  <a:schemeClr val="tx1">
                    <a:lumMod val="95000"/>
                  </a:schemeClr>
                </a:solidFill>
              </a:rPr>
              <a:t>, Reports and Reservation.</a:t>
            </a:r>
          </a:p>
          <a:p>
            <a:r>
              <a:rPr lang="en-GB" dirty="0">
                <a:solidFill>
                  <a:schemeClr val="tx1">
                    <a:lumMod val="95000"/>
                  </a:schemeClr>
                </a:solidFill>
              </a:rPr>
              <a:t>Borrowing, </a:t>
            </a:r>
            <a:r>
              <a:rPr lang="en-GB" dirty="0" err="1">
                <a:solidFill>
                  <a:schemeClr val="tx1">
                    <a:lumMod val="95000"/>
                  </a:schemeClr>
                </a:solidFill>
              </a:rPr>
              <a:t>LoanManagement</a:t>
            </a:r>
            <a:r>
              <a:rPr lang="en-GB" dirty="0">
                <a:solidFill>
                  <a:schemeClr val="tx1">
                    <a:lumMod val="95000"/>
                  </a:schemeClr>
                </a:solidFill>
              </a:rPr>
              <a:t> and Reservation have user and book objects which are mapped using @ManyToOne.</a:t>
            </a:r>
          </a:p>
          <a:p>
            <a:r>
              <a:rPr lang="en-GB" dirty="0">
                <a:solidFill>
                  <a:schemeClr val="tx1">
                    <a:lumMod val="95000"/>
                  </a:schemeClr>
                </a:solidFill>
              </a:rPr>
              <a:t>Repository Interface which extends to </a:t>
            </a:r>
            <a:r>
              <a:rPr lang="en-GB" dirty="0" err="1">
                <a:solidFill>
                  <a:schemeClr val="tx1">
                    <a:lumMod val="95000"/>
                  </a:schemeClr>
                </a:solidFill>
              </a:rPr>
              <a:t>JpaRepository</a:t>
            </a:r>
            <a:r>
              <a:rPr lang="en-GB" dirty="0">
                <a:solidFill>
                  <a:schemeClr val="tx1">
                    <a:lumMod val="95000"/>
                  </a:schemeClr>
                </a:solidFill>
              </a:rPr>
              <a:t>, Service class and Controller class were created to interact with user.</a:t>
            </a:r>
          </a:p>
          <a:p>
            <a:r>
              <a:rPr lang="en-GB" dirty="0">
                <a:solidFill>
                  <a:schemeClr val="tx1">
                    <a:lumMod val="95000"/>
                  </a:schemeClr>
                </a:solidFill>
              </a:rPr>
              <a:t>These classes have all the required methods to make the project functional.</a:t>
            </a:r>
          </a:p>
        </p:txBody>
      </p:sp>
    </p:spTree>
    <p:extLst>
      <p:ext uri="{BB962C8B-B14F-4D97-AF65-F5344CB8AC3E}">
        <p14:creationId xmlns:p14="http://schemas.microsoft.com/office/powerpoint/2010/main" val="26627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02F03-D09E-A179-EBDF-B0C55A5DE52F}"/>
              </a:ext>
            </a:extLst>
          </p:cNvPr>
          <p:cNvSpPr>
            <a:spLocks noGrp="1"/>
          </p:cNvSpPr>
          <p:nvPr>
            <p:ph type="title"/>
          </p:nvPr>
        </p:nvSpPr>
        <p:spPr>
          <a:xfrm>
            <a:off x="263315" y="247351"/>
            <a:ext cx="11091600" cy="929434"/>
          </a:xfrm>
        </p:spPr>
        <p:txBody>
          <a:bodyPr>
            <a:normAutofit/>
          </a:bodyPr>
          <a:lstStyle/>
          <a:p>
            <a:r>
              <a:rPr lang="en-GB" sz="3200"/>
              <a:t>1)User</a:t>
            </a:r>
          </a:p>
        </p:txBody>
      </p:sp>
      <p:pic>
        <p:nvPicPr>
          <p:cNvPr id="4" name="Picture 4" descr="Graphical user interface, application&#10;&#10;Description automatically generated">
            <a:extLst>
              <a:ext uri="{FF2B5EF4-FFF2-40B4-BE49-F238E27FC236}">
                <a16:creationId xmlns:a16="http://schemas.microsoft.com/office/drawing/2014/main" id="{DA491FAF-FBA3-75C3-5802-0C5B5ACEE638}"/>
              </a:ext>
            </a:extLst>
          </p:cNvPr>
          <p:cNvPicPr>
            <a:picLocks noChangeAspect="1"/>
          </p:cNvPicPr>
          <p:nvPr/>
        </p:nvPicPr>
        <p:blipFill>
          <a:blip r:embed="rId2"/>
          <a:stretch>
            <a:fillRect/>
          </a:stretch>
        </p:blipFill>
        <p:spPr>
          <a:xfrm>
            <a:off x="267420" y="1238467"/>
            <a:ext cx="5791201" cy="5315594"/>
          </a:xfrm>
          <a:prstGeom prst="rect">
            <a:avLst/>
          </a:prstGeom>
        </p:spPr>
      </p:pic>
      <p:pic>
        <p:nvPicPr>
          <p:cNvPr id="5" name="Picture 5" descr="Background pattern&#10;&#10;Description automatically generated">
            <a:extLst>
              <a:ext uri="{FF2B5EF4-FFF2-40B4-BE49-F238E27FC236}">
                <a16:creationId xmlns:a16="http://schemas.microsoft.com/office/drawing/2014/main" id="{C2655B16-F47A-1E60-E52A-7637401B1DE6}"/>
              </a:ext>
            </a:extLst>
          </p:cNvPr>
          <p:cNvPicPr>
            <a:picLocks noChangeAspect="1"/>
          </p:cNvPicPr>
          <p:nvPr/>
        </p:nvPicPr>
        <p:blipFill>
          <a:blip r:embed="rId3"/>
          <a:stretch>
            <a:fillRect/>
          </a:stretch>
        </p:blipFill>
        <p:spPr>
          <a:xfrm>
            <a:off x="6219646" y="1243684"/>
            <a:ext cx="5791198" cy="5247652"/>
          </a:xfrm>
          <a:prstGeom prst="rect">
            <a:avLst/>
          </a:prstGeom>
        </p:spPr>
      </p:pic>
    </p:spTree>
    <p:extLst>
      <p:ext uri="{BB962C8B-B14F-4D97-AF65-F5344CB8AC3E}">
        <p14:creationId xmlns:p14="http://schemas.microsoft.com/office/powerpoint/2010/main" val="1667373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D482F-3D6A-9F82-3AEA-22CA1C70134F}"/>
              </a:ext>
            </a:extLst>
          </p:cNvPr>
          <p:cNvSpPr>
            <a:spLocks noGrp="1"/>
          </p:cNvSpPr>
          <p:nvPr>
            <p:ph type="title"/>
          </p:nvPr>
        </p:nvSpPr>
        <p:spPr>
          <a:xfrm>
            <a:off x="292070" y="146709"/>
            <a:ext cx="11091600" cy="958189"/>
          </a:xfrm>
        </p:spPr>
        <p:txBody>
          <a:bodyPr/>
          <a:lstStyle/>
          <a:p>
            <a:r>
              <a:rPr lang="en-GB" sz="3200">
                <a:ea typeface="+mj-lt"/>
                <a:cs typeface="+mj-lt"/>
              </a:rPr>
              <a:t>2)Book</a:t>
            </a:r>
          </a:p>
          <a:p>
            <a:endParaRPr lang="en-GB"/>
          </a:p>
        </p:txBody>
      </p:sp>
      <p:pic>
        <p:nvPicPr>
          <p:cNvPr id="4" name="Picture 4" descr="Graphical user interface, application, Word&#10;&#10;Description automatically generated">
            <a:extLst>
              <a:ext uri="{FF2B5EF4-FFF2-40B4-BE49-F238E27FC236}">
                <a16:creationId xmlns:a16="http://schemas.microsoft.com/office/drawing/2014/main" id="{9B0386D6-58DF-E53B-C5D1-B9A98BD78F35}"/>
              </a:ext>
            </a:extLst>
          </p:cNvPr>
          <p:cNvPicPr>
            <a:picLocks noChangeAspect="1"/>
          </p:cNvPicPr>
          <p:nvPr/>
        </p:nvPicPr>
        <p:blipFill>
          <a:blip r:embed="rId2"/>
          <a:stretch>
            <a:fillRect/>
          </a:stretch>
        </p:blipFill>
        <p:spPr>
          <a:xfrm>
            <a:off x="296174" y="931572"/>
            <a:ext cx="5561161" cy="5613082"/>
          </a:xfrm>
          <a:prstGeom prst="rect">
            <a:avLst/>
          </a:prstGeom>
        </p:spPr>
      </p:pic>
      <p:pic>
        <p:nvPicPr>
          <p:cNvPr id="5" name="Picture 5" descr="Background pattern&#10;&#10;Description automatically generated">
            <a:extLst>
              <a:ext uri="{FF2B5EF4-FFF2-40B4-BE49-F238E27FC236}">
                <a16:creationId xmlns:a16="http://schemas.microsoft.com/office/drawing/2014/main" id="{5B21C76B-654D-1F32-E4DD-5F7DC5D3C8E3}"/>
              </a:ext>
            </a:extLst>
          </p:cNvPr>
          <p:cNvPicPr>
            <a:picLocks noChangeAspect="1"/>
          </p:cNvPicPr>
          <p:nvPr/>
        </p:nvPicPr>
        <p:blipFill>
          <a:blip r:embed="rId3"/>
          <a:stretch>
            <a:fillRect/>
          </a:stretch>
        </p:blipFill>
        <p:spPr>
          <a:xfrm>
            <a:off x="6090249" y="928972"/>
            <a:ext cx="5819954" cy="5618282"/>
          </a:xfrm>
          <a:prstGeom prst="rect">
            <a:avLst/>
          </a:prstGeom>
        </p:spPr>
      </p:pic>
    </p:spTree>
    <p:extLst>
      <p:ext uri="{BB962C8B-B14F-4D97-AF65-F5344CB8AC3E}">
        <p14:creationId xmlns:p14="http://schemas.microsoft.com/office/powerpoint/2010/main" val="3391020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12ACEE02-096C-44CD-C843-28833A2405E1}"/>
              </a:ext>
            </a:extLst>
          </p:cNvPr>
          <p:cNvPicPr>
            <a:picLocks noChangeAspect="1"/>
          </p:cNvPicPr>
          <p:nvPr/>
        </p:nvPicPr>
        <p:blipFill>
          <a:blip r:embed="rId2"/>
          <a:stretch>
            <a:fillRect/>
          </a:stretch>
        </p:blipFill>
        <p:spPr>
          <a:xfrm>
            <a:off x="310551" y="329547"/>
            <a:ext cx="11657162" cy="2733964"/>
          </a:xfrm>
          <a:prstGeom prst="rect">
            <a:avLst/>
          </a:prstGeom>
        </p:spPr>
      </p:pic>
      <p:pic>
        <p:nvPicPr>
          <p:cNvPr id="5" name="Picture 5">
            <a:extLst>
              <a:ext uri="{FF2B5EF4-FFF2-40B4-BE49-F238E27FC236}">
                <a16:creationId xmlns:a16="http://schemas.microsoft.com/office/drawing/2014/main" id="{B9279BB1-DF29-2438-BACF-A639D80C5503}"/>
              </a:ext>
            </a:extLst>
          </p:cNvPr>
          <p:cNvPicPr>
            <a:picLocks noChangeAspect="1"/>
          </p:cNvPicPr>
          <p:nvPr/>
        </p:nvPicPr>
        <p:blipFill>
          <a:blip r:embed="rId3"/>
          <a:stretch>
            <a:fillRect/>
          </a:stretch>
        </p:blipFill>
        <p:spPr>
          <a:xfrm>
            <a:off x="267419" y="3182814"/>
            <a:ext cx="11700293" cy="3324711"/>
          </a:xfrm>
          <a:prstGeom prst="rect">
            <a:avLst/>
          </a:prstGeom>
        </p:spPr>
      </p:pic>
    </p:spTree>
    <p:extLst>
      <p:ext uri="{BB962C8B-B14F-4D97-AF65-F5344CB8AC3E}">
        <p14:creationId xmlns:p14="http://schemas.microsoft.com/office/powerpoint/2010/main" val="4131603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B96E-81D0-3D18-9930-62BADA516040}"/>
              </a:ext>
            </a:extLst>
          </p:cNvPr>
          <p:cNvSpPr>
            <a:spLocks noGrp="1"/>
          </p:cNvSpPr>
          <p:nvPr>
            <p:ph type="title"/>
          </p:nvPr>
        </p:nvSpPr>
        <p:spPr>
          <a:xfrm>
            <a:off x="363956" y="117954"/>
            <a:ext cx="11091600" cy="900680"/>
          </a:xfrm>
        </p:spPr>
        <p:txBody>
          <a:bodyPr/>
          <a:lstStyle/>
          <a:p>
            <a:r>
              <a:rPr lang="en-GB" sz="3200">
                <a:latin typeface="Segoe UI"/>
                <a:cs typeface="Segoe UI"/>
              </a:rPr>
              <a:t>3)Borrowing</a:t>
            </a:r>
            <a:endParaRPr lang="en-US" sz="3200">
              <a:latin typeface="Segoe UI"/>
              <a:cs typeface="Segoe UI"/>
            </a:endParaRPr>
          </a:p>
          <a:p>
            <a:endParaRPr lang="en-GB">
              <a:latin typeface="Segoe UI"/>
              <a:cs typeface="Segoe UI"/>
            </a:endParaRPr>
          </a:p>
          <a:p>
            <a:endParaRPr lang="en-GB"/>
          </a:p>
        </p:txBody>
      </p:sp>
      <p:pic>
        <p:nvPicPr>
          <p:cNvPr id="4" name="Picture 4" descr="Graphical user interface, text, application&#10;&#10;Description automatically generated">
            <a:extLst>
              <a:ext uri="{FF2B5EF4-FFF2-40B4-BE49-F238E27FC236}">
                <a16:creationId xmlns:a16="http://schemas.microsoft.com/office/drawing/2014/main" id="{0B8AF264-4408-1E5E-4C14-57098041DAAD}"/>
              </a:ext>
            </a:extLst>
          </p:cNvPr>
          <p:cNvPicPr>
            <a:picLocks noChangeAspect="1"/>
          </p:cNvPicPr>
          <p:nvPr/>
        </p:nvPicPr>
        <p:blipFill>
          <a:blip r:embed="rId2"/>
          <a:stretch>
            <a:fillRect/>
          </a:stretch>
        </p:blipFill>
        <p:spPr>
          <a:xfrm>
            <a:off x="368060" y="816576"/>
            <a:ext cx="11470256" cy="2176848"/>
          </a:xfrm>
          <a:prstGeom prst="rect">
            <a:avLst/>
          </a:prstGeom>
        </p:spPr>
      </p:pic>
      <p:pic>
        <p:nvPicPr>
          <p:cNvPr id="5" name="Picture 5" descr="Graphical user interface, text&#10;&#10;Description automatically generated">
            <a:extLst>
              <a:ext uri="{FF2B5EF4-FFF2-40B4-BE49-F238E27FC236}">
                <a16:creationId xmlns:a16="http://schemas.microsoft.com/office/drawing/2014/main" id="{B5CA447E-0394-D20E-3A70-0F1D9A47C182}"/>
              </a:ext>
            </a:extLst>
          </p:cNvPr>
          <p:cNvPicPr>
            <a:picLocks noChangeAspect="1"/>
          </p:cNvPicPr>
          <p:nvPr/>
        </p:nvPicPr>
        <p:blipFill>
          <a:blip r:embed="rId3"/>
          <a:stretch>
            <a:fillRect/>
          </a:stretch>
        </p:blipFill>
        <p:spPr>
          <a:xfrm>
            <a:off x="368061" y="3267767"/>
            <a:ext cx="11542142" cy="3284201"/>
          </a:xfrm>
          <a:prstGeom prst="rect">
            <a:avLst/>
          </a:prstGeom>
        </p:spPr>
      </p:pic>
    </p:spTree>
    <p:extLst>
      <p:ext uri="{BB962C8B-B14F-4D97-AF65-F5344CB8AC3E}">
        <p14:creationId xmlns:p14="http://schemas.microsoft.com/office/powerpoint/2010/main" val="1045436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Graphical user interface, text, application&#10;&#10;Description automatically generated">
            <a:extLst>
              <a:ext uri="{FF2B5EF4-FFF2-40B4-BE49-F238E27FC236}">
                <a16:creationId xmlns:a16="http://schemas.microsoft.com/office/drawing/2014/main" id="{33B7C41D-CC74-39E5-3CFC-A95AEC1271EE}"/>
              </a:ext>
            </a:extLst>
          </p:cNvPr>
          <p:cNvPicPr>
            <a:picLocks noChangeAspect="1"/>
          </p:cNvPicPr>
          <p:nvPr/>
        </p:nvPicPr>
        <p:blipFill>
          <a:blip r:embed="rId2"/>
          <a:stretch>
            <a:fillRect/>
          </a:stretch>
        </p:blipFill>
        <p:spPr>
          <a:xfrm>
            <a:off x="540589" y="469681"/>
            <a:ext cx="11038935" cy="1576677"/>
          </a:xfrm>
          <a:prstGeom prst="rect">
            <a:avLst/>
          </a:prstGeom>
        </p:spPr>
      </p:pic>
      <p:pic>
        <p:nvPicPr>
          <p:cNvPr id="7" name="Picture 7" descr="Text&#10;&#10;Description automatically generated">
            <a:extLst>
              <a:ext uri="{FF2B5EF4-FFF2-40B4-BE49-F238E27FC236}">
                <a16:creationId xmlns:a16="http://schemas.microsoft.com/office/drawing/2014/main" id="{8DEB3CA2-4BD9-EF33-4DD4-E4FA2096E0B9}"/>
              </a:ext>
            </a:extLst>
          </p:cNvPr>
          <p:cNvPicPr>
            <a:picLocks noChangeAspect="1"/>
          </p:cNvPicPr>
          <p:nvPr/>
        </p:nvPicPr>
        <p:blipFill>
          <a:blip r:embed="rId3"/>
          <a:stretch>
            <a:fillRect/>
          </a:stretch>
        </p:blipFill>
        <p:spPr>
          <a:xfrm>
            <a:off x="540589" y="2290959"/>
            <a:ext cx="11038935" cy="4159516"/>
          </a:xfrm>
          <a:prstGeom prst="rect">
            <a:avLst/>
          </a:prstGeom>
        </p:spPr>
      </p:pic>
    </p:spTree>
    <p:extLst>
      <p:ext uri="{BB962C8B-B14F-4D97-AF65-F5344CB8AC3E}">
        <p14:creationId xmlns:p14="http://schemas.microsoft.com/office/powerpoint/2010/main" val="3279651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8DC9-FE18-34D6-7EEA-0AADB1A0508D}"/>
              </a:ext>
            </a:extLst>
          </p:cNvPr>
          <p:cNvSpPr>
            <a:spLocks noGrp="1"/>
          </p:cNvSpPr>
          <p:nvPr>
            <p:ph type="title"/>
          </p:nvPr>
        </p:nvSpPr>
        <p:spPr>
          <a:xfrm>
            <a:off x="349579" y="146709"/>
            <a:ext cx="11091600" cy="1332000"/>
          </a:xfrm>
        </p:spPr>
        <p:txBody>
          <a:bodyPr/>
          <a:lstStyle/>
          <a:p>
            <a:r>
              <a:rPr lang="en-GB" sz="3200">
                <a:latin typeface="Segoe UI"/>
                <a:cs typeface="Segoe UI"/>
              </a:rPr>
              <a:t>4)LoanManagement</a:t>
            </a:r>
            <a:endParaRPr lang="en-US" sz="3200">
              <a:latin typeface="Segoe UI"/>
              <a:cs typeface="Segoe UI"/>
            </a:endParaRPr>
          </a:p>
          <a:p>
            <a:endParaRPr lang="en-GB">
              <a:latin typeface="Segoe UI"/>
              <a:cs typeface="Segoe UI"/>
            </a:endParaRPr>
          </a:p>
          <a:p>
            <a:endParaRPr lang="en-GB">
              <a:latin typeface="Segoe UI"/>
              <a:cs typeface="Segoe UI"/>
            </a:endParaRPr>
          </a:p>
          <a:p>
            <a:endParaRPr lang="en-GB"/>
          </a:p>
        </p:txBody>
      </p:sp>
      <p:pic>
        <p:nvPicPr>
          <p:cNvPr id="4" name="Picture 4" descr="Graphical user interface, application&#10;&#10;Description automatically generated">
            <a:extLst>
              <a:ext uri="{FF2B5EF4-FFF2-40B4-BE49-F238E27FC236}">
                <a16:creationId xmlns:a16="http://schemas.microsoft.com/office/drawing/2014/main" id="{71546985-3DFF-23EA-3156-33C79946C26E}"/>
              </a:ext>
            </a:extLst>
          </p:cNvPr>
          <p:cNvPicPr>
            <a:picLocks noChangeAspect="1"/>
          </p:cNvPicPr>
          <p:nvPr/>
        </p:nvPicPr>
        <p:blipFill>
          <a:blip r:embed="rId2"/>
          <a:stretch>
            <a:fillRect/>
          </a:stretch>
        </p:blipFill>
        <p:spPr>
          <a:xfrm>
            <a:off x="353683" y="901460"/>
            <a:ext cx="11326483" cy="2007079"/>
          </a:xfrm>
          <a:prstGeom prst="rect">
            <a:avLst/>
          </a:prstGeom>
        </p:spPr>
      </p:pic>
      <p:pic>
        <p:nvPicPr>
          <p:cNvPr id="5" name="Picture 5">
            <a:extLst>
              <a:ext uri="{FF2B5EF4-FFF2-40B4-BE49-F238E27FC236}">
                <a16:creationId xmlns:a16="http://schemas.microsoft.com/office/drawing/2014/main" id="{272D94F1-C83E-764E-5887-2B877682CB80}"/>
              </a:ext>
            </a:extLst>
          </p:cNvPr>
          <p:cNvPicPr>
            <a:picLocks noChangeAspect="1"/>
          </p:cNvPicPr>
          <p:nvPr/>
        </p:nvPicPr>
        <p:blipFill>
          <a:blip r:embed="rId3"/>
          <a:stretch>
            <a:fillRect/>
          </a:stretch>
        </p:blipFill>
        <p:spPr>
          <a:xfrm>
            <a:off x="353683" y="3223603"/>
            <a:ext cx="11326483" cy="3473169"/>
          </a:xfrm>
          <a:prstGeom prst="rect">
            <a:avLst/>
          </a:prstGeom>
        </p:spPr>
      </p:pic>
    </p:spTree>
    <p:extLst>
      <p:ext uri="{BB962C8B-B14F-4D97-AF65-F5344CB8AC3E}">
        <p14:creationId xmlns:p14="http://schemas.microsoft.com/office/powerpoint/2010/main" val="2587779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a16="http://schemas.microsoft.com/office/drawing/2014/main" id="{D49548E5-4464-6F9D-61D2-FCD6B2715E66}"/>
              </a:ext>
            </a:extLst>
          </p:cNvPr>
          <p:cNvPicPr>
            <a:picLocks noChangeAspect="1"/>
          </p:cNvPicPr>
          <p:nvPr/>
        </p:nvPicPr>
        <p:blipFill>
          <a:blip r:embed="rId2"/>
          <a:stretch>
            <a:fillRect/>
          </a:stretch>
        </p:blipFill>
        <p:spPr>
          <a:xfrm>
            <a:off x="626853" y="472761"/>
            <a:ext cx="10923916" cy="1800552"/>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7B416E1B-4195-D37D-054B-08EA7E3C3F54}"/>
              </a:ext>
            </a:extLst>
          </p:cNvPr>
          <p:cNvPicPr>
            <a:picLocks noChangeAspect="1"/>
          </p:cNvPicPr>
          <p:nvPr/>
        </p:nvPicPr>
        <p:blipFill>
          <a:blip r:embed="rId3"/>
          <a:stretch>
            <a:fillRect/>
          </a:stretch>
        </p:blipFill>
        <p:spPr>
          <a:xfrm>
            <a:off x="626853" y="2776048"/>
            <a:ext cx="10923916" cy="3778810"/>
          </a:xfrm>
          <a:prstGeom prst="rect">
            <a:avLst/>
          </a:prstGeom>
        </p:spPr>
      </p:pic>
    </p:spTree>
    <p:extLst>
      <p:ext uri="{BB962C8B-B14F-4D97-AF65-F5344CB8AC3E}">
        <p14:creationId xmlns:p14="http://schemas.microsoft.com/office/powerpoint/2010/main" val="169641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68668-333C-38F8-0AE8-DC895211C245}"/>
              </a:ext>
            </a:extLst>
          </p:cNvPr>
          <p:cNvSpPr>
            <a:spLocks noGrp="1"/>
          </p:cNvSpPr>
          <p:nvPr>
            <p:ph type="title"/>
          </p:nvPr>
        </p:nvSpPr>
        <p:spPr>
          <a:xfrm>
            <a:off x="421466" y="247351"/>
            <a:ext cx="11091600" cy="1332000"/>
          </a:xfrm>
        </p:spPr>
        <p:txBody>
          <a:bodyPr/>
          <a:lstStyle/>
          <a:p>
            <a:r>
              <a:rPr lang="en-GB" sz="3200">
                <a:latin typeface="Segoe UI"/>
                <a:cs typeface="Segoe UI"/>
              </a:rPr>
              <a:t>5)Reservation</a:t>
            </a:r>
            <a:endParaRPr lang="en-US" sz="3200">
              <a:latin typeface="Segoe UI"/>
              <a:cs typeface="Segoe UI"/>
            </a:endParaRPr>
          </a:p>
          <a:p>
            <a:endParaRPr lang="en-GB">
              <a:latin typeface="Segoe UI"/>
              <a:cs typeface="Segoe UI"/>
            </a:endParaRPr>
          </a:p>
          <a:p>
            <a:endParaRPr lang="en-GB">
              <a:latin typeface="Segoe UI"/>
              <a:cs typeface="Segoe UI"/>
            </a:endParaRPr>
          </a:p>
          <a:p>
            <a:endParaRPr lang="en-GB">
              <a:latin typeface="Segoe UI"/>
              <a:cs typeface="Segoe UI"/>
            </a:endParaRPr>
          </a:p>
          <a:p>
            <a:endParaRPr lang="en-GB"/>
          </a:p>
        </p:txBody>
      </p:sp>
      <p:pic>
        <p:nvPicPr>
          <p:cNvPr id="4" name="Picture 4" descr="Graphical user interface, text, application&#10;&#10;Description automatically generated">
            <a:extLst>
              <a:ext uri="{FF2B5EF4-FFF2-40B4-BE49-F238E27FC236}">
                <a16:creationId xmlns:a16="http://schemas.microsoft.com/office/drawing/2014/main" id="{284B10C4-16DC-9D7A-38DC-E8F64C95D2A9}"/>
              </a:ext>
            </a:extLst>
          </p:cNvPr>
          <p:cNvPicPr>
            <a:picLocks noChangeAspect="1"/>
          </p:cNvPicPr>
          <p:nvPr/>
        </p:nvPicPr>
        <p:blipFill>
          <a:blip r:embed="rId2"/>
          <a:stretch>
            <a:fillRect/>
          </a:stretch>
        </p:blipFill>
        <p:spPr>
          <a:xfrm>
            <a:off x="425570" y="1085061"/>
            <a:ext cx="11268973" cy="1884293"/>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EC1F8705-BC22-CA52-BA95-D395C840275D}"/>
              </a:ext>
            </a:extLst>
          </p:cNvPr>
          <p:cNvPicPr>
            <a:picLocks noChangeAspect="1"/>
          </p:cNvPicPr>
          <p:nvPr/>
        </p:nvPicPr>
        <p:blipFill>
          <a:blip r:embed="rId3"/>
          <a:stretch>
            <a:fillRect/>
          </a:stretch>
        </p:blipFill>
        <p:spPr>
          <a:xfrm>
            <a:off x="425570" y="3238845"/>
            <a:ext cx="11268973" cy="3255782"/>
          </a:xfrm>
          <a:prstGeom prst="rect">
            <a:avLst/>
          </a:prstGeom>
        </p:spPr>
      </p:pic>
    </p:spTree>
    <p:extLst>
      <p:ext uri="{BB962C8B-B14F-4D97-AF65-F5344CB8AC3E}">
        <p14:creationId xmlns:p14="http://schemas.microsoft.com/office/powerpoint/2010/main" val="2566822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C620-BE4F-FE51-5E56-DF4555727C29}"/>
              </a:ext>
            </a:extLst>
          </p:cNvPr>
          <p:cNvSpPr>
            <a:spLocks noGrp="1"/>
          </p:cNvSpPr>
          <p:nvPr>
            <p:ph type="title"/>
          </p:nvPr>
        </p:nvSpPr>
        <p:spPr>
          <a:xfrm>
            <a:off x="335202" y="218596"/>
            <a:ext cx="11091600" cy="1332000"/>
          </a:xfrm>
        </p:spPr>
        <p:txBody>
          <a:bodyPr/>
          <a:lstStyle/>
          <a:p>
            <a:r>
              <a:rPr lang="en-GB" sz="3200">
                <a:latin typeface="Segoe UI"/>
                <a:cs typeface="Segoe UI"/>
              </a:rPr>
              <a:t>6)Reports</a:t>
            </a:r>
            <a:endParaRPr lang="en-US" sz="3200">
              <a:latin typeface="Segoe UI"/>
              <a:cs typeface="Segoe UI"/>
            </a:endParaRPr>
          </a:p>
          <a:p>
            <a:endParaRPr lang="en-GB">
              <a:latin typeface="Segoe UI"/>
              <a:cs typeface="Segoe UI"/>
            </a:endParaRPr>
          </a:p>
          <a:p>
            <a:endParaRPr lang="en-GB">
              <a:latin typeface="Segoe UI"/>
              <a:cs typeface="Segoe UI"/>
            </a:endParaRPr>
          </a:p>
          <a:p>
            <a:endParaRPr lang="en-GB">
              <a:latin typeface="Segoe UI"/>
              <a:cs typeface="Segoe UI"/>
            </a:endParaRPr>
          </a:p>
          <a:p>
            <a:endParaRPr lang="en-GB">
              <a:latin typeface="Segoe UI"/>
              <a:cs typeface="Segoe UI"/>
            </a:endParaRPr>
          </a:p>
          <a:p>
            <a:endParaRPr lang="en-GB"/>
          </a:p>
        </p:txBody>
      </p:sp>
      <p:pic>
        <p:nvPicPr>
          <p:cNvPr id="4" name="Picture 4" descr="Graphical user interface, text, application&#10;&#10;Description automatically generated">
            <a:extLst>
              <a:ext uri="{FF2B5EF4-FFF2-40B4-BE49-F238E27FC236}">
                <a16:creationId xmlns:a16="http://schemas.microsoft.com/office/drawing/2014/main" id="{43F6865F-A2A1-EA7C-00AF-95EEDF733A76}"/>
              </a:ext>
            </a:extLst>
          </p:cNvPr>
          <p:cNvPicPr>
            <a:picLocks noChangeAspect="1"/>
          </p:cNvPicPr>
          <p:nvPr/>
        </p:nvPicPr>
        <p:blipFill>
          <a:blip r:embed="rId2"/>
          <a:stretch>
            <a:fillRect/>
          </a:stretch>
        </p:blipFill>
        <p:spPr>
          <a:xfrm>
            <a:off x="339305" y="1072010"/>
            <a:ext cx="11240219" cy="2154809"/>
          </a:xfrm>
          <a:prstGeom prst="rect">
            <a:avLst/>
          </a:prstGeom>
        </p:spPr>
      </p:pic>
      <p:pic>
        <p:nvPicPr>
          <p:cNvPr id="5" name="Picture 5" descr="Background pattern&#10;&#10;Description automatically generated">
            <a:extLst>
              <a:ext uri="{FF2B5EF4-FFF2-40B4-BE49-F238E27FC236}">
                <a16:creationId xmlns:a16="http://schemas.microsoft.com/office/drawing/2014/main" id="{979477D7-4C01-7F94-781E-202E67BCF6E1}"/>
              </a:ext>
            </a:extLst>
          </p:cNvPr>
          <p:cNvPicPr>
            <a:picLocks noChangeAspect="1"/>
          </p:cNvPicPr>
          <p:nvPr/>
        </p:nvPicPr>
        <p:blipFill>
          <a:blip r:embed="rId3"/>
          <a:stretch>
            <a:fillRect/>
          </a:stretch>
        </p:blipFill>
        <p:spPr>
          <a:xfrm>
            <a:off x="339306" y="3435338"/>
            <a:ext cx="11240218" cy="3207852"/>
          </a:xfrm>
          <a:prstGeom prst="rect">
            <a:avLst/>
          </a:prstGeom>
        </p:spPr>
      </p:pic>
    </p:spTree>
    <p:extLst>
      <p:ext uri="{BB962C8B-B14F-4D97-AF65-F5344CB8AC3E}">
        <p14:creationId xmlns:p14="http://schemas.microsoft.com/office/powerpoint/2010/main" val="642876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4020-5822-6EFA-EB6C-1176E09AD204}"/>
              </a:ext>
            </a:extLst>
          </p:cNvPr>
          <p:cNvSpPr>
            <a:spLocks noGrp="1"/>
          </p:cNvSpPr>
          <p:nvPr>
            <p:ph type="title"/>
          </p:nvPr>
        </p:nvSpPr>
        <p:spPr/>
        <p:txBody>
          <a:bodyPr/>
          <a:lstStyle/>
          <a:p>
            <a:r>
              <a:rPr lang="en-GB">
                <a:solidFill>
                  <a:srgbClr val="FFC000"/>
                </a:solidFill>
              </a:rPr>
              <a:t>CONTENTS</a:t>
            </a:r>
          </a:p>
        </p:txBody>
      </p:sp>
      <p:sp>
        <p:nvSpPr>
          <p:cNvPr id="3" name="Content Placeholder 2">
            <a:extLst>
              <a:ext uri="{FF2B5EF4-FFF2-40B4-BE49-F238E27FC236}">
                <a16:creationId xmlns:a16="http://schemas.microsoft.com/office/drawing/2014/main" id="{279A6857-16E1-A5AB-91A6-14A14B686464}"/>
              </a:ext>
            </a:extLst>
          </p:cNvPr>
          <p:cNvSpPr>
            <a:spLocks noGrp="1"/>
          </p:cNvSpPr>
          <p:nvPr>
            <p:ph idx="1"/>
          </p:nvPr>
        </p:nvSpPr>
        <p:spPr>
          <a:xfrm>
            <a:off x="550863" y="1883162"/>
            <a:ext cx="11090274" cy="4770378"/>
          </a:xfrm>
        </p:spPr>
        <p:txBody>
          <a:bodyPr lIns="109728" tIns="109728" rIns="109728" bIns="91440" anchor="t"/>
          <a:lstStyle/>
          <a:p>
            <a:pPr>
              <a:lnSpc>
                <a:spcPct val="150000"/>
              </a:lnSpc>
              <a:spcBef>
                <a:spcPts val="0"/>
              </a:spcBef>
              <a:spcAft>
                <a:spcPts val="0"/>
              </a:spcAft>
            </a:pPr>
            <a:r>
              <a:rPr lang="en-IN" dirty="0">
                <a:solidFill>
                  <a:schemeClr val="tx1">
                    <a:lumMod val="95000"/>
                  </a:schemeClr>
                </a:solidFill>
                <a:latin typeface="Calibri"/>
                <a:cs typeface="Arial"/>
              </a:rPr>
              <a:t>Introduction</a:t>
            </a:r>
          </a:p>
          <a:p>
            <a:pPr>
              <a:lnSpc>
                <a:spcPct val="150000"/>
              </a:lnSpc>
              <a:spcBef>
                <a:spcPts val="0"/>
              </a:spcBef>
              <a:spcAft>
                <a:spcPts val="0"/>
              </a:spcAft>
            </a:pPr>
            <a:r>
              <a:rPr lang="en-IN" dirty="0">
                <a:solidFill>
                  <a:schemeClr val="tx1">
                    <a:lumMod val="95000"/>
                  </a:schemeClr>
                </a:solidFill>
                <a:latin typeface="Calibri"/>
                <a:cs typeface="Arial"/>
              </a:rPr>
              <a:t>Architecture Design</a:t>
            </a:r>
          </a:p>
          <a:p>
            <a:pPr>
              <a:lnSpc>
                <a:spcPct val="150000"/>
              </a:lnSpc>
              <a:spcBef>
                <a:spcPts val="0"/>
              </a:spcBef>
              <a:spcAft>
                <a:spcPts val="0"/>
              </a:spcAft>
            </a:pPr>
            <a:r>
              <a:rPr lang="en-IN" dirty="0">
                <a:solidFill>
                  <a:schemeClr val="tx1">
                    <a:lumMod val="95000"/>
                  </a:schemeClr>
                </a:solidFill>
                <a:latin typeface="Calibri"/>
                <a:cs typeface="Arial"/>
              </a:rPr>
              <a:t>Database</a:t>
            </a:r>
          </a:p>
          <a:p>
            <a:pPr>
              <a:lnSpc>
                <a:spcPct val="150000"/>
              </a:lnSpc>
              <a:spcBef>
                <a:spcPts val="0"/>
              </a:spcBef>
              <a:spcAft>
                <a:spcPts val="0"/>
              </a:spcAft>
            </a:pPr>
            <a:r>
              <a:rPr lang="en-IN" dirty="0">
                <a:solidFill>
                  <a:schemeClr val="tx1">
                    <a:lumMod val="95000"/>
                  </a:schemeClr>
                </a:solidFill>
                <a:latin typeface="Calibri"/>
                <a:cs typeface="Arial"/>
              </a:rPr>
              <a:t>UML Diagrams</a:t>
            </a:r>
          </a:p>
          <a:p>
            <a:pPr>
              <a:lnSpc>
                <a:spcPct val="150000"/>
              </a:lnSpc>
              <a:spcBef>
                <a:spcPts val="0"/>
              </a:spcBef>
              <a:spcAft>
                <a:spcPts val="0"/>
              </a:spcAft>
            </a:pPr>
            <a:r>
              <a:rPr lang="en-IN" dirty="0">
                <a:solidFill>
                  <a:schemeClr val="tx1">
                    <a:lumMod val="95000"/>
                  </a:schemeClr>
                </a:solidFill>
                <a:latin typeface="Calibri"/>
                <a:cs typeface="Arial"/>
              </a:rPr>
              <a:t>Class Diagram</a:t>
            </a:r>
          </a:p>
          <a:p>
            <a:pPr>
              <a:lnSpc>
                <a:spcPct val="150000"/>
              </a:lnSpc>
              <a:spcBef>
                <a:spcPts val="0"/>
              </a:spcBef>
              <a:spcAft>
                <a:spcPts val="0"/>
              </a:spcAft>
            </a:pPr>
            <a:r>
              <a:rPr lang="en-IN" dirty="0">
                <a:solidFill>
                  <a:schemeClr val="tx1">
                    <a:lumMod val="95000"/>
                  </a:schemeClr>
                </a:solidFill>
                <a:latin typeface="Calibri"/>
                <a:cs typeface="Arial"/>
              </a:rPr>
              <a:t>API Backend Development</a:t>
            </a:r>
          </a:p>
          <a:p>
            <a:pPr>
              <a:lnSpc>
                <a:spcPct val="150000"/>
              </a:lnSpc>
              <a:spcBef>
                <a:spcPts val="0"/>
              </a:spcBef>
              <a:spcAft>
                <a:spcPts val="0"/>
              </a:spcAft>
            </a:pPr>
            <a:r>
              <a:rPr lang="en-IN" dirty="0">
                <a:solidFill>
                  <a:schemeClr val="tx1">
                    <a:lumMod val="95000"/>
                  </a:schemeClr>
                </a:solidFill>
                <a:latin typeface="Calibri"/>
                <a:cs typeface="Arial"/>
              </a:rPr>
              <a:t>Unit Testing</a:t>
            </a:r>
          </a:p>
          <a:p>
            <a:pPr>
              <a:lnSpc>
                <a:spcPct val="150000"/>
              </a:lnSpc>
              <a:spcBef>
                <a:spcPts val="0"/>
              </a:spcBef>
              <a:spcAft>
                <a:spcPts val="0"/>
              </a:spcAft>
            </a:pPr>
            <a:r>
              <a:rPr lang="en-IN" dirty="0">
                <a:solidFill>
                  <a:schemeClr val="tx1">
                    <a:lumMod val="95000"/>
                  </a:schemeClr>
                </a:solidFill>
                <a:latin typeface="Calibri"/>
                <a:cs typeface="Arial"/>
              </a:rPr>
              <a:t>Conclusion</a:t>
            </a:r>
          </a:p>
        </p:txBody>
      </p:sp>
    </p:spTree>
    <p:extLst>
      <p:ext uri="{BB962C8B-B14F-4D97-AF65-F5344CB8AC3E}">
        <p14:creationId xmlns:p14="http://schemas.microsoft.com/office/powerpoint/2010/main" val="978191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0065-7A06-2162-BA93-FEC8B4B2F8F8}"/>
              </a:ext>
            </a:extLst>
          </p:cNvPr>
          <p:cNvSpPr>
            <a:spLocks noGrp="1"/>
          </p:cNvSpPr>
          <p:nvPr>
            <p:ph type="title"/>
          </p:nvPr>
        </p:nvSpPr>
        <p:spPr/>
        <p:txBody>
          <a:bodyPr/>
          <a:lstStyle/>
          <a:p>
            <a:r>
              <a:rPr lang="en-GB">
                <a:solidFill>
                  <a:srgbClr val="FFC000"/>
                </a:solidFill>
                <a:ea typeface="+mj-lt"/>
                <a:cs typeface="+mj-lt"/>
              </a:rPr>
              <a:t>UNIT TESTING</a:t>
            </a:r>
          </a:p>
          <a:p>
            <a:endParaRPr lang="en-GB"/>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F862FED0-10B7-85E4-DD90-EB06BCEC5694}"/>
              </a:ext>
            </a:extLst>
          </p:cNvPr>
          <p:cNvPicPr>
            <a:picLocks noChangeAspect="1"/>
          </p:cNvPicPr>
          <p:nvPr/>
        </p:nvPicPr>
        <p:blipFill>
          <a:blip r:embed="rId2"/>
          <a:stretch>
            <a:fillRect/>
          </a:stretch>
        </p:blipFill>
        <p:spPr>
          <a:xfrm>
            <a:off x="756249" y="2024501"/>
            <a:ext cx="10276935" cy="3312206"/>
          </a:xfrm>
          <a:prstGeom prst="rect">
            <a:avLst/>
          </a:prstGeom>
        </p:spPr>
      </p:pic>
    </p:spTree>
    <p:extLst>
      <p:ext uri="{BB962C8B-B14F-4D97-AF65-F5344CB8AC3E}">
        <p14:creationId xmlns:p14="http://schemas.microsoft.com/office/powerpoint/2010/main" val="3568938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406C-2360-23D9-86DC-70328A1B526E}"/>
              </a:ext>
            </a:extLst>
          </p:cNvPr>
          <p:cNvSpPr>
            <a:spLocks noGrp="1"/>
          </p:cNvSpPr>
          <p:nvPr>
            <p:ph type="title"/>
          </p:nvPr>
        </p:nvSpPr>
        <p:spPr/>
        <p:txBody>
          <a:bodyPr/>
          <a:lstStyle/>
          <a:p>
            <a:r>
              <a:rPr lang="en-GB">
                <a:solidFill>
                  <a:srgbClr val="FFC000"/>
                </a:solidFill>
                <a:latin typeface="Segoe UI"/>
                <a:cs typeface="Segoe UI"/>
              </a:rPr>
              <a:t>CONCLUSION</a:t>
            </a:r>
          </a:p>
          <a:p>
            <a:endParaRPr lang="en-GB">
              <a:latin typeface="Segoe UI"/>
              <a:cs typeface="Segoe UI"/>
            </a:endParaRPr>
          </a:p>
          <a:p>
            <a:endParaRPr lang="en-GB"/>
          </a:p>
        </p:txBody>
      </p:sp>
      <p:sp>
        <p:nvSpPr>
          <p:cNvPr id="3" name="Content Placeholder 2">
            <a:extLst>
              <a:ext uri="{FF2B5EF4-FFF2-40B4-BE49-F238E27FC236}">
                <a16:creationId xmlns:a16="http://schemas.microsoft.com/office/drawing/2014/main" id="{1F4F0F86-EB39-50B1-2D00-283D5B9F473D}"/>
              </a:ext>
            </a:extLst>
          </p:cNvPr>
          <p:cNvSpPr>
            <a:spLocks noGrp="1"/>
          </p:cNvSpPr>
          <p:nvPr>
            <p:ph idx="1"/>
          </p:nvPr>
        </p:nvSpPr>
        <p:spPr>
          <a:xfrm>
            <a:off x="550863" y="1825652"/>
            <a:ext cx="11090274" cy="4569096"/>
          </a:xfrm>
        </p:spPr>
        <p:txBody>
          <a:bodyPr lIns="109728" tIns="109728" rIns="109728" bIns="91440" anchor="t"/>
          <a:lstStyle/>
          <a:p>
            <a:r>
              <a:rPr lang="en-GB" dirty="0">
                <a:solidFill>
                  <a:srgbClr val="D1D5DB"/>
                </a:solidFill>
                <a:latin typeface="Arial"/>
                <a:ea typeface="+mn-lt"/>
                <a:cs typeface="+mn-lt"/>
              </a:rPr>
              <a:t>The Library Management System is a necessary software solution designed to manage library resources effectively, reduce administrative overhead, and improve the overall user experience.</a:t>
            </a:r>
            <a:endParaRPr lang="en-GB" dirty="0">
              <a:solidFill>
                <a:srgbClr val="F2F2F2"/>
              </a:solidFill>
              <a:latin typeface="Arial"/>
              <a:ea typeface="+mn-lt"/>
              <a:cs typeface="Arial"/>
            </a:endParaRPr>
          </a:p>
          <a:p>
            <a:r>
              <a:rPr lang="en-GB" dirty="0">
                <a:solidFill>
                  <a:srgbClr val="D1D5DB"/>
                </a:solidFill>
                <a:latin typeface="Arial"/>
                <a:ea typeface="+mn-lt"/>
                <a:cs typeface="+mn-lt"/>
              </a:rPr>
              <a:t>By implementing this system, librarians will be able to manage library resources more efficiently, while users will be able to search for books, borrow them, and reserve them with ease.</a:t>
            </a:r>
          </a:p>
          <a:p>
            <a:r>
              <a:rPr lang="en-GB" dirty="0">
                <a:solidFill>
                  <a:srgbClr val="D1D5DB"/>
                </a:solidFill>
                <a:latin typeface="Arial"/>
                <a:ea typeface="+mn-lt"/>
                <a:cs typeface="+mn-lt"/>
              </a:rPr>
              <a:t>The system's scalability, security, performance, usability, and compatibility ensure that it can handle an increasing number of users and book transactions while protecting user data and ensuring a positive user experience.</a:t>
            </a:r>
            <a:endParaRPr lang="en-GB" dirty="0">
              <a:solidFill>
                <a:srgbClr val="D1D5DB"/>
              </a:solidFill>
              <a:latin typeface="Arial"/>
              <a:cs typeface="Arial"/>
            </a:endParaRPr>
          </a:p>
        </p:txBody>
      </p:sp>
    </p:spTree>
    <p:extLst>
      <p:ext uri="{BB962C8B-B14F-4D97-AF65-F5344CB8AC3E}">
        <p14:creationId xmlns:p14="http://schemas.microsoft.com/office/powerpoint/2010/main" val="1454376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1EAE6-3304-AE66-3F20-038CFA220A7C}"/>
              </a:ext>
            </a:extLst>
          </p:cNvPr>
          <p:cNvSpPr>
            <a:spLocks noGrp="1"/>
          </p:cNvSpPr>
          <p:nvPr>
            <p:ph type="title"/>
          </p:nvPr>
        </p:nvSpPr>
        <p:spPr/>
        <p:txBody>
          <a:bodyPr/>
          <a:lstStyle/>
          <a:p>
            <a:r>
              <a:rPr lang="en-GB">
                <a:solidFill>
                  <a:srgbClr val="FFC000"/>
                </a:solidFill>
              </a:rPr>
              <a:t>INTRODUCTION</a:t>
            </a:r>
          </a:p>
        </p:txBody>
      </p:sp>
      <p:sp>
        <p:nvSpPr>
          <p:cNvPr id="3" name="Content Placeholder 2">
            <a:extLst>
              <a:ext uri="{FF2B5EF4-FFF2-40B4-BE49-F238E27FC236}">
                <a16:creationId xmlns:a16="http://schemas.microsoft.com/office/drawing/2014/main" id="{55EF8EC4-3867-C7C9-9FDC-E1BCF21005E4}"/>
              </a:ext>
            </a:extLst>
          </p:cNvPr>
          <p:cNvSpPr>
            <a:spLocks noGrp="1"/>
          </p:cNvSpPr>
          <p:nvPr>
            <p:ph idx="1"/>
          </p:nvPr>
        </p:nvSpPr>
        <p:spPr/>
        <p:txBody>
          <a:bodyPr lIns="109728" tIns="109728" rIns="109728" bIns="91440" anchor="t"/>
          <a:lstStyle/>
          <a:p>
            <a:pPr marL="0" indent="0">
              <a:buNone/>
            </a:pPr>
            <a:r>
              <a:rPr lang="en-GB" dirty="0">
                <a:solidFill>
                  <a:schemeClr val="tx1">
                    <a:lumMod val="95000"/>
                  </a:schemeClr>
                </a:solidFill>
                <a:ea typeface="+mn-lt"/>
                <a:cs typeface="+mn-lt"/>
              </a:rPr>
              <a:t>The Simple and Small Library Management System Application is a software solution that is designed to manage library resources effectively. The objective of this system is to simplify the library management process, reduce administrative overhead, and improve the overall user experience. This business requirement document outlines the functional and non-functional requirements of the Simple and Small Library Management System Application.</a:t>
            </a:r>
            <a:endParaRPr lang="en-GB">
              <a:solidFill>
                <a:schemeClr val="tx1">
                  <a:lumMod val="95000"/>
                </a:schemeClr>
              </a:solidFill>
            </a:endParaRPr>
          </a:p>
        </p:txBody>
      </p:sp>
    </p:spTree>
    <p:extLst>
      <p:ext uri="{BB962C8B-B14F-4D97-AF65-F5344CB8AC3E}">
        <p14:creationId xmlns:p14="http://schemas.microsoft.com/office/powerpoint/2010/main" val="1881007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63C1-AED1-6B68-2136-AB402F17AC34}"/>
              </a:ext>
            </a:extLst>
          </p:cNvPr>
          <p:cNvSpPr>
            <a:spLocks noGrp="1"/>
          </p:cNvSpPr>
          <p:nvPr>
            <p:ph type="title"/>
          </p:nvPr>
        </p:nvSpPr>
        <p:spPr/>
        <p:txBody>
          <a:bodyPr/>
          <a:lstStyle/>
          <a:p>
            <a:r>
              <a:rPr lang="en-GB">
                <a:solidFill>
                  <a:srgbClr val="FFC000"/>
                </a:solidFill>
              </a:rPr>
              <a:t>ARCHITECTURE DESIGN</a:t>
            </a:r>
          </a:p>
        </p:txBody>
      </p:sp>
      <p:pic>
        <p:nvPicPr>
          <p:cNvPr id="4" name="Picture 4" descr="Diagram&#10;&#10;Description automatically generated">
            <a:extLst>
              <a:ext uri="{FF2B5EF4-FFF2-40B4-BE49-F238E27FC236}">
                <a16:creationId xmlns:a16="http://schemas.microsoft.com/office/drawing/2014/main" id="{5C3D387D-E77B-BF42-236D-8808F787394F}"/>
              </a:ext>
            </a:extLst>
          </p:cNvPr>
          <p:cNvPicPr>
            <a:picLocks noChangeAspect="1"/>
          </p:cNvPicPr>
          <p:nvPr/>
        </p:nvPicPr>
        <p:blipFill>
          <a:blip r:embed="rId2"/>
          <a:stretch>
            <a:fillRect/>
          </a:stretch>
        </p:blipFill>
        <p:spPr>
          <a:xfrm>
            <a:off x="554966" y="1504116"/>
            <a:ext cx="11369614" cy="4712410"/>
          </a:xfrm>
          <a:prstGeom prst="rect">
            <a:avLst/>
          </a:prstGeom>
        </p:spPr>
      </p:pic>
    </p:spTree>
    <p:extLst>
      <p:ext uri="{BB962C8B-B14F-4D97-AF65-F5344CB8AC3E}">
        <p14:creationId xmlns:p14="http://schemas.microsoft.com/office/powerpoint/2010/main" val="3650535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FE85-2CA9-9D4E-3F78-EA2C8A442AEB}"/>
              </a:ext>
            </a:extLst>
          </p:cNvPr>
          <p:cNvSpPr>
            <a:spLocks noGrp="1"/>
          </p:cNvSpPr>
          <p:nvPr>
            <p:ph type="title"/>
          </p:nvPr>
        </p:nvSpPr>
        <p:spPr/>
        <p:txBody>
          <a:bodyPr/>
          <a:lstStyle/>
          <a:p>
            <a:r>
              <a:rPr lang="en-GB">
                <a:solidFill>
                  <a:srgbClr val="FFC000"/>
                </a:solidFill>
              </a:rPr>
              <a:t>DATABASE</a:t>
            </a:r>
            <a:endParaRPr lang="en-GB" dirty="0">
              <a:solidFill>
                <a:srgbClr val="FFC000"/>
              </a:solidFill>
            </a:endParaRPr>
          </a:p>
        </p:txBody>
      </p:sp>
      <p:sp>
        <p:nvSpPr>
          <p:cNvPr id="3" name="Content Placeholder 2">
            <a:extLst>
              <a:ext uri="{FF2B5EF4-FFF2-40B4-BE49-F238E27FC236}">
                <a16:creationId xmlns:a16="http://schemas.microsoft.com/office/drawing/2014/main" id="{B0160F4F-87D8-149B-1C31-193CC33929C8}"/>
              </a:ext>
            </a:extLst>
          </p:cNvPr>
          <p:cNvSpPr>
            <a:spLocks noGrp="1"/>
          </p:cNvSpPr>
          <p:nvPr>
            <p:ph idx="1"/>
          </p:nvPr>
        </p:nvSpPr>
        <p:spPr/>
        <p:txBody>
          <a:bodyPr lIns="109728" tIns="109728" rIns="109728" bIns="91440" anchor="t"/>
          <a:lstStyle/>
          <a:p>
            <a:r>
              <a:rPr lang="en-GB" dirty="0">
                <a:solidFill>
                  <a:schemeClr val="tx1">
                    <a:lumMod val="95000"/>
                  </a:schemeClr>
                </a:solidFill>
              </a:rPr>
              <a:t>Database named library_management was created in MySQL.</a:t>
            </a:r>
          </a:p>
          <a:p>
            <a:r>
              <a:rPr lang="en-GB" dirty="0">
                <a:solidFill>
                  <a:schemeClr val="tx1">
                    <a:lumMod val="95000"/>
                  </a:schemeClr>
                </a:solidFill>
              </a:rPr>
              <a:t>Six Tables named user, book, borrowing, loan_management, reports and reservation were created.</a:t>
            </a:r>
          </a:p>
          <a:p>
            <a:r>
              <a:rPr lang="en-GB" dirty="0">
                <a:solidFill>
                  <a:schemeClr val="tx1">
                    <a:lumMod val="95000"/>
                  </a:schemeClr>
                </a:solidFill>
              </a:rPr>
              <a:t>Some columns were filled using MySQL queries in all the tables.</a:t>
            </a:r>
          </a:p>
          <a:p>
            <a:r>
              <a:rPr lang="en-GB" dirty="0">
                <a:solidFill>
                  <a:schemeClr val="tx1">
                    <a:lumMod val="95000"/>
                  </a:schemeClr>
                </a:solidFill>
              </a:rPr>
              <a:t>Tables borrowing, loan_management and reservation were having foreign keys as </a:t>
            </a:r>
            <a:r>
              <a:rPr lang="en-GB" dirty="0" err="1">
                <a:solidFill>
                  <a:schemeClr val="tx1">
                    <a:lumMod val="95000"/>
                  </a:schemeClr>
                </a:solidFill>
              </a:rPr>
              <a:t>user_id</a:t>
            </a:r>
            <a:r>
              <a:rPr lang="en-GB" dirty="0">
                <a:solidFill>
                  <a:schemeClr val="tx1">
                    <a:lumMod val="95000"/>
                  </a:schemeClr>
                </a:solidFill>
              </a:rPr>
              <a:t> and </a:t>
            </a:r>
            <a:r>
              <a:rPr lang="en-GB" dirty="0" err="1">
                <a:solidFill>
                  <a:schemeClr val="tx1">
                    <a:lumMod val="95000"/>
                  </a:schemeClr>
                </a:solidFill>
              </a:rPr>
              <a:t>book_id</a:t>
            </a:r>
            <a:r>
              <a:rPr lang="en-GB" dirty="0">
                <a:solidFill>
                  <a:schemeClr val="tx1">
                    <a:lumMod val="95000"/>
                  </a:schemeClr>
                </a:solidFill>
              </a:rPr>
              <a:t>.</a:t>
            </a:r>
          </a:p>
        </p:txBody>
      </p:sp>
    </p:spTree>
    <p:extLst>
      <p:ext uri="{BB962C8B-B14F-4D97-AF65-F5344CB8AC3E}">
        <p14:creationId xmlns:p14="http://schemas.microsoft.com/office/powerpoint/2010/main" val="168097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10CA43B0-3520-9A57-B697-E4A73888C9D2}"/>
              </a:ext>
            </a:extLst>
          </p:cNvPr>
          <p:cNvPicPr>
            <a:picLocks noChangeAspect="1"/>
          </p:cNvPicPr>
          <p:nvPr/>
        </p:nvPicPr>
        <p:blipFill>
          <a:blip r:embed="rId2"/>
          <a:stretch>
            <a:fillRect/>
          </a:stretch>
        </p:blipFill>
        <p:spPr>
          <a:xfrm>
            <a:off x="-5750" y="47305"/>
            <a:ext cx="10794518" cy="2708976"/>
          </a:xfrm>
          <a:prstGeom prst="rect">
            <a:avLst/>
          </a:prstGeom>
        </p:spPr>
      </p:pic>
      <p:pic>
        <p:nvPicPr>
          <p:cNvPr id="5" name="Picture 5" descr="Table&#10;&#10;Description automatically generated">
            <a:extLst>
              <a:ext uri="{FF2B5EF4-FFF2-40B4-BE49-F238E27FC236}">
                <a16:creationId xmlns:a16="http://schemas.microsoft.com/office/drawing/2014/main" id="{D6EFEE54-48CC-B377-26C6-2541D8AC04DD}"/>
              </a:ext>
            </a:extLst>
          </p:cNvPr>
          <p:cNvPicPr>
            <a:picLocks noChangeAspect="1"/>
          </p:cNvPicPr>
          <p:nvPr/>
        </p:nvPicPr>
        <p:blipFill>
          <a:blip r:embed="rId3"/>
          <a:stretch>
            <a:fillRect/>
          </a:stretch>
        </p:blipFill>
        <p:spPr>
          <a:xfrm>
            <a:off x="-5750" y="2861203"/>
            <a:ext cx="10794519" cy="3896043"/>
          </a:xfrm>
          <a:prstGeom prst="rect">
            <a:avLst/>
          </a:prstGeom>
        </p:spPr>
      </p:pic>
    </p:spTree>
    <p:extLst>
      <p:ext uri="{BB962C8B-B14F-4D97-AF65-F5344CB8AC3E}">
        <p14:creationId xmlns:p14="http://schemas.microsoft.com/office/powerpoint/2010/main" val="4198335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715A1403-732A-E1CA-71B5-CEBBE7C7378B}"/>
              </a:ext>
            </a:extLst>
          </p:cNvPr>
          <p:cNvPicPr>
            <a:picLocks noChangeAspect="1"/>
          </p:cNvPicPr>
          <p:nvPr/>
        </p:nvPicPr>
        <p:blipFill>
          <a:blip r:embed="rId2"/>
          <a:stretch>
            <a:fillRect/>
          </a:stretch>
        </p:blipFill>
        <p:spPr>
          <a:xfrm>
            <a:off x="238665" y="-5725"/>
            <a:ext cx="8048444" cy="1636092"/>
          </a:xfrm>
          <a:prstGeom prst="rect">
            <a:avLst/>
          </a:prstGeom>
        </p:spPr>
      </p:pic>
      <p:pic>
        <p:nvPicPr>
          <p:cNvPr id="5" name="Picture 5" descr="Table&#10;&#10;Description automatically generated">
            <a:extLst>
              <a:ext uri="{FF2B5EF4-FFF2-40B4-BE49-F238E27FC236}">
                <a16:creationId xmlns:a16="http://schemas.microsoft.com/office/drawing/2014/main" id="{64E348EF-CC9B-B86E-8DBA-FD81348FD3AA}"/>
              </a:ext>
            </a:extLst>
          </p:cNvPr>
          <p:cNvPicPr>
            <a:picLocks noChangeAspect="1"/>
          </p:cNvPicPr>
          <p:nvPr/>
        </p:nvPicPr>
        <p:blipFill>
          <a:blip r:embed="rId3"/>
          <a:stretch>
            <a:fillRect/>
          </a:stretch>
        </p:blipFill>
        <p:spPr>
          <a:xfrm>
            <a:off x="238665" y="1783478"/>
            <a:ext cx="8048444" cy="1493875"/>
          </a:xfrm>
          <a:prstGeom prst="rect">
            <a:avLst/>
          </a:prstGeom>
        </p:spPr>
      </p:pic>
      <p:pic>
        <p:nvPicPr>
          <p:cNvPr id="6" name="Picture 6">
            <a:extLst>
              <a:ext uri="{FF2B5EF4-FFF2-40B4-BE49-F238E27FC236}">
                <a16:creationId xmlns:a16="http://schemas.microsoft.com/office/drawing/2014/main" id="{E6739D5D-BFCA-09EE-0AE2-C33AC2312D27}"/>
              </a:ext>
            </a:extLst>
          </p:cNvPr>
          <p:cNvPicPr>
            <a:picLocks noChangeAspect="1"/>
          </p:cNvPicPr>
          <p:nvPr/>
        </p:nvPicPr>
        <p:blipFill>
          <a:blip r:embed="rId4"/>
          <a:stretch>
            <a:fillRect/>
          </a:stretch>
        </p:blipFill>
        <p:spPr>
          <a:xfrm>
            <a:off x="238665" y="3427802"/>
            <a:ext cx="8048444" cy="1483264"/>
          </a:xfrm>
          <a:prstGeom prst="rect">
            <a:avLst/>
          </a:prstGeom>
        </p:spPr>
      </p:pic>
      <p:pic>
        <p:nvPicPr>
          <p:cNvPr id="7" name="Picture 7" descr="Table&#10;&#10;Description automatically generated">
            <a:extLst>
              <a:ext uri="{FF2B5EF4-FFF2-40B4-BE49-F238E27FC236}">
                <a16:creationId xmlns:a16="http://schemas.microsoft.com/office/drawing/2014/main" id="{F46DCFD9-5FA4-4969-5687-7D9D46D82E99}"/>
              </a:ext>
            </a:extLst>
          </p:cNvPr>
          <p:cNvPicPr>
            <a:picLocks noChangeAspect="1"/>
          </p:cNvPicPr>
          <p:nvPr/>
        </p:nvPicPr>
        <p:blipFill>
          <a:blip r:embed="rId5"/>
          <a:stretch>
            <a:fillRect/>
          </a:stretch>
        </p:blipFill>
        <p:spPr>
          <a:xfrm>
            <a:off x="238666" y="5158187"/>
            <a:ext cx="8048444" cy="1329287"/>
          </a:xfrm>
          <a:prstGeom prst="rect">
            <a:avLst/>
          </a:prstGeom>
        </p:spPr>
      </p:pic>
    </p:spTree>
    <p:extLst>
      <p:ext uri="{BB962C8B-B14F-4D97-AF65-F5344CB8AC3E}">
        <p14:creationId xmlns:p14="http://schemas.microsoft.com/office/powerpoint/2010/main" val="635840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5B7F-FE3D-DE9B-7350-F67E217884BA}"/>
              </a:ext>
            </a:extLst>
          </p:cNvPr>
          <p:cNvSpPr>
            <a:spLocks noGrp="1"/>
          </p:cNvSpPr>
          <p:nvPr>
            <p:ph type="title"/>
          </p:nvPr>
        </p:nvSpPr>
        <p:spPr>
          <a:xfrm>
            <a:off x="450220" y="2935"/>
            <a:ext cx="11091600" cy="785661"/>
          </a:xfrm>
        </p:spPr>
        <p:txBody>
          <a:bodyPr/>
          <a:lstStyle/>
          <a:p>
            <a:r>
              <a:rPr lang="en-GB">
                <a:solidFill>
                  <a:srgbClr val="FFC000"/>
                </a:solidFill>
              </a:rPr>
              <a:t>UML DIAGRAMS</a:t>
            </a:r>
            <a:endParaRPr lang="en-US"/>
          </a:p>
        </p:txBody>
      </p:sp>
      <p:pic>
        <p:nvPicPr>
          <p:cNvPr id="6" name="Picture 6" descr="Diagram&#10;&#10;Description automatically generated">
            <a:extLst>
              <a:ext uri="{FF2B5EF4-FFF2-40B4-BE49-F238E27FC236}">
                <a16:creationId xmlns:a16="http://schemas.microsoft.com/office/drawing/2014/main" id="{51298D64-86E6-49C7-C545-689046827071}"/>
              </a:ext>
            </a:extLst>
          </p:cNvPr>
          <p:cNvPicPr>
            <a:picLocks noChangeAspect="1"/>
          </p:cNvPicPr>
          <p:nvPr/>
        </p:nvPicPr>
        <p:blipFill>
          <a:blip r:embed="rId2"/>
          <a:stretch>
            <a:fillRect/>
          </a:stretch>
        </p:blipFill>
        <p:spPr>
          <a:xfrm>
            <a:off x="511834" y="1077372"/>
            <a:ext cx="5589916" cy="4933294"/>
          </a:xfrm>
          <a:prstGeom prst="rect">
            <a:avLst/>
          </a:prstGeom>
        </p:spPr>
      </p:pic>
      <p:pic>
        <p:nvPicPr>
          <p:cNvPr id="7" name="Picture 7" descr="Diagram&#10;&#10;Description automatically generated">
            <a:extLst>
              <a:ext uri="{FF2B5EF4-FFF2-40B4-BE49-F238E27FC236}">
                <a16:creationId xmlns:a16="http://schemas.microsoft.com/office/drawing/2014/main" id="{32CD8B14-F6A7-FF7C-C76B-4F090ED84055}"/>
              </a:ext>
            </a:extLst>
          </p:cNvPr>
          <p:cNvPicPr>
            <a:picLocks noChangeAspect="1"/>
          </p:cNvPicPr>
          <p:nvPr/>
        </p:nvPicPr>
        <p:blipFill>
          <a:blip r:embed="rId3"/>
          <a:stretch>
            <a:fillRect/>
          </a:stretch>
        </p:blipFill>
        <p:spPr>
          <a:xfrm>
            <a:off x="6522870" y="1084053"/>
            <a:ext cx="5040976" cy="4919932"/>
          </a:xfrm>
          <a:prstGeom prst="rect">
            <a:avLst/>
          </a:prstGeom>
        </p:spPr>
      </p:pic>
    </p:spTree>
    <p:extLst>
      <p:ext uri="{BB962C8B-B14F-4D97-AF65-F5344CB8AC3E}">
        <p14:creationId xmlns:p14="http://schemas.microsoft.com/office/powerpoint/2010/main" val="3998508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0C1D-3FED-464A-1AD7-614EF193B0B4}"/>
              </a:ext>
            </a:extLst>
          </p:cNvPr>
          <p:cNvSpPr>
            <a:spLocks noGrp="1"/>
          </p:cNvSpPr>
          <p:nvPr>
            <p:ph type="title"/>
          </p:nvPr>
        </p:nvSpPr>
        <p:spPr/>
        <p:txBody>
          <a:bodyPr/>
          <a:lstStyle/>
          <a:p>
            <a:r>
              <a:rPr lang="en-GB">
                <a:solidFill>
                  <a:srgbClr val="FFC000"/>
                </a:solidFill>
              </a:rPr>
              <a:t>CLASS DIAGRAM</a:t>
            </a:r>
            <a:endParaRPr lang="en-GB" dirty="0">
              <a:solidFill>
                <a:srgbClr val="FFC000"/>
              </a:solidFill>
            </a:endParaRPr>
          </a:p>
        </p:txBody>
      </p:sp>
      <p:pic>
        <p:nvPicPr>
          <p:cNvPr id="4" name="Picture 4">
            <a:extLst>
              <a:ext uri="{FF2B5EF4-FFF2-40B4-BE49-F238E27FC236}">
                <a16:creationId xmlns:a16="http://schemas.microsoft.com/office/drawing/2014/main" id="{DEB4958B-021F-6B58-BB5B-CE56EC8E5AC1}"/>
              </a:ext>
            </a:extLst>
          </p:cNvPr>
          <p:cNvPicPr>
            <a:picLocks noChangeAspect="1"/>
          </p:cNvPicPr>
          <p:nvPr/>
        </p:nvPicPr>
        <p:blipFill>
          <a:blip r:embed="rId2"/>
          <a:stretch>
            <a:fillRect/>
          </a:stretch>
        </p:blipFill>
        <p:spPr>
          <a:xfrm>
            <a:off x="626853" y="1366170"/>
            <a:ext cx="8566029" cy="5275850"/>
          </a:xfrm>
          <a:prstGeom prst="rect">
            <a:avLst/>
          </a:prstGeom>
        </p:spPr>
      </p:pic>
    </p:spTree>
    <p:extLst>
      <p:ext uri="{BB962C8B-B14F-4D97-AF65-F5344CB8AC3E}">
        <p14:creationId xmlns:p14="http://schemas.microsoft.com/office/powerpoint/2010/main" val="322321803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TotalTime>0</TotalTime>
  <Words>1</Words>
  <Application>Microsoft Office PowerPoint</Application>
  <PresentationFormat>Widescreen</PresentationFormat>
  <Paragraphs>1</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3DFloatVTI</vt:lpstr>
      <vt:lpstr>Library Management System</vt:lpstr>
      <vt:lpstr>CONTENTS</vt:lpstr>
      <vt:lpstr>INTRODUCTION</vt:lpstr>
      <vt:lpstr>ARCHITECTURE DESIGN</vt:lpstr>
      <vt:lpstr>DATABASE</vt:lpstr>
      <vt:lpstr>PowerPoint Presentation</vt:lpstr>
      <vt:lpstr>PowerPoint Presentation</vt:lpstr>
      <vt:lpstr>UML DIAGRAMS</vt:lpstr>
      <vt:lpstr>CLASS DIAGRAM</vt:lpstr>
      <vt:lpstr>API BACKEND DEVELPMENT</vt:lpstr>
      <vt:lpstr>1)User</vt:lpstr>
      <vt:lpstr>2)Book </vt:lpstr>
      <vt:lpstr>PowerPoint Presentation</vt:lpstr>
      <vt:lpstr>3)Borrowing  </vt:lpstr>
      <vt:lpstr>PowerPoint Presentation</vt:lpstr>
      <vt:lpstr>4)LoanManagement   </vt:lpstr>
      <vt:lpstr>PowerPoint Presentation</vt:lpstr>
      <vt:lpstr>5)Reservation    </vt:lpstr>
      <vt:lpstr>6)Reports     </vt:lpstr>
      <vt:lpstr>UNIT TESTING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444</cp:revision>
  <dcterms:created xsi:type="dcterms:W3CDTF">2023-04-19T09:31:08Z</dcterms:created>
  <dcterms:modified xsi:type="dcterms:W3CDTF">2023-04-19T20:36:03Z</dcterms:modified>
</cp:coreProperties>
</file>