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rpwDXrGZHYnaW8A/9MDBRD5MY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i="1">
                <a:latin typeface="Arial"/>
                <a:ea typeface="Arial"/>
                <a:cs typeface="Arial"/>
                <a:sym typeface="Arial"/>
              </a:rPr>
              <a:t>NOTE:</a:t>
            </a:r>
            <a:endParaRPr/>
          </a:p>
          <a:p>
            <a:pPr marL="0" lvl="0" indent="0" algn="l" rtl="0">
              <a:lnSpc>
                <a:spcPct val="100000"/>
              </a:lnSpc>
              <a:spcBef>
                <a:spcPts val="0"/>
              </a:spcBef>
              <a:spcAft>
                <a:spcPts val="0"/>
              </a:spcAft>
              <a:buSzPts val="1400"/>
              <a:buNone/>
            </a:pPr>
            <a:r>
              <a:rPr lang="en-US" i="1">
                <a:latin typeface="Arial"/>
                <a:ea typeface="Arial"/>
                <a:cs typeface="Arial"/>
                <a:sym typeface="Arial"/>
              </a:rPr>
              <a:t>To change the  image on this slide, select the picture and delete it. Then click the Pictures icon in the placeholder to insert your own image.</a:t>
            </a:r>
            <a:endParaRPr/>
          </a:p>
        </p:txBody>
      </p:sp>
      <p:sp>
        <p:nvSpPr>
          <p:cNvPr id="118" name="Google Shape;11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4aecf09c3b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4aecf09c3b_0_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4aecf09c3b_0_7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4aecf09c3b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4aecf09c3b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4aecf09c3b_0_8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aecf09c3b_0_1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aecf09c3b_0_1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4aecf09c3b_0_1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4aecf09c3b_0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4aecf09c3b_0_1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24aecf09c3b_0_1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4aecf09c3b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4aecf09c3b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24aecf09c3b_0_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4aecf09c3b_0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4aecf09c3b_0_1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24aecf09c3b_0_10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4aecf09c3b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4aecf09c3b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24aecf09c3b_0_1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4aecf09c3b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4aecf09c3b_0_1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24aecf09c3b_0_1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4aecf09c3b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4aecf09c3b_0_1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24aecf09c3b_0_1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2e8761a3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82e8761a33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82e8761a33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aecf09c3b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aecf09c3b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4aecf09c3b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4aecf09c3b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4aecf09c3b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4aecf09c3b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aecf09c3b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aecf09c3b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4aecf09c3b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aecf09c3b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4aecf09c3b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4aecf09c3b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4aecf09c3b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4aecf09c3b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24aecf09c3b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4aecf09c3b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4aecf09c3b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24aecf09c3b_0_1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aecf09c3b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aecf09c3b_0_1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4aecf09c3b_0_1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104900" y="2292094"/>
            <a:ext cx="5734050" cy="2219691"/>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1"/>
              </a:buClr>
              <a:buSzPts val="4400"/>
              <a:buFont typeface="Arial"/>
              <a:buNone/>
              <a:defRPr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subTitle" idx="1"/>
          </p:nvPr>
        </p:nvSpPr>
        <p:spPr>
          <a:xfrm>
            <a:off x="1104900" y="4511784"/>
            <a:ext cx="5734050" cy="955565"/>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5" descr="An empty placeholder to add an image. Click on the placeholder and select the image that you wish to add."/>
          <p:cNvSpPr>
            <a:spLocks noGrp="1"/>
          </p:cNvSpPr>
          <p:nvPr>
            <p:ph type="pic" idx="2"/>
          </p:nvPr>
        </p:nvSpPr>
        <p:spPr>
          <a:xfrm>
            <a:off x="6981063" y="1310656"/>
            <a:ext cx="5210937" cy="4208604"/>
          </a:xfrm>
          <a:prstGeom prst="rect">
            <a:avLst/>
          </a:prstGeom>
          <a:solidFill>
            <a:srgbClr val="DED9D6"/>
          </a:solidFill>
          <a:ln>
            <a:noFill/>
          </a:ln>
        </p:spPr>
      </p:sp>
      <p:sp>
        <p:nvSpPr>
          <p:cNvPr id="22" name="Google Shape;22;p5"/>
          <p:cNvSpPr/>
          <p:nvPr/>
        </p:nvSpPr>
        <p:spPr>
          <a:xfrm>
            <a:off x="0" y="0"/>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3" name="Google Shape;23;p5"/>
          <p:cNvGrpSpPr/>
          <p:nvPr/>
        </p:nvGrpSpPr>
        <p:grpSpPr>
          <a:xfrm>
            <a:off x="0" y="1143000"/>
            <a:ext cx="12192000" cy="63125"/>
            <a:chOff x="507492" y="1501519"/>
            <a:chExt cx="8129016" cy="63125"/>
          </a:xfrm>
        </p:grpSpPr>
        <p:cxnSp>
          <p:nvCxnSpPr>
            <p:cNvPr id="24" name="Google Shape;24;p5"/>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25" name="Google Shape;25;p5"/>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pic>
        <p:nvPicPr>
          <p:cNvPr id="26" name="Google Shape;26;p5"/>
          <p:cNvPicPr preferRelativeResize="0"/>
          <p:nvPr/>
        </p:nvPicPr>
        <p:blipFill rotWithShape="1">
          <a:blip r:embed="rId2">
            <a:alphaModFix/>
          </a:blip>
          <a:srcRect/>
          <a:stretch/>
        </p:blipFill>
        <p:spPr>
          <a:xfrm>
            <a:off x="1325880" y="0"/>
            <a:ext cx="1747524" cy="2292094"/>
          </a:xfrm>
          <a:prstGeom prst="rect">
            <a:avLst/>
          </a:prstGeom>
          <a:noFill/>
          <a:ln>
            <a:noFill/>
          </a:ln>
        </p:spPr>
      </p:pic>
      <p:grpSp>
        <p:nvGrpSpPr>
          <p:cNvPr id="27" name="Google Shape;27;p5"/>
          <p:cNvGrpSpPr/>
          <p:nvPr/>
        </p:nvGrpSpPr>
        <p:grpSpPr>
          <a:xfrm rot="10800000">
            <a:off x="0" y="5645510"/>
            <a:ext cx="12192000" cy="63125"/>
            <a:chOff x="507492" y="1501519"/>
            <a:chExt cx="8129016" cy="63125"/>
          </a:xfrm>
        </p:grpSpPr>
        <p:cxnSp>
          <p:nvCxnSpPr>
            <p:cNvPr id="28" name="Google Shape;28;p5"/>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29" name="Google Shape;29;p5"/>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sp>
        <p:nvSpPr>
          <p:cNvPr id="30" name="Google Shape;30;p5"/>
          <p:cNvSpPr/>
          <p:nvPr/>
        </p:nvSpPr>
        <p:spPr>
          <a:xfrm>
            <a:off x="0" y="5778124"/>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4"/>
          <p:cNvSpPr txBox="1">
            <a:spLocks noGrp="1"/>
          </p:cNvSpPr>
          <p:nvPr>
            <p:ph type="body" idx="1"/>
          </p:nvPr>
        </p:nvSpPr>
        <p:spPr>
          <a:xfrm>
            <a:off x="1104900" y="1600200"/>
            <a:ext cx="3396996"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14" descr="An empty placeholder to add an image. Click on the placeholder and select the image that you wish to add."/>
          <p:cNvSpPr>
            <a:spLocks noGrp="1"/>
          </p:cNvSpPr>
          <p:nvPr>
            <p:ph type="pic" idx="2"/>
          </p:nvPr>
        </p:nvSpPr>
        <p:spPr>
          <a:xfrm>
            <a:off x="4654671" y="1600199"/>
            <a:ext cx="6430912" cy="4572001"/>
          </a:xfrm>
          <a:prstGeom prst="rect">
            <a:avLst/>
          </a:prstGeom>
          <a:noFill/>
          <a:ln>
            <a:noFill/>
          </a:ln>
        </p:spPr>
      </p:sp>
      <p:sp>
        <p:nvSpPr>
          <p:cNvPr id="97" name="Google Shape;97;p14"/>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4"/>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4"/>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5"/>
          <p:cNvSpPr txBox="1">
            <a:spLocks noGrp="1"/>
          </p:cNvSpPr>
          <p:nvPr>
            <p:ph type="body" idx="1"/>
          </p:nvPr>
        </p:nvSpPr>
        <p:spPr>
          <a:xfrm rot="5400000">
            <a:off x="3810000" y="-1104900"/>
            <a:ext cx="4572000" cy="9982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5"/>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5"/>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5"/>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rot="5400000">
            <a:off x="7323931" y="2413794"/>
            <a:ext cx="5811838" cy="17145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6"/>
          <p:cNvSpPr txBox="1">
            <a:spLocks noGrp="1"/>
          </p:cNvSpPr>
          <p:nvPr>
            <p:ph type="body" idx="1"/>
          </p:nvPr>
        </p:nvSpPr>
        <p:spPr>
          <a:xfrm rot="5400000">
            <a:off x="2248429" y="-778404"/>
            <a:ext cx="5811838" cy="8098896"/>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6"/>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6"/>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6"/>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12" name="Google Shape;112;p16"/>
          <p:cNvGrpSpPr/>
          <p:nvPr/>
        </p:nvGrpSpPr>
        <p:grpSpPr>
          <a:xfrm rot="5400000">
            <a:off x="6514047" y="3228843"/>
            <a:ext cx="5632704" cy="84403"/>
            <a:chOff x="1073150" y="1219201"/>
            <a:chExt cx="10058400" cy="63125"/>
          </a:xfrm>
        </p:grpSpPr>
        <p:cxnSp>
          <p:nvCxnSpPr>
            <p:cNvPr id="113" name="Google Shape;113;p16"/>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14" name="Google Shape;114;p16"/>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6"/>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7"/>
        <p:cNvGrpSpPr/>
        <p:nvPr/>
      </p:nvGrpSpPr>
      <p:grpSpPr>
        <a:xfrm>
          <a:off x="0" y="0"/>
          <a:ext cx="0" cy="0"/>
          <a:chOff x="0" y="0"/>
          <a:chExt cx="0" cy="0"/>
        </a:xfrm>
      </p:grpSpPr>
      <p:sp>
        <p:nvSpPr>
          <p:cNvPr id="38" name="Google Shape;38;p7"/>
          <p:cNvSpPr/>
          <p:nvPr/>
        </p:nvSpPr>
        <p:spPr>
          <a:xfrm>
            <a:off x="0" y="0"/>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39" name="Google Shape;39;p7"/>
          <p:cNvPicPr preferRelativeResize="0"/>
          <p:nvPr/>
        </p:nvPicPr>
        <p:blipFill rotWithShape="1">
          <a:blip r:embed="rId2">
            <a:alphaModFix/>
          </a:blip>
          <a:srcRect/>
          <a:stretch/>
        </p:blipFill>
        <p:spPr>
          <a:xfrm>
            <a:off x="1324445" y="0"/>
            <a:ext cx="1747524" cy="2292094"/>
          </a:xfrm>
          <a:prstGeom prst="rect">
            <a:avLst/>
          </a:prstGeom>
          <a:noFill/>
          <a:ln>
            <a:noFill/>
          </a:ln>
        </p:spPr>
      </p:pic>
      <p:sp>
        <p:nvSpPr>
          <p:cNvPr id="40" name="Google Shape;40;p7"/>
          <p:cNvSpPr txBox="1">
            <a:spLocks noGrp="1"/>
          </p:cNvSpPr>
          <p:nvPr>
            <p:ph type="ctrTitle"/>
          </p:nvPr>
        </p:nvSpPr>
        <p:spPr>
          <a:xfrm>
            <a:off x="1104900" y="2292094"/>
            <a:ext cx="10096500" cy="2219691"/>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1"/>
              </a:buClr>
              <a:buSzPts val="4400"/>
              <a:buFont typeface="Arial"/>
              <a:buNone/>
              <a:defRPr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subTitle" idx="1"/>
          </p:nvPr>
        </p:nvSpPr>
        <p:spPr>
          <a:xfrm>
            <a:off x="1104898" y="4511784"/>
            <a:ext cx="10096501" cy="955565"/>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2" name="Google Shape;42;p7"/>
          <p:cNvSpPr/>
          <p:nvPr/>
        </p:nvSpPr>
        <p:spPr>
          <a:xfrm>
            <a:off x="0" y="5778124"/>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 name="Google Shape;43;p7"/>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solidFill>
                  <a:srgbClr val="DED9D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solidFill>
                  <a:srgbClr val="DED9D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6"/>
        <p:cNvGrpSpPr/>
        <p:nvPr/>
      </p:nvGrpSpPr>
      <p:grpSpPr>
        <a:xfrm>
          <a:off x="0" y="0"/>
          <a:ext cx="0" cy="0"/>
          <a:chOff x="0" y="0"/>
          <a:chExt cx="0" cy="0"/>
        </a:xfrm>
      </p:grpSpPr>
      <p:grpSp>
        <p:nvGrpSpPr>
          <p:cNvPr id="47" name="Google Shape;47;p8"/>
          <p:cNvGrpSpPr/>
          <p:nvPr/>
        </p:nvGrpSpPr>
        <p:grpSpPr>
          <a:xfrm>
            <a:off x="0" y="2514600"/>
            <a:ext cx="12192000" cy="3194035"/>
            <a:chOff x="647402" y="2514600"/>
            <a:chExt cx="10838688" cy="3194035"/>
          </a:xfrm>
        </p:grpSpPr>
        <p:grpSp>
          <p:nvGrpSpPr>
            <p:cNvPr id="48" name="Google Shape;48;p8"/>
            <p:cNvGrpSpPr/>
            <p:nvPr/>
          </p:nvGrpSpPr>
          <p:grpSpPr>
            <a:xfrm>
              <a:off x="647402" y="2514600"/>
              <a:ext cx="10838688" cy="63125"/>
              <a:chOff x="507492" y="1501519"/>
              <a:chExt cx="8129016" cy="63125"/>
            </a:xfrm>
          </p:grpSpPr>
          <p:cxnSp>
            <p:nvCxnSpPr>
              <p:cNvPr id="49" name="Google Shape;49;p8"/>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50" name="Google Shape;50;p8"/>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sp>
          <p:nvSpPr>
            <p:cNvPr id="51" name="Google Shape;51;p8"/>
            <p:cNvSpPr/>
            <p:nvPr/>
          </p:nvSpPr>
          <p:spPr>
            <a:xfrm>
              <a:off x="647402" y="2640850"/>
              <a:ext cx="10838688" cy="294153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 name="Google Shape;52;p8"/>
            <p:cNvGrpSpPr/>
            <p:nvPr/>
          </p:nvGrpSpPr>
          <p:grpSpPr>
            <a:xfrm rot="10800000">
              <a:off x="647402" y="5645510"/>
              <a:ext cx="10838688" cy="63125"/>
              <a:chOff x="507492" y="1501519"/>
              <a:chExt cx="8129016" cy="63125"/>
            </a:xfrm>
          </p:grpSpPr>
          <p:cxnSp>
            <p:nvCxnSpPr>
              <p:cNvPr id="53" name="Google Shape;53;p8"/>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54" name="Google Shape;54;p8"/>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grpSp>
      <p:pic>
        <p:nvPicPr>
          <p:cNvPr id="55" name="Google Shape;55;p8"/>
          <p:cNvPicPr preferRelativeResize="0"/>
          <p:nvPr/>
        </p:nvPicPr>
        <p:blipFill rotWithShape="1">
          <a:blip r:embed="rId2">
            <a:alphaModFix/>
          </a:blip>
          <a:srcRect/>
          <a:stretch/>
        </p:blipFill>
        <p:spPr>
          <a:xfrm>
            <a:off x="1325880" y="0"/>
            <a:ext cx="1783188" cy="2971806"/>
          </a:xfrm>
          <a:prstGeom prst="rect">
            <a:avLst/>
          </a:prstGeom>
          <a:noFill/>
          <a:ln>
            <a:noFill/>
          </a:ln>
        </p:spPr>
      </p:pic>
      <p:sp>
        <p:nvSpPr>
          <p:cNvPr id="56" name="Google Shape;56;p8"/>
          <p:cNvSpPr txBox="1">
            <a:spLocks noGrp="1"/>
          </p:cNvSpPr>
          <p:nvPr>
            <p:ph type="title"/>
          </p:nvPr>
        </p:nvSpPr>
        <p:spPr>
          <a:xfrm>
            <a:off x="1104899" y="2971806"/>
            <a:ext cx="10071099" cy="168415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body" idx="1"/>
          </p:nvPr>
        </p:nvSpPr>
        <p:spPr>
          <a:xfrm>
            <a:off x="1104899" y="4655956"/>
            <a:ext cx="10071099" cy="50975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Clr>
                <a:schemeClr val="lt1"/>
              </a:buClr>
              <a:buSzPts val="1600"/>
              <a:buNone/>
              <a:defRPr sz="1600">
                <a:solidFill>
                  <a:schemeClr val="lt1"/>
                </a:solidFill>
              </a:defRPr>
            </a:lvl1pPr>
            <a:lvl2pPr marL="914400" lvl="1" indent="-228600" algn="l">
              <a:lnSpc>
                <a:spcPct val="90000"/>
              </a:lnSpc>
              <a:spcBef>
                <a:spcPts val="600"/>
              </a:spcBef>
              <a:spcAft>
                <a:spcPts val="0"/>
              </a:spcAft>
              <a:buClr>
                <a:srgbClr val="969391"/>
              </a:buClr>
              <a:buSzPts val="2000"/>
              <a:buNone/>
              <a:defRPr sz="2000">
                <a:solidFill>
                  <a:srgbClr val="969391"/>
                </a:solidFill>
              </a:defRPr>
            </a:lvl2pPr>
            <a:lvl3pPr marL="1371600" lvl="2" indent="-228600" algn="l">
              <a:lnSpc>
                <a:spcPct val="90000"/>
              </a:lnSpc>
              <a:spcBef>
                <a:spcPts val="600"/>
              </a:spcBef>
              <a:spcAft>
                <a:spcPts val="0"/>
              </a:spcAft>
              <a:buClr>
                <a:srgbClr val="969391"/>
              </a:buClr>
              <a:buSzPts val="1800"/>
              <a:buNone/>
              <a:defRPr sz="1800">
                <a:solidFill>
                  <a:srgbClr val="969391"/>
                </a:solidFill>
              </a:defRPr>
            </a:lvl3pPr>
            <a:lvl4pPr marL="1828800" lvl="3" indent="-228600" algn="l">
              <a:lnSpc>
                <a:spcPct val="90000"/>
              </a:lnSpc>
              <a:spcBef>
                <a:spcPts val="600"/>
              </a:spcBef>
              <a:spcAft>
                <a:spcPts val="0"/>
              </a:spcAft>
              <a:buClr>
                <a:srgbClr val="969391"/>
              </a:buClr>
              <a:buSzPts val="1600"/>
              <a:buNone/>
              <a:defRPr sz="1600">
                <a:solidFill>
                  <a:srgbClr val="969391"/>
                </a:solidFill>
              </a:defRPr>
            </a:lvl4pPr>
            <a:lvl5pPr marL="2286000" lvl="4" indent="-228600" algn="l">
              <a:lnSpc>
                <a:spcPct val="90000"/>
              </a:lnSpc>
              <a:spcBef>
                <a:spcPts val="600"/>
              </a:spcBef>
              <a:spcAft>
                <a:spcPts val="0"/>
              </a:spcAft>
              <a:buClr>
                <a:srgbClr val="969391"/>
              </a:buClr>
              <a:buSzPts val="1600"/>
              <a:buNone/>
              <a:defRPr sz="1600">
                <a:solidFill>
                  <a:srgbClr val="969391"/>
                </a:solidFill>
              </a:defRPr>
            </a:lvl5pPr>
            <a:lvl6pPr marL="2743200" lvl="5" indent="-228600" algn="l">
              <a:lnSpc>
                <a:spcPct val="90000"/>
              </a:lnSpc>
              <a:spcBef>
                <a:spcPts val="500"/>
              </a:spcBef>
              <a:spcAft>
                <a:spcPts val="0"/>
              </a:spcAft>
              <a:buClr>
                <a:srgbClr val="969391"/>
              </a:buClr>
              <a:buSzPts val="1600"/>
              <a:buNone/>
              <a:defRPr sz="1600">
                <a:solidFill>
                  <a:srgbClr val="969391"/>
                </a:solidFill>
              </a:defRPr>
            </a:lvl6pPr>
            <a:lvl7pPr marL="3200400" lvl="6" indent="-228600" algn="l">
              <a:lnSpc>
                <a:spcPct val="90000"/>
              </a:lnSpc>
              <a:spcBef>
                <a:spcPts val="500"/>
              </a:spcBef>
              <a:spcAft>
                <a:spcPts val="0"/>
              </a:spcAft>
              <a:buClr>
                <a:srgbClr val="969391"/>
              </a:buClr>
              <a:buSzPts val="1600"/>
              <a:buNone/>
              <a:defRPr sz="1600">
                <a:solidFill>
                  <a:srgbClr val="969391"/>
                </a:solidFill>
              </a:defRPr>
            </a:lvl7pPr>
            <a:lvl8pPr marL="3657600" lvl="7" indent="-228600" algn="l">
              <a:lnSpc>
                <a:spcPct val="90000"/>
              </a:lnSpc>
              <a:spcBef>
                <a:spcPts val="500"/>
              </a:spcBef>
              <a:spcAft>
                <a:spcPts val="0"/>
              </a:spcAft>
              <a:buClr>
                <a:srgbClr val="969391"/>
              </a:buClr>
              <a:buSzPts val="1600"/>
              <a:buNone/>
              <a:defRPr sz="1600">
                <a:solidFill>
                  <a:srgbClr val="969391"/>
                </a:solidFill>
              </a:defRPr>
            </a:lvl8pPr>
            <a:lvl9pPr marL="4114800" lvl="8" indent="-228600" algn="l">
              <a:lnSpc>
                <a:spcPct val="90000"/>
              </a:lnSpc>
              <a:spcBef>
                <a:spcPts val="500"/>
              </a:spcBef>
              <a:spcAft>
                <a:spcPts val="0"/>
              </a:spcAft>
              <a:buClr>
                <a:srgbClr val="969391"/>
              </a:buClr>
              <a:buSzPts val="1600"/>
              <a:buNone/>
              <a:defRPr sz="1600">
                <a:solidFill>
                  <a:srgbClr val="969391"/>
                </a:solidFill>
              </a:defRPr>
            </a:lvl9pPr>
          </a:lstStyle>
          <a:p>
            <a:endParaRPr/>
          </a:p>
        </p:txBody>
      </p:sp>
      <p:sp>
        <p:nvSpPr>
          <p:cNvPr id="58" name="Google Shape;58;p8"/>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1104900" y="1600200"/>
            <a:ext cx="4914900" cy="457199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17500" algn="l">
              <a:lnSpc>
                <a:spcPct val="90000"/>
              </a:lnSpc>
              <a:spcBef>
                <a:spcPts val="500"/>
              </a:spcBef>
              <a:spcAft>
                <a:spcPts val="0"/>
              </a:spcAft>
              <a:buClr>
                <a:schemeClr val="dk1"/>
              </a:buClr>
              <a:buSzPts val="1400"/>
              <a:buChar char="▪"/>
              <a:defRPr/>
            </a:lvl9pPr>
          </a:lstStyle>
          <a:p>
            <a:endParaRPr/>
          </a:p>
        </p:txBody>
      </p:sp>
      <p:sp>
        <p:nvSpPr>
          <p:cNvPr id="64" name="Google Shape;64;p9"/>
          <p:cNvSpPr txBox="1">
            <a:spLocks noGrp="1"/>
          </p:cNvSpPr>
          <p:nvPr>
            <p:ph type="body" idx="2"/>
          </p:nvPr>
        </p:nvSpPr>
        <p:spPr>
          <a:xfrm>
            <a:off x="6172200" y="1600200"/>
            <a:ext cx="4914900" cy="457199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9"/>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1104900" y="1600200"/>
            <a:ext cx="4919472" cy="823912"/>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10"/>
          <p:cNvSpPr txBox="1">
            <a:spLocks noGrp="1"/>
          </p:cNvSpPr>
          <p:nvPr>
            <p:ph type="body" idx="2"/>
          </p:nvPr>
        </p:nvSpPr>
        <p:spPr>
          <a:xfrm>
            <a:off x="1104900" y="2424112"/>
            <a:ext cx="4919472" cy="374808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0"/>
          <p:cNvSpPr txBox="1">
            <a:spLocks noGrp="1"/>
          </p:cNvSpPr>
          <p:nvPr>
            <p:ph type="body" idx="3"/>
          </p:nvPr>
        </p:nvSpPr>
        <p:spPr>
          <a:xfrm>
            <a:off x="6166110" y="1600200"/>
            <a:ext cx="4919472" cy="823912"/>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10"/>
          <p:cNvSpPr txBox="1">
            <a:spLocks noGrp="1"/>
          </p:cNvSpPr>
          <p:nvPr>
            <p:ph type="body" idx="4"/>
          </p:nvPr>
        </p:nvSpPr>
        <p:spPr>
          <a:xfrm>
            <a:off x="6166110" y="2424112"/>
            <a:ext cx="4919472" cy="374808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2"/>
        <p:cNvGrpSpPr/>
        <p:nvPr/>
      </p:nvGrpSpPr>
      <p:grpSpPr>
        <a:xfrm>
          <a:off x="0" y="0"/>
          <a:ext cx="0" cy="0"/>
          <a:chOff x="0" y="0"/>
          <a:chExt cx="0" cy="0"/>
        </a:xfrm>
      </p:grpSpPr>
      <p:sp>
        <p:nvSpPr>
          <p:cNvPr id="83" name="Google Shape;83;p12"/>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body" idx="1"/>
          </p:nvPr>
        </p:nvSpPr>
        <p:spPr>
          <a:xfrm>
            <a:off x="1104900" y="1600200"/>
            <a:ext cx="4384548"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13"/>
          <p:cNvSpPr txBox="1">
            <a:spLocks noGrp="1"/>
          </p:cNvSpPr>
          <p:nvPr>
            <p:ph type="body" idx="2"/>
          </p:nvPr>
        </p:nvSpPr>
        <p:spPr>
          <a:xfrm>
            <a:off x="5641848" y="1600199"/>
            <a:ext cx="5445252" cy="4572001"/>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800"/>
              </a:spcBef>
              <a:spcAft>
                <a:spcPts val="0"/>
              </a:spcAft>
              <a:buClr>
                <a:schemeClr val="dk1"/>
              </a:buClr>
              <a:buSzPts val="2000"/>
              <a:buChar char="▪"/>
              <a:defRPr sz="2000"/>
            </a:lvl1pPr>
            <a:lvl2pPr marL="914400" lvl="1" indent="-330200" algn="l">
              <a:lnSpc>
                <a:spcPct val="90000"/>
              </a:lnSpc>
              <a:spcBef>
                <a:spcPts val="600"/>
              </a:spcBef>
              <a:spcAft>
                <a:spcPts val="0"/>
              </a:spcAft>
              <a:buClr>
                <a:schemeClr val="dk1"/>
              </a:buClr>
              <a:buSzPts val="1600"/>
              <a:buChar char="▪"/>
              <a:defRPr sz="1600"/>
            </a:lvl2pPr>
            <a:lvl3pPr marL="1371600" lvl="2" indent="-330200" algn="l">
              <a:lnSpc>
                <a:spcPct val="90000"/>
              </a:lnSpc>
              <a:spcBef>
                <a:spcPts val="600"/>
              </a:spcBef>
              <a:spcAft>
                <a:spcPts val="0"/>
              </a:spcAft>
              <a:buClr>
                <a:schemeClr val="dk1"/>
              </a:buClr>
              <a:buSzPts val="1600"/>
              <a:buChar char="▪"/>
              <a:defRPr sz="1600"/>
            </a:lvl3pPr>
            <a:lvl4pPr marL="1828800" lvl="3" indent="-317500" algn="l">
              <a:lnSpc>
                <a:spcPct val="90000"/>
              </a:lnSpc>
              <a:spcBef>
                <a:spcPts val="600"/>
              </a:spcBef>
              <a:spcAft>
                <a:spcPts val="0"/>
              </a:spcAft>
              <a:buClr>
                <a:schemeClr val="dk1"/>
              </a:buClr>
              <a:buSzPts val="1400"/>
              <a:buChar char="▪"/>
              <a:defRPr sz="1400"/>
            </a:lvl4pPr>
            <a:lvl5pPr marL="2286000" lvl="4" indent="-317500" algn="l">
              <a:lnSpc>
                <a:spcPct val="90000"/>
              </a:lnSpc>
              <a:spcBef>
                <a:spcPts val="600"/>
              </a:spcBef>
              <a:spcAft>
                <a:spcPts val="0"/>
              </a:spcAft>
              <a:buClr>
                <a:schemeClr val="dk1"/>
              </a:buClr>
              <a:buSzPts val="1400"/>
              <a:buChar char="▪"/>
              <a:defRPr sz="1400"/>
            </a:lvl5pPr>
            <a:lvl6pPr marL="2743200" lvl="5" indent="-317500" algn="l">
              <a:lnSpc>
                <a:spcPct val="90000"/>
              </a:lnSpc>
              <a:spcBef>
                <a:spcPts val="500"/>
              </a:spcBef>
              <a:spcAft>
                <a:spcPts val="0"/>
              </a:spcAft>
              <a:buClr>
                <a:schemeClr val="dk1"/>
              </a:buClr>
              <a:buSzPts val="1400"/>
              <a:buChar char="▪"/>
              <a:defRPr sz="1400"/>
            </a:lvl6pPr>
            <a:lvl7pPr marL="3200400" lvl="6" indent="-317500" algn="l">
              <a:lnSpc>
                <a:spcPct val="90000"/>
              </a:lnSpc>
              <a:spcBef>
                <a:spcPts val="500"/>
              </a:spcBef>
              <a:spcAft>
                <a:spcPts val="0"/>
              </a:spcAft>
              <a:buClr>
                <a:schemeClr val="dk1"/>
              </a:buClr>
              <a:buSzPts val="1400"/>
              <a:buChar char="▪"/>
              <a:defRPr sz="1400"/>
            </a:lvl7pPr>
            <a:lvl8pPr marL="3657600" lvl="7" indent="-317500" algn="l">
              <a:lnSpc>
                <a:spcPct val="90000"/>
              </a:lnSpc>
              <a:spcBef>
                <a:spcPts val="500"/>
              </a:spcBef>
              <a:spcAft>
                <a:spcPts val="0"/>
              </a:spcAft>
              <a:buClr>
                <a:schemeClr val="dk1"/>
              </a:buClr>
              <a:buSzPts val="1400"/>
              <a:buChar char="▪"/>
              <a:defRPr sz="1400"/>
            </a:lvl8pPr>
            <a:lvl9pPr marL="4114800" lvl="8" indent="-317500" algn="l">
              <a:lnSpc>
                <a:spcPct val="90000"/>
              </a:lnSpc>
              <a:spcBef>
                <a:spcPts val="500"/>
              </a:spcBef>
              <a:spcAft>
                <a:spcPts val="0"/>
              </a:spcAft>
              <a:buClr>
                <a:schemeClr val="dk1"/>
              </a:buClr>
              <a:buSzPts val="1400"/>
              <a:buChar char="▪"/>
              <a:defRPr sz="1400"/>
            </a:lvl9pPr>
          </a:lstStyle>
          <a:p>
            <a:endParaRPr/>
          </a:p>
        </p:txBody>
      </p:sp>
      <p:sp>
        <p:nvSpPr>
          <p:cNvPr id="90" name="Google Shape;90;p13"/>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3"/>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marR="0" lvl="0" algn="l" rtl="0">
              <a:lnSpc>
                <a:spcPct val="9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8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90000"/>
              </a:lnSpc>
              <a:spcBef>
                <a:spcPts val="6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4"/>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3C363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4"/>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3C363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4"/>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 name="Google Shape;15;p4"/>
          <p:cNvGrpSpPr/>
          <p:nvPr/>
        </p:nvGrpSpPr>
        <p:grpSpPr>
          <a:xfrm>
            <a:off x="1103376" y="1219201"/>
            <a:ext cx="9985248" cy="84403"/>
            <a:chOff x="1073150" y="1219201"/>
            <a:chExt cx="10058400" cy="63125"/>
          </a:xfrm>
        </p:grpSpPr>
        <p:cxnSp>
          <p:nvCxnSpPr>
            <p:cNvPr id="16" name="Google Shape;16;p4"/>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7" name="Google Shape;17;p4"/>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doi.org/10.1109/MITP.2022.3180330" TargetMode="External"/><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openai.com/research/attacking-machine-learning-with-adversarial-examples" TargetMode="External"/><Relationship Id="rId10" Type="http://schemas.openxmlformats.org/officeDocument/2006/relationships/image" Target="../media/image4.png"/><Relationship Id="rId4" Type="http://schemas.openxmlformats.org/officeDocument/2006/relationships/hyperlink" Target="https://www.analyticsvidhya.com/blog/2022/09/machine-learning-adversarial-attacks-and-defense/" TargetMode="External"/><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ctrTitle"/>
          </p:nvPr>
        </p:nvSpPr>
        <p:spPr>
          <a:xfrm>
            <a:off x="543191" y="2292094"/>
            <a:ext cx="5734050" cy="1626763"/>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dk1"/>
              </a:buClr>
              <a:buSzPts val="3960"/>
              <a:buFont typeface="Arial"/>
              <a:buNone/>
            </a:pPr>
            <a:r>
              <a:rPr lang="en-US" sz="3459" dirty="0"/>
              <a:t>Exploring Adversarial Attacks and Defenses in AI-Powered Cybersecurity</a:t>
            </a:r>
            <a:endParaRPr sz="2960" dirty="0"/>
          </a:p>
        </p:txBody>
      </p:sp>
      <p:sp>
        <p:nvSpPr>
          <p:cNvPr id="121" name="Google Shape;121;p1"/>
          <p:cNvSpPr txBox="1">
            <a:spLocks noGrp="1"/>
          </p:cNvSpPr>
          <p:nvPr>
            <p:ph type="subTitle" idx="1"/>
          </p:nvPr>
        </p:nvSpPr>
        <p:spPr>
          <a:xfrm>
            <a:off x="569317" y="3962400"/>
            <a:ext cx="5773426" cy="1625600"/>
          </a:xfrm>
          <a:prstGeom prst="rect">
            <a:avLst/>
          </a:prstGeom>
          <a:noFill/>
          <a:ln>
            <a:noFill/>
          </a:ln>
        </p:spPr>
        <p:txBody>
          <a:bodyPr spcFirstLastPara="1" wrap="square" lIns="0" tIns="45700" rIns="0" bIns="45700" anchor="t" anchorCtr="0">
            <a:normAutofit fontScale="47500" lnSpcReduction="20000"/>
          </a:bodyPr>
          <a:lstStyle/>
          <a:p>
            <a:pPr marL="0" lvl="0" indent="0" algn="l" rtl="0">
              <a:lnSpc>
                <a:spcPct val="90000"/>
              </a:lnSpc>
              <a:spcBef>
                <a:spcPts val="0"/>
              </a:spcBef>
              <a:spcAft>
                <a:spcPts val="0"/>
              </a:spcAft>
              <a:buClr>
                <a:schemeClr val="dk1"/>
              </a:buClr>
              <a:buSzPct val="54699"/>
              <a:buNone/>
            </a:pPr>
            <a:r>
              <a:rPr lang="en-US" sz="3290"/>
              <a:t>Presented by: Akshat Patil</a:t>
            </a:r>
            <a:endParaRPr sz="3290"/>
          </a:p>
          <a:p>
            <a:pPr marL="0" lvl="0" indent="0" algn="l" rtl="0">
              <a:lnSpc>
                <a:spcPct val="90000"/>
              </a:lnSpc>
              <a:spcBef>
                <a:spcPts val="0"/>
              </a:spcBef>
              <a:spcAft>
                <a:spcPts val="0"/>
              </a:spcAft>
              <a:buClr>
                <a:schemeClr val="dk1"/>
              </a:buClr>
              <a:buSzPct val="54699"/>
              <a:buNone/>
            </a:pPr>
            <a:endParaRPr sz="3290"/>
          </a:p>
          <a:p>
            <a:pPr marL="0" lvl="0" indent="0" algn="l" rtl="0">
              <a:lnSpc>
                <a:spcPct val="90000"/>
              </a:lnSpc>
              <a:spcBef>
                <a:spcPts val="0"/>
              </a:spcBef>
              <a:spcAft>
                <a:spcPts val="0"/>
              </a:spcAft>
              <a:buClr>
                <a:schemeClr val="dk1"/>
              </a:buClr>
              <a:buSzPct val="54699"/>
              <a:buNone/>
            </a:pPr>
            <a:endParaRPr sz="3290"/>
          </a:p>
          <a:p>
            <a:pPr marL="0" lvl="0" indent="0" algn="l" rtl="0">
              <a:lnSpc>
                <a:spcPct val="90000"/>
              </a:lnSpc>
              <a:spcBef>
                <a:spcPts val="0"/>
              </a:spcBef>
              <a:spcAft>
                <a:spcPts val="0"/>
              </a:spcAft>
              <a:buClr>
                <a:schemeClr val="dk1"/>
              </a:buClr>
              <a:buSzPct val="54699"/>
              <a:buNone/>
            </a:pPr>
            <a:r>
              <a:rPr lang="en-US" sz="3290"/>
              <a:t>TE_A_43</a:t>
            </a:r>
            <a:endParaRPr sz="3290"/>
          </a:p>
          <a:p>
            <a:pPr marL="0" lvl="0" indent="0" algn="l" rtl="0">
              <a:lnSpc>
                <a:spcPct val="90000"/>
              </a:lnSpc>
              <a:spcBef>
                <a:spcPts val="0"/>
              </a:spcBef>
              <a:spcAft>
                <a:spcPts val="0"/>
              </a:spcAft>
              <a:buClr>
                <a:schemeClr val="dk1"/>
              </a:buClr>
              <a:buSzPct val="54699"/>
              <a:buNone/>
            </a:pPr>
            <a:endParaRPr sz="3290"/>
          </a:p>
          <a:p>
            <a:pPr marL="0" lvl="0" indent="0" algn="l" rtl="0">
              <a:lnSpc>
                <a:spcPct val="90000"/>
              </a:lnSpc>
              <a:spcBef>
                <a:spcPts val="0"/>
              </a:spcBef>
              <a:spcAft>
                <a:spcPts val="0"/>
              </a:spcAft>
              <a:buClr>
                <a:schemeClr val="dk1"/>
              </a:buClr>
              <a:buSzPct val="54699"/>
              <a:buNone/>
            </a:pPr>
            <a:endParaRPr sz="3290"/>
          </a:p>
          <a:p>
            <a:pPr marL="0" lvl="0" indent="0" algn="l" rtl="0">
              <a:lnSpc>
                <a:spcPct val="90000"/>
              </a:lnSpc>
              <a:spcBef>
                <a:spcPts val="0"/>
              </a:spcBef>
              <a:spcAft>
                <a:spcPts val="0"/>
              </a:spcAft>
              <a:buClr>
                <a:schemeClr val="dk1"/>
              </a:buClr>
              <a:buSzPct val="54699"/>
              <a:buNone/>
            </a:pPr>
            <a:r>
              <a:rPr lang="en-US" sz="3290"/>
              <a:t>Guided by: Prof. R.D.More</a:t>
            </a:r>
            <a:endParaRPr sz="3290"/>
          </a:p>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0"/>
              </a:spcBef>
              <a:spcAft>
                <a:spcPts val="0"/>
              </a:spcAft>
              <a:buClr>
                <a:schemeClr val="dk1"/>
              </a:buClr>
              <a:buSzPct val="100000"/>
              <a:buNone/>
            </a:pPr>
            <a:endParaRPr/>
          </a:p>
        </p:txBody>
      </p:sp>
      <p:sp>
        <p:nvSpPr>
          <p:cNvPr id="122" name="Google Shape;122;p1"/>
          <p:cNvSpPr>
            <a:spLocks noGrp="1"/>
          </p:cNvSpPr>
          <p:nvPr>
            <p:ph type="pic" idx="2"/>
          </p:nvPr>
        </p:nvSpPr>
        <p:spPr>
          <a:xfrm>
            <a:off x="6981063" y="1310656"/>
            <a:ext cx="5210937" cy="4208604"/>
          </a:xfrm>
          <a:prstGeom prst="rect">
            <a:avLst/>
          </a:prstGeom>
          <a:solidFill>
            <a:srgbClr val="DED9D6"/>
          </a:solidFill>
          <a:ln>
            <a:noFill/>
          </a:ln>
        </p:spPr>
      </p:sp>
      <p:pic>
        <p:nvPicPr>
          <p:cNvPr id="123" name="Google Shape;123;p1"/>
          <p:cNvPicPr preferRelativeResize="0"/>
          <p:nvPr/>
        </p:nvPicPr>
        <p:blipFill rotWithShape="1">
          <a:blip r:embed="rId3">
            <a:alphaModFix/>
          </a:blip>
          <a:srcRect/>
          <a:stretch/>
        </p:blipFill>
        <p:spPr>
          <a:xfrm>
            <a:off x="8399415" y="3344239"/>
            <a:ext cx="2677887" cy="2155222"/>
          </a:xfrm>
          <a:prstGeom prst="rect">
            <a:avLst/>
          </a:prstGeom>
          <a:noFill/>
          <a:ln>
            <a:noFill/>
          </a:ln>
        </p:spPr>
      </p:pic>
      <p:pic>
        <p:nvPicPr>
          <p:cNvPr id="124" name="Google Shape;124;p1" descr="C:\Users\itdept\Desktop\Revision2_NAAC_Criteria\KKW Building photo. 27-4-17.jpg"/>
          <p:cNvPicPr preferRelativeResize="0"/>
          <p:nvPr/>
        </p:nvPicPr>
        <p:blipFill rotWithShape="1">
          <a:blip r:embed="rId4">
            <a:alphaModFix/>
          </a:blip>
          <a:srcRect/>
          <a:stretch/>
        </p:blipFill>
        <p:spPr>
          <a:xfrm>
            <a:off x="6962502" y="1310866"/>
            <a:ext cx="5229497" cy="19894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24aecf09c3b_0_77"/>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sz="3000" b="1"/>
              <a:t>Adversarial Attacks Workflow</a:t>
            </a:r>
            <a:endParaRPr sz="3000" b="1"/>
          </a:p>
        </p:txBody>
      </p:sp>
      <p:sp>
        <p:nvSpPr>
          <p:cNvPr id="212" name="Google Shape;212;g24aecf09c3b_0_77"/>
          <p:cNvSpPr txBox="1">
            <a:spLocks noGrp="1"/>
          </p:cNvSpPr>
          <p:nvPr>
            <p:ph type="body" idx="1"/>
          </p:nvPr>
        </p:nvSpPr>
        <p:spPr>
          <a:xfrm>
            <a:off x="1104900" y="1600200"/>
            <a:ext cx="9982200" cy="4572000"/>
          </a:xfrm>
          <a:prstGeom prst="rect">
            <a:avLst/>
          </a:prstGeom>
        </p:spPr>
        <p:txBody>
          <a:bodyPr spcFirstLastPara="1" wrap="square" lIns="0" tIns="45700" rIns="0" bIns="45700" anchor="t" anchorCtr="0">
            <a:normAutofit/>
          </a:bodyPr>
          <a:lstStyle/>
          <a:p>
            <a:pPr marL="0" lvl="0" indent="0" algn="l" rtl="0">
              <a:spcBef>
                <a:spcPts val="1800"/>
              </a:spcBef>
              <a:spcAft>
                <a:spcPts val="0"/>
              </a:spcAft>
              <a:buNone/>
            </a:pPr>
            <a:endParaRPr/>
          </a:p>
        </p:txBody>
      </p:sp>
      <p:sp>
        <p:nvSpPr>
          <p:cNvPr id="213" name="Google Shape;213;g24aecf09c3b_0_77"/>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pic>
        <p:nvPicPr>
          <p:cNvPr id="214" name="Google Shape;214;g24aecf09c3b_0_77"/>
          <p:cNvPicPr preferRelativeResize="0"/>
          <p:nvPr/>
        </p:nvPicPr>
        <p:blipFill>
          <a:blip r:embed="rId3">
            <a:alphaModFix/>
          </a:blip>
          <a:stretch>
            <a:fillRect/>
          </a:stretch>
        </p:blipFill>
        <p:spPr>
          <a:xfrm>
            <a:off x="1104900" y="1600200"/>
            <a:ext cx="9982199" cy="4756149"/>
          </a:xfrm>
          <a:prstGeom prst="rect">
            <a:avLst/>
          </a:prstGeom>
          <a:noFill/>
          <a:ln>
            <a:noFill/>
          </a:ln>
        </p:spPr>
      </p:pic>
      <p:pic>
        <p:nvPicPr>
          <p:cNvPr id="215" name="Google Shape;215;g24aecf09c3b_0_77"/>
          <p:cNvPicPr preferRelativeResize="0"/>
          <p:nvPr/>
        </p:nvPicPr>
        <p:blipFill rotWithShape="1">
          <a:blip r:embed="rId4">
            <a:alphaModFix/>
          </a:blip>
          <a:srcRect/>
          <a:stretch/>
        </p:blipFill>
        <p:spPr>
          <a:xfrm>
            <a:off x="10919540" y="150750"/>
            <a:ext cx="1233271" cy="10298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24aecf09c3b_0_88"/>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sz="3000" b="1"/>
              <a:t>Algorithm</a:t>
            </a:r>
            <a:endParaRPr sz="3000" b="1"/>
          </a:p>
        </p:txBody>
      </p:sp>
      <p:sp>
        <p:nvSpPr>
          <p:cNvPr id="222" name="Google Shape;222;g24aecf09c3b_0_88"/>
          <p:cNvSpPr txBox="1">
            <a:spLocks noGrp="1"/>
          </p:cNvSpPr>
          <p:nvPr>
            <p:ph type="body" idx="1"/>
          </p:nvPr>
        </p:nvSpPr>
        <p:spPr>
          <a:xfrm>
            <a:off x="1104900" y="1600200"/>
            <a:ext cx="9982200" cy="4572000"/>
          </a:xfrm>
          <a:prstGeom prst="rect">
            <a:avLst/>
          </a:prstGeom>
        </p:spPr>
        <p:txBody>
          <a:bodyPr spcFirstLastPara="1" wrap="square" lIns="0" tIns="45700" rIns="0" bIns="45700" anchor="t" anchorCtr="0">
            <a:normAutofit/>
          </a:bodyPr>
          <a:lstStyle/>
          <a:p>
            <a:pPr marL="0" lvl="0" indent="0" algn="l" rtl="0">
              <a:spcBef>
                <a:spcPts val="1800"/>
              </a:spcBef>
              <a:spcAft>
                <a:spcPts val="0"/>
              </a:spcAft>
              <a:buNone/>
            </a:pPr>
            <a:r>
              <a:rPr lang="en-US"/>
              <a:t>Algorithm for defending against Adversarial attacks in AI-Powered Cybersecurity:</a:t>
            </a:r>
            <a:endParaRPr/>
          </a:p>
          <a:p>
            <a:pPr marL="0" lvl="0" indent="0" algn="l" rtl="0">
              <a:spcBef>
                <a:spcPts val="1800"/>
              </a:spcBef>
              <a:spcAft>
                <a:spcPts val="0"/>
              </a:spcAft>
              <a:buNone/>
            </a:pPr>
            <a:endParaRPr sz="2500" b="1"/>
          </a:p>
          <a:p>
            <a:pPr marL="0" lvl="0" indent="0" algn="l" rtl="0">
              <a:spcBef>
                <a:spcPts val="1800"/>
              </a:spcBef>
              <a:spcAft>
                <a:spcPts val="0"/>
              </a:spcAft>
              <a:buNone/>
            </a:pPr>
            <a:endParaRPr/>
          </a:p>
        </p:txBody>
      </p:sp>
      <p:sp>
        <p:nvSpPr>
          <p:cNvPr id="223" name="Google Shape;223;g24aecf09c3b_0_88"/>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pic>
        <p:nvPicPr>
          <p:cNvPr id="224" name="Google Shape;224;g24aecf09c3b_0_88"/>
          <p:cNvPicPr preferRelativeResize="0"/>
          <p:nvPr/>
        </p:nvPicPr>
        <p:blipFill>
          <a:blip r:embed="rId3">
            <a:alphaModFix/>
          </a:blip>
          <a:stretch>
            <a:fillRect/>
          </a:stretch>
        </p:blipFill>
        <p:spPr>
          <a:xfrm>
            <a:off x="1104900" y="2195525"/>
            <a:ext cx="9982199" cy="3976675"/>
          </a:xfrm>
          <a:prstGeom prst="rect">
            <a:avLst/>
          </a:prstGeom>
          <a:noFill/>
          <a:ln>
            <a:noFill/>
          </a:ln>
        </p:spPr>
      </p:pic>
      <p:pic>
        <p:nvPicPr>
          <p:cNvPr id="225" name="Google Shape;225;g24aecf09c3b_0_88"/>
          <p:cNvPicPr preferRelativeResize="0"/>
          <p:nvPr/>
        </p:nvPicPr>
        <p:blipFill rotWithShape="1">
          <a:blip r:embed="rId4">
            <a:alphaModFix/>
          </a:blip>
          <a:srcRect/>
          <a:stretch/>
        </p:blipFill>
        <p:spPr>
          <a:xfrm>
            <a:off x="10919540" y="150750"/>
            <a:ext cx="1233271" cy="10298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4aecf09c3b_0_155"/>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a:t> </a:t>
            </a:r>
            <a:endParaRPr/>
          </a:p>
        </p:txBody>
      </p:sp>
      <p:sp>
        <p:nvSpPr>
          <p:cNvPr id="232" name="Google Shape;232;g24aecf09c3b_0_155"/>
          <p:cNvSpPr txBox="1">
            <a:spLocks noGrp="1"/>
          </p:cNvSpPr>
          <p:nvPr>
            <p:ph type="body" idx="1"/>
          </p:nvPr>
        </p:nvSpPr>
        <p:spPr>
          <a:xfrm>
            <a:off x="1104900" y="1600200"/>
            <a:ext cx="9982200" cy="4572000"/>
          </a:xfrm>
          <a:prstGeom prst="rect">
            <a:avLst/>
          </a:prstGeom>
        </p:spPr>
        <p:txBody>
          <a:bodyPr spcFirstLastPara="1" wrap="square" lIns="0" tIns="45700" rIns="0" bIns="45700" anchor="t" anchorCtr="0">
            <a:normAutofit fontScale="25000" lnSpcReduction="20000"/>
          </a:bodyPr>
          <a:lstStyle/>
          <a:p>
            <a:pPr marL="0" lvl="0" indent="0" algn="l" rtl="0">
              <a:spcBef>
                <a:spcPts val="1800"/>
              </a:spcBef>
              <a:spcAft>
                <a:spcPts val="0"/>
              </a:spcAft>
              <a:buNone/>
            </a:pPr>
            <a:r>
              <a:rPr lang="en-US" sz="6800"/>
              <a:t>1. Threat Modeling:</a:t>
            </a:r>
            <a:endParaRPr sz="6800"/>
          </a:p>
          <a:p>
            <a:pPr marL="0" lvl="0" indent="0" algn="l" rtl="0">
              <a:spcBef>
                <a:spcPts val="1800"/>
              </a:spcBef>
              <a:spcAft>
                <a:spcPts val="0"/>
              </a:spcAft>
              <a:buNone/>
            </a:pPr>
            <a:r>
              <a:rPr lang="en-US" sz="6800"/>
              <a:t>   - Define the attacker's goals and capabilities concerning the target system.</a:t>
            </a:r>
            <a:endParaRPr sz="6800"/>
          </a:p>
          <a:p>
            <a:pPr marL="0" lvl="0" indent="0" algn="l" rtl="0">
              <a:spcBef>
                <a:spcPts val="1800"/>
              </a:spcBef>
              <a:spcAft>
                <a:spcPts val="0"/>
              </a:spcAft>
              <a:buNone/>
            </a:pPr>
            <a:r>
              <a:rPr lang="en-US" sz="6800"/>
              <a:t>   - Identify potential vulnerabilities and entry points the attacker may exploit.</a:t>
            </a:r>
            <a:endParaRPr sz="6800"/>
          </a:p>
          <a:p>
            <a:pPr marL="0" lvl="0" indent="0" algn="l" rtl="0">
              <a:spcBef>
                <a:spcPts val="1800"/>
              </a:spcBef>
              <a:spcAft>
                <a:spcPts val="0"/>
              </a:spcAft>
              <a:buNone/>
            </a:pPr>
            <a:endParaRPr sz="6800"/>
          </a:p>
          <a:p>
            <a:pPr marL="0" lvl="0" indent="0" algn="l" rtl="0">
              <a:spcBef>
                <a:spcPts val="1800"/>
              </a:spcBef>
              <a:spcAft>
                <a:spcPts val="0"/>
              </a:spcAft>
              <a:buNone/>
            </a:pPr>
            <a:r>
              <a:rPr lang="en-US" sz="6800"/>
              <a:t>2. Attack Simulation:</a:t>
            </a:r>
            <a:endParaRPr sz="6800"/>
          </a:p>
          <a:p>
            <a:pPr marL="0" lvl="0" indent="0" algn="l" rtl="0">
              <a:spcBef>
                <a:spcPts val="1800"/>
              </a:spcBef>
              <a:spcAft>
                <a:spcPts val="0"/>
              </a:spcAft>
              <a:buNone/>
            </a:pPr>
            <a:r>
              <a:rPr lang="en-US" sz="6800"/>
              <a:t>   - Formalize the optimization problem the attacker aims to solve.</a:t>
            </a:r>
            <a:endParaRPr sz="6800"/>
          </a:p>
          <a:p>
            <a:pPr marL="0" lvl="0" indent="0" algn="l" rtl="0">
              <a:spcBef>
                <a:spcPts val="1800"/>
              </a:spcBef>
              <a:spcAft>
                <a:spcPts val="0"/>
              </a:spcAft>
              <a:buNone/>
            </a:pPr>
            <a:r>
              <a:rPr lang="en-US" sz="6800"/>
              <a:t>   - Explore various attack strategies, considering possible input perturbations and evasion tactics.</a:t>
            </a:r>
            <a:endParaRPr sz="6800"/>
          </a:p>
          <a:p>
            <a:pPr marL="0" lvl="0" indent="0" algn="l" rtl="0">
              <a:spcBef>
                <a:spcPts val="1800"/>
              </a:spcBef>
              <a:spcAft>
                <a:spcPts val="0"/>
              </a:spcAft>
              <a:buNone/>
            </a:pPr>
            <a:endParaRPr sz="6800"/>
          </a:p>
          <a:p>
            <a:pPr marL="0" lvl="0" indent="0" algn="l" rtl="0">
              <a:spcBef>
                <a:spcPts val="1800"/>
              </a:spcBef>
              <a:spcAft>
                <a:spcPts val="0"/>
              </a:spcAft>
              <a:buNone/>
            </a:pPr>
            <a:r>
              <a:rPr lang="en-US" sz="6800"/>
              <a:t>3. Attack Impact Evaluation:</a:t>
            </a:r>
            <a:endParaRPr sz="6800"/>
          </a:p>
          <a:p>
            <a:pPr marL="0" lvl="0" indent="0" algn="l" rtl="0">
              <a:spcBef>
                <a:spcPts val="1800"/>
              </a:spcBef>
              <a:spcAft>
                <a:spcPts val="0"/>
              </a:spcAft>
              <a:buNone/>
            </a:pPr>
            <a:r>
              <a:rPr lang="en-US" sz="6800"/>
              <a:t>   - Assess the potential impact of successful attacks on the system's integrity and functionality.</a:t>
            </a:r>
            <a:endParaRPr sz="6800"/>
          </a:p>
          <a:p>
            <a:pPr marL="0" lvl="0" indent="0" algn="l" rtl="0">
              <a:spcBef>
                <a:spcPts val="1800"/>
              </a:spcBef>
              <a:spcAft>
                <a:spcPts val="0"/>
              </a:spcAft>
              <a:buNone/>
            </a:pPr>
            <a:r>
              <a:rPr lang="en-US" sz="6800"/>
              <a:t>   - Quantify the damage or compromise that could occur if an attack is successful.</a:t>
            </a:r>
            <a:endParaRPr sz="6800"/>
          </a:p>
          <a:p>
            <a:pPr marL="0" lvl="0" indent="0" algn="l" rtl="0">
              <a:spcBef>
                <a:spcPts val="1800"/>
              </a:spcBef>
              <a:spcAft>
                <a:spcPts val="0"/>
              </a:spcAft>
              <a:buNone/>
            </a:pPr>
            <a:endParaRPr/>
          </a:p>
          <a:p>
            <a:pPr marL="0" lvl="0" indent="0" algn="l" rtl="0">
              <a:spcBef>
                <a:spcPts val="1800"/>
              </a:spcBef>
              <a:spcAft>
                <a:spcPts val="0"/>
              </a:spcAft>
              <a:buClr>
                <a:schemeClr val="dk2"/>
              </a:buClr>
              <a:buSzPct val="55000"/>
              <a:buFont typeface="Arial"/>
              <a:buNone/>
            </a:pPr>
            <a:endParaRPr/>
          </a:p>
          <a:p>
            <a:pPr marL="0" lvl="0" indent="0" algn="l" rtl="0">
              <a:spcBef>
                <a:spcPts val="1800"/>
              </a:spcBef>
              <a:spcAft>
                <a:spcPts val="0"/>
              </a:spcAft>
              <a:buNone/>
            </a:pPr>
            <a:endParaRPr/>
          </a:p>
        </p:txBody>
      </p:sp>
      <p:sp>
        <p:nvSpPr>
          <p:cNvPr id="233" name="Google Shape;233;g24aecf09c3b_0_155"/>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pic>
        <p:nvPicPr>
          <p:cNvPr id="234" name="Google Shape;234;g24aecf09c3b_0_155"/>
          <p:cNvPicPr preferRelativeResize="0"/>
          <p:nvPr/>
        </p:nvPicPr>
        <p:blipFill rotWithShape="1">
          <a:blip r:embed="rId3">
            <a:alphaModFix/>
          </a:blip>
          <a:srcRect/>
          <a:stretch/>
        </p:blipFill>
        <p:spPr>
          <a:xfrm>
            <a:off x="10919540" y="150750"/>
            <a:ext cx="1233271" cy="10298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4aecf09c3b_0_164"/>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a:t> </a:t>
            </a:r>
            <a:endParaRPr/>
          </a:p>
        </p:txBody>
      </p:sp>
      <p:sp>
        <p:nvSpPr>
          <p:cNvPr id="241" name="Google Shape;241;g24aecf09c3b_0_164"/>
          <p:cNvSpPr txBox="1">
            <a:spLocks noGrp="1"/>
          </p:cNvSpPr>
          <p:nvPr>
            <p:ph type="body" idx="1"/>
          </p:nvPr>
        </p:nvSpPr>
        <p:spPr>
          <a:xfrm>
            <a:off x="1104900" y="1600200"/>
            <a:ext cx="9982200" cy="4572000"/>
          </a:xfrm>
          <a:prstGeom prst="rect">
            <a:avLst/>
          </a:prstGeom>
        </p:spPr>
        <p:txBody>
          <a:bodyPr spcFirstLastPara="1" wrap="square" lIns="0" tIns="45700" rIns="0" bIns="45700" anchor="t" anchorCtr="0">
            <a:normAutofit fontScale="25000" lnSpcReduction="20000"/>
          </a:bodyPr>
          <a:lstStyle/>
          <a:p>
            <a:pPr marL="0" lvl="0" indent="0" algn="l" rtl="0">
              <a:spcBef>
                <a:spcPts val="1800"/>
              </a:spcBef>
              <a:spcAft>
                <a:spcPts val="0"/>
              </a:spcAft>
              <a:buClr>
                <a:schemeClr val="dk2"/>
              </a:buClr>
              <a:buSzPts val="275"/>
              <a:buFont typeface="Arial"/>
              <a:buNone/>
            </a:pPr>
            <a:r>
              <a:rPr lang="en-US" sz="6900"/>
              <a:t>4. Countermeasure Design:</a:t>
            </a:r>
            <a:endParaRPr sz="6900"/>
          </a:p>
          <a:p>
            <a:pPr marL="0" lvl="0" indent="0" algn="l" rtl="0">
              <a:spcBef>
                <a:spcPts val="1800"/>
              </a:spcBef>
              <a:spcAft>
                <a:spcPts val="0"/>
              </a:spcAft>
              <a:buClr>
                <a:schemeClr val="dk2"/>
              </a:buClr>
              <a:buSzPts val="275"/>
              <a:buFont typeface="Arial"/>
              <a:buNone/>
            </a:pPr>
            <a:r>
              <a:rPr lang="en-US" sz="6900"/>
              <a:t>   - Develop robustness mechanisms tailored to the specific domain and model.</a:t>
            </a:r>
            <a:endParaRPr sz="6900"/>
          </a:p>
          <a:p>
            <a:pPr marL="0" lvl="0" indent="0" algn="l" rtl="0">
              <a:spcBef>
                <a:spcPts val="1800"/>
              </a:spcBef>
              <a:spcAft>
                <a:spcPts val="0"/>
              </a:spcAft>
              <a:buClr>
                <a:schemeClr val="dk2"/>
              </a:buClr>
              <a:buSzPts val="275"/>
              <a:buFont typeface="Arial"/>
              <a:buNone/>
            </a:pPr>
            <a:r>
              <a:rPr lang="en-US" sz="6900"/>
              <a:t>   - Implement adversarial training, input preprocessing, or other defense techniques to enhance model resilience.</a:t>
            </a:r>
            <a:endParaRPr sz="6900"/>
          </a:p>
          <a:p>
            <a:pPr marL="0" lvl="0" indent="0" algn="l" rtl="0">
              <a:spcBef>
                <a:spcPts val="1800"/>
              </a:spcBef>
              <a:spcAft>
                <a:spcPts val="0"/>
              </a:spcAft>
              <a:buClr>
                <a:schemeClr val="dk2"/>
              </a:buClr>
              <a:buSzPts val="275"/>
              <a:buFont typeface="Arial"/>
              <a:buNone/>
            </a:pPr>
            <a:endParaRPr sz="6900"/>
          </a:p>
          <a:p>
            <a:pPr marL="0" lvl="0" indent="0" algn="l" rtl="0">
              <a:spcBef>
                <a:spcPts val="1800"/>
              </a:spcBef>
              <a:spcAft>
                <a:spcPts val="0"/>
              </a:spcAft>
              <a:buClr>
                <a:schemeClr val="dk2"/>
              </a:buClr>
              <a:buSzPts val="275"/>
              <a:buFont typeface="Arial"/>
              <a:buNone/>
            </a:pPr>
            <a:r>
              <a:rPr lang="en-US" sz="6900"/>
              <a:t>5. Noise Detection (For Evasion-Based Attack):</a:t>
            </a:r>
            <a:endParaRPr sz="6900"/>
          </a:p>
          <a:p>
            <a:pPr marL="0" lvl="0" indent="0" algn="l" rtl="0">
              <a:spcBef>
                <a:spcPts val="1800"/>
              </a:spcBef>
              <a:spcAft>
                <a:spcPts val="0"/>
              </a:spcAft>
              <a:buClr>
                <a:schemeClr val="dk2"/>
              </a:buClr>
              <a:buSzPts val="275"/>
              <a:buFont typeface="Arial"/>
              <a:buNone/>
            </a:pPr>
            <a:r>
              <a:rPr lang="en-US" sz="6900"/>
              <a:t>   - Implement noise detection algorithms to identify unusual patterns or perturbations in input data.</a:t>
            </a:r>
            <a:endParaRPr sz="6900"/>
          </a:p>
          <a:p>
            <a:pPr marL="0" lvl="0" indent="0" algn="l" rtl="0">
              <a:spcBef>
                <a:spcPts val="1800"/>
              </a:spcBef>
              <a:spcAft>
                <a:spcPts val="0"/>
              </a:spcAft>
              <a:buClr>
                <a:schemeClr val="dk2"/>
              </a:buClr>
              <a:buSzPts val="275"/>
              <a:buFont typeface="Arial"/>
              <a:buNone/>
            </a:pPr>
            <a:r>
              <a:rPr lang="en-US" sz="6900"/>
              <a:t>   - Set thresholds for detecting potential adversarial examples.</a:t>
            </a:r>
            <a:endParaRPr sz="6900"/>
          </a:p>
          <a:p>
            <a:pPr marL="0" lvl="0" indent="0" algn="l" rtl="0">
              <a:spcBef>
                <a:spcPts val="1800"/>
              </a:spcBef>
              <a:spcAft>
                <a:spcPts val="0"/>
              </a:spcAft>
              <a:buClr>
                <a:schemeClr val="dk2"/>
              </a:buClr>
              <a:buSzPts val="275"/>
              <a:buFont typeface="Arial"/>
              <a:buNone/>
            </a:pPr>
            <a:endParaRPr sz="6900"/>
          </a:p>
          <a:p>
            <a:pPr marL="0" lvl="0" indent="0" algn="l" rtl="0">
              <a:spcBef>
                <a:spcPts val="1800"/>
              </a:spcBef>
              <a:spcAft>
                <a:spcPts val="0"/>
              </a:spcAft>
              <a:buClr>
                <a:schemeClr val="dk2"/>
              </a:buClr>
              <a:buSzPts val="275"/>
              <a:buFont typeface="Arial"/>
              <a:buNone/>
            </a:pPr>
            <a:r>
              <a:rPr lang="en-US" sz="6900"/>
              <a:t>6. Information Laundering (For Model Stealing Attacks):</a:t>
            </a:r>
            <a:endParaRPr sz="6900"/>
          </a:p>
          <a:p>
            <a:pPr marL="0" lvl="0" indent="0" algn="l" rtl="0">
              <a:spcBef>
                <a:spcPts val="1800"/>
              </a:spcBef>
              <a:spcAft>
                <a:spcPts val="0"/>
              </a:spcAft>
              <a:buClr>
                <a:schemeClr val="dk2"/>
              </a:buClr>
              <a:buSzPts val="275"/>
              <a:buFont typeface="Arial"/>
              <a:buNone/>
            </a:pPr>
            <a:r>
              <a:rPr lang="en-US" sz="6900"/>
              <a:t>   - When sharing models or responses, alter the information received by potential adversaries.</a:t>
            </a:r>
            <a:endParaRPr sz="6900"/>
          </a:p>
          <a:p>
            <a:pPr marL="0" lvl="0" indent="0" algn="l" rtl="0">
              <a:spcBef>
                <a:spcPts val="1800"/>
              </a:spcBef>
              <a:spcAft>
                <a:spcPts val="0"/>
              </a:spcAft>
              <a:buClr>
                <a:schemeClr val="dk2"/>
              </a:buClr>
              <a:buSzPts val="275"/>
              <a:buFont typeface="Arial"/>
              <a:buNone/>
            </a:pPr>
            <a:r>
              <a:rPr lang="en-US" sz="6900"/>
              <a:t>   - Apply data obfuscation or response aggregation to protect sensitive model information.</a:t>
            </a:r>
            <a:endParaRPr sz="6900"/>
          </a:p>
          <a:p>
            <a:pPr marL="0" lvl="0" indent="0" algn="l" rtl="0">
              <a:spcBef>
                <a:spcPts val="1800"/>
              </a:spcBef>
              <a:spcAft>
                <a:spcPts val="0"/>
              </a:spcAft>
              <a:buClr>
                <a:schemeClr val="dk2"/>
              </a:buClr>
              <a:buSzPct val="55000"/>
              <a:buFont typeface="Arial"/>
              <a:buNone/>
            </a:pPr>
            <a:endParaRPr/>
          </a:p>
          <a:p>
            <a:pPr marL="0" lvl="0" indent="0" algn="l" rtl="0">
              <a:spcBef>
                <a:spcPts val="1800"/>
              </a:spcBef>
              <a:spcAft>
                <a:spcPts val="0"/>
              </a:spcAft>
              <a:buNone/>
            </a:pPr>
            <a:endParaRPr/>
          </a:p>
        </p:txBody>
      </p:sp>
      <p:sp>
        <p:nvSpPr>
          <p:cNvPr id="242" name="Google Shape;242;g24aecf09c3b_0_164"/>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pic>
        <p:nvPicPr>
          <p:cNvPr id="243" name="Google Shape;243;g24aecf09c3b_0_164"/>
          <p:cNvPicPr preferRelativeResize="0"/>
          <p:nvPr/>
        </p:nvPicPr>
        <p:blipFill rotWithShape="1">
          <a:blip r:embed="rId3">
            <a:alphaModFix/>
          </a:blip>
          <a:srcRect/>
          <a:stretch/>
        </p:blipFill>
        <p:spPr>
          <a:xfrm>
            <a:off x="10919540" y="150750"/>
            <a:ext cx="1233271" cy="10298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4aecf09c3b_0_95"/>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sz="3000" b="1"/>
              <a:t>Applications</a:t>
            </a:r>
            <a:endParaRPr sz="3000" b="1"/>
          </a:p>
        </p:txBody>
      </p:sp>
      <p:sp>
        <p:nvSpPr>
          <p:cNvPr id="250" name="Google Shape;250;g24aecf09c3b_0_95"/>
          <p:cNvSpPr txBox="1">
            <a:spLocks noGrp="1"/>
          </p:cNvSpPr>
          <p:nvPr>
            <p:ph type="body" idx="1"/>
          </p:nvPr>
        </p:nvSpPr>
        <p:spPr>
          <a:xfrm>
            <a:off x="1104900" y="1600200"/>
            <a:ext cx="9982200" cy="4572000"/>
          </a:xfrm>
          <a:prstGeom prst="rect">
            <a:avLst/>
          </a:prstGeom>
        </p:spPr>
        <p:txBody>
          <a:bodyPr spcFirstLastPara="1" wrap="square" lIns="0" tIns="45700" rIns="0" bIns="45700" anchor="t" anchorCtr="0">
            <a:normAutofit lnSpcReduction="20000"/>
          </a:bodyPr>
          <a:lstStyle/>
          <a:p>
            <a:pPr marL="0" lvl="0" indent="0" algn="l" rtl="0">
              <a:spcBef>
                <a:spcPts val="1800"/>
              </a:spcBef>
              <a:spcAft>
                <a:spcPts val="0"/>
              </a:spcAft>
              <a:buClr>
                <a:schemeClr val="dk2"/>
              </a:buClr>
              <a:buSzPts val="1100"/>
              <a:buFont typeface="Arial"/>
              <a:buNone/>
            </a:pPr>
            <a:r>
              <a:rPr lang="en-US"/>
              <a:t>1. Image Classification</a:t>
            </a:r>
            <a:endParaRPr/>
          </a:p>
          <a:p>
            <a:pPr marL="0" lvl="0" indent="0" algn="l" rtl="0">
              <a:spcBef>
                <a:spcPts val="1800"/>
              </a:spcBef>
              <a:spcAft>
                <a:spcPts val="0"/>
              </a:spcAft>
              <a:buClr>
                <a:schemeClr val="dk2"/>
              </a:buClr>
              <a:buSzPts val="1100"/>
              <a:buFont typeface="Arial"/>
              <a:buNone/>
            </a:pPr>
            <a:r>
              <a:rPr lang="en-US"/>
              <a:t>   - Adversarial Attack: Crafting misleading images that are misclassified by image classification models.</a:t>
            </a:r>
            <a:endParaRPr/>
          </a:p>
          <a:p>
            <a:pPr marL="0" lvl="0" indent="0" algn="l" rtl="0">
              <a:spcBef>
                <a:spcPts val="1800"/>
              </a:spcBef>
              <a:spcAft>
                <a:spcPts val="0"/>
              </a:spcAft>
              <a:buClr>
                <a:schemeClr val="dk2"/>
              </a:buClr>
              <a:buSzPts val="1100"/>
              <a:buFont typeface="Arial"/>
              <a:buNone/>
            </a:pPr>
            <a:r>
              <a:rPr lang="en-US"/>
              <a:t>   - Defense: Adversarial Training - Retraining models using adversarial examples to improve resistance to such attacks.</a:t>
            </a:r>
            <a:endParaRPr/>
          </a:p>
          <a:p>
            <a:pPr marL="0" lvl="0" indent="0" algn="l" rtl="0">
              <a:spcBef>
                <a:spcPts val="1800"/>
              </a:spcBef>
              <a:spcAft>
                <a:spcPts val="0"/>
              </a:spcAft>
              <a:buClr>
                <a:schemeClr val="dk2"/>
              </a:buClr>
              <a:buSzPts val="1100"/>
              <a:buFont typeface="Arial"/>
              <a:buNone/>
            </a:pPr>
            <a:endParaRPr/>
          </a:p>
          <a:p>
            <a:pPr marL="0" lvl="0" indent="0" algn="l" rtl="0">
              <a:spcBef>
                <a:spcPts val="1800"/>
              </a:spcBef>
              <a:spcAft>
                <a:spcPts val="0"/>
              </a:spcAft>
              <a:buClr>
                <a:schemeClr val="dk2"/>
              </a:buClr>
              <a:buSzPts val="1100"/>
              <a:buFont typeface="Arial"/>
              <a:buNone/>
            </a:pPr>
            <a:r>
              <a:rPr lang="en-US"/>
              <a:t>2. Autonomous Vehicles (Object Recognition)</a:t>
            </a:r>
            <a:endParaRPr/>
          </a:p>
          <a:p>
            <a:pPr marL="0" lvl="0" indent="0" algn="l" rtl="0">
              <a:spcBef>
                <a:spcPts val="1800"/>
              </a:spcBef>
              <a:spcAft>
                <a:spcPts val="0"/>
              </a:spcAft>
              <a:buClr>
                <a:schemeClr val="dk2"/>
              </a:buClr>
              <a:buSzPts val="1100"/>
              <a:buFont typeface="Arial"/>
              <a:buNone/>
            </a:pPr>
            <a:r>
              <a:rPr lang="en-US"/>
              <a:t>   - Adversarial Attack: Manipulating traffic signs or objects to mislead autonomous vehicle perception systems.</a:t>
            </a:r>
            <a:endParaRPr/>
          </a:p>
          <a:p>
            <a:pPr marL="0" lvl="0" indent="0" algn="l" rtl="0">
              <a:spcBef>
                <a:spcPts val="1800"/>
              </a:spcBef>
              <a:spcAft>
                <a:spcPts val="0"/>
              </a:spcAft>
              <a:buClr>
                <a:schemeClr val="dk2"/>
              </a:buClr>
              <a:buSzPts val="1100"/>
              <a:buFont typeface="Arial"/>
              <a:buNone/>
            </a:pPr>
            <a:r>
              <a:rPr lang="en-US"/>
              <a:t>   - Defense: Certified Robustness - Using algorithms with mathematical guarantees to ensure robust object recognition.</a:t>
            </a:r>
            <a:endParaRPr/>
          </a:p>
          <a:p>
            <a:pPr marL="0" lvl="0" indent="0" algn="l" rtl="0">
              <a:spcBef>
                <a:spcPts val="1800"/>
              </a:spcBef>
              <a:spcAft>
                <a:spcPts val="0"/>
              </a:spcAft>
              <a:buNone/>
            </a:pPr>
            <a:endParaRPr/>
          </a:p>
        </p:txBody>
      </p:sp>
      <p:sp>
        <p:nvSpPr>
          <p:cNvPr id="251" name="Google Shape;251;g24aecf09c3b_0_95"/>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pic>
        <p:nvPicPr>
          <p:cNvPr id="252" name="Google Shape;252;g24aecf09c3b_0_95"/>
          <p:cNvPicPr preferRelativeResize="0"/>
          <p:nvPr/>
        </p:nvPicPr>
        <p:blipFill rotWithShape="1">
          <a:blip r:embed="rId3">
            <a:alphaModFix/>
          </a:blip>
          <a:srcRect/>
          <a:stretch/>
        </p:blipFill>
        <p:spPr>
          <a:xfrm>
            <a:off x="10919540" y="150750"/>
            <a:ext cx="1233271" cy="10298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4aecf09c3b_0_103"/>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a:t> </a:t>
            </a:r>
            <a:endParaRPr/>
          </a:p>
        </p:txBody>
      </p:sp>
      <p:sp>
        <p:nvSpPr>
          <p:cNvPr id="259" name="Google Shape;259;g24aecf09c3b_0_103"/>
          <p:cNvSpPr txBox="1">
            <a:spLocks noGrp="1"/>
          </p:cNvSpPr>
          <p:nvPr>
            <p:ph type="body" idx="1"/>
          </p:nvPr>
        </p:nvSpPr>
        <p:spPr>
          <a:xfrm>
            <a:off x="1104900" y="1600200"/>
            <a:ext cx="9982200" cy="4572000"/>
          </a:xfrm>
          <a:prstGeom prst="rect">
            <a:avLst/>
          </a:prstGeom>
        </p:spPr>
        <p:txBody>
          <a:bodyPr spcFirstLastPara="1" wrap="square" lIns="0" tIns="45700" rIns="0" bIns="45700" anchor="t" anchorCtr="0">
            <a:normAutofit lnSpcReduction="10000"/>
          </a:bodyPr>
          <a:lstStyle/>
          <a:p>
            <a:pPr marL="0" lvl="0" indent="0" algn="l" rtl="0">
              <a:spcBef>
                <a:spcPts val="1800"/>
              </a:spcBef>
              <a:spcAft>
                <a:spcPts val="0"/>
              </a:spcAft>
              <a:buClr>
                <a:schemeClr val="dk2"/>
              </a:buClr>
              <a:buSzPts val="1100"/>
              <a:buFont typeface="Arial"/>
              <a:buNone/>
            </a:pPr>
            <a:r>
              <a:rPr lang="en-US"/>
              <a:t>3. Healthcare (Medical Image Analysis)</a:t>
            </a:r>
            <a:endParaRPr/>
          </a:p>
          <a:p>
            <a:pPr marL="0" lvl="0" indent="0" algn="l" rtl="0">
              <a:spcBef>
                <a:spcPts val="1800"/>
              </a:spcBef>
              <a:spcAft>
                <a:spcPts val="0"/>
              </a:spcAft>
              <a:buClr>
                <a:schemeClr val="dk2"/>
              </a:buClr>
              <a:buSzPts val="1100"/>
              <a:buFont typeface="Arial"/>
              <a:buNone/>
            </a:pPr>
            <a:r>
              <a:rPr lang="en-US"/>
              <a:t>   - Adversarial Attack: Altering medical images to mislead diagnosis models.</a:t>
            </a:r>
            <a:endParaRPr/>
          </a:p>
          <a:p>
            <a:pPr marL="0" lvl="0" indent="0" algn="l" rtl="0">
              <a:spcBef>
                <a:spcPts val="1800"/>
              </a:spcBef>
              <a:spcAft>
                <a:spcPts val="0"/>
              </a:spcAft>
              <a:buClr>
                <a:schemeClr val="dk2"/>
              </a:buClr>
              <a:buSzPts val="1100"/>
              <a:buFont typeface="Arial"/>
              <a:buNone/>
            </a:pPr>
            <a:r>
              <a:rPr lang="en-US"/>
              <a:t>   - Defense: Input Augmentation - Adding variations to medical images during training for improved model robustness.</a:t>
            </a:r>
            <a:endParaRPr/>
          </a:p>
          <a:p>
            <a:pPr marL="0" lvl="0" indent="0" algn="l" rtl="0">
              <a:spcBef>
                <a:spcPts val="1800"/>
              </a:spcBef>
              <a:spcAft>
                <a:spcPts val="0"/>
              </a:spcAft>
              <a:buClr>
                <a:schemeClr val="dk2"/>
              </a:buClr>
              <a:buSzPts val="1100"/>
              <a:buFont typeface="Arial"/>
              <a:buNone/>
            </a:pPr>
            <a:endParaRPr/>
          </a:p>
          <a:p>
            <a:pPr marL="0" lvl="0" indent="0" algn="l" rtl="0">
              <a:spcBef>
                <a:spcPts val="1800"/>
              </a:spcBef>
              <a:spcAft>
                <a:spcPts val="0"/>
              </a:spcAft>
              <a:buClr>
                <a:schemeClr val="dk2"/>
              </a:buClr>
              <a:buSzPts val="1100"/>
              <a:buFont typeface="Arial"/>
              <a:buNone/>
            </a:pPr>
            <a:r>
              <a:rPr lang="en-US"/>
              <a:t>4. Finance (Algorithmic Trading)</a:t>
            </a:r>
            <a:endParaRPr/>
          </a:p>
          <a:p>
            <a:pPr marL="0" lvl="0" indent="0" algn="l" rtl="0">
              <a:spcBef>
                <a:spcPts val="1800"/>
              </a:spcBef>
              <a:spcAft>
                <a:spcPts val="0"/>
              </a:spcAft>
              <a:buClr>
                <a:schemeClr val="dk2"/>
              </a:buClr>
              <a:buSzPts val="1100"/>
              <a:buFont typeface="Arial"/>
              <a:buNone/>
            </a:pPr>
            <a:r>
              <a:rPr lang="en-US"/>
              <a:t>   - Adversarial Attack: Manipulating market conditions to disrupt algorithmic trading systems.</a:t>
            </a:r>
            <a:endParaRPr/>
          </a:p>
          <a:p>
            <a:pPr marL="0" lvl="0" indent="0" algn="l" rtl="0">
              <a:spcBef>
                <a:spcPts val="1800"/>
              </a:spcBef>
              <a:spcAft>
                <a:spcPts val="0"/>
              </a:spcAft>
              <a:buClr>
                <a:schemeClr val="dk2"/>
              </a:buClr>
              <a:buSzPts val="1100"/>
              <a:buFont typeface="Arial"/>
              <a:buNone/>
            </a:pPr>
            <a:r>
              <a:rPr lang="en-US"/>
              <a:t>   - Defense: Reinforcement Learning - Adapting trading algorithms through adaptive learning to resist adversarial actions.</a:t>
            </a:r>
            <a:endParaRPr/>
          </a:p>
          <a:p>
            <a:pPr marL="0" lvl="0" indent="0" algn="l" rtl="0">
              <a:spcBef>
                <a:spcPts val="1800"/>
              </a:spcBef>
              <a:spcAft>
                <a:spcPts val="0"/>
              </a:spcAft>
              <a:buNone/>
            </a:pPr>
            <a:endParaRPr/>
          </a:p>
        </p:txBody>
      </p:sp>
      <p:sp>
        <p:nvSpPr>
          <p:cNvPr id="260" name="Google Shape;260;g24aecf09c3b_0_103"/>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pic>
        <p:nvPicPr>
          <p:cNvPr id="261" name="Google Shape;261;g24aecf09c3b_0_103"/>
          <p:cNvPicPr preferRelativeResize="0"/>
          <p:nvPr/>
        </p:nvPicPr>
        <p:blipFill rotWithShape="1">
          <a:blip r:embed="rId3">
            <a:alphaModFix/>
          </a:blip>
          <a:srcRect/>
          <a:stretch/>
        </p:blipFill>
        <p:spPr>
          <a:xfrm>
            <a:off x="10919540" y="150750"/>
            <a:ext cx="1233271" cy="10298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4aecf09c3b_0_115"/>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a:t> </a:t>
            </a:r>
            <a:endParaRPr/>
          </a:p>
        </p:txBody>
      </p:sp>
      <p:sp>
        <p:nvSpPr>
          <p:cNvPr id="268" name="Google Shape;268;g24aecf09c3b_0_115"/>
          <p:cNvSpPr txBox="1">
            <a:spLocks noGrp="1"/>
          </p:cNvSpPr>
          <p:nvPr>
            <p:ph type="body" idx="1"/>
          </p:nvPr>
        </p:nvSpPr>
        <p:spPr>
          <a:xfrm>
            <a:off x="1104900" y="1600200"/>
            <a:ext cx="9982200" cy="4572000"/>
          </a:xfrm>
          <a:prstGeom prst="rect">
            <a:avLst/>
          </a:prstGeom>
        </p:spPr>
        <p:txBody>
          <a:bodyPr spcFirstLastPara="1" wrap="square" lIns="0" tIns="45700" rIns="0" bIns="45700" anchor="t" anchorCtr="0">
            <a:normAutofit/>
          </a:bodyPr>
          <a:lstStyle/>
          <a:p>
            <a:pPr marL="0" lvl="0" indent="0" algn="l" rtl="0">
              <a:spcBef>
                <a:spcPts val="1800"/>
              </a:spcBef>
              <a:spcAft>
                <a:spcPts val="0"/>
              </a:spcAft>
              <a:buClr>
                <a:schemeClr val="dk2"/>
              </a:buClr>
              <a:buSzPts val="1100"/>
              <a:buFont typeface="Arial"/>
              <a:buNone/>
            </a:pPr>
            <a:r>
              <a:rPr lang="en-US"/>
              <a:t>5. IoT Security (Smart Home Devices)</a:t>
            </a:r>
            <a:endParaRPr/>
          </a:p>
          <a:p>
            <a:pPr marL="0" lvl="0" indent="0" algn="l" rtl="0">
              <a:spcBef>
                <a:spcPts val="1800"/>
              </a:spcBef>
              <a:spcAft>
                <a:spcPts val="0"/>
              </a:spcAft>
              <a:buClr>
                <a:schemeClr val="dk2"/>
              </a:buClr>
              <a:buSzPts val="1100"/>
              <a:buFont typeface="Arial"/>
              <a:buNone/>
            </a:pPr>
            <a:r>
              <a:rPr lang="en-US"/>
              <a:t>   - Adversarial Attack: Hacking IoT devices to gain unauthorized access.</a:t>
            </a:r>
            <a:endParaRPr/>
          </a:p>
          <a:p>
            <a:pPr marL="0" lvl="0" indent="0" algn="l" rtl="0">
              <a:spcBef>
                <a:spcPts val="1800"/>
              </a:spcBef>
              <a:spcAft>
                <a:spcPts val="0"/>
              </a:spcAft>
              <a:buClr>
                <a:schemeClr val="dk2"/>
              </a:buClr>
              <a:buSzPts val="1100"/>
              <a:buFont typeface="Arial"/>
              <a:buNone/>
            </a:pPr>
            <a:r>
              <a:rPr lang="en-US"/>
              <a:t>   - Defense: Device Authentication - Implementing strong authentication mechanisms to protect against unauthorized access.</a:t>
            </a:r>
            <a:endParaRPr/>
          </a:p>
          <a:p>
            <a:pPr marL="0" lvl="0" indent="0" algn="l" rtl="0">
              <a:spcBef>
                <a:spcPts val="1800"/>
              </a:spcBef>
              <a:spcAft>
                <a:spcPts val="0"/>
              </a:spcAft>
              <a:buClr>
                <a:schemeClr val="dk2"/>
              </a:buClr>
              <a:buSzPts val="1100"/>
              <a:buFont typeface="Arial"/>
              <a:buNone/>
            </a:pPr>
            <a:endParaRPr/>
          </a:p>
          <a:p>
            <a:pPr marL="0" lvl="0" indent="0" algn="l" rtl="0">
              <a:spcBef>
                <a:spcPts val="1800"/>
              </a:spcBef>
              <a:spcAft>
                <a:spcPts val="0"/>
              </a:spcAft>
              <a:buClr>
                <a:schemeClr val="dk2"/>
              </a:buClr>
              <a:buSzPts val="1100"/>
              <a:buFont typeface="Arial"/>
              <a:buNone/>
            </a:pPr>
            <a:r>
              <a:rPr lang="en-US"/>
              <a:t>6. Online Advertising (Click Fraud Detection)</a:t>
            </a:r>
            <a:endParaRPr/>
          </a:p>
          <a:p>
            <a:pPr marL="0" lvl="0" indent="0" algn="l" rtl="0">
              <a:spcBef>
                <a:spcPts val="1800"/>
              </a:spcBef>
              <a:spcAft>
                <a:spcPts val="0"/>
              </a:spcAft>
              <a:buClr>
                <a:schemeClr val="dk2"/>
              </a:buClr>
              <a:buSzPts val="1100"/>
              <a:buFont typeface="Arial"/>
              <a:buNone/>
            </a:pPr>
            <a:r>
              <a:rPr lang="en-US"/>
              <a:t>   - Adversarial Attack: Generating fake clicks to defraud online advertising campaigns.</a:t>
            </a:r>
            <a:endParaRPr/>
          </a:p>
          <a:p>
            <a:pPr marL="0" lvl="0" indent="0" algn="l" rtl="0">
              <a:spcBef>
                <a:spcPts val="1800"/>
              </a:spcBef>
              <a:spcAft>
                <a:spcPts val="0"/>
              </a:spcAft>
              <a:buClr>
                <a:schemeClr val="dk2"/>
              </a:buClr>
              <a:buSzPts val="1100"/>
              <a:buFont typeface="Arial"/>
              <a:buNone/>
            </a:pPr>
            <a:r>
              <a:rPr lang="en-US"/>
              <a:t>   - Defense: Real-time Monitoring - Continuously monitoring click patterns for unusual behavior.</a:t>
            </a:r>
            <a:endParaRPr/>
          </a:p>
          <a:p>
            <a:pPr marL="0" lvl="0" indent="0" algn="l" rtl="0">
              <a:spcBef>
                <a:spcPts val="1800"/>
              </a:spcBef>
              <a:spcAft>
                <a:spcPts val="0"/>
              </a:spcAft>
              <a:buNone/>
            </a:pPr>
            <a:endParaRPr/>
          </a:p>
        </p:txBody>
      </p:sp>
      <p:sp>
        <p:nvSpPr>
          <p:cNvPr id="269" name="Google Shape;269;g24aecf09c3b_0_115"/>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pic>
        <p:nvPicPr>
          <p:cNvPr id="270" name="Google Shape;270;g24aecf09c3b_0_115"/>
          <p:cNvPicPr preferRelativeResize="0"/>
          <p:nvPr/>
        </p:nvPicPr>
        <p:blipFill rotWithShape="1">
          <a:blip r:embed="rId3">
            <a:alphaModFix/>
          </a:blip>
          <a:srcRect/>
          <a:stretch/>
        </p:blipFill>
        <p:spPr>
          <a:xfrm>
            <a:off x="10919540" y="150750"/>
            <a:ext cx="1233271" cy="10298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4aecf09c3b_0_125"/>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sz="3000" b="1"/>
              <a:t>Summary</a:t>
            </a:r>
            <a:endParaRPr sz="3000" b="1"/>
          </a:p>
        </p:txBody>
      </p:sp>
      <p:sp>
        <p:nvSpPr>
          <p:cNvPr id="277" name="Google Shape;277;g24aecf09c3b_0_125"/>
          <p:cNvSpPr txBox="1">
            <a:spLocks noGrp="1"/>
          </p:cNvSpPr>
          <p:nvPr>
            <p:ph type="body" idx="1"/>
          </p:nvPr>
        </p:nvSpPr>
        <p:spPr>
          <a:xfrm>
            <a:off x="1104900" y="1600200"/>
            <a:ext cx="9982200" cy="4572000"/>
          </a:xfrm>
          <a:prstGeom prst="rect">
            <a:avLst/>
          </a:prstGeom>
        </p:spPr>
        <p:txBody>
          <a:bodyPr spcFirstLastPara="1" wrap="square" lIns="0" tIns="45700" rIns="0" bIns="45700" anchor="t" anchorCtr="0">
            <a:normAutofit/>
          </a:bodyPr>
          <a:lstStyle/>
          <a:p>
            <a:pPr marL="457200" lvl="0" indent="-342900" algn="l" rtl="0">
              <a:spcBef>
                <a:spcPts val="1800"/>
              </a:spcBef>
              <a:spcAft>
                <a:spcPts val="0"/>
              </a:spcAft>
              <a:buSzPts val="1800"/>
              <a:buChar char="★"/>
            </a:pPr>
            <a:r>
              <a:rPr lang="en-US" sz="1800">
                <a:solidFill>
                  <a:srgbClr val="222222"/>
                </a:solidFill>
                <a:highlight>
                  <a:srgbClr val="FFFFFF"/>
                </a:highlight>
              </a:rPr>
              <a:t>Adversarial machine learning is a new and growing research field that presents many complex problems across the fields of AI and ML.</a:t>
            </a:r>
            <a:endParaRPr sz="1800">
              <a:solidFill>
                <a:srgbClr val="222222"/>
              </a:solidFill>
              <a:highlight>
                <a:srgbClr val="FFFFFF"/>
              </a:highlight>
            </a:endParaRPr>
          </a:p>
          <a:p>
            <a:pPr marL="457200" lvl="0" indent="0" algn="l" rtl="0">
              <a:spcBef>
                <a:spcPts val="1800"/>
              </a:spcBef>
              <a:spcAft>
                <a:spcPts val="0"/>
              </a:spcAft>
              <a:buNone/>
            </a:pPr>
            <a:endParaRPr sz="1800">
              <a:solidFill>
                <a:srgbClr val="222222"/>
              </a:solidFill>
              <a:highlight>
                <a:srgbClr val="FFFFFF"/>
              </a:highlight>
            </a:endParaRPr>
          </a:p>
          <a:p>
            <a:pPr marL="457200" lvl="0" indent="-342900" algn="l" rtl="0">
              <a:spcBef>
                <a:spcPts val="1800"/>
              </a:spcBef>
              <a:spcAft>
                <a:spcPts val="0"/>
              </a:spcAft>
              <a:buClr>
                <a:srgbClr val="222222"/>
              </a:buClr>
              <a:buSzPts val="1800"/>
              <a:buChar char="★"/>
            </a:pPr>
            <a:r>
              <a:rPr lang="en-US" sz="1800">
                <a:solidFill>
                  <a:srgbClr val="222222"/>
                </a:solidFill>
                <a:highlight>
                  <a:srgbClr val="FFFFFF"/>
                </a:highlight>
              </a:rPr>
              <a:t>Currently, it is difficult to determine completely, and most importantly, there are no silver bullets for defending models against adversarial attacks.</a:t>
            </a:r>
            <a:r>
              <a:rPr lang="en-US" sz="1350">
                <a:solidFill>
                  <a:srgbClr val="222222"/>
                </a:solidFill>
                <a:highlight>
                  <a:srgbClr val="FFFFFF"/>
                </a:highlight>
              </a:rPr>
              <a:t> </a:t>
            </a:r>
            <a:endParaRPr sz="1800">
              <a:solidFill>
                <a:srgbClr val="222222"/>
              </a:solidFill>
              <a:highlight>
                <a:srgbClr val="FFFFFF"/>
              </a:highlight>
            </a:endParaRPr>
          </a:p>
          <a:p>
            <a:pPr marL="457200" lvl="0" indent="0" algn="l" rtl="0">
              <a:spcBef>
                <a:spcPts val="1800"/>
              </a:spcBef>
              <a:spcAft>
                <a:spcPts val="0"/>
              </a:spcAft>
              <a:buNone/>
            </a:pPr>
            <a:endParaRPr sz="1800">
              <a:solidFill>
                <a:srgbClr val="222222"/>
              </a:solidFill>
              <a:highlight>
                <a:srgbClr val="FFFFFF"/>
              </a:highlight>
            </a:endParaRPr>
          </a:p>
          <a:p>
            <a:pPr marL="457200" lvl="0" indent="-342900" algn="l" rtl="0">
              <a:spcBef>
                <a:spcPts val="1800"/>
              </a:spcBef>
              <a:spcAft>
                <a:spcPts val="0"/>
              </a:spcAft>
              <a:buClr>
                <a:srgbClr val="222222"/>
              </a:buClr>
              <a:buSzPts val="1800"/>
              <a:buChar char="★"/>
            </a:pPr>
            <a:r>
              <a:rPr lang="en-US" sz="1800">
                <a:solidFill>
                  <a:srgbClr val="222222"/>
                </a:solidFill>
                <a:highlight>
                  <a:srgbClr val="FFFFFF"/>
                </a:highlight>
              </a:rPr>
              <a:t>Many techniques and strategies are being explored in machine learning and AI. The future will likely hold some solutions to protect from adversarial attacks.</a:t>
            </a:r>
            <a:endParaRPr sz="1800">
              <a:solidFill>
                <a:srgbClr val="222222"/>
              </a:solidFill>
              <a:highlight>
                <a:srgbClr val="FFFFFF"/>
              </a:highlight>
            </a:endParaRPr>
          </a:p>
          <a:p>
            <a:pPr marL="457200" lvl="0" indent="0" algn="l" rtl="0">
              <a:spcBef>
                <a:spcPts val="1800"/>
              </a:spcBef>
              <a:spcAft>
                <a:spcPts val="0"/>
              </a:spcAft>
              <a:buNone/>
            </a:pPr>
            <a:endParaRPr sz="1800">
              <a:solidFill>
                <a:srgbClr val="222222"/>
              </a:solidFill>
              <a:highlight>
                <a:srgbClr val="FFFFFF"/>
              </a:highlight>
            </a:endParaRPr>
          </a:p>
          <a:p>
            <a:pPr marL="457200" lvl="0" indent="-355600" algn="l" rtl="0">
              <a:spcBef>
                <a:spcPts val="1800"/>
              </a:spcBef>
              <a:spcAft>
                <a:spcPts val="0"/>
              </a:spcAft>
              <a:buClr>
                <a:srgbClr val="222222"/>
              </a:buClr>
              <a:buSzPts val="2000"/>
              <a:buFont typeface="Arial"/>
              <a:buChar char="★"/>
            </a:pPr>
            <a:r>
              <a:rPr lang="en-US" sz="1800">
                <a:solidFill>
                  <a:schemeClr val="dk2"/>
                </a:solidFill>
                <a:highlight>
                  <a:srgbClr val="FFFFFF"/>
                </a:highlight>
              </a:rPr>
              <a:t>Encourage AI and ML researchers to get involved and design methods for preventing adversarial examples, in order to close this gap between what designers intend and how algorithms behave.</a:t>
            </a:r>
            <a:endParaRPr>
              <a:solidFill>
                <a:srgbClr val="222222"/>
              </a:solidFill>
              <a:highlight>
                <a:srgbClr val="FFFFFF"/>
              </a:highlight>
            </a:endParaRPr>
          </a:p>
        </p:txBody>
      </p:sp>
      <p:sp>
        <p:nvSpPr>
          <p:cNvPr id="278" name="Google Shape;278;g24aecf09c3b_0_125"/>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pic>
        <p:nvPicPr>
          <p:cNvPr id="279" name="Google Shape;279;g24aecf09c3b_0_125"/>
          <p:cNvPicPr preferRelativeResize="0"/>
          <p:nvPr/>
        </p:nvPicPr>
        <p:blipFill rotWithShape="1">
          <a:blip r:embed="rId3">
            <a:alphaModFix/>
          </a:blip>
          <a:srcRect/>
          <a:stretch/>
        </p:blipFill>
        <p:spPr>
          <a:xfrm>
            <a:off x="10919540" y="150750"/>
            <a:ext cx="1233271" cy="10298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24aecf09c3b_0_137"/>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b="1"/>
              <a:t>References</a:t>
            </a:r>
            <a:endParaRPr sz="3000" b="1"/>
          </a:p>
        </p:txBody>
      </p:sp>
      <p:sp>
        <p:nvSpPr>
          <p:cNvPr id="286" name="Google Shape;286;g24aecf09c3b_0_137"/>
          <p:cNvSpPr txBox="1">
            <a:spLocks noGrp="1"/>
          </p:cNvSpPr>
          <p:nvPr>
            <p:ph type="body" idx="1"/>
          </p:nvPr>
        </p:nvSpPr>
        <p:spPr>
          <a:xfrm>
            <a:off x="1104900" y="1600200"/>
            <a:ext cx="6062100" cy="4572000"/>
          </a:xfrm>
          <a:prstGeom prst="rect">
            <a:avLst/>
          </a:prstGeom>
        </p:spPr>
        <p:txBody>
          <a:bodyPr spcFirstLastPara="1" wrap="square" lIns="0" tIns="45700" rIns="0" bIns="45700" anchor="t" anchorCtr="0">
            <a:normAutofit/>
          </a:bodyPr>
          <a:lstStyle/>
          <a:p>
            <a:pPr marL="0" lvl="0" indent="0" algn="l" rtl="0">
              <a:spcBef>
                <a:spcPts val="1800"/>
              </a:spcBef>
              <a:spcAft>
                <a:spcPts val="0"/>
              </a:spcAft>
              <a:buNone/>
            </a:pPr>
            <a:r>
              <a:rPr lang="en-US" b="1"/>
              <a:t>IEEE</a:t>
            </a:r>
            <a:endParaRPr b="1"/>
          </a:p>
          <a:p>
            <a:pPr marL="0" lvl="0" indent="0" algn="l" rtl="0">
              <a:spcBef>
                <a:spcPts val="1800"/>
              </a:spcBef>
              <a:spcAft>
                <a:spcPts val="0"/>
              </a:spcAft>
              <a:buNone/>
            </a:pPr>
            <a:r>
              <a:rPr lang="en-US" sz="1400" b="1">
                <a:solidFill>
                  <a:srgbClr val="333333"/>
                </a:solidFill>
                <a:highlight>
                  <a:srgbClr val="FFFFFF"/>
                </a:highlight>
              </a:rPr>
              <a:t>DOI: </a:t>
            </a:r>
            <a:r>
              <a:rPr lang="en-US" sz="1400">
                <a:solidFill>
                  <a:srgbClr val="006699"/>
                </a:solidFill>
                <a:highlight>
                  <a:srgbClr val="FFFFFF"/>
                </a:highlight>
                <a:uFill>
                  <a:noFill/>
                </a:uFill>
                <a:hlinkClick r:id="rId3">
                  <a:extLst>
                    <a:ext uri="{A12FA001-AC4F-418D-AE19-62706E023703}">
                      <ahyp:hlinkClr xmlns:ahyp="http://schemas.microsoft.com/office/drawing/2018/hyperlinkcolor" val="tx"/>
                    </a:ext>
                  </a:extLst>
                </a:hlinkClick>
              </a:rPr>
              <a:t>10.1109/MITP.2022.3180330</a:t>
            </a:r>
            <a:endParaRPr sz="1400"/>
          </a:p>
          <a:p>
            <a:pPr marL="0" lvl="0" indent="0" algn="l" rtl="0">
              <a:spcBef>
                <a:spcPts val="1800"/>
              </a:spcBef>
              <a:spcAft>
                <a:spcPts val="0"/>
              </a:spcAft>
              <a:buNone/>
            </a:pPr>
            <a:r>
              <a:rPr lang="en-US" b="1"/>
              <a:t>Analytics Vidhya</a:t>
            </a:r>
            <a:endParaRPr b="1"/>
          </a:p>
          <a:p>
            <a:pPr marL="0" lvl="0" indent="0" algn="l" rtl="0">
              <a:spcBef>
                <a:spcPts val="1800"/>
              </a:spcBef>
              <a:spcAft>
                <a:spcPts val="0"/>
              </a:spcAft>
              <a:buNone/>
            </a:pPr>
            <a:r>
              <a:rPr lang="en-US" sz="1400" u="sng">
                <a:solidFill>
                  <a:schemeClr val="hlink"/>
                </a:solidFill>
                <a:hlinkClick r:id="rId4"/>
              </a:rPr>
              <a:t>Machine Learning: Adversarial Attacks and Defense - Analytics Vidhya</a:t>
            </a:r>
            <a:endParaRPr sz="2200"/>
          </a:p>
          <a:p>
            <a:pPr marL="0" lvl="0" indent="0" algn="l" rtl="0">
              <a:spcBef>
                <a:spcPts val="1800"/>
              </a:spcBef>
              <a:spcAft>
                <a:spcPts val="0"/>
              </a:spcAft>
              <a:buNone/>
            </a:pPr>
            <a:r>
              <a:rPr lang="en-US" b="1"/>
              <a:t>Open AI</a:t>
            </a:r>
            <a:endParaRPr b="1"/>
          </a:p>
          <a:p>
            <a:pPr marL="0" lvl="0" indent="0" algn="l" rtl="0">
              <a:spcBef>
                <a:spcPts val="1800"/>
              </a:spcBef>
              <a:spcAft>
                <a:spcPts val="0"/>
              </a:spcAft>
              <a:buNone/>
            </a:pPr>
            <a:r>
              <a:rPr lang="en-US" sz="1400" u="sng">
                <a:solidFill>
                  <a:schemeClr val="hlink"/>
                </a:solidFill>
                <a:hlinkClick r:id="rId5"/>
              </a:rPr>
              <a:t>Attacking machine learning with adversarial examples (openai.com)</a:t>
            </a:r>
            <a:endParaRPr sz="2300" b="1"/>
          </a:p>
        </p:txBody>
      </p:sp>
      <p:sp>
        <p:nvSpPr>
          <p:cNvPr id="287" name="Google Shape;287;g24aecf09c3b_0_137"/>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pic>
        <p:nvPicPr>
          <p:cNvPr id="288" name="Google Shape;288;g24aecf09c3b_0_137"/>
          <p:cNvPicPr preferRelativeResize="0"/>
          <p:nvPr/>
        </p:nvPicPr>
        <p:blipFill>
          <a:blip r:embed="rId6">
            <a:alphaModFix/>
          </a:blip>
          <a:stretch>
            <a:fillRect/>
          </a:stretch>
        </p:blipFill>
        <p:spPr>
          <a:xfrm>
            <a:off x="4448175" y="1504950"/>
            <a:ext cx="3109350" cy="1038225"/>
          </a:xfrm>
          <a:prstGeom prst="rect">
            <a:avLst/>
          </a:prstGeom>
          <a:noFill/>
          <a:ln>
            <a:noFill/>
          </a:ln>
        </p:spPr>
      </p:pic>
      <p:pic>
        <p:nvPicPr>
          <p:cNvPr id="289" name="Google Shape;289;g24aecf09c3b_0_137"/>
          <p:cNvPicPr preferRelativeResize="0"/>
          <p:nvPr/>
        </p:nvPicPr>
        <p:blipFill>
          <a:blip r:embed="rId7">
            <a:alphaModFix/>
          </a:blip>
          <a:stretch>
            <a:fillRect/>
          </a:stretch>
        </p:blipFill>
        <p:spPr>
          <a:xfrm>
            <a:off x="1104900" y="4910450"/>
            <a:ext cx="3771899" cy="1261750"/>
          </a:xfrm>
          <a:prstGeom prst="rect">
            <a:avLst/>
          </a:prstGeom>
          <a:noFill/>
          <a:ln>
            <a:noFill/>
          </a:ln>
        </p:spPr>
      </p:pic>
      <p:pic>
        <p:nvPicPr>
          <p:cNvPr id="290" name="Google Shape;290;g24aecf09c3b_0_137"/>
          <p:cNvPicPr preferRelativeResize="0"/>
          <p:nvPr/>
        </p:nvPicPr>
        <p:blipFill>
          <a:blip r:embed="rId8">
            <a:alphaModFix/>
          </a:blip>
          <a:stretch>
            <a:fillRect/>
          </a:stretch>
        </p:blipFill>
        <p:spPr>
          <a:xfrm>
            <a:off x="7822125" y="2124075"/>
            <a:ext cx="1905000" cy="1905000"/>
          </a:xfrm>
          <a:prstGeom prst="rect">
            <a:avLst/>
          </a:prstGeom>
          <a:noFill/>
          <a:ln>
            <a:noFill/>
          </a:ln>
        </p:spPr>
      </p:pic>
      <p:pic>
        <p:nvPicPr>
          <p:cNvPr id="291" name="Google Shape;291;g24aecf09c3b_0_137"/>
          <p:cNvPicPr preferRelativeResize="0"/>
          <p:nvPr/>
        </p:nvPicPr>
        <p:blipFill>
          <a:blip r:embed="rId9">
            <a:alphaModFix/>
          </a:blip>
          <a:stretch>
            <a:fillRect/>
          </a:stretch>
        </p:blipFill>
        <p:spPr>
          <a:xfrm>
            <a:off x="6283275" y="4492050"/>
            <a:ext cx="3443850" cy="723208"/>
          </a:xfrm>
          <a:prstGeom prst="rect">
            <a:avLst/>
          </a:prstGeom>
          <a:noFill/>
          <a:ln>
            <a:noFill/>
          </a:ln>
        </p:spPr>
      </p:pic>
      <p:pic>
        <p:nvPicPr>
          <p:cNvPr id="292" name="Google Shape;292;g24aecf09c3b_0_137"/>
          <p:cNvPicPr preferRelativeResize="0"/>
          <p:nvPr/>
        </p:nvPicPr>
        <p:blipFill rotWithShape="1">
          <a:blip r:embed="rId10">
            <a:alphaModFix/>
          </a:blip>
          <a:srcRect/>
          <a:stretch/>
        </p:blipFill>
        <p:spPr>
          <a:xfrm>
            <a:off x="10919540" y="150750"/>
            <a:ext cx="1233271" cy="10298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
          <p:cNvSpPr txBox="1">
            <a:spLocks noGrp="1"/>
          </p:cNvSpPr>
          <p:nvPr>
            <p:ph type="ctrTitle"/>
          </p:nvPr>
        </p:nvSpPr>
        <p:spPr>
          <a:xfrm>
            <a:off x="1104900" y="2292094"/>
            <a:ext cx="10096500" cy="2219691"/>
          </a:xfrm>
          <a:prstGeom prst="rect">
            <a:avLst/>
          </a:prstGeom>
          <a:noFill/>
          <a:ln>
            <a:noFill/>
          </a:ln>
        </p:spPr>
        <p:txBody>
          <a:bodyPr spcFirstLastPara="1" wrap="square" lIns="0" tIns="45700" rIns="0"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THANK YOU !!</a:t>
            </a:r>
            <a:endParaRPr/>
          </a:p>
        </p:txBody>
      </p:sp>
      <p:sp>
        <p:nvSpPr>
          <p:cNvPr id="298" name="Google Shape;298;p3"/>
          <p:cNvSpPr txBox="1">
            <a:spLocks noGrp="1"/>
          </p:cNvSpPr>
          <p:nvPr>
            <p:ph type="subTitle" idx="1"/>
          </p:nvPr>
        </p:nvSpPr>
        <p:spPr>
          <a:xfrm>
            <a:off x="1104898" y="4062550"/>
            <a:ext cx="10096501" cy="1496421"/>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Clr>
                <a:schemeClr val="dk1"/>
              </a:buClr>
              <a:buSzPts val="1800"/>
              <a:buNone/>
            </a:pPr>
            <a:r>
              <a:rPr lang="en-US"/>
              <a:t>Name of Student: Akshat Vijay Patil</a:t>
            </a:r>
            <a:endParaRPr/>
          </a:p>
          <a:p>
            <a:pPr marL="0" lvl="0" indent="0" algn="l" rtl="0">
              <a:lnSpc>
                <a:spcPct val="90000"/>
              </a:lnSpc>
              <a:spcBef>
                <a:spcPts val="0"/>
              </a:spcBef>
              <a:spcAft>
                <a:spcPts val="0"/>
              </a:spcAft>
              <a:buClr>
                <a:schemeClr val="dk1"/>
              </a:buClr>
              <a:buSzPts val="1800"/>
              <a:buNone/>
            </a:pPr>
            <a:r>
              <a:rPr lang="en-US"/>
              <a:t>Email: akshatvvpatil2003@gmail.com</a:t>
            </a:r>
            <a:endParaRPr/>
          </a:p>
          <a:p>
            <a:pPr marL="0" lvl="0" indent="0" algn="l" rtl="0">
              <a:lnSpc>
                <a:spcPct val="90000"/>
              </a:lnSpc>
              <a:spcBef>
                <a:spcPts val="0"/>
              </a:spcBef>
              <a:spcAft>
                <a:spcPts val="0"/>
              </a:spcAft>
              <a:buClr>
                <a:schemeClr val="dk1"/>
              </a:buClr>
              <a:buSzPts val="1800"/>
              <a:buNone/>
            </a:pPr>
            <a:r>
              <a:rPr lang="en-US"/>
              <a:t>Department of Artificial Intelligence and Data Science Engineering</a:t>
            </a:r>
            <a:endParaRPr/>
          </a:p>
          <a:p>
            <a:pPr marL="0" lvl="0" indent="0" algn="l" rtl="0">
              <a:lnSpc>
                <a:spcPct val="90000"/>
              </a:lnSpc>
              <a:spcBef>
                <a:spcPts val="0"/>
              </a:spcBef>
              <a:spcAft>
                <a:spcPts val="0"/>
              </a:spcAft>
              <a:buClr>
                <a:schemeClr val="dk1"/>
              </a:buClr>
              <a:buSzPts val="1800"/>
              <a:buNone/>
            </a:pPr>
            <a:r>
              <a:rPr lang="en-US"/>
              <a:t>K. K.Wagh Institute of Engineering Education &amp; Research, Nashik</a:t>
            </a:r>
            <a:endParaRPr/>
          </a:p>
          <a:p>
            <a:pPr marL="0" lvl="0" indent="0" algn="l" rtl="0">
              <a:lnSpc>
                <a:spcPct val="90000"/>
              </a:lnSpc>
              <a:spcBef>
                <a:spcPts val="0"/>
              </a:spcBef>
              <a:spcAft>
                <a:spcPts val="0"/>
              </a:spcAft>
              <a:buClr>
                <a:schemeClr val="dk1"/>
              </a:buClr>
              <a:buSzPts val="1800"/>
              <a:buNone/>
            </a:pPr>
            <a:endParaRPr/>
          </a:p>
        </p:txBody>
      </p:sp>
      <p:pic>
        <p:nvPicPr>
          <p:cNvPr id="299" name="Google Shape;299;p3"/>
          <p:cNvPicPr preferRelativeResize="0"/>
          <p:nvPr/>
        </p:nvPicPr>
        <p:blipFill rotWithShape="1">
          <a:blip r:embed="rId3">
            <a:alphaModFix/>
          </a:blip>
          <a:srcRect/>
          <a:stretch/>
        </p:blipFill>
        <p:spPr>
          <a:xfrm>
            <a:off x="9691631" y="1352533"/>
            <a:ext cx="2228612" cy="18609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82e8761a33_0_1"/>
          <p:cNvSpPr txBox="1">
            <a:spLocks noGrp="1"/>
          </p:cNvSpPr>
          <p:nvPr>
            <p:ph type="title"/>
          </p:nvPr>
        </p:nvSpPr>
        <p:spPr>
          <a:xfrm>
            <a:off x="1104900" y="0"/>
            <a:ext cx="10698900" cy="11907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sz="3000" b="1"/>
              <a:t>Introduction</a:t>
            </a:r>
            <a:endParaRPr sz="3000" b="1"/>
          </a:p>
        </p:txBody>
      </p:sp>
      <p:sp>
        <p:nvSpPr>
          <p:cNvPr id="131" name="Google Shape;131;g282e8761a33_0_1"/>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pic>
        <p:nvPicPr>
          <p:cNvPr id="132" name="Google Shape;132;g282e8761a33_0_1"/>
          <p:cNvPicPr preferRelativeResize="0"/>
          <p:nvPr/>
        </p:nvPicPr>
        <p:blipFill rotWithShape="1">
          <a:blip r:embed="rId3">
            <a:alphaModFix/>
          </a:blip>
          <a:srcRect/>
          <a:stretch/>
        </p:blipFill>
        <p:spPr>
          <a:xfrm>
            <a:off x="10919540" y="150750"/>
            <a:ext cx="1233271" cy="1029803"/>
          </a:xfrm>
          <a:prstGeom prst="rect">
            <a:avLst/>
          </a:prstGeom>
          <a:noFill/>
          <a:ln>
            <a:noFill/>
          </a:ln>
        </p:spPr>
      </p:pic>
      <p:sp>
        <p:nvSpPr>
          <p:cNvPr id="133" name="Google Shape;133;g282e8761a33_0_1"/>
          <p:cNvSpPr txBox="1"/>
          <p:nvPr/>
        </p:nvSpPr>
        <p:spPr>
          <a:xfrm>
            <a:off x="2686050" y="2724150"/>
            <a:ext cx="54039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282e8761a33_0_1"/>
          <p:cNvSpPr txBox="1"/>
          <p:nvPr/>
        </p:nvSpPr>
        <p:spPr>
          <a:xfrm>
            <a:off x="1104900" y="1600200"/>
            <a:ext cx="4991100" cy="47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2000">
                <a:solidFill>
                  <a:schemeClr val="dk2"/>
                </a:solidFill>
              </a:rPr>
              <a:t>Adversarial attack is a growing threat in the AI and ML research community.The most common reason is to cause a malfunction in a machine learning model; an adversarial attack might entail presenting a model with inaccurate or misrepresentative data as its training or introducing maliciously designed data to deceive an already trained model.</a:t>
            </a:r>
            <a:endParaRPr sz="2000">
              <a:solidFill>
                <a:schemeClr val="dk2"/>
              </a:solidFill>
            </a:endParaRPr>
          </a:p>
          <a:p>
            <a:pPr marL="0" lvl="0" indent="0" algn="l" rtl="0">
              <a:spcBef>
                <a:spcPts val="0"/>
              </a:spcBef>
              <a:spcAft>
                <a:spcPts val="0"/>
              </a:spcAft>
              <a:buClr>
                <a:schemeClr val="dk2"/>
              </a:buClr>
              <a:buSzPts val="1100"/>
              <a:buFont typeface="Arial"/>
              <a:buNone/>
            </a:pPr>
            <a:endParaRPr sz="2000">
              <a:solidFill>
                <a:schemeClr val="dk2"/>
              </a:solidFill>
            </a:endParaRPr>
          </a:p>
          <a:p>
            <a:pPr marL="0" lvl="0" indent="0" algn="l" rtl="0">
              <a:spcBef>
                <a:spcPts val="0"/>
              </a:spcBef>
              <a:spcAft>
                <a:spcPts val="0"/>
              </a:spcAft>
              <a:buClr>
                <a:schemeClr val="dk2"/>
              </a:buClr>
              <a:buSzPts val="1100"/>
              <a:buFont typeface="Arial"/>
              <a:buNone/>
            </a:pPr>
            <a:r>
              <a:rPr lang="en-US" sz="2000">
                <a:solidFill>
                  <a:schemeClr val="dk2"/>
                </a:solidFill>
              </a:rPr>
              <a:t>Adversarial attacks exploit vulnerabilities in AI systems and manipulate input data to deceive AI models, leading to incorrect predictions or compromised security measures.</a:t>
            </a:r>
            <a:endParaRPr sz="2000">
              <a:solidFill>
                <a:schemeClr val="dk2"/>
              </a:solidFill>
            </a:endParaRPr>
          </a:p>
        </p:txBody>
      </p:sp>
      <p:pic>
        <p:nvPicPr>
          <p:cNvPr id="135" name="Google Shape;135;g282e8761a33_0_1"/>
          <p:cNvPicPr preferRelativeResize="0"/>
          <p:nvPr/>
        </p:nvPicPr>
        <p:blipFill>
          <a:blip r:embed="rId4">
            <a:alphaModFix/>
          </a:blip>
          <a:stretch>
            <a:fillRect/>
          </a:stretch>
        </p:blipFill>
        <p:spPr>
          <a:xfrm>
            <a:off x="6096000" y="1600200"/>
            <a:ext cx="4933950" cy="457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4aecf09c3b_0_2"/>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a:t> </a:t>
            </a:r>
            <a:endParaRPr/>
          </a:p>
        </p:txBody>
      </p:sp>
      <p:sp>
        <p:nvSpPr>
          <p:cNvPr id="142" name="Google Shape;142;g24aecf09c3b_0_2"/>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pic>
        <p:nvPicPr>
          <p:cNvPr id="143" name="Google Shape;143;g24aecf09c3b_0_2"/>
          <p:cNvPicPr preferRelativeResize="0"/>
          <p:nvPr/>
        </p:nvPicPr>
        <p:blipFill>
          <a:blip r:embed="rId3">
            <a:alphaModFix/>
          </a:blip>
          <a:stretch>
            <a:fillRect/>
          </a:stretch>
        </p:blipFill>
        <p:spPr>
          <a:xfrm>
            <a:off x="1104900" y="1600200"/>
            <a:ext cx="4936675" cy="4572000"/>
          </a:xfrm>
          <a:prstGeom prst="rect">
            <a:avLst/>
          </a:prstGeom>
          <a:noFill/>
          <a:ln>
            <a:noFill/>
          </a:ln>
        </p:spPr>
      </p:pic>
      <p:sp>
        <p:nvSpPr>
          <p:cNvPr id="144" name="Google Shape;144;g24aecf09c3b_0_2"/>
          <p:cNvSpPr txBox="1"/>
          <p:nvPr/>
        </p:nvSpPr>
        <p:spPr>
          <a:xfrm>
            <a:off x="6096000" y="1600200"/>
            <a:ext cx="4991100" cy="45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2000"/>
              <a:t>For example, an adversarial attack could involve feeding a model false or misleading data while training or adding maliciously prepared data to trick an already trained model.</a:t>
            </a:r>
            <a:endParaRPr sz="2000"/>
          </a:p>
          <a:p>
            <a:pPr marL="0" lvl="0" indent="0" algn="l" rtl="0">
              <a:spcBef>
                <a:spcPts val="0"/>
              </a:spcBef>
              <a:spcAft>
                <a:spcPts val="0"/>
              </a:spcAft>
              <a:buClr>
                <a:schemeClr val="dk2"/>
              </a:buClr>
              <a:buSzPts val="1100"/>
              <a:buFont typeface="Arial"/>
              <a:buNone/>
            </a:pPr>
            <a:endParaRPr sz="2000"/>
          </a:p>
          <a:p>
            <a:pPr marL="0" lvl="0" indent="0" algn="l" rtl="0">
              <a:spcBef>
                <a:spcPts val="0"/>
              </a:spcBef>
              <a:spcAft>
                <a:spcPts val="0"/>
              </a:spcAft>
              <a:buClr>
                <a:schemeClr val="dk2"/>
              </a:buClr>
              <a:buSzPts val="1100"/>
              <a:buFont typeface="Arial"/>
              <a:buNone/>
            </a:pPr>
            <a:r>
              <a:rPr lang="en-US" sz="2000"/>
              <a:t>At its core, adversarial attacks are those malicious attacks on the data which may seem okay to a human eye but causes misclassification in a machine learning pipeline. These attacks are often made in the form of specially designed “noise,” which can elicit misclassification.</a:t>
            </a:r>
            <a:endParaRPr sz="2000"/>
          </a:p>
          <a:p>
            <a:pPr marL="0" lvl="0" indent="0" algn="l" rtl="0">
              <a:spcBef>
                <a:spcPts val="0"/>
              </a:spcBef>
              <a:spcAft>
                <a:spcPts val="0"/>
              </a:spcAft>
              <a:buNone/>
            </a:pPr>
            <a:endParaRPr sz="2000"/>
          </a:p>
        </p:txBody>
      </p:sp>
      <p:pic>
        <p:nvPicPr>
          <p:cNvPr id="145" name="Google Shape;145;g24aecf09c3b_0_2"/>
          <p:cNvPicPr preferRelativeResize="0"/>
          <p:nvPr/>
        </p:nvPicPr>
        <p:blipFill rotWithShape="1">
          <a:blip r:embed="rId4">
            <a:alphaModFix/>
          </a:blip>
          <a:srcRect/>
          <a:stretch/>
        </p:blipFill>
        <p:spPr>
          <a:xfrm>
            <a:off x="10919540" y="150750"/>
            <a:ext cx="1233271" cy="10298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4aecf09c3b_0_14"/>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a:t> </a:t>
            </a:r>
            <a:endParaRPr/>
          </a:p>
        </p:txBody>
      </p:sp>
      <p:sp>
        <p:nvSpPr>
          <p:cNvPr id="152" name="Google Shape;152;g24aecf09c3b_0_14"/>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
        <p:nvSpPr>
          <p:cNvPr id="153" name="Google Shape;153;g24aecf09c3b_0_14"/>
          <p:cNvSpPr txBox="1"/>
          <p:nvPr/>
        </p:nvSpPr>
        <p:spPr>
          <a:xfrm>
            <a:off x="1035725" y="1600200"/>
            <a:ext cx="8508300" cy="4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t>Adversarial attacks can be further divided into two categories</a:t>
            </a:r>
            <a:r>
              <a:rPr lang="en-US" sz="2000" b="1">
                <a:solidFill>
                  <a:srgbClr val="222222"/>
                </a:solidFill>
                <a:highlight>
                  <a:srgbClr val="FFFFFF"/>
                </a:highlight>
              </a:rPr>
              <a:t>:</a:t>
            </a:r>
            <a:endParaRPr sz="2000" b="1"/>
          </a:p>
        </p:txBody>
      </p:sp>
      <p:sp>
        <p:nvSpPr>
          <p:cNvPr id="154" name="Google Shape;154;g24aecf09c3b_0_14"/>
          <p:cNvSpPr txBox="1"/>
          <p:nvPr/>
        </p:nvSpPr>
        <p:spPr>
          <a:xfrm>
            <a:off x="1035725" y="2247900"/>
            <a:ext cx="10049700" cy="3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2000" b="1">
                <a:solidFill>
                  <a:schemeClr val="dk2"/>
                </a:solidFill>
              </a:rPr>
              <a:t>⚫Black Box Attacks</a:t>
            </a:r>
            <a:endParaRPr sz="2000" b="1">
              <a:solidFill>
                <a:schemeClr val="dk2"/>
              </a:solidFill>
            </a:endParaRPr>
          </a:p>
          <a:p>
            <a:pPr marL="0" lvl="0" indent="0" algn="l" rtl="0">
              <a:spcBef>
                <a:spcPts val="0"/>
              </a:spcBef>
              <a:spcAft>
                <a:spcPts val="0"/>
              </a:spcAft>
              <a:buClr>
                <a:schemeClr val="dk2"/>
              </a:buClr>
              <a:buSzPts val="1100"/>
              <a:buFont typeface="Arial"/>
              <a:buNone/>
            </a:pPr>
            <a:r>
              <a:rPr lang="en-US" sz="2000">
                <a:solidFill>
                  <a:schemeClr val="dk2"/>
                </a:solidFill>
              </a:rPr>
              <a:t>In black box attacks, the attacker does not have access to the model’s parameters.</a:t>
            </a:r>
            <a:endParaRPr sz="2000">
              <a:solidFill>
                <a:schemeClr val="dk2"/>
              </a:solidFill>
            </a:endParaRPr>
          </a:p>
          <a:p>
            <a:pPr marL="0" lvl="0" indent="0" algn="l" rtl="0">
              <a:spcBef>
                <a:spcPts val="0"/>
              </a:spcBef>
              <a:spcAft>
                <a:spcPts val="0"/>
              </a:spcAft>
              <a:buNone/>
            </a:pPr>
            <a:r>
              <a:rPr lang="en-US" sz="2000">
                <a:solidFill>
                  <a:schemeClr val="dk2"/>
                </a:solidFill>
              </a:rPr>
              <a:t>In adversarial machine learning, black box attacks assume that the adversary can only acquire outputs for given inputs and does not know the model structure or parameters.</a:t>
            </a:r>
            <a:endParaRPr sz="2000">
              <a:solidFill>
                <a:schemeClr val="dk2"/>
              </a:solidFill>
            </a:endParaRPr>
          </a:p>
          <a:p>
            <a:pPr marL="0" lvl="0" indent="0" algn="l" rtl="0">
              <a:spcBef>
                <a:spcPts val="0"/>
              </a:spcBef>
              <a:spcAft>
                <a:spcPts val="0"/>
              </a:spcAft>
              <a:buClr>
                <a:schemeClr val="dk2"/>
              </a:buClr>
              <a:buSzPts val="1100"/>
              <a:buFont typeface="Arial"/>
              <a:buNone/>
            </a:pPr>
            <a:endParaRPr sz="2000" b="1">
              <a:solidFill>
                <a:schemeClr val="dk2"/>
              </a:solidFill>
            </a:endParaRPr>
          </a:p>
          <a:p>
            <a:pPr marL="0" lvl="0" indent="0" algn="l" rtl="0">
              <a:spcBef>
                <a:spcPts val="0"/>
              </a:spcBef>
              <a:spcAft>
                <a:spcPts val="0"/>
              </a:spcAft>
              <a:buClr>
                <a:schemeClr val="dk2"/>
              </a:buClr>
              <a:buSzPts val="1100"/>
              <a:buFont typeface="Arial"/>
              <a:buNone/>
            </a:pPr>
            <a:r>
              <a:rPr lang="en-US" sz="2000" b="1">
                <a:solidFill>
                  <a:schemeClr val="dk2"/>
                </a:solidFill>
              </a:rPr>
              <a:t>⚪White Box Attacks</a:t>
            </a:r>
            <a:endParaRPr sz="2000" b="1">
              <a:solidFill>
                <a:schemeClr val="dk2"/>
              </a:solidFill>
            </a:endParaRPr>
          </a:p>
          <a:p>
            <a:pPr marL="0" lvl="0" indent="0" algn="l" rtl="0">
              <a:spcBef>
                <a:spcPts val="0"/>
              </a:spcBef>
              <a:spcAft>
                <a:spcPts val="0"/>
              </a:spcAft>
              <a:buClr>
                <a:schemeClr val="dk2"/>
              </a:buClr>
              <a:buSzPts val="1100"/>
              <a:buFont typeface="Arial"/>
              <a:buNone/>
            </a:pPr>
            <a:r>
              <a:rPr lang="en-US" sz="2000">
                <a:solidFill>
                  <a:schemeClr val="dk2"/>
                </a:solidFill>
              </a:rPr>
              <a:t>In white box attacks, the attacker has access to the model’s parameters.</a:t>
            </a:r>
            <a:endParaRPr sz="2000">
              <a:solidFill>
                <a:schemeClr val="dk2"/>
              </a:solidFill>
            </a:endParaRPr>
          </a:p>
          <a:p>
            <a:pPr marL="0" lvl="0" indent="0" algn="l" rtl="0">
              <a:spcBef>
                <a:spcPts val="0"/>
              </a:spcBef>
              <a:spcAft>
                <a:spcPts val="0"/>
              </a:spcAft>
              <a:buClr>
                <a:schemeClr val="dk2"/>
              </a:buClr>
              <a:buSzPts val="1100"/>
              <a:buFont typeface="Arial"/>
              <a:buNone/>
            </a:pPr>
            <a:r>
              <a:rPr lang="en-US" sz="2000">
                <a:solidFill>
                  <a:schemeClr val="dk2"/>
                </a:solidFill>
              </a:rPr>
              <a:t>White box attacks are based on the assumption that the adversary can access the model’s parameters and obtain labels for the inputs provided.</a:t>
            </a:r>
            <a:endParaRPr sz="2000">
              <a:solidFill>
                <a:schemeClr val="dk2"/>
              </a:solidFill>
            </a:endParaRPr>
          </a:p>
          <a:p>
            <a:pPr marL="0" lvl="0" indent="0" algn="l" rtl="0">
              <a:spcBef>
                <a:spcPts val="0"/>
              </a:spcBef>
              <a:spcAft>
                <a:spcPts val="0"/>
              </a:spcAft>
              <a:buClr>
                <a:schemeClr val="dk2"/>
              </a:buClr>
              <a:buSzPts val="1100"/>
              <a:buFont typeface="Arial"/>
              <a:buNone/>
            </a:pPr>
            <a:endParaRPr sz="1800" b="1">
              <a:solidFill>
                <a:schemeClr val="dk2"/>
              </a:solidFill>
            </a:endParaRPr>
          </a:p>
        </p:txBody>
      </p:sp>
      <p:pic>
        <p:nvPicPr>
          <p:cNvPr id="155" name="Google Shape;155;g24aecf09c3b_0_14"/>
          <p:cNvPicPr preferRelativeResize="0"/>
          <p:nvPr/>
        </p:nvPicPr>
        <p:blipFill rotWithShape="1">
          <a:blip r:embed="rId3">
            <a:alphaModFix/>
          </a:blip>
          <a:srcRect/>
          <a:stretch/>
        </p:blipFill>
        <p:spPr>
          <a:xfrm>
            <a:off x="10919540" y="150750"/>
            <a:ext cx="1233271" cy="10298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4aecf09c3b_0_32"/>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a:t> </a:t>
            </a:r>
            <a:endParaRPr/>
          </a:p>
        </p:txBody>
      </p:sp>
      <p:sp>
        <p:nvSpPr>
          <p:cNvPr id="162" name="Google Shape;162;g24aecf09c3b_0_32"/>
          <p:cNvSpPr txBox="1">
            <a:spLocks noGrp="1"/>
          </p:cNvSpPr>
          <p:nvPr>
            <p:ph type="body" idx="1"/>
          </p:nvPr>
        </p:nvSpPr>
        <p:spPr>
          <a:xfrm>
            <a:off x="1104900" y="1600200"/>
            <a:ext cx="9982200" cy="507600"/>
          </a:xfrm>
          <a:prstGeom prst="rect">
            <a:avLst/>
          </a:prstGeom>
        </p:spPr>
        <p:txBody>
          <a:bodyPr spcFirstLastPara="1" wrap="square" lIns="0" tIns="45700" rIns="0" bIns="45700" anchor="t" anchorCtr="0">
            <a:normAutofit fontScale="25000" lnSpcReduction="20000"/>
          </a:bodyPr>
          <a:lstStyle/>
          <a:p>
            <a:pPr marL="0" lvl="0" indent="0" algn="l" rtl="0">
              <a:spcBef>
                <a:spcPts val="1800"/>
              </a:spcBef>
              <a:spcAft>
                <a:spcPts val="0"/>
              </a:spcAft>
              <a:buClr>
                <a:schemeClr val="dk2"/>
              </a:buClr>
              <a:buSzPts val="275"/>
              <a:buFont typeface="Arial"/>
              <a:buNone/>
            </a:pPr>
            <a:r>
              <a:rPr lang="en-US" sz="7823"/>
              <a:t>Types of adversarial attacks in the context of machine learning and artificial intelligence:</a:t>
            </a:r>
            <a:endParaRPr sz="7823"/>
          </a:p>
          <a:p>
            <a:pPr marL="0" lvl="0" indent="0" algn="l" rtl="0">
              <a:spcBef>
                <a:spcPts val="1800"/>
              </a:spcBef>
              <a:spcAft>
                <a:spcPts val="0"/>
              </a:spcAft>
              <a:buNone/>
            </a:pPr>
            <a:endParaRPr b="1"/>
          </a:p>
        </p:txBody>
      </p:sp>
      <p:sp>
        <p:nvSpPr>
          <p:cNvPr id="163" name="Google Shape;163;g24aecf09c3b_0_32"/>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pic>
        <p:nvPicPr>
          <p:cNvPr id="164" name="Google Shape;164;g24aecf09c3b_0_32"/>
          <p:cNvPicPr preferRelativeResize="0"/>
          <p:nvPr/>
        </p:nvPicPr>
        <p:blipFill>
          <a:blip r:embed="rId3">
            <a:alphaModFix/>
          </a:blip>
          <a:stretch>
            <a:fillRect/>
          </a:stretch>
        </p:blipFill>
        <p:spPr>
          <a:xfrm>
            <a:off x="6096000" y="2107800"/>
            <a:ext cx="4991099" cy="4064400"/>
          </a:xfrm>
          <a:prstGeom prst="rect">
            <a:avLst/>
          </a:prstGeom>
          <a:noFill/>
          <a:ln>
            <a:noFill/>
          </a:ln>
        </p:spPr>
      </p:pic>
      <p:sp>
        <p:nvSpPr>
          <p:cNvPr id="165" name="Google Shape;165;g24aecf09c3b_0_32"/>
          <p:cNvSpPr txBox="1"/>
          <p:nvPr/>
        </p:nvSpPr>
        <p:spPr>
          <a:xfrm>
            <a:off x="1104900" y="2107800"/>
            <a:ext cx="4991100" cy="406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b="1"/>
              <a:t>►Poisoning Attacks</a:t>
            </a:r>
            <a:endParaRPr sz="2500" b="1"/>
          </a:p>
          <a:p>
            <a:pPr marL="0" lvl="0" indent="0" algn="l" rtl="0">
              <a:spcBef>
                <a:spcPts val="0"/>
              </a:spcBef>
              <a:spcAft>
                <a:spcPts val="0"/>
              </a:spcAft>
              <a:buNone/>
            </a:pPr>
            <a:endParaRPr sz="2500" b="1"/>
          </a:p>
          <a:p>
            <a:pPr marL="0" lvl="0" indent="0" algn="l" rtl="0">
              <a:spcBef>
                <a:spcPts val="0"/>
              </a:spcBef>
              <a:spcAft>
                <a:spcPts val="0"/>
              </a:spcAft>
              <a:buNone/>
            </a:pPr>
            <a:r>
              <a:rPr lang="en-US" sz="2000"/>
              <a:t>Poisoning is the contamination of the training dataset. Given that datasets impact learning algorithms, poisoning possibly holds the potential to reprogram algorithms. Serious concerns have been highlighted, particularly about user-generated training data, such as for content recommendation or natural language models, given the prevalence of false accounts.</a:t>
            </a:r>
            <a:endParaRPr sz="2000"/>
          </a:p>
        </p:txBody>
      </p:sp>
      <p:pic>
        <p:nvPicPr>
          <p:cNvPr id="166" name="Google Shape;166;g24aecf09c3b_0_32"/>
          <p:cNvPicPr preferRelativeResize="0"/>
          <p:nvPr/>
        </p:nvPicPr>
        <p:blipFill rotWithShape="1">
          <a:blip r:embed="rId4">
            <a:alphaModFix/>
          </a:blip>
          <a:srcRect/>
          <a:stretch/>
        </p:blipFill>
        <p:spPr>
          <a:xfrm>
            <a:off x="10919540" y="150750"/>
            <a:ext cx="1233271" cy="10298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4aecf09c3b_0_48"/>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a:t> </a:t>
            </a:r>
            <a:endParaRPr/>
          </a:p>
        </p:txBody>
      </p:sp>
      <p:sp>
        <p:nvSpPr>
          <p:cNvPr id="173" name="Google Shape;173;g24aecf09c3b_0_48"/>
          <p:cNvSpPr txBox="1">
            <a:spLocks noGrp="1"/>
          </p:cNvSpPr>
          <p:nvPr>
            <p:ph type="body" idx="1"/>
          </p:nvPr>
        </p:nvSpPr>
        <p:spPr>
          <a:xfrm>
            <a:off x="1104900" y="1600200"/>
            <a:ext cx="4991100" cy="4756200"/>
          </a:xfrm>
          <a:prstGeom prst="rect">
            <a:avLst/>
          </a:prstGeom>
        </p:spPr>
        <p:txBody>
          <a:bodyPr spcFirstLastPara="1" wrap="square" lIns="0" tIns="45700" rIns="0" bIns="45700" anchor="t" anchorCtr="0">
            <a:noAutofit/>
          </a:bodyPr>
          <a:lstStyle/>
          <a:p>
            <a:pPr marL="0" lvl="0" indent="0" algn="l" rtl="0">
              <a:spcBef>
                <a:spcPts val="1800"/>
              </a:spcBef>
              <a:spcAft>
                <a:spcPts val="0"/>
              </a:spcAft>
              <a:buNone/>
            </a:pPr>
            <a:r>
              <a:rPr lang="en-US" sz="2500" b="1"/>
              <a:t>►Evasion Attacks</a:t>
            </a:r>
            <a:endParaRPr sz="2500" b="1"/>
          </a:p>
          <a:p>
            <a:pPr marL="0" lvl="0" indent="0" algn="l" rtl="0">
              <a:lnSpc>
                <a:spcPct val="100000"/>
              </a:lnSpc>
              <a:spcBef>
                <a:spcPts val="1800"/>
              </a:spcBef>
              <a:spcAft>
                <a:spcPts val="0"/>
              </a:spcAft>
              <a:buNone/>
            </a:pPr>
            <a:r>
              <a:rPr lang="en-US"/>
              <a:t>Evasion attacks include taking advantage of a trained model flaw. In addition, spammers and hackers frequently try to avoid detection by obscuring the substance of spam emails and malware. For example, samples are altered to avoid detection and hence classified as authentic.</a:t>
            </a:r>
            <a:endParaRPr/>
          </a:p>
          <a:p>
            <a:pPr marL="0" lvl="0" indent="0" algn="l" rtl="0">
              <a:lnSpc>
                <a:spcPct val="100000"/>
              </a:lnSpc>
              <a:spcBef>
                <a:spcPts val="1800"/>
              </a:spcBef>
              <a:spcAft>
                <a:spcPts val="0"/>
              </a:spcAft>
              <a:buNone/>
            </a:pPr>
            <a:r>
              <a:rPr lang="en-US"/>
              <a:t>Image-based spam is a prime example of evasion, where the spam content is embedded within an attached image to avoid textual examination by anti-spam filters. Spoofing attacks on biometric verification systems are another type of evasion.</a:t>
            </a:r>
            <a:endParaRPr/>
          </a:p>
          <a:p>
            <a:pPr marL="0" lvl="0" indent="0" algn="l" rtl="0">
              <a:spcBef>
                <a:spcPts val="1800"/>
              </a:spcBef>
              <a:spcAft>
                <a:spcPts val="0"/>
              </a:spcAft>
              <a:buNone/>
            </a:pPr>
            <a:endParaRPr sz="1800"/>
          </a:p>
          <a:p>
            <a:pPr marL="0" lvl="0" indent="0" algn="l" rtl="0">
              <a:spcBef>
                <a:spcPts val="1800"/>
              </a:spcBef>
              <a:spcAft>
                <a:spcPts val="0"/>
              </a:spcAft>
              <a:buNone/>
            </a:pPr>
            <a:endParaRPr sz="1800"/>
          </a:p>
          <a:p>
            <a:pPr marL="0" lvl="0" indent="0" algn="l" rtl="0">
              <a:spcBef>
                <a:spcPts val="1800"/>
              </a:spcBef>
              <a:spcAft>
                <a:spcPts val="0"/>
              </a:spcAft>
              <a:buNone/>
            </a:pPr>
            <a:endParaRPr sz="1800"/>
          </a:p>
        </p:txBody>
      </p:sp>
      <p:sp>
        <p:nvSpPr>
          <p:cNvPr id="174" name="Google Shape;174;g24aecf09c3b_0_48"/>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pic>
        <p:nvPicPr>
          <p:cNvPr id="175" name="Google Shape;175;g24aecf09c3b_0_48"/>
          <p:cNvPicPr preferRelativeResize="0"/>
          <p:nvPr/>
        </p:nvPicPr>
        <p:blipFill>
          <a:blip r:embed="rId3">
            <a:alphaModFix/>
          </a:blip>
          <a:stretch>
            <a:fillRect/>
          </a:stretch>
        </p:blipFill>
        <p:spPr>
          <a:xfrm>
            <a:off x="6251350" y="1600200"/>
            <a:ext cx="4835749" cy="4572000"/>
          </a:xfrm>
          <a:prstGeom prst="rect">
            <a:avLst/>
          </a:prstGeom>
          <a:noFill/>
          <a:ln>
            <a:noFill/>
          </a:ln>
        </p:spPr>
      </p:pic>
      <p:pic>
        <p:nvPicPr>
          <p:cNvPr id="176" name="Google Shape;176;g24aecf09c3b_0_48"/>
          <p:cNvPicPr preferRelativeResize="0"/>
          <p:nvPr/>
        </p:nvPicPr>
        <p:blipFill rotWithShape="1">
          <a:blip r:embed="rId4">
            <a:alphaModFix/>
          </a:blip>
          <a:srcRect/>
          <a:stretch/>
        </p:blipFill>
        <p:spPr>
          <a:xfrm>
            <a:off x="10919540" y="150750"/>
            <a:ext cx="1233271" cy="10298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4aecf09c3b_0_62"/>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a:t> </a:t>
            </a:r>
            <a:endParaRPr/>
          </a:p>
        </p:txBody>
      </p:sp>
      <p:sp>
        <p:nvSpPr>
          <p:cNvPr id="183" name="Google Shape;183;g24aecf09c3b_0_62"/>
          <p:cNvSpPr txBox="1">
            <a:spLocks noGrp="1"/>
          </p:cNvSpPr>
          <p:nvPr>
            <p:ph type="body" idx="1"/>
          </p:nvPr>
        </p:nvSpPr>
        <p:spPr>
          <a:xfrm>
            <a:off x="1104900" y="1674175"/>
            <a:ext cx="4991100" cy="4572000"/>
          </a:xfrm>
          <a:prstGeom prst="rect">
            <a:avLst/>
          </a:prstGeom>
        </p:spPr>
        <p:txBody>
          <a:bodyPr spcFirstLastPara="1" wrap="square" lIns="0" tIns="45700" rIns="0" bIns="45700" anchor="t" anchorCtr="0">
            <a:normAutofit fontScale="77500" lnSpcReduction="20000"/>
          </a:bodyPr>
          <a:lstStyle/>
          <a:p>
            <a:pPr marL="0" lvl="0" indent="0" algn="l" rtl="0">
              <a:lnSpc>
                <a:spcPct val="90000"/>
              </a:lnSpc>
              <a:spcBef>
                <a:spcPts val="1800"/>
              </a:spcBef>
              <a:spcAft>
                <a:spcPts val="0"/>
              </a:spcAft>
              <a:buNone/>
            </a:pPr>
            <a:r>
              <a:rPr lang="en-US" sz="3385" b="1"/>
              <a:t>►Fast Gradient Sign Method</a:t>
            </a:r>
            <a:endParaRPr sz="3385" b="1"/>
          </a:p>
          <a:p>
            <a:pPr marL="0" lvl="0" indent="0" algn="l" rtl="0">
              <a:lnSpc>
                <a:spcPct val="115000"/>
              </a:lnSpc>
              <a:spcBef>
                <a:spcPts val="1800"/>
              </a:spcBef>
              <a:spcAft>
                <a:spcPts val="0"/>
              </a:spcAft>
              <a:buNone/>
            </a:pPr>
            <a:r>
              <a:rPr lang="en-US" sz="2450"/>
              <a:t>FGSM (Fast Gradient Sign Method): FGSM is a type of adversarial attack that perturbs the input data by adding a small, carefully crafted perturbation to it.  This perturbation is calculated based on the gradient of the loss function with respect to the input data.</a:t>
            </a:r>
            <a:endParaRPr sz="2450"/>
          </a:p>
          <a:p>
            <a:pPr marL="0" lvl="0" indent="0" algn="l" rtl="0">
              <a:lnSpc>
                <a:spcPct val="115000"/>
              </a:lnSpc>
              <a:spcBef>
                <a:spcPts val="1800"/>
              </a:spcBef>
              <a:spcAft>
                <a:spcPts val="0"/>
              </a:spcAft>
              <a:buNone/>
            </a:pPr>
            <a:r>
              <a:rPr lang="en-US" sz="2450"/>
              <a:t>FGSM is typically used to create adversarial examples that can fool machine learning models into making incorrect predictions.</a:t>
            </a:r>
            <a:endParaRPr sz="2450"/>
          </a:p>
          <a:p>
            <a:pPr marL="0" lvl="0" indent="0" algn="l" rtl="0">
              <a:spcBef>
                <a:spcPts val="1800"/>
              </a:spcBef>
              <a:spcAft>
                <a:spcPts val="0"/>
              </a:spcAft>
              <a:buClr>
                <a:schemeClr val="dk2"/>
              </a:buClr>
              <a:buSzPct val="53658"/>
              <a:buFont typeface="Arial"/>
              <a:buNone/>
            </a:pPr>
            <a:endParaRPr sz="2050">
              <a:solidFill>
                <a:srgbClr val="222222"/>
              </a:solidFill>
              <a:highlight>
                <a:srgbClr val="FFFFFF"/>
              </a:highlight>
            </a:endParaRPr>
          </a:p>
          <a:p>
            <a:pPr marL="0" lvl="0" indent="0" algn="l" rtl="0">
              <a:spcBef>
                <a:spcPts val="1800"/>
              </a:spcBef>
              <a:spcAft>
                <a:spcPts val="0"/>
              </a:spcAft>
              <a:buNone/>
            </a:pPr>
            <a:endParaRPr sz="2050">
              <a:solidFill>
                <a:srgbClr val="222222"/>
              </a:solidFill>
              <a:highlight>
                <a:srgbClr val="FFFFFF"/>
              </a:highlight>
            </a:endParaRPr>
          </a:p>
          <a:p>
            <a:pPr marL="0" lvl="0" indent="0" algn="l" rtl="0">
              <a:spcBef>
                <a:spcPts val="1800"/>
              </a:spcBef>
              <a:spcAft>
                <a:spcPts val="0"/>
              </a:spcAft>
              <a:buNone/>
            </a:pPr>
            <a:endParaRPr sz="2050">
              <a:solidFill>
                <a:srgbClr val="222222"/>
              </a:solidFill>
              <a:highlight>
                <a:srgbClr val="FFFFFF"/>
              </a:highlight>
            </a:endParaRPr>
          </a:p>
        </p:txBody>
      </p:sp>
      <p:sp>
        <p:nvSpPr>
          <p:cNvPr id="184" name="Google Shape;184;g24aecf09c3b_0_62"/>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pic>
        <p:nvPicPr>
          <p:cNvPr id="185" name="Google Shape;185;g24aecf09c3b_0_62"/>
          <p:cNvPicPr preferRelativeResize="0"/>
          <p:nvPr/>
        </p:nvPicPr>
        <p:blipFill>
          <a:blip r:embed="rId3">
            <a:alphaModFix/>
          </a:blip>
          <a:stretch>
            <a:fillRect/>
          </a:stretch>
        </p:blipFill>
        <p:spPr>
          <a:xfrm>
            <a:off x="6096000" y="1600200"/>
            <a:ext cx="4955794" cy="1876875"/>
          </a:xfrm>
          <a:prstGeom prst="rect">
            <a:avLst/>
          </a:prstGeom>
          <a:noFill/>
          <a:ln>
            <a:noFill/>
          </a:ln>
        </p:spPr>
      </p:pic>
      <p:pic>
        <p:nvPicPr>
          <p:cNvPr id="186" name="Google Shape;186;g24aecf09c3b_0_62"/>
          <p:cNvPicPr preferRelativeResize="0"/>
          <p:nvPr/>
        </p:nvPicPr>
        <p:blipFill>
          <a:blip r:embed="rId4">
            <a:alphaModFix/>
          </a:blip>
          <a:stretch>
            <a:fillRect/>
          </a:stretch>
        </p:blipFill>
        <p:spPr>
          <a:xfrm>
            <a:off x="6131300" y="3629475"/>
            <a:ext cx="4955801" cy="2247425"/>
          </a:xfrm>
          <a:prstGeom prst="rect">
            <a:avLst/>
          </a:prstGeom>
          <a:noFill/>
          <a:ln>
            <a:noFill/>
          </a:ln>
        </p:spPr>
      </p:pic>
      <p:pic>
        <p:nvPicPr>
          <p:cNvPr id="187" name="Google Shape;187;g24aecf09c3b_0_62"/>
          <p:cNvPicPr preferRelativeResize="0"/>
          <p:nvPr/>
        </p:nvPicPr>
        <p:blipFill rotWithShape="1">
          <a:blip r:embed="rId5">
            <a:alphaModFix/>
          </a:blip>
          <a:srcRect/>
          <a:stretch/>
        </p:blipFill>
        <p:spPr>
          <a:xfrm>
            <a:off x="10919540" y="150750"/>
            <a:ext cx="1233271" cy="10298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4aecf09c3b_0_172"/>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sz="3000" b="1"/>
              <a:t>Literature Review</a:t>
            </a:r>
            <a:endParaRPr sz="3000" b="1"/>
          </a:p>
        </p:txBody>
      </p:sp>
      <p:sp>
        <p:nvSpPr>
          <p:cNvPr id="194" name="Google Shape;194;g24aecf09c3b_0_172"/>
          <p:cNvSpPr txBox="1">
            <a:spLocks noGrp="1"/>
          </p:cNvSpPr>
          <p:nvPr>
            <p:ph type="body" idx="1"/>
          </p:nvPr>
        </p:nvSpPr>
        <p:spPr>
          <a:xfrm>
            <a:off x="1104900" y="1600200"/>
            <a:ext cx="9982200" cy="4572000"/>
          </a:xfrm>
          <a:prstGeom prst="rect">
            <a:avLst/>
          </a:prstGeom>
        </p:spPr>
        <p:txBody>
          <a:bodyPr spcFirstLastPara="1" wrap="square" lIns="0" tIns="45700" rIns="0" bIns="45700" anchor="t" anchorCtr="0">
            <a:noAutofit/>
          </a:bodyPr>
          <a:lstStyle/>
          <a:p>
            <a:pPr marL="0" lvl="0" indent="0" algn="l" rtl="0">
              <a:spcBef>
                <a:spcPts val="1800"/>
              </a:spcBef>
              <a:spcAft>
                <a:spcPts val="0"/>
              </a:spcAft>
              <a:buNone/>
            </a:pPr>
            <a:r>
              <a:rPr lang="en-US"/>
              <a:t>1. Adversarial Attacks and Defenses (Goodfellow):</a:t>
            </a:r>
            <a:endParaRPr/>
          </a:p>
          <a:p>
            <a:pPr marL="0" lvl="0" indent="0" algn="l" rtl="0">
              <a:spcBef>
                <a:spcPts val="1800"/>
              </a:spcBef>
              <a:spcAft>
                <a:spcPts val="0"/>
              </a:spcAft>
              <a:buNone/>
            </a:pPr>
            <a:r>
              <a:rPr lang="en-US"/>
              <a:t>   - This pioneering paper introduced the concept of adversarial attacks and discussed the generation of adversarial examples.</a:t>
            </a:r>
            <a:endParaRPr/>
          </a:p>
          <a:p>
            <a:pPr marL="0" lvl="0" indent="0" algn="l" rtl="0">
              <a:spcBef>
                <a:spcPts val="1800"/>
              </a:spcBef>
              <a:spcAft>
                <a:spcPts val="0"/>
              </a:spcAft>
              <a:buNone/>
            </a:pPr>
            <a:r>
              <a:rPr lang="en-US"/>
              <a:t>   - It laid the foundation for subsequent research in this area.</a:t>
            </a:r>
            <a:endParaRPr/>
          </a:p>
          <a:p>
            <a:pPr marL="0" lvl="0" indent="0" algn="l" rtl="0">
              <a:spcBef>
                <a:spcPts val="1800"/>
              </a:spcBef>
              <a:spcAft>
                <a:spcPts val="0"/>
              </a:spcAft>
              <a:buNone/>
            </a:pPr>
            <a:r>
              <a:rPr lang="en-US"/>
              <a:t>2. Fast Gradient Sign Method (FGSM) (Goodfellow):</a:t>
            </a:r>
            <a:endParaRPr/>
          </a:p>
          <a:p>
            <a:pPr marL="0" lvl="0" indent="0" algn="l" rtl="0">
              <a:spcBef>
                <a:spcPts val="1800"/>
              </a:spcBef>
              <a:spcAft>
                <a:spcPts val="0"/>
              </a:spcAft>
              <a:buNone/>
            </a:pPr>
            <a:r>
              <a:rPr lang="en-US"/>
              <a:t>   - FGSM is a fundamental technique for crafting adversarial examples.</a:t>
            </a:r>
            <a:endParaRPr/>
          </a:p>
          <a:p>
            <a:pPr marL="0" lvl="0" indent="0" algn="l" rtl="0">
              <a:spcBef>
                <a:spcPts val="1800"/>
              </a:spcBef>
              <a:spcAft>
                <a:spcPts val="0"/>
              </a:spcAft>
              <a:buNone/>
            </a:pPr>
            <a:r>
              <a:rPr lang="en-US"/>
              <a:t>   - The paper explains how small, targeted perturbations can mislead neural networks.</a:t>
            </a:r>
            <a:endParaRPr/>
          </a:p>
          <a:p>
            <a:pPr marL="0" lvl="0" indent="0" algn="l" rtl="0">
              <a:spcBef>
                <a:spcPts val="1800"/>
              </a:spcBef>
              <a:spcAft>
                <a:spcPts val="0"/>
              </a:spcAft>
              <a:buNone/>
            </a:pPr>
            <a:r>
              <a:rPr lang="en-US"/>
              <a:t>3. Targeted vs. Untargeted Attacks:</a:t>
            </a:r>
            <a:endParaRPr/>
          </a:p>
          <a:p>
            <a:pPr marL="0" lvl="0" indent="0" algn="l" rtl="0">
              <a:spcBef>
                <a:spcPts val="1800"/>
              </a:spcBef>
              <a:spcAft>
                <a:spcPts val="0"/>
              </a:spcAft>
              <a:buNone/>
            </a:pPr>
            <a:r>
              <a:rPr lang="en-US"/>
              <a:t>   - Research has explored both targeted attacks (aimed at causing a specific misclassification) and untargeted attacks (just trying to induce misclassification).</a:t>
            </a:r>
            <a:endParaRPr/>
          </a:p>
          <a:p>
            <a:pPr marL="0" lvl="0" indent="0" algn="l" rtl="0">
              <a:spcBef>
                <a:spcPts val="1800"/>
              </a:spcBef>
              <a:spcAft>
                <a:spcPts val="0"/>
              </a:spcAft>
              <a:buNone/>
            </a:pPr>
            <a:endParaRPr sz="1800"/>
          </a:p>
          <a:p>
            <a:pPr marL="0" lvl="0" indent="0" algn="l" rtl="0">
              <a:spcBef>
                <a:spcPts val="1800"/>
              </a:spcBef>
              <a:spcAft>
                <a:spcPts val="0"/>
              </a:spcAft>
              <a:buClr>
                <a:schemeClr val="dk2"/>
              </a:buClr>
              <a:buSzPts val="1100"/>
              <a:buFont typeface="Arial"/>
              <a:buNone/>
            </a:pPr>
            <a:endParaRPr sz="1800"/>
          </a:p>
          <a:p>
            <a:pPr marL="0" lvl="0" indent="0" algn="l" rtl="0">
              <a:spcBef>
                <a:spcPts val="1800"/>
              </a:spcBef>
              <a:spcAft>
                <a:spcPts val="0"/>
              </a:spcAft>
              <a:buNone/>
            </a:pPr>
            <a:endParaRPr sz="1800"/>
          </a:p>
        </p:txBody>
      </p:sp>
      <p:sp>
        <p:nvSpPr>
          <p:cNvPr id="195" name="Google Shape;195;g24aecf09c3b_0_172"/>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pic>
        <p:nvPicPr>
          <p:cNvPr id="196" name="Google Shape;196;g24aecf09c3b_0_172"/>
          <p:cNvPicPr preferRelativeResize="0"/>
          <p:nvPr/>
        </p:nvPicPr>
        <p:blipFill rotWithShape="1">
          <a:blip r:embed="rId3">
            <a:alphaModFix/>
          </a:blip>
          <a:srcRect/>
          <a:stretch/>
        </p:blipFill>
        <p:spPr>
          <a:xfrm>
            <a:off x="10919540" y="150750"/>
            <a:ext cx="1233271" cy="10298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4aecf09c3b_0_181"/>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a:t> </a:t>
            </a:r>
            <a:endParaRPr/>
          </a:p>
        </p:txBody>
      </p:sp>
      <p:sp>
        <p:nvSpPr>
          <p:cNvPr id="203" name="Google Shape;203;g24aecf09c3b_0_181"/>
          <p:cNvSpPr txBox="1">
            <a:spLocks noGrp="1"/>
          </p:cNvSpPr>
          <p:nvPr>
            <p:ph type="body" idx="1"/>
          </p:nvPr>
        </p:nvSpPr>
        <p:spPr>
          <a:xfrm>
            <a:off x="1104900" y="1600200"/>
            <a:ext cx="9982200" cy="4572000"/>
          </a:xfrm>
          <a:prstGeom prst="rect">
            <a:avLst/>
          </a:prstGeom>
        </p:spPr>
        <p:txBody>
          <a:bodyPr spcFirstLastPara="1" wrap="square" lIns="0" tIns="45700" rIns="0" bIns="45700" anchor="t" anchorCtr="0">
            <a:noAutofit/>
          </a:bodyPr>
          <a:lstStyle/>
          <a:p>
            <a:pPr marL="0" lvl="0" indent="0" algn="l" rtl="0">
              <a:lnSpc>
                <a:spcPct val="70000"/>
              </a:lnSpc>
              <a:spcBef>
                <a:spcPts val="1800"/>
              </a:spcBef>
              <a:spcAft>
                <a:spcPts val="0"/>
              </a:spcAft>
              <a:buClr>
                <a:schemeClr val="dk2"/>
              </a:buClr>
              <a:buSzPts val="1100"/>
              <a:buFont typeface="Arial"/>
              <a:buNone/>
            </a:pPr>
            <a:r>
              <a:rPr lang="en-US" sz="2200"/>
              <a:t>4. Adversarial Attacks in Various Domains:</a:t>
            </a:r>
            <a:endParaRPr sz="2200"/>
          </a:p>
          <a:p>
            <a:pPr marL="0" lvl="0" indent="0" algn="l" rtl="0">
              <a:lnSpc>
                <a:spcPct val="70000"/>
              </a:lnSpc>
              <a:spcBef>
                <a:spcPts val="1800"/>
              </a:spcBef>
              <a:spcAft>
                <a:spcPts val="0"/>
              </a:spcAft>
              <a:buSzPts val="1100"/>
              <a:buNone/>
            </a:pPr>
            <a:r>
              <a:rPr lang="en-US" sz="2200"/>
              <a:t>   - Adversarial attacks have been studied not only in image classification but also in natural language processing, reinforcement learning, and other domains.</a:t>
            </a:r>
            <a:endParaRPr sz="2200"/>
          </a:p>
          <a:p>
            <a:pPr marL="0" lvl="0" indent="0" algn="l" rtl="0">
              <a:lnSpc>
                <a:spcPct val="70000"/>
              </a:lnSpc>
              <a:spcBef>
                <a:spcPts val="1800"/>
              </a:spcBef>
              <a:spcAft>
                <a:spcPts val="0"/>
              </a:spcAft>
              <a:buClr>
                <a:schemeClr val="dk2"/>
              </a:buClr>
              <a:buSzPts val="935"/>
              <a:buFont typeface="Arial"/>
              <a:buNone/>
            </a:pPr>
            <a:r>
              <a:rPr lang="en-US" sz="2200"/>
              <a:t>5. Robustness and Adversarial Training:</a:t>
            </a:r>
            <a:endParaRPr sz="2200"/>
          </a:p>
          <a:p>
            <a:pPr marL="0" lvl="0" indent="0" algn="l" rtl="0">
              <a:lnSpc>
                <a:spcPct val="70000"/>
              </a:lnSpc>
              <a:spcBef>
                <a:spcPts val="1800"/>
              </a:spcBef>
              <a:spcAft>
                <a:spcPts val="0"/>
              </a:spcAft>
              <a:buClr>
                <a:schemeClr val="dk2"/>
              </a:buClr>
              <a:buSzPts val="935"/>
              <a:buFont typeface="Arial"/>
              <a:buNone/>
            </a:pPr>
            <a:r>
              <a:rPr lang="en-US" sz="2200"/>
              <a:t>   - Papers discuss techniques for improving model robustness through adversarial training, where models are trained with adversarial examples to make them more resistant to attacks.</a:t>
            </a:r>
            <a:endParaRPr sz="2200"/>
          </a:p>
          <a:p>
            <a:pPr marL="0" lvl="0" indent="0" algn="l" rtl="0">
              <a:spcBef>
                <a:spcPts val="1800"/>
              </a:spcBef>
              <a:spcAft>
                <a:spcPts val="0"/>
              </a:spcAft>
              <a:buClr>
                <a:schemeClr val="dk2"/>
              </a:buClr>
              <a:buSzPts val="1100"/>
              <a:buFont typeface="Arial"/>
              <a:buNone/>
            </a:pPr>
            <a:r>
              <a:rPr lang="en-US" sz="2200"/>
              <a:t>6. Evasion vs. Poisoning Attacks:</a:t>
            </a:r>
            <a:endParaRPr sz="2200"/>
          </a:p>
          <a:p>
            <a:pPr marL="0" lvl="0" indent="0" algn="l" rtl="0">
              <a:spcBef>
                <a:spcPts val="1800"/>
              </a:spcBef>
              <a:spcAft>
                <a:spcPts val="0"/>
              </a:spcAft>
              <a:buClr>
                <a:schemeClr val="dk2"/>
              </a:buClr>
              <a:buSzPts val="1100"/>
              <a:buFont typeface="Arial"/>
              <a:buNone/>
            </a:pPr>
            <a:r>
              <a:rPr lang="en-US" sz="2200"/>
              <a:t>    - The distinction between evasion attacks (perturbing input data) and poisoning attacks (manipulating training data) has gained attention.</a:t>
            </a:r>
            <a:endParaRPr sz="2200"/>
          </a:p>
          <a:p>
            <a:pPr marL="0" lvl="0" indent="0" algn="l" rtl="0">
              <a:lnSpc>
                <a:spcPct val="70000"/>
              </a:lnSpc>
              <a:spcBef>
                <a:spcPts val="1800"/>
              </a:spcBef>
              <a:spcAft>
                <a:spcPts val="0"/>
              </a:spcAft>
              <a:buClr>
                <a:schemeClr val="dk2"/>
              </a:buClr>
              <a:buSzPts val="935"/>
              <a:buFont typeface="Arial"/>
              <a:buNone/>
            </a:pPr>
            <a:endParaRPr sz="1800"/>
          </a:p>
          <a:p>
            <a:pPr marL="0" lvl="0" indent="0" algn="l" rtl="0">
              <a:lnSpc>
                <a:spcPct val="70000"/>
              </a:lnSpc>
              <a:spcBef>
                <a:spcPts val="1800"/>
              </a:spcBef>
              <a:spcAft>
                <a:spcPts val="0"/>
              </a:spcAft>
              <a:buSzPts val="935"/>
              <a:buNone/>
            </a:pPr>
            <a:endParaRPr sz="1800"/>
          </a:p>
        </p:txBody>
      </p:sp>
      <p:sp>
        <p:nvSpPr>
          <p:cNvPr id="204" name="Google Shape;204;g24aecf09c3b_0_181"/>
          <p:cNvSpPr txBox="1">
            <a:spLocks noGrp="1"/>
          </p:cNvSpPr>
          <p:nvPr>
            <p:ph type="sldNum" idx="12"/>
          </p:nvPr>
        </p:nvSpPr>
        <p:spPr>
          <a:xfrm>
            <a:off x="9256782" y="6356351"/>
            <a:ext cx="18288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pic>
        <p:nvPicPr>
          <p:cNvPr id="205" name="Google Shape;205;g24aecf09c3b_0_181"/>
          <p:cNvPicPr preferRelativeResize="0"/>
          <p:nvPr/>
        </p:nvPicPr>
        <p:blipFill rotWithShape="1">
          <a:blip r:embed="rId3">
            <a:alphaModFix/>
          </a:blip>
          <a:srcRect/>
          <a:stretch/>
        </p:blipFill>
        <p:spPr>
          <a:xfrm>
            <a:off x="10919540" y="150750"/>
            <a:ext cx="1233271" cy="1029803"/>
          </a:xfrm>
          <a:prstGeom prst="rect">
            <a:avLst/>
          </a:prstGeom>
          <a:noFill/>
          <a:ln>
            <a:noFill/>
          </a:ln>
        </p:spPr>
      </p:pic>
    </p:spTree>
  </p:cSld>
  <p:clrMapOvr>
    <a:masterClrMapping/>
  </p:clrMapOvr>
</p:sld>
</file>

<file path=ppt/theme/theme1.xml><?xml version="1.0" encoding="utf-8"?>
<a:theme xmlns:a="http://schemas.openxmlformats.org/drawingml/2006/main" name="tf03431380_win32">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1459</Words>
  <Application>Microsoft Office PowerPoint</Application>
  <PresentationFormat>Widescreen</PresentationFormat>
  <Paragraphs>167</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Noto Sans Symbols</vt:lpstr>
      <vt:lpstr>tf03431380_win32</vt:lpstr>
      <vt:lpstr>Exploring Adversarial Attacks and Defenses in AI-Powered Cybersecurity</vt:lpstr>
      <vt:lpstr>Introduction</vt:lpstr>
      <vt:lpstr> </vt:lpstr>
      <vt:lpstr> </vt:lpstr>
      <vt:lpstr> </vt:lpstr>
      <vt:lpstr> </vt:lpstr>
      <vt:lpstr> </vt:lpstr>
      <vt:lpstr>Literature Review</vt:lpstr>
      <vt:lpstr> </vt:lpstr>
      <vt:lpstr>Adversarial Attacks Workflow</vt:lpstr>
      <vt:lpstr>Algorithm</vt:lpstr>
      <vt:lpstr> </vt:lpstr>
      <vt:lpstr> </vt:lpstr>
      <vt:lpstr>Applications</vt:lpstr>
      <vt:lpstr> </vt:lpstr>
      <vt:lpstr> </vt:lpstr>
      <vt:lpstr>Summary</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Adversarial Attacks and Defenses in AI-Powered Cybersecurity</dc:title>
  <dc:creator>itdept</dc:creator>
  <cp:lastModifiedBy>Akshat Patil</cp:lastModifiedBy>
  <cp:revision>1</cp:revision>
  <dcterms:created xsi:type="dcterms:W3CDTF">2021-02-09T13:55:32Z</dcterms:created>
  <dcterms:modified xsi:type="dcterms:W3CDTF">2024-02-26T17:21:59Z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