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14">
          <p15:clr>
            <a:srgbClr val="000000"/>
          </p15:clr>
        </p15:guide>
        <p15:guide id="2" pos="2880">
          <p15:clr>
            <a:srgbClr val="000000"/>
          </p15:clr>
        </p15:guide>
      </p15:sldGuideLst>
    </p:ext>
    <p:ext uri="GoogleSlidesCustomDataVersion2">
      <go:slidesCustomData xmlns:go="http://customooxmlschemas.google.com/" r:id="rId20" roundtripDataSignature="AMtx7misGRV3klA/YI8TGvIljI3jtoQw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14"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9"/>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9"/>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9"/>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9"/>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9"/>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8"/>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8"/>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8"/>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8"/>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5" name="Google Shape;65;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1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18" name="Google Shape;18;p1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19" name="Google Shape;19;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0" name="Google Shape;20;p1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0"/>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cxnSp>
        <p:nvCxnSpPr>
          <p:cNvPr id="24" name="Google Shape;24;p11"/>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5" name="Google Shape;25;p11"/>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6" name="Google Shape;26;p11"/>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7" name="Google Shape;27;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1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12"/>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1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1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2"/>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2"/>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3"/>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1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14"/>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14"/>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1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15"/>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1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16"/>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52" name="Google Shape;52;p16"/>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4" name="Google Shape;54;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7"/>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7"/>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9" name="Google Shape;59;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8"/>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800"/>
              <a:buNone/>
            </a:pPr>
            <a:r>
              <a:rPr lang="en-GB"/>
              <a:t>NEPLOY </a:t>
            </a:r>
            <a:endParaRPr/>
          </a:p>
        </p:txBody>
      </p:sp>
      <p:sp>
        <p:nvSpPr>
          <p:cNvPr id="73" name="Google Shape;73;p1"/>
          <p:cNvSpPr txBox="1"/>
          <p:nvPr>
            <p:ph idx="1" type="subTitle"/>
          </p:nvPr>
        </p:nvSpPr>
        <p:spPr>
          <a:xfrm>
            <a:off x="2390275" y="2490650"/>
            <a:ext cx="6331500" cy="1989600"/>
          </a:xfrm>
          <a:prstGeom prst="rect">
            <a:avLst/>
          </a:prstGeom>
          <a:noFill/>
          <a:ln>
            <a:noFill/>
          </a:ln>
        </p:spPr>
        <p:txBody>
          <a:bodyPr anchorCtr="0" anchor="b" bIns="91425" lIns="91425" spcFirstLastPara="1" rIns="91425" wrap="square" tIns="91425">
            <a:normAutofit lnSpcReduction="20000"/>
          </a:bodyPr>
          <a:lstStyle/>
          <a:p>
            <a:pPr indent="0" lvl="0" marL="0" rtl="0" algn="l">
              <a:lnSpc>
                <a:spcPct val="100000"/>
              </a:lnSpc>
              <a:spcBef>
                <a:spcPts val="0"/>
              </a:spcBef>
              <a:spcAft>
                <a:spcPts val="0"/>
              </a:spcAft>
              <a:buSzPts val="1800"/>
              <a:buNone/>
            </a:pPr>
            <a:r>
              <a:rPr lang="en-GB"/>
              <a:t>                                                               Designed and Developed By</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GB"/>
              <a:t>                                                                Lokesh  </a:t>
            </a:r>
            <a:endParaRPr/>
          </a:p>
          <a:p>
            <a:pPr indent="0" lvl="0" marL="0" rtl="0" algn="l">
              <a:lnSpc>
                <a:spcPct val="100000"/>
              </a:lnSpc>
              <a:spcBef>
                <a:spcPts val="0"/>
              </a:spcBef>
              <a:spcAft>
                <a:spcPts val="0"/>
              </a:spcAft>
              <a:buSzPts val="1800"/>
              <a:buNone/>
            </a:pPr>
            <a:r>
              <a:rPr lang="en-GB"/>
              <a:t>                                                                Kaushik</a:t>
            </a:r>
            <a:endParaRPr/>
          </a:p>
          <a:p>
            <a:pPr indent="0" lvl="0" marL="0" rtl="0" algn="l">
              <a:lnSpc>
                <a:spcPct val="100000"/>
              </a:lnSpc>
              <a:spcBef>
                <a:spcPts val="0"/>
              </a:spcBef>
              <a:spcAft>
                <a:spcPts val="0"/>
              </a:spcAft>
              <a:buSzPts val="1800"/>
              <a:buNone/>
            </a:pPr>
            <a:r>
              <a:rPr lang="en-GB"/>
              <a:t>                                                                Akshat Sachan</a:t>
            </a:r>
            <a:endParaRPr/>
          </a:p>
          <a:p>
            <a:pPr indent="0" lvl="0" marL="0" rtl="0" algn="l">
              <a:lnSpc>
                <a:spcPct val="100000"/>
              </a:lnSpc>
              <a:spcBef>
                <a:spcPts val="0"/>
              </a:spcBef>
              <a:spcAft>
                <a:spcPts val="0"/>
              </a:spcAft>
              <a:buSzPts val="1800"/>
              <a:buNone/>
            </a:pPr>
            <a:r>
              <a:rPr lang="en-GB"/>
              <a:t>                                                                Raghavendra K</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Project Objective</a:t>
            </a:r>
            <a:endParaRPr/>
          </a:p>
        </p:txBody>
      </p:sp>
      <p:sp>
        <p:nvSpPr>
          <p:cNvPr id="79" name="Google Shape;79;p2"/>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400"/>
              </a:spcBef>
              <a:spcAft>
                <a:spcPts val="0"/>
              </a:spcAft>
              <a:buSzPct val="64705"/>
              <a:buNone/>
            </a:pPr>
            <a:r>
              <a:rPr lang="en-GB" sz="1700">
                <a:solidFill>
                  <a:srgbClr val="000000"/>
                </a:solidFill>
                <a:latin typeface="Arial"/>
                <a:ea typeface="Arial"/>
                <a:cs typeface="Arial"/>
                <a:sym typeface="Arial"/>
              </a:rPr>
              <a:t>New developers may find it difficult to setup the environment for smart contracts on Neo3 Blockchain. We are trying to help them so that start writing smart contracts on python without worrying about their environment. Bascially trying to narrow down their workflow friction. In order words to be Wordpress for static website.</a:t>
            </a:r>
            <a:endParaRPr sz="17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2"/>
              </a:buClr>
              <a:buSzPct val="64705"/>
              <a:buFont typeface="Arial"/>
              <a:buNone/>
            </a:pPr>
            <a:r>
              <a:rPr lang="en-GB"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2"/>
              </a:buClr>
              <a:buSzPct val="64705"/>
              <a:buFont typeface="Arial"/>
              <a:buNone/>
            </a:pPr>
            <a:r>
              <a:rPr lang="en-GB" sz="1700">
                <a:solidFill>
                  <a:srgbClr val="000000"/>
                </a:solidFill>
                <a:latin typeface="Arial"/>
                <a:ea typeface="Arial"/>
                <a:cs typeface="Arial"/>
                <a:sym typeface="Arial"/>
              </a:rPr>
              <a:t>The intent and motive of the project is to develop on Neo3 Blockchain without any hassle of build, deploy and test of smart contracts. Using Kubernetes to containerize the backend environment, exposing endpoint to the UI where user can leverage and run smart contract. And with Code optimization ML model that suggest code improvement using python.</a:t>
            </a:r>
            <a:endParaRPr sz="170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105882"/>
              <a:buNone/>
            </a:pPr>
            <a:r>
              <a:t/>
            </a:r>
            <a:endParaRPr sz="1700">
              <a:solidFill>
                <a:srgbClr val="000000"/>
              </a:solidFill>
              <a:latin typeface="Arial"/>
              <a:ea typeface="Arial"/>
              <a:cs typeface="Arial"/>
              <a:sym typeface="Arial"/>
            </a:endParaRPr>
          </a:p>
        </p:txBody>
      </p:sp>
      <p:pic>
        <p:nvPicPr>
          <p:cNvPr id="80" name="Google Shape;80;p2"/>
          <p:cNvPicPr preferRelativeResize="0"/>
          <p:nvPr/>
        </p:nvPicPr>
        <p:blipFill rotWithShape="1">
          <a:blip r:embed="rId3">
            <a:alphaModFix/>
          </a:blip>
          <a:srcRect b="0" l="13510" r="0" t="0"/>
          <a:stretch/>
        </p:blipFill>
        <p:spPr>
          <a:xfrm>
            <a:off x="487680" y="1599565"/>
            <a:ext cx="1912620" cy="19450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3"/>
          <p:cNvSpPr txBox="1"/>
          <p:nvPr>
            <p:ph type="title"/>
          </p:nvPr>
        </p:nvSpPr>
        <p:spPr>
          <a:xfrm>
            <a:off x="2242770" y="434980"/>
            <a:ext cx="63216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Solution Approach</a:t>
            </a:r>
            <a:endParaRPr/>
          </a:p>
        </p:txBody>
      </p:sp>
      <p:sp>
        <p:nvSpPr>
          <p:cNvPr id="86" name="Google Shape;86;p3"/>
          <p:cNvSpPr txBox="1"/>
          <p:nvPr>
            <p:ph idx="1" type="body"/>
          </p:nvPr>
        </p:nvSpPr>
        <p:spPr>
          <a:xfrm>
            <a:off x="2242820" y="1005205"/>
            <a:ext cx="6636385" cy="300228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800"/>
              <a:buNone/>
            </a:pPr>
            <a:r>
              <a:t/>
            </a:r>
            <a:endParaRPr sz="1200">
              <a:solidFill>
                <a:srgbClr val="1F1F1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en-GB" sz="1200">
                <a:solidFill>
                  <a:srgbClr val="1F1F1F"/>
                </a:solidFill>
                <a:highlight>
                  <a:srgbClr val="FFFFFF"/>
                </a:highlight>
                <a:latin typeface="Arial"/>
                <a:ea typeface="Arial"/>
                <a:cs typeface="Arial"/>
                <a:sym typeface="Arial"/>
              </a:rPr>
              <a:t>The Solution mainly </a:t>
            </a:r>
            <a:r>
              <a:rPr lang="en-GB" sz="1200">
                <a:solidFill>
                  <a:srgbClr val="1F1F1F"/>
                </a:solidFill>
                <a:highlight>
                  <a:srgbClr val="FFFFFF"/>
                </a:highlight>
                <a:latin typeface="Arial"/>
                <a:ea typeface="Arial"/>
                <a:cs typeface="Arial"/>
                <a:sym typeface="Arial"/>
              </a:rPr>
              <a:t>focuses and provide the salient features as listed below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20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Kubernetes to containerize the backend environment, exposing endpoint to the UI.</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The frontend is developed using JavaScript, providing a seamless interface for users to interact with the backend's exposed endpoints.</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Code optimization ML model that suggest code improvement using python.</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User can leverage and run smart contract on UI.</a:t>
            </a:r>
            <a:endParaRPr sz="1200">
              <a:solidFill>
                <a:srgbClr val="1F1F1F"/>
              </a:solidFill>
              <a:highlight>
                <a:srgbClr val="FFFFFF"/>
              </a:highlight>
              <a:latin typeface="Arial"/>
              <a:ea typeface="Arial"/>
              <a:cs typeface="Arial"/>
              <a:sym typeface="Arial"/>
            </a:endParaRPr>
          </a:p>
        </p:txBody>
      </p:sp>
      <p:pic>
        <p:nvPicPr>
          <p:cNvPr id="87" name="Google Shape;87;p3"/>
          <p:cNvPicPr preferRelativeResize="0"/>
          <p:nvPr/>
        </p:nvPicPr>
        <p:blipFill rotWithShape="1">
          <a:blip r:embed="rId3">
            <a:alphaModFix/>
          </a:blip>
          <a:srcRect b="0" l="0" r="0" t="0"/>
          <a:stretch/>
        </p:blipFill>
        <p:spPr>
          <a:xfrm>
            <a:off x="201930" y="2142490"/>
            <a:ext cx="2040890" cy="1363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Value Added Features</a:t>
            </a:r>
            <a:endParaRPr/>
          </a:p>
        </p:txBody>
      </p:sp>
      <p:sp>
        <p:nvSpPr>
          <p:cNvPr id="93" name="Google Shape;93;p5"/>
          <p:cNvSpPr txBox="1"/>
          <p:nvPr>
            <p:ph idx="1" type="body"/>
          </p:nvPr>
        </p:nvSpPr>
        <p:spPr>
          <a:xfrm>
            <a:off x="307975" y="1211574"/>
            <a:ext cx="5510100" cy="34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200">
                <a:solidFill>
                  <a:srgbClr val="1F1F1F"/>
                </a:solidFill>
                <a:highlight>
                  <a:srgbClr val="FFFFFF"/>
                </a:highlight>
                <a:latin typeface="Arial"/>
                <a:ea typeface="Arial"/>
                <a:cs typeface="Arial"/>
                <a:sym typeface="Arial"/>
              </a:rPr>
              <a:t>The project holistic approach derived the below </a:t>
            </a:r>
            <a:r>
              <a:rPr lang="en-GB" sz="1200">
                <a:solidFill>
                  <a:srgbClr val="1F1F1F"/>
                </a:solidFill>
                <a:highlight>
                  <a:srgbClr val="FFFFFF"/>
                </a:highlight>
                <a:latin typeface="Arial"/>
                <a:ea typeface="Arial"/>
                <a:cs typeface="Arial"/>
                <a:sym typeface="Arial"/>
              </a:rPr>
              <a:t>advantages</a:t>
            </a:r>
            <a:r>
              <a:rPr lang="en-GB" sz="1200">
                <a:solidFill>
                  <a:srgbClr val="1F1F1F"/>
                </a:solidFill>
                <a:highlight>
                  <a:srgbClr val="FFFFFF"/>
                </a:highlight>
                <a:latin typeface="Arial"/>
                <a:ea typeface="Arial"/>
                <a:cs typeface="Arial"/>
                <a:sym typeface="Arial"/>
              </a:rPr>
              <a:t> with state of art technology implemented.The following are the flagship features </a:t>
            </a:r>
            <a:endParaRPr sz="1200">
              <a:solidFill>
                <a:srgbClr val="1F1F1F"/>
              </a:solidFill>
              <a:highlight>
                <a:srgbClr val="FFFFFF"/>
              </a:highlight>
              <a:latin typeface="Arial"/>
              <a:ea typeface="Arial"/>
              <a:cs typeface="Arial"/>
              <a:sym typeface="Arial"/>
            </a:endParaRPr>
          </a:p>
          <a:p>
            <a:pPr indent="-304800" lvl="0" marL="457200" rtl="0" algn="l">
              <a:spcBef>
                <a:spcPts val="1200"/>
              </a:spcBef>
              <a:spcAft>
                <a:spcPts val="0"/>
              </a:spcAft>
              <a:buClr>
                <a:srgbClr val="1F1F1F"/>
              </a:buClr>
              <a:buSzPts val="1200"/>
              <a:buFont typeface="Arial"/>
              <a:buAutoNum type="arabicPeriod"/>
            </a:pPr>
            <a:r>
              <a:rPr lang="en-GB" sz="1200">
                <a:solidFill>
                  <a:srgbClr val="1F1F1F"/>
                </a:solidFill>
                <a:highlight>
                  <a:schemeClr val="lt1"/>
                </a:highlight>
                <a:latin typeface="Arial"/>
                <a:ea typeface="Arial"/>
                <a:cs typeface="Arial"/>
                <a:sym typeface="Arial"/>
              </a:rPr>
              <a:t>Security: It is important to take security measures to protect your smart contract. This includes using secure coding practices and encrypting data.</a:t>
            </a:r>
            <a:endParaRPr sz="1200">
              <a:solidFill>
                <a:srgbClr val="1F1F1F"/>
              </a:solidFill>
              <a:highlight>
                <a:schemeClr val="lt1"/>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GB" sz="1200">
                <a:solidFill>
                  <a:srgbClr val="1F1F1F"/>
                </a:solidFill>
                <a:highlight>
                  <a:schemeClr val="lt1"/>
                </a:highlight>
                <a:latin typeface="Arial"/>
                <a:ea typeface="Arial"/>
                <a:cs typeface="Arial"/>
                <a:sym typeface="Arial"/>
              </a:rPr>
              <a:t>- Scalability: Kubernetes can help to ensure that our backend is reliable and scalable. This means that it can handle a large number of users and transactions.</a:t>
            </a:r>
            <a:endParaRPr sz="1200">
              <a:solidFill>
                <a:srgbClr val="1F1F1F"/>
              </a:solidFill>
              <a:highlight>
                <a:schemeClr val="lt1"/>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GB" sz="1200">
                <a:solidFill>
                  <a:srgbClr val="1F1F1F"/>
                </a:solidFill>
                <a:highlight>
                  <a:schemeClr val="lt1"/>
                </a:highlight>
                <a:latin typeface="Arial"/>
                <a:ea typeface="Arial"/>
                <a:cs typeface="Arial"/>
                <a:sym typeface="Arial"/>
              </a:rPr>
              <a:t>- Maintainability: Kubernetes can help to your blockchain more maintainable. This means that it is easier to update and fix bugs.</a:t>
            </a:r>
            <a:endParaRPr sz="1200">
              <a:solidFill>
                <a:srgbClr val="1F1F1F"/>
              </a:solidFill>
              <a:highlight>
                <a:schemeClr val="lt1"/>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AutoNum type="arabicPeriod"/>
            </a:pPr>
            <a:r>
              <a:rPr lang="en-GB" sz="1200">
                <a:solidFill>
                  <a:srgbClr val="1F1F1F"/>
                </a:solidFill>
                <a:highlight>
                  <a:schemeClr val="lt1"/>
                </a:highlight>
                <a:latin typeface="Arial"/>
                <a:ea typeface="Arial"/>
                <a:cs typeface="Arial"/>
                <a:sym typeface="Arial"/>
              </a:rPr>
              <a:t>- Code optimization: The code optimization ML model can help to improve the performance and efficiency of your smart contract. This can make your smart contracts more user-friendly and reliable.</a:t>
            </a:r>
            <a:endParaRPr sz="1200">
              <a:solidFill>
                <a:srgbClr val="1F1F1F"/>
              </a:solidFill>
              <a:highlight>
                <a:schemeClr val="lt1"/>
              </a:highlight>
              <a:latin typeface="Arial"/>
              <a:ea typeface="Arial"/>
              <a:cs typeface="Arial"/>
              <a:sym typeface="Arial"/>
            </a:endParaRPr>
          </a:p>
          <a:p>
            <a:pPr indent="0" lvl="0" marL="457200" rtl="0" algn="l">
              <a:spcBef>
                <a:spcPts val="1200"/>
              </a:spcBef>
              <a:spcAft>
                <a:spcPts val="0"/>
              </a:spcAft>
              <a:buClr>
                <a:schemeClr val="dk2"/>
              </a:buClr>
              <a:buSzPts val="1100"/>
              <a:buFont typeface="Arial"/>
              <a:buNone/>
            </a:pPr>
            <a:r>
              <a:t/>
            </a:r>
            <a:endParaRPr sz="1200">
              <a:solidFill>
                <a:srgbClr val="1F1F1F"/>
              </a:solidFill>
              <a:highlight>
                <a:schemeClr val="lt1"/>
              </a:highlight>
              <a:latin typeface="Arial"/>
              <a:ea typeface="Arial"/>
              <a:cs typeface="Arial"/>
              <a:sym typeface="Arial"/>
            </a:endParaRPr>
          </a:p>
          <a:p>
            <a:pPr indent="0" lvl="0" marL="0" rtl="0" algn="l">
              <a:lnSpc>
                <a:spcPct val="115000"/>
              </a:lnSpc>
              <a:spcBef>
                <a:spcPts val="1200"/>
              </a:spcBef>
              <a:spcAft>
                <a:spcPts val="1200"/>
              </a:spcAft>
              <a:buNone/>
            </a:pPr>
            <a:r>
              <a:t/>
            </a:r>
            <a:endParaRPr sz="1200">
              <a:solidFill>
                <a:srgbClr val="1F1F1F"/>
              </a:solidFill>
              <a:highlight>
                <a:srgbClr val="FFFFFF"/>
              </a:highlight>
              <a:latin typeface="Arial"/>
              <a:ea typeface="Arial"/>
              <a:cs typeface="Arial"/>
              <a:sym typeface="Arial"/>
            </a:endParaRPr>
          </a:p>
        </p:txBody>
      </p:sp>
      <p:pic>
        <p:nvPicPr>
          <p:cNvPr id="94" name="Google Shape;94;p5"/>
          <p:cNvPicPr preferRelativeResize="0"/>
          <p:nvPr/>
        </p:nvPicPr>
        <p:blipFill rotWithShape="1">
          <a:blip r:embed="rId3">
            <a:alphaModFix/>
          </a:blip>
          <a:srcRect b="2312" l="4514" r="-2102" t="3756"/>
          <a:stretch/>
        </p:blipFill>
        <p:spPr>
          <a:xfrm>
            <a:off x="5715000" y="1211580"/>
            <a:ext cx="3006725" cy="3017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Technology Stack</a:t>
            </a:r>
            <a:endParaRPr/>
          </a:p>
        </p:txBody>
      </p:sp>
      <p:sp>
        <p:nvSpPr>
          <p:cNvPr id="100" name="Google Shape;100;p6"/>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Machine Learning  </a:t>
            </a:r>
            <a:endParaRPr/>
          </a:p>
          <a:p>
            <a:pPr indent="0" lvl="0" marL="0" rtl="0" algn="l">
              <a:lnSpc>
                <a:spcPct val="115000"/>
              </a:lnSpc>
              <a:spcBef>
                <a:spcPts val="1200"/>
              </a:spcBef>
              <a:spcAft>
                <a:spcPts val="0"/>
              </a:spcAft>
              <a:buSzPts val="1800"/>
              <a:buNone/>
            </a:pPr>
            <a:r>
              <a:rPr lang="en-GB"/>
              <a:t>Python</a:t>
            </a:r>
            <a:endParaRPr/>
          </a:p>
          <a:p>
            <a:pPr indent="0" lvl="0" marL="0" rtl="0" algn="l">
              <a:lnSpc>
                <a:spcPct val="115000"/>
              </a:lnSpc>
              <a:spcBef>
                <a:spcPts val="1200"/>
              </a:spcBef>
              <a:spcAft>
                <a:spcPts val="0"/>
              </a:spcAft>
              <a:buSzPts val="1800"/>
              <a:buNone/>
            </a:pPr>
            <a:r>
              <a:rPr lang="en-GB"/>
              <a:t>JavaScript </a:t>
            </a:r>
            <a:endParaRPr/>
          </a:p>
          <a:p>
            <a:pPr indent="0" lvl="0" marL="0" rtl="0" algn="l">
              <a:lnSpc>
                <a:spcPct val="115000"/>
              </a:lnSpc>
              <a:spcBef>
                <a:spcPts val="1200"/>
              </a:spcBef>
              <a:spcAft>
                <a:spcPts val="0"/>
              </a:spcAft>
              <a:buSzPts val="1800"/>
              <a:buNone/>
            </a:pPr>
            <a:r>
              <a:rPr lang="en-GB"/>
              <a:t>CSS</a:t>
            </a:r>
            <a:endParaRPr/>
          </a:p>
          <a:p>
            <a:pPr indent="0" lvl="0" marL="0" rtl="0" algn="l">
              <a:lnSpc>
                <a:spcPct val="115000"/>
              </a:lnSpc>
              <a:spcBef>
                <a:spcPts val="1200"/>
              </a:spcBef>
              <a:spcAft>
                <a:spcPts val="0"/>
              </a:spcAft>
              <a:buSzPts val="1800"/>
              <a:buNone/>
            </a:pPr>
            <a:r>
              <a:rPr lang="en-GB"/>
              <a:t>HTML </a:t>
            </a:r>
            <a:endParaRPr/>
          </a:p>
          <a:p>
            <a:pPr indent="0" lvl="0" marL="0" rtl="0" algn="l">
              <a:lnSpc>
                <a:spcPct val="115000"/>
              </a:lnSpc>
              <a:spcBef>
                <a:spcPts val="1200"/>
              </a:spcBef>
              <a:spcAft>
                <a:spcPts val="1200"/>
              </a:spcAft>
              <a:buSzPts val="1800"/>
              <a:buNone/>
            </a:pPr>
            <a:r>
              <a:rPr lang="en-GB"/>
              <a:t>Dockerfile</a:t>
            </a:r>
            <a:endParaRPr/>
          </a:p>
        </p:txBody>
      </p:sp>
      <p:pic>
        <p:nvPicPr>
          <p:cNvPr id="101" name="Google Shape;101;p6"/>
          <p:cNvPicPr preferRelativeResize="0"/>
          <p:nvPr/>
        </p:nvPicPr>
        <p:blipFill rotWithShape="1">
          <a:blip r:embed="rId3">
            <a:alphaModFix/>
          </a:blip>
          <a:srcRect b="0" l="0" r="0" t="0"/>
          <a:stretch/>
        </p:blipFill>
        <p:spPr>
          <a:xfrm>
            <a:off x="5145405" y="1356360"/>
            <a:ext cx="2986405" cy="1350010"/>
          </a:xfrm>
          <a:prstGeom prst="rect">
            <a:avLst/>
          </a:prstGeom>
          <a:noFill/>
          <a:ln>
            <a:noFill/>
          </a:ln>
        </p:spPr>
      </p:pic>
      <p:pic>
        <p:nvPicPr>
          <p:cNvPr id="102" name="Google Shape;102;p6"/>
          <p:cNvPicPr preferRelativeResize="0"/>
          <p:nvPr/>
        </p:nvPicPr>
        <p:blipFill rotWithShape="1">
          <a:blip r:embed="rId4">
            <a:alphaModFix/>
          </a:blip>
          <a:srcRect b="0" l="0" r="0" t="0"/>
          <a:stretch/>
        </p:blipFill>
        <p:spPr>
          <a:xfrm>
            <a:off x="5520055" y="2783205"/>
            <a:ext cx="2019300" cy="18148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Questions ?</a:t>
            </a:r>
            <a:endParaRPr/>
          </a:p>
        </p:txBody>
      </p:sp>
      <p:sp>
        <p:nvSpPr>
          <p:cNvPr id="108" name="Google Shape;108;p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2023-08-27T05:14:46Z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