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Lst>
  <p:sldSz cx="9144000" cy="5143500"/>
  <p:notesSz cx="6858000" cy="9144000"/>
  <p:embeddedFontLst>
    <p:embeddedFont>
      <p:font typeface="Raleway"/>
      <p:regular r:id="rId14"/>
    </p:embeddedFont>
    <p:embeddedFont>
      <p:font typeface="Lato" panose="020F0502020204030203"/>
      <p:regular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14"/>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font" Target="fonts/font2.fntdata"/><Relationship Id="rId14" Type="http://schemas.openxmlformats.org/officeDocument/2006/relationships/font" Target="fonts/font1.fntdata"/><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277eda572c2_0_9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77eda572c2_0_9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g277eda572c2_0_7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77eda572c2_0_7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g277eda572c2_0_8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77eda572c2_0_8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 name="Shape 92"/>
        <p:cNvGrpSpPr/>
        <p:nvPr/>
      </p:nvGrpSpPr>
      <p:grpSpPr>
        <a:xfrm>
          <a:off x="0" y="0"/>
          <a:ext cx="0" cy="0"/>
          <a:chOff x="0" y="0"/>
          <a:chExt cx="0" cy="0"/>
        </a:xfrm>
      </p:grpSpPr>
      <p:sp>
        <p:nvSpPr>
          <p:cNvPr id="93" name="Google Shape;93;g277eda572c2_0_8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77eda572c2_0_8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 name="Shape 98"/>
        <p:cNvGrpSpPr/>
        <p:nvPr/>
      </p:nvGrpSpPr>
      <p:grpSpPr>
        <a:xfrm>
          <a:off x="0" y="0"/>
          <a:ext cx="0" cy="0"/>
          <a:chOff x="0" y="0"/>
          <a:chExt cx="0" cy="0"/>
        </a:xfrm>
      </p:grpSpPr>
      <p:sp>
        <p:nvSpPr>
          <p:cNvPr id="99" name="Google Shape;99;g277e8bf5842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77e8bf5842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277e8bf5842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77e8bf5842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p:nvPr>
            <p:ph type="ctrTitle"/>
          </p:nvPr>
        </p:nvSpPr>
        <p:spPr>
          <a:xfrm>
            <a:off x="2371725" y="630225"/>
            <a:ext cx="6331500" cy="15420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type="subTitle" idx="1"/>
          </p:nvPr>
        </p:nvSpPr>
        <p:spPr>
          <a:xfrm>
            <a:off x="2390267" y="3238450"/>
            <a:ext cx="6331500" cy="1241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p:nvPr>
            <p:ph type="title" hasCustomPrompt="1"/>
          </p:nvPr>
        </p:nvSpPr>
        <p:spPr>
          <a:xfrm>
            <a:off x="853950" y="1304850"/>
            <a:ext cx="74361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1pPr>
            <a:lvl2pPr lvl="1" algn="ctr">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2pPr>
            <a:lvl3pPr lvl="2" algn="ctr">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3pPr>
            <a:lvl4pPr lvl="3" algn="ctr">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4pPr>
            <a:lvl5pPr lvl="4" algn="ctr">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5pPr>
            <a:lvl6pPr lvl="5" algn="ctr">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6pPr>
            <a:lvl7pPr lvl="6" algn="ctr">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7pPr>
            <a:lvl8pPr lvl="7" algn="ctr">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8pPr>
            <a:lvl9pPr lvl="8" algn="ctr">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9pPr>
          </a:lstStyle>
          <a:p>
            <a:r>
              <a:t>xx%</a:t>
            </a:r>
          </a:p>
        </p:txBody>
      </p:sp>
      <p:sp>
        <p:nvSpPr>
          <p:cNvPr id="64" name="Google Shape;64;p11"/>
          <p:cNvSpPr txBox="1"/>
          <p:nvPr>
            <p:ph type="body" idx="1"/>
          </p:nvPr>
        </p:nvSpPr>
        <p:spPr>
          <a:xfrm>
            <a:off x="853950" y="2919450"/>
            <a:ext cx="74361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65" name="Google Shape;65;p11"/>
          <p:cNvSpPr txBox="1"/>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6" name="Shape 66"/>
        <p:cNvGrpSpPr/>
        <p:nvPr/>
      </p:nvGrpSpPr>
      <p:grpSpPr>
        <a:xfrm>
          <a:off x="0" y="0"/>
          <a:ext cx="0" cy="0"/>
          <a:chOff x="0" y="0"/>
          <a:chExt cx="0" cy="0"/>
        </a:xfrm>
      </p:grpSpPr>
      <p:sp>
        <p:nvSpPr>
          <p:cNvPr id="67" name="Google Shape;67;p12"/>
          <p:cNvSpPr txBox="1"/>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p:nvPr>
            <p:ph type="title"/>
          </p:nvPr>
        </p:nvSpPr>
        <p:spPr>
          <a:xfrm>
            <a:off x="406425" y="1806825"/>
            <a:ext cx="8296800" cy="1542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27" name="Google Shape;27;p4"/>
          <p:cNvSpPr txBox="1"/>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type="body" idx="1"/>
          </p:nvPr>
        </p:nvSpPr>
        <p:spPr>
          <a:xfrm>
            <a:off x="2400303"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4" name="Google Shape;34;p5"/>
          <p:cNvSpPr txBox="1"/>
          <p:nvPr>
            <p:ph type="body" idx="2"/>
          </p:nvPr>
        </p:nvSpPr>
        <p:spPr>
          <a:xfrm>
            <a:off x="5650572"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5" name="Google Shape;35;p5"/>
          <p:cNvSpPr txBox="1"/>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p:nvPr>
            <p:ph type="title"/>
          </p:nvPr>
        </p:nvSpPr>
        <p:spPr>
          <a:xfrm>
            <a:off x="319500" y="936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type="body" idx="1"/>
          </p:nvPr>
        </p:nvSpPr>
        <p:spPr>
          <a:xfrm>
            <a:off x="319500" y="1846804"/>
            <a:ext cx="2808000" cy="2806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3" name="Google Shape;43;p7"/>
          <p:cNvSpPr txBox="1"/>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p:nvPr>
            <p:ph type="title"/>
          </p:nvPr>
        </p:nvSpPr>
        <p:spPr>
          <a:xfrm>
            <a:off x="283103" y="712141"/>
            <a:ext cx="6244200" cy="38355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p:nvPr>
            <p:ph type="title"/>
          </p:nvPr>
        </p:nvSpPr>
        <p:spPr>
          <a:xfrm>
            <a:off x="265500" y="1397350"/>
            <a:ext cx="4045200" cy="1318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type="subTitle" idx="1"/>
          </p:nvPr>
        </p:nvSpPr>
        <p:spPr>
          <a:xfrm>
            <a:off x="265500" y="273537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p:nvPr>
            <p:ph type="body" idx="1"/>
          </p:nvPr>
        </p:nvSpPr>
        <p:spPr>
          <a:xfrm>
            <a:off x="328017" y="4226025"/>
            <a:ext cx="8388600" cy="3936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59" name="Google Shape;59;p10"/>
          <p:cNvSpPr txBox="1"/>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p:txBody>
      </p:sp>
      <p:sp>
        <p:nvSpPr>
          <p:cNvPr id="7" name="Google Shape;7;p1"/>
          <p:cNvSpPr txBox="1"/>
          <p:nvPr>
            <p:ph type="body" idx="1"/>
          </p:nvPr>
        </p:nvSpPr>
        <p:spPr>
          <a:xfrm>
            <a:off x="2410112" y="1595776"/>
            <a:ext cx="6321600" cy="3002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panose="020F0502020204030203"/>
              <a:buChar char="●"/>
              <a:defRPr sz="1800">
                <a:solidFill>
                  <a:schemeClr val="dk2"/>
                </a:solidFill>
                <a:latin typeface="Lato" panose="020F0502020204030203"/>
                <a:ea typeface="Lato" panose="020F0502020204030203"/>
                <a:cs typeface="Lato" panose="020F0502020204030203"/>
                <a:sym typeface="Lato" panose="020F0502020204030203"/>
              </a:defRPr>
            </a:lvl1pPr>
            <a:lvl2pPr marL="914400" lvl="1" indent="-317500">
              <a:lnSpc>
                <a:spcPct val="115000"/>
              </a:lnSpc>
              <a:spcBef>
                <a:spcPts val="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2pPr>
            <a:lvl3pPr marL="1371600" lvl="2" indent="-317500">
              <a:lnSpc>
                <a:spcPct val="115000"/>
              </a:lnSpc>
              <a:spcBef>
                <a:spcPts val="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3pPr>
            <a:lvl4pPr marL="1828800" lvl="3" indent="-317500">
              <a:lnSpc>
                <a:spcPct val="115000"/>
              </a:lnSpc>
              <a:spcBef>
                <a:spcPts val="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4pPr>
            <a:lvl5pPr marL="2286000" lvl="4" indent="-317500">
              <a:lnSpc>
                <a:spcPct val="115000"/>
              </a:lnSpc>
              <a:spcBef>
                <a:spcPts val="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5pPr>
            <a:lvl6pPr marL="2743200" lvl="5" indent="-317500">
              <a:lnSpc>
                <a:spcPct val="115000"/>
              </a:lnSpc>
              <a:spcBef>
                <a:spcPts val="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6pPr>
            <a:lvl7pPr marL="3200400" lvl="6" indent="-317500">
              <a:lnSpc>
                <a:spcPct val="115000"/>
              </a:lnSpc>
              <a:spcBef>
                <a:spcPts val="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7pPr>
            <a:lvl8pPr marL="3657600" lvl="7" indent="-317500">
              <a:lnSpc>
                <a:spcPct val="115000"/>
              </a:lnSpc>
              <a:spcBef>
                <a:spcPts val="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8pPr>
            <a:lvl9pPr marL="4114800" lvl="8" indent="-317500">
              <a:lnSpc>
                <a:spcPct val="115000"/>
              </a:lnSpc>
              <a:spcBef>
                <a:spcPts val="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panose="020F0502020204030203"/>
                <a:ea typeface="Lato" panose="020F0502020204030203"/>
                <a:cs typeface="Lato" panose="020F0502020204030203"/>
                <a:sym typeface="Lato" panose="020F0502020204030203"/>
              </a:defRPr>
            </a:lvl1pPr>
            <a:lvl2pPr lvl="1" algn="r">
              <a:buNone/>
              <a:defRPr sz="1000">
                <a:solidFill>
                  <a:schemeClr val="dk2"/>
                </a:solidFill>
                <a:latin typeface="Lato" panose="020F0502020204030203"/>
                <a:ea typeface="Lato" panose="020F0502020204030203"/>
                <a:cs typeface="Lato" panose="020F0502020204030203"/>
                <a:sym typeface="Lato" panose="020F0502020204030203"/>
              </a:defRPr>
            </a:lvl2pPr>
            <a:lvl3pPr lvl="2" algn="r">
              <a:buNone/>
              <a:defRPr sz="1000">
                <a:solidFill>
                  <a:schemeClr val="dk2"/>
                </a:solidFill>
                <a:latin typeface="Lato" panose="020F0502020204030203"/>
                <a:ea typeface="Lato" panose="020F0502020204030203"/>
                <a:cs typeface="Lato" panose="020F0502020204030203"/>
                <a:sym typeface="Lato" panose="020F0502020204030203"/>
              </a:defRPr>
            </a:lvl3pPr>
            <a:lvl4pPr lvl="3" algn="r">
              <a:buNone/>
              <a:defRPr sz="1000">
                <a:solidFill>
                  <a:schemeClr val="dk2"/>
                </a:solidFill>
                <a:latin typeface="Lato" panose="020F0502020204030203"/>
                <a:ea typeface="Lato" panose="020F0502020204030203"/>
                <a:cs typeface="Lato" panose="020F0502020204030203"/>
                <a:sym typeface="Lato" panose="020F0502020204030203"/>
              </a:defRPr>
            </a:lvl4pPr>
            <a:lvl5pPr lvl="4" algn="r">
              <a:buNone/>
              <a:defRPr sz="1000">
                <a:solidFill>
                  <a:schemeClr val="dk2"/>
                </a:solidFill>
                <a:latin typeface="Lato" panose="020F0502020204030203"/>
                <a:ea typeface="Lato" panose="020F0502020204030203"/>
                <a:cs typeface="Lato" panose="020F0502020204030203"/>
                <a:sym typeface="Lato" panose="020F0502020204030203"/>
              </a:defRPr>
            </a:lvl5pPr>
            <a:lvl6pPr lvl="5" algn="r">
              <a:buNone/>
              <a:defRPr sz="1000">
                <a:solidFill>
                  <a:schemeClr val="dk2"/>
                </a:solidFill>
                <a:latin typeface="Lato" panose="020F0502020204030203"/>
                <a:ea typeface="Lato" panose="020F0502020204030203"/>
                <a:cs typeface="Lato" panose="020F0502020204030203"/>
                <a:sym typeface="Lato" panose="020F0502020204030203"/>
              </a:defRPr>
            </a:lvl6pPr>
            <a:lvl7pPr lvl="6" algn="r">
              <a:buNone/>
              <a:defRPr sz="1000">
                <a:solidFill>
                  <a:schemeClr val="dk2"/>
                </a:solidFill>
                <a:latin typeface="Lato" panose="020F0502020204030203"/>
                <a:ea typeface="Lato" panose="020F0502020204030203"/>
                <a:cs typeface="Lato" panose="020F0502020204030203"/>
                <a:sym typeface="Lato" panose="020F0502020204030203"/>
              </a:defRPr>
            </a:lvl7pPr>
            <a:lvl8pPr lvl="7" algn="r">
              <a:buNone/>
              <a:defRPr sz="1000">
                <a:solidFill>
                  <a:schemeClr val="dk2"/>
                </a:solidFill>
                <a:latin typeface="Lato" panose="020F0502020204030203"/>
                <a:ea typeface="Lato" panose="020F0502020204030203"/>
                <a:cs typeface="Lato" panose="020F0502020204030203"/>
                <a:sym typeface="Lato" panose="020F0502020204030203"/>
              </a:defRPr>
            </a:lvl8pPr>
            <a:lvl9pPr lvl="8" algn="r">
              <a:buNone/>
              <a:defRPr sz="1000">
                <a:solidFill>
                  <a:schemeClr val="dk2"/>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NEPLOY </a:t>
            </a:r>
            <a:endParaRPr lang="en-GB"/>
          </a:p>
        </p:txBody>
      </p:sp>
      <p:sp>
        <p:nvSpPr>
          <p:cNvPr id="73" name="Google Shape;73;p13"/>
          <p:cNvSpPr txBox="1"/>
          <p:nvPr>
            <p:ph type="subTitle" idx="1"/>
          </p:nvPr>
        </p:nvSpPr>
        <p:spPr>
          <a:xfrm>
            <a:off x="2390275" y="2490650"/>
            <a:ext cx="6331500" cy="1989600"/>
          </a:xfrm>
          <a:prstGeom prst="rect">
            <a:avLst/>
          </a:prstGeom>
        </p:spPr>
        <p:txBody>
          <a:bodyPr spcFirstLastPara="1" wrap="square" lIns="91425" tIns="91425" rIns="91425" bIns="91425" anchor="b" anchorCtr="0">
            <a:normAutofit lnSpcReduction="20000"/>
          </a:bodyPr>
          <a:lstStyle/>
          <a:p>
            <a:pPr marL="0" lvl="0" indent="0" algn="l" rtl="0">
              <a:spcBef>
                <a:spcPts val="0"/>
              </a:spcBef>
              <a:spcAft>
                <a:spcPts val="0"/>
              </a:spcAft>
              <a:buNone/>
            </a:pPr>
            <a:r>
              <a:rPr lang="en-GB"/>
              <a:t>                                                               Designed and Developed By</a:t>
            </a:r>
            <a:endParaRPr lang="en-GB"/>
          </a:p>
          <a:p>
            <a:pPr marL="0" lvl="0" indent="0" algn="l" rtl="0">
              <a:spcBef>
                <a:spcPts val="0"/>
              </a:spcBef>
              <a:spcAft>
                <a:spcPts val="0"/>
              </a:spcAft>
              <a:buNone/>
            </a:pPr>
          </a:p>
          <a:p>
            <a:pPr marL="0" lvl="0" indent="0" algn="l" rtl="0">
              <a:spcBef>
                <a:spcPts val="0"/>
              </a:spcBef>
              <a:spcAft>
                <a:spcPts val="0"/>
              </a:spcAft>
              <a:buNone/>
            </a:pPr>
            <a:r>
              <a:rPr lang="en-GB"/>
              <a:t>                                                                Lokesh  </a:t>
            </a:r>
            <a:endParaRPr lang="en-GB"/>
          </a:p>
          <a:p>
            <a:pPr marL="0" lvl="0" indent="0" algn="l" rtl="0">
              <a:spcBef>
                <a:spcPts val="0"/>
              </a:spcBef>
              <a:spcAft>
                <a:spcPts val="0"/>
              </a:spcAft>
              <a:buNone/>
            </a:pPr>
            <a:r>
              <a:rPr lang="en-GB"/>
              <a:t>                                                                Kaushik</a:t>
            </a:r>
            <a:endParaRPr lang="en-GB"/>
          </a:p>
          <a:p>
            <a:pPr marL="0" lvl="0" indent="0" algn="l" rtl="0">
              <a:spcBef>
                <a:spcPts val="0"/>
              </a:spcBef>
              <a:spcAft>
                <a:spcPts val="0"/>
              </a:spcAft>
              <a:buNone/>
            </a:pPr>
            <a:r>
              <a:rPr lang="en-GB"/>
              <a:t>                                                                Akshat Sachan</a:t>
            </a:r>
            <a:endParaRPr lang="en-GB"/>
          </a:p>
          <a:p>
            <a:pPr marL="0" lvl="0" indent="0" algn="l" rtl="0">
              <a:spcBef>
                <a:spcPts val="0"/>
              </a:spcBef>
              <a:spcAft>
                <a:spcPts val="0"/>
              </a:spcAft>
              <a:buNone/>
            </a:pPr>
            <a:r>
              <a:rPr lang="en-GB"/>
              <a:t>                                                                Raghavendra K</a:t>
            </a:r>
            <a:endParaRPr lang="en-GB"/>
          </a:p>
          <a:p>
            <a:pPr marL="0" lvl="0" indent="0" algn="l" rtl="0">
              <a:spcBef>
                <a:spcPts val="0"/>
              </a:spcBef>
              <a:spcAft>
                <a:spcPts val="0"/>
              </a:spcAft>
              <a:buNone/>
            </a:pPr>
          </a:p>
          <a:p>
            <a:pPr marL="0" lvl="0" indent="0" algn="l" rtl="0">
              <a:spcBef>
                <a:spcPts val="0"/>
              </a:spcBef>
              <a:spcAft>
                <a:spcPts val="0"/>
              </a:spcAft>
              <a:buNone/>
            </a:p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4"/>
          <p:cNvSpPr txBox="1"/>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Project Objective</a:t>
            </a:r>
            <a:endParaRPr lang="en-GB"/>
          </a:p>
        </p:txBody>
      </p:sp>
      <p:sp>
        <p:nvSpPr>
          <p:cNvPr id="79" name="Google Shape;79;p14"/>
          <p:cNvSpPr txBox="1"/>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p>
            <a:pPr marL="114300" lvl="0" indent="0" algn="l" rtl="0">
              <a:spcBef>
                <a:spcPts val="1800"/>
              </a:spcBef>
              <a:spcAft>
                <a:spcPts val="0"/>
              </a:spcAft>
              <a:buNone/>
            </a:pPr>
            <a:r>
              <a:rPr lang="en-GB" sz="1700">
                <a:solidFill>
                  <a:srgbClr val="000000"/>
                </a:solidFill>
                <a:latin typeface="Arial" panose="020B0604020202020204"/>
                <a:ea typeface="Arial" panose="020B0604020202020204"/>
                <a:cs typeface="Arial" panose="020B0604020202020204"/>
                <a:sym typeface="Arial" panose="020B0604020202020204"/>
              </a:rPr>
              <a:t>The intent and motive of the project is to develop the smart contract with DApp without hassle of build, depoly and test of smart contracts using kuberntes to containerize the environments and so that app expose endpoint to the user which user can run in the user interface and Code optimization ML model that suggest code improvement in the smart contract using python</a:t>
            </a:r>
            <a:r>
              <a:rPr lang="en-US" altLang="en-GB" sz="1700">
                <a:solidFill>
                  <a:srgbClr val="000000"/>
                </a:solidFill>
                <a:latin typeface="Arial" panose="020B0604020202020204"/>
                <a:ea typeface="Arial" panose="020B0604020202020204"/>
                <a:cs typeface="Arial" panose="020B0604020202020204"/>
                <a:sym typeface="Arial" panose="020B0604020202020204"/>
              </a:rPr>
              <a:t>.</a:t>
            </a:r>
            <a:endParaRPr sz="17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spcBef>
                <a:spcPts val="400"/>
              </a:spcBef>
              <a:spcAft>
                <a:spcPts val="1200"/>
              </a:spcAft>
              <a:buNone/>
            </a:pPr>
          </a:p>
        </p:txBody>
      </p:sp>
      <p:pic>
        <p:nvPicPr>
          <p:cNvPr id="1" name="Picture 0"/>
          <p:cNvPicPr>
            <a:picLocks noChangeAspect="1"/>
          </p:cNvPicPr>
          <p:nvPr/>
        </p:nvPicPr>
        <p:blipFill>
          <a:blip r:embed="rId1"/>
          <a:srcRect l="13510"/>
          <a:stretch>
            <a:fillRect/>
          </a:stretch>
        </p:blipFill>
        <p:spPr>
          <a:xfrm>
            <a:off x="487680" y="1599565"/>
            <a:ext cx="1912620" cy="19450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3" name="Shape 83"/>
        <p:cNvGrpSpPr/>
        <p:nvPr/>
      </p:nvGrpSpPr>
      <p:grpSpPr>
        <a:xfrm>
          <a:off x="0" y="0"/>
          <a:ext cx="0" cy="0"/>
          <a:chOff x="0" y="0"/>
          <a:chExt cx="0" cy="0"/>
        </a:xfrm>
      </p:grpSpPr>
      <p:sp>
        <p:nvSpPr>
          <p:cNvPr id="84" name="Google Shape;84;p15"/>
          <p:cNvSpPr txBox="1"/>
          <p:nvPr>
            <p:ph type="title"/>
          </p:nvPr>
        </p:nvSpPr>
        <p:spPr>
          <a:xfrm>
            <a:off x="2242770" y="43498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Solution Approach</a:t>
            </a:r>
            <a:endParaRPr lang="en-GB"/>
          </a:p>
        </p:txBody>
      </p:sp>
      <p:sp>
        <p:nvSpPr>
          <p:cNvPr id="85" name="Google Shape;85;p15"/>
          <p:cNvSpPr txBox="1"/>
          <p:nvPr>
            <p:ph type="body" idx="1"/>
          </p:nvPr>
        </p:nvSpPr>
        <p:spPr>
          <a:xfrm>
            <a:off x="2242820" y="1005205"/>
            <a:ext cx="6636385" cy="30022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1F1F1F"/>
                </a:solidFill>
                <a:highlight>
                  <a:srgbClr val="FFFFFF"/>
                </a:highlight>
                <a:latin typeface="Arial" panose="020B0604020202020204"/>
                <a:ea typeface="Arial" panose="020B0604020202020204"/>
                <a:cs typeface="Arial" panose="020B0604020202020204"/>
                <a:sym typeface="Arial" panose="020B0604020202020204"/>
              </a:rPr>
              <a:t>Here are the steps involved in developing a smart contract with DApp without the hassle of build, deploy, and test of smart contracts using Kubernetes to containerize the environments and so that the app exposes an endpoint to the user which the user can run in the user interface, and a code optimization ML model that suggests code improvement in the smart contract using Python</a:t>
            </a:r>
            <a:r>
              <a:rPr lang="en-US" altLang="en-GB" sz="1200">
                <a:solidFill>
                  <a:srgbClr val="1F1F1F"/>
                </a:solidFill>
                <a:highlight>
                  <a:srgbClr val="FFFFFF"/>
                </a:highlight>
                <a:latin typeface="Arial" panose="020B0604020202020204"/>
                <a:ea typeface="Arial" panose="020B0604020202020204"/>
                <a:cs typeface="Arial" panose="020B0604020202020204"/>
                <a:sym typeface="Arial" panose="020B0604020202020204"/>
              </a:rPr>
              <a:t>:</a:t>
            </a:r>
            <a:endParaRPr sz="1200">
              <a:solidFill>
                <a:srgbClr val="1F1F1F"/>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04800" algn="l" rtl="0">
              <a:spcBef>
                <a:spcPts val="1800"/>
              </a:spcBef>
              <a:spcAft>
                <a:spcPts val="0"/>
              </a:spcAft>
              <a:buClr>
                <a:srgbClr val="1F1F1F"/>
              </a:buClr>
              <a:buSzPts val="1200"/>
              <a:buFont typeface="Arial" panose="020B0604020202020204"/>
              <a:buAutoNum type="arabicPeriod"/>
            </a:pPr>
            <a:r>
              <a:rPr lang="en-GB" sz="1200">
                <a:solidFill>
                  <a:srgbClr val="1F1F1F"/>
                </a:solidFill>
                <a:highlight>
                  <a:srgbClr val="FFFFFF"/>
                </a:highlight>
                <a:latin typeface="Arial" panose="020B0604020202020204"/>
                <a:ea typeface="Arial" panose="020B0604020202020204"/>
                <a:cs typeface="Arial" panose="020B0604020202020204"/>
                <a:sym typeface="Arial" panose="020B0604020202020204"/>
              </a:rPr>
              <a:t>Choose a blockchain platform. The first step is a Neo </a:t>
            </a:r>
            <a:r>
              <a:rPr lang="en-US" altLang="en-GB" sz="1200">
                <a:solidFill>
                  <a:srgbClr val="1F1F1F"/>
                </a:solidFill>
                <a:highlight>
                  <a:srgbClr val="FFFFFF"/>
                </a:highlight>
                <a:latin typeface="Arial" panose="020B0604020202020204"/>
                <a:ea typeface="Arial" panose="020B0604020202020204"/>
                <a:cs typeface="Arial" panose="020B0604020202020204"/>
                <a:sym typeface="Arial" panose="020B0604020202020204"/>
              </a:rPr>
              <a:t>N</a:t>
            </a:r>
            <a:r>
              <a:rPr lang="en-GB" sz="1200">
                <a:solidFill>
                  <a:srgbClr val="1F1F1F"/>
                </a:solidFill>
                <a:highlight>
                  <a:srgbClr val="FFFFFF"/>
                </a:highlight>
                <a:latin typeface="Arial" panose="020B0604020202020204"/>
                <a:ea typeface="Arial" panose="020B0604020202020204"/>
                <a:cs typeface="Arial" panose="020B0604020202020204"/>
                <a:sym typeface="Arial" panose="020B0604020202020204"/>
              </a:rPr>
              <a:t>3 blockchain platform on which to develop smart contract. There are many different blockchain platforms available, each with its own strengths and weaknesses. Some popular options include Ethereum, Hyperledger Fabric, and Corda.</a:t>
            </a:r>
            <a:endParaRPr sz="1200">
              <a:solidFill>
                <a:srgbClr val="1F1F1F"/>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04800" algn="l" rtl="0">
              <a:spcBef>
                <a:spcPts val="0"/>
              </a:spcBef>
              <a:spcAft>
                <a:spcPts val="0"/>
              </a:spcAft>
              <a:buClr>
                <a:srgbClr val="1F1F1F"/>
              </a:buClr>
              <a:buSzPts val="1200"/>
              <a:buFont typeface="Arial" panose="020B0604020202020204"/>
              <a:buAutoNum type="arabicPeriod"/>
            </a:pPr>
            <a:r>
              <a:rPr lang="en-GB" sz="1200">
                <a:solidFill>
                  <a:srgbClr val="1F1F1F"/>
                </a:solidFill>
                <a:highlight>
                  <a:srgbClr val="FFFFFF"/>
                </a:highlight>
                <a:latin typeface="Arial" panose="020B0604020202020204"/>
                <a:ea typeface="Arial" panose="020B0604020202020204"/>
                <a:cs typeface="Arial" panose="020B0604020202020204"/>
                <a:sym typeface="Arial" panose="020B0604020202020204"/>
              </a:rPr>
              <a:t>Create a smart contract. Once you have chosen a blockchain platform, you can create your smart contract. A smart contract is a piece of code that is stored on the blockchain and can be executed by anyone. Smart contracts can be used to automate a wide variety of tasks, such as transferring funds, exchanging assets, or managing contracts.</a:t>
            </a:r>
            <a:endParaRPr sz="1200">
              <a:solidFill>
                <a:srgbClr val="1F1F1F"/>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04800" algn="l" rtl="0">
              <a:spcBef>
                <a:spcPts val="0"/>
              </a:spcBef>
              <a:spcAft>
                <a:spcPts val="0"/>
              </a:spcAft>
              <a:buClr>
                <a:srgbClr val="1F1F1F"/>
              </a:buClr>
              <a:buSzPts val="1200"/>
              <a:buFont typeface="Arial" panose="020B0604020202020204"/>
              <a:buAutoNum type="arabicPeriod"/>
            </a:pPr>
            <a:r>
              <a:rPr lang="en-GB" sz="1200">
                <a:solidFill>
                  <a:srgbClr val="1F1F1F"/>
                </a:solidFill>
                <a:highlight>
                  <a:srgbClr val="FFFFFF"/>
                </a:highlight>
                <a:latin typeface="Arial" panose="020B0604020202020204"/>
                <a:ea typeface="Arial" panose="020B0604020202020204"/>
                <a:cs typeface="Arial" panose="020B0604020202020204"/>
                <a:sym typeface="Arial" panose="020B0604020202020204"/>
              </a:rPr>
              <a:t>Deploy the smart contract. Once you have created your smart contract, you need to deploy it to the blockchain. This process varies depending on the blockchain platform you are using.</a:t>
            </a:r>
            <a:endParaRPr sz="1200">
              <a:solidFill>
                <a:srgbClr val="1F1F1F"/>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spcBef>
                <a:spcPts val="1100"/>
              </a:spcBef>
              <a:spcAft>
                <a:spcPts val="1200"/>
              </a:spcAft>
              <a:buNone/>
            </a:pPr>
            <a:endParaRPr sz="1000"/>
          </a:p>
        </p:txBody>
      </p:sp>
      <p:pic>
        <p:nvPicPr>
          <p:cNvPr id="1" name="Picture 0"/>
          <p:cNvPicPr>
            <a:picLocks noChangeAspect="1"/>
          </p:cNvPicPr>
          <p:nvPr/>
        </p:nvPicPr>
        <p:blipFill>
          <a:blip r:embed="rId1"/>
          <a:stretch>
            <a:fillRect/>
          </a:stretch>
        </p:blipFill>
        <p:spPr>
          <a:xfrm>
            <a:off x="201930" y="2142490"/>
            <a:ext cx="2040890" cy="13639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16"/>
          <p:cNvSpPr txBox="1"/>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Solution Approach</a:t>
            </a:r>
            <a:endParaRPr lang="en-GB"/>
          </a:p>
        </p:txBody>
      </p:sp>
      <p:sp>
        <p:nvSpPr>
          <p:cNvPr id="91" name="Google Shape;91;p16"/>
          <p:cNvSpPr txBox="1"/>
          <p:nvPr>
            <p:ph type="body" idx="1"/>
          </p:nvPr>
        </p:nvSpPr>
        <p:spPr>
          <a:xfrm>
            <a:off x="385915" y="1530870"/>
            <a:ext cx="8257800" cy="3207600"/>
          </a:xfrm>
          <a:prstGeom prst="rect">
            <a:avLst/>
          </a:prstGeom>
        </p:spPr>
        <p:txBody>
          <a:bodyPr spcFirstLastPara="1" wrap="square" lIns="91425" tIns="91425" rIns="91425" bIns="91425" anchor="t" anchorCtr="0">
            <a:noAutofit/>
          </a:bodyPr>
          <a:lstStyle/>
          <a:p>
            <a:pPr marL="457200" lvl="0" indent="-304800" algn="l" rtl="0">
              <a:spcBef>
                <a:spcPts val="300"/>
              </a:spcBef>
              <a:spcAft>
                <a:spcPts val="0"/>
              </a:spcAft>
              <a:buClr>
                <a:srgbClr val="1F1F1F"/>
              </a:buClr>
              <a:buSzPts val="1200"/>
              <a:buFont typeface="Arial" panose="020B0604020202020204"/>
              <a:buAutoNum type="arabicPeriod"/>
            </a:pPr>
            <a:r>
              <a:rPr lang="en-GB" sz="1200">
                <a:solidFill>
                  <a:srgbClr val="1F1F1F"/>
                </a:solidFill>
                <a:highlight>
                  <a:srgbClr val="FFFFFF"/>
                </a:highlight>
                <a:latin typeface="Arial" panose="020B0604020202020204"/>
                <a:ea typeface="Arial" panose="020B0604020202020204"/>
                <a:cs typeface="Arial" panose="020B0604020202020204"/>
                <a:sym typeface="Arial" panose="020B0604020202020204"/>
              </a:rPr>
              <a:t>Create a DApp. A DApp is a decentralized application that runs on the blockchain. DApps can be used to interact with smart contracts and other decentralized services.</a:t>
            </a:r>
            <a:endParaRPr sz="1200">
              <a:solidFill>
                <a:srgbClr val="1F1F1F"/>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04800" algn="l" rtl="0">
              <a:spcBef>
                <a:spcPts val="0"/>
              </a:spcBef>
              <a:spcAft>
                <a:spcPts val="0"/>
              </a:spcAft>
              <a:buClr>
                <a:srgbClr val="1F1F1F"/>
              </a:buClr>
              <a:buSzPts val="1200"/>
              <a:buFont typeface="Arial" panose="020B0604020202020204"/>
              <a:buAutoNum type="arabicPeriod"/>
            </a:pPr>
            <a:r>
              <a:rPr lang="en-GB" sz="1200">
                <a:solidFill>
                  <a:srgbClr val="1F1F1F"/>
                </a:solidFill>
                <a:highlight>
                  <a:srgbClr val="FFFFFF"/>
                </a:highlight>
                <a:latin typeface="Arial" panose="020B0604020202020204"/>
                <a:ea typeface="Arial" panose="020B0604020202020204"/>
                <a:cs typeface="Arial" panose="020B0604020202020204"/>
                <a:sym typeface="Arial" panose="020B0604020202020204"/>
              </a:rPr>
              <a:t>Containerize the environments. Kubernetes is a container orchestration platform that can be used to manage the deployment and scaling of DApps. Kubernetes can help to ensure that your DApp is always available and running smoothly.</a:t>
            </a:r>
            <a:endParaRPr sz="1200">
              <a:solidFill>
                <a:srgbClr val="1F1F1F"/>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04800" algn="l" rtl="0">
              <a:spcBef>
                <a:spcPts val="0"/>
              </a:spcBef>
              <a:spcAft>
                <a:spcPts val="0"/>
              </a:spcAft>
              <a:buClr>
                <a:srgbClr val="1F1F1F"/>
              </a:buClr>
              <a:buSzPts val="1200"/>
              <a:buFont typeface="Arial" panose="020B0604020202020204"/>
              <a:buAutoNum type="arabicPeriod"/>
            </a:pPr>
            <a:r>
              <a:rPr lang="en-GB" sz="1200">
                <a:solidFill>
                  <a:srgbClr val="1F1F1F"/>
                </a:solidFill>
                <a:highlight>
                  <a:srgbClr val="FFFFFF"/>
                </a:highlight>
                <a:latin typeface="Arial" panose="020B0604020202020204"/>
                <a:ea typeface="Arial" panose="020B0604020202020204"/>
                <a:cs typeface="Arial" panose="020B0604020202020204"/>
                <a:sym typeface="Arial" panose="020B0604020202020204"/>
              </a:rPr>
              <a:t>Expose an endpoint to the user. Once you have containerized the environments, you need to expose an endpoint to the user. This endpoint will allow users to interact with your DApp.</a:t>
            </a:r>
            <a:endParaRPr sz="1200">
              <a:solidFill>
                <a:srgbClr val="1F1F1F"/>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04800" algn="l" rtl="0">
              <a:spcBef>
                <a:spcPts val="0"/>
              </a:spcBef>
              <a:spcAft>
                <a:spcPts val="0"/>
              </a:spcAft>
              <a:buClr>
                <a:srgbClr val="1F1F1F"/>
              </a:buClr>
              <a:buSzPts val="1200"/>
              <a:buFont typeface="Arial" panose="020B0604020202020204"/>
              <a:buAutoNum type="arabicPeriod"/>
            </a:pPr>
            <a:r>
              <a:rPr lang="en-GB" sz="1200">
                <a:solidFill>
                  <a:srgbClr val="1F1F1F"/>
                </a:solidFill>
                <a:highlight>
                  <a:srgbClr val="FFFFFF"/>
                </a:highlight>
                <a:latin typeface="Arial" panose="020B0604020202020204"/>
                <a:ea typeface="Arial" panose="020B0604020202020204"/>
                <a:cs typeface="Arial" panose="020B0604020202020204"/>
                <a:sym typeface="Arial" panose="020B0604020202020204"/>
              </a:rPr>
              <a:t>Develop a code optimization ML model. This model will be used to suggest code improvements in the smart contract. The model can be developed using Python, and it can be trained on a dataset of smart contracts.</a:t>
            </a:r>
            <a:endParaRPr sz="1200">
              <a:solidFill>
                <a:srgbClr val="1F1F1F"/>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spcBef>
                <a:spcPts val="1100"/>
              </a:spcBef>
              <a:spcAft>
                <a:spcPts val="1200"/>
              </a:spcAft>
              <a:buNone/>
            </a:pPr>
            <a:endParaRPr sz="9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5" name="Shape 95"/>
        <p:cNvGrpSpPr/>
        <p:nvPr/>
      </p:nvGrpSpPr>
      <p:grpSpPr>
        <a:xfrm>
          <a:off x="0" y="0"/>
          <a:ext cx="0" cy="0"/>
          <a:chOff x="0" y="0"/>
          <a:chExt cx="0" cy="0"/>
        </a:xfrm>
      </p:grpSpPr>
      <p:sp>
        <p:nvSpPr>
          <p:cNvPr id="96" name="Google Shape;96;p17"/>
          <p:cNvSpPr txBox="1"/>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Value Added Features</a:t>
            </a:r>
            <a:endParaRPr lang="en-GB"/>
          </a:p>
        </p:txBody>
      </p:sp>
      <p:sp>
        <p:nvSpPr>
          <p:cNvPr id="97" name="Google Shape;97;p17"/>
          <p:cNvSpPr txBox="1"/>
          <p:nvPr>
            <p:ph type="body" idx="1"/>
          </p:nvPr>
        </p:nvSpPr>
        <p:spPr>
          <a:xfrm>
            <a:off x="307975" y="1211580"/>
            <a:ext cx="5027930" cy="3064510"/>
          </a:xfrm>
          <a:prstGeom prst="rect">
            <a:avLst/>
          </a:prstGeom>
        </p:spPr>
        <p:txBody>
          <a:bodyPr spcFirstLastPara="1" wrap="square" lIns="91425" tIns="91425" rIns="91425" bIns="91425" anchor="t" anchorCtr="0">
            <a:noAutofit/>
          </a:bodyPr>
          <a:lstStyle/>
          <a:p>
            <a:pPr marL="0" lvl="0" indent="0" algn="l" rtl="0">
              <a:spcBef>
                <a:spcPts val="1800"/>
              </a:spcBef>
              <a:spcAft>
                <a:spcPts val="0"/>
              </a:spcAft>
              <a:buNone/>
            </a:pPr>
            <a:r>
              <a:rPr lang="en-GB" sz="1200">
                <a:solidFill>
                  <a:srgbClr val="1F1F1F"/>
                </a:solidFill>
                <a:highlight>
                  <a:srgbClr val="FFFFFF"/>
                </a:highlight>
                <a:latin typeface="Arial" panose="020B0604020202020204"/>
                <a:ea typeface="Arial" panose="020B0604020202020204"/>
                <a:cs typeface="Arial" panose="020B0604020202020204"/>
                <a:sym typeface="Arial" panose="020B0604020202020204"/>
              </a:rPr>
              <a:t>Here are some additional things to keep in mind when developing a smart contract with DApp using Kubernetes and a code optimization ML model:</a:t>
            </a:r>
            <a:endParaRPr sz="1200">
              <a:solidFill>
                <a:srgbClr val="1F1F1F"/>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04800" algn="l" rtl="0">
              <a:spcBef>
                <a:spcPts val="1800"/>
              </a:spcBef>
              <a:spcAft>
                <a:spcPts val="0"/>
              </a:spcAft>
              <a:buClr>
                <a:srgbClr val="1F1F1F"/>
              </a:buClr>
              <a:buSzPts val="1200"/>
              <a:buFont typeface="Arial" panose="020B0604020202020204"/>
              <a:buChar char="●"/>
            </a:pPr>
            <a:r>
              <a:rPr lang="en-GB" sz="1200">
                <a:solidFill>
                  <a:srgbClr val="1F1F1F"/>
                </a:solidFill>
                <a:highlight>
                  <a:srgbClr val="FFFFFF"/>
                </a:highlight>
                <a:latin typeface="Arial" panose="020B0604020202020204"/>
                <a:ea typeface="Arial" panose="020B0604020202020204"/>
                <a:cs typeface="Arial" panose="020B0604020202020204"/>
                <a:sym typeface="Arial" panose="020B0604020202020204"/>
              </a:rPr>
              <a:t>Security: It is important to take security measures to protect your smart contract and DApp. This includes using secure coding practices and encrypting data.</a:t>
            </a:r>
            <a:endParaRPr sz="1200">
              <a:solidFill>
                <a:srgbClr val="1F1F1F"/>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04800" algn="l" rtl="0">
              <a:spcBef>
                <a:spcPts val="0"/>
              </a:spcBef>
              <a:spcAft>
                <a:spcPts val="0"/>
              </a:spcAft>
              <a:buClr>
                <a:srgbClr val="1F1F1F"/>
              </a:buClr>
              <a:buSzPts val="1200"/>
              <a:buFont typeface="Arial" panose="020B0604020202020204"/>
              <a:buChar char="●"/>
            </a:pPr>
            <a:r>
              <a:rPr lang="en-GB" sz="1200">
                <a:solidFill>
                  <a:srgbClr val="1F1F1F"/>
                </a:solidFill>
                <a:highlight>
                  <a:srgbClr val="FFFFFF"/>
                </a:highlight>
                <a:latin typeface="Arial" panose="020B0604020202020204"/>
                <a:ea typeface="Arial" panose="020B0604020202020204"/>
                <a:cs typeface="Arial" panose="020B0604020202020204"/>
                <a:sym typeface="Arial" panose="020B0604020202020204"/>
              </a:rPr>
              <a:t>Scalability: Kubernetes can help to ensure that your DApp is scalable. This means that it can handle a large number of users and transactions.</a:t>
            </a:r>
            <a:endParaRPr sz="1200">
              <a:solidFill>
                <a:srgbClr val="1F1F1F"/>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04800" algn="l" rtl="0">
              <a:spcBef>
                <a:spcPts val="0"/>
              </a:spcBef>
              <a:spcAft>
                <a:spcPts val="0"/>
              </a:spcAft>
              <a:buClr>
                <a:srgbClr val="1F1F1F"/>
              </a:buClr>
              <a:buSzPts val="1200"/>
              <a:buFont typeface="Arial" panose="020B0604020202020204"/>
              <a:buChar char="●"/>
            </a:pPr>
            <a:r>
              <a:rPr lang="en-GB" sz="1200">
                <a:solidFill>
                  <a:srgbClr val="1F1F1F"/>
                </a:solidFill>
                <a:highlight>
                  <a:srgbClr val="FFFFFF"/>
                </a:highlight>
                <a:latin typeface="Arial" panose="020B0604020202020204"/>
                <a:ea typeface="Arial" panose="020B0604020202020204"/>
                <a:cs typeface="Arial" panose="020B0604020202020204"/>
                <a:sym typeface="Arial" panose="020B0604020202020204"/>
              </a:rPr>
              <a:t>Maintainability: Kubernetes can help to make your DApp more maintainable. This means that it is easier to update and fix bugs.</a:t>
            </a:r>
            <a:endParaRPr sz="1200">
              <a:solidFill>
                <a:srgbClr val="1F1F1F"/>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04800" algn="l" rtl="0">
              <a:spcBef>
                <a:spcPts val="0"/>
              </a:spcBef>
              <a:spcAft>
                <a:spcPts val="0"/>
              </a:spcAft>
              <a:buClr>
                <a:srgbClr val="1F1F1F"/>
              </a:buClr>
              <a:buSzPts val="1200"/>
              <a:buFont typeface="Arial" panose="020B0604020202020204"/>
              <a:buChar char="●"/>
            </a:pPr>
            <a:r>
              <a:rPr lang="en-GB" sz="1200">
                <a:solidFill>
                  <a:srgbClr val="1F1F1F"/>
                </a:solidFill>
                <a:highlight>
                  <a:srgbClr val="FFFFFF"/>
                </a:highlight>
                <a:latin typeface="Arial" panose="020B0604020202020204"/>
                <a:ea typeface="Arial" panose="020B0604020202020204"/>
                <a:cs typeface="Arial" panose="020B0604020202020204"/>
                <a:sym typeface="Arial" panose="020B0604020202020204"/>
              </a:rPr>
              <a:t>Code optimization: The code optimization ML model can help to improve the performance and efficiency of your smart contract. This can make your DApp more user-friendly and reliable.</a:t>
            </a:r>
            <a:endParaRPr sz="1200">
              <a:solidFill>
                <a:srgbClr val="1F1F1F"/>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spcBef>
                <a:spcPts val="1100"/>
              </a:spcBef>
              <a:spcAft>
                <a:spcPts val="0"/>
              </a:spcAft>
              <a:buNone/>
            </a:pPr>
            <a:endParaRPr sz="1200"/>
          </a:p>
          <a:p>
            <a:pPr marL="0" lvl="0" indent="0" algn="l" rtl="0">
              <a:spcBef>
                <a:spcPts val="1200"/>
              </a:spcBef>
              <a:spcAft>
                <a:spcPts val="1200"/>
              </a:spcAft>
              <a:buNone/>
            </a:pPr>
            <a:endParaRPr sz="1200"/>
          </a:p>
        </p:txBody>
      </p:sp>
      <p:pic>
        <p:nvPicPr>
          <p:cNvPr id="1" name="Picture 0"/>
          <p:cNvPicPr>
            <a:picLocks noChangeAspect="1"/>
          </p:cNvPicPr>
          <p:nvPr/>
        </p:nvPicPr>
        <p:blipFill>
          <a:blip r:embed="rId1"/>
          <a:srcRect l="4514" t="3756" r="-2102" b="2313"/>
          <a:stretch>
            <a:fillRect/>
          </a:stretch>
        </p:blipFill>
        <p:spPr>
          <a:xfrm>
            <a:off x="5715000" y="1211580"/>
            <a:ext cx="3006725" cy="30175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Technology Stack</a:t>
            </a:r>
            <a:endParaRPr lang="en-GB"/>
          </a:p>
        </p:txBody>
      </p:sp>
      <p:sp>
        <p:nvSpPr>
          <p:cNvPr id="103" name="Google Shape;103;p18"/>
          <p:cNvSpPr txBox="1"/>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Machine Learning  </a:t>
            </a:r>
            <a:endParaRPr lang="en-GB"/>
          </a:p>
          <a:p>
            <a:pPr marL="0" lvl="0" indent="0" algn="l" rtl="0">
              <a:spcBef>
                <a:spcPts val="1200"/>
              </a:spcBef>
              <a:spcAft>
                <a:spcPts val="0"/>
              </a:spcAft>
              <a:buNone/>
            </a:pPr>
            <a:r>
              <a:rPr lang="en-GB"/>
              <a:t>Python</a:t>
            </a:r>
            <a:endParaRPr lang="en-GB"/>
          </a:p>
          <a:p>
            <a:pPr marL="0" lvl="0" indent="0" algn="l" rtl="0">
              <a:spcBef>
                <a:spcPts val="1200"/>
              </a:spcBef>
              <a:spcAft>
                <a:spcPts val="0"/>
              </a:spcAft>
              <a:buNone/>
            </a:pPr>
            <a:r>
              <a:rPr lang="en-GB"/>
              <a:t>JavaScript </a:t>
            </a:r>
            <a:endParaRPr lang="en-GB"/>
          </a:p>
          <a:p>
            <a:pPr marL="0" lvl="0" indent="0" algn="l" rtl="0">
              <a:spcBef>
                <a:spcPts val="1200"/>
              </a:spcBef>
              <a:spcAft>
                <a:spcPts val="0"/>
              </a:spcAft>
              <a:buNone/>
            </a:pPr>
            <a:r>
              <a:rPr lang="en-GB"/>
              <a:t>CSS</a:t>
            </a:r>
            <a:endParaRPr lang="en-GB"/>
          </a:p>
          <a:p>
            <a:pPr marL="0" lvl="0" indent="0" algn="l" rtl="0">
              <a:spcBef>
                <a:spcPts val="1200"/>
              </a:spcBef>
              <a:spcAft>
                <a:spcPts val="0"/>
              </a:spcAft>
              <a:buNone/>
            </a:pPr>
            <a:r>
              <a:rPr lang="en-GB"/>
              <a:t>HTML </a:t>
            </a:r>
            <a:endParaRPr lang="en-GB"/>
          </a:p>
          <a:p>
            <a:pPr marL="0" lvl="0" indent="0" algn="l" rtl="0">
              <a:spcBef>
                <a:spcPts val="1200"/>
              </a:spcBef>
              <a:spcAft>
                <a:spcPts val="1200"/>
              </a:spcAft>
              <a:buNone/>
            </a:pPr>
            <a:r>
              <a:rPr lang="en-GB"/>
              <a:t>Dockerfile</a:t>
            </a:r>
            <a:endParaRPr lang="en-GB"/>
          </a:p>
        </p:txBody>
      </p:sp>
      <p:pic>
        <p:nvPicPr>
          <p:cNvPr id="2" name="Picture 1"/>
          <p:cNvPicPr>
            <a:picLocks noChangeAspect="1"/>
          </p:cNvPicPr>
          <p:nvPr/>
        </p:nvPicPr>
        <p:blipFill>
          <a:blip r:embed="rId1"/>
          <a:stretch>
            <a:fillRect/>
          </a:stretch>
        </p:blipFill>
        <p:spPr>
          <a:xfrm>
            <a:off x="5145405" y="1356360"/>
            <a:ext cx="2986405" cy="1350010"/>
          </a:xfrm>
          <a:prstGeom prst="rect">
            <a:avLst/>
          </a:prstGeom>
        </p:spPr>
      </p:pic>
      <p:pic>
        <p:nvPicPr>
          <p:cNvPr id="3" name="Picture 2"/>
          <p:cNvPicPr>
            <a:picLocks noChangeAspect="1"/>
          </p:cNvPicPr>
          <p:nvPr/>
        </p:nvPicPr>
        <p:blipFill>
          <a:blip r:embed="rId2"/>
          <a:stretch>
            <a:fillRect/>
          </a:stretch>
        </p:blipFill>
        <p:spPr>
          <a:xfrm>
            <a:off x="5520055" y="2783205"/>
            <a:ext cx="2019300" cy="18148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p>
        </p:txBody>
      </p:sp>
      <p:sp>
        <p:nvSpPr>
          <p:cNvPr id="109" name="Google Shape;109;p19"/>
          <p:cNvSpPr txBox="1"/>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3619</Words>
  <Application>WPS Presentation</Application>
  <PresentationFormat/>
  <Paragraphs>51</Paragraphs>
  <Slides>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vt:i4>
      </vt:variant>
    </vt:vector>
  </HeadingPairs>
  <TitlesOfParts>
    <vt:vector size="18" baseType="lpstr">
      <vt:lpstr>Arial</vt:lpstr>
      <vt:lpstr>SimSun</vt:lpstr>
      <vt:lpstr>Wingdings</vt:lpstr>
      <vt:lpstr>Arial</vt:lpstr>
      <vt:lpstr>Raleway</vt:lpstr>
      <vt:lpstr>Lato</vt:lpstr>
      <vt:lpstr>Microsoft YaHei</vt:lpstr>
      <vt:lpstr>汉仪旗黑</vt:lpstr>
      <vt:lpstr>Arial Unicode MS</vt:lpstr>
      <vt:lpstr>宋体-简</vt:lpstr>
      <vt:lpstr>Swiss</vt:lpstr>
      <vt:lpstr>NEPLOY </vt:lpstr>
      <vt:lpstr>Project Objective</vt:lpstr>
      <vt:lpstr>Solution Approach</vt:lpstr>
      <vt:lpstr>Solution Approach</vt:lpstr>
      <vt:lpstr>Value Added Features</vt:lpstr>
      <vt:lpstr>Technology Stack</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NEPLOY </dc:title>
  <dc:creator/>
  <cp:lastModifiedBy>akshat.sachan.in</cp:lastModifiedBy>
  <cp:revision>1</cp:revision>
  <dcterms:created xsi:type="dcterms:W3CDTF">2023-08-27T05:14:46Z</dcterms:created>
  <dcterms:modified xsi:type="dcterms:W3CDTF">2023-08-27T05:14:46Z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1033-5.4.4.8063</vt:lpwstr>
  </property>
</Properties>
</file>