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8B49AF-E35F-4CDA-AB7F-AF6C0D734ACD}" type="datetimeFigureOut">
              <a:rPr lang="en-IN" smtClean="0"/>
              <a:t>12-12-2022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A03513-8AD0-4C9C-AC7C-C05CF7FAE112}" type="slidenum">
              <a:rPr lang="en-IN" smtClean="0"/>
              <a:t>‹#›</a:t>
            </a:fld>
            <a:endParaRPr lang="en-IN"/>
          </a:p>
        </p:txBody>
      </p:sp>
    </p:spTree>
    <p:extLst>
      <p:ext uri="{BB962C8B-B14F-4D97-AF65-F5344CB8AC3E}">
        <p14:creationId xmlns:p14="http://schemas.microsoft.com/office/powerpoint/2010/main" val="1855446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A03513-8AD0-4C9C-AC7C-C05CF7FAE112}" type="slidenum">
              <a:rPr lang="en-IN" smtClean="0"/>
              <a:t>5</a:t>
            </a:fld>
            <a:endParaRPr lang="en-IN"/>
          </a:p>
        </p:txBody>
      </p:sp>
    </p:spTree>
    <p:extLst>
      <p:ext uri="{BB962C8B-B14F-4D97-AF65-F5344CB8AC3E}">
        <p14:creationId xmlns:p14="http://schemas.microsoft.com/office/powerpoint/2010/main" val="3066417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3D580-531A-3C78-F2E2-0394F270AA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52539E9-C136-B0E5-A308-0F1B504480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43A67E5-0BD5-1FB1-47A6-9FA8B0788612}"/>
              </a:ext>
            </a:extLst>
          </p:cNvPr>
          <p:cNvSpPr>
            <a:spLocks noGrp="1"/>
          </p:cNvSpPr>
          <p:nvPr>
            <p:ph type="dt" sz="half" idx="10"/>
          </p:nvPr>
        </p:nvSpPr>
        <p:spPr/>
        <p:txBody>
          <a:bodyPr/>
          <a:lstStyle/>
          <a:p>
            <a:fld id="{D94EFB7F-79DA-48E7-A1F8-1A083AD876D6}" type="datetimeFigureOut">
              <a:rPr lang="en-IN" smtClean="0"/>
              <a:t>12-12-2022</a:t>
            </a:fld>
            <a:endParaRPr lang="en-IN"/>
          </a:p>
        </p:txBody>
      </p:sp>
      <p:sp>
        <p:nvSpPr>
          <p:cNvPr id="5" name="Footer Placeholder 4">
            <a:extLst>
              <a:ext uri="{FF2B5EF4-FFF2-40B4-BE49-F238E27FC236}">
                <a16:creationId xmlns:a16="http://schemas.microsoft.com/office/drawing/2014/main" id="{444F96EE-A471-60EC-0121-61359F9B2E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063580-479E-1308-E55B-2341C22EE32B}"/>
              </a:ext>
            </a:extLst>
          </p:cNvPr>
          <p:cNvSpPr>
            <a:spLocks noGrp="1"/>
          </p:cNvSpPr>
          <p:nvPr>
            <p:ph type="sldNum" sz="quarter" idx="12"/>
          </p:nvPr>
        </p:nvSpPr>
        <p:spPr/>
        <p:txBody>
          <a:bodyPr/>
          <a:lstStyle/>
          <a:p>
            <a:fld id="{A0160B4C-A2F0-49AA-96DC-2CA0E99C4B94}" type="slidenum">
              <a:rPr lang="en-IN" smtClean="0"/>
              <a:t>‹#›</a:t>
            </a:fld>
            <a:endParaRPr lang="en-IN"/>
          </a:p>
        </p:txBody>
      </p:sp>
    </p:spTree>
    <p:extLst>
      <p:ext uri="{BB962C8B-B14F-4D97-AF65-F5344CB8AC3E}">
        <p14:creationId xmlns:p14="http://schemas.microsoft.com/office/powerpoint/2010/main" val="1109514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DEA89-9490-61C1-C340-0AC4DFD169C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F75B48-B876-9534-08D9-747DF6FD90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907623-13D2-437F-3A81-8B06BB1AB579}"/>
              </a:ext>
            </a:extLst>
          </p:cNvPr>
          <p:cNvSpPr>
            <a:spLocks noGrp="1"/>
          </p:cNvSpPr>
          <p:nvPr>
            <p:ph type="dt" sz="half" idx="10"/>
          </p:nvPr>
        </p:nvSpPr>
        <p:spPr/>
        <p:txBody>
          <a:bodyPr/>
          <a:lstStyle/>
          <a:p>
            <a:fld id="{D94EFB7F-79DA-48E7-A1F8-1A083AD876D6}" type="datetimeFigureOut">
              <a:rPr lang="en-IN" smtClean="0"/>
              <a:t>12-12-2022</a:t>
            </a:fld>
            <a:endParaRPr lang="en-IN"/>
          </a:p>
        </p:txBody>
      </p:sp>
      <p:sp>
        <p:nvSpPr>
          <p:cNvPr id="5" name="Footer Placeholder 4">
            <a:extLst>
              <a:ext uri="{FF2B5EF4-FFF2-40B4-BE49-F238E27FC236}">
                <a16:creationId xmlns:a16="http://schemas.microsoft.com/office/drawing/2014/main" id="{B4ED7F83-2672-B996-633A-0793AEC2F6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A6A7B1-E220-4393-2325-432CF698244C}"/>
              </a:ext>
            </a:extLst>
          </p:cNvPr>
          <p:cNvSpPr>
            <a:spLocks noGrp="1"/>
          </p:cNvSpPr>
          <p:nvPr>
            <p:ph type="sldNum" sz="quarter" idx="12"/>
          </p:nvPr>
        </p:nvSpPr>
        <p:spPr/>
        <p:txBody>
          <a:bodyPr/>
          <a:lstStyle/>
          <a:p>
            <a:fld id="{A0160B4C-A2F0-49AA-96DC-2CA0E99C4B94}" type="slidenum">
              <a:rPr lang="en-IN" smtClean="0"/>
              <a:t>‹#›</a:t>
            </a:fld>
            <a:endParaRPr lang="en-IN"/>
          </a:p>
        </p:txBody>
      </p:sp>
    </p:spTree>
    <p:extLst>
      <p:ext uri="{BB962C8B-B14F-4D97-AF65-F5344CB8AC3E}">
        <p14:creationId xmlns:p14="http://schemas.microsoft.com/office/powerpoint/2010/main" val="1215893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D0E381-2A7E-2440-04A8-18901B40C5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7C0E9A7-69BE-28E5-2262-2EAA402C72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675C8E-48A5-D8A8-8731-60748DEA4478}"/>
              </a:ext>
            </a:extLst>
          </p:cNvPr>
          <p:cNvSpPr>
            <a:spLocks noGrp="1"/>
          </p:cNvSpPr>
          <p:nvPr>
            <p:ph type="dt" sz="half" idx="10"/>
          </p:nvPr>
        </p:nvSpPr>
        <p:spPr/>
        <p:txBody>
          <a:bodyPr/>
          <a:lstStyle/>
          <a:p>
            <a:fld id="{D94EFB7F-79DA-48E7-A1F8-1A083AD876D6}" type="datetimeFigureOut">
              <a:rPr lang="en-IN" smtClean="0"/>
              <a:t>12-12-2022</a:t>
            </a:fld>
            <a:endParaRPr lang="en-IN"/>
          </a:p>
        </p:txBody>
      </p:sp>
      <p:sp>
        <p:nvSpPr>
          <p:cNvPr id="5" name="Footer Placeholder 4">
            <a:extLst>
              <a:ext uri="{FF2B5EF4-FFF2-40B4-BE49-F238E27FC236}">
                <a16:creationId xmlns:a16="http://schemas.microsoft.com/office/drawing/2014/main" id="{8E860215-0C13-483E-AD12-5926D6291C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309B4B-FD8E-E6F4-79B2-0E7930E173E1}"/>
              </a:ext>
            </a:extLst>
          </p:cNvPr>
          <p:cNvSpPr>
            <a:spLocks noGrp="1"/>
          </p:cNvSpPr>
          <p:nvPr>
            <p:ph type="sldNum" sz="quarter" idx="12"/>
          </p:nvPr>
        </p:nvSpPr>
        <p:spPr/>
        <p:txBody>
          <a:bodyPr/>
          <a:lstStyle/>
          <a:p>
            <a:fld id="{A0160B4C-A2F0-49AA-96DC-2CA0E99C4B94}" type="slidenum">
              <a:rPr lang="en-IN" smtClean="0"/>
              <a:t>‹#›</a:t>
            </a:fld>
            <a:endParaRPr lang="en-IN"/>
          </a:p>
        </p:txBody>
      </p:sp>
    </p:spTree>
    <p:extLst>
      <p:ext uri="{BB962C8B-B14F-4D97-AF65-F5344CB8AC3E}">
        <p14:creationId xmlns:p14="http://schemas.microsoft.com/office/powerpoint/2010/main" val="3048577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5BDA9-3DC1-5F78-C6CF-07AA1906108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B9D7D6-DBFE-D7DF-3260-7F07CAE894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E862F7-C6B2-705A-2FE7-C8EB092D96D8}"/>
              </a:ext>
            </a:extLst>
          </p:cNvPr>
          <p:cNvSpPr>
            <a:spLocks noGrp="1"/>
          </p:cNvSpPr>
          <p:nvPr>
            <p:ph type="dt" sz="half" idx="10"/>
          </p:nvPr>
        </p:nvSpPr>
        <p:spPr/>
        <p:txBody>
          <a:bodyPr/>
          <a:lstStyle/>
          <a:p>
            <a:fld id="{D94EFB7F-79DA-48E7-A1F8-1A083AD876D6}" type="datetimeFigureOut">
              <a:rPr lang="en-IN" smtClean="0"/>
              <a:t>12-12-2022</a:t>
            </a:fld>
            <a:endParaRPr lang="en-IN"/>
          </a:p>
        </p:txBody>
      </p:sp>
      <p:sp>
        <p:nvSpPr>
          <p:cNvPr id="5" name="Footer Placeholder 4">
            <a:extLst>
              <a:ext uri="{FF2B5EF4-FFF2-40B4-BE49-F238E27FC236}">
                <a16:creationId xmlns:a16="http://schemas.microsoft.com/office/drawing/2014/main" id="{3EC044AF-2D7F-564A-98ED-1E00850BF4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0C3FB9-7729-22E9-D4AB-F58EC629A1F9}"/>
              </a:ext>
            </a:extLst>
          </p:cNvPr>
          <p:cNvSpPr>
            <a:spLocks noGrp="1"/>
          </p:cNvSpPr>
          <p:nvPr>
            <p:ph type="sldNum" sz="quarter" idx="12"/>
          </p:nvPr>
        </p:nvSpPr>
        <p:spPr/>
        <p:txBody>
          <a:bodyPr/>
          <a:lstStyle/>
          <a:p>
            <a:fld id="{A0160B4C-A2F0-49AA-96DC-2CA0E99C4B94}" type="slidenum">
              <a:rPr lang="en-IN" smtClean="0"/>
              <a:t>‹#›</a:t>
            </a:fld>
            <a:endParaRPr lang="en-IN"/>
          </a:p>
        </p:txBody>
      </p:sp>
    </p:spTree>
    <p:extLst>
      <p:ext uri="{BB962C8B-B14F-4D97-AF65-F5344CB8AC3E}">
        <p14:creationId xmlns:p14="http://schemas.microsoft.com/office/powerpoint/2010/main" val="2934296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1BFFE-887C-A809-89AB-6A374DBD1F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EBBAD51-3979-491F-80FB-F44014AD98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63C0DF-F949-275E-74C7-C167BDE8BF0B}"/>
              </a:ext>
            </a:extLst>
          </p:cNvPr>
          <p:cNvSpPr>
            <a:spLocks noGrp="1"/>
          </p:cNvSpPr>
          <p:nvPr>
            <p:ph type="dt" sz="half" idx="10"/>
          </p:nvPr>
        </p:nvSpPr>
        <p:spPr/>
        <p:txBody>
          <a:bodyPr/>
          <a:lstStyle/>
          <a:p>
            <a:fld id="{D94EFB7F-79DA-48E7-A1F8-1A083AD876D6}" type="datetimeFigureOut">
              <a:rPr lang="en-IN" smtClean="0"/>
              <a:t>12-12-2022</a:t>
            </a:fld>
            <a:endParaRPr lang="en-IN"/>
          </a:p>
        </p:txBody>
      </p:sp>
      <p:sp>
        <p:nvSpPr>
          <p:cNvPr id="5" name="Footer Placeholder 4">
            <a:extLst>
              <a:ext uri="{FF2B5EF4-FFF2-40B4-BE49-F238E27FC236}">
                <a16:creationId xmlns:a16="http://schemas.microsoft.com/office/drawing/2014/main" id="{31C02D14-7962-1267-D887-C14268F742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B63F92-AB43-0BC0-B39C-DC41C6AEFF3B}"/>
              </a:ext>
            </a:extLst>
          </p:cNvPr>
          <p:cNvSpPr>
            <a:spLocks noGrp="1"/>
          </p:cNvSpPr>
          <p:nvPr>
            <p:ph type="sldNum" sz="quarter" idx="12"/>
          </p:nvPr>
        </p:nvSpPr>
        <p:spPr/>
        <p:txBody>
          <a:bodyPr/>
          <a:lstStyle/>
          <a:p>
            <a:fld id="{A0160B4C-A2F0-49AA-96DC-2CA0E99C4B94}" type="slidenum">
              <a:rPr lang="en-IN" smtClean="0"/>
              <a:t>‹#›</a:t>
            </a:fld>
            <a:endParaRPr lang="en-IN"/>
          </a:p>
        </p:txBody>
      </p:sp>
    </p:spTree>
    <p:extLst>
      <p:ext uri="{BB962C8B-B14F-4D97-AF65-F5344CB8AC3E}">
        <p14:creationId xmlns:p14="http://schemas.microsoft.com/office/powerpoint/2010/main" val="1947684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3CA5F-FA7B-2F1B-391A-9704546B96E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8F9C378-BD95-85B2-FFF3-BD55437E44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DEC4094-36D3-552D-8572-DAE8288E83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38F91C8-97F6-B08A-A572-35E46EB10B77}"/>
              </a:ext>
            </a:extLst>
          </p:cNvPr>
          <p:cNvSpPr>
            <a:spLocks noGrp="1"/>
          </p:cNvSpPr>
          <p:nvPr>
            <p:ph type="dt" sz="half" idx="10"/>
          </p:nvPr>
        </p:nvSpPr>
        <p:spPr/>
        <p:txBody>
          <a:bodyPr/>
          <a:lstStyle/>
          <a:p>
            <a:fld id="{D94EFB7F-79DA-48E7-A1F8-1A083AD876D6}" type="datetimeFigureOut">
              <a:rPr lang="en-IN" smtClean="0"/>
              <a:t>12-12-2022</a:t>
            </a:fld>
            <a:endParaRPr lang="en-IN"/>
          </a:p>
        </p:txBody>
      </p:sp>
      <p:sp>
        <p:nvSpPr>
          <p:cNvPr id="6" name="Footer Placeholder 5">
            <a:extLst>
              <a:ext uri="{FF2B5EF4-FFF2-40B4-BE49-F238E27FC236}">
                <a16:creationId xmlns:a16="http://schemas.microsoft.com/office/drawing/2014/main" id="{9A6A6786-D966-A300-957B-ACDB478ECC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3AB24B-C11A-0091-A2B0-9D3F574968E0}"/>
              </a:ext>
            </a:extLst>
          </p:cNvPr>
          <p:cNvSpPr>
            <a:spLocks noGrp="1"/>
          </p:cNvSpPr>
          <p:nvPr>
            <p:ph type="sldNum" sz="quarter" idx="12"/>
          </p:nvPr>
        </p:nvSpPr>
        <p:spPr/>
        <p:txBody>
          <a:bodyPr/>
          <a:lstStyle/>
          <a:p>
            <a:fld id="{A0160B4C-A2F0-49AA-96DC-2CA0E99C4B94}" type="slidenum">
              <a:rPr lang="en-IN" smtClean="0"/>
              <a:t>‹#›</a:t>
            </a:fld>
            <a:endParaRPr lang="en-IN"/>
          </a:p>
        </p:txBody>
      </p:sp>
    </p:spTree>
    <p:extLst>
      <p:ext uri="{BB962C8B-B14F-4D97-AF65-F5344CB8AC3E}">
        <p14:creationId xmlns:p14="http://schemas.microsoft.com/office/powerpoint/2010/main" val="2647183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57F68-C905-12E5-93E8-A9F62D321B7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96B907-CBFE-5B0C-E12F-DC41630D27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6945F9-4DB4-800C-0A20-0CA6D9EC8D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C3060D4-10F7-7C99-442D-ED8816380A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533998-C9C7-8266-6D32-7022B0D14D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525F8CE-74D3-DE96-3A4D-40F6F7314AFF}"/>
              </a:ext>
            </a:extLst>
          </p:cNvPr>
          <p:cNvSpPr>
            <a:spLocks noGrp="1"/>
          </p:cNvSpPr>
          <p:nvPr>
            <p:ph type="dt" sz="half" idx="10"/>
          </p:nvPr>
        </p:nvSpPr>
        <p:spPr/>
        <p:txBody>
          <a:bodyPr/>
          <a:lstStyle/>
          <a:p>
            <a:fld id="{D94EFB7F-79DA-48E7-A1F8-1A083AD876D6}" type="datetimeFigureOut">
              <a:rPr lang="en-IN" smtClean="0"/>
              <a:t>12-12-2022</a:t>
            </a:fld>
            <a:endParaRPr lang="en-IN"/>
          </a:p>
        </p:txBody>
      </p:sp>
      <p:sp>
        <p:nvSpPr>
          <p:cNvPr id="8" name="Footer Placeholder 7">
            <a:extLst>
              <a:ext uri="{FF2B5EF4-FFF2-40B4-BE49-F238E27FC236}">
                <a16:creationId xmlns:a16="http://schemas.microsoft.com/office/drawing/2014/main" id="{CB3EA73B-1C99-D2BC-093D-D7372CEB9ED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1488696-0D0B-0DAE-958A-40885F004357}"/>
              </a:ext>
            </a:extLst>
          </p:cNvPr>
          <p:cNvSpPr>
            <a:spLocks noGrp="1"/>
          </p:cNvSpPr>
          <p:nvPr>
            <p:ph type="sldNum" sz="quarter" idx="12"/>
          </p:nvPr>
        </p:nvSpPr>
        <p:spPr/>
        <p:txBody>
          <a:bodyPr/>
          <a:lstStyle/>
          <a:p>
            <a:fld id="{A0160B4C-A2F0-49AA-96DC-2CA0E99C4B94}" type="slidenum">
              <a:rPr lang="en-IN" smtClean="0"/>
              <a:t>‹#›</a:t>
            </a:fld>
            <a:endParaRPr lang="en-IN"/>
          </a:p>
        </p:txBody>
      </p:sp>
    </p:spTree>
    <p:extLst>
      <p:ext uri="{BB962C8B-B14F-4D97-AF65-F5344CB8AC3E}">
        <p14:creationId xmlns:p14="http://schemas.microsoft.com/office/powerpoint/2010/main" val="3186738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AB33D-35F0-2C9F-809D-452EE236197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D92474D-FFAD-9218-2DDB-1C8AF191813E}"/>
              </a:ext>
            </a:extLst>
          </p:cNvPr>
          <p:cNvSpPr>
            <a:spLocks noGrp="1"/>
          </p:cNvSpPr>
          <p:nvPr>
            <p:ph type="dt" sz="half" idx="10"/>
          </p:nvPr>
        </p:nvSpPr>
        <p:spPr/>
        <p:txBody>
          <a:bodyPr/>
          <a:lstStyle/>
          <a:p>
            <a:fld id="{D94EFB7F-79DA-48E7-A1F8-1A083AD876D6}" type="datetimeFigureOut">
              <a:rPr lang="en-IN" smtClean="0"/>
              <a:t>12-12-2022</a:t>
            </a:fld>
            <a:endParaRPr lang="en-IN"/>
          </a:p>
        </p:txBody>
      </p:sp>
      <p:sp>
        <p:nvSpPr>
          <p:cNvPr id="4" name="Footer Placeholder 3">
            <a:extLst>
              <a:ext uri="{FF2B5EF4-FFF2-40B4-BE49-F238E27FC236}">
                <a16:creationId xmlns:a16="http://schemas.microsoft.com/office/drawing/2014/main" id="{5F31FC1D-07A8-F634-0FF1-E82DFA49E63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E5EA524-703B-5288-BD4A-BF33942EF6D0}"/>
              </a:ext>
            </a:extLst>
          </p:cNvPr>
          <p:cNvSpPr>
            <a:spLocks noGrp="1"/>
          </p:cNvSpPr>
          <p:nvPr>
            <p:ph type="sldNum" sz="quarter" idx="12"/>
          </p:nvPr>
        </p:nvSpPr>
        <p:spPr/>
        <p:txBody>
          <a:bodyPr/>
          <a:lstStyle/>
          <a:p>
            <a:fld id="{A0160B4C-A2F0-49AA-96DC-2CA0E99C4B94}" type="slidenum">
              <a:rPr lang="en-IN" smtClean="0"/>
              <a:t>‹#›</a:t>
            </a:fld>
            <a:endParaRPr lang="en-IN"/>
          </a:p>
        </p:txBody>
      </p:sp>
    </p:spTree>
    <p:extLst>
      <p:ext uri="{BB962C8B-B14F-4D97-AF65-F5344CB8AC3E}">
        <p14:creationId xmlns:p14="http://schemas.microsoft.com/office/powerpoint/2010/main" val="4271274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C22855-794A-DCFE-454B-68B470026B85}"/>
              </a:ext>
            </a:extLst>
          </p:cNvPr>
          <p:cNvSpPr>
            <a:spLocks noGrp="1"/>
          </p:cNvSpPr>
          <p:nvPr>
            <p:ph type="dt" sz="half" idx="10"/>
          </p:nvPr>
        </p:nvSpPr>
        <p:spPr/>
        <p:txBody>
          <a:bodyPr/>
          <a:lstStyle/>
          <a:p>
            <a:fld id="{D94EFB7F-79DA-48E7-A1F8-1A083AD876D6}" type="datetimeFigureOut">
              <a:rPr lang="en-IN" smtClean="0"/>
              <a:t>12-12-2022</a:t>
            </a:fld>
            <a:endParaRPr lang="en-IN"/>
          </a:p>
        </p:txBody>
      </p:sp>
      <p:sp>
        <p:nvSpPr>
          <p:cNvPr id="3" name="Footer Placeholder 2">
            <a:extLst>
              <a:ext uri="{FF2B5EF4-FFF2-40B4-BE49-F238E27FC236}">
                <a16:creationId xmlns:a16="http://schemas.microsoft.com/office/drawing/2014/main" id="{1D96EEE8-94E5-2D5C-8CCB-3E9FC956BCF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1A3821B-FCC9-C3A8-7E28-4359845C229E}"/>
              </a:ext>
            </a:extLst>
          </p:cNvPr>
          <p:cNvSpPr>
            <a:spLocks noGrp="1"/>
          </p:cNvSpPr>
          <p:nvPr>
            <p:ph type="sldNum" sz="quarter" idx="12"/>
          </p:nvPr>
        </p:nvSpPr>
        <p:spPr/>
        <p:txBody>
          <a:bodyPr/>
          <a:lstStyle/>
          <a:p>
            <a:fld id="{A0160B4C-A2F0-49AA-96DC-2CA0E99C4B94}" type="slidenum">
              <a:rPr lang="en-IN" smtClean="0"/>
              <a:t>‹#›</a:t>
            </a:fld>
            <a:endParaRPr lang="en-IN"/>
          </a:p>
        </p:txBody>
      </p:sp>
    </p:spTree>
    <p:extLst>
      <p:ext uri="{BB962C8B-B14F-4D97-AF65-F5344CB8AC3E}">
        <p14:creationId xmlns:p14="http://schemas.microsoft.com/office/powerpoint/2010/main" val="3403039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D8F36-BBE0-6784-A656-45E34C3FE2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DFC7AD4-A469-16FD-36D0-306F6C97EA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94A0159-1438-DFD1-448B-8153A9A632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B3A564-118E-C19B-663A-7539A1C8E54E}"/>
              </a:ext>
            </a:extLst>
          </p:cNvPr>
          <p:cNvSpPr>
            <a:spLocks noGrp="1"/>
          </p:cNvSpPr>
          <p:nvPr>
            <p:ph type="dt" sz="half" idx="10"/>
          </p:nvPr>
        </p:nvSpPr>
        <p:spPr/>
        <p:txBody>
          <a:bodyPr/>
          <a:lstStyle/>
          <a:p>
            <a:fld id="{D94EFB7F-79DA-48E7-A1F8-1A083AD876D6}" type="datetimeFigureOut">
              <a:rPr lang="en-IN" smtClean="0"/>
              <a:t>12-12-2022</a:t>
            </a:fld>
            <a:endParaRPr lang="en-IN"/>
          </a:p>
        </p:txBody>
      </p:sp>
      <p:sp>
        <p:nvSpPr>
          <p:cNvPr id="6" name="Footer Placeholder 5">
            <a:extLst>
              <a:ext uri="{FF2B5EF4-FFF2-40B4-BE49-F238E27FC236}">
                <a16:creationId xmlns:a16="http://schemas.microsoft.com/office/drawing/2014/main" id="{2B6F4A21-ED20-57A5-DE7F-9FD90F7FD8D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FECB0C-85EA-F622-D10D-065B10944C0D}"/>
              </a:ext>
            </a:extLst>
          </p:cNvPr>
          <p:cNvSpPr>
            <a:spLocks noGrp="1"/>
          </p:cNvSpPr>
          <p:nvPr>
            <p:ph type="sldNum" sz="quarter" idx="12"/>
          </p:nvPr>
        </p:nvSpPr>
        <p:spPr/>
        <p:txBody>
          <a:bodyPr/>
          <a:lstStyle/>
          <a:p>
            <a:fld id="{A0160B4C-A2F0-49AA-96DC-2CA0E99C4B94}" type="slidenum">
              <a:rPr lang="en-IN" smtClean="0"/>
              <a:t>‹#›</a:t>
            </a:fld>
            <a:endParaRPr lang="en-IN"/>
          </a:p>
        </p:txBody>
      </p:sp>
    </p:spTree>
    <p:extLst>
      <p:ext uri="{BB962C8B-B14F-4D97-AF65-F5344CB8AC3E}">
        <p14:creationId xmlns:p14="http://schemas.microsoft.com/office/powerpoint/2010/main" val="4018676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6E6F4-3091-F270-80F9-ED6E5FF965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4E9BD36-9C7E-E62B-591E-E2C2447FCA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178355D-357D-38F0-A27F-3560134482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5CBAAA-A7C7-4068-C0DB-FA3535A34E2D}"/>
              </a:ext>
            </a:extLst>
          </p:cNvPr>
          <p:cNvSpPr>
            <a:spLocks noGrp="1"/>
          </p:cNvSpPr>
          <p:nvPr>
            <p:ph type="dt" sz="half" idx="10"/>
          </p:nvPr>
        </p:nvSpPr>
        <p:spPr/>
        <p:txBody>
          <a:bodyPr/>
          <a:lstStyle/>
          <a:p>
            <a:fld id="{D94EFB7F-79DA-48E7-A1F8-1A083AD876D6}" type="datetimeFigureOut">
              <a:rPr lang="en-IN" smtClean="0"/>
              <a:t>12-12-2022</a:t>
            </a:fld>
            <a:endParaRPr lang="en-IN"/>
          </a:p>
        </p:txBody>
      </p:sp>
      <p:sp>
        <p:nvSpPr>
          <p:cNvPr id="6" name="Footer Placeholder 5">
            <a:extLst>
              <a:ext uri="{FF2B5EF4-FFF2-40B4-BE49-F238E27FC236}">
                <a16:creationId xmlns:a16="http://schemas.microsoft.com/office/drawing/2014/main" id="{D65FFC82-F224-DA8A-0DE3-FD2C219836C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A0949F-2F1E-ACA7-CDAB-9F281C89ED79}"/>
              </a:ext>
            </a:extLst>
          </p:cNvPr>
          <p:cNvSpPr>
            <a:spLocks noGrp="1"/>
          </p:cNvSpPr>
          <p:nvPr>
            <p:ph type="sldNum" sz="quarter" idx="12"/>
          </p:nvPr>
        </p:nvSpPr>
        <p:spPr/>
        <p:txBody>
          <a:bodyPr/>
          <a:lstStyle/>
          <a:p>
            <a:fld id="{A0160B4C-A2F0-49AA-96DC-2CA0E99C4B94}" type="slidenum">
              <a:rPr lang="en-IN" smtClean="0"/>
              <a:t>‹#›</a:t>
            </a:fld>
            <a:endParaRPr lang="en-IN"/>
          </a:p>
        </p:txBody>
      </p:sp>
    </p:spTree>
    <p:extLst>
      <p:ext uri="{BB962C8B-B14F-4D97-AF65-F5344CB8AC3E}">
        <p14:creationId xmlns:p14="http://schemas.microsoft.com/office/powerpoint/2010/main" val="3161399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B70A28-E494-CBD1-1904-DF12D93CEC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52B5EDD-9178-AFDE-73EC-08157B8F46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116D0D-E80D-5425-A6BF-F09F001650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4EFB7F-79DA-48E7-A1F8-1A083AD876D6}" type="datetimeFigureOut">
              <a:rPr lang="en-IN" smtClean="0"/>
              <a:t>12-12-2022</a:t>
            </a:fld>
            <a:endParaRPr lang="en-IN"/>
          </a:p>
        </p:txBody>
      </p:sp>
      <p:sp>
        <p:nvSpPr>
          <p:cNvPr id="5" name="Footer Placeholder 4">
            <a:extLst>
              <a:ext uri="{FF2B5EF4-FFF2-40B4-BE49-F238E27FC236}">
                <a16:creationId xmlns:a16="http://schemas.microsoft.com/office/drawing/2014/main" id="{19045293-8CFC-012D-0CFE-E501247E2D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D8DEA3E-5E77-DF1F-3A1E-51BBE121ED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160B4C-A2F0-49AA-96DC-2CA0E99C4B94}" type="slidenum">
              <a:rPr lang="en-IN" smtClean="0"/>
              <a:t>‹#›</a:t>
            </a:fld>
            <a:endParaRPr lang="en-IN"/>
          </a:p>
        </p:txBody>
      </p:sp>
    </p:spTree>
    <p:extLst>
      <p:ext uri="{BB962C8B-B14F-4D97-AF65-F5344CB8AC3E}">
        <p14:creationId xmlns:p14="http://schemas.microsoft.com/office/powerpoint/2010/main" val="24889423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tesseract-ocr.github.io/tessdoc/" TargetMode="External"/><Relationship Id="rId2" Type="http://schemas.openxmlformats.org/officeDocument/2006/relationships/hyperlink" Target="https://github.com/tesseract-ocr/tesserac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56F15-0BA7-F172-A147-D73A59824E92}"/>
              </a:ext>
            </a:extLst>
          </p:cNvPr>
          <p:cNvSpPr>
            <a:spLocks noGrp="1"/>
          </p:cNvSpPr>
          <p:nvPr>
            <p:ph type="ctrTitle"/>
          </p:nvPr>
        </p:nvSpPr>
        <p:spPr>
          <a:xfrm>
            <a:off x="1524000" y="1894523"/>
            <a:ext cx="9144000" cy="2387600"/>
          </a:xfrm>
        </p:spPr>
        <p:txBody>
          <a:bodyPr>
            <a:noAutofit/>
          </a:bodyPr>
          <a:lstStyle/>
          <a:p>
            <a:r>
              <a:rPr lang="en-IN" sz="6600" b="1" dirty="0"/>
              <a:t>OCR </a:t>
            </a:r>
            <a:br>
              <a:rPr lang="en-IN" sz="6600" b="1" dirty="0"/>
            </a:br>
            <a:r>
              <a:rPr lang="en-IN" sz="6600" b="1" dirty="0"/>
              <a:t>technology</a:t>
            </a:r>
            <a:br>
              <a:rPr lang="en-IN" sz="6600" b="1" dirty="0"/>
            </a:br>
            <a:r>
              <a:rPr lang="en-IN" sz="6600" b="1" dirty="0"/>
              <a:t>(Tesseract)</a:t>
            </a:r>
          </a:p>
        </p:txBody>
      </p:sp>
      <p:sp>
        <p:nvSpPr>
          <p:cNvPr id="3" name="Subtitle 2">
            <a:extLst>
              <a:ext uri="{FF2B5EF4-FFF2-40B4-BE49-F238E27FC236}">
                <a16:creationId xmlns:a16="http://schemas.microsoft.com/office/drawing/2014/main" id="{3D1EAD57-8D23-3AFC-458E-9AA853106352}"/>
              </a:ext>
            </a:extLst>
          </p:cNvPr>
          <p:cNvSpPr>
            <a:spLocks noGrp="1"/>
          </p:cNvSpPr>
          <p:nvPr>
            <p:ph type="subTitle" idx="1"/>
          </p:nvPr>
        </p:nvSpPr>
        <p:spPr/>
        <p:txBody>
          <a:bodyPr/>
          <a:lstStyle/>
          <a:p>
            <a:r>
              <a:rPr lang="en-US" dirty="0"/>
              <a:t> </a:t>
            </a:r>
            <a:endParaRPr lang="en-IN" dirty="0"/>
          </a:p>
        </p:txBody>
      </p:sp>
    </p:spTree>
    <p:extLst>
      <p:ext uri="{BB962C8B-B14F-4D97-AF65-F5344CB8AC3E}">
        <p14:creationId xmlns:p14="http://schemas.microsoft.com/office/powerpoint/2010/main" val="1227799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42548-A7E3-14E0-C6CF-015AB506FD6C}"/>
              </a:ext>
            </a:extLst>
          </p:cNvPr>
          <p:cNvSpPr>
            <a:spLocks noGrp="1"/>
          </p:cNvSpPr>
          <p:nvPr>
            <p:ph type="title"/>
          </p:nvPr>
        </p:nvSpPr>
        <p:spPr>
          <a:xfrm>
            <a:off x="838200" y="263525"/>
            <a:ext cx="10515600" cy="1325563"/>
          </a:xfrm>
        </p:spPr>
        <p:txBody>
          <a:bodyPr/>
          <a:lstStyle/>
          <a:p>
            <a:pPr algn="ctr"/>
            <a:r>
              <a:rPr lang="en-US" dirty="0"/>
              <a:t> </a:t>
            </a:r>
            <a:r>
              <a:rPr lang="en-US" b="1" dirty="0"/>
              <a:t>What is an OCR</a:t>
            </a:r>
            <a:endParaRPr lang="en-IN" b="1" dirty="0"/>
          </a:p>
        </p:txBody>
      </p:sp>
      <p:sp>
        <p:nvSpPr>
          <p:cNvPr id="3" name="Content Placeholder 2">
            <a:extLst>
              <a:ext uri="{FF2B5EF4-FFF2-40B4-BE49-F238E27FC236}">
                <a16:creationId xmlns:a16="http://schemas.microsoft.com/office/drawing/2014/main" id="{CC87AA65-DA3F-8DC1-98BE-0743410FE8AC}"/>
              </a:ext>
            </a:extLst>
          </p:cNvPr>
          <p:cNvSpPr>
            <a:spLocks noGrp="1"/>
          </p:cNvSpPr>
          <p:nvPr>
            <p:ph idx="1"/>
          </p:nvPr>
        </p:nvSpPr>
        <p:spPr>
          <a:xfrm>
            <a:off x="838200" y="1805305"/>
            <a:ext cx="10515600" cy="4351338"/>
          </a:xfrm>
        </p:spPr>
        <p:txBody>
          <a:bodyPr/>
          <a:lstStyle/>
          <a:p>
            <a:r>
              <a:rPr lang="en-GB" b="0" i="0" dirty="0">
                <a:solidFill>
                  <a:srgbClr val="374151"/>
                </a:solidFill>
                <a:effectLst/>
                <a:latin typeface="Söhne"/>
              </a:rPr>
              <a:t>OCR (Optical Character Recognition) is a technology that allows for the </a:t>
            </a:r>
            <a:r>
              <a:rPr lang="en-GB" b="1" i="0" dirty="0">
                <a:solidFill>
                  <a:srgbClr val="374151"/>
                </a:solidFill>
                <a:effectLst/>
                <a:latin typeface="Söhne"/>
              </a:rPr>
              <a:t>recognition of text in images </a:t>
            </a:r>
            <a:r>
              <a:rPr lang="en-GB" b="0" i="0" dirty="0">
                <a:solidFill>
                  <a:srgbClr val="374151"/>
                </a:solidFill>
                <a:effectLst/>
                <a:latin typeface="Söhne"/>
              </a:rPr>
              <a:t>and scanned documents. </a:t>
            </a:r>
          </a:p>
          <a:p>
            <a:r>
              <a:rPr lang="en-GB" b="0" i="0" dirty="0">
                <a:solidFill>
                  <a:srgbClr val="374151"/>
                </a:solidFill>
                <a:effectLst/>
                <a:latin typeface="Söhne"/>
              </a:rPr>
              <a:t>It is commonly used in applications such as </a:t>
            </a:r>
            <a:r>
              <a:rPr lang="en-GB" b="1" i="0" dirty="0">
                <a:solidFill>
                  <a:srgbClr val="374151"/>
                </a:solidFill>
                <a:effectLst/>
                <a:latin typeface="Söhne"/>
              </a:rPr>
              <a:t>scanning books </a:t>
            </a:r>
            <a:r>
              <a:rPr lang="en-GB" b="0" i="0" dirty="0">
                <a:solidFill>
                  <a:srgbClr val="374151"/>
                </a:solidFill>
                <a:effectLst/>
                <a:latin typeface="Söhne"/>
              </a:rPr>
              <a:t>and </a:t>
            </a:r>
            <a:r>
              <a:rPr lang="en-GB" b="1" i="0" dirty="0">
                <a:solidFill>
                  <a:srgbClr val="374151"/>
                </a:solidFill>
                <a:effectLst/>
                <a:latin typeface="Söhne"/>
              </a:rPr>
              <a:t>documents</a:t>
            </a:r>
            <a:r>
              <a:rPr lang="en-GB" b="0" i="0" dirty="0">
                <a:solidFill>
                  <a:srgbClr val="374151"/>
                </a:solidFill>
                <a:effectLst/>
                <a:latin typeface="Söhne"/>
              </a:rPr>
              <a:t>, or in the processing of passport applications. </a:t>
            </a:r>
          </a:p>
          <a:p>
            <a:r>
              <a:rPr lang="en-GB" b="0" i="0" dirty="0">
                <a:solidFill>
                  <a:srgbClr val="374151"/>
                </a:solidFill>
                <a:effectLst/>
                <a:latin typeface="Söhne"/>
              </a:rPr>
              <a:t>Some of the latest advancements in OCR technology include the use of deep learning algorithms to improve accuracy, as well as the ability to recognize a wider range of fonts and languages. </a:t>
            </a:r>
          </a:p>
          <a:p>
            <a:r>
              <a:rPr lang="en-GB" b="0" i="0" dirty="0">
                <a:solidFill>
                  <a:srgbClr val="374151"/>
                </a:solidFill>
                <a:effectLst/>
                <a:latin typeface="Söhne"/>
              </a:rPr>
              <a:t>One example of a state-of-the-art OCR technology is </a:t>
            </a:r>
            <a:r>
              <a:rPr lang="en-GB" b="1" i="0" dirty="0">
                <a:solidFill>
                  <a:srgbClr val="374151"/>
                </a:solidFill>
                <a:effectLst/>
                <a:latin typeface="Söhne"/>
              </a:rPr>
              <a:t>Tesseract</a:t>
            </a:r>
            <a:r>
              <a:rPr lang="en-GB" b="0" i="0" dirty="0">
                <a:solidFill>
                  <a:srgbClr val="374151"/>
                </a:solidFill>
                <a:effectLst/>
                <a:latin typeface="Söhne"/>
              </a:rPr>
              <a:t>, which is an open-source OCR engine that is highly accurate and supports over 100 languages.</a:t>
            </a:r>
            <a:endParaRPr lang="en-IN" dirty="0"/>
          </a:p>
        </p:txBody>
      </p:sp>
    </p:spTree>
    <p:extLst>
      <p:ext uri="{BB962C8B-B14F-4D97-AF65-F5344CB8AC3E}">
        <p14:creationId xmlns:p14="http://schemas.microsoft.com/office/powerpoint/2010/main" val="2773159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10D48-E551-349C-9F3B-4E658563A4AE}"/>
              </a:ext>
            </a:extLst>
          </p:cNvPr>
          <p:cNvSpPr>
            <a:spLocks noGrp="1"/>
          </p:cNvSpPr>
          <p:nvPr>
            <p:ph type="title"/>
          </p:nvPr>
        </p:nvSpPr>
        <p:spPr/>
        <p:txBody>
          <a:bodyPr/>
          <a:lstStyle/>
          <a:p>
            <a:pPr algn="ctr"/>
            <a:r>
              <a:rPr lang="en-US" b="1" dirty="0"/>
              <a:t>How does an OCR (Tesseract) works</a:t>
            </a:r>
            <a:endParaRPr lang="en-IN" b="1" dirty="0"/>
          </a:p>
        </p:txBody>
      </p:sp>
      <p:sp>
        <p:nvSpPr>
          <p:cNvPr id="3" name="Content Placeholder 2">
            <a:extLst>
              <a:ext uri="{FF2B5EF4-FFF2-40B4-BE49-F238E27FC236}">
                <a16:creationId xmlns:a16="http://schemas.microsoft.com/office/drawing/2014/main" id="{8C1E440F-C565-7916-9BD4-F96850F5F05E}"/>
              </a:ext>
            </a:extLst>
          </p:cNvPr>
          <p:cNvSpPr>
            <a:spLocks noGrp="1"/>
          </p:cNvSpPr>
          <p:nvPr>
            <p:ph idx="1"/>
          </p:nvPr>
        </p:nvSpPr>
        <p:spPr/>
        <p:txBody>
          <a:bodyPr/>
          <a:lstStyle/>
          <a:p>
            <a:r>
              <a:rPr lang="en-GB" b="0" i="0" dirty="0">
                <a:solidFill>
                  <a:srgbClr val="374151"/>
                </a:solidFill>
                <a:effectLst/>
                <a:latin typeface="Söhne"/>
              </a:rPr>
              <a:t>The </a:t>
            </a:r>
            <a:r>
              <a:rPr lang="en-GB" b="1" i="0" dirty="0">
                <a:solidFill>
                  <a:srgbClr val="374151"/>
                </a:solidFill>
                <a:effectLst/>
                <a:latin typeface="Söhne"/>
              </a:rPr>
              <a:t>Tesseract OCR </a:t>
            </a:r>
            <a:r>
              <a:rPr lang="en-GB" b="0" i="0" dirty="0">
                <a:solidFill>
                  <a:srgbClr val="374151"/>
                </a:solidFill>
                <a:effectLst/>
                <a:latin typeface="Söhne"/>
              </a:rPr>
              <a:t>engine works by first </a:t>
            </a:r>
            <a:r>
              <a:rPr lang="en-GB" b="0" i="0" dirty="0" err="1">
                <a:solidFill>
                  <a:srgbClr val="374151"/>
                </a:solidFill>
                <a:effectLst/>
                <a:latin typeface="Söhne"/>
              </a:rPr>
              <a:t>analyzing</a:t>
            </a:r>
            <a:r>
              <a:rPr lang="en-GB" b="0" i="0" dirty="0">
                <a:solidFill>
                  <a:srgbClr val="374151"/>
                </a:solidFill>
                <a:effectLst/>
                <a:latin typeface="Söhne"/>
              </a:rPr>
              <a:t> an image to identify regions that contain text. This is typically done by applying image </a:t>
            </a:r>
            <a:r>
              <a:rPr lang="en-GB" b="0" i="0" dirty="0" err="1">
                <a:solidFill>
                  <a:srgbClr val="374151"/>
                </a:solidFill>
                <a:effectLst/>
                <a:latin typeface="Söhne"/>
              </a:rPr>
              <a:t>preprocessing</a:t>
            </a:r>
            <a:r>
              <a:rPr lang="en-GB" b="0" i="0" dirty="0">
                <a:solidFill>
                  <a:srgbClr val="374151"/>
                </a:solidFill>
                <a:effectLst/>
                <a:latin typeface="Söhne"/>
              </a:rPr>
              <a:t> techniques such as </a:t>
            </a:r>
            <a:r>
              <a:rPr lang="en-GB" b="1" i="0" dirty="0">
                <a:solidFill>
                  <a:srgbClr val="374151"/>
                </a:solidFill>
                <a:effectLst/>
                <a:latin typeface="Söhne"/>
              </a:rPr>
              <a:t>binarization</a:t>
            </a:r>
            <a:r>
              <a:rPr lang="en-GB" b="0" i="0" dirty="0">
                <a:solidFill>
                  <a:srgbClr val="374151"/>
                </a:solidFill>
                <a:effectLst/>
                <a:latin typeface="Söhne"/>
              </a:rPr>
              <a:t>, which converts the image into a black and white version, and noise reduction, which removes small dots and other artifacts from the image.</a:t>
            </a:r>
          </a:p>
          <a:p>
            <a:r>
              <a:rPr lang="en-GB" b="0" i="0" dirty="0">
                <a:solidFill>
                  <a:srgbClr val="374151"/>
                </a:solidFill>
                <a:effectLst/>
                <a:latin typeface="Söhne"/>
              </a:rPr>
              <a:t>Once the text regions have been identified, the Tesseract engine uses </a:t>
            </a:r>
            <a:r>
              <a:rPr lang="en-GB" b="1" i="0" dirty="0">
                <a:solidFill>
                  <a:srgbClr val="374151"/>
                </a:solidFill>
                <a:effectLst/>
                <a:latin typeface="Söhne"/>
              </a:rPr>
              <a:t>pattern recognition </a:t>
            </a:r>
            <a:r>
              <a:rPr lang="en-GB" b="0" i="0" dirty="0">
                <a:solidFill>
                  <a:srgbClr val="374151"/>
                </a:solidFill>
                <a:effectLst/>
                <a:latin typeface="Söhne"/>
              </a:rPr>
              <a:t>algorithms to </a:t>
            </a:r>
            <a:r>
              <a:rPr lang="en-GB" b="0" i="0" dirty="0" err="1">
                <a:solidFill>
                  <a:srgbClr val="374151"/>
                </a:solidFill>
                <a:effectLst/>
                <a:latin typeface="Söhne"/>
              </a:rPr>
              <a:t>analyze</a:t>
            </a:r>
            <a:r>
              <a:rPr lang="en-GB" b="0" i="0" dirty="0">
                <a:solidFill>
                  <a:srgbClr val="374151"/>
                </a:solidFill>
                <a:effectLst/>
                <a:latin typeface="Söhne"/>
              </a:rPr>
              <a:t> the shapes of the characters and determine what they are. This is typically done using a combination of </a:t>
            </a:r>
            <a:r>
              <a:rPr lang="en-GB" b="1" i="0" dirty="0">
                <a:solidFill>
                  <a:srgbClr val="374151"/>
                </a:solidFill>
                <a:effectLst/>
                <a:latin typeface="Söhne"/>
              </a:rPr>
              <a:t>machine learning algorithms </a:t>
            </a:r>
            <a:r>
              <a:rPr lang="en-GB" b="0" i="0" dirty="0">
                <a:solidFill>
                  <a:srgbClr val="374151"/>
                </a:solidFill>
                <a:effectLst/>
                <a:latin typeface="Söhne"/>
              </a:rPr>
              <a:t>and heuristics (rules-based approaches).</a:t>
            </a:r>
            <a:endParaRPr lang="en-IN" dirty="0"/>
          </a:p>
        </p:txBody>
      </p:sp>
    </p:spTree>
    <p:extLst>
      <p:ext uri="{BB962C8B-B14F-4D97-AF65-F5344CB8AC3E}">
        <p14:creationId xmlns:p14="http://schemas.microsoft.com/office/powerpoint/2010/main" val="1597430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697D4-1123-B3E2-F0F4-3CB0C20CCCFD}"/>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2FC9666B-C56C-6751-F9F8-316F96E19408}"/>
              </a:ext>
            </a:extLst>
          </p:cNvPr>
          <p:cNvSpPr>
            <a:spLocks noGrp="1"/>
          </p:cNvSpPr>
          <p:nvPr>
            <p:ph idx="1"/>
          </p:nvPr>
        </p:nvSpPr>
        <p:spPr>
          <a:xfrm>
            <a:off x="838200" y="708025"/>
            <a:ext cx="10515600" cy="4351338"/>
          </a:xfrm>
        </p:spPr>
        <p:txBody>
          <a:bodyPr/>
          <a:lstStyle/>
          <a:p>
            <a:r>
              <a:rPr lang="en-GB" b="0" i="0" dirty="0">
                <a:solidFill>
                  <a:srgbClr val="374151"/>
                </a:solidFill>
                <a:effectLst/>
                <a:latin typeface="Söhne"/>
              </a:rPr>
              <a:t>The final step in the OCR process is to convert the recognized characters into text, which can then be saved to a file or used in other applications. This is done using a combination of algorithms that take into account the position of the characters in the image, as well as any contextual information that may be available (such as the presence of spaces between words).</a:t>
            </a:r>
            <a:endParaRPr lang="en-IN" dirty="0"/>
          </a:p>
        </p:txBody>
      </p:sp>
    </p:spTree>
    <p:extLst>
      <p:ext uri="{BB962C8B-B14F-4D97-AF65-F5344CB8AC3E}">
        <p14:creationId xmlns:p14="http://schemas.microsoft.com/office/powerpoint/2010/main" val="1333641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27B8D-878B-1DFF-15A8-DF423C05E781}"/>
              </a:ext>
            </a:extLst>
          </p:cNvPr>
          <p:cNvSpPr>
            <a:spLocks noGrp="1"/>
          </p:cNvSpPr>
          <p:nvPr>
            <p:ph type="title"/>
          </p:nvPr>
        </p:nvSpPr>
        <p:spPr/>
        <p:txBody>
          <a:bodyPr/>
          <a:lstStyle/>
          <a:p>
            <a:pPr algn="ctr"/>
            <a:r>
              <a:rPr lang="en-US" b="1" dirty="0"/>
              <a:t>How to gather data to train Tesseract model</a:t>
            </a:r>
            <a:endParaRPr lang="en-IN" b="1" dirty="0"/>
          </a:p>
        </p:txBody>
      </p:sp>
      <p:sp>
        <p:nvSpPr>
          <p:cNvPr id="3" name="Content Placeholder 2">
            <a:extLst>
              <a:ext uri="{FF2B5EF4-FFF2-40B4-BE49-F238E27FC236}">
                <a16:creationId xmlns:a16="http://schemas.microsoft.com/office/drawing/2014/main" id="{0DAF7817-2844-D45F-45B1-24D7F7B47E44}"/>
              </a:ext>
            </a:extLst>
          </p:cNvPr>
          <p:cNvSpPr>
            <a:spLocks noGrp="1"/>
          </p:cNvSpPr>
          <p:nvPr>
            <p:ph idx="1"/>
          </p:nvPr>
        </p:nvSpPr>
        <p:spPr/>
        <p:txBody>
          <a:bodyPr>
            <a:normAutofit fontScale="92500" lnSpcReduction="10000"/>
          </a:bodyPr>
          <a:lstStyle/>
          <a:p>
            <a:r>
              <a:rPr lang="en-GB" dirty="0">
                <a:solidFill>
                  <a:srgbClr val="374151"/>
                </a:solidFill>
                <a:latin typeface="Söhne"/>
              </a:rPr>
              <a:t>W</a:t>
            </a:r>
            <a:r>
              <a:rPr lang="en-GB" b="0" i="0" dirty="0">
                <a:solidFill>
                  <a:srgbClr val="374151"/>
                </a:solidFill>
                <a:effectLst/>
                <a:latin typeface="Söhne"/>
              </a:rPr>
              <a:t>e have to gather a large dataset of images that contain the text you want the OCR engine to be able to recognize.</a:t>
            </a:r>
          </a:p>
          <a:p>
            <a:r>
              <a:rPr lang="en-GB" b="0" i="0" dirty="0">
                <a:solidFill>
                  <a:srgbClr val="374151"/>
                </a:solidFill>
                <a:effectLst/>
                <a:latin typeface="Söhne"/>
              </a:rPr>
              <a:t>This dataset should be representative of the types of images that you expect the OCR engine to be used on, and should include a </a:t>
            </a:r>
            <a:r>
              <a:rPr lang="en-GB" b="1" i="0" dirty="0">
                <a:solidFill>
                  <a:srgbClr val="374151"/>
                </a:solidFill>
                <a:effectLst/>
                <a:latin typeface="Söhne"/>
              </a:rPr>
              <a:t>wide range of fonts</a:t>
            </a:r>
            <a:r>
              <a:rPr lang="en-GB" b="0" i="0" dirty="0">
                <a:solidFill>
                  <a:srgbClr val="374151"/>
                </a:solidFill>
                <a:effectLst/>
                <a:latin typeface="Söhne"/>
              </a:rPr>
              <a:t>, </a:t>
            </a:r>
            <a:r>
              <a:rPr lang="en-GB" b="1" i="0" dirty="0">
                <a:solidFill>
                  <a:srgbClr val="374151"/>
                </a:solidFill>
                <a:effectLst/>
                <a:latin typeface="Söhne"/>
              </a:rPr>
              <a:t>languages</a:t>
            </a:r>
            <a:r>
              <a:rPr lang="en-GB" b="0" i="0" dirty="0">
                <a:solidFill>
                  <a:srgbClr val="374151"/>
                </a:solidFill>
                <a:effectLst/>
                <a:latin typeface="Söhne"/>
              </a:rPr>
              <a:t>, and </a:t>
            </a:r>
            <a:r>
              <a:rPr lang="en-GB" b="1" i="0" dirty="0">
                <a:solidFill>
                  <a:srgbClr val="374151"/>
                </a:solidFill>
                <a:effectLst/>
                <a:latin typeface="Söhne"/>
              </a:rPr>
              <a:t>writing styles</a:t>
            </a:r>
            <a:r>
              <a:rPr lang="en-GB" b="0" i="0" dirty="0">
                <a:solidFill>
                  <a:srgbClr val="374151"/>
                </a:solidFill>
                <a:effectLst/>
                <a:latin typeface="Söhne"/>
              </a:rPr>
              <a:t>.</a:t>
            </a:r>
            <a:endParaRPr lang="en-GB" dirty="0">
              <a:solidFill>
                <a:srgbClr val="374151"/>
              </a:solidFill>
              <a:latin typeface="Söhne"/>
            </a:endParaRPr>
          </a:p>
          <a:p>
            <a:r>
              <a:rPr lang="en-GB" b="0" i="0" dirty="0">
                <a:solidFill>
                  <a:srgbClr val="374151"/>
                </a:solidFill>
                <a:effectLst/>
                <a:latin typeface="Söhne"/>
              </a:rPr>
              <a:t>We would require Tesseract training tools to create a "</a:t>
            </a:r>
            <a:r>
              <a:rPr lang="en-GB" b="1" i="0" dirty="0">
                <a:solidFill>
                  <a:srgbClr val="374151"/>
                </a:solidFill>
                <a:effectLst/>
                <a:latin typeface="Söhne"/>
              </a:rPr>
              <a:t>training data file</a:t>
            </a:r>
            <a:r>
              <a:rPr lang="en-GB" b="0" i="0" dirty="0">
                <a:solidFill>
                  <a:srgbClr val="374151"/>
                </a:solidFill>
                <a:effectLst/>
                <a:latin typeface="Söhne"/>
              </a:rPr>
              <a:t>” after data collection that contains the information that Tesseract needs to learn to recognize the text in your images.</a:t>
            </a:r>
          </a:p>
          <a:p>
            <a:r>
              <a:rPr lang="en-GB" b="0" i="0" dirty="0">
                <a:solidFill>
                  <a:srgbClr val="374151"/>
                </a:solidFill>
                <a:effectLst/>
                <a:latin typeface="Söhne"/>
              </a:rPr>
              <a:t>This training data file will be in a specific format that is understood by Tesseract, and will typically include information such as the character(s) that appear in each image, as well as their position and size.</a:t>
            </a:r>
          </a:p>
          <a:p>
            <a:endParaRPr lang="en-IN" dirty="0"/>
          </a:p>
        </p:txBody>
      </p:sp>
    </p:spTree>
    <p:extLst>
      <p:ext uri="{BB962C8B-B14F-4D97-AF65-F5344CB8AC3E}">
        <p14:creationId xmlns:p14="http://schemas.microsoft.com/office/powerpoint/2010/main" val="2373917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4D378-71ED-8B0E-E3D9-BBBF02F7FEC6}"/>
              </a:ext>
            </a:extLst>
          </p:cNvPr>
          <p:cNvSpPr>
            <a:spLocks noGrp="1"/>
          </p:cNvSpPr>
          <p:nvPr>
            <p:ph type="title"/>
          </p:nvPr>
        </p:nvSpPr>
        <p:spPr/>
        <p:txBody>
          <a:bodyPr/>
          <a:lstStyle/>
          <a:p>
            <a:pPr algn="ctr"/>
            <a:r>
              <a:rPr lang="en-US" b="1" dirty="0"/>
              <a:t>How to train the Tesseract model</a:t>
            </a:r>
            <a:endParaRPr lang="en-IN" b="1" dirty="0"/>
          </a:p>
        </p:txBody>
      </p:sp>
      <p:sp>
        <p:nvSpPr>
          <p:cNvPr id="3" name="Content Placeholder 2">
            <a:extLst>
              <a:ext uri="{FF2B5EF4-FFF2-40B4-BE49-F238E27FC236}">
                <a16:creationId xmlns:a16="http://schemas.microsoft.com/office/drawing/2014/main" id="{F24BDA98-28F4-E34F-CD5C-3D34EA9B2BDF}"/>
              </a:ext>
            </a:extLst>
          </p:cNvPr>
          <p:cNvSpPr>
            <a:spLocks noGrp="1"/>
          </p:cNvSpPr>
          <p:nvPr>
            <p:ph idx="1"/>
          </p:nvPr>
        </p:nvSpPr>
        <p:spPr/>
        <p:txBody>
          <a:bodyPr/>
          <a:lstStyle/>
          <a:p>
            <a:r>
              <a:rPr lang="en-US" dirty="0"/>
              <a:t>We can use the </a:t>
            </a:r>
            <a:r>
              <a:rPr lang="en-IN" b="0" i="0" dirty="0">
                <a:solidFill>
                  <a:srgbClr val="374151"/>
                </a:solidFill>
                <a:effectLst/>
                <a:latin typeface="Söhne"/>
              </a:rPr>
              <a:t>training data file </a:t>
            </a:r>
            <a:r>
              <a:rPr lang="en-GB" b="0" i="0" dirty="0">
                <a:solidFill>
                  <a:srgbClr val="374151"/>
                </a:solidFill>
                <a:effectLst/>
                <a:latin typeface="Söhne"/>
              </a:rPr>
              <a:t>to train Tesseract by providing it as input to the Tesseract training tools.</a:t>
            </a:r>
          </a:p>
          <a:p>
            <a:r>
              <a:rPr lang="en-GB" b="0" i="0" dirty="0">
                <a:solidFill>
                  <a:srgbClr val="374151"/>
                </a:solidFill>
                <a:effectLst/>
                <a:latin typeface="Söhne"/>
              </a:rPr>
              <a:t>This process typically involves running a series of </a:t>
            </a:r>
            <a:r>
              <a:rPr lang="en-GB" b="1" i="0" dirty="0">
                <a:solidFill>
                  <a:srgbClr val="374151"/>
                </a:solidFill>
                <a:effectLst/>
                <a:latin typeface="Söhne"/>
              </a:rPr>
              <a:t>command-line commands</a:t>
            </a:r>
            <a:r>
              <a:rPr lang="en-GB" b="0" i="0" dirty="0">
                <a:solidFill>
                  <a:srgbClr val="374151"/>
                </a:solidFill>
                <a:effectLst/>
                <a:latin typeface="Söhne"/>
              </a:rPr>
              <a:t> that will use the training data file to train the OCR engine, and will produce a "</a:t>
            </a:r>
            <a:r>
              <a:rPr lang="en-GB" b="1" i="0" dirty="0">
                <a:solidFill>
                  <a:srgbClr val="374151"/>
                </a:solidFill>
                <a:effectLst/>
                <a:latin typeface="Söhne"/>
              </a:rPr>
              <a:t>trained data file</a:t>
            </a:r>
            <a:r>
              <a:rPr lang="en-GB" b="0" i="0" dirty="0">
                <a:solidFill>
                  <a:srgbClr val="374151"/>
                </a:solidFill>
                <a:effectLst/>
                <a:latin typeface="Söhne"/>
              </a:rPr>
              <a:t>" that contains the information that Tesseract has learned from the training process.</a:t>
            </a:r>
            <a:endParaRPr lang="en-IN" dirty="0"/>
          </a:p>
        </p:txBody>
      </p:sp>
    </p:spTree>
    <p:extLst>
      <p:ext uri="{BB962C8B-B14F-4D97-AF65-F5344CB8AC3E}">
        <p14:creationId xmlns:p14="http://schemas.microsoft.com/office/powerpoint/2010/main" val="1180257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12722-1345-39D3-214C-2EC6F350599E}"/>
              </a:ext>
            </a:extLst>
          </p:cNvPr>
          <p:cNvSpPr>
            <a:spLocks noGrp="1"/>
          </p:cNvSpPr>
          <p:nvPr>
            <p:ph type="title"/>
          </p:nvPr>
        </p:nvSpPr>
        <p:spPr/>
        <p:txBody>
          <a:bodyPr/>
          <a:lstStyle/>
          <a:p>
            <a:pPr algn="ctr"/>
            <a:r>
              <a:rPr lang="en-US" b="1" dirty="0"/>
              <a:t>How to evaluate Tesseract model</a:t>
            </a:r>
            <a:endParaRPr lang="en-IN" b="1" dirty="0"/>
          </a:p>
        </p:txBody>
      </p:sp>
      <p:sp>
        <p:nvSpPr>
          <p:cNvPr id="5" name="Rectangle 2">
            <a:extLst>
              <a:ext uri="{FF2B5EF4-FFF2-40B4-BE49-F238E27FC236}">
                <a16:creationId xmlns:a16="http://schemas.microsoft.com/office/drawing/2014/main" id="{A7B5D7F4-1B16-A698-9364-A551F065EF5C}"/>
              </a:ext>
            </a:extLst>
          </p:cNvPr>
          <p:cNvSpPr>
            <a:spLocks noChangeArrowheads="1"/>
          </p:cNvSpPr>
          <p:nvPr/>
        </p:nvSpPr>
        <p:spPr bwMode="auto">
          <a:xfrm>
            <a:off x="152400" y="134779"/>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Content Placeholder 6">
            <a:extLst>
              <a:ext uri="{FF2B5EF4-FFF2-40B4-BE49-F238E27FC236}">
                <a16:creationId xmlns:a16="http://schemas.microsoft.com/office/drawing/2014/main" id="{1A552D2B-2C6F-6107-6C0B-EE04F988A418}"/>
              </a:ext>
            </a:extLst>
          </p:cNvPr>
          <p:cNvSpPr>
            <a:spLocks noGrp="1"/>
          </p:cNvSpPr>
          <p:nvPr>
            <p:ph idx="1"/>
          </p:nvPr>
        </p:nvSpPr>
        <p:spPr/>
        <p:txBody>
          <a:bodyPr/>
          <a:lstStyle/>
          <a:p>
            <a:r>
              <a:rPr lang="en-GB" b="0" i="0" dirty="0">
                <a:solidFill>
                  <a:srgbClr val="374151"/>
                </a:solidFill>
                <a:effectLst/>
                <a:latin typeface="Söhne"/>
              </a:rPr>
              <a:t>Once we have created a trained data file, we can use it with Tesseract to perform OCR on new images. </a:t>
            </a:r>
          </a:p>
          <a:p>
            <a:r>
              <a:rPr lang="en-GB" b="0" i="0" dirty="0">
                <a:solidFill>
                  <a:srgbClr val="374151"/>
                </a:solidFill>
                <a:effectLst/>
                <a:latin typeface="Söhne"/>
              </a:rPr>
              <a:t>The accuracy of the OCR results will depend on the </a:t>
            </a:r>
            <a:r>
              <a:rPr lang="en-GB" b="1" i="0" dirty="0">
                <a:solidFill>
                  <a:srgbClr val="374151"/>
                </a:solidFill>
                <a:effectLst/>
                <a:latin typeface="Söhne"/>
              </a:rPr>
              <a:t>quality of the training data we used</a:t>
            </a:r>
            <a:r>
              <a:rPr lang="en-GB" b="0" i="0" dirty="0">
                <a:solidFill>
                  <a:srgbClr val="374151"/>
                </a:solidFill>
                <a:effectLst/>
                <a:latin typeface="Söhne"/>
              </a:rPr>
              <a:t>, as well as the </a:t>
            </a:r>
            <a:r>
              <a:rPr lang="en-GB" b="1" i="0" dirty="0">
                <a:solidFill>
                  <a:srgbClr val="374151"/>
                </a:solidFill>
                <a:effectLst/>
                <a:latin typeface="Söhne"/>
              </a:rPr>
              <a:t>number of training examples</a:t>
            </a:r>
            <a:r>
              <a:rPr lang="en-GB" b="0" i="0" dirty="0">
                <a:solidFill>
                  <a:srgbClr val="374151"/>
                </a:solidFill>
                <a:effectLst/>
                <a:latin typeface="Söhne"/>
              </a:rPr>
              <a:t> and the </a:t>
            </a:r>
            <a:r>
              <a:rPr lang="en-GB" b="1" i="0" dirty="0">
                <a:solidFill>
                  <a:srgbClr val="374151"/>
                </a:solidFill>
                <a:effectLst/>
                <a:latin typeface="Söhne"/>
              </a:rPr>
              <a:t>complexity of the text </a:t>
            </a:r>
            <a:r>
              <a:rPr lang="en-GB" b="0" i="0" dirty="0">
                <a:solidFill>
                  <a:srgbClr val="374151"/>
                </a:solidFill>
                <a:effectLst/>
                <a:latin typeface="Söhne"/>
              </a:rPr>
              <a:t>we are trying to recognize. </a:t>
            </a:r>
          </a:p>
          <a:p>
            <a:r>
              <a:rPr lang="en-GB" b="0" i="0" dirty="0">
                <a:solidFill>
                  <a:srgbClr val="374151"/>
                </a:solidFill>
                <a:effectLst/>
                <a:latin typeface="Söhne"/>
              </a:rPr>
              <a:t>In general, the </a:t>
            </a:r>
            <a:r>
              <a:rPr lang="en-GB" b="1" i="0" dirty="0">
                <a:solidFill>
                  <a:srgbClr val="374151"/>
                </a:solidFill>
                <a:effectLst/>
                <a:latin typeface="Söhne"/>
              </a:rPr>
              <a:t>more training data </a:t>
            </a:r>
            <a:r>
              <a:rPr lang="en-GB" b="0" i="0" dirty="0">
                <a:solidFill>
                  <a:srgbClr val="374151"/>
                </a:solidFill>
                <a:effectLst/>
                <a:latin typeface="Söhne"/>
              </a:rPr>
              <a:t>we use and the </a:t>
            </a:r>
            <a:r>
              <a:rPr lang="en-GB" b="1" i="0" dirty="0">
                <a:solidFill>
                  <a:srgbClr val="374151"/>
                </a:solidFill>
                <a:effectLst/>
                <a:latin typeface="Söhne"/>
              </a:rPr>
              <a:t>more diverse</a:t>
            </a:r>
            <a:r>
              <a:rPr lang="en-GB" b="0" i="0" dirty="0">
                <a:solidFill>
                  <a:srgbClr val="374151"/>
                </a:solidFill>
                <a:effectLst/>
                <a:latin typeface="Söhne"/>
              </a:rPr>
              <a:t> it is, the </a:t>
            </a:r>
            <a:r>
              <a:rPr lang="en-GB" b="1" i="0" dirty="0">
                <a:solidFill>
                  <a:srgbClr val="374151"/>
                </a:solidFill>
                <a:effectLst/>
                <a:latin typeface="Söhne"/>
              </a:rPr>
              <a:t>more accurate </a:t>
            </a:r>
            <a:r>
              <a:rPr lang="en-GB" b="0" i="0" dirty="0">
                <a:solidFill>
                  <a:srgbClr val="374151"/>
                </a:solidFill>
                <a:effectLst/>
                <a:latin typeface="Söhne"/>
              </a:rPr>
              <a:t>the OCR results will be.</a:t>
            </a:r>
          </a:p>
          <a:p>
            <a:r>
              <a:rPr lang="en-GB" dirty="0">
                <a:solidFill>
                  <a:srgbClr val="374151"/>
                </a:solidFill>
                <a:latin typeface="Söhne"/>
              </a:rPr>
              <a:t>Metrics used for evaluation: </a:t>
            </a:r>
            <a:r>
              <a:rPr lang="en-IN" b="1" i="0" dirty="0">
                <a:solidFill>
                  <a:srgbClr val="374151"/>
                </a:solidFill>
                <a:effectLst/>
                <a:latin typeface="Söhne"/>
              </a:rPr>
              <a:t>Character accuracy</a:t>
            </a:r>
            <a:r>
              <a:rPr lang="en-IN" b="0" i="0" dirty="0">
                <a:solidFill>
                  <a:srgbClr val="374151"/>
                </a:solidFill>
                <a:effectLst/>
                <a:latin typeface="Söhne"/>
              </a:rPr>
              <a:t>, </a:t>
            </a:r>
            <a:r>
              <a:rPr lang="en-IN" b="1" i="0" dirty="0">
                <a:solidFill>
                  <a:srgbClr val="374151"/>
                </a:solidFill>
                <a:effectLst/>
                <a:latin typeface="Söhne"/>
              </a:rPr>
              <a:t>Word accuracy</a:t>
            </a:r>
            <a:r>
              <a:rPr lang="en-IN" b="0" i="0" dirty="0">
                <a:solidFill>
                  <a:srgbClr val="374151"/>
                </a:solidFill>
                <a:effectLst/>
                <a:latin typeface="Söhne"/>
              </a:rPr>
              <a:t>, </a:t>
            </a:r>
            <a:r>
              <a:rPr lang="en-IN" b="1" i="0" dirty="0">
                <a:solidFill>
                  <a:srgbClr val="374151"/>
                </a:solidFill>
                <a:effectLst/>
                <a:latin typeface="Söhne"/>
              </a:rPr>
              <a:t>Sentence accuracy</a:t>
            </a:r>
            <a:r>
              <a:rPr lang="en-IN" b="0" i="0" dirty="0">
                <a:solidFill>
                  <a:srgbClr val="374151"/>
                </a:solidFill>
                <a:effectLst/>
                <a:latin typeface="Söhne"/>
              </a:rPr>
              <a:t>, </a:t>
            </a:r>
            <a:r>
              <a:rPr lang="en-IN" b="1" i="0" dirty="0">
                <a:solidFill>
                  <a:srgbClr val="374151"/>
                </a:solidFill>
                <a:effectLst/>
                <a:latin typeface="Söhne"/>
              </a:rPr>
              <a:t>Document accuracy</a:t>
            </a:r>
            <a:r>
              <a:rPr lang="en-IN" b="0" i="0" dirty="0">
                <a:solidFill>
                  <a:srgbClr val="374151"/>
                </a:solidFill>
                <a:effectLst/>
                <a:latin typeface="Söhne"/>
              </a:rPr>
              <a:t>, and </a:t>
            </a:r>
            <a:r>
              <a:rPr lang="en-IN" b="1" i="0">
                <a:solidFill>
                  <a:srgbClr val="374151"/>
                </a:solidFill>
                <a:effectLst/>
                <a:latin typeface="Söhne"/>
              </a:rPr>
              <a:t>Runtime performance</a:t>
            </a:r>
            <a:r>
              <a:rPr lang="en-IN" i="0">
                <a:solidFill>
                  <a:srgbClr val="374151"/>
                </a:solidFill>
                <a:effectLst/>
                <a:latin typeface="Söhne"/>
              </a:rPr>
              <a:t>.</a:t>
            </a:r>
            <a:endParaRPr lang="en-IN" b="1" dirty="0"/>
          </a:p>
        </p:txBody>
      </p:sp>
    </p:spTree>
    <p:extLst>
      <p:ext uri="{BB962C8B-B14F-4D97-AF65-F5344CB8AC3E}">
        <p14:creationId xmlns:p14="http://schemas.microsoft.com/office/powerpoint/2010/main" val="2613703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C2636-853F-FAF8-276F-9622324D9B1A}"/>
              </a:ext>
            </a:extLst>
          </p:cNvPr>
          <p:cNvSpPr>
            <a:spLocks noGrp="1"/>
          </p:cNvSpPr>
          <p:nvPr>
            <p:ph type="title"/>
          </p:nvPr>
        </p:nvSpPr>
        <p:spPr/>
        <p:txBody>
          <a:bodyPr/>
          <a:lstStyle/>
          <a:p>
            <a:pPr algn="ctr"/>
            <a:r>
              <a:rPr lang="en-US" b="1" dirty="0"/>
              <a:t>References</a:t>
            </a:r>
            <a:endParaRPr lang="en-IN" b="1" dirty="0"/>
          </a:p>
        </p:txBody>
      </p:sp>
      <p:sp>
        <p:nvSpPr>
          <p:cNvPr id="3" name="Content Placeholder 2">
            <a:extLst>
              <a:ext uri="{FF2B5EF4-FFF2-40B4-BE49-F238E27FC236}">
                <a16:creationId xmlns:a16="http://schemas.microsoft.com/office/drawing/2014/main" id="{401EA02C-2784-3C99-A7E7-C2841235F5E0}"/>
              </a:ext>
            </a:extLst>
          </p:cNvPr>
          <p:cNvSpPr>
            <a:spLocks noGrp="1"/>
          </p:cNvSpPr>
          <p:nvPr>
            <p:ph idx="1"/>
          </p:nvPr>
        </p:nvSpPr>
        <p:spPr/>
        <p:txBody>
          <a:bodyPr/>
          <a:lstStyle/>
          <a:p>
            <a:r>
              <a:rPr lang="en-GB" b="0" i="0" dirty="0">
                <a:solidFill>
                  <a:srgbClr val="374151"/>
                </a:solidFill>
                <a:effectLst/>
                <a:latin typeface="Söhne"/>
              </a:rPr>
              <a:t>Smith, Ray. "Tesseract OCR Engine." (2006).</a:t>
            </a:r>
            <a:endParaRPr lang="en-US" b="0" i="0" dirty="0">
              <a:solidFill>
                <a:srgbClr val="374151"/>
              </a:solidFill>
              <a:effectLst/>
              <a:latin typeface="Söhne"/>
            </a:endParaRPr>
          </a:p>
          <a:p>
            <a:r>
              <a:rPr lang="en-US" dirty="0">
                <a:solidFill>
                  <a:srgbClr val="374151"/>
                </a:solidFill>
                <a:latin typeface="Söhne"/>
              </a:rPr>
              <a:t>Website: </a:t>
            </a:r>
            <a:r>
              <a:rPr lang="en-US" dirty="0">
                <a:solidFill>
                  <a:srgbClr val="374151"/>
                </a:solidFill>
                <a:latin typeface="Söhne"/>
                <a:hlinkClick r:id="rId2"/>
              </a:rPr>
              <a:t>https://github.com/tesseract-ocr/tesseract</a:t>
            </a:r>
            <a:endParaRPr lang="en-US" dirty="0">
              <a:solidFill>
                <a:srgbClr val="374151"/>
              </a:solidFill>
              <a:latin typeface="Söhne"/>
            </a:endParaRPr>
          </a:p>
          <a:p>
            <a:r>
              <a:rPr lang="en-US" dirty="0">
                <a:solidFill>
                  <a:srgbClr val="374151"/>
                </a:solidFill>
                <a:latin typeface="Söhne"/>
              </a:rPr>
              <a:t>Tesseract User Manuel: </a:t>
            </a:r>
            <a:r>
              <a:rPr lang="en-US" dirty="0">
                <a:solidFill>
                  <a:srgbClr val="374151"/>
                </a:solidFill>
                <a:latin typeface="Söhne"/>
                <a:hlinkClick r:id="rId3"/>
              </a:rPr>
              <a:t>https://tesseract-ocr.github.io/tessdoc/</a:t>
            </a:r>
            <a:endParaRPr lang="en-IN" dirty="0"/>
          </a:p>
        </p:txBody>
      </p:sp>
    </p:spTree>
    <p:extLst>
      <p:ext uri="{BB962C8B-B14F-4D97-AF65-F5344CB8AC3E}">
        <p14:creationId xmlns:p14="http://schemas.microsoft.com/office/powerpoint/2010/main" val="33578225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664</Words>
  <Application>Microsoft Office PowerPoint</Application>
  <PresentationFormat>Widescreen</PresentationFormat>
  <Paragraphs>31</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Söhne</vt:lpstr>
      <vt:lpstr>Office Theme</vt:lpstr>
      <vt:lpstr>OCR  technology (Tesseract)</vt:lpstr>
      <vt:lpstr> What is an OCR</vt:lpstr>
      <vt:lpstr>How does an OCR (Tesseract) works</vt:lpstr>
      <vt:lpstr> </vt:lpstr>
      <vt:lpstr>How to gather data to train Tesseract model</vt:lpstr>
      <vt:lpstr>How to train the Tesseract model</vt:lpstr>
      <vt:lpstr>How to evaluate Tesseract model</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OCR  technology (Tesseract)</dc:title>
  <dc:creator>akshat sharma</dc:creator>
  <cp:lastModifiedBy>akshat sharma</cp:lastModifiedBy>
  <cp:revision>2</cp:revision>
  <dcterms:created xsi:type="dcterms:W3CDTF">2022-12-12T04:02:50Z</dcterms:created>
  <dcterms:modified xsi:type="dcterms:W3CDTF">2022-12-12T04:43:25Z</dcterms:modified>
</cp:coreProperties>
</file>