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59" r:id="rId5"/>
    <p:sldId id="264"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7" d="100"/>
          <a:sy n="77"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2E2B-3230-4F07-ACB4-140FF757C384}"/>
              </a:ext>
            </a:extLst>
          </p:cNvPr>
          <p:cNvSpPr>
            <a:spLocks noGrp="1"/>
          </p:cNvSpPr>
          <p:nvPr>
            <p:ph type="ctrTitle"/>
          </p:nvPr>
        </p:nvSpPr>
        <p:spPr>
          <a:xfrm>
            <a:off x="2589213" y="228276"/>
            <a:ext cx="8915399" cy="1126283"/>
          </a:xfrm>
        </p:spPr>
        <p:txBody>
          <a:bodyPr/>
          <a:lstStyle/>
          <a:p>
            <a:r>
              <a:rPr lang="en-US" dirty="0">
                <a:solidFill>
                  <a:srgbClr val="FF0000"/>
                </a:solidFill>
              </a:rPr>
              <a:t>Emotion Recognition</a:t>
            </a:r>
          </a:p>
        </p:txBody>
      </p:sp>
      <p:pic>
        <p:nvPicPr>
          <p:cNvPr id="5" name="Picture 4">
            <a:extLst>
              <a:ext uri="{FF2B5EF4-FFF2-40B4-BE49-F238E27FC236}">
                <a16:creationId xmlns:a16="http://schemas.microsoft.com/office/drawing/2014/main" id="{3D2EE99A-D62B-4AA9-A324-ACC01502CB21}"/>
              </a:ext>
            </a:extLst>
          </p:cNvPr>
          <p:cNvPicPr>
            <a:picLocks noChangeAspect="1"/>
          </p:cNvPicPr>
          <p:nvPr/>
        </p:nvPicPr>
        <p:blipFill>
          <a:blip r:embed="rId2"/>
          <a:stretch>
            <a:fillRect/>
          </a:stretch>
        </p:blipFill>
        <p:spPr>
          <a:xfrm>
            <a:off x="2458995" y="2051222"/>
            <a:ext cx="2742942" cy="2922338"/>
          </a:xfrm>
          <a:prstGeom prst="rect">
            <a:avLst/>
          </a:prstGeom>
        </p:spPr>
      </p:pic>
      <p:pic>
        <p:nvPicPr>
          <p:cNvPr id="7" name="Picture 6">
            <a:extLst>
              <a:ext uri="{FF2B5EF4-FFF2-40B4-BE49-F238E27FC236}">
                <a16:creationId xmlns:a16="http://schemas.microsoft.com/office/drawing/2014/main" id="{018ED1C4-EC38-4D5D-AADA-D6674FDBE2D8}"/>
              </a:ext>
            </a:extLst>
          </p:cNvPr>
          <p:cNvPicPr>
            <a:picLocks noChangeAspect="1"/>
          </p:cNvPicPr>
          <p:nvPr/>
        </p:nvPicPr>
        <p:blipFill>
          <a:blip r:embed="rId3"/>
          <a:stretch>
            <a:fillRect/>
          </a:stretch>
        </p:blipFill>
        <p:spPr>
          <a:xfrm>
            <a:off x="6990065" y="2255141"/>
            <a:ext cx="2870854" cy="2718419"/>
          </a:xfrm>
          <a:prstGeom prst="rect">
            <a:avLst/>
          </a:prstGeom>
        </p:spPr>
      </p:pic>
      <p:sp>
        <p:nvSpPr>
          <p:cNvPr id="8" name="Arrow: Right 7">
            <a:extLst>
              <a:ext uri="{FF2B5EF4-FFF2-40B4-BE49-F238E27FC236}">
                <a16:creationId xmlns:a16="http://schemas.microsoft.com/office/drawing/2014/main" id="{B3EBC4E2-1EE5-4574-9BCE-F0B5C40016A3}"/>
              </a:ext>
            </a:extLst>
          </p:cNvPr>
          <p:cNvSpPr/>
          <p:nvPr/>
        </p:nvSpPr>
        <p:spPr>
          <a:xfrm>
            <a:off x="5453579" y="3225114"/>
            <a:ext cx="889686" cy="345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F15481-E119-49CF-A1CE-8F156102895D}"/>
              </a:ext>
            </a:extLst>
          </p:cNvPr>
          <p:cNvSpPr txBox="1"/>
          <p:nvPr/>
        </p:nvSpPr>
        <p:spPr>
          <a:xfrm>
            <a:off x="2051390" y="6011901"/>
            <a:ext cx="7241059" cy="646331"/>
          </a:xfrm>
          <a:prstGeom prst="rect">
            <a:avLst/>
          </a:prstGeom>
          <a:noFill/>
        </p:spPr>
        <p:txBody>
          <a:bodyPr wrap="square" rtlCol="0">
            <a:spAutoFit/>
          </a:bodyPr>
          <a:lstStyle/>
          <a:p>
            <a:r>
              <a:rPr lang="en-US" dirty="0">
                <a:solidFill>
                  <a:srgbClr val="002060"/>
                </a:solidFill>
              </a:rPr>
              <a:t>Roll No. = 17MF10003 </a:t>
            </a:r>
          </a:p>
          <a:p>
            <a:r>
              <a:rPr lang="en-US" dirty="0">
                <a:solidFill>
                  <a:srgbClr val="002060"/>
                </a:solidFill>
              </a:rPr>
              <a:t>Name = Akshat Suwalka</a:t>
            </a:r>
          </a:p>
        </p:txBody>
      </p:sp>
    </p:spTree>
    <p:extLst>
      <p:ext uri="{BB962C8B-B14F-4D97-AF65-F5344CB8AC3E}">
        <p14:creationId xmlns:p14="http://schemas.microsoft.com/office/powerpoint/2010/main" val="223196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1">
          <a:gsLst>
            <a:gs pos="94000">
              <a:srgbClr val="FF0000"/>
            </a:gs>
            <a:gs pos="92000">
              <a:schemeClr val="bg1"/>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26A726-5040-410B-B3C6-D21FE6F2D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671" y="-341150"/>
            <a:ext cx="8473440" cy="6675120"/>
          </a:xfrm>
          <a:solidFill>
            <a:srgbClr val="7030A0"/>
          </a:solidFill>
        </p:spPr>
      </p:pic>
      <p:sp>
        <p:nvSpPr>
          <p:cNvPr id="2" name="TextBox 1">
            <a:extLst>
              <a:ext uri="{FF2B5EF4-FFF2-40B4-BE49-F238E27FC236}">
                <a16:creationId xmlns:a16="http://schemas.microsoft.com/office/drawing/2014/main" id="{EB36FB87-D5D5-4408-9E22-9D35FE2031BE}"/>
              </a:ext>
            </a:extLst>
          </p:cNvPr>
          <p:cNvSpPr txBox="1"/>
          <p:nvPr/>
        </p:nvSpPr>
        <p:spPr>
          <a:xfrm>
            <a:off x="2327189" y="6442501"/>
            <a:ext cx="2477530" cy="430887"/>
          </a:xfrm>
          <a:prstGeom prst="rect">
            <a:avLst/>
          </a:prstGeom>
          <a:noFill/>
        </p:spPr>
        <p:txBody>
          <a:bodyPr wrap="square" rtlCol="0">
            <a:spAutoFit/>
          </a:bodyPr>
          <a:lstStyle/>
          <a:p>
            <a:r>
              <a:rPr lang="en-US" sz="1100" dirty="0">
                <a:solidFill>
                  <a:srgbClr val="00B0F0"/>
                </a:solidFill>
              </a:rPr>
              <a:t>Octavio Arriaga , Paul G. </a:t>
            </a:r>
            <a:r>
              <a:rPr lang="en-US" sz="1100" dirty="0" err="1">
                <a:solidFill>
                  <a:srgbClr val="00B0F0"/>
                </a:solidFill>
              </a:rPr>
              <a:t>Pl¨oger</a:t>
            </a:r>
            <a:r>
              <a:rPr lang="en-US" sz="1100" dirty="0">
                <a:solidFill>
                  <a:srgbClr val="00B0F0"/>
                </a:solidFill>
              </a:rPr>
              <a:t>, Matias </a:t>
            </a:r>
            <a:r>
              <a:rPr lang="en-US" sz="1100" dirty="0" err="1">
                <a:solidFill>
                  <a:srgbClr val="00B0F0"/>
                </a:solidFill>
              </a:rPr>
              <a:t>Valdenegro</a:t>
            </a:r>
            <a:endParaRPr lang="en-US" sz="1100" dirty="0">
              <a:solidFill>
                <a:srgbClr val="00B0F0"/>
              </a:solidFill>
            </a:endParaRPr>
          </a:p>
        </p:txBody>
      </p:sp>
      <p:sp>
        <p:nvSpPr>
          <p:cNvPr id="3" name="TextBox 2">
            <a:extLst>
              <a:ext uri="{FF2B5EF4-FFF2-40B4-BE49-F238E27FC236}">
                <a16:creationId xmlns:a16="http://schemas.microsoft.com/office/drawing/2014/main" id="{D978C00F-BD1E-4DE0-BBD4-0FD6327710A6}"/>
              </a:ext>
            </a:extLst>
          </p:cNvPr>
          <p:cNvSpPr txBox="1"/>
          <p:nvPr/>
        </p:nvSpPr>
        <p:spPr>
          <a:xfrm>
            <a:off x="529281" y="6027003"/>
            <a:ext cx="2646406" cy="830997"/>
          </a:xfrm>
          <a:prstGeom prst="rect">
            <a:avLst/>
          </a:prstGeom>
          <a:noFill/>
        </p:spPr>
        <p:txBody>
          <a:bodyPr wrap="square" rtlCol="0">
            <a:spAutoFit/>
          </a:bodyPr>
          <a:lstStyle/>
          <a:p>
            <a:r>
              <a:rPr lang="en-IN" sz="1200" dirty="0">
                <a:solidFill>
                  <a:srgbClr val="00B050"/>
                </a:solidFill>
              </a:rPr>
              <a:t>Real-time Convolutional Neural Networks for</a:t>
            </a:r>
          </a:p>
          <a:p>
            <a:r>
              <a:rPr lang="en-US" sz="1200" dirty="0">
                <a:solidFill>
                  <a:srgbClr val="00B050"/>
                </a:solidFill>
              </a:rPr>
              <a:t>Emotion and Gender Classification</a:t>
            </a:r>
          </a:p>
        </p:txBody>
      </p:sp>
    </p:spTree>
    <p:extLst>
      <p:ext uri="{BB962C8B-B14F-4D97-AF65-F5344CB8AC3E}">
        <p14:creationId xmlns:p14="http://schemas.microsoft.com/office/powerpoint/2010/main" val="36399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4A0AF-5578-43C8-8E47-E96DC80492B9}"/>
              </a:ext>
            </a:extLst>
          </p:cNvPr>
          <p:cNvSpPr>
            <a:spLocks noGrp="1"/>
          </p:cNvSpPr>
          <p:nvPr>
            <p:ph idx="1"/>
          </p:nvPr>
        </p:nvSpPr>
        <p:spPr>
          <a:xfrm>
            <a:off x="2589212" y="457199"/>
            <a:ext cx="8915400" cy="6091881"/>
          </a:xfrm>
        </p:spPr>
        <p:txBody>
          <a:bodyPr/>
          <a:lstStyle/>
          <a:p>
            <a:r>
              <a:rPr lang="en-IN" dirty="0"/>
              <a:t>Following the previous architecture schemas, our initial architecture </a:t>
            </a:r>
            <a:r>
              <a:rPr lang="en-US" dirty="0"/>
              <a:t>used </a:t>
            </a:r>
            <a:r>
              <a:rPr lang="en-IN" dirty="0"/>
              <a:t>Global Average Pooling to completely remove any fully connected layers. This was achieved by having in the last convolutional layer the same number of feature maps as number of classes, and applying a SoftMax activation function to each reduced feature map.</a:t>
            </a:r>
          </a:p>
          <a:p>
            <a:r>
              <a:rPr lang="en-IN" dirty="0"/>
              <a:t>Our final architecture is a fully-convolutional neural network </a:t>
            </a:r>
            <a:r>
              <a:rPr lang="en-US" dirty="0"/>
              <a:t>that contains 4 residual depth-wise separable convolutions </a:t>
            </a:r>
            <a:r>
              <a:rPr lang="en-IN" dirty="0"/>
              <a:t>where each convolution is followed by a batch normalization operation and a ReLU activation function. The last layer applies a global average pooling and a soft-max activation function to produce a prediction.</a:t>
            </a:r>
          </a:p>
          <a:p>
            <a:endParaRPr lang="en-IN" dirty="0"/>
          </a:p>
        </p:txBody>
      </p:sp>
      <p:sp>
        <p:nvSpPr>
          <p:cNvPr id="5" name="Rectangle 4">
            <a:extLst>
              <a:ext uri="{FF2B5EF4-FFF2-40B4-BE49-F238E27FC236}">
                <a16:creationId xmlns:a16="http://schemas.microsoft.com/office/drawing/2014/main" id="{55EB9E64-56CB-4731-A510-B380FF3E462E}"/>
              </a:ext>
            </a:extLst>
          </p:cNvPr>
          <p:cNvSpPr/>
          <p:nvPr/>
        </p:nvSpPr>
        <p:spPr>
          <a:xfrm>
            <a:off x="8235469" y="4590149"/>
            <a:ext cx="3956531" cy="954107"/>
          </a:xfrm>
          <a:prstGeom prst="rect">
            <a:avLst/>
          </a:prstGeom>
          <a:noFill/>
        </p:spPr>
        <p:txBody>
          <a:bodyPr wrap="none" lIns="91440" tIns="45720" rIns="91440" bIns="45720">
            <a:spAutoFit/>
          </a:bodyPr>
          <a:lstStyle/>
          <a:p>
            <a:pPr algn="ctr"/>
            <a:r>
              <a:rPr lang="en-US" sz="2800" b="1" cap="none" spc="0" dirty="0">
                <a:ln w="10160">
                  <a:solidFill>
                    <a:schemeClr val="accent5"/>
                  </a:solidFill>
                  <a:prstDash val="solid"/>
                </a:ln>
                <a:solidFill>
                  <a:srgbClr val="00B050"/>
                </a:solidFill>
                <a:effectLst>
                  <a:outerShdw blurRad="38100" dist="22860" dir="5400000" algn="tl" rotWithShape="0">
                    <a:srgbClr val="000000">
                      <a:alpha val="30000"/>
                    </a:srgbClr>
                  </a:outerShdw>
                </a:effectLst>
              </a:rPr>
              <a:t>Depth wise separable</a:t>
            </a:r>
          </a:p>
          <a:p>
            <a:pPr algn="ctr"/>
            <a:r>
              <a:rPr lang="en-US" sz="2800" b="1" cap="none" spc="0" dirty="0">
                <a:ln w="10160">
                  <a:solidFill>
                    <a:schemeClr val="accent5"/>
                  </a:solidFill>
                  <a:prstDash val="solid"/>
                </a:ln>
                <a:solidFill>
                  <a:srgbClr val="00B050"/>
                </a:solidFill>
                <a:effectLst>
                  <a:outerShdw blurRad="38100" dist="22860" dir="5400000" algn="tl" rotWithShape="0">
                    <a:srgbClr val="000000">
                      <a:alpha val="30000"/>
                    </a:srgbClr>
                  </a:outerShdw>
                </a:effectLst>
              </a:rPr>
              <a:t> convolution</a:t>
            </a:r>
          </a:p>
        </p:txBody>
      </p:sp>
      <p:pic>
        <p:nvPicPr>
          <p:cNvPr id="6" name="Picture 5">
            <a:extLst>
              <a:ext uri="{FF2B5EF4-FFF2-40B4-BE49-F238E27FC236}">
                <a16:creationId xmlns:a16="http://schemas.microsoft.com/office/drawing/2014/main" id="{5341C9DF-C45A-4F3B-9807-B4CC4AD1D5FB}"/>
              </a:ext>
            </a:extLst>
          </p:cNvPr>
          <p:cNvPicPr>
            <a:picLocks noChangeAspect="1"/>
          </p:cNvPicPr>
          <p:nvPr/>
        </p:nvPicPr>
        <p:blipFill>
          <a:blip r:embed="rId2"/>
          <a:stretch>
            <a:fillRect/>
          </a:stretch>
        </p:blipFill>
        <p:spPr>
          <a:xfrm>
            <a:off x="1440652" y="3694671"/>
            <a:ext cx="6586151" cy="2561065"/>
          </a:xfrm>
          <a:prstGeom prst="rect">
            <a:avLst/>
          </a:prstGeom>
        </p:spPr>
      </p:pic>
    </p:spTree>
    <p:extLst>
      <p:ext uri="{BB962C8B-B14F-4D97-AF65-F5344CB8AC3E}">
        <p14:creationId xmlns:p14="http://schemas.microsoft.com/office/powerpoint/2010/main" val="356574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F526C2-7D83-426A-919E-E2D24797E415}"/>
              </a:ext>
            </a:extLst>
          </p:cNvPr>
          <p:cNvPicPr>
            <a:picLocks noChangeAspect="1"/>
          </p:cNvPicPr>
          <p:nvPr/>
        </p:nvPicPr>
        <p:blipFill>
          <a:blip r:embed="rId2"/>
          <a:stretch>
            <a:fillRect/>
          </a:stretch>
        </p:blipFill>
        <p:spPr>
          <a:xfrm>
            <a:off x="1649644" y="463055"/>
            <a:ext cx="2465156" cy="2280145"/>
          </a:xfrm>
          <a:prstGeom prst="rect">
            <a:avLst/>
          </a:prstGeom>
        </p:spPr>
      </p:pic>
      <p:pic>
        <p:nvPicPr>
          <p:cNvPr id="5" name="Picture 4">
            <a:extLst>
              <a:ext uri="{FF2B5EF4-FFF2-40B4-BE49-F238E27FC236}">
                <a16:creationId xmlns:a16="http://schemas.microsoft.com/office/drawing/2014/main" id="{EB0D07D7-4271-4C44-8484-240A9977D599}"/>
              </a:ext>
            </a:extLst>
          </p:cNvPr>
          <p:cNvPicPr>
            <a:picLocks noChangeAspect="1"/>
          </p:cNvPicPr>
          <p:nvPr/>
        </p:nvPicPr>
        <p:blipFill>
          <a:blip r:embed="rId3"/>
          <a:stretch>
            <a:fillRect/>
          </a:stretch>
        </p:blipFill>
        <p:spPr>
          <a:xfrm>
            <a:off x="5041557" y="463054"/>
            <a:ext cx="2465156" cy="2280145"/>
          </a:xfrm>
          <a:prstGeom prst="rect">
            <a:avLst/>
          </a:prstGeom>
        </p:spPr>
      </p:pic>
      <p:pic>
        <p:nvPicPr>
          <p:cNvPr id="6" name="Picture 5">
            <a:extLst>
              <a:ext uri="{FF2B5EF4-FFF2-40B4-BE49-F238E27FC236}">
                <a16:creationId xmlns:a16="http://schemas.microsoft.com/office/drawing/2014/main" id="{B6A56743-1581-4A56-9436-324559D2A8BE}"/>
              </a:ext>
            </a:extLst>
          </p:cNvPr>
          <p:cNvPicPr>
            <a:picLocks noChangeAspect="1"/>
          </p:cNvPicPr>
          <p:nvPr/>
        </p:nvPicPr>
        <p:blipFill>
          <a:blip r:embed="rId4"/>
          <a:stretch>
            <a:fillRect/>
          </a:stretch>
        </p:blipFill>
        <p:spPr>
          <a:xfrm>
            <a:off x="8861871" y="463054"/>
            <a:ext cx="2465156" cy="2280145"/>
          </a:xfrm>
          <a:prstGeom prst="rect">
            <a:avLst/>
          </a:prstGeom>
        </p:spPr>
      </p:pic>
      <p:sp>
        <p:nvSpPr>
          <p:cNvPr id="7" name="Arrow: Right 6">
            <a:extLst>
              <a:ext uri="{FF2B5EF4-FFF2-40B4-BE49-F238E27FC236}">
                <a16:creationId xmlns:a16="http://schemas.microsoft.com/office/drawing/2014/main" id="{1DAC5CD7-AFF8-4B50-A18C-1D233C89CB1A}"/>
              </a:ext>
            </a:extLst>
          </p:cNvPr>
          <p:cNvSpPr/>
          <p:nvPr/>
        </p:nvSpPr>
        <p:spPr>
          <a:xfrm>
            <a:off x="4374292" y="1594022"/>
            <a:ext cx="407773" cy="197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38E0673-427B-47FA-805B-01F7C69FB007}"/>
              </a:ext>
            </a:extLst>
          </p:cNvPr>
          <p:cNvSpPr/>
          <p:nvPr/>
        </p:nvSpPr>
        <p:spPr>
          <a:xfrm>
            <a:off x="7908324" y="1594022"/>
            <a:ext cx="333633" cy="197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EBC5CA0-FB6D-42B7-BE93-E5ADA1A871CB}"/>
              </a:ext>
            </a:extLst>
          </p:cNvPr>
          <p:cNvSpPr>
            <a:spLocks noGrp="1"/>
          </p:cNvSpPr>
          <p:nvPr>
            <p:ph idx="1"/>
          </p:nvPr>
        </p:nvSpPr>
        <p:spPr>
          <a:xfrm>
            <a:off x="2033158" y="3756454"/>
            <a:ext cx="8915400" cy="3101546"/>
          </a:xfrm>
        </p:spPr>
        <p:txBody>
          <a:bodyPr/>
          <a:lstStyle/>
          <a:p>
            <a:r>
              <a:rPr lang="en-IN" dirty="0"/>
              <a:t>All sub-figures contain the same images in the same order. Every row starting from the top corresponds respectively to the emotions: angry, happy, sad and surprise.</a:t>
            </a:r>
          </a:p>
          <a:p>
            <a:r>
              <a:rPr lang="en-US" dirty="0"/>
              <a:t>1</a:t>
            </a:r>
            <a:r>
              <a:rPr lang="en-US" baseline="30000" dirty="0"/>
              <a:t>st</a:t>
            </a:r>
            <a:r>
              <a:rPr lang="en-US" dirty="0"/>
              <a:t> photo is Samples from the FER-2013 dataset(From Kaggle).</a:t>
            </a:r>
          </a:p>
          <a:p>
            <a:r>
              <a:rPr lang="en-US" dirty="0"/>
              <a:t>2</a:t>
            </a:r>
            <a:r>
              <a:rPr lang="en-US" baseline="30000" dirty="0"/>
              <a:t>nd</a:t>
            </a:r>
            <a:r>
              <a:rPr lang="en-US" dirty="0"/>
              <a:t> is the Guided </a:t>
            </a:r>
            <a:r>
              <a:rPr lang="en-IN" dirty="0"/>
              <a:t>visualization of model form by the CNN network</a:t>
            </a:r>
          </a:p>
          <a:p>
            <a:r>
              <a:rPr lang="en-IN" dirty="0"/>
              <a:t>3</a:t>
            </a:r>
            <a:r>
              <a:rPr lang="en-IN" baseline="30000" dirty="0"/>
              <a:t>rd</a:t>
            </a:r>
            <a:r>
              <a:rPr lang="en-IN" dirty="0"/>
              <a:t> is further visualization of how model transforming data</a:t>
            </a:r>
          </a:p>
          <a:p>
            <a:endParaRPr lang="en-US" dirty="0"/>
          </a:p>
        </p:txBody>
      </p:sp>
      <p:sp>
        <p:nvSpPr>
          <p:cNvPr id="13" name="TextBox 12">
            <a:extLst>
              <a:ext uri="{FF2B5EF4-FFF2-40B4-BE49-F238E27FC236}">
                <a16:creationId xmlns:a16="http://schemas.microsoft.com/office/drawing/2014/main" id="{73651D08-8484-4C81-B3A0-5C6FE10DE709}"/>
              </a:ext>
            </a:extLst>
          </p:cNvPr>
          <p:cNvSpPr txBox="1"/>
          <p:nvPr/>
        </p:nvSpPr>
        <p:spPr>
          <a:xfrm>
            <a:off x="1468394" y="6394945"/>
            <a:ext cx="2646406" cy="369332"/>
          </a:xfrm>
          <a:prstGeom prst="rect">
            <a:avLst/>
          </a:prstGeom>
          <a:noFill/>
        </p:spPr>
        <p:txBody>
          <a:bodyPr wrap="square" rtlCol="0">
            <a:spAutoFit/>
          </a:bodyPr>
          <a:lstStyle/>
          <a:p>
            <a:r>
              <a:rPr lang="en-IN" sz="900" dirty="0">
                <a:solidFill>
                  <a:srgbClr val="00B050"/>
                </a:solidFill>
              </a:rPr>
              <a:t>Real-time Convolutional Neural Networks for</a:t>
            </a:r>
          </a:p>
          <a:p>
            <a:r>
              <a:rPr lang="en-US" sz="900" dirty="0">
                <a:solidFill>
                  <a:srgbClr val="00B050"/>
                </a:solidFill>
              </a:rPr>
              <a:t>Emotion and Gender Classification</a:t>
            </a:r>
          </a:p>
        </p:txBody>
      </p:sp>
    </p:spTree>
    <p:extLst>
      <p:ext uri="{BB962C8B-B14F-4D97-AF65-F5344CB8AC3E}">
        <p14:creationId xmlns:p14="http://schemas.microsoft.com/office/powerpoint/2010/main" val="37018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54A1E-0A5F-4717-A2F2-648E51DF3C13}"/>
              </a:ext>
            </a:extLst>
          </p:cNvPr>
          <p:cNvSpPr/>
          <p:nvPr/>
        </p:nvSpPr>
        <p:spPr>
          <a:xfrm>
            <a:off x="1755064" y="624110"/>
            <a:ext cx="460414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rgbClr val="C00000"/>
                </a:solidFill>
              </a:rPr>
              <a:t>Main Code :-</a:t>
            </a:r>
            <a:endParaRPr lang="en-US" sz="5400" b="1" cap="none" spc="0" dirty="0">
              <a:ln/>
              <a:solidFill>
                <a:srgbClr val="C00000"/>
              </a:solidFill>
              <a:effectLst/>
            </a:endParaRPr>
          </a:p>
        </p:txBody>
      </p:sp>
      <p:pic>
        <p:nvPicPr>
          <p:cNvPr id="6" name="Picture 5">
            <a:extLst>
              <a:ext uri="{FF2B5EF4-FFF2-40B4-BE49-F238E27FC236}">
                <a16:creationId xmlns:a16="http://schemas.microsoft.com/office/drawing/2014/main" id="{F614158A-900D-4A5D-AF45-3FDDDD713FAF}"/>
              </a:ext>
            </a:extLst>
          </p:cNvPr>
          <p:cNvPicPr>
            <a:picLocks noChangeAspect="1"/>
          </p:cNvPicPr>
          <p:nvPr/>
        </p:nvPicPr>
        <p:blipFill>
          <a:blip r:embed="rId2"/>
          <a:stretch>
            <a:fillRect/>
          </a:stretch>
        </p:blipFill>
        <p:spPr>
          <a:xfrm>
            <a:off x="778476" y="1655804"/>
            <a:ext cx="11413524" cy="5202195"/>
          </a:xfrm>
          <a:prstGeom prst="rect">
            <a:avLst/>
          </a:prstGeom>
        </p:spPr>
      </p:pic>
    </p:spTree>
    <p:extLst>
      <p:ext uri="{BB962C8B-B14F-4D97-AF65-F5344CB8AC3E}">
        <p14:creationId xmlns:p14="http://schemas.microsoft.com/office/powerpoint/2010/main" val="86728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7D64263-4C5E-4583-AD6A-22342571B18F}"/>
              </a:ext>
            </a:extLst>
          </p:cNvPr>
          <p:cNvPicPr>
            <a:picLocks noChangeAspect="1"/>
          </p:cNvPicPr>
          <p:nvPr/>
        </p:nvPicPr>
        <p:blipFill rotWithShape="1">
          <a:blip r:embed="rId2"/>
          <a:srcRect l="9931" t="4257" r="2434" b="8504"/>
          <a:stretch/>
        </p:blipFill>
        <p:spPr>
          <a:xfrm>
            <a:off x="1874366" y="4191257"/>
            <a:ext cx="2190750" cy="2085975"/>
          </a:xfrm>
          <a:prstGeom prst="rect">
            <a:avLst/>
          </a:prstGeom>
        </p:spPr>
      </p:pic>
      <p:pic>
        <p:nvPicPr>
          <p:cNvPr id="32" name="Picture 31">
            <a:extLst>
              <a:ext uri="{FF2B5EF4-FFF2-40B4-BE49-F238E27FC236}">
                <a16:creationId xmlns:a16="http://schemas.microsoft.com/office/drawing/2014/main" id="{84F1496A-901B-440E-82E5-4815A5124D0A}"/>
              </a:ext>
            </a:extLst>
          </p:cNvPr>
          <p:cNvPicPr>
            <a:picLocks noChangeAspect="1"/>
          </p:cNvPicPr>
          <p:nvPr/>
        </p:nvPicPr>
        <p:blipFill rotWithShape="1">
          <a:blip r:embed="rId3"/>
          <a:srcRect l="10175" t="3486" r="4235" b="8504"/>
          <a:stretch/>
        </p:blipFill>
        <p:spPr>
          <a:xfrm>
            <a:off x="4880790" y="4191256"/>
            <a:ext cx="2430420" cy="2085976"/>
          </a:xfrm>
          <a:prstGeom prst="rect">
            <a:avLst/>
          </a:prstGeom>
        </p:spPr>
      </p:pic>
      <p:sp>
        <p:nvSpPr>
          <p:cNvPr id="34" name="Rectangle 33">
            <a:extLst>
              <a:ext uri="{FF2B5EF4-FFF2-40B4-BE49-F238E27FC236}">
                <a16:creationId xmlns:a16="http://schemas.microsoft.com/office/drawing/2014/main" id="{EAEF3A97-51F0-481F-B7CE-17FB90BB9626}"/>
              </a:ext>
            </a:extLst>
          </p:cNvPr>
          <p:cNvSpPr/>
          <p:nvPr/>
        </p:nvSpPr>
        <p:spPr>
          <a:xfrm>
            <a:off x="2432684" y="218898"/>
            <a:ext cx="2448106" cy="923330"/>
          </a:xfrm>
          <a:prstGeom prst="rect">
            <a:avLst/>
          </a:prstGeom>
          <a:noFill/>
        </p:spPr>
        <p:txBody>
          <a:bodyPr wrap="square" lIns="91440" tIns="45720" rIns="91440" bIns="45720">
            <a:spAutoFit/>
          </a:bodyPr>
          <a:lstStyle/>
          <a:p>
            <a:pPr algn="ctr"/>
            <a:r>
              <a:rPr lang="en-US" sz="5400" dirty="0">
                <a:ln w="0"/>
                <a:solidFill>
                  <a:srgbClr val="92D050"/>
                </a:solidFill>
                <a:effectLst>
                  <a:reflection blurRad="6350" stA="53000" endA="300" endPos="35500" dir="5400000" sy="-90000" algn="bl" rotWithShape="0"/>
                </a:effectLst>
              </a:rPr>
              <a:t>Happy</a:t>
            </a:r>
            <a:endParaRPr lang="en-US" sz="5400" b="0" cap="none" spc="0" dirty="0">
              <a:ln w="0"/>
              <a:solidFill>
                <a:srgbClr val="92D050"/>
              </a:solidFill>
              <a:effectLst>
                <a:reflection blurRad="6350" stA="53000" endA="300" endPos="35500" dir="5400000" sy="-90000" algn="bl" rotWithShape="0"/>
              </a:effectLst>
            </a:endParaRPr>
          </a:p>
        </p:txBody>
      </p:sp>
      <p:pic>
        <p:nvPicPr>
          <p:cNvPr id="36" name="Picture 35">
            <a:extLst>
              <a:ext uri="{FF2B5EF4-FFF2-40B4-BE49-F238E27FC236}">
                <a16:creationId xmlns:a16="http://schemas.microsoft.com/office/drawing/2014/main" id="{6F8FD344-BCAF-4BC7-824F-973A64D087C5}"/>
              </a:ext>
            </a:extLst>
          </p:cNvPr>
          <p:cNvPicPr>
            <a:picLocks noChangeAspect="1"/>
          </p:cNvPicPr>
          <p:nvPr/>
        </p:nvPicPr>
        <p:blipFill>
          <a:blip r:embed="rId4"/>
          <a:stretch>
            <a:fillRect/>
          </a:stretch>
        </p:blipFill>
        <p:spPr>
          <a:xfrm>
            <a:off x="1874366" y="1595179"/>
            <a:ext cx="2143125" cy="2143125"/>
          </a:xfrm>
          <a:prstGeom prst="rect">
            <a:avLst/>
          </a:prstGeom>
        </p:spPr>
      </p:pic>
      <p:pic>
        <p:nvPicPr>
          <p:cNvPr id="38" name="Picture 37">
            <a:extLst>
              <a:ext uri="{FF2B5EF4-FFF2-40B4-BE49-F238E27FC236}">
                <a16:creationId xmlns:a16="http://schemas.microsoft.com/office/drawing/2014/main" id="{F463A7C2-1B50-40EC-84E5-460CBC2097E5}"/>
              </a:ext>
            </a:extLst>
          </p:cNvPr>
          <p:cNvPicPr>
            <a:picLocks noChangeAspect="1"/>
          </p:cNvPicPr>
          <p:nvPr/>
        </p:nvPicPr>
        <p:blipFill rotWithShape="1">
          <a:blip r:embed="rId5"/>
          <a:srcRect l="13051" t="3098" r="2999" b="9276"/>
          <a:stretch/>
        </p:blipFill>
        <p:spPr>
          <a:xfrm>
            <a:off x="4880790" y="1595179"/>
            <a:ext cx="2430420" cy="2143126"/>
          </a:xfrm>
          <a:prstGeom prst="rect">
            <a:avLst/>
          </a:prstGeom>
        </p:spPr>
      </p:pic>
    </p:spTree>
    <p:extLst>
      <p:ext uri="{BB962C8B-B14F-4D97-AF65-F5344CB8AC3E}">
        <p14:creationId xmlns:p14="http://schemas.microsoft.com/office/powerpoint/2010/main" val="9853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0ED760-B755-4A9B-B674-9025FA0DF77C}"/>
              </a:ext>
            </a:extLst>
          </p:cNvPr>
          <p:cNvPicPr>
            <a:picLocks noGrp="1" noChangeAspect="1"/>
          </p:cNvPicPr>
          <p:nvPr>
            <p:ph idx="1"/>
          </p:nvPr>
        </p:nvPicPr>
        <p:blipFill rotWithShape="1">
          <a:blip r:embed="rId2"/>
          <a:srcRect l="10190" t="3853" r="3626" b="8908"/>
          <a:stretch/>
        </p:blipFill>
        <p:spPr>
          <a:xfrm>
            <a:off x="2323070" y="1754661"/>
            <a:ext cx="2162434" cy="1878226"/>
          </a:xfrm>
        </p:spPr>
      </p:pic>
      <p:sp>
        <p:nvSpPr>
          <p:cNvPr id="4" name="Rectangle 3">
            <a:extLst>
              <a:ext uri="{FF2B5EF4-FFF2-40B4-BE49-F238E27FC236}">
                <a16:creationId xmlns:a16="http://schemas.microsoft.com/office/drawing/2014/main" id="{14EB985F-2EAD-4A53-BED3-2CDF51525E0B}"/>
              </a:ext>
            </a:extLst>
          </p:cNvPr>
          <p:cNvSpPr/>
          <p:nvPr/>
        </p:nvSpPr>
        <p:spPr>
          <a:xfrm>
            <a:off x="2589212" y="485113"/>
            <a:ext cx="145905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Sad</a:t>
            </a:r>
          </a:p>
        </p:txBody>
      </p:sp>
      <p:pic>
        <p:nvPicPr>
          <p:cNvPr id="8" name="Picture 7">
            <a:extLst>
              <a:ext uri="{FF2B5EF4-FFF2-40B4-BE49-F238E27FC236}">
                <a16:creationId xmlns:a16="http://schemas.microsoft.com/office/drawing/2014/main" id="{DFEAB162-D8E8-47AF-BC4E-B73201749F28}"/>
              </a:ext>
            </a:extLst>
          </p:cNvPr>
          <p:cNvPicPr>
            <a:picLocks noChangeAspect="1"/>
          </p:cNvPicPr>
          <p:nvPr/>
        </p:nvPicPr>
        <p:blipFill rotWithShape="1">
          <a:blip r:embed="rId3"/>
          <a:srcRect l="9883" t="4254" r="3066" b="9280"/>
          <a:stretch/>
        </p:blipFill>
        <p:spPr>
          <a:xfrm>
            <a:off x="6045673" y="1754275"/>
            <a:ext cx="2162434" cy="1878227"/>
          </a:xfrm>
          <a:prstGeom prst="rect">
            <a:avLst/>
          </a:prstGeom>
        </p:spPr>
      </p:pic>
      <p:pic>
        <p:nvPicPr>
          <p:cNvPr id="10" name="Picture 9">
            <a:extLst>
              <a:ext uri="{FF2B5EF4-FFF2-40B4-BE49-F238E27FC236}">
                <a16:creationId xmlns:a16="http://schemas.microsoft.com/office/drawing/2014/main" id="{00066733-FDB3-4041-9940-FEBD19DCC86B}"/>
              </a:ext>
            </a:extLst>
          </p:cNvPr>
          <p:cNvPicPr>
            <a:picLocks noChangeAspect="1"/>
          </p:cNvPicPr>
          <p:nvPr/>
        </p:nvPicPr>
        <p:blipFill>
          <a:blip r:embed="rId4"/>
          <a:stretch>
            <a:fillRect/>
          </a:stretch>
        </p:blipFill>
        <p:spPr>
          <a:xfrm>
            <a:off x="2323070" y="4164612"/>
            <a:ext cx="2390775" cy="1914525"/>
          </a:xfrm>
          <a:prstGeom prst="rect">
            <a:avLst/>
          </a:prstGeom>
        </p:spPr>
      </p:pic>
      <p:pic>
        <p:nvPicPr>
          <p:cNvPr id="12" name="Picture 11">
            <a:extLst>
              <a:ext uri="{FF2B5EF4-FFF2-40B4-BE49-F238E27FC236}">
                <a16:creationId xmlns:a16="http://schemas.microsoft.com/office/drawing/2014/main" id="{4597A74C-B345-4183-8E98-E568AB485801}"/>
              </a:ext>
            </a:extLst>
          </p:cNvPr>
          <p:cNvPicPr>
            <a:picLocks noChangeAspect="1"/>
          </p:cNvPicPr>
          <p:nvPr/>
        </p:nvPicPr>
        <p:blipFill rotWithShape="1">
          <a:blip r:embed="rId5"/>
          <a:srcRect l="10505" t="4257" r="4645" b="9661"/>
          <a:stretch/>
        </p:blipFill>
        <p:spPr>
          <a:xfrm>
            <a:off x="5817332" y="4053400"/>
            <a:ext cx="2390775" cy="1914525"/>
          </a:xfrm>
          <a:prstGeom prst="rect">
            <a:avLst/>
          </a:prstGeom>
        </p:spPr>
      </p:pic>
    </p:spTree>
    <p:extLst>
      <p:ext uri="{BB962C8B-B14F-4D97-AF65-F5344CB8AC3E}">
        <p14:creationId xmlns:p14="http://schemas.microsoft.com/office/powerpoint/2010/main" val="227032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B627441-ED97-4B3C-92F0-5E0291A5C054}"/>
              </a:ext>
            </a:extLst>
          </p:cNvPr>
          <p:cNvPicPr>
            <a:picLocks noGrp="1" noChangeAspect="1"/>
          </p:cNvPicPr>
          <p:nvPr>
            <p:ph idx="1"/>
          </p:nvPr>
        </p:nvPicPr>
        <p:blipFill>
          <a:blip r:embed="rId2"/>
          <a:stretch>
            <a:fillRect/>
          </a:stretch>
        </p:blipFill>
        <p:spPr>
          <a:xfrm>
            <a:off x="4271062" y="1224260"/>
            <a:ext cx="2619375" cy="1743075"/>
          </a:xfrm>
        </p:spPr>
      </p:pic>
      <p:sp>
        <p:nvSpPr>
          <p:cNvPr id="4" name="Rectangle 3">
            <a:extLst>
              <a:ext uri="{FF2B5EF4-FFF2-40B4-BE49-F238E27FC236}">
                <a16:creationId xmlns:a16="http://schemas.microsoft.com/office/drawing/2014/main" id="{90258706-4E6E-407D-87BD-0C6440B07B90}"/>
              </a:ext>
            </a:extLst>
          </p:cNvPr>
          <p:cNvSpPr/>
          <p:nvPr/>
        </p:nvSpPr>
        <p:spPr>
          <a:xfrm>
            <a:off x="561110" y="1479025"/>
            <a:ext cx="2568331" cy="1754326"/>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Scared</a:t>
            </a:r>
          </a:p>
          <a:p>
            <a:pPr algn="ct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B1998CD4-6B52-4E94-B565-30E8A6618B37}"/>
              </a:ext>
            </a:extLst>
          </p:cNvPr>
          <p:cNvPicPr>
            <a:picLocks noChangeAspect="1"/>
          </p:cNvPicPr>
          <p:nvPr/>
        </p:nvPicPr>
        <p:blipFill rotWithShape="1">
          <a:blip r:embed="rId3"/>
          <a:srcRect l="8373" t="3872" r="3027" b="11206"/>
          <a:stretch/>
        </p:blipFill>
        <p:spPr>
          <a:xfrm>
            <a:off x="7920939" y="1204011"/>
            <a:ext cx="2619375" cy="1743075"/>
          </a:xfrm>
          <a:prstGeom prst="rect">
            <a:avLst/>
          </a:prstGeom>
        </p:spPr>
      </p:pic>
      <p:sp>
        <p:nvSpPr>
          <p:cNvPr id="9" name="Rectangle 8">
            <a:extLst>
              <a:ext uri="{FF2B5EF4-FFF2-40B4-BE49-F238E27FC236}">
                <a16:creationId xmlns:a16="http://schemas.microsoft.com/office/drawing/2014/main" id="{0DC0B904-0392-4A08-8636-E4963AD27244}"/>
              </a:ext>
            </a:extLst>
          </p:cNvPr>
          <p:cNvSpPr/>
          <p:nvPr/>
        </p:nvSpPr>
        <p:spPr>
          <a:xfrm>
            <a:off x="845316" y="4808491"/>
            <a:ext cx="219322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Angry</a:t>
            </a:r>
          </a:p>
        </p:txBody>
      </p:sp>
      <p:pic>
        <p:nvPicPr>
          <p:cNvPr id="12" name="Picture 11">
            <a:extLst>
              <a:ext uri="{FF2B5EF4-FFF2-40B4-BE49-F238E27FC236}">
                <a16:creationId xmlns:a16="http://schemas.microsoft.com/office/drawing/2014/main" id="{B999A5D3-CD7E-4B06-9C2B-D45FA62F36D0}"/>
              </a:ext>
            </a:extLst>
          </p:cNvPr>
          <p:cNvPicPr>
            <a:picLocks noChangeAspect="1"/>
          </p:cNvPicPr>
          <p:nvPr/>
        </p:nvPicPr>
        <p:blipFill>
          <a:blip r:embed="rId4"/>
          <a:stretch>
            <a:fillRect/>
          </a:stretch>
        </p:blipFill>
        <p:spPr>
          <a:xfrm>
            <a:off x="4271062" y="4243645"/>
            <a:ext cx="2571750" cy="1781175"/>
          </a:xfrm>
          <a:prstGeom prst="rect">
            <a:avLst/>
          </a:prstGeom>
        </p:spPr>
      </p:pic>
      <p:pic>
        <p:nvPicPr>
          <p:cNvPr id="14" name="Picture 13">
            <a:extLst>
              <a:ext uri="{FF2B5EF4-FFF2-40B4-BE49-F238E27FC236}">
                <a16:creationId xmlns:a16="http://schemas.microsoft.com/office/drawing/2014/main" id="{57757704-C028-466B-9DAD-DC28534256C4}"/>
              </a:ext>
            </a:extLst>
          </p:cNvPr>
          <p:cNvPicPr>
            <a:picLocks noChangeAspect="1"/>
          </p:cNvPicPr>
          <p:nvPr/>
        </p:nvPicPr>
        <p:blipFill rotWithShape="1">
          <a:blip r:embed="rId5"/>
          <a:srcRect l="8764" t="3873" r="2407" b="10433"/>
          <a:stretch/>
        </p:blipFill>
        <p:spPr>
          <a:xfrm>
            <a:off x="7920939" y="4243645"/>
            <a:ext cx="2571750" cy="1781175"/>
          </a:xfrm>
          <a:prstGeom prst="rect">
            <a:avLst/>
          </a:prstGeom>
        </p:spPr>
      </p:pic>
    </p:spTree>
    <p:extLst>
      <p:ext uri="{BB962C8B-B14F-4D97-AF65-F5344CB8AC3E}">
        <p14:creationId xmlns:p14="http://schemas.microsoft.com/office/powerpoint/2010/main" val="34801479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358</TotalTime>
  <Words>220</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Emotion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dc:title>
  <dc:creator>Akshat Suwalka</dc:creator>
  <cp:lastModifiedBy>Akshat Suwalka</cp:lastModifiedBy>
  <cp:revision>15</cp:revision>
  <dcterms:created xsi:type="dcterms:W3CDTF">2019-05-04T00:51:23Z</dcterms:created>
  <dcterms:modified xsi:type="dcterms:W3CDTF">2019-07-19T09:43:01Z</dcterms:modified>
</cp:coreProperties>
</file>