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97" r:id="rId3"/>
    <p:sldId id="499" r:id="rId4"/>
    <p:sldId id="507" r:id="rId5"/>
    <p:sldId id="500" r:id="rId6"/>
    <p:sldId id="501" r:id="rId7"/>
    <p:sldId id="502" r:id="rId8"/>
    <p:sldId id="503" r:id="rId9"/>
    <p:sldId id="508" r:id="rId10"/>
    <p:sldId id="506" r:id="rId11"/>
    <p:sldId id="509" r:id="rId12"/>
    <p:sldId id="510" r:id="rId13"/>
    <p:sldId id="269" r:id="rId14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>
      <p:cViewPr varScale="1">
        <p:scale>
          <a:sx n="78" d="100"/>
          <a:sy n="78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wpixel.com/image/380195/closeup-doctor-checking-patient-daily-report-checklist" TargetMode="External"/><Relationship Id="rId5" Type="http://schemas.openxmlformats.org/officeDocument/2006/relationships/image" Target="../media/image5.1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ynextmove.org/vets/profile/summary/31-9094.00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wpixel.com/image/380192/closeup-doctor-checking-patient-daily-report-checklist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19early.org/axfors2.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251520" y="1450502"/>
            <a:ext cx="87129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Expected Results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Accurate Disease Prediction</a:t>
            </a:r>
            <a:r>
              <a:rPr lang="en-US" dirty="0"/>
              <a:t> – AI-driven analysis will improve early detection accuracy.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Efficient Diagnosis Process</a:t>
            </a:r>
            <a:r>
              <a:rPr lang="en-US" dirty="0"/>
              <a:t> – Faster and automated analysis reduces the burden on healthcare professionals.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Prototype or Simulation</a:t>
            </a:r>
            <a:r>
              <a:rPr lang="en-US" dirty="0"/>
              <a:t> – A working </a:t>
            </a:r>
            <a:r>
              <a:rPr lang="en-US" b="1" dirty="0"/>
              <a:t>AI-based model</a:t>
            </a:r>
            <a:r>
              <a:rPr lang="en-US" dirty="0"/>
              <a:t> for symptom analysis and disease prediction.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Real-Time Health Monitoring</a:t>
            </a:r>
            <a:r>
              <a:rPr lang="en-US" dirty="0"/>
              <a:t> – Integration with wearable devices for continuous patient tracking.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Impact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Healthcare Advancement</a:t>
            </a:r>
            <a:r>
              <a:rPr lang="en-US" dirty="0"/>
              <a:t> – Enhances early detection, reducing severe complications.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Benefit to Medical Researchers</a:t>
            </a:r>
            <a:r>
              <a:rPr lang="en-US" dirty="0"/>
              <a:t> – Provides insights into disease trends and risk factors.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Industry Applications</a:t>
            </a:r>
            <a:r>
              <a:rPr lang="en-US" dirty="0"/>
              <a:t> – Can be integrated into </a:t>
            </a:r>
            <a:r>
              <a:rPr lang="en-US" b="1" dirty="0"/>
              <a:t>telemedicine, hospitals, and insurance services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Future Scope</a:t>
            </a:r>
            <a:r>
              <a:rPr lang="en-US" dirty="0"/>
              <a:t> – Expansion into </a:t>
            </a:r>
            <a:r>
              <a:rPr lang="en-US" b="1" dirty="0"/>
              <a:t>predictive analytics and AI-driven diagnostics</a:t>
            </a:r>
            <a:r>
              <a:rPr lang="en-US" dirty="0"/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539552" y="1521501"/>
            <a:ext cx="8784976" cy="138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600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Quest Diagnostic.com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Scan4health.in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600" kern="100" dirty="0">
              <a:solidFill>
                <a:srgbClr val="000000"/>
              </a:solidFill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kern="1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Healthindialab.com</a:t>
            </a:r>
          </a:p>
        </p:txBody>
      </p:sp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749F-1FF0-D55F-9E63-E1DFD5BD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Instructions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F854-0DED-567B-64F8-F061D74B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ChatGPT direct generated text, It can be used for improvements.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34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9043"/>
              </p:ext>
            </p:extLst>
          </p:nvPr>
        </p:nvGraphicFramePr>
        <p:xfrm>
          <a:off x="1520415" y="3086002"/>
          <a:ext cx="62717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719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171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Jyoti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Paridhi Chahal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2301730186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Akshat Gupta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2301730170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Jatin Rawat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2301730155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1907704" y="1290047"/>
            <a:ext cx="58587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H</a:t>
            </a:r>
            <a:r>
              <a:rPr lang="en-IN" sz="3200" b="1" dirty="0" err="1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uman</a:t>
            </a:r>
            <a:r>
              <a:rPr lang="en-IN" sz="32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Disease Detector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51520" y="5807005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Ms Shikha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Mr Rahul Singh</a:t>
            </a: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BD6A48-5A5F-F4A7-94D5-A783385E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395347"/>
            <a:ext cx="76540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Health </a:t>
            </a:r>
            <a:r>
              <a:rPr lang="en-US" altLang="en-US" sz="1600" b="1" dirty="0">
                <a:latin typeface="Arial" panose="020B0604020202020204" pitchFamily="34" charset="0"/>
              </a:rPr>
              <a:t>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isease </a:t>
            </a:r>
            <a:r>
              <a:rPr lang="en-US" altLang="en-US" sz="1600" b="1" dirty="0">
                <a:latin typeface="Arial" panose="020B0604020202020204" pitchFamily="34" charset="0"/>
              </a:rPr>
              <a:t>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etection and its importance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Challenges in early diagnosis and healthcare limitations.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Aim to develop an AI-based system for efficient disease detection.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collection, feature selection, model training, and evaluation.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learning, deep learning, Python, TensorFlow.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diagnosis accuracy and faster detection.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Benefits for doctors, researchers, and patients with better healthcare solutions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Expansion into predictive analytics and AI-driven diagnostics.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50783-366A-926E-2A1D-6E092E04E9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51096" y="1162962"/>
            <a:ext cx="1934344" cy="162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550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A</a:t>
            </a:r>
            <a:r>
              <a:rPr lang="en-IN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bout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755576" y="1484784"/>
            <a:ext cx="51125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1600" dirty="0"/>
              <a:t>Problems Identified:- Many disease are detected too late, leading to severe health issues . Misdiagnosis , lack of doctors in remote areas , high costs, data overload.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1600" dirty="0"/>
              <a:t>Issues or Problems:-</a:t>
            </a:r>
            <a:r>
              <a:rPr lang="en-US" sz="1600" dirty="0"/>
              <a:t>AI disease detection must be accurate, secure, and unbiased.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1600" dirty="0"/>
              <a:t>Need of Solution:-</a:t>
            </a:r>
            <a:r>
              <a:rPr lang="en-US" sz="1600" dirty="0"/>
              <a:t>A smart, affordable, and accessible disease detection system can improve early diagnosis, reduce errors, lower costs, and help doctors make better decisions.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1600" dirty="0"/>
              <a:t>Existing Solution:-</a:t>
            </a:r>
            <a:r>
              <a:rPr lang="en-US" sz="1600" dirty="0"/>
              <a:t>AI-powered medical imaging (Google DeepMind), wearable health trackers (Apple Watch), reading reports(X-Ray, Ultrasound, City scan so on……)</a:t>
            </a:r>
            <a:endParaRPr lang="en-IN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2A663D-61C4-CB0F-DEE5-55AB236A80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84168" y="1280142"/>
            <a:ext cx="2880320" cy="2250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D85685-59CA-B19D-72E2-A872F8EEE79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84168" y="3806567"/>
            <a:ext cx="2880320" cy="261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971600" y="1636540"/>
            <a:ext cx="612068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600" dirty="0"/>
              <a:t>Many diseases are detected too late due to misdiagnosis, lack of healthcare access, and high costs. This delay leads to severe health complications and higher mortality rates.</a:t>
            </a:r>
            <a:endParaRPr lang="en-IN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Early detection saves lives, improves treatment success, reduces medical costs, and makes healthcare accessible to remote areas. AI-based detection can support doctors and enhance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Solving this problem leads to better health outcomes, reduced hospital burden, improve acknowledge about existence disease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6900871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569B94F-A622-22E6-382D-9E14F727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196752"/>
            <a:ext cx="756083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Gather and clean health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key factors influencing disease.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 machine learning models for disease prediction.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Assess model performance (accuracy, precision, etc.).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 and continuously improve the model.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F38132-24F1-C14B-803A-CA816F7CC2E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11765"/>
          <a:stretch/>
        </p:blipFill>
        <p:spPr>
          <a:xfrm>
            <a:off x="6408202" y="4149080"/>
            <a:ext cx="2160241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179512" y="1118053"/>
            <a:ext cx="87849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dirty="0"/>
              <a:t>The project follows a systematic approach that includes </a:t>
            </a:r>
            <a:r>
              <a:rPr lang="en-IN" sz="1600" b="1" dirty="0"/>
              <a:t>data collection</a:t>
            </a:r>
            <a:r>
              <a:rPr lang="en-IN" sz="1600" dirty="0"/>
              <a:t>, </a:t>
            </a:r>
            <a:r>
              <a:rPr lang="en-IN" sz="1600" b="1" dirty="0"/>
              <a:t>preprocessing</a:t>
            </a:r>
            <a:r>
              <a:rPr lang="en-IN" sz="1600" dirty="0"/>
              <a:t>, </a:t>
            </a:r>
            <a:r>
              <a:rPr lang="en-IN" sz="1600" b="1" dirty="0"/>
              <a:t>feature selection</a:t>
            </a:r>
            <a:r>
              <a:rPr lang="en-IN" sz="1600" dirty="0"/>
              <a:t>, and </a:t>
            </a:r>
            <a:r>
              <a:rPr lang="en-IN" sz="1600" b="1" dirty="0"/>
              <a:t>machine learning model training</a:t>
            </a:r>
            <a:r>
              <a:rPr lang="en-IN" sz="1600" dirty="0"/>
              <a:t> to detect diseases accurately. AI models are trained using patient data and symptoms to predict potential health conditions. </a:t>
            </a:r>
          </a:p>
          <a:p>
            <a:pPr algn="just"/>
            <a:endParaRPr lang="en-IN" sz="1600" dirty="0"/>
          </a:p>
          <a:p>
            <a:pPr algn="just"/>
            <a:r>
              <a:rPr lang="en-IN" sz="1600" b="1" dirty="0"/>
              <a:t>Tools, Software, and Techniques Used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Programming Languages</a:t>
            </a:r>
            <a:r>
              <a:rPr lang="en-IN" sz="1600" dirty="0"/>
              <a:t> – Python (NumPy, Pandas, Matplotlib)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Machine Learning Frameworks</a:t>
            </a:r>
            <a:r>
              <a:rPr lang="en-IN" sz="1600" dirty="0"/>
              <a:t> – TensorFlow, Scikit-learn, </a:t>
            </a:r>
            <a:r>
              <a:rPr lang="en-IN" sz="1600" dirty="0" err="1"/>
              <a:t>PyTorch</a:t>
            </a:r>
            <a:endParaRPr lang="en-IN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Data Processing &amp; Analysis</a:t>
            </a:r>
            <a:r>
              <a:rPr lang="en-IN" sz="1600" dirty="0"/>
              <a:t> – </a:t>
            </a:r>
            <a:r>
              <a:rPr lang="en-IN" sz="1600" dirty="0" err="1"/>
              <a:t>Jupyter</a:t>
            </a:r>
            <a:r>
              <a:rPr lang="en-IN" sz="1600" dirty="0"/>
              <a:t> Notebook, SQL, Excel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Deployment</a:t>
            </a:r>
            <a:r>
              <a:rPr lang="en-IN" sz="1600" dirty="0"/>
              <a:t> –  APIs, Flask/Django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Visualization</a:t>
            </a:r>
            <a:r>
              <a:rPr lang="en-IN" sz="1600" dirty="0"/>
              <a:t> – Tableau, Power BI for </a:t>
            </a:r>
            <a:r>
              <a:rPr lang="en-IN" sz="1600" dirty="0" err="1"/>
              <a:t>analyzing</a:t>
            </a:r>
            <a:r>
              <a:rPr lang="en-IN" sz="1600" dirty="0"/>
              <a:t> results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600" dirty="0"/>
          </a:p>
          <a:p>
            <a:pPr algn="just"/>
            <a:r>
              <a:rPr lang="en-IN" sz="1600" b="1" dirty="0"/>
              <a:t>Justification for Chosen Methods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Machine Learning models</a:t>
            </a:r>
            <a:r>
              <a:rPr lang="en-IN" sz="1600" dirty="0"/>
              <a:t> improve accuracy in disease prediction.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Deep Learning techniques</a:t>
            </a:r>
            <a:r>
              <a:rPr lang="en-IN" sz="1600" dirty="0"/>
              <a:t> handle complex medical data efficiently.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Deployment</a:t>
            </a:r>
            <a:r>
              <a:rPr lang="en-IN" sz="1600" dirty="0"/>
              <a:t> ensures accessibility and scalability.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Data visualization</a:t>
            </a:r>
            <a:r>
              <a:rPr lang="en-IN" sz="1600" dirty="0"/>
              <a:t> helps in better interpretation and decision-making.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Automation</a:t>
            </a:r>
            <a:r>
              <a:rPr lang="en-IN" sz="1600" dirty="0"/>
              <a:t> speeds up diagnosis and reduces human error.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5908F0-D84F-6C8A-0E75-7795A87C1BEF}"/>
              </a:ext>
            </a:extLst>
          </p:cNvPr>
          <p:cNvSpPr/>
          <p:nvPr/>
        </p:nvSpPr>
        <p:spPr>
          <a:xfrm>
            <a:off x="3923928" y="1293833"/>
            <a:ext cx="1152128" cy="69903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5919B2-D035-8FB5-DF10-19405F8A7490}"/>
              </a:ext>
            </a:extLst>
          </p:cNvPr>
          <p:cNvCxnSpPr/>
          <p:nvPr/>
        </p:nvCxnSpPr>
        <p:spPr>
          <a:xfrm>
            <a:off x="4499992" y="1992867"/>
            <a:ext cx="0" cy="28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6403F-8D6A-BF35-7678-75C2E6ACCA43}"/>
              </a:ext>
            </a:extLst>
          </p:cNvPr>
          <p:cNvSpPr/>
          <p:nvPr/>
        </p:nvSpPr>
        <p:spPr>
          <a:xfrm>
            <a:off x="3491882" y="2272845"/>
            <a:ext cx="2016219" cy="50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Enrollment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7F5854-0B1D-561F-4F94-B3E7BAB24993}"/>
              </a:ext>
            </a:extLst>
          </p:cNvPr>
          <p:cNvCxnSpPr/>
          <p:nvPr/>
        </p:nvCxnSpPr>
        <p:spPr>
          <a:xfrm>
            <a:off x="4499986" y="2776901"/>
            <a:ext cx="0" cy="50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1AF0C-9E1F-CF38-3D5E-C251A0AD0AFF}"/>
              </a:ext>
            </a:extLst>
          </p:cNvPr>
          <p:cNvSpPr/>
          <p:nvPr/>
        </p:nvSpPr>
        <p:spPr>
          <a:xfrm>
            <a:off x="3491880" y="3356992"/>
            <a:ext cx="2016211" cy="637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patient report</a:t>
            </a:r>
            <a:endParaRPr lang="en-IN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9ED1ADA-F3A6-8AB5-326F-CB80F47F8914}"/>
              </a:ext>
            </a:extLst>
          </p:cNvPr>
          <p:cNvCxnSpPr/>
          <p:nvPr/>
        </p:nvCxnSpPr>
        <p:spPr>
          <a:xfrm flipV="1">
            <a:off x="5508092" y="1844824"/>
            <a:ext cx="1368164" cy="6800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356214E-7A45-837B-855C-CEDFEA0FEE59}"/>
              </a:ext>
            </a:extLst>
          </p:cNvPr>
          <p:cNvCxnSpPr>
            <a:cxnSpLocks/>
          </p:cNvCxnSpPr>
          <p:nvPr/>
        </p:nvCxnSpPr>
        <p:spPr>
          <a:xfrm>
            <a:off x="5508101" y="2537613"/>
            <a:ext cx="1368155" cy="5934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1093267-484C-948F-05F6-3F168FFA65DB}"/>
              </a:ext>
            </a:extLst>
          </p:cNvPr>
          <p:cNvCxnSpPr/>
          <p:nvPr/>
        </p:nvCxnSpPr>
        <p:spPr>
          <a:xfrm>
            <a:off x="6192174" y="2537613"/>
            <a:ext cx="684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3DEBC5F-5239-56C8-8A26-8B4542639DEB}"/>
              </a:ext>
            </a:extLst>
          </p:cNvPr>
          <p:cNvSpPr/>
          <p:nvPr/>
        </p:nvSpPr>
        <p:spPr>
          <a:xfrm>
            <a:off x="6876256" y="1643350"/>
            <a:ext cx="1152128" cy="372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94D8E45-D07B-E69F-29A0-C7028E9DE7D8}"/>
              </a:ext>
            </a:extLst>
          </p:cNvPr>
          <p:cNvSpPr/>
          <p:nvPr/>
        </p:nvSpPr>
        <p:spPr>
          <a:xfrm>
            <a:off x="6862287" y="2272845"/>
            <a:ext cx="1152128" cy="430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961B083-0BD2-4AF1-67F3-2B0A0F26D834}"/>
              </a:ext>
            </a:extLst>
          </p:cNvPr>
          <p:cNvSpPr/>
          <p:nvPr/>
        </p:nvSpPr>
        <p:spPr>
          <a:xfrm>
            <a:off x="6862287" y="2889789"/>
            <a:ext cx="1238103" cy="4672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D34416-545F-37AC-103D-1CDBA465260C}"/>
              </a:ext>
            </a:extLst>
          </p:cNvPr>
          <p:cNvCxnSpPr>
            <a:stCxn id="28" idx="2"/>
          </p:cNvCxnSpPr>
          <p:nvPr/>
        </p:nvCxnSpPr>
        <p:spPr>
          <a:xfrm>
            <a:off x="4499986" y="3994182"/>
            <a:ext cx="4" cy="58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D22520D-A349-D300-9F24-035FD54BD305}"/>
              </a:ext>
            </a:extLst>
          </p:cNvPr>
          <p:cNvSpPr/>
          <p:nvPr/>
        </p:nvSpPr>
        <p:spPr>
          <a:xfrm>
            <a:off x="3491881" y="4574273"/>
            <a:ext cx="2016211" cy="637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Disease </a:t>
            </a:r>
            <a:r>
              <a:rPr lang="en-US" dirty="0" err="1"/>
              <a:t>identfied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24E7F3-DF10-C5CA-8686-4C11BD680459}"/>
              </a:ext>
            </a:extLst>
          </p:cNvPr>
          <p:cNvCxnSpPr>
            <a:cxnSpLocks/>
          </p:cNvCxnSpPr>
          <p:nvPr/>
        </p:nvCxnSpPr>
        <p:spPr>
          <a:xfrm flipH="1">
            <a:off x="3275856" y="3030942"/>
            <a:ext cx="1248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11E437-4F09-7744-B6D9-3CD637EF58A5}"/>
              </a:ext>
            </a:extLst>
          </p:cNvPr>
          <p:cNvCxnSpPr/>
          <p:nvPr/>
        </p:nvCxnSpPr>
        <p:spPr>
          <a:xfrm flipH="1">
            <a:off x="3275856" y="4287655"/>
            <a:ext cx="122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95B8EED-9FB7-FCD8-E9D9-9CD5B3988F8B}"/>
              </a:ext>
            </a:extLst>
          </p:cNvPr>
          <p:cNvSpPr txBox="1"/>
          <p:nvPr/>
        </p:nvSpPr>
        <p:spPr>
          <a:xfrm>
            <a:off x="1547664" y="2883434"/>
            <a:ext cx="172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retrieved</a:t>
            </a:r>
            <a:endParaRPr lang="en-IN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92926B-24CC-CF99-06DA-410611496EA7}"/>
              </a:ext>
            </a:extLst>
          </p:cNvPr>
          <p:cNvSpPr txBox="1"/>
          <p:nvPr/>
        </p:nvSpPr>
        <p:spPr>
          <a:xfrm>
            <a:off x="1547688" y="4089659"/>
            <a:ext cx="1728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Analyzation of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000CC-C39B-4200-8F80-30B288C9C5E6}"/>
              </a:ext>
            </a:extLst>
          </p:cNvPr>
          <p:cNvSpPr txBox="1"/>
          <p:nvPr/>
        </p:nvSpPr>
        <p:spPr>
          <a:xfrm>
            <a:off x="1403648" y="1992868"/>
            <a:ext cx="6624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Gantt chart or timeline graph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Breakdown of project phases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/>
              <a:t>Estimated duration for each phase</a:t>
            </a:r>
          </a:p>
        </p:txBody>
      </p:sp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7058</TotalTime>
  <Words>773</Words>
  <Application>Microsoft Office PowerPoint</Application>
  <PresentationFormat>On-screen Show (4:3)</PresentationFormat>
  <Paragraphs>136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Garamond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JYOTI SHARMA</cp:lastModifiedBy>
  <cp:revision>322</cp:revision>
  <cp:lastPrinted>2022-09-05T08:43:44Z</cp:lastPrinted>
  <dcterms:created xsi:type="dcterms:W3CDTF">2020-01-16T09:05:56Z</dcterms:created>
  <dcterms:modified xsi:type="dcterms:W3CDTF">2025-02-03T08:30:32Z</dcterms:modified>
</cp:coreProperties>
</file>