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30AF2E-5532-4765-808E-DBBDAB5D1095}">
  <a:tblStyle styleId="{3330AF2E-5532-4765-808E-DBBDAB5D10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cd67db3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acd67db3d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cd67db3db_0_15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cd67db3db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2d6e3a271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2d6e3a27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d00404fa7_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d00404fa7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0" name="Google Shape;20;p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872484" y="-562356"/>
            <a:ext cx="4023360" cy="9720073"/>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8" name="Google Shape;88;p1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89" name="Shape 89"/>
        <p:cNvGrpSpPr/>
        <p:nvPr/>
      </p:nvGrpSpPr>
      <p:grpSpPr>
        <a:xfrm>
          <a:off x="0" y="0"/>
          <a:ext cx="0" cy="0"/>
          <a:chOff x="0" y="0"/>
          <a:chExt cx="0" cy="0"/>
        </a:xfrm>
      </p:grpSpPr>
      <p:sp>
        <p:nvSpPr>
          <p:cNvPr id="90" name="Google Shape;90;p13"/>
          <p:cNvSpPr txBox="1"/>
          <p:nvPr>
            <p:ph idx="1" type="body"/>
          </p:nvPr>
        </p:nvSpPr>
        <p:spPr>
          <a:xfrm>
            <a:off x="406400" y="1493838"/>
            <a:ext cx="10972800" cy="4525963"/>
          </a:xfrm>
          <a:prstGeom prst="rect">
            <a:avLst/>
          </a:prstGeom>
          <a:noFill/>
          <a:ln>
            <a:noFill/>
          </a:ln>
        </p:spPr>
        <p:txBody>
          <a:bodyPr anchorCtr="0" anchor="t" bIns="45700" lIns="45700" spcFirstLastPara="1" rIns="45700" wrap="square" tIns="45700">
            <a:no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2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1" name="Google Shape;91;p13"/>
          <p:cNvSpPr txBox="1"/>
          <p:nvPr/>
        </p:nvSpPr>
        <p:spPr>
          <a:xfrm>
            <a:off x="4368800" y="6596390"/>
            <a:ext cx="7823200"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92" name="Google Shape;92;p13"/>
          <p:cNvGrpSpPr/>
          <p:nvPr/>
        </p:nvGrpSpPr>
        <p:grpSpPr>
          <a:xfrm>
            <a:off x="2778517" y="6550672"/>
            <a:ext cx="9413483" cy="48665"/>
            <a:chOff x="2083888" y="6550671"/>
            <a:chExt cx="7060112" cy="48665"/>
          </a:xfrm>
        </p:grpSpPr>
        <p:sp>
          <p:nvSpPr>
            <p:cNvPr id="93" name="Google Shape;93;p13"/>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4" name="Google Shape;94;p13"/>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5" name="Google Shape;95;p13"/>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pic>
        <p:nvPicPr>
          <p:cNvPr descr="Picture 7.png" id="96" name="Google Shape;96;p13"/>
          <p:cNvPicPr preferRelativeResize="0"/>
          <p:nvPr/>
        </p:nvPicPr>
        <p:blipFill rotWithShape="1">
          <a:blip r:embed="rId2">
            <a:alphaModFix/>
          </a:blip>
          <a:srcRect b="5335" l="1923" r="0" t="0"/>
          <a:stretch/>
        </p:blipFill>
        <p:spPr>
          <a:xfrm>
            <a:off x="8839201" y="-1"/>
            <a:ext cx="2924257" cy="692697"/>
          </a:xfrm>
          <a:prstGeom prst="rect">
            <a:avLst/>
          </a:prstGeom>
          <a:noFill/>
          <a:ln>
            <a:noFill/>
          </a:ln>
        </p:spPr>
      </p:pic>
      <p:grpSp>
        <p:nvGrpSpPr>
          <p:cNvPr id="97" name="Google Shape;97;p13"/>
          <p:cNvGrpSpPr/>
          <p:nvPr/>
        </p:nvGrpSpPr>
        <p:grpSpPr>
          <a:xfrm>
            <a:off x="2844800" y="6553201"/>
            <a:ext cx="9347201" cy="45719"/>
            <a:chOff x="1905000" y="6553200"/>
            <a:chExt cx="7010400" cy="45719"/>
          </a:xfrm>
        </p:grpSpPr>
        <p:sp>
          <p:nvSpPr>
            <p:cNvPr id="98" name="Google Shape;98;p1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0" name="Google Shape;100;p1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grpSp>
        <p:nvGrpSpPr>
          <p:cNvPr id="101" name="Google Shape;101;p13"/>
          <p:cNvGrpSpPr/>
          <p:nvPr/>
        </p:nvGrpSpPr>
        <p:grpSpPr>
          <a:xfrm>
            <a:off x="0" y="1295401"/>
            <a:ext cx="9347201" cy="45719"/>
            <a:chOff x="1905000" y="6553200"/>
            <a:chExt cx="7010400" cy="45719"/>
          </a:xfrm>
        </p:grpSpPr>
        <p:sp>
          <p:nvSpPr>
            <p:cNvPr id="102" name="Google Shape;102;p1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3" name="Google Shape;103;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4" name="Google Shape;104;p1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sp>
        <p:nvSpPr>
          <p:cNvPr id="105" name="Google Shape;105;p13"/>
          <p:cNvSpPr txBox="1"/>
          <p:nvPr>
            <p:ph idx="2" type="body"/>
          </p:nvPr>
        </p:nvSpPr>
        <p:spPr>
          <a:xfrm>
            <a:off x="406400" y="152400"/>
            <a:ext cx="8432800" cy="1143000"/>
          </a:xfrm>
          <a:prstGeom prst="rect">
            <a:avLst/>
          </a:prstGeom>
          <a:noFill/>
          <a:ln>
            <a:noFill/>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3600"/>
              <a:buNone/>
              <a:defRPr b="1" sz="3600">
                <a:latin typeface="Arial"/>
                <a:ea typeface="Arial"/>
                <a:cs typeface="Arial"/>
                <a:sym typeface="Aria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6" name="Shape 106"/>
        <p:cNvGrpSpPr/>
        <p:nvPr/>
      </p:nvGrpSpPr>
      <p:grpSpPr>
        <a:xfrm>
          <a:off x="0" y="0"/>
          <a:ext cx="0" cy="0"/>
          <a:chOff x="0" y="0"/>
          <a:chExt cx="0" cy="0"/>
        </a:xfrm>
      </p:grpSpPr>
      <p:sp>
        <p:nvSpPr>
          <p:cNvPr id="107" name="Google Shape;107;p14"/>
          <p:cNvSpPr txBox="1"/>
          <p:nvPr>
            <p:ph idx="1" type="body"/>
          </p:nvPr>
        </p:nvSpPr>
        <p:spPr>
          <a:xfrm>
            <a:off x="406400" y="1493838"/>
            <a:ext cx="10972800" cy="4525963"/>
          </a:xfrm>
          <a:prstGeom prst="rect">
            <a:avLst/>
          </a:prstGeom>
          <a:noFill/>
          <a:ln>
            <a:noFill/>
          </a:ln>
        </p:spPr>
        <p:txBody>
          <a:bodyPr anchorCtr="0" anchor="t" bIns="45700" lIns="45700" spcFirstLastPara="1" rIns="45700" wrap="square" tIns="45700">
            <a:no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2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8" name="Google Shape;108;p14"/>
          <p:cNvSpPr txBox="1"/>
          <p:nvPr/>
        </p:nvSpPr>
        <p:spPr>
          <a:xfrm>
            <a:off x="4368800" y="6596390"/>
            <a:ext cx="7823200"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109" name="Google Shape;109;p14"/>
          <p:cNvGrpSpPr/>
          <p:nvPr/>
        </p:nvGrpSpPr>
        <p:grpSpPr>
          <a:xfrm>
            <a:off x="2778517" y="6550672"/>
            <a:ext cx="9413483" cy="48665"/>
            <a:chOff x="2083888" y="6550671"/>
            <a:chExt cx="7060112" cy="48665"/>
          </a:xfrm>
        </p:grpSpPr>
        <p:sp>
          <p:nvSpPr>
            <p:cNvPr id="110" name="Google Shape;110;p14"/>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1" name="Google Shape;111;p14"/>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2" name="Google Shape;112;p14"/>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pic>
        <p:nvPicPr>
          <p:cNvPr descr="Picture 7.png" id="113" name="Google Shape;113;p14"/>
          <p:cNvPicPr preferRelativeResize="0"/>
          <p:nvPr/>
        </p:nvPicPr>
        <p:blipFill rotWithShape="1">
          <a:blip r:embed="rId2">
            <a:alphaModFix/>
          </a:blip>
          <a:srcRect b="5335" l="1923" r="0" t="0"/>
          <a:stretch/>
        </p:blipFill>
        <p:spPr>
          <a:xfrm>
            <a:off x="8839201" y="-1"/>
            <a:ext cx="2924257" cy="692697"/>
          </a:xfrm>
          <a:prstGeom prst="rect">
            <a:avLst/>
          </a:prstGeom>
          <a:noFill/>
          <a:ln>
            <a:noFill/>
          </a:ln>
        </p:spPr>
      </p:pic>
      <p:grpSp>
        <p:nvGrpSpPr>
          <p:cNvPr id="114" name="Google Shape;114;p14"/>
          <p:cNvGrpSpPr/>
          <p:nvPr/>
        </p:nvGrpSpPr>
        <p:grpSpPr>
          <a:xfrm>
            <a:off x="2844800" y="6553201"/>
            <a:ext cx="9347201" cy="45719"/>
            <a:chOff x="1905000" y="6553200"/>
            <a:chExt cx="7010400" cy="45719"/>
          </a:xfrm>
        </p:grpSpPr>
        <p:sp>
          <p:nvSpPr>
            <p:cNvPr id="115" name="Google Shape;115;p14"/>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6" name="Google Shape;116;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7" name="Google Shape;117;p14"/>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grpSp>
        <p:nvGrpSpPr>
          <p:cNvPr id="118" name="Google Shape;118;p14"/>
          <p:cNvGrpSpPr/>
          <p:nvPr/>
        </p:nvGrpSpPr>
        <p:grpSpPr>
          <a:xfrm>
            <a:off x="0" y="1295401"/>
            <a:ext cx="9347201" cy="45719"/>
            <a:chOff x="1905000" y="6553200"/>
            <a:chExt cx="7010400" cy="45719"/>
          </a:xfrm>
        </p:grpSpPr>
        <p:sp>
          <p:nvSpPr>
            <p:cNvPr id="119" name="Google Shape;119;p14"/>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20" name="Google Shape;120;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21" name="Google Shape;121;p14"/>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sp>
        <p:nvSpPr>
          <p:cNvPr id="122" name="Google Shape;122;p14"/>
          <p:cNvSpPr txBox="1"/>
          <p:nvPr>
            <p:ph idx="2" type="body"/>
          </p:nvPr>
        </p:nvSpPr>
        <p:spPr>
          <a:xfrm>
            <a:off x="406400" y="152400"/>
            <a:ext cx="8432800" cy="1143000"/>
          </a:xfrm>
          <a:prstGeom prst="rect">
            <a:avLst/>
          </a:prstGeom>
          <a:noFill/>
          <a:ln>
            <a:noFill/>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3600"/>
              <a:buNone/>
              <a:defRPr b="1" sz="3600">
                <a:latin typeface="Arial"/>
                <a:ea typeface="Arial"/>
                <a:cs typeface="Arial"/>
                <a:sym typeface="Aria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sp>
        <p:nvSpPr>
          <p:cNvPr id="33" name="Google Shape;33;p5"/>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7" name="Google Shape;37;p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40" name="Google Shape;40;p5"/>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6"/>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1" name="Google Shape;51;p7"/>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7"/>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7"/>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9"/>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0" y="-1"/>
            <a:ext cx="12188952" cy="4572000"/>
          </a:xfrm>
          <a:prstGeom prst="rect">
            <a:avLst/>
          </a:prstGeom>
          <a:solidFill>
            <a:srgbClr val="76CEEF"/>
          </a:solidFill>
          <a:ln>
            <a:noFill/>
          </a:ln>
        </p:spPr>
        <p:txBody>
          <a:bodyPr anchorCtr="0" anchor="t" bIns="45700" lIns="457200" spcFirstLastPara="1" rIns="45700" wrap="square" tIns="365750">
            <a:noAutofit/>
          </a:bodyPr>
          <a:lstStyle>
            <a:lvl1pPr lvl="0" marR="0" rtl="0" algn="l">
              <a:lnSpc>
                <a:spcPct val="90000"/>
              </a:lnSpc>
              <a:spcBef>
                <a:spcPts val="1200"/>
              </a:spcBef>
              <a:spcAft>
                <a:spcPts val="0"/>
              </a:spcAft>
              <a:buClr>
                <a:schemeClr val="accent1"/>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1" name="Google Shape;71;p1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5" name="Google Shape;75;p10"/>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Clr>
                <a:srgbClr val="0C0C0C"/>
              </a:buClr>
              <a:buSzPts val="3500"/>
              <a:buFont typeface="Twentieth Century"/>
              <a:buNone/>
            </a:pPr>
            <a:r>
              <a:rPr lang="en-US" sz="3500"/>
              <a:t>EARTHQUAKE NOWCASTING IN INDONESIA: ANALYSIS OF INTEREVENT COUNT DISTRIBUTIONS</a:t>
            </a:r>
            <a:endParaRPr sz="3500"/>
          </a:p>
        </p:txBody>
      </p:sp>
      <p:sp>
        <p:nvSpPr>
          <p:cNvPr id="128" name="Google Shape;128;p15"/>
          <p:cNvSpPr txBox="1"/>
          <p:nvPr>
            <p:ph idx="1" type="subTitle"/>
          </p:nvPr>
        </p:nvSpPr>
        <p:spPr>
          <a:xfrm>
            <a:off x="8610600" y="4960137"/>
            <a:ext cx="3200400" cy="14630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b="1" lang="en-US"/>
              <a:t>Presented by</a:t>
            </a:r>
            <a:r>
              <a:rPr lang="en-US"/>
              <a:t>:</a:t>
            </a:r>
            <a:endParaRPr/>
          </a:p>
          <a:p>
            <a:pPr indent="0" lvl="0" marL="0" rtl="0" algn="l">
              <a:lnSpc>
                <a:spcPct val="100000"/>
              </a:lnSpc>
              <a:spcBef>
                <a:spcPts val="200"/>
              </a:spcBef>
              <a:spcAft>
                <a:spcPts val="0"/>
              </a:spcAft>
              <a:buSzPts val="1800"/>
              <a:buNone/>
            </a:pPr>
            <a:r>
              <a:rPr lang="en-US"/>
              <a:t>Tukey group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010750" y="571850"/>
            <a:ext cx="103437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4000"/>
              <a:t>PRIORITIZING CONTINUES….</a:t>
            </a:r>
            <a:endParaRPr sz="4000"/>
          </a:p>
        </p:txBody>
      </p:sp>
      <p:grpSp>
        <p:nvGrpSpPr>
          <p:cNvPr id="203" name="Google Shape;203;p24"/>
          <p:cNvGrpSpPr/>
          <p:nvPr/>
        </p:nvGrpSpPr>
        <p:grpSpPr>
          <a:xfrm>
            <a:off x="823299" y="2396400"/>
            <a:ext cx="10545402" cy="3217315"/>
            <a:chOff x="823299" y="2071550"/>
            <a:chExt cx="10545402" cy="3217315"/>
          </a:xfrm>
        </p:grpSpPr>
        <p:sp>
          <p:nvSpPr>
            <p:cNvPr id="204" name="Google Shape;204;p24"/>
            <p:cNvSpPr/>
            <p:nvPr/>
          </p:nvSpPr>
          <p:spPr>
            <a:xfrm>
              <a:off x="6533420" y="2071928"/>
              <a:ext cx="2403300" cy="5760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lang="en-US" sz="1500">
                  <a:solidFill>
                    <a:srgbClr val="FFFFFF"/>
                  </a:solidFill>
                  <a:latin typeface="Roboto"/>
                  <a:ea typeface="Roboto"/>
                  <a:cs typeface="Roboto"/>
                  <a:sym typeface="Roboto"/>
                </a:rPr>
                <a:t>AIC VALUES</a:t>
              </a:r>
              <a:endParaRPr sz="1500">
                <a:solidFill>
                  <a:srgbClr val="FFFFFF"/>
                </a:solidFill>
                <a:latin typeface="Roboto"/>
                <a:ea typeface="Roboto"/>
                <a:cs typeface="Roboto"/>
                <a:sym typeface="Roboto"/>
              </a:endParaRPr>
            </a:p>
          </p:txBody>
        </p:sp>
        <p:sp>
          <p:nvSpPr>
            <p:cNvPr id="205" name="Google Shape;205;p24"/>
            <p:cNvSpPr/>
            <p:nvPr/>
          </p:nvSpPr>
          <p:spPr>
            <a:xfrm>
              <a:off x="8965401" y="2071640"/>
              <a:ext cx="2403300" cy="5760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lang="en-US" sz="1500">
                  <a:solidFill>
                    <a:srgbClr val="FFFFFF"/>
                  </a:solidFill>
                  <a:latin typeface="Roboto"/>
                  <a:ea typeface="Roboto"/>
                  <a:cs typeface="Roboto"/>
                  <a:sym typeface="Roboto"/>
                </a:rPr>
                <a:t>K-S TEST VALUES</a:t>
              </a:r>
              <a:endParaRPr sz="1500">
                <a:solidFill>
                  <a:srgbClr val="FFFFFF"/>
                </a:solidFill>
                <a:latin typeface="Roboto"/>
                <a:ea typeface="Roboto"/>
                <a:cs typeface="Roboto"/>
                <a:sym typeface="Roboto"/>
              </a:endParaRPr>
            </a:p>
          </p:txBody>
        </p:sp>
        <p:sp>
          <p:nvSpPr>
            <p:cNvPr id="206" name="Google Shape;206;p24"/>
            <p:cNvSpPr/>
            <p:nvPr/>
          </p:nvSpPr>
          <p:spPr>
            <a:xfrm>
              <a:off x="823299" y="2071550"/>
              <a:ext cx="5681400" cy="5760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700">
                  <a:solidFill>
                    <a:schemeClr val="lt1"/>
                  </a:solidFill>
                  <a:latin typeface="Roboto"/>
                  <a:ea typeface="Roboto"/>
                  <a:cs typeface="Roboto"/>
                  <a:sym typeface="Roboto"/>
                </a:rPr>
                <a:t>PROBABILITY DISTRIBUTIONS</a:t>
              </a:r>
              <a:endParaRPr sz="1700">
                <a:solidFill>
                  <a:schemeClr val="lt1"/>
                </a:solidFill>
                <a:latin typeface="Roboto"/>
                <a:ea typeface="Roboto"/>
                <a:cs typeface="Roboto"/>
                <a:sym typeface="Roboto"/>
              </a:endParaRPr>
            </a:p>
          </p:txBody>
        </p:sp>
        <p:sp>
          <p:nvSpPr>
            <p:cNvPr id="207" name="Google Shape;207;p24"/>
            <p:cNvSpPr/>
            <p:nvPr/>
          </p:nvSpPr>
          <p:spPr>
            <a:xfrm>
              <a:off x="825493" y="2665344"/>
              <a:ext cx="5679631" cy="402347"/>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 name="Google Shape;208;p24"/>
            <p:cNvSpPr/>
            <p:nvPr/>
          </p:nvSpPr>
          <p:spPr>
            <a:xfrm>
              <a:off x="2468356" y="2665351"/>
              <a:ext cx="1609456" cy="402347"/>
            </a:xfrm>
            <a:prstGeom prst="rtTriangle">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 name="Google Shape;209;p24"/>
            <p:cNvSpPr/>
            <p:nvPr/>
          </p:nvSpPr>
          <p:spPr>
            <a:xfrm>
              <a:off x="825493" y="2665351"/>
              <a:ext cx="1640957" cy="402347"/>
            </a:xfrm>
            <a:prstGeom prst="rtTriangle">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24"/>
            <p:cNvSpPr/>
            <p:nvPr/>
          </p:nvSpPr>
          <p:spPr>
            <a:xfrm>
              <a:off x="6533379" y="2665351"/>
              <a:ext cx="2403444" cy="402347"/>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1766.124</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11" name="Google Shape;211;p24"/>
            <p:cNvSpPr/>
            <p:nvPr/>
          </p:nvSpPr>
          <p:spPr>
            <a:xfrm>
              <a:off x="8965141" y="2665351"/>
              <a:ext cx="2403444" cy="402347"/>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0.03759309</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12" name="Google Shape;212;p24"/>
            <p:cNvSpPr/>
            <p:nvPr/>
          </p:nvSpPr>
          <p:spPr>
            <a:xfrm>
              <a:off x="1452562" y="2865240"/>
              <a:ext cx="1015800" cy="244200"/>
            </a:xfrm>
            <a:prstGeom prst="rect">
              <a:avLst/>
            </a:prstGeom>
            <a:noFill/>
            <a:ln>
              <a:noFill/>
            </a:ln>
          </p:spPr>
          <p:txBody>
            <a:bodyPr anchorCtr="0" anchor="b"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1</a:t>
              </a:r>
              <a:endParaRPr sz="1500">
                <a:solidFill>
                  <a:srgbClr val="FFFFFF"/>
                </a:solidFill>
                <a:latin typeface="Roboto"/>
                <a:ea typeface="Roboto"/>
                <a:cs typeface="Roboto"/>
                <a:sym typeface="Roboto"/>
              </a:endParaRPr>
            </a:p>
          </p:txBody>
        </p:sp>
        <p:sp>
          <p:nvSpPr>
            <p:cNvPr id="213" name="Google Shape;213;p24"/>
            <p:cNvSpPr/>
            <p:nvPr/>
          </p:nvSpPr>
          <p:spPr>
            <a:xfrm>
              <a:off x="2641623" y="2665373"/>
              <a:ext cx="3552544" cy="402347"/>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500">
                  <a:solidFill>
                    <a:srgbClr val="FFFFFF"/>
                  </a:solidFill>
                  <a:latin typeface="Roboto"/>
                  <a:ea typeface="Roboto"/>
                  <a:cs typeface="Roboto"/>
                  <a:sym typeface="Roboto"/>
                </a:rPr>
                <a:t>Weibull Distribution	</a:t>
              </a:r>
              <a:endParaRPr sz="1500">
                <a:solidFill>
                  <a:srgbClr val="FFFFFF"/>
                </a:solidFill>
                <a:latin typeface="Roboto"/>
                <a:ea typeface="Roboto"/>
                <a:cs typeface="Roboto"/>
                <a:sym typeface="Roboto"/>
              </a:endParaRPr>
            </a:p>
          </p:txBody>
        </p:sp>
        <p:grpSp>
          <p:nvGrpSpPr>
            <p:cNvPr id="214" name="Google Shape;214;p24"/>
            <p:cNvGrpSpPr/>
            <p:nvPr/>
          </p:nvGrpSpPr>
          <p:grpSpPr>
            <a:xfrm>
              <a:off x="824456" y="3089944"/>
              <a:ext cx="10542948" cy="444097"/>
              <a:chOff x="825493" y="3106994"/>
              <a:chExt cx="10542948" cy="444097"/>
            </a:xfrm>
          </p:grpSpPr>
          <p:sp>
            <p:nvSpPr>
              <p:cNvPr id="215" name="Google Shape;215;p24"/>
              <p:cNvSpPr/>
              <p:nvPr/>
            </p:nvSpPr>
            <p:spPr>
              <a:xfrm>
                <a:off x="825493" y="3106994"/>
                <a:ext cx="56796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24"/>
              <p:cNvSpPr/>
              <p:nvPr/>
            </p:nvSpPr>
            <p:spPr>
              <a:xfrm>
                <a:off x="2468356" y="3107001"/>
                <a:ext cx="1609500" cy="402300"/>
              </a:xfrm>
              <a:prstGeom prst="rtTriangle">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24"/>
              <p:cNvSpPr/>
              <p:nvPr/>
            </p:nvSpPr>
            <p:spPr>
              <a:xfrm>
                <a:off x="825493" y="3107001"/>
                <a:ext cx="1641000" cy="402300"/>
              </a:xfrm>
              <a:prstGeom prst="rtTriangle">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p24"/>
              <p:cNvSpPr/>
              <p:nvPr/>
            </p:nvSpPr>
            <p:spPr>
              <a:xfrm>
                <a:off x="6533379" y="3107001"/>
                <a:ext cx="24033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1781.089</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19" name="Google Shape;219;p24"/>
              <p:cNvSpPr/>
              <p:nvPr/>
            </p:nvSpPr>
            <p:spPr>
              <a:xfrm>
                <a:off x="8965141" y="3107001"/>
                <a:ext cx="24033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0.09747253</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20" name="Google Shape;220;p24"/>
              <p:cNvSpPr/>
              <p:nvPr/>
            </p:nvSpPr>
            <p:spPr>
              <a:xfrm>
                <a:off x="1452562" y="3306890"/>
                <a:ext cx="1015800" cy="244200"/>
              </a:xfrm>
              <a:prstGeom prst="rect">
                <a:avLst/>
              </a:prstGeom>
              <a:noFill/>
              <a:ln>
                <a:noFill/>
              </a:ln>
            </p:spPr>
            <p:txBody>
              <a:bodyPr anchorCtr="0" anchor="b"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2</a:t>
                </a:r>
                <a:endParaRPr sz="1500">
                  <a:solidFill>
                    <a:srgbClr val="FFFFFF"/>
                  </a:solidFill>
                  <a:latin typeface="Roboto"/>
                  <a:ea typeface="Roboto"/>
                  <a:cs typeface="Roboto"/>
                  <a:sym typeface="Roboto"/>
                </a:endParaRPr>
              </a:p>
            </p:txBody>
          </p:sp>
          <p:sp>
            <p:nvSpPr>
              <p:cNvPr id="221" name="Google Shape;221;p24"/>
              <p:cNvSpPr/>
              <p:nvPr/>
            </p:nvSpPr>
            <p:spPr>
              <a:xfrm>
                <a:off x="2641623" y="3107023"/>
                <a:ext cx="3552600" cy="402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500">
                    <a:solidFill>
                      <a:srgbClr val="FFFFFF"/>
                    </a:solidFill>
                    <a:latin typeface="Roboto"/>
                    <a:ea typeface="Roboto"/>
                    <a:cs typeface="Roboto"/>
                    <a:sym typeface="Roboto"/>
                  </a:rPr>
                  <a:t>Lognormal</a:t>
                </a:r>
                <a:r>
                  <a:rPr lang="en-US" sz="1500">
                    <a:solidFill>
                      <a:srgbClr val="FFFFFF"/>
                    </a:solidFill>
                    <a:latin typeface="Roboto"/>
                    <a:ea typeface="Roboto"/>
                    <a:cs typeface="Roboto"/>
                    <a:sym typeface="Roboto"/>
                  </a:rPr>
                  <a:t> Distribution	</a:t>
                </a:r>
                <a:endParaRPr sz="1500">
                  <a:solidFill>
                    <a:srgbClr val="FFFFFF"/>
                  </a:solidFill>
                  <a:latin typeface="Roboto"/>
                  <a:ea typeface="Roboto"/>
                  <a:cs typeface="Roboto"/>
                  <a:sym typeface="Roboto"/>
                </a:endParaRPr>
              </a:p>
            </p:txBody>
          </p:sp>
        </p:grpSp>
        <p:grpSp>
          <p:nvGrpSpPr>
            <p:cNvPr id="222" name="Google Shape;222;p24"/>
            <p:cNvGrpSpPr/>
            <p:nvPr/>
          </p:nvGrpSpPr>
          <p:grpSpPr>
            <a:xfrm>
              <a:off x="825568" y="3976069"/>
              <a:ext cx="10542948" cy="444097"/>
              <a:chOff x="825493" y="3106994"/>
              <a:chExt cx="10542948" cy="444097"/>
            </a:xfrm>
          </p:grpSpPr>
          <p:sp>
            <p:nvSpPr>
              <p:cNvPr id="223" name="Google Shape;223;p24"/>
              <p:cNvSpPr/>
              <p:nvPr/>
            </p:nvSpPr>
            <p:spPr>
              <a:xfrm>
                <a:off x="825493" y="3106994"/>
                <a:ext cx="56796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4" name="Google Shape;224;p24"/>
              <p:cNvSpPr/>
              <p:nvPr/>
            </p:nvSpPr>
            <p:spPr>
              <a:xfrm>
                <a:off x="2468356" y="3107001"/>
                <a:ext cx="1609500" cy="402300"/>
              </a:xfrm>
              <a:prstGeom prst="rtTriangle">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24"/>
              <p:cNvSpPr/>
              <p:nvPr/>
            </p:nvSpPr>
            <p:spPr>
              <a:xfrm>
                <a:off x="825493" y="3107001"/>
                <a:ext cx="1641000" cy="402300"/>
              </a:xfrm>
              <a:prstGeom prst="rtTriangle">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24"/>
              <p:cNvSpPr/>
              <p:nvPr/>
            </p:nvSpPr>
            <p:spPr>
              <a:xfrm>
                <a:off x="6533379" y="3107001"/>
                <a:ext cx="24033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1775.259</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27" name="Google Shape;227;p24"/>
              <p:cNvSpPr/>
              <p:nvPr/>
            </p:nvSpPr>
            <p:spPr>
              <a:xfrm>
                <a:off x="8965141" y="3107001"/>
                <a:ext cx="24033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0.1035174</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28" name="Google Shape;228;p24"/>
              <p:cNvSpPr/>
              <p:nvPr/>
            </p:nvSpPr>
            <p:spPr>
              <a:xfrm>
                <a:off x="1452562" y="3306890"/>
                <a:ext cx="1015800" cy="244200"/>
              </a:xfrm>
              <a:prstGeom prst="rect">
                <a:avLst/>
              </a:prstGeom>
              <a:noFill/>
              <a:ln>
                <a:noFill/>
              </a:ln>
            </p:spPr>
            <p:txBody>
              <a:bodyPr anchorCtr="0" anchor="b"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4</a:t>
                </a:r>
                <a:endParaRPr sz="1500">
                  <a:solidFill>
                    <a:srgbClr val="FFFFFF"/>
                  </a:solidFill>
                  <a:latin typeface="Roboto"/>
                  <a:ea typeface="Roboto"/>
                  <a:cs typeface="Roboto"/>
                  <a:sym typeface="Roboto"/>
                </a:endParaRPr>
              </a:p>
            </p:txBody>
          </p:sp>
          <p:sp>
            <p:nvSpPr>
              <p:cNvPr id="229" name="Google Shape;229;p24"/>
              <p:cNvSpPr/>
              <p:nvPr/>
            </p:nvSpPr>
            <p:spPr>
              <a:xfrm>
                <a:off x="2641623" y="3107023"/>
                <a:ext cx="3552600" cy="402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500">
                    <a:solidFill>
                      <a:srgbClr val="FFFFFF"/>
                    </a:solidFill>
                    <a:latin typeface="Roboto"/>
                    <a:ea typeface="Roboto"/>
                    <a:cs typeface="Roboto"/>
                    <a:sym typeface="Roboto"/>
                  </a:rPr>
                  <a:t>Exponential</a:t>
                </a:r>
                <a:r>
                  <a:rPr lang="en-US" sz="1500">
                    <a:solidFill>
                      <a:srgbClr val="FFFFFF"/>
                    </a:solidFill>
                    <a:latin typeface="Roboto"/>
                    <a:ea typeface="Roboto"/>
                    <a:cs typeface="Roboto"/>
                    <a:sym typeface="Roboto"/>
                  </a:rPr>
                  <a:t> Distribution	</a:t>
                </a:r>
                <a:endParaRPr sz="1500">
                  <a:solidFill>
                    <a:srgbClr val="FFFFFF"/>
                  </a:solidFill>
                  <a:latin typeface="Roboto"/>
                  <a:ea typeface="Roboto"/>
                  <a:cs typeface="Roboto"/>
                  <a:sym typeface="Roboto"/>
                </a:endParaRPr>
              </a:p>
            </p:txBody>
          </p:sp>
        </p:grpSp>
        <p:sp>
          <p:nvSpPr>
            <p:cNvPr id="230" name="Google Shape;230;p24"/>
            <p:cNvSpPr/>
            <p:nvPr/>
          </p:nvSpPr>
          <p:spPr>
            <a:xfrm>
              <a:off x="824981" y="4420169"/>
              <a:ext cx="56796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24"/>
            <p:cNvSpPr/>
            <p:nvPr/>
          </p:nvSpPr>
          <p:spPr>
            <a:xfrm>
              <a:off x="2467843" y="4420176"/>
              <a:ext cx="1609500" cy="402300"/>
            </a:xfrm>
            <a:prstGeom prst="rtTriangle">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24"/>
            <p:cNvSpPr/>
            <p:nvPr/>
          </p:nvSpPr>
          <p:spPr>
            <a:xfrm>
              <a:off x="824981" y="4420176"/>
              <a:ext cx="1641000" cy="402300"/>
            </a:xfrm>
            <a:prstGeom prst="rtTriangle">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24"/>
            <p:cNvSpPr/>
            <p:nvPr/>
          </p:nvSpPr>
          <p:spPr>
            <a:xfrm>
              <a:off x="6532867" y="4420176"/>
              <a:ext cx="24033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1839.459</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34" name="Google Shape;234;p24"/>
            <p:cNvSpPr/>
            <p:nvPr/>
          </p:nvSpPr>
          <p:spPr>
            <a:xfrm>
              <a:off x="8964628" y="4420176"/>
              <a:ext cx="24033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0.2649661</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35" name="Google Shape;235;p24"/>
            <p:cNvSpPr/>
            <p:nvPr/>
          </p:nvSpPr>
          <p:spPr>
            <a:xfrm>
              <a:off x="1452049" y="4620065"/>
              <a:ext cx="1015800" cy="244200"/>
            </a:xfrm>
            <a:prstGeom prst="rect">
              <a:avLst/>
            </a:prstGeom>
            <a:noFill/>
            <a:ln>
              <a:noFill/>
            </a:ln>
          </p:spPr>
          <p:txBody>
            <a:bodyPr anchorCtr="0" anchor="b"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5</a:t>
              </a:r>
              <a:endParaRPr sz="1500">
                <a:solidFill>
                  <a:srgbClr val="FFFFFF"/>
                </a:solidFill>
                <a:latin typeface="Roboto"/>
                <a:ea typeface="Roboto"/>
                <a:cs typeface="Roboto"/>
                <a:sym typeface="Roboto"/>
              </a:endParaRPr>
            </a:p>
          </p:txBody>
        </p:sp>
        <p:sp>
          <p:nvSpPr>
            <p:cNvPr id="236" name="Google Shape;236;p24"/>
            <p:cNvSpPr/>
            <p:nvPr/>
          </p:nvSpPr>
          <p:spPr>
            <a:xfrm>
              <a:off x="2641111" y="4420198"/>
              <a:ext cx="3552600" cy="402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500">
                  <a:solidFill>
                    <a:srgbClr val="FFFFFF"/>
                  </a:solidFill>
                  <a:latin typeface="Roboto"/>
                  <a:ea typeface="Roboto"/>
                  <a:cs typeface="Roboto"/>
                  <a:sym typeface="Roboto"/>
                </a:rPr>
                <a:t>Inverse-Gaussian</a:t>
              </a:r>
              <a:r>
                <a:rPr lang="en-US" sz="1500">
                  <a:solidFill>
                    <a:srgbClr val="FFFFFF"/>
                  </a:solidFill>
                  <a:latin typeface="Roboto"/>
                  <a:ea typeface="Roboto"/>
                  <a:cs typeface="Roboto"/>
                  <a:sym typeface="Roboto"/>
                </a:rPr>
                <a:t> Distribution	</a:t>
              </a:r>
              <a:endParaRPr sz="1500">
                <a:solidFill>
                  <a:srgbClr val="FFFFFF"/>
                </a:solidFill>
                <a:latin typeface="Roboto"/>
                <a:ea typeface="Roboto"/>
                <a:cs typeface="Roboto"/>
                <a:sym typeface="Roboto"/>
              </a:endParaRPr>
            </a:p>
          </p:txBody>
        </p:sp>
        <p:grpSp>
          <p:nvGrpSpPr>
            <p:cNvPr id="237" name="Google Shape;237;p24"/>
            <p:cNvGrpSpPr/>
            <p:nvPr/>
          </p:nvGrpSpPr>
          <p:grpSpPr>
            <a:xfrm>
              <a:off x="823943" y="4844769"/>
              <a:ext cx="10542948" cy="444097"/>
              <a:chOff x="825493" y="3106994"/>
              <a:chExt cx="10542948" cy="444097"/>
            </a:xfrm>
          </p:grpSpPr>
          <p:sp>
            <p:nvSpPr>
              <p:cNvPr id="238" name="Google Shape;238;p24"/>
              <p:cNvSpPr/>
              <p:nvPr/>
            </p:nvSpPr>
            <p:spPr>
              <a:xfrm>
                <a:off x="825493" y="3106994"/>
                <a:ext cx="56796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9" name="Google Shape;239;p24"/>
              <p:cNvSpPr/>
              <p:nvPr/>
            </p:nvSpPr>
            <p:spPr>
              <a:xfrm>
                <a:off x="2468356" y="3107001"/>
                <a:ext cx="1609500" cy="402300"/>
              </a:xfrm>
              <a:prstGeom prst="rtTriangle">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 name="Google Shape;240;p24"/>
              <p:cNvSpPr/>
              <p:nvPr/>
            </p:nvSpPr>
            <p:spPr>
              <a:xfrm>
                <a:off x="825493" y="3107001"/>
                <a:ext cx="1641000" cy="402300"/>
              </a:xfrm>
              <a:prstGeom prst="rtTriangle">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24"/>
              <p:cNvSpPr/>
              <p:nvPr/>
            </p:nvSpPr>
            <p:spPr>
              <a:xfrm>
                <a:off x="6533379" y="3107001"/>
                <a:ext cx="24033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1829.420</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42" name="Google Shape;242;p24"/>
              <p:cNvSpPr/>
              <p:nvPr/>
            </p:nvSpPr>
            <p:spPr>
              <a:xfrm>
                <a:off x="8965141" y="3107001"/>
                <a:ext cx="24033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0.1503573</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43" name="Google Shape;243;p24"/>
              <p:cNvSpPr/>
              <p:nvPr/>
            </p:nvSpPr>
            <p:spPr>
              <a:xfrm>
                <a:off x="1452562" y="3306890"/>
                <a:ext cx="1015800" cy="244200"/>
              </a:xfrm>
              <a:prstGeom prst="rect">
                <a:avLst/>
              </a:prstGeom>
              <a:noFill/>
              <a:ln>
                <a:noFill/>
              </a:ln>
            </p:spPr>
            <p:txBody>
              <a:bodyPr anchorCtr="0" anchor="b"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6</a:t>
                </a:r>
                <a:endParaRPr sz="1500">
                  <a:solidFill>
                    <a:srgbClr val="FFFFFF"/>
                  </a:solidFill>
                  <a:latin typeface="Roboto"/>
                  <a:ea typeface="Roboto"/>
                  <a:cs typeface="Roboto"/>
                  <a:sym typeface="Roboto"/>
                </a:endParaRPr>
              </a:p>
            </p:txBody>
          </p:sp>
          <p:sp>
            <p:nvSpPr>
              <p:cNvPr id="244" name="Google Shape;244;p24"/>
              <p:cNvSpPr/>
              <p:nvPr/>
            </p:nvSpPr>
            <p:spPr>
              <a:xfrm>
                <a:off x="2641623" y="3107023"/>
                <a:ext cx="3552600" cy="402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500">
                    <a:solidFill>
                      <a:srgbClr val="FFFFFF"/>
                    </a:solidFill>
                    <a:latin typeface="Roboto"/>
                    <a:ea typeface="Roboto"/>
                    <a:cs typeface="Roboto"/>
                    <a:sym typeface="Roboto"/>
                  </a:rPr>
                  <a:t>Inverse-</a:t>
                </a:r>
                <a:r>
                  <a:rPr lang="en-US" sz="1500">
                    <a:solidFill>
                      <a:srgbClr val="FFFFFF"/>
                    </a:solidFill>
                    <a:latin typeface="Roboto"/>
                    <a:ea typeface="Roboto"/>
                    <a:cs typeface="Roboto"/>
                    <a:sym typeface="Roboto"/>
                  </a:rPr>
                  <a:t>Weibull Distribution	</a:t>
                </a:r>
                <a:endParaRPr sz="1500">
                  <a:solidFill>
                    <a:srgbClr val="FFFFFF"/>
                  </a:solidFill>
                  <a:latin typeface="Roboto"/>
                  <a:ea typeface="Roboto"/>
                  <a:cs typeface="Roboto"/>
                  <a:sym typeface="Roboto"/>
                </a:endParaRPr>
              </a:p>
            </p:txBody>
          </p:sp>
        </p:grpSp>
        <p:grpSp>
          <p:nvGrpSpPr>
            <p:cNvPr id="245" name="Google Shape;245;p24"/>
            <p:cNvGrpSpPr/>
            <p:nvPr/>
          </p:nvGrpSpPr>
          <p:grpSpPr>
            <a:xfrm>
              <a:off x="824456" y="3534044"/>
              <a:ext cx="10542948" cy="431934"/>
              <a:chOff x="825493" y="3106994"/>
              <a:chExt cx="10542948" cy="431934"/>
            </a:xfrm>
          </p:grpSpPr>
          <p:sp>
            <p:nvSpPr>
              <p:cNvPr id="246" name="Google Shape;246;p24"/>
              <p:cNvSpPr/>
              <p:nvPr/>
            </p:nvSpPr>
            <p:spPr>
              <a:xfrm>
                <a:off x="825493" y="3106994"/>
                <a:ext cx="56796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24"/>
              <p:cNvSpPr/>
              <p:nvPr/>
            </p:nvSpPr>
            <p:spPr>
              <a:xfrm>
                <a:off x="2468356" y="3107001"/>
                <a:ext cx="1609500" cy="402300"/>
              </a:xfrm>
              <a:prstGeom prst="rtTriangle">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p24"/>
              <p:cNvSpPr/>
              <p:nvPr/>
            </p:nvSpPr>
            <p:spPr>
              <a:xfrm>
                <a:off x="825493" y="3107001"/>
                <a:ext cx="1641000" cy="402300"/>
              </a:xfrm>
              <a:prstGeom prst="rtTriangle">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p24"/>
              <p:cNvSpPr/>
              <p:nvPr/>
            </p:nvSpPr>
            <p:spPr>
              <a:xfrm>
                <a:off x="6533379" y="3107001"/>
                <a:ext cx="24033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1767.617</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50" name="Google Shape;250;p24"/>
              <p:cNvSpPr/>
              <p:nvPr/>
            </p:nvSpPr>
            <p:spPr>
              <a:xfrm>
                <a:off x="8965141" y="3107001"/>
                <a:ext cx="2403300" cy="402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t/>
                </a:r>
                <a:endParaRPr sz="1500">
                  <a:solidFill>
                    <a:schemeClr val="lt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0.05116617</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51" name="Google Shape;251;p24"/>
              <p:cNvSpPr/>
              <p:nvPr/>
            </p:nvSpPr>
            <p:spPr>
              <a:xfrm>
                <a:off x="2641623" y="3107023"/>
                <a:ext cx="3552600" cy="402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500">
                    <a:solidFill>
                      <a:srgbClr val="FFFFFF"/>
                    </a:solidFill>
                    <a:latin typeface="Roboto"/>
                    <a:ea typeface="Roboto"/>
                    <a:cs typeface="Roboto"/>
                    <a:sym typeface="Roboto"/>
                  </a:rPr>
                  <a:t>Gamma</a:t>
                </a:r>
                <a:r>
                  <a:rPr lang="en-US" sz="1500">
                    <a:solidFill>
                      <a:srgbClr val="FFFFFF"/>
                    </a:solidFill>
                    <a:latin typeface="Roboto"/>
                    <a:ea typeface="Roboto"/>
                    <a:cs typeface="Roboto"/>
                    <a:sym typeface="Roboto"/>
                  </a:rPr>
                  <a:t> Distribution	</a:t>
                </a:r>
                <a:endParaRPr sz="1500">
                  <a:solidFill>
                    <a:srgbClr val="FFFFFF"/>
                  </a:solidFill>
                  <a:latin typeface="Roboto"/>
                  <a:ea typeface="Roboto"/>
                  <a:cs typeface="Roboto"/>
                  <a:sym typeface="Roboto"/>
                </a:endParaRPr>
              </a:p>
            </p:txBody>
          </p:sp>
          <p:sp>
            <p:nvSpPr>
              <p:cNvPr id="252" name="Google Shape;252;p24"/>
              <p:cNvSpPr/>
              <p:nvPr/>
            </p:nvSpPr>
            <p:spPr>
              <a:xfrm>
                <a:off x="1453587" y="3294728"/>
                <a:ext cx="1015800" cy="244200"/>
              </a:xfrm>
              <a:prstGeom prst="rect">
                <a:avLst/>
              </a:prstGeom>
              <a:noFill/>
              <a:ln>
                <a:noFill/>
              </a:ln>
            </p:spPr>
            <p:txBody>
              <a:bodyPr anchorCtr="0" anchor="b"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3</a:t>
                </a:r>
                <a:endParaRPr sz="1500">
                  <a:solidFill>
                    <a:srgbClr val="FFFFFF"/>
                  </a:solidFill>
                  <a:latin typeface="Roboto"/>
                  <a:ea typeface="Roboto"/>
                  <a:cs typeface="Roboto"/>
                  <a:sym typeface="Roboto"/>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4500"/>
              <a:t>CALCULATING THE EPS SCORE</a:t>
            </a:r>
            <a:endParaRPr sz="4500"/>
          </a:p>
        </p:txBody>
      </p:sp>
      <p:sp>
        <p:nvSpPr>
          <p:cNvPr id="258" name="Google Shape;258;p25"/>
          <p:cNvSpPr txBox="1"/>
          <p:nvPr/>
        </p:nvSpPr>
        <p:spPr>
          <a:xfrm>
            <a:off x="658950" y="2084825"/>
            <a:ext cx="10874100" cy="417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wentieth Century"/>
              <a:buChar char="●"/>
            </a:pPr>
            <a:r>
              <a:rPr lang="en-US" sz="2300">
                <a:highlight>
                  <a:srgbClr val="FFFFFF"/>
                </a:highlight>
                <a:latin typeface="Twentieth Century"/>
                <a:ea typeface="Twentieth Century"/>
                <a:cs typeface="Twentieth Century"/>
                <a:sym typeface="Twentieth Century"/>
              </a:rPr>
              <a:t>The cumulative distribution of the best-fit model when evaluated for the current number of small earthquake counts in a selected small area (e.g., cities) provides us with the numerical earthquake potential score (EPS) or the nowcast value for</a:t>
            </a:r>
            <a:r>
              <a:rPr lang="en-US" sz="2300">
                <a:latin typeface="Twentieth Century"/>
                <a:ea typeface="Twentieth Century"/>
                <a:cs typeface="Twentieth Century"/>
                <a:sym typeface="Twentieth Century"/>
              </a:rPr>
              <a:t> the region.</a:t>
            </a:r>
            <a:endParaRPr sz="2300">
              <a:latin typeface="Twentieth Century"/>
              <a:ea typeface="Twentieth Century"/>
              <a:cs typeface="Twentieth Century"/>
              <a:sym typeface="Twentieth Century"/>
            </a:endParaRPr>
          </a:p>
          <a:p>
            <a:pPr indent="0" lvl="0" marL="457200" rtl="0" algn="l">
              <a:spcBef>
                <a:spcPts val="0"/>
              </a:spcBef>
              <a:spcAft>
                <a:spcPts val="0"/>
              </a:spcAft>
              <a:buNone/>
            </a:pPr>
            <a:r>
              <a:t/>
            </a:r>
            <a:endParaRPr sz="2300">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SzPts val="1400"/>
              <a:buFont typeface="Twentieth Century"/>
              <a:buChar char="●"/>
            </a:pPr>
            <a:r>
              <a:rPr lang="en-US" sz="2300">
                <a:solidFill>
                  <a:schemeClr val="dk1"/>
                </a:solidFill>
                <a:latin typeface="Twentieth Century"/>
                <a:ea typeface="Twentieth Century"/>
                <a:cs typeface="Twentieth Century"/>
                <a:sym typeface="Twentieth Century"/>
              </a:rPr>
              <a:t>Now on nowcasting earthquakes for two cities, </a:t>
            </a:r>
            <a:r>
              <a:rPr b="1" lang="en-US" sz="2300">
                <a:solidFill>
                  <a:schemeClr val="dk1"/>
                </a:solidFill>
                <a:latin typeface="Twentieth Century"/>
                <a:ea typeface="Twentieth Century"/>
                <a:cs typeface="Twentieth Century"/>
                <a:sym typeface="Twentieth Century"/>
              </a:rPr>
              <a:t>Aceh</a:t>
            </a:r>
            <a:r>
              <a:rPr lang="en-US" sz="2300">
                <a:solidFill>
                  <a:schemeClr val="dk1"/>
                </a:solidFill>
                <a:latin typeface="Twentieth Century"/>
                <a:ea typeface="Twentieth Century"/>
                <a:cs typeface="Twentieth Century"/>
                <a:sym typeface="Twentieth Century"/>
              </a:rPr>
              <a:t> and </a:t>
            </a:r>
            <a:r>
              <a:rPr b="1" lang="en-US" sz="2300">
                <a:solidFill>
                  <a:schemeClr val="dk1"/>
                </a:solidFill>
                <a:latin typeface="Twentieth Century"/>
                <a:ea typeface="Twentieth Century"/>
                <a:cs typeface="Twentieth Century"/>
                <a:sym typeface="Twentieth Century"/>
              </a:rPr>
              <a:t>Medan</a:t>
            </a:r>
            <a:r>
              <a:rPr lang="en-US" sz="2300">
                <a:solidFill>
                  <a:schemeClr val="dk1"/>
                </a:solidFill>
                <a:latin typeface="Twentieth Century"/>
                <a:ea typeface="Twentieth Century"/>
                <a:cs typeface="Twentieth Century"/>
                <a:sym typeface="Twentieth Century"/>
              </a:rPr>
              <a:t>, having the current small event counts are 275 and 400, respectively, and using the Weibull Distribution. We got: </a:t>
            </a:r>
            <a:endParaRPr sz="2300">
              <a:solidFill>
                <a:schemeClr val="dk1"/>
              </a:solidFill>
              <a:latin typeface="Twentieth Century"/>
              <a:ea typeface="Twentieth Century"/>
              <a:cs typeface="Twentieth Century"/>
              <a:sym typeface="Twentieth Century"/>
            </a:endParaRPr>
          </a:p>
          <a:p>
            <a:pPr indent="0" lvl="0" marL="457200" rtl="0" algn="l">
              <a:lnSpc>
                <a:spcPct val="115000"/>
              </a:lnSpc>
              <a:spcBef>
                <a:spcPts val="0"/>
              </a:spcBef>
              <a:spcAft>
                <a:spcPts val="0"/>
              </a:spcAft>
              <a:buNone/>
            </a:pPr>
            <a:r>
              <a:t/>
            </a:r>
            <a:endParaRPr sz="2300">
              <a:solidFill>
                <a:schemeClr val="dk1"/>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chemeClr val="dk1"/>
              </a:buClr>
              <a:buSzPts val="1400"/>
              <a:buFont typeface="Twentieth Century"/>
              <a:buChar char="●"/>
            </a:pPr>
            <a:r>
              <a:rPr lang="en-US" sz="2200">
                <a:solidFill>
                  <a:schemeClr val="dk1"/>
                </a:solidFill>
                <a:latin typeface="Twentieth Century"/>
                <a:ea typeface="Twentieth Century"/>
                <a:cs typeface="Twentieth Century"/>
                <a:sym typeface="Twentieth Century"/>
              </a:rPr>
              <a:t>EPS_Aceh_275    = 0.8908246</a:t>
            </a:r>
            <a:endParaRPr sz="2200">
              <a:solidFill>
                <a:schemeClr val="dk1"/>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chemeClr val="dk1"/>
              </a:buClr>
              <a:buSzPts val="1400"/>
              <a:buFont typeface="Twentieth Century"/>
              <a:buChar char="●"/>
            </a:pPr>
            <a:r>
              <a:rPr lang="en-US" sz="2200">
                <a:solidFill>
                  <a:schemeClr val="dk1"/>
                </a:solidFill>
                <a:latin typeface="Twentieth Century"/>
                <a:ea typeface="Twentieth Century"/>
                <a:cs typeface="Twentieth Century"/>
                <a:sym typeface="Twentieth Century"/>
              </a:rPr>
              <a:t>EPS_Medan_400 = 0.9508177 </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4500"/>
              <a:t>RESULTS AND INTERPRETATION</a:t>
            </a:r>
            <a:endParaRPr sz="4500"/>
          </a:p>
        </p:txBody>
      </p:sp>
      <p:sp>
        <p:nvSpPr>
          <p:cNvPr id="264" name="Google Shape;264;p26"/>
          <p:cNvSpPr txBox="1"/>
          <p:nvPr/>
        </p:nvSpPr>
        <p:spPr>
          <a:xfrm>
            <a:off x="813875" y="2161475"/>
            <a:ext cx="10820700" cy="4122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Twentieth Century"/>
              <a:buChar char="●"/>
            </a:pPr>
            <a:r>
              <a:rPr lang="en-US" sz="2200">
                <a:solidFill>
                  <a:schemeClr val="dk1"/>
                </a:solidFill>
                <a:latin typeface="Twentieth Century"/>
                <a:ea typeface="Twentieth Century"/>
                <a:cs typeface="Twentieth Century"/>
                <a:sym typeface="Twentieth Century"/>
              </a:rPr>
              <a:t>Kolmogorov Smirnov Test and the</a:t>
            </a:r>
            <a:r>
              <a:rPr lang="en-US" sz="2300">
                <a:solidFill>
                  <a:schemeClr val="dk1"/>
                </a:solidFill>
                <a:latin typeface="Twentieth Century"/>
                <a:ea typeface="Twentieth Century"/>
                <a:cs typeface="Twentieth Century"/>
                <a:sym typeface="Twentieth Century"/>
              </a:rPr>
              <a:t> </a:t>
            </a:r>
            <a:r>
              <a:rPr lang="en-US" sz="2300">
                <a:solidFill>
                  <a:srgbClr val="202124"/>
                </a:solidFill>
                <a:highlight>
                  <a:srgbClr val="FFFFFF"/>
                </a:highlight>
                <a:latin typeface="Twentieth Century"/>
                <a:ea typeface="Twentieth Century"/>
                <a:cs typeface="Twentieth Century"/>
                <a:sym typeface="Twentieth Century"/>
              </a:rPr>
              <a:t>Akaike information criterion both suggested that the Weibull Distribution is good to work with.</a:t>
            </a:r>
            <a:endParaRPr sz="2300">
              <a:solidFill>
                <a:srgbClr val="202124"/>
              </a:solidFill>
              <a:highlight>
                <a:srgbClr val="FFFFFF"/>
              </a:highlight>
              <a:latin typeface="Twentieth Century"/>
              <a:ea typeface="Twentieth Century"/>
              <a:cs typeface="Twentieth Century"/>
              <a:sym typeface="Twentieth Century"/>
            </a:endParaRPr>
          </a:p>
          <a:p>
            <a:pPr indent="0" lvl="0" marL="0" rtl="0" algn="l">
              <a:spcBef>
                <a:spcPts val="0"/>
              </a:spcBef>
              <a:spcAft>
                <a:spcPts val="0"/>
              </a:spcAft>
              <a:buNone/>
            </a:pPr>
            <a:r>
              <a:t/>
            </a:r>
            <a:endParaRPr sz="2300">
              <a:solidFill>
                <a:srgbClr val="202124"/>
              </a:solidFill>
              <a:highlight>
                <a:srgbClr val="FFFFFF"/>
              </a:highlight>
              <a:latin typeface="Twentieth Century"/>
              <a:ea typeface="Twentieth Century"/>
              <a:cs typeface="Twentieth Century"/>
              <a:sym typeface="Twentieth Century"/>
            </a:endParaRPr>
          </a:p>
          <a:p>
            <a:pPr indent="-304800" lvl="0" marL="457200" rtl="0" algn="l">
              <a:spcBef>
                <a:spcPts val="0"/>
              </a:spcBef>
              <a:spcAft>
                <a:spcPts val="0"/>
              </a:spcAft>
              <a:buClr>
                <a:schemeClr val="dk1"/>
              </a:buClr>
              <a:buSzPts val="1200"/>
              <a:buFont typeface="Twentieth Century"/>
              <a:buChar char="●"/>
            </a:pPr>
            <a:r>
              <a:rPr lang="en-US" sz="2300">
                <a:solidFill>
                  <a:srgbClr val="202124"/>
                </a:solidFill>
                <a:highlight>
                  <a:srgbClr val="FFFFFF"/>
                </a:highlight>
                <a:latin typeface="Twentieth Century"/>
                <a:ea typeface="Twentieth Century"/>
                <a:cs typeface="Twentieth Century"/>
                <a:sym typeface="Twentieth Century"/>
              </a:rPr>
              <a:t>And on using the Weibull Distribution we got the following Earthquake Potential Score:</a:t>
            </a:r>
            <a:endParaRPr sz="2300">
              <a:solidFill>
                <a:srgbClr val="202124"/>
              </a:solidFill>
              <a:highlight>
                <a:srgbClr val="FFFFFF"/>
              </a:highlight>
              <a:latin typeface="Twentieth Century"/>
              <a:ea typeface="Twentieth Century"/>
              <a:cs typeface="Twentieth Century"/>
              <a:sym typeface="Twentieth Century"/>
            </a:endParaRPr>
          </a:p>
          <a:p>
            <a:pPr indent="-311150" lvl="0" marL="457200" rtl="0" algn="l">
              <a:lnSpc>
                <a:spcPct val="115000"/>
              </a:lnSpc>
              <a:spcBef>
                <a:spcPts val="0"/>
              </a:spcBef>
              <a:spcAft>
                <a:spcPts val="0"/>
              </a:spcAft>
              <a:buClr>
                <a:schemeClr val="dk1"/>
              </a:buClr>
              <a:buSzPts val="1300"/>
              <a:buFont typeface="Twentieth Century"/>
              <a:buChar char="●"/>
            </a:pPr>
            <a:r>
              <a:rPr lang="en-US" sz="2200">
                <a:solidFill>
                  <a:schemeClr val="dk1"/>
                </a:solidFill>
                <a:latin typeface="Twentieth Century"/>
                <a:ea typeface="Twentieth Century"/>
                <a:cs typeface="Twentieth Century"/>
                <a:sym typeface="Twentieth Century"/>
              </a:rPr>
              <a:t>EPS_Aceh_275    = 0.8908246</a:t>
            </a:r>
            <a:endParaRPr sz="2200">
              <a:solidFill>
                <a:schemeClr val="dk1"/>
              </a:solidFill>
              <a:latin typeface="Twentieth Century"/>
              <a:ea typeface="Twentieth Century"/>
              <a:cs typeface="Twentieth Century"/>
              <a:sym typeface="Twentieth Century"/>
            </a:endParaRPr>
          </a:p>
          <a:p>
            <a:pPr indent="-311150" lvl="0" marL="457200" rtl="0" algn="l">
              <a:lnSpc>
                <a:spcPct val="115000"/>
              </a:lnSpc>
              <a:spcBef>
                <a:spcPts val="0"/>
              </a:spcBef>
              <a:spcAft>
                <a:spcPts val="0"/>
              </a:spcAft>
              <a:buClr>
                <a:schemeClr val="dk1"/>
              </a:buClr>
              <a:buSzPts val="1300"/>
              <a:buFont typeface="Twentieth Century"/>
              <a:buChar char="●"/>
            </a:pPr>
            <a:r>
              <a:rPr lang="en-US" sz="2200">
                <a:solidFill>
                  <a:schemeClr val="dk1"/>
                </a:solidFill>
                <a:latin typeface="Twentieth Century"/>
                <a:ea typeface="Twentieth Century"/>
                <a:cs typeface="Twentieth Century"/>
                <a:sym typeface="Twentieth Century"/>
              </a:rPr>
              <a:t>EPS_Medan_400 = 0.9508177 </a:t>
            </a:r>
            <a:endParaRPr sz="2200">
              <a:solidFill>
                <a:schemeClr val="dk1"/>
              </a:solidFill>
              <a:latin typeface="Twentieth Century"/>
              <a:ea typeface="Twentieth Century"/>
              <a:cs typeface="Twentieth Century"/>
              <a:sym typeface="Twentieth Century"/>
            </a:endParaRPr>
          </a:p>
          <a:p>
            <a:pPr indent="0" lvl="0" marL="457200" rtl="0" algn="l">
              <a:lnSpc>
                <a:spcPct val="115000"/>
              </a:lnSpc>
              <a:spcBef>
                <a:spcPts val="0"/>
              </a:spcBef>
              <a:spcAft>
                <a:spcPts val="0"/>
              </a:spcAft>
              <a:buNone/>
            </a:pPr>
            <a:r>
              <a:t/>
            </a:r>
            <a:endParaRPr sz="2200">
              <a:solidFill>
                <a:schemeClr val="dk1"/>
              </a:solidFill>
              <a:latin typeface="Twentieth Century"/>
              <a:ea typeface="Twentieth Century"/>
              <a:cs typeface="Twentieth Century"/>
              <a:sym typeface="Twentieth Century"/>
            </a:endParaRPr>
          </a:p>
          <a:p>
            <a:pPr indent="0" lvl="0" marL="457200" rtl="0" algn="l">
              <a:lnSpc>
                <a:spcPct val="115000"/>
              </a:lnSpc>
              <a:spcBef>
                <a:spcPts val="0"/>
              </a:spcBef>
              <a:spcAft>
                <a:spcPts val="0"/>
              </a:spcAft>
              <a:buNone/>
            </a:pPr>
            <a:r>
              <a:rPr lang="en-US" sz="2200">
                <a:solidFill>
                  <a:schemeClr val="dk1"/>
                </a:solidFill>
                <a:latin typeface="Twentieth Century"/>
                <a:ea typeface="Twentieth Century"/>
                <a:cs typeface="Twentieth Century"/>
                <a:sym typeface="Twentieth Century"/>
              </a:rPr>
              <a:t>This means that Aceh region has progressed 89% of the way to the next large[M&gt;=6] earthquake and Medan has progressed 95%.</a:t>
            </a:r>
            <a:endParaRPr sz="2200">
              <a:solidFill>
                <a:schemeClr val="dk1"/>
              </a:solidFill>
              <a:latin typeface="Twentieth Century"/>
              <a:ea typeface="Twentieth Century"/>
              <a:cs typeface="Twentieth Century"/>
              <a:sym typeface="Twentieth Century"/>
            </a:endParaRPr>
          </a:p>
          <a:p>
            <a:pPr indent="0" lvl="0" marL="457200" rtl="0" algn="l">
              <a:lnSpc>
                <a:spcPct val="115000"/>
              </a:lnSpc>
              <a:spcBef>
                <a:spcPts val="0"/>
              </a:spcBef>
              <a:spcAft>
                <a:spcPts val="0"/>
              </a:spcAft>
              <a:buNone/>
            </a:pPr>
            <a:r>
              <a:t/>
            </a:r>
            <a:endParaRPr sz="2200">
              <a:solidFill>
                <a:schemeClr val="dk1"/>
              </a:solidFill>
              <a:latin typeface="Twentieth Century"/>
              <a:ea typeface="Twentieth Century"/>
              <a:cs typeface="Twentieth Century"/>
              <a:sym typeface="Twentieth Century"/>
            </a:endParaRPr>
          </a:p>
          <a:p>
            <a:pPr indent="0" lvl="0" marL="457200" rtl="0" algn="l">
              <a:lnSpc>
                <a:spcPct val="115000"/>
              </a:lnSpc>
              <a:spcBef>
                <a:spcPts val="0"/>
              </a:spcBef>
              <a:spcAft>
                <a:spcPts val="0"/>
              </a:spcAft>
              <a:buNone/>
            </a:pPr>
            <a:r>
              <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NOTE OF THANKS</a:t>
            </a:r>
            <a:endParaRPr/>
          </a:p>
        </p:txBody>
      </p:sp>
      <p:sp>
        <p:nvSpPr>
          <p:cNvPr id="270" name="Google Shape;270;p2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152400" lvl="0" marL="91440" rtl="0" algn="l">
              <a:lnSpc>
                <a:spcPct val="90000"/>
              </a:lnSpc>
              <a:spcBef>
                <a:spcPts val="0"/>
              </a:spcBef>
              <a:spcAft>
                <a:spcPts val="0"/>
              </a:spcAft>
              <a:buSzPts val="2400"/>
              <a:buChar char=" "/>
            </a:pPr>
            <a:r>
              <a:rPr lang="en-US" sz="2400"/>
              <a:t>Mentor : </a:t>
            </a:r>
            <a:r>
              <a:rPr b="1" lang="en-US" sz="2400"/>
              <a:t>Dr. Sumanta Pasari.</a:t>
            </a:r>
            <a:endParaRPr b="1"/>
          </a:p>
          <a:p>
            <a:pPr indent="-152400" lvl="0" marL="91440" rtl="0" algn="l">
              <a:lnSpc>
                <a:spcPct val="90000"/>
              </a:lnSpc>
              <a:spcBef>
                <a:spcPts val="1400"/>
              </a:spcBef>
              <a:spcAft>
                <a:spcPts val="0"/>
              </a:spcAft>
              <a:buSzPts val="2400"/>
              <a:buChar char=" "/>
            </a:pPr>
            <a:r>
              <a:rPr lang="en-US" sz="2400"/>
              <a:t>Thanks for guidance and the opportunity that you gave us. It wouldn’t have been possible without your guidance, sir.</a:t>
            </a:r>
            <a:endParaRPr/>
          </a:p>
          <a:p>
            <a:pPr indent="0" lvl="0" marL="0" rtl="0" algn="l">
              <a:lnSpc>
                <a:spcPct val="90000"/>
              </a:lnSpc>
              <a:spcBef>
                <a:spcPts val="1400"/>
              </a:spcBef>
              <a:spcAft>
                <a:spcPts val="0"/>
              </a:spcAft>
              <a:buSzPts val="2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type="title"/>
          </p:nvPr>
        </p:nvSpPr>
        <p:spPr>
          <a:xfrm>
            <a:off x="1236003" y="2679141"/>
            <a:ext cx="9720000" cy="1499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sz="4200">
                <a:latin typeface="Twentieth Century"/>
                <a:ea typeface="Twentieth Century"/>
                <a:cs typeface="Twentieth Century"/>
                <a:sym typeface="Twentieth Century"/>
              </a:rPr>
              <a:t>WHAT IS EARTHQUAKE NOWCASTING?</a:t>
            </a:r>
            <a:endParaRPr sz="4200"/>
          </a:p>
        </p:txBody>
      </p:sp>
      <p:sp>
        <p:nvSpPr>
          <p:cNvPr id="134" name="Google Shape;134;p16"/>
          <p:cNvSpPr txBox="1"/>
          <p:nvPr/>
        </p:nvSpPr>
        <p:spPr>
          <a:xfrm>
            <a:off x="1024128" y="2209213"/>
            <a:ext cx="9877500" cy="3324000"/>
          </a:xfrm>
          <a:prstGeom prst="rect">
            <a:avLst/>
          </a:prstGeom>
          <a:noFill/>
          <a:ln>
            <a:noFill/>
          </a:ln>
        </p:spPr>
        <p:txBody>
          <a:bodyPr anchorCtr="0" anchor="t" bIns="45700" lIns="91425" spcFirstLastPara="1" rIns="91425" wrap="square" tIns="45700">
            <a:noAutofit/>
          </a:bodyPr>
          <a:lstStyle/>
          <a:p>
            <a:pPr indent="-3556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Twentieth Century"/>
                <a:ea typeface="Twentieth Century"/>
                <a:cs typeface="Twentieth Century"/>
                <a:sym typeface="Twentieth Century"/>
              </a:rPr>
              <a:t>Before understanding what Earthquake Nowcasting is, let us first describe what earthquake is, so, </a:t>
            </a:r>
            <a:r>
              <a:rPr b="1" i="0" lang="en-US" sz="2200" u="none" cap="none" strike="noStrike">
                <a:solidFill>
                  <a:schemeClr val="dk1"/>
                </a:solidFill>
                <a:latin typeface="Twentieth Century"/>
                <a:ea typeface="Twentieth Century"/>
                <a:cs typeface="Twentieth Century"/>
                <a:sym typeface="Twentieth Century"/>
              </a:rPr>
              <a:t>Earthquake</a:t>
            </a:r>
            <a:r>
              <a:rPr b="0" i="0" lang="en-US" sz="2200" u="none" cap="none" strike="noStrike">
                <a:solidFill>
                  <a:schemeClr val="dk1"/>
                </a:solidFill>
                <a:latin typeface="Twentieth Century"/>
                <a:ea typeface="Twentieth Century"/>
                <a:cs typeface="Twentieth Century"/>
                <a:sym typeface="Twentieth Century"/>
              </a:rPr>
              <a:t> is a term used to describe both sudden slip on a fault, and the resulting ground shaking and radiated seismic energy caused by the slip, or by volcanic or magmatic activity, or other sudden stress changes in the earth.</a:t>
            </a:r>
            <a:endParaRPr sz="2200"/>
          </a:p>
          <a:p>
            <a:pPr indent="-3556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Twentieth Century"/>
                <a:ea typeface="Twentieth Century"/>
                <a:cs typeface="Twentieth Century"/>
                <a:sym typeface="Twentieth Century"/>
              </a:rPr>
              <a:t>In simple terms we can say, earthquake is basically “</a:t>
            </a:r>
            <a:r>
              <a:rPr b="1" i="0" lang="en-US" sz="2200" u="none" cap="none" strike="noStrike">
                <a:solidFill>
                  <a:schemeClr val="dk1"/>
                </a:solidFill>
                <a:latin typeface="Twentieth Century"/>
                <a:ea typeface="Twentieth Century"/>
                <a:cs typeface="Twentieth Century"/>
                <a:sym typeface="Twentieth Century"/>
              </a:rPr>
              <a:t>when the earth, quakes </a:t>
            </a:r>
            <a:r>
              <a:rPr b="0" i="0" lang="en-US" sz="2200" u="none" cap="none" strike="noStrike">
                <a:solidFill>
                  <a:schemeClr val="dk1"/>
                </a:solidFill>
                <a:latin typeface="Twentieth Century"/>
                <a:ea typeface="Twentieth Century"/>
                <a:cs typeface="Twentieth Century"/>
                <a:sym typeface="Twentieth Century"/>
              </a:rPr>
              <a:t>(i.e. shakes, or trembles)”. </a:t>
            </a:r>
            <a:endParaRPr sz="2200"/>
          </a:p>
          <a:p>
            <a:pPr indent="0" lvl="0" marL="0" marR="0" rtl="0" algn="l">
              <a:spcBef>
                <a:spcPts val="0"/>
              </a:spcBef>
              <a:spcAft>
                <a:spcPts val="0"/>
              </a:spcAft>
              <a:buNone/>
            </a:pPr>
            <a:r>
              <a:t/>
            </a:r>
            <a:endParaRPr sz="2200">
              <a:solidFill>
                <a:schemeClr val="dk1"/>
              </a:solidFill>
              <a:latin typeface="Twentieth Century"/>
              <a:ea typeface="Twentieth Century"/>
              <a:cs typeface="Twentieth Century"/>
              <a:sym typeface="Twentieth Century"/>
            </a:endParaRPr>
          </a:p>
          <a:p>
            <a:pPr indent="-355600" lvl="0" marL="342900" marR="0" rtl="0" algn="l">
              <a:spcBef>
                <a:spcPts val="0"/>
              </a:spcBef>
              <a:spcAft>
                <a:spcPts val="0"/>
              </a:spcAft>
              <a:buClr>
                <a:schemeClr val="dk1"/>
              </a:buClr>
              <a:buSzPts val="2200"/>
              <a:buFont typeface="Arial"/>
              <a:buChar char="•"/>
            </a:pPr>
            <a:r>
              <a:rPr lang="en-US" sz="2200">
                <a:solidFill>
                  <a:schemeClr val="dk1"/>
                </a:solidFill>
                <a:latin typeface="Twentieth Century"/>
                <a:ea typeface="Twentieth Century"/>
                <a:cs typeface="Twentieth Century"/>
                <a:sym typeface="Twentieth Century"/>
              </a:rPr>
              <a:t>Now, coming to </a:t>
            </a:r>
            <a:r>
              <a:rPr b="1" lang="en-US" sz="2200">
                <a:solidFill>
                  <a:schemeClr val="dk1"/>
                </a:solidFill>
                <a:latin typeface="Twentieth Century"/>
                <a:ea typeface="Twentieth Century"/>
                <a:cs typeface="Twentieth Century"/>
                <a:sym typeface="Twentieth Century"/>
              </a:rPr>
              <a:t>what is earthquake nowcasting</a:t>
            </a:r>
            <a:r>
              <a:rPr lang="en-US" sz="2200">
                <a:solidFill>
                  <a:schemeClr val="dk1"/>
                </a:solidFill>
                <a:latin typeface="Twentieth Century"/>
                <a:ea typeface="Twentieth Century"/>
                <a:cs typeface="Twentieth Century"/>
                <a:sym typeface="Twentieth Century"/>
              </a:rPr>
              <a:t>?</a:t>
            </a:r>
            <a:endParaRPr sz="2200"/>
          </a:p>
          <a:p>
            <a:pPr indent="-368300" lvl="0" marL="342900" marR="0" rtl="0" algn="l">
              <a:spcBef>
                <a:spcPts val="0"/>
              </a:spcBef>
              <a:spcAft>
                <a:spcPts val="0"/>
              </a:spcAft>
              <a:buClr>
                <a:schemeClr val="dk1"/>
              </a:buClr>
              <a:buSzPts val="2200"/>
              <a:buFont typeface="Arial"/>
              <a:buChar char="•"/>
            </a:pPr>
            <a:r>
              <a:rPr lang="en-US" sz="2200">
                <a:solidFill>
                  <a:schemeClr val="dk1"/>
                </a:solidFill>
                <a:latin typeface="Twentieth Century"/>
                <a:ea typeface="Twentieth Century"/>
                <a:cs typeface="Twentieth Century"/>
                <a:sym typeface="Twentieth Century"/>
              </a:rPr>
              <a:t>The goal of </a:t>
            </a:r>
            <a:r>
              <a:rPr b="1" lang="en-US" sz="2200">
                <a:solidFill>
                  <a:schemeClr val="dk1"/>
                </a:solidFill>
                <a:latin typeface="Twentieth Century"/>
                <a:ea typeface="Twentieth Century"/>
                <a:cs typeface="Twentieth Century"/>
                <a:sym typeface="Twentieth Century"/>
              </a:rPr>
              <a:t>nowcasting</a:t>
            </a:r>
            <a:r>
              <a:rPr lang="en-US" sz="2200">
                <a:solidFill>
                  <a:schemeClr val="dk1"/>
                </a:solidFill>
                <a:latin typeface="Twentieth Century"/>
                <a:ea typeface="Twentieth Century"/>
                <a:cs typeface="Twentieth Century"/>
                <a:sym typeface="Twentieth Century"/>
              </a:rPr>
              <a:t> is to determine the current state of the fault system, or put another way, the current state of progress through the </a:t>
            </a:r>
            <a:r>
              <a:rPr b="1" lang="en-US" sz="2200">
                <a:solidFill>
                  <a:schemeClr val="dk1"/>
                </a:solidFill>
                <a:latin typeface="Twentieth Century"/>
                <a:ea typeface="Twentieth Century"/>
                <a:cs typeface="Twentieth Century"/>
                <a:sym typeface="Twentieth Century"/>
              </a:rPr>
              <a:t>earthquake</a:t>
            </a:r>
            <a:r>
              <a:rPr lang="en-US" sz="2200">
                <a:solidFill>
                  <a:schemeClr val="dk1"/>
                </a:solidFill>
                <a:latin typeface="Twentieth Century"/>
                <a:ea typeface="Twentieth Century"/>
                <a:cs typeface="Twentieth Century"/>
                <a:sym typeface="Twentieth Century"/>
              </a:rPr>
              <a:t> cycle. This is in contrast to forecasting, which is the calculation of probabilities of future large </a:t>
            </a:r>
            <a:r>
              <a:rPr b="1" lang="en-US" sz="2200">
                <a:solidFill>
                  <a:schemeClr val="dk1"/>
                </a:solidFill>
                <a:latin typeface="Twentieth Century"/>
                <a:ea typeface="Twentieth Century"/>
                <a:cs typeface="Twentieth Century"/>
                <a:sym typeface="Twentieth Century"/>
              </a:rPr>
              <a:t>earthquakes</a:t>
            </a:r>
            <a:r>
              <a:rPr lang="en-US" sz="2200">
                <a:solidFill>
                  <a:schemeClr val="dk1"/>
                </a:solidFill>
                <a:latin typeface="Twentieth Century"/>
                <a:ea typeface="Twentieth Century"/>
                <a:cs typeface="Twentieth Century"/>
                <a:sym typeface="Twentieth Century"/>
              </a:rPr>
              <a:t>.</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3600"/>
              <a:t>WHAT IS EARTHQUAKE PREDICTION? AND HOW IS IT DIFFERENT FROM FORECASTING?</a:t>
            </a:r>
            <a:endParaRPr sz="3600"/>
          </a:p>
        </p:txBody>
      </p:sp>
      <p:sp>
        <p:nvSpPr>
          <p:cNvPr id="140" name="Google Shape;140;p17"/>
          <p:cNvSpPr txBox="1"/>
          <p:nvPr/>
        </p:nvSpPr>
        <p:spPr>
          <a:xfrm>
            <a:off x="715151" y="2530916"/>
            <a:ext cx="11329800" cy="2554500"/>
          </a:xfrm>
          <a:prstGeom prst="rect">
            <a:avLst/>
          </a:prstGeom>
          <a:noFill/>
          <a:ln>
            <a:noFill/>
          </a:ln>
        </p:spPr>
        <p:txBody>
          <a:bodyPr anchorCtr="0" anchor="t" bIns="45700" lIns="91425" spcFirstLastPara="1" rIns="91425" wrap="square" tIns="45700">
            <a:noAutofit/>
          </a:bodyPr>
          <a:lstStyle/>
          <a:p>
            <a:pPr indent="-361950" lvl="0" marL="342900" marR="0" rtl="0" algn="l">
              <a:spcBef>
                <a:spcPts val="0"/>
              </a:spcBef>
              <a:spcAft>
                <a:spcPts val="0"/>
              </a:spcAft>
              <a:buClr>
                <a:schemeClr val="dk1"/>
              </a:buClr>
              <a:buSzPts val="2300"/>
              <a:buFont typeface="Arial"/>
              <a:buChar char="•"/>
            </a:pPr>
            <a:r>
              <a:rPr b="1" lang="en-US" sz="2300">
                <a:solidFill>
                  <a:schemeClr val="dk1"/>
                </a:solidFill>
                <a:latin typeface="Twentieth Century"/>
                <a:ea typeface="Twentieth Century"/>
                <a:cs typeface="Twentieth Century"/>
                <a:sym typeface="Twentieth Century"/>
              </a:rPr>
              <a:t>Earthquake prediction</a:t>
            </a:r>
            <a:r>
              <a:rPr lang="en-US" sz="2300">
                <a:solidFill>
                  <a:schemeClr val="dk1"/>
                </a:solidFill>
                <a:latin typeface="Twentieth Century"/>
                <a:ea typeface="Twentieth Century"/>
                <a:cs typeface="Twentieth Century"/>
                <a:sym typeface="Twentieth Century"/>
              </a:rPr>
              <a:t> is a branch of the science of </a:t>
            </a:r>
            <a:r>
              <a:rPr b="1" lang="en-US" sz="2300">
                <a:latin typeface="Twentieth Century"/>
                <a:ea typeface="Twentieth Century"/>
                <a:cs typeface="Twentieth Century"/>
                <a:sym typeface="Twentieth Century"/>
              </a:rPr>
              <a:t>seismology</a:t>
            </a:r>
            <a:r>
              <a:rPr lang="en-US" sz="2300">
                <a:solidFill>
                  <a:schemeClr val="dk1"/>
                </a:solidFill>
                <a:latin typeface="Twentieth Century"/>
                <a:ea typeface="Twentieth Century"/>
                <a:cs typeface="Twentieth Century"/>
                <a:sym typeface="Twentieth Century"/>
              </a:rPr>
              <a:t> concerned with the specification of the time, location, and magnitude of future earthquakes within stated limits, and particularly "the determination of parameters for the </a:t>
            </a:r>
            <a:r>
              <a:rPr i="1" lang="en-US" sz="2300">
                <a:solidFill>
                  <a:schemeClr val="dk1"/>
                </a:solidFill>
                <a:latin typeface="Twentieth Century"/>
                <a:ea typeface="Twentieth Century"/>
                <a:cs typeface="Twentieth Century"/>
                <a:sym typeface="Twentieth Century"/>
              </a:rPr>
              <a:t>next</a:t>
            </a:r>
            <a:r>
              <a:rPr lang="en-US" sz="2300">
                <a:solidFill>
                  <a:schemeClr val="dk1"/>
                </a:solidFill>
                <a:latin typeface="Twentieth Century"/>
                <a:ea typeface="Twentieth Century"/>
                <a:cs typeface="Twentieth Century"/>
                <a:sym typeface="Twentieth Century"/>
              </a:rPr>
              <a:t> strong earthquake to occur in a region</a:t>
            </a:r>
            <a:endParaRPr sz="2300">
              <a:solidFill>
                <a:schemeClr val="dk1"/>
              </a:solidFill>
              <a:latin typeface="Twentieth Century"/>
              <a:ea typeface="Twentieth Century"/>
              <a:cs typeface="Twentieth Century"/>
              <a:sym typeface="Twentieth Century"/>
            </a:endParaRPr>
          </a:p>
          <a:p>
            <a:pPr indent="-215900" lvl="0" marL="342900" marR="0" rtl="0" algn="l">
              <a:spcBef>
                <a:spcPts val="0"/>
              </a:spcBef>
              <a:spcAft>
                <a:spcPts val="0"/>
              </a:spcAft>
              <a:buClr>
                <a:schemeClr val="dk1"/>
              </a:buClr>
              <a:buSzPts val="2000"/>
              <a:buFont typeface="Arial"/>
              <a:buNone/>
            </a:pPr>
            <a:r>
              <a:t/>
            </a:r>
            <a:endParaRPr sz="2300">
              <a:solidFill>
                <a:schemeClr val="dk1"/>
              </a:solidFill>
              <a:latin typeface="Twentieth Century"/>
              <a:ea typeface="Twentieth Century"/>
              <a:cs typeface="Twentieth Century"/>
              <a:sym typeface="Twentieth Century"/>
            </a:endParaRPr>
          </a:p>
          <a:p>
            <a:pPr indent="-361950" lvl="0" marL="342900" marR="0" rtl="0" algn="l">
              <a:spcBef>
                <a:spcPts val="0"/>
              </a:spcBef>
              <a:spcAft>
                <a:spcPts val="0"/>
              </a:spcAft>
              <a:buClr>
                <a:schemeClr val="dk1"/>
              </a:buClr>
              <a:buSzPts val="2300"/>
              <a:buFont typeface="Arial"/>
              <a:buChar char="•"/>
            </a:pPr>
            <a:r>
              <a:rPr b="1" lang="en-US" sz="2300">
                <a:solidFill>
                  <a:schemeClr val="dk1"/>
                </a:solidFill>
                <a:latin typeface="Twentieth Century"/>
                <a:ea typeface="Twentieth Century"/>
                <a:cs typeface="Twentieth Century"/>
                <a:sym typeface="Twentieth Century"/>
              </a:rPr>
              <a:t>Earthquake prediction </a:t>
            </a:r>
            <a:r>
              <a:rPr lang="en-US" sz="2300">
                <a:solidFill>
                  <a:schemeClr val="dk1"/>
                </a:solidFill>
                <a:latin typeface="Twentieth Century"/>
                <a:ea typeface="Twentieth Century"/>
                <a:cs typeface="Twentieth Century"/>
                <a:sym typeface="Twentieth Century"/>
              </a:rPr>
              <a:t>is sometimes distinguished from </a:t>
            </a:r>
            <a:r>
              <a:rPr b="1" i="1" lang="en-US" sz="2300">
                <a:solidFill>
                  <a:schemeClr val="dk1"/>
                </a:solidFill>
                <a:latin typeface="Twentieth Century"/>
                <a:ea typeface="Twentieth Century"/>
                <a:cs typeface="Twentieth Century"/>
                <a:sym typeface="Twentieth Century"/>
              </a:rPr>
              <a:t>earthquake forecasting</a:t>
            </a:r>
            <a:r>
              <a:rPr lang="en-US" sz="2300">
                <a:solidFill>
                  <a:schemeClr val="dk1"/>
                </a:solidFill>
                <a:latin typeface="Twentieth Century"/>
                <a:ea typeface="Twentieth Century"/>
                <a:cs typeface="Twentieth Century"/>
                <a:sym typeface="Twentieth Century"/>
              </a:rPr>
              <a:t>, which can be defined as the probabilistic assessment of </a:t>
            </a:r>
            <a:r>
              <a:rPr i="1" lang="en-US" sz="2300">
                <a:solidFill>
                  <a:schemeClr val="dk1"/>
                </a:solidFill>
                <a:latin typeface="Twentieth Century"/>
                <a:ea typeface="Twentieth Century"/>
                <a:cs typeface="Twentieth Century"/>
                <a:sym typeface="Twentieth Century"/>
              </a:rPr>
              <a:t>general</a:t>
            </a:r>
            <a:r>
              <a:rPr lang="en-US" sz="2300">
                <a:solidFill>
                  <a:schemeClr val="dk1"/>
                </a:solidFill>
                <a:latin typeface="Twentieth Century"/>
                <a:ea typeface="Twentieth Century"/>
                <a:cs typeface="Twentieth Century"/>
                <a:sym typeface="Twentieth Century"/>
              </a:rPr>
              <a:t> earthquake hazard, including the frequency and magnitude of damaging earthquakes in a given area over years or decades. </a:t>
            </a:r>
            <a:r>
              <a:rPr b="1" i="1" lang="en-US" sz="2300">
                <a:solidFill>
                  <a:schemeClr val="dk1"/>
                </a:solidFill>
                <a:latin typeface="Twentieth Century"/>
                <a:ea typeface="Twentieth Century"/>
                <a:cs typeface="Twentieth Century"/>
                <a:sym typeface="Twentieth Century"/>
              </a:rPr>
              <a:t>Not all scientists distinguish "prediction" and "forecast”, but it is useful.</a:t>
            </a:r>
            <a:endParaRPr b="1" i="1" sz="2300">
              <a:solidFill>
                <a:schemeClr val="dk1"/>
              </a:solidFill>
              <a:latin typeface="Twentieth Century"/>
              <a:ea typeface="Twentieth Century"/>
              <a:cs typeface="Twentieth Century"/>
              <a:sym typeface="Twentieth Century"/>
            </a:endParaRPr>
          </a:p>
          <a:p>
            <a:pPr indent="-361950" lvl="0" marL="342900" marR="0" rtl="0" algn="l">
              <a:spcBef>
                <a:spcPts val="0"/>
              </a:spcBef>
              <a:spcAft>
                <a:spcPts val="0"/>
              </a:spcAft>
              <a:buClr>
                <a:schemeClr val="dk1"/>
              </a:buClr>
              <a:buSzPts val="2300"/>
              <a:buFont typeface="Twentieth Century"/>
              <a:buChar char="•"/>
            </a:pPr>
            <a:r>
              <a:rPr lang="en-US" sz="2300">
                <a:solidFill>
                  <a:schemeClr val="dk1"/>
                </a:solidFill>
                <a:latin typeface="Twentieth Century"/>
                <a:ea typeface="Twentieth Century"/>
                <a:cs typeface="Twentieth Century"/>
                <a:sym typeface="Twentieth Century"/>
              </a:rPr>
              <a:t>We utilize concept of natural time analysis.</a:t>
            </a:r>
            <a:endParaRPr sz="2300">
              <a:solidFill>
                <a:schemeClr val="dk1"/>
              </a:solidFill>
              <a:latin typeface="Twentieth Century"/>
              <a:ea typeface="Twentieth Century"/>
              <a:cs typeface="Twentieth Century"/>
              <a:sym typeface="Twentieth Century"/>
            </a:endParaRPr>
          </a:p>
          <a:p>
            <a:pPr indent="0" lvl="0" marL="457200" marR="0" rtl="0" algn="l">
              <a:spcBef>
                <a:spcPts val="0"/>
              </a:spcBef>
              <a:spcAft>
                <a:spcPts val="0"/>
              </a:spcAft>
              <a:buNone/>
            </a:pPr>
            <a:r>
              <a:t/>
            </a:r>
            <a:endParaRPr b="1" i="1" sz="23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836625" y="183450"/>
            <a:ext cx="2887200" cy="53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000"/>
              <a:t>Methodology</a:t>
            </a:r>
            <a:endParaRPr sz="4000"/>
          </a:p>
        </p:txBody>
      </p:sp>
      <p:pic>
        <p:nvPicPr>
          <p:cNvPr id="146" name="Google Shape;146;p18"/>
          <p:cNvPicPr preferRelativeResize="0"/>
          <p:nvPr/>
        </p:nvPicPr>
        <p:blipFill>
          <a:blip r:embed="rId3">
            <a:alphaModFix/>
          </a:blip>
          <a:stretch>
            <a:fillRect/>
          </a:stretch>
        </p:blipFill>
        <p:spPr>
          <a:xfrm>
            <a:off x="760887" y="723150"/>
            <a:ext cx="10670225" cy="605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824926" y="559349"/>
            <a:ext cx="97200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sz="4200">
                <a:latin typeface="Twentieth Century"/>
                <a:ea typeface="Twentieth Century"/>
                <a:cs typeface="Twentieth Century"/>
                <a:sym typeface="Twentieth Century"/>
              </a:rPr>
              <a:t>HOW WE DID IT?</a:t>
            </a:r>
            <a:endParaRPr sz="4200"/>
          </a:p>
        </p:txBody>
      </p:sp>
      <p:sp>
        <p:nvSpPr>
          <p:cNvPr id="152" name="Google Shape;152;p19"/>
          <p:cNvSpPr/>
          <p:nvPr/>
        </p:nvSpPr>
        <p:spPr>
          <a:xfrm rot="3206089">
            <a:off x="3856871" y="4860408"/>
            <a:ext cx="1873021"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53" name="Google Shape;153;p19"/>
          <p:cNvSpPr/>
          <p:nvPr/>
        </p:nvSpPr>
        <p:spPr>
          <a:xfrm rot="1959320">
            <a:off x="4202462" y="4437961"/>
            <a:ext cx="1775129"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54" name="Google Shape;154;p19"/>
          <p:cNvSpPr/>
          <p:nvPr/>
        </p:nvSpPr>
        <p:spPr>
          <a:xfrm rot="659781">
            <a:off x="4326424" y="3943211"/>
            <a:ext cx="1779048"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55" name="Google Shape;155;p19"/>
          <p:cNvSpPr/>
          <p:nvPr/>
        </p:nvSpPr>
        <p:spPr>
          <a:xfrm rot="-659781">
            <a:off x="4326424" y="3442426"/>
            <a:ext cx="1779048"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56" name="Google Shape;156;p19"/>
          <p:cNvSpPr/>
          <p:nvPr/>
        </p:nvSpPr>
        <p:spPr>
          <a:xfrm rot="-1959320">
            <a:off x="4202462" y="2947675"/>
            <a:ext cx="1775129"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57" name="Google Shape;157;p19"/>
          <p:cNvSpPr/>
          <p:nvPr/>
        </p:nvSpPr>
        <p:spPr>
          <a:xfrm rot="-3206089">
            <a:off x="3856871" y="2525228"/>
            <a:ext cx="1873021"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58" name="Google Shape;158;p19"/>
          <p:cNvSpPr/>
          <p:nvPr/>
        </p:nvSpPr>
        <p:spPr>
          <a:xfrm>
            <a:off x="2319356" y="2099894"/>
            <a:ext cx="3215994" cy="3215994"/>
          </a:xfrm>
          <a:prstGeom prst="ellipse">
            <a:avLst/>
          </a:prstGeom>
          <a:solidFill>
            <a:srgbClr val="9FC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5207353" y="1146075"/>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rgbClr val="24CED7"/>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Task1</a:t>
            </a:r>
            <a:endParaRPr/>
          </a:p>
        </p:txBody>
      </p:sp>
      <p:sp>
        <p:nvSpPr>
          <p:cNvPr id="160" name="Google Shape;160;p19"/>
          <p:cNvSpPr/>
          <p:nvPr/>
        </p:nvSpPr>
        <p:spPr>
          <a:xfrm>
            <a:off x="6008698" y="1054948"/>
            <a:ext cx="5192954" cy="562795"/>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Getting to know the assignment</a:t>
            </a:r>
            <a:endParaRPr/>
          </a:p>
          <a:p>
            <a:pPr indent="-171450" lvl="1" marL="171450" marR="0" rtl="0" algn="l">
              <a:lnSpc>
                <a:spcPct val="90000"/>
              </a:lnSpc>
              <a:spcBef>
                <a:spcPts val="21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What we have to do, and what we should be knowing before attempting the assignment</a:t>
            </a:r>
            <a:r>
              <a:rPr lang="en-US">
                <a:solidFill>
                  <a:schemeClr val="dk1"/>
                </a:solidFill>
                <a:latin typeface="Twentieth Century"/>
                <a:ea typeface="Twentieth Century"/>
                <a:cs typeface="Twentieth Century"/>
                <a:sym typeface="Twentieth Century"/>
              </a:rPr>
              <a:t> and getting the Data.</a:t>
            </a:r>
            <a:endParaRPr/>
          </a:p>
        </p:txBody>
      </p:sp>
      <p:sp>
        <p:nvSpPr>
          <p:cNvPr id="161" name="Google Shape;161;p19"/>
          <p:cNvSpPr/>
          <p:nvPr/>
        </p:nvSpPr>
        <p:spPr>
          <a:xfrm>
            <a:off x="5781012" y="1935648"/>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chemeClr val="accent4"/>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Task2</a:t>
            </a:r>
            <a:endParaRPr/>
          </a:p>
        </p:txBody>
      </p:sp>
      <p:sp>
        <p:nvSpPr>
          <p:cNvPr id="162" name="Google Shape;162;p19"/>
          <p:cNvSpPr/>
          <p:nvPr/>
        </p:nvSpPr>
        <p:spPr>
          <a:xfrm>
            <a:off x="6631727" y="2087111"/>
            <a:ext cx="4696491" cy="426552"/>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285750" lvl="1" marL="285750" marR="0" rtl="0" algn="l">
              <a:lnSpc>
                <a:spcPct val="90000"/>
              </a:lnSpc>
              <a:spcBef>
                <a:spcPts val="0"/>
              </a:spcBef>
              <a:spcAft>
                <a:spcPts val="0"/>
              </a:spcAft>
              <a:buClr>
                <a:schemeClr val="dk1"/>
              </a:buClr>
              <a:buSzPts val="1400"/>
              <a:buFont typeface="Arial"/>
              <a:buChar char="•"/>
            </a:pPr>
            <a:r>
              <a:rPr b="0" i="0" lang="en-US" sz="1400" u="none" cap="none" strike="noStrike">
                <a:solidFill>
                  <a:schemeClr val="dk1"/>
                </a:solidFill>
                <a:latin typeface="Twentieth Century"/>
                <a:ea typeface="Twentieth Century"/>
                <a:cs typeface="Twentieth Century"/>
                <a:sym typeface="Twentieth Century"/>
              </a:rPr>
              <a:t>Data Preprocessing</a:t>
            </a:r>
            <a:endParaRPr/>
          </a:p>
          <a:p>
            <a:pPr indent="-285750" lvl="1" marL="28575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Twentieth Century"/>
                <a:ea typeface="Twentieth Century"/>
                <a:cs typeface="Twentieth Century"/>
                <a:sym typeface="Twentieth Century"/>
              </a:rPr>
              <a:t>Discard those cases where the interevent count is 0.</a:t>
            </a:r>
            <a:endParaRPr/>
          </a:p>
          <a:p>
            <a:pPr indent="-285750" lvl="1" marL="28575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Twentieth Century"/>
                <a:ea typeface="Twentieth Century"/>
                <a:cs typeface="Twentieth Century"/>
                <a:sym typeface="Twentieth Century"/>
              </a:rPr>
              <a:t>Count the interevent counts between large earthquakes.</a:t>
            </a:r>
            <a:endParaRPr/>
          </a:p>
          <a:p>
            <a:pPr indent="-196850" lvl="1" marL="285750" marR="0" rtl="0" algn="l">
              <a:lnSpc>
                <a:spcPct val="90000"/>
              </a:lnSpc>
              <a:spcBef>
                <a:spcPts val="210"/>
              </a:spcBef>
              <a:spcAft>
                <a:spcPts val="0"/>
              </a:spcAft>
              <a:buClr>
                <a:schemeClr val="dk1"/>
              </a:buClr>
              <a:buSzPts val="1400"/>
              <a:buFont typeface="Arial"/>
              <a:buNone/>
            </a:pPr>
            <a:r>
              <a:t/>
            </a:r>
            <a:endParaRPr b="0" i="0" sz="1400" u="none" cap="none" strike="noStrike">
              <a:solidFill>
                <a:schemeClr val="dk1"/>
              </a:solidFill>
              <a:latin typeface="Twentieth Century"/>
              <a:ea typeface="Twentieth Century"/>
              <a:cs typeface="Twentieth Century"/>
              <a:sym typeface="Twentieth Century"/>
            </a:endParaRPr>
          </a:p>
        </p:txBody>
      </p:sp>
      <p:sp>
        <p:nvSpPr>
          <p:cNvPr id="163" name="Google Shape;163;p19"/>
          <p:cNvSpPr/>
          <p:nvPr/>
        </p:nvSpPr>
        <p:spPr>
          <a:xfrm>
            <a:off x="6082603" y="2863848"/>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rgbClr val="3B8850"/>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Task3</a:t>
            </a:r>
            <a:endParaRPr/>
          </a:p>
        </p:txBody>
      </p:sp>
      <p:sp>
        <p:nvSpPr>
          <p:cNvPr id="164" name="Google Shape;164;p19"/>
          <p:cNvSpPr/>
          <p:nvPr/>
        </p:nvSpPr>
        <p:spPr>
          <a:xfrm>
            <a:off x="6865935" y="2898176"/>
            <a:ext cx="4471101" cy="504005"/>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Fit the probability distributions</a:t>
            </a:r>
            <a:endParaRPr/>
          </a:p>
          <a:p>
            <a:pPr indent="-171450" lvl="1" marL="171450" marR="0" rtl="0" algn="l">
              <a:lnSpc>
                <a:spcPct val="90000"/>
              </a:lnSpc>
              <a:spcBef>
                <a:spcPts val="21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The Distributions we worked with: </a:t>
            </a:r>
            <a:r>
              <a:rPr b="1" i="0" lang="en-US" sz="1400" u="none" cap="none" strike="noStrike">
                <a:solidFill>
                  <a:schemeClr val="dk1"/>
                </a:solidFill>
                <a:latin typeface="Twentieth Century"/>
                <a:ea typeface="Twentieth Century"/>
                <a:cs typeface="Twentieth Century"/>
                <a:sym typeface="Twentieth Century"/>
              </a:rPr>
              <a:t>Exponential, Gamma, and Weibull.</a:t>
            </a:r>
            <a:endParaRPr/>
          </a:p>
          <a:p>
            <a:pPr indent="-171450" lvl="1" marL="171450" marR="0" rtl="0" algn="l">
              <a:lnSpc>
                <a:spcPct val="90000"/>
              </a:lnSpc>
              <a:spcBef>
                <a:spcPts val="21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And for estimating the parameters, we used, </a:t>
            </a:r>
            <a:r>
              <a:rPr b="1" i="0" lang="en-US" sz="1400" u="none" cap="none" strike="noStrike">
                <a:solidFill>
                  <a:schemeClr val="dk1"/>
                </a:solidFill>
                <a:latin typeface="Twentieth Century"/>
                <a:ea typeface="Twentieth Century"/>
                <a:cs typeface="Twentieth Century"/>
                <a:sym typeface="Twentieth Century"/>
              </a:rPr>
              <a:t>MLE.</a:t>
            </a:r>
            <a:endParaRPr b="0" i="0" sz="1400" u="none" cap="none" strike="noStrike">
              <a:solidFill>
                <a:schemeClr val="dk1"/>
              </a:solidFill>
              <a:latin typeface="Twentieth Century"/>
              <a:ea typeface="Twentieth Century"/>
              <a:cs typeface="Twentieth Century"/>
              <a:sym typeface="Twentieth Century"/>
            </a:endParaRPr>
          </a:p>
        </p:txBody>
      </p:sp>
      <p:sp>
        <p:nvSpPr>
          <p:cNvPr id="165" name="Google Shape;165;p19"/>
          <p:cNvSpPr/>
          <p:nvPr/>
        </p:nvSpPr>
        <p:spPr>
          <a:xfrm>
            <a:off x="6082603" y="3839815"/>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rgbClr val="61A39F"/>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Task4</a:t>
            </a:r>
            <a:endParaRPr/>
          </a:p>
        </p:txBody>
      </p:sp>
      <p:sp>
        <p:nvSpPr>
          <p:cNvPr id="166" name="Google Shape;166;p19"/>
          <p:cNvSpPr/>
          <p:nvPr/>
        </p:nvSpPr>
        <p:spPr>
          <a:xfrm>
            <a:off x="6865935" y="3982559"/>
            <a:ext cx="4394900" cy="427385"/>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Prioritize the candidate probability distributions.</a:t>
            </a:r>
            <a:endParaRPr/>
          </a:p>
          <a:p>
            <a:pPr indent="-171450" lvl="1" marL="171450" marR="0" rtl="0" algn="l">
              <a:lnSpc>
                <a:spcPct val="90000"/>
              </a:lnSpc>
              <a:spcBef>
                <a:spcPts val="21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We used two goodness of fit tests for the same, </a:t>
            </a:r>
            <a:r>
              <a:rPr b="1" i="0" lang="en-US" sz="1400" u="none" cap="none" strike="noStrike">
                <a:solidFill>
                  <a:schemeClr val="dk1"/>
                </a:solidFill>
                <a:latin typeface="Twentieth Century"/>
                <a:ea typeface="Twentieth Century"/>
                <a:cs typeface="Twentieth Century"/>
                <a:sym typeface="Twentieth Century"/>
              </a:rPr>
              <a:t>AIC, K-S.</a:t>
            </a:r>
            <a:endParaRPr b="0" i="0" sz="1400" u="none" cap="none" strike="noStrike">
              <a:solidFill>
                <a:schemeClr val="dk1"/>
              </a:solidFill>
              <a:latin typeface="Twentieth Century"/>
              <a:ea typeface="Twentieth Century"/>
              <a:cs typeface="Twentieth Century"/>
              <a:sym typeface="Twentieth Century"/>
            </a:endParaRPr>
          </a:p>
        </p:txBody>
      </p:sp>
      <p:sp>
        <p:nvSpPr>
          <p:cNvPr id="167" name="Google Shape;167;p19"/>
          <p:cNvSpPr/>
          <p:nvPr/>
        </p:nvSpPr>
        <p:spPr>
          <a:xfrm>
            <a:off x="5781012" y="4768014"/>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rgbClr val="2383C6"/>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Task5</a:t>
            </a:r>
            <a:endParaRPr/>
          </a:p>
        </p:txBody>
      </p:sp>
      <p:sp>
        <p:nvSpPr>
          <p:cNvPr id="168" name="Google Shape;168;p19"/>
          <p:cNvSpPr/>
          <p:nvPr/>
        </p:nvSpPr>
        <p:spPr>
          <a:xfrm>
            <a:off x="6564345" y="4935256"/>
            <a:ext cx="4696490" cy="426552"/>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Based upon the probability distribution that we chose to work with, estimation of EPS (Earthquake potential Score) was done.</a:t>
            </a:r>
            <a:endParaRPr/>
          </a:p>
        </p:txBody>
      </p:sp>
      <p:sp>
        <p:nvSpPr>
          <p:cNvPr id="169" name="Google Shape;169;p19"/>
          <p:cNvSpPr/>
          <p:nvPr/>
        </p:nvSpPr>
        <p:spPr>
          <a:xfrm>
            <a:off x="5207353" y="5557588"/>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rgbClr val="24CED7"/>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Task6</a:t>
            </a:r>
            <a:endParaRPr/>
          </a:p>
        </p:txBody>
      </p:sp>
      <p:sp>
        <p:nvSpPr>
          <p:cNvPr id="170" name="Google Shape;170;p19"/>
          <p:cNvSpPr/>
          <p:nvPr/>
        </p:nvSpPr>
        <p:spPr>
          <a:xfrm>
            <a:off x="5990686" y="5857530"/>
            <a:ext cx="5210966" cy="370381"/>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Based upon the EPS Score, we interpreted the results.</a:t>
            </a:r>
            <a:endParaRPr/>
          </a:p>
          <a:p>
            <a:pPr indent="-171450" lvl="1" marL="171450" marR="0" rtl="0" algn="l">
              <a:lnSpc>
                <a:spcPct val="90000"/>
              </a:lnSpc>
              <a:spcBef>
                <a:spcPts val="21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And now, we are presenting.</a:t>
            </a:r>
            <a:endParaRPr/>
          </a:p>
          <a:p>
            <a:pPr indent="0" lvl="1" marL="0" marR="0" rtl="0" algn="l">
              <a:lnSpc>
                <a:spcPct val="90000"/>
              </a:lnSpc>
              <a:spcBef>
                <a:spcPts val="210"/>
              </a:spcBef>
              <a:spcAft>
                <a:spcPts val="0"/>
              </a:spcAft>
              <a:buNone/>
            </a:pPr>
            <a:r>
              <a:t/>
            </a:r>
            <a:endParaRPr b="0" i="0" sz="1400" u="none" cap="none" strike="noStrike">
              <a:solidFill>
                <a:schemeClr val="dk1"/>
              </a:solidFill>
              <a:latin typeface="Twentieth Century"/>
              <a:ea typeface="Twentieth Century"/>
              <a:cs typeface="Twentieth Century"/>
              <a:sym typeface="Twentieth Century"/>
            </a:endParaRPr>
          </a:p>
        </p:txBody>
      </p:sp>
      <p:sp>
        <p:nvSpPr>
          <p:cNvPr id="171" name="Google Shape;171;p19"/>
          <p:cNvSpPr txBox="1"/>
          <p:nvPr/>
        </p:nvSpPr>
        <p:spPr>
          <a:xfrm>
            <a:off x="3302361" y="2788964"/>
            <a:ext cx="1905000" cy="86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000">
                <a:solidFill>
                  <a:schemeClr val="dk1"/>
                </a:solidFill>
                <a:latin typeface="Twentieth Century"/>
                <a:ea typeface="Twentieth Century"/>
                <a:cs typeface="Twentieth Century"/>
                <a:sym typeface="Twentieth Century"/>
              </a:rPr>
              <a:t>Our</a:t>
            </a:r>
            <a:r>
              <a:rPr lang="en-US" sz="5000">
                <a:solidFill>
                  <a:schemeClr val="dk1"/>
                </a:solidFill>
                <a:latin typeface="Twentieth Century"/>
                <a:ea typeface="Twentieth Century"/>
                <a:cs typeface="Twentieth Century"/>
                <a:sym typeface="Twentieth Century"/>
              </a:rPr>
              <a:t> </a:t>
            </a:r>
            <a:r>
              <a:rPr lang="en-US" sz="5000">
                <a:solidFill>
                  <a:schemeClr val="dk1"/>
                </a:solidFill>
                <a:latin typeface="Twentieth Century"/>
                <a:ea typeface="Twentieth Century"/>
                <a:cs typeface="Twentieth Century"/>
                <a:sym typeface="Twentieth Century"/>
              </a:rPr>
              <a:t>Plan</a:t>
            </a:r>
            <a:endParaRPr sz="5000">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907275" y="642950"/>
            <a:ext cx="10685100" cy="1125000"/>
          </a:xfrm>
          <a:prstGeom prst="rect">
            <a:avLst/>
          </a:prstGeom>
          <a:noFill/>
          <a:ln>
            <a:noFill/>
          </a:ln>
        </p:spPr>
        <p:txBody>
          <a:bodyPr anchorCtr="0" anchor="ctr" bIns="45700" lIns="91425" spcFirstLastPara="1" rIns="91425" wrap="square" tIns="45700">
            <a:noAutofit/>
          </a:bodyPr>
          <a:lstStyle/>
          <a:p>
            <a:pPr indent="0" lvl="0" marL="0" rtl="0" algn="just">
              <a:lnSpc>
                <a:spcPct val="80000"/>
              </a:lnSpc>
              <a:spcBef>
                <a:spcPts val="0"/>
              </a:spcBef>
              <a:spcAft>
                <a:spcPts val="0"/>
              </a:spcAft>
              <a:buNone/>
            </a:pPr>
            <a:r>
              <a:rPr lang="en-US" sz="4500"/>
              <a:t> DATA PREPROCESSING</a:t>
            </a:r>
            <a:endParaRPr sz="4500"/>
          </a:p>
        </p:txBody>
      </p:sp>
      <p:sp>
        <p:nvSpPr>
          <p:cNvPr id="177" name="Google Shape;177;p20"/>
          <p:cNvSpPr txBox="1"/>
          <p:nvPr/>
        </p:nvSpPr>
        <p:spPr>
          <a:xfrm>
            <a:off x="907275" y="1687700"/>
            <a:ext cx="10685100" cy="12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Twentieth Century"/>
                <a:ea typeface="Twentieth Century"/>
                <a:cs typeface="Twentieth Century"/>
                <a:sym typeface="Twentieth Century"/>
              </a:rPr>
              <a:t>Taking random variable as the number of non-zero Interevent count between. Tabulating the inter-event counts of small earthquakes[4&lt;=M&lt;6] between two large events[M&gt;=6] in the Sumatra and adjacent region, we obtain an independent and identically distributed random sample X1; X2; ...; X154 of size 154.</a:t>
            </a:r>
            <a:endParaRPr sz="2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latin typeface="Twentieth Century"/>
              <a:ea typeface="Twentieth Century"/>
              <a:cs typeface="Twentieth Century"/>
              <a:sym typeface="Twentieth Century"/>
            </a:endParaRPr>
          </a:p>
        </p:txBody>
      </p:sp>
      <p:graphicFrame>
        <p:nvGraphicFramePr>
          <p:cNvPr id="178" name="Google Shape;178;p20"/>
          <p:cNvGraphicFramePr/>
          <p:nvPr/>
        </p:nvGraphicFramePr>
        <p:xfrm>
          <a:off x="1106300" y="2986100"/>
          <a:ext cx="3000000" cy="3000000"/>
        </p:xfrm>
        <a:graphic>
          <a:graphicData uri="http://schemas.openxmlformats.org/drawingml/2006/table">
            <a:tbl>
              <a:tblPr>
                <a:noFill/>
                <a:tableStyleId>{3330AF2E-5532-4765-808E-DBBDAB5D1095}</a:tableStyleId>
              </a:tblPr>
              <a:tblGrid>
                <a:gridCol w="1469575"/>
                <a:gridCol w="1469575"/>
                <a:gridCol w="1469575"/>
                <a:gridCol w="1469575"/>
                <a:gridCol w="1469575"/>
                <a:gridCol w="1469575"/>
                <a:gridCol w="1469575"/>
              </a:tblGrid>
              <a:tr h="255300">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Column1</a:t>
                      </a:r>
                      <a:endParaRPr b="1" sz="1100">
                        <a:solidFill>
                          <a:srgbClr val="FFFFFF"/>
                        </a:solidFill>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DATE</a:t>
                      </a:r>
                      <a:endParaRPr b="1" sz="1100">
                        <a:solidFill>
                          <a:srgbClr val="FFFFFF"/>
                        </a:solidFill>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LAT</a:t>
                      </a:r>
                      <a:endParaRPr b="1" sz="1100">
                        <a:solidFill>
                          <a:srgbClr val="FFFFFF"/>
                        </a:solidFill>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LON</a:t>
                      </a:r>
                      <a:endParaRPr b="1" sz="1100">
                        <a:solidFill>
                          <a:srgbClr val="FFFFFF"/>
                        </a:solidFill>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DEPTH</a:t>
                      </a:r>
                      <a:endParaRPr b="1" sz="1100">
                        <a:solidFill>
                          <a:srgbClr val="FFFFFF"/>
                        </a:solidFill>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MAG</a:t>
                      </a:r>
                      <a:endParaRPr b="1" sz="1100">
                        <a:solidFill>
                          <a:srgbClr val="FFFFFF"/>
                        </a:solidFill>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inter_event_count</a:t>
                      </a:r>
                      <a:endParaRPr b="1" sz="1100">
                        <a:solidFill>
                          <a:srgbClr val="FFFFFF"/>
                        </a:solidFill>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r>
              <a:tr h="285500">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04-02-1971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0.567</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98.7275</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33.2</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6.3</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l">
                        <a:spcBef>
                          <a:spcPts val="0"/>
                        </a:spcBef>
                        <a:spcAft>
                          <a:spcPts val="0"/>
                        </a:spcAft>
                        <a:buNone/>
                      </a:pPr>
                      <a:r>
                        <a:t/>
                      </a:r>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2</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08-04-1971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-4.346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102.2394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71.2</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6.5</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13</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3</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04-05-1971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-6.6056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105.3776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52.5</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2</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4</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07-04-1973</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6.9809</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91.3906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27.3</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97</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5</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27-02-1974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1.2916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97.5406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32.8</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42</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17-05-1974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-6.5702</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106.694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136.3</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13</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7</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07-09-1974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-9.927</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108.3914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30.1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21</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8</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10-10-1974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-4.1998</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102.7002</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49.3</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8</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09-11-1974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-6.4385</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105.3658</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53.4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6.2</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7</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4400"/>
              <a:t>FITTING THE PROBABILITY DISTRIBUTIONS</a:t>
            </a:r>
            <a:endParaRPr sz="4400"/>
          </a:p>
        </p:txBody>
      </p:sp>
      <p:sp>
        <p:nvSpPr>
          <p:cNvPr id="184" name="Google Shape;184;p21"/>
          <p:cNvSpPr txBox="1"/>
          <p:nvPr/>
        </p:nvSpPr>
        <p:spPr>
          <a:xfrm>
            <a:off x="1024125" y="2209475"/>
            <a:ext cx="10858500" cy="40176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Twentieth Century"/>
              <a:buChar char="●"/>
            </a:pPr>
            <a:r>
              <a:rPr lang="en-US" sz="2300">
                <a:solidFill>
                  <a:schemeClr val="dk1"/>
                </a:solidFill>
                <a:latin typeface="Twentieth Century"/>
                <a:ea typeface="Twentieth Century"/>
                <a:cs typeface="Twentieth Century"/>
                <a:sym typeface="Twentieth Century"/>
              </a:rPr>
              <a:t>The observed natural time of 154 earthquake counts.We find that the sample mean inter-event count is 116.4351, with a sample standard deviation of 147.9375. The data are clearly asymmetric (right-skewed) with a skewness of 2.805128. </a:t>
            </a:r>
            <a:endParaRPr sz="2300">
              <a:solidFill>
                <a:schemeClr val="dk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2300">
              <a:solidFill>
                <a:schemeClr val="dk1"/>
              </a:solidFill>
              <a:latin typeface="Twentieth Century"/>
              <a:ea typeface="Twentieth Century"/>
              <a:cs typeface="Twentieth Century"/>
              <a:sym typeface="Twentieth Century"/>
            </a:endParaRPr>
          </a:p>
          <a:p>
            <a:pPr indent="-374650" lvl="0" marL="457200" rtl="0" algn="l">
              <a:spcBef>
                <a:spcPts val="0"/>
              </a:spcBef>
              <a:spcAft>
                <a:spcPts val="0"/>
              </a:spcAft>
              <a:buClr>
                <a:schemeClr val="dk1"/>
              </a:buClr>
              <a:buSzPts val="2300"/>
              <a:buFont typeface="Twentieth Century"/>
              <a:buChar char="●"/>
            </a:pPr>
            <a:r>
              <a:rPr lang="en-US" sz="2300">
                <a:solidFill>
                  <a:schemeClr val="dk1"/>
                </a:solidFill>
                <a:latin typeface="Twentieth Century"/>
                <a:ea typeface="Twentieth Century"/>
                <a:cs typeface="Twentieth Century"/>
                <a:sym typeface="Twentieth Century"/>
              </a:rPr>
              <a:t>Taking random variable as the number of non-zero Interevent count between, we fit 6 distributions namely Weibull , Lognormal, gamma , exponential, inverse gaussian and inverse weibull using R’s fitdistrplus package</a:t>
            </a:r>
            <a:endParaRPr sz="2300">
              <a:solidFill>
                <a:schemeClr val="dk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2300">
              <a:solidFill>
                <a:schemeClr val="dk1"/>
              </a:solidFill>
              <a:latin typeface="Twentieth Century"/>
              <a:ea typeface="Twentieth Century"/>
              <a:cs typeface="Twentieth Century"/>
              <a:sym typeface="Twentieth Century"/>
            </a:endParaRPr>
          </a:p>
          <a:p>
            <a:pPr indent="-374650" lvl="0" marL="457200" rtl="0" algn="l">
              <a:spcBef>
                <a:spcPts val="0"/>
              </a:spcBef>
              <a:spcAft>
                <a:spcPts val="0"/>
              </a:spcAft>
              <a:buClr>
                <a:schemeClr val="dk1"/>
              </a:buClr>
              <a:buSzPts val="2300"/>
              <a:buFont typeface="Twentieth Century"/>
              <a:buChar char="●"/>
            </a:pPr>
            <a:r>
              <a:rPr lang="en-US" sz="2300">
                <a:solidFill>
                  <a:schemeClr val="dk1"/>
                </a:solidFill>
                <a:latin typeface="Twentieth Century"/>
                <a:ea typeface="Twentieth Century"/>
                <a:cs typeface="Twentieth Century"/>
                <a:sym typeface="Twentieth Century"/>
              </a:rPr>
              <a:t>We estimated model parameters from the maximum likelihood estimation (MLE)</a:t>
            </a:r>
            <a:endParaRPr sz="2300">
              <a:solidFill>
                <a:schemeClr val="dk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23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US" sz="2300">
                <a:latin typeface="Twentieth Century"/>
                <a:ea typeface="Twentieth Century"/>
                <a:cs typeface="Twentieth Century"/>
                <a:sym typeface="Twentieth Century"/>
              </a:rPr>
              <a:t> </a:t>
            </a:r>
            <a:endParaRPr sz="2300">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300">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3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300">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319050" y="819125"/>
            <a:ext cx="5081626" cy="4024351"/>
          </a:xfrm>
          <a:prstGeom prst="rect">
            <a:avLst/>
          </a:prstGeom>
          <a:noFill/>
          <a:ln>
            <a:noFill/>
          </a:ln>
        </p:spPr>
      </p:pic>
      <p:sp>
        <p:nvSpPr>
          <p:cNvPr id="190" name="Google Shape;190;p22"/>
          <p:cNvSpPr txBox="1"/>
          <p:nvPr/>
        </p:nvSpPr>
        <p:spPr>
          <a:xfrm>
            <a:off x="6858000" y="5083950"/>
            <a:ext cx="41004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Here, data = Natural Times</a:t>
            </a:r>
            <a:endParaRPr>
              <a:latin typeface="Twentieth Century"/>
              <a:ea typeface="Twentieth Century"/>
              <a:cs typeface="Twentieth Century"/>
              <a:sym typeface="Twentieth Century"/>
            </a:endParaRPr>
          </a:p>
        </p:txBody>
      </p:sp>
      <p:pic>
        <p:nvPicPr>
          <p:cNvPr id="191" name="Google Shape;191;p22"/>
          <p:cNvPicPr preferRelativeResize="0"/>
          <p:nvPr/>
        </p:nvPicPr>
        <p:blipFill>
          <a:blip r:embed="rId4">
            <a:alphaModFix/>
          </a:blip>
          <a:stretch>
            <a:fillRect/>
          </a:stretch>
        </p:blipFill>
        <p:spPr>
          <a:xfrm>
            <a:off x="5538800" y="578638"/>
            <a:ext cx="6486524" cy="4505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024125" y="585225"/>
            <a:ext cx="103437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4000"/>
              <a:t>PRIORITIZING WHICH DISTRIBUTION TO WORK WITH</a:t>
            </a:r>
            <a:endParaRPr sz="4000"/>
          </a:p>
        </p:txBody>
      </p:sp>
      <p:sp>
        <p:nvSpPr>
          <p:cNvPr id="197" name="Google Shape;197;p23"/>
          <p:cNvSpPr txBox="1"/>
          <p:nvPr/>
        </p:nvSpPr>
        <p:spPr>
          <a:xfrm>
            <a:off x="880600" y="2228175"/>
            <a:ext cx="10487100" cy="4109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wentieth Century"/>
              <a:buChar char="●"/>
            </a:pPr>
            <a:r>
              <a:rPr lang="en-US" sz="2200">
                <a:latin typeface="Twentieth Century"/>
                <a:ea typeface="Twentieth Century"/>
                <a:cs typeface="Twentieth Century"/>
                <a:sym typeface="Twentieth Century"/>
              </a:rPr>
              <a:t>We performed the Kolmogorov Smirnov Test using the Parameters from summary of each distribution to find the D statistic and the P-values, and from those D-statistic we came to a conclusion that the </a:t>
            </a:r>
            <a:r>
              <a:rPr b="1" lang="en-US" sz="2200">
                <a:latin typeface="Twentieth Century"/>
                <a:ea typeface="Twentieth Century"/>
                <a:cs typeface="Twentieth Century"/>
                <a:sym typeface="Twentieth Century"/>
              </a:rPr>
              <a:t>Weibull Distribution</a:t>
            </a:r>
            <a:r>
              <a:rPr lang="en-US" sz="2200">
                <a:latin typeface="Twentieth Century"/>
                <a:ea typeface="Twentieth Century"/>
                <a:cs typeface="Twentieth Century"/>
                <a:sym typeface="Twentieth Century"/>
              </a:rPr>
              <a:t>, is preferable to work with, since in k-s test, D-statistic for weibull distribution came around </a:t>
            </a:r>
            <a:r>
              <a:rPr b="1" lang="en-US" sz="2200">
                <a:latin typeface="Twentieth Century"/>
                <a:ea typeface="Twentieth Century"/>
                <a:cs typeface="Twentieth Century"/>
                <a:sym typeface="Twentieth Century"/>
              </a:rPr>
              <a:t>0.03759309</a:t>
            </a:r>
            <a:r>
              <a:rPr lang="en-US" sz="2200">
                <a:latin typeface="Twentieth Century"/>
                <a:ea typeface="Twentieth Century"/>
                <a:cs typeface="Twentieth Century"/>
                <a:sym typeface="Twentieth Century"/>
              </a:rPr>
              <a:t> which is the lowest among all distributions and it shows that we fail to reject null hypothesis i.e. Ho- distribution is weibull.</a:t>
            </a:r>
            <a:endParaRPr sz="2200">
              <a:latin typeface="Twentieth Century"/>
              <a:ea typeface="Twentieth Century"/>
              <a:cs typeface="Twentieth Century"/>
              <a:sym typeface="Twentieth Century"/>
            </a:endParaRPr>
          </a:p>
          <a:p>
            <a:pPr indent="0" lvl="0" marL="457200" rtl="0" algn="l">
              <a:spcBef>
                <a:spcPts val="0"/>
              </a:spcBef>
              <a:spcAft>
                <a:spcPts val="0"/>
              </a:spcAft>
              <a:buNone/>
            </a:pPr>
            <a:r>
              <a:t/>
            </a:r>
            <a:endParaRPr sz="2200">
              <a:latin typeface="Twentieth Century"/>
              <a:ea typeface="Twentieth Century"/>
              <a:cs typeface="Twentieth Century"/>
              <a:sym typeface="Twentieth Century"/>
            </a:endParaRPr>
          </a:p>
          <a:p>
            <a:pPr indent="-311150" lvl="0" marL="457200" rtl="0" algn="l">
              <a:spcBef>
                <a:spcPts val="0"/>
              </a:spcBef>
              <a:spcAft>
                <a:spcPts val="0"/>
              </a:spcAft>
              <a:buSzPts val="1300"/>
              <a:buFont typeface="Twentieth Century"/>
              <a:buChar char="●"/>
            </a:pPr>
            <a:r>
              <a:rPr lang="en-US" sz="2200">
                <a:latin typeface="Twentieth Century"/>
                <a:ea typeface="Twentieth Century"/>
                <a:cs typeface="Twentieth Century"/>
                <a:sym typeface="Twentieth Century"/>
              </a:rPr>
              <a:t>Another test we performed was goodness of fit tests using gofstat function to get AIC parameters and from there also we interpreted weibull as the best distribution as AIC value of weibull was lowest and lower the AIC value,better the fit.</a:t>
            </a:r>
            <a:endParaRPr sz="2200">
              <a:latin typeface="Twentieth Century"/>
              <a:ea typeface="Twentieth Century"/>
              <a:cs typeface="Twentieth Century"/>
              <a:sym typeface="Twentieth Century"/>
            </a:endParaRPr>
          </a:p>
          <a:p>
            <a:pPr indent="0" lvl="0" marL="457200" rtl="0" algn="l">
              <a:spcBef>
                <a:spcPts val="0"/>
              </a:spcBef>
              <a:spcAft>
                <a:spcPts val="0"/>
              </a:spcAft>
              <a:buNone/>
            </a:pPr>
            <a:r>
              <a:t/>
            </a:r>
            <a:endParaRPr sz="1800">
              <a:latin typeface="Twentieth Century"/>
              <a:ea typeface="Twentieth Century"/>
              <a:cs typeface="Twentieth Century"/>
              <a:sym typeface="Twentieth Century"/>
            </a:endParaRPr>
          </a:p>
          <a:p>
            <a:pPr indent="0" lvl="0" marL="457200" rtl="0" algn="l">
              <a:spcBef>
                <a:spcPts val="0"/>
              </a:spcBef>
              <a:spcAft>
                <a:spcPts val="0"/>
              </a:spcAft>
              <a:buNone/>
            </a:pPr>
            <a:r>
              <a:t/>
            </a:r>
            <a:endParaRPr sz="1500">
              <a:latin typeface="Twentieth Century"/>
              <a:ea typeface="Twentieth Century"/>
              <a:cs typeface="Twentieth Century"/>
              <a:sym typeface="Twentieth Century"/>
            </a:endParaRPr>
          </a:p>
          <a:p>
            <a:pPr indent="0" lvl="0" marL="457200" rtl="0" algn="l">
              <a:spcBef>
                <a:spcPts val="0"/>
              </a:spcBef>
              <a:spcAft>
                <a:spcPts val="0"/>
              </a:spcAft>
              <a:buNone/>
            </a:pPr>
            <a:r>
              <a:t/>
            </a:r>
            <a:endParaRPr sz="2200">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