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49a378b7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49a378b7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52119e6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52119e6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52119e69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52119e69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52119e69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52119e69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52119e69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52119e69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801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Recommending Alpha </a:t>
            </a:r>
            <a:endParaRPr/>
          </a:p>
        </p:txBody>
      </p:sp>
      <p:sp>
        <p:nvSpPr>
          <p:cNvPr id="135" name="Google Shape;135;p13"/>
          <p:cNvSpPr txBox="1"/>
          <p:nvPr>
            <p:ph idx="1" type="subTitle"/>
          </p:nvPr>
        </p:nvSpPr>
        <p:spPr>
          <a:xfrm>
            <a:off x="3685650" y="1658100"/>
            <a:ext cx="5227800" cy="325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Avani Bhardwaj </a:t>
            </a:r>
            <a:endParaRPr/>
          </a:p>
          <a:p>
            <a:pPr indent="0" lvl="0" marL="0" rtl="0" algn="l">
              <a:spcBef>
                <a:spcPts val="0"/>
              </a:spcBef>
              <a:spcAft>
                <a:spcPts val="0"/>
              </a:spcAft>
              <a:buNone/>
            </a:pPr>
            <a:r>
              <a:rPr lang="en"/>
              <a:t>Vedanta Dhobley</a:t>
            </a:r>
            <a:endParaRPr/>
          </a:p>
          <a:p>
            <a:pPr indent="0" lvl="0" marL="0" rtl="0" algn="l">
              <a:spcBef>
                <a:spcPts val="0"/>
              </a:spcBef>
              <a:spcAft>
                <a:spcPts val="0"/>
              </a:spcAft>
              <a:buNone/>
            </a:pPr>
            <a:r>
              <a:rPr lang="en"/>
              <a:t>Akshat Shah </a:t>
            </a:r>
            <a:endParaRPr/>
          </a:p>
          <a:p>
            <a:pPr indent="0" lvl="0" marL="0" rtl="0" algn="l">
              <a:spcBef>
                <a:spcPts val="0"/>
              </a:spcBef>
              <a:spcAft>
                <a:spcPts val="0"/>
              </a:spcAft>
              <a:buNone/>
            </a:pPr>
            <a:r>
              <a:rPr lang="en"/>
              <a:t>Shazidul Islam</a:t>
            </a:r>
            <a:endParaRPr/>
          </a:p>
          <a:p>
            <a:pPr indent="0" lvl="0" marL="0" rtl="0" algn="l">
              <a:spcBef>
                <a:spcPts val="0"/>
              </a:spcBef>
              <a:spcAft>
                <a:spcPts val="0"/>
              </a:spcAft>
              <a:buNone/>
            </a:pPr>
            <a:r>
              <a:rPr lang="en"/>
              <a:t>Joel Cruz</a:t>
            </a:r>
            <a:endParaRPr/>
          </a:p>
          <a:p>
            <a:pPr indent="0" lvl="0" marL="0" rtl="0" algn="l">
              <a:spcBef>
                <a:spcPts val="0"/>
              </a:spcBef>
              <a:spcAft>
                <a:spcPts val="0"/>
              </a:spcAft>
              <a:buNone/>
            </a:pPr>
            <a:r>
              <a:rPr lang="en"/>
              <a:t>Kutay Kerimoglu</a:t>
            </a:r>
            <a:endParaRPr/>
          </a:p>
          <a:p>
            <a:pPr indent="0" lvl="0" marL="0" rtl="0" algn="l">
              <a:spcBef>
                <a:spcPts val="0"/>
              </a:spcBef>
              <a:spcAft>
                <a:spcPts val="0"/>
              </a:spcAft>
              <a:buNone/>
            </a:pPr>
            <a:r>
              <a:rPr lang="en"/>
              <a:t>Anthony Matos</a:t>
            </a:r>
            <a:endParaRPr/>
          </a:p>
          <a:p>
            <a:pPr indent="0" lvl="0" marL="0" rtl="0" algn="l">
              <a:spcBef>
                <a:spcPts val="0"/>
              </a:spcBef>
              <a:spcAft>
                <a:spcPts val="0"/>
              </a:spcAft>
              <a:buNone/>
            </a:pPr>
            <a:r>
              <a:rPr lang="en"/>
              <a:t>Alan Patel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Demo 1</a:t>
            </a:r>
            <a:endParaRPr/>
          </a:p>
          <a:p>
            <a:pPr indent="0" lvl="0" marL="0" rtl="0" algn="l">
              <a:spcBef>
                <a:spcPts val="0"/>
              </a:spcBef>
              <a:spcAft>
                <a:spcPts val="0"/>
              </a:spcAft>
              <a:buNone/>
            </a:pPr>
            <a:r>
              <a:rPr lang="en"/>
              <a:t>March 26, 2019</a:t>
            </a:r>
            <a:endParaRPr/>
          </a:p>
          <a:p>
            <a:pPr indent="0" lvl="0" marL="0" rtl="0" algn="l">
              <a:spcBef>
                <a:spcPts val="0"/>
              </a:spcBef>
              <a:spcAft>
                <a:spcPts val="0"/>
              </a:spcAft>
              <a:buNone/>
            </a:pPr>
            <a:r>
              <a:rPr lang="en"/>
              <a:t>Github Link: </a:t>
            </a:r>
            <a:r>
              <a:rPr lang="en">
                <a:solidFill>
                  <a:srgbClr val="6FA8DC"/>
                </a:solidFill>
              </a:rPr>
              <a:t>https://github.com/vedantadhobley/SoftwareEngineeringProject2019</a:t>
            </a:r>
            <a:endParaRPr>
              <a:solidFill>
                <a:srgbClr val="6FA8DC"/>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14"/>
          <p:cNvPicPr preferRelativeResize="0"/>
          <p:nvPr/>
        </p:nvPicPr>
        <p:blipFill rotWithShape="1">
          <a:blip r:embed="rId3">
            <a:alphaModFix/>
          </a:blip>
          <a:srcRect b="12920" l="641" r="661" t="1623"/>
          <a:stretch/>
        </p:blipFill>
        <p:spPr>
          <a:xfrm>
            <a:off x="0" y="0"/>
            <a:ext cx="914399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79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Who is the product for? What is it for?</a:t>
            </a:r>
            <a:endParaRPr/>
          </a:p>
        </p:txBody>
      </p:sp>
      <p:sp>
        <p:nvSpPr>
          <p:cNvPr id="148" name="Google Shape;148;p15"/>
          <p:cNvSpPr txBox="1"/>
          <p:nvPr>
            <p:ph idx="1" type="body"/>
          </p:nvPr>
        </p:nvSpPr>
        <p:spPr>
          <a:xfrm>
            <a:off x="1138050" y="888700"/>
            <a:ext cx="7038900" cy="3998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Book fanatics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Book fanatics that wish to expand their library and find books similar to their taste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You can use this site for course material as well</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Instructors can use our product to create a lesson plan. This can be useful for Match, Science, Language, etc.</a:t>
            </a:r>
            <a:endParaRPr sz="1500">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Times New Roman"/>
              <a:buAutoNum type="alphaUcPeriod"/>
            </a:pPr>
            <a:r>
              <a:rPr lang="en" sz="1500">
                <a:latin typeface="Times New Roman"/>
                <a:ea typeface="Times New Roman"/>
                <a:cs typeface="Times New Roman"/>
                <a:sym typeface="Times New Roman"/>
              </a:rPr>
              <a:t>This can be used by parents who want to have their child read specific types of books to enhance learning</a:t>
            </a:r>
            <a:endParaRPr sz="1500">
              <a:latin typeface="Times New Roman"/>
              <a:ea typeface="Times New Roman"/>
              <a:cs typeface="Times New Roman"/>
              <a:sym typeface="Times New Roman"/>
            </a:endParaRPr>
          </a:p>
          <a:p>
            <a:pPr indent="-323850" lvl="1" marL="914400" marR="0" rtl="0" algn="l">
              <a:lnSpc>
                <a:spcPct val="115000"/>
              </a:lnSpc>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Parents can search books that have similar learning </a:t>
            </a:r>
            <a:r>
              <a:rPr lang="en" sz="1500">
                <a:latin typeface="Times New Roman"/>
                <a:ea typeface="Times New Roman"/>
                <a:cs typeface="Times New Roman"/>
                <a:sym typeface="Times New Roman"/>
              </a:rPr>
              <a:t>properties</a:t>
            </a:r>
            <a:r>
              <a:rPr lang="en" sz="1500">
                <a:latin typeface="Times New Roman"/>
                <a:ea typeface="Times New Roman"/>
                <a:cs typeface="Times New Roman"/>
                <a:sym typeface="Times New Roman"/>
              </a:rPr>
              <a:t> as other books to introduce to their children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lphaUcPeriod"/>
            </a:pPr>
            <a:r>
              <a:rPr lang="en" sz="1500">
                <a:latin typeface="Times New Roman"/>
                <a:ea typeface="Times New Roman"/>
                <a:cs typeface="Times New Roman"/>
                <a:sym typeface="Times New Roman"/>
              </a:rPr>
              <a:t>The site is for all ages.</a:t>
            </a:r>
            <a:endParaRPr sz="1500">
              <a:latin typeface="Times New Roman"/>
              <a:ea typeface="Times New Roman"/>
              <a:cs typeface="Times New Roman"/>
              <a:sym typeface="Times New Roman"/>
            </a:endParaRPr>
          </a:p>
          <a:p>
            <a:pPr indent="-323850" lvl="1" marL="914400" rtl="0" algn="l">
              <a:spcBef>
                <a:spcPts val="0"/>
              </a:spcBef>
              <a:spcAft>
                <a:spcPts val="0"/>
              </a:spcAft>
              <a:buSzPts val="1500"/>
              <a:buFont typeface="Times New Roman"/>
              <a:buAutoNum type="alphaLcPeriod"/>
            </a:pPr>
            <a:r>
              <a:rPr lang="en" sz="1500">
                <a:latin typeface="Times New Roman"/>
                <a:ea typeface="Times New Roman"/>
                <a:cs typeface="Times New Roman"/>
                <a:sym typeface="Times New Roman"/>
              </a:rPr>
              <a:t>Our product will work for all ages. Based on our data and algorithm, we will be able to recommend ages specific books based on the users input</a:t>
            </a: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515500" y="204175"/>
            <a:ext cx="7038900" cy="5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Cases - in progress</a:t>
            </a:r>
            <a:endParaRPr/>
          </a:p>
        </p:txBody>
      </p:sp>
      <p:sp>
        <p:nvSpPr>
          <p:cNvPr id="154" name="Google Shape;154;p16"/>
          <p:cNvSpPr txBox="1"/>
          <p:nvPr>
            <p:ph idx="1" type="body"/>
          </p:nvPr>
        </p:nvSpPr>
        <p:spPr>
          <a:xfrm>
            <a:off x="102450" y="1251225"/>
            <a:ext cx="4443600" cy="3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8E7CC3"/>
                </a:solidFill>
                <a:latin typeface="Times New Roman"/>
                <a:ea typeface="Times New Roman"/>
                <a:cs typeface="Times New Roman"/>
                <a:sym typeface="Times New Roman"/>
              </a:rPr>
              <a:t>Case 1 (Entering the List of Books)</a:t>
            </a:r>
            <a:endParaRPr b="1" sz="1400">
              <a:solidFill>
                <a:srgbClr val="8E7CC3"/>
              </a:solidFill>
              <a:latin typeface="Times New Roman"/>
              <a:ea typeface="Times New Roman"/>
              <a:cs typeface="Times New Roman"/>
              <a:sym typeface="Times New Roman"/>
            </a:endParaRPr>
          </a:p>
          <a:p>
            <a:pPr indent="457200" lvl="0" marL="0" rtl="0" algn="l">
              <a:spcBef>
                <a:spcPts val="0"/>
              </a:spcBef>
              <a:spcAft>
                <a:spcPts val="0"/>
              </a:spcAft>
              <a:buNone/>
            </a:pPr>
            <a:r>
              <a:rPr lang="en" sz="1200">
                <a:solidFill>
                  <a:srgbClr val="FFFFFF"/>
                </a:solidFill>
                <a:latin typeface="Times New Roman"/>
                <a:ea typeface="Times New Roman"/>
                <a:cs typeface="Times New Roman"/>
                <a:sym typeface="Times New Roman"/>
              </a:rPr>
              <a:t>For this case, the user first begins typing the book into the search bar. The system responds by using predictive text to suggest the book’s name. From there, the user selects the book that they are looking for from the dropdown menu that the system creates. </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sz="1200">
              <a:solidFill>
                <a:srgbClr val="FFFFFF"/>
              </a:solidFill>
              <a:latin typeface="Times New Roman"/>
              <a:ea typeface="Times New Roman"/>
              <a:cs typeface="Times New Roman"/>
              <a:sym typeface="Times New Roman"/>
            </a:endParaRPr>
          </a:p>
          <a:p>
            <a:pPr indent="457200" lvl="0" marL="0" rtl="0" algn="l">
              <a:spcBef>
                <a:spcPts val="0"/>
              </a:spcBef>
              <a:spcAft>
                <a:spcPts val="0"/>
              </a:spcAft>
              <a:buNone/>
            </a:pPr>
            <a:r>
              <a:t/>
            </a:r>
            <a:endParaRPr>
              <a:solidFill>
                <a:srgbClr val="FFFFFF"/>
              </a:solidFill>
            </a:endParaRPr>
          </a:p>
        </p:txBody>
      </p:sp>
      <p:sp>
        <p:nvSpPr>
          <p:cNvPr id="155" name="Google Shape;155;p16"/>
          <p:cNvSpPr txBox="1"/>
          <p:nvPr>
            <p:ph idx="1" type="body"/>
          </p:nvPr>
        </p:nvSpPr>
        <p:spPr>
          <a:xfrm>
            <a:off x="4487100" y="1068250"/>
            <a:ext cx="4656900" cy="35655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1200"/>
              </a:spcAft>
              <a:buNone/>
            </a:pPr>
            <a:r>
              <a:rPr b="1" lang="en" sz="1400">
                <a:solidFill>
                  <a:srgbClr val="FFD966"/>
                </a:solidFill>
                <a:latin typeface="Times New Roman"/>
                <a:ea typeface="Times New Roman"/>
                <a:cs typeface="Times New Roman"/>
                <a:sym typeface="Times New Roman"/>
              </a:rPr>
              <a:t>Case 2 (Evaluate Recommendations)   </a:t>
            </a:r>
            <a:r>
              <a:rPr b="1" lang="en" sz="1200">
                <a:solidFill>
                  <a:srgbClr val="FFFFFF"/>
                </a:solidFill>
                <a:latin typeface="Times New Roman"/>
                <a:ea typeface="Times New Roman"/>
                <a:cs typeface="Times New Roman"/>
                <a:sym typeface="Times New Roman"/>
              </a:rPr>
              <a:t>					</a:t>
            </a:r>
            <a:r>
              <a:rPr lang="en" sz="1200">
                <a:solidFill>
                  <a:srgbClr val="FFFFFF"/>
                </a:solidFill>
                <a:latin typeface="Times New Roman"/>
                <a:ea typeface="Times New Roman"/>
                <a:cs typeface="Times New Roman"/>
                <a:sym typeface="Times New Roman"/>
              </a:rPr>
              <a:t>For this case, the system returns a list of books that are recommended based on what the user has input. The user then searches or finds books that they want by scrolling through the list and evaluating which books have the most similar features.</a:t>
            </a:r>
            <a:endParaRPr sz="1200">
              <a:solidFill>
                <a:srgbClr val="FFFFFF"/>
              </a:solidFill>
              <a:latin typeface="Times New Roman"/>
              <a:ea typeface="Times New Roman"/>
              <a:cs typeface="Times New Roman"/>
              <a:sym typeface="Times New Roman"/>
            </a:endParaRPr>
          </a:p>
        </p:txBody>
      </p:sp>
      <p:sp>
        <p:nvSpPr>
          <p:cNvPr id="156" name="Google Shape;156;p16"/>
          <p:cNvSpPr txBox="1"/>
          <p:nvPr/>
        </p:nvSpPr>
        <p:spPr>
          <a:xfrm>
            <a:off x="2211350" y="2541200"/>
            <a:ext cx="4361700" cy="250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a:solidFill>
                  <a:srgbClr val="C27BA0"/>
                </a:solidFill>
                <a:latin typeface="Times New Roman"/>
                <a:ea typeface="Times New Roman"/>
                <a:cs typeface="Times New Roman"/>
                <a:sym typeface="Times New Roman"/>
              </a:rPr>
              <a:t>Case 3 (Find books according to their list of read books)</a:t>
            </a:r>
            <a:endParaRPr b="1">
              <a:solidFill>
                <a:srgbClr val="C27BA0"/>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rgbClr val="000000"/>
              </a:buClr>
              <a:buSzPts val="1100"/>
              <a:buFont typeface="Arial"/>
              <a:buNone/>
            </a:pPr>
            <a:r>
              <a:rPr lang="en" sz="1200">
                <a:solidFill>
                  <a:schemeClr val="lt1"/>
                </a:solidFill>
                <a:latin typeface="Times New Roman"/>
                <a:ea typeface="Times New Roman"/>
                <a:cs typeface="Times New Roman"/>
                <a:sym typeface="Times New Roman"/>
              </a:rPr>
              <a:t>For this case, the user enters the books name into the search bar as previously done. The system responds by searching the database for predictive text. The user selects the book from the predictive text result. The system creates a table that stores all of the books that the user has input into the search bar. The system begins to run the similar match algorithm and stores them in the same file with the books that were previously entered.The system then runs the Analyzing Algorithm to rank the books in tiers from S to C</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Frontend, Backend</a:t>
            </a:r>
            <a:endParaRPr/>
          </a:p>
        </p:txBody>
      </p:sp>
      <p:sp>
        <p:nvSpPr>
          <p:cNvPr id="162" name="Google Shape;162;p17"/>
          <p:cNvSpPr txBox="1"/>
          <p:nvPr>
            <p:ph idx="1" type="body"/>
          </p:nvPr>
        </p:nvSpPr>
        <p:spPr>
          <a:xfrm>
            <a:off x="992700" y="1103375"/>
            <a:ext cx="7648500" cy="3375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User Interface</a:t>
            </a:r>
            <a:endParaRPr/>
          </a:p>
          <a:p>
            <a:pPr indent="-298450" lvl="1" marL="914400" rtl="0" algn="l">
              <a:spcBef>
                <a:spcPts val="0"/>
              </a:spcBef>
              <a:spcAft>
                <a:spcPts val="0"/>
              </a:spcAft>
              <a:buSzPts val="1100"/>
              <a:buChar char="○"/>
            </a:pPr>
            <a:r>
              <a:rPr lang="en"/>
              <a:t>Simple</a:t>
            </a:r>
            <a:endParaRPr/>
          </a:p>
          <a:p>
            <a:pPr indent="-298450" lvl="1" marL="914400" rtl="0" algn="l">
              <a:spcBef>
                <a:spcPts val="0"/>
              </a:spcBef>
              <a:spcAft>
                <a:spcPts val="0"/>
              </a:spcAft>
              <a:buSzPts val="1100"/>
              <a:buChar char="○"/>
            </a:pPr>
            <a:r>
              <a:rPr lang="en"/>
              <a:t>Local, Virtual Server</a:t>
            </a:r>
            <a:br>
              <a:rPr lang="en"/>
            </a:br>
            <a:br>
              <a:rPr lang="en"/>
            </a:br>
            <a:br>
              <a:rPr lang="en"/>
            </a:br>
            <a:endParaRPr/>
          </a:p>
          <a:p>
            <a:pPr indent="-311150" lvl="0" marL="457200" rtl="0" algn="l">
              <a:spcBef>
                <a:spcPts val="0"/>
              </a:spcBef>
              <a:spcAft>
                <a:spcPts val="0"/>
              </a:spcAft>
              <a:buSzPts val="1300"/>
              <a:buChar char="●"/>
            </a:pPr>
            <a:r>
              <a:rPr lang="en"/>
              <a:t>Frontend</a:t>
            </a:r>
            <a:endParaRPr/>
          </a:p>
          <a:p>
            <a:pPr indent="-298450" lvl="1" marL="914400" rtl="0" algn="l">
              <a:spcBef>
                <a:spcPts val="0"/>
              </a:spcBef>
              <a:spcAft>
                <a:spcPts val="0"/>
              </a:spcAft>
              <a:buSzPts val="1100"/>
              <a:buChar char="○"/>
            </a:pPr>
            <a:r>
              <a:rPr lang="en"/>
              <a:t>Predictive (in progress)</a:t>
            </a:r>
            <a:br>
              <a:rPr lang="en"/>
            </a:br>
            <a:br>
              <a:rPr lang="en"/>
            </a:br>
            <a:br>
              <a:rPr lang="en"/>
            </a:br>
            <a:endParaRPr/>
          </a:p>
          <a:p>
            <a:pPr indent="-311150" lvl="0" marL="457200" rtl="0" algn="l">
              <a:spcBef>
                <a:spcPts val="0"/>
              </a:spcBef>
              <a:spcAft>
                <a:spcPts val="0"/>
              </a:spcAft>
              <a:buSzPts val="1300"/>
              <a:buChar char="●"/>
            </a:pPr>
            <a:r>
              <a:rPr lang="en"/>
              <a:t>Backend</a:t>
            </a:r>
            <a:endParaRPr/>
          </a:p>
          <a:p>
            <a:pPr indent="-298450" lvl="1" marL="914400" rtl="0" algn="l">
              <a:spcBef>
                <a:spcPts val="0"/>
              </a:spcBef>
              <a:spcAft>
                <a:spcPts val="0"/>
              </a:spcAft>
              <a:buSzPts val="1100"/>
              <a:buChar char="○"/>
            </a:pPr>
            <a:r>
              <a:rPr lang="en"/>
              <a:t>Fast → O(1) search, O(n) storage</a:t>
            </a:r>
            <a:endParaRPr/>
          </a:p>
          <a:p>
            <a:pPr indent="-298450" lvl="1" marL="914400" rtl="0" algn="l">
              <a:spcBef>
                <a:spcPts val="0"/>
              </a:spcBef>
              <a:spcAft>
                <a:spcPts val="0"/>
              </a:spcAft>
              <a:buSzPts val="1100"/>
              <a:buChar char="○"/>
            </a:pPr>
            <a:r>
              <a:rPr lang="en"/>
              <a:t>Comprehensive → 10,000 book database (currently)</a:t>
            </a:r>
            <a:endParaRPr/>
          </a:p>
        </p:txBody>
      </p:sp>
      <p:pic>
        <p:nvPicPr>
          <p:cNvPr id="163" name="Google Shape;163;p17"/>
          <p:cNvPicPr preferRelativeResize="0"/>
          <p:nvPr/>
        </p:nvPicPr>
        <p:blipFill>
          <a:blip r:embed="rId3">
            <a:alphaModFix/>
          </a:blip>
          <a:stretch>
            <a:fillRect/>
          </a:stretch>
        </p:blipFill>
        <p:spPr>
          <a:xfrm>
            <a:off x="4456150" y="1103375"/>
            <a:ext cx="4185051" cy="2018903"/>
          </a:xfrm>
          <a:prstGeom prst="rect">
            <a:avLst/>
          </a:prstGeom>
          <a:noFill/>
          <a:ln>
            <a:noFill/>
          </a:ln>
        </p:spPr>
      </p:pic>
      <p:cxnSp>
        <p:nvCxnSpPr>
          <p:cNvPr id="164" name="Google Shape;164;p17"/>
          <p:cNvCxnSpPr/>
          <p:nvPr/>
        </p:nvCxnSpPr>
        <p:spPr>
          <a:xfrm>
            <a:off x="2516400" y="1505400"/>
            <a:ext cx="1778400" cy="0"/>
          </a:xfrm>
          <a:prstGeom prst="straightConnector1">
            <a:avLst/>
          </a:prstGeom>
          <a:noFill/>
          <a:ln cap="flat" cmpd="sng" w="9525">
            <a:solidFill>
              <a:schemeClr val="dk2"/>
            </a:solidFill>
            <a:prstDash val="solid"/>
            <a:round/>
            <a:headEnd len="med" w="med" type="none"/>
            <a:tailEnd len="med" w="med" type="triangle"/>
          </a:ln>
        </p:spPr>
      </p:cxnSp>
      <p:pic>
        <p:nvPicPr>
          <p:cNvPr id="165" name="Google Shape;165;p17"/>
          <p:cNvPicPr preferRelativeResize="0"/>
          <p:nvPr/>
        </p:nvPicPr>
        <p:blipFill>
          <a:blip r:embed="rId4">
            <a:alphaModFix/>
          </a:blip>
          <a:stretch>
            <a:fillRect/>
          </a:stretch>
        </p:blipFill>
        <p:spPr>
          <a:xfrm>
            <a:off x="5460825" y="2345300"/>
            <a:ext cx="3180376" cy="1908225"/>
          </a:xfrm>
          <a:prstGeom prst="rect">
            <a:avLst/>
          </a:prstGeom>
          <a:noFill/>
          <a:ln>
            <a:noFill/>
          </a:ln>
        </p:spPr>
      </p:pic>
      <p:cxnSp>
        <p:nvCxnSpPr>
          <p:cNvPr id="166" name="Google Shape;166;p17"/>
          <p:cNvCxnSpPr/>
          <p:nvPr/>
        </p:nvCxnSpPr>
        <p:spPr>
          <a:xfrm>
            <a:off x="4117750" y="3665000"/>
            <a:ext cx="1136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903250" y="3876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Projected Milestones</a:t>
            </a:r>
            <a:endParaRPr/>
          </a:p>
        </p:txBody>
      </p:sp>
      <p:pic>
        <p:nvPicPr>
          <p:cNvPr id="172" name="Google Shape;172;p18"/>
          <p:cNvPicPr preferRelativeResize="0"/>
          <p:nvPr/>
        </p:nvPicPr>
        <p:blipFill>
          <a:blip r:embed="rId3">
            <a:alphaModFix/>
          </a:blip>
          <a:stretch>
            <a:fillRect/>
          </a:stretch>
        </p:blipFill>
        <p:spPr>
          <a:xfrm>
            <a:off x="56350" y="1041777"/>
            <a:ext cx="4385099" cy="3389000"/>
          </a:xfrm>
          <a:prstGeom prst="rect">
            <a:avLst/>
          </a:prstGeom>
          <a:noFill/>
          <a:ln>
            <a:noFill/>
          </a:ln>
        </p:spPr>
      </p:pic>
      <p:pic>
        <p:nvPicPr>
          <p:cNvPr id="173" name="Google Shape;173;p18"/>
          <p:cNvPicPr preferRelativeResize="0"/>
          <p:nvPr/>
        </p:nvPicPr>
        <p:blipFill>
          <a:blip r:embed="rId4">
            <a:alphaModFix/>
          </a:blip>
          <a:stretch>
            <a:fillRect/>
          </a:stretch>
        </p:blipFill>
        <p:spPr>
          <a:xfrm>
            <a:off x="4620025" y="1665375"/>
            <a:ext cx="4411676" cy="214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