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6" r:id="rId2"/>
    <p:sldId id="256" r:id="rId3"/>
    <p:sldId id="257" r:id="rId4"/>
    <p:sldId id="258" r:id="rId5"/>
    <p:sldId id="270" r:id="rId6"/>
    <p:sldId id="262" r:id="rId7"/>
    <p:sldId id="273" r:id="rId8"/>
    <p:sldId id="268" r:id="rId9"/>
    <p:sldId id="269" r:id="rId10"/>
    <p:sldId id="263" r:id="rId11"/>
    <p:sldId id="271" r:id="rId12"/>
    <p:sldId id="272" r:id="rId13"/>
    <p:sldId id="264" r:id="rId14"/>
    <p:sldId id="265"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61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053273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715710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51159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465688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449557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47248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9.jp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preencoded.png">
            <a:extLst>
              <a:ext uri="{FF2B5EF4-FFF2-40B4-BE49-F238E27FC236}">
                <a16:creationId xmlns:a16="http://schemas.microsoft.com/office/drawing/2014/main" id="{DD8BA784-B9F5-A2BC-45E3-8E62095466CD}"/>
              </a:ext>
            </a:extLst>
          </p:cNvPr>
          <p:cNvPicPr>
            <a:picLocks noChangeAspect="1"/>
          </p:cNvPicPr>
          <p:nvPr/>
        </p:nvPicPr>
        <p:blipFill>
          <a:blip r:embed="rId2"/>
          <a:stretch>
            <a:fillRect/>
          </a:stretch>
        </p:blipFill>
        <p:spPr>
          <a:xfrm>
            <a:off x="1" y="0"/>
            <a:ext cx="14630400" cy="8229600"/>
          </a:xfrm>
          <a:prstGeom prst="rect">
            <a:avLst/>
          </a:prstGeom>
        </p:spPr>
      </p:pic>
      <p:pic>
        <p:nvPicPr>
          <p:cNvPr id="2" name="Picture 1">
            <a:extLst>
              <a:ext uri="{FF2B5EF4-FFF2-40B4-BE49-F238E27FC236}">
                <a16:creationId xmlns:a16="http://schemas.microsoft.com/office/drawing/2014/main" id="{5A43211B-1333-A257-846F-9D4AC3D58927}"/>
              </a:ext>
            </a:extLst>
          </p:cNvPr>
          <p:cNvPicPr>
            <a:picLocks noChangeAspect="1"/>
          </p:cNvPicPr>
          <p:nvPr/>
        </p:nvPicPr>
        <p:blipFill>
          <a:blip r:embed="rId3"/>
          <a:stretch>
            <a:fillRect/>
          </a:stretch>
        </p:blipFill>
        <p:spPr>
          <a:xfrm>
            <a:off x="0" y="0"/>
            <a:ext cx="14630400" cy="8229600"/>
          </a:xfrm>
          <a:prstGeom prst="rect">
            <a:avLst/>
          </a:prstGeom>
        </p:spPr>
      </p:pic>
      <p:sp>
        <p:nvSpPr>
          <p:cNvPr id="5" name="TextBox 4">
            <a:extLst>
              <a:ext uri="{FF2B5EF4-FFF2-40B4-BE49-F238E27FC236}">
                <a16:creationId xmlns:a16="http://schemas.microsoft.com/office/drawing/2014/main" id="{7698BC2D-2CF2-1E9A-2456-7C8AA88B9E53}"/>
              </a:ext>
            </a:extLst>
          </p:cNvPr>
          <p:cNvSpPr txBox="1"/>
          <p:nvPr/>
        </p:nvSpPr>
        <p:spPr>
          <a:xfrm>
            <a:off x="2070340" y="693727"/>
            <a:ext cx="10834778" cy="3416320"/>
          </a:xfrm>
          <a:prstGeom prst="rect">
            <a:avLst/>
          </a:prstGeom>
          <a:noFill/>
        </p:spPr>
        <p:txBody>
          <a:bodyPr wrap="square" rtlCol="0">
            <a:spAutoFit/>
          </a:bodyPr>
          <a:lstStyle/>
          <a:p>
            <a:pPr algn="ctr"/>
            <a:r>
              <a:rPr lang="en-US" sz="7200" dirty="0">
                <a:solidFill>
                  <a:schemeClr val="bg1"/>
                </a:solidFill>
                <a:latin typeface="Algerian" panose="04020705040A02060702" pitchFamily="82" charset="0"/>
              </a:rPr>
              <a:t>Netflix Stock Price Analysis Using RNN and lstm</a:t>
            </a:r>
            <a:endParaRPr lang="en-IN" sz="7200" dirty="0">
              <a:solidFill>
                <a:schemeClr val="bg1"/>
              </a:solidFill>
              <a:latin typeface="Algerian" panose="04020705040A02060702" pitchFamily="82" charset="0"/>
            </a:endParaRPr>
          </a:p>
        </p:txBody>
      </p:sp>
      <p:sp>
        <p:nvSpPr>
          <p:cNvPr id="6" name="TextBox 5">
            <a:extLst>
              <a:ext uri="{FF2B5EF4-FFF2-40B4-BE49-F238E27FC236}">
                <a16:creationId xmlns:a16="http://schemas.microsoft.com/office/drawing/2014/main" id="{46D98FFA-ACAE-38DF-7A28-4D69C7145FEB}"/>
              </a:ext>
            </a:extLst>
          </p:cNvPr>
          <p:cNvSpPr txBox="1"/>
          <p:nvPr/>
        </p:nvSpPr>
        <p:spPr>
          <a:xfrm>
            <a:off x="3726611" y="4132052"/>
            <a:ext cx="8833449" cy="1908215"/>
          </a:xfrm>
          <a:prstGeom prst="rect">
            <a:avLst/>
          </a:prstGeom>
          <a:noFill/>
        </p:spPr>
        <p:txBody>
          <a:bodyPr wrap="square" rtlCol="0">
            <a:spAutoFit/>
          </a:bodyPr>
          <a:lstStyle/>
          <a:p>
            <a:pPr algn="ctr"/>
            <a:r>
              <a:rPr lang="en-US" sz="4000" dirty="0">
                <a:solidFill>
                  <a:schemeClr val="bg1"/>
                </a:solidFill>
                <a:latin typeface="Times New Roman" panose="02020603050405020304" pitchFamily="18" charset="0"/>
                <a:cs typeface="Times New Roman" panose="02020603050405020304" pitchFamily="18" charset="0"/>
              </a:rPr>
              <a:t>Team – ULTRON</a:t>
            </a:r>
          </a:p>
          <a:p>
            <a:r>
              <a:rPr lang="en-US" sz="2400" dirty="0">
                <a:solidFill>
                  <a:schemeClr val="bg1"/>
                </a:solidFill>
                <a:latin typeface="Times New Roman" panose="02020603050405020304" pitchFamily="18" charset="0"/>
                <a:cs typeface="Times New Roman" panose="02020603050405020304" pitchFamily="18" charset="0"/>
              </a:rPr>
              <a:t>Team members :-        </a:t>
            </a:r>
            <a:r>
              <a:rPr lang="en-US" dirty="0">
                <a:solidFill>
                  <a:schemeClr val="bg1"/>
                </a:solidFill>
                <a:latin typeface="Times New Roman" panose="02020603050405020304" pitchFamily="18" charset="0"/>
                <a:cs typeface="Times New Roman" panose="02020603050405020304" pitchFamily="18" charset="0"/>
              </a:rPr>
              <a:t>AKSHAT(01411503122)</a:t>
            </a:r>
          </a:p>
          <a:p>
            <a:r>
              <a:rPr lang="en-US" dirty="0">
                <a:solidFill>
                  <a:schemeClr val="bg1"/>
                </a:solidFill>
                <a:latin typeface="Times New Roman" panose="02020603050405020304" pitchFamily="18" charset="0"/>
                <a:cs typeface="Times New Roman" panose="02020603050405020304" pitchFamily="18" charset="0"/>
              </a:rPr>
              <a:t>			SHASHANK(01511503122)</a:t>
            </a:r>
          </a:p>
          <a:p>
            <a:r>
              <a:rPr lang="en-US" dirty="0">
                <a:solidFill>
                  <a:schemeClr val="bg1"/>
                </a:solidFill>
                <a:latin typeface="Times New Roman" panose="02020603050405020304" pitchFamily="18" charset="0"/>
                <a:cs typeface="Times New Roman" panose="02020603050405020304" pitchFamily="18" charset="0"/>
              </a:rPr>
              <a:t>			ANUVANSH KAUSHIK (02711503122)</a:t>
            </a:r>
          </a:p>
          <a:p>
            <a:r>
              <a:rPr lang="en-US" dirty="0">
                <a:solidFill>
                  <a:schemeClr val="bg1"/>
                </a:solidFill>
                <a:latin typeface="Times New Roman" panose="02020603050405020304" pitchFamily="18" charset="0"/>
                <a:cs typeface="Times New Roman" panose="02020603050405020304" pitchFamily="18" charset="0"/>
              </a:rPr>
              <a:t>			RAGHAV GARG(02911503122)</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949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1" y="-1"/>
            <a:ext cx="5385910" cy="8229599"/>
          </a:xfrm>
          <a:prstGeom prst="rect">
            <a:avLst/>
          </a:prstGeom>
        </p:spPr>
      </p:pic>
      <p:sp>
        <p:nvSpPr>
          <p:cNvPr id="6" name="Text 1"/>
          <p:cNvSpPr/>
          <p:nvPr/>
        </p:nvSpPr>
        <p:spPr>
          <a:xfrm>
            <a:off x="6190178" y="1036558"/>
            <a:ext cx="7736443" cy="1117044"/>
          </a:xfrm>
          <a:prstGeom prst="rect">
            <a:avLst/>
          </a:prstGeom>
          <a:noFill/>
          <a:ln/>
        </p:spPr>
        <p:txBody>
          <a:bodyPr wrap="square" rtlCol="0" anchor="t"/>
          <a:lstStyle/>
          <a:p>
            <a:pPr marL="0" indent="0">
              <a:lnSpc>
                <a:spcPts val="4398"/>
              </a:lnSpc>
              <a:buNone/>
            </a:pPr>
            <a:r>
              <a:rPr lang="en-US" sz="3519" dirty="0">
                <a:solidFill>
                  <a:srgbClr val="C6BFEE"/>
                </a:solidFill>
                <a:latin typeface="Prompt" pitchFamily="34" charset="0"/>
                <a:ea typeface="Prompt" pitchFamily="34" charset="-122"/>
                <a:cs typeface="Prompt" pitchFamily="34" charset="-120"/>
              </a:rPr>
              <a:t>Training and Evaluating the RNN Model</a:t>
            </a:r>
            <a:endParaRPr lang="en-US" sz="3519" dirty="0"/>
          </a:p>
        </p:txBody>
      </p:sp>
      <p:sp>
        <p:nvSpPr>
          <p:cNvPr id="7" name="Shape 2"/>
          <p:cNvSpPr/>
          <p:nvPr/>
        </p:nvSpPr>
        <p:spPr>
          <a:xfrm>
            <a:off x="6265545" y="2681407"/>
            <a:ext cx="452437" cy="452438"/>
          </a:xfrm>
          <a:prstGeom prst="roundRect">
            <a:avLst>
              <a:gd name="adj" fmla="val 18667"/>
            </a:avLst>
          </a:prstGeom>
          <a:solidFill>
            <a:srgbClr val="542C49"/>
          </a:solidFill>
          <a:ln w="7620">
            <a:solidFill>
              <a:srgbClr val="6D4562"/>
            </a:solidFill>
            <a:prstDash val="solid"/>
          </a:ln>
        </p:spPr>
      </p:sp>
      <p:sp>
        <p:nvSpPr>
          <p:cNvPr id="8" name="Text 3"/>
          <p:cNvSpPr/>
          <p:nvPr/>
        </p:nvSpPr>
        <p:spPr>
          <a:xfrm>
            <a:off x="6441638" y="2773561"/>
            <a:ext cx="100251" cy="268129"/>
          </a:xfrm>
          <a:prstGeom prst="rect">
            <a:avLst/>
          </a:prstGeom>
          <a:noFill/>
          <a:ln/>
        </p:spPr>
        <p:txBody>
          <a:bodyPr wrap="none" rtlCol="0" anchor="t"/>
          <a:lstStyle/>
          <a:p>
            <a:pPr marL="0" indent="0" algn="ctr">
              <a:lnSpc>
                <a:spcPts val="2111"/>
              </a:lnSpc>
              <a:buNone/>
            </a:pPr>
            <a:r>
              <a:rPr lang="en-US" sz="2111" dirty="0">
                <a:solidFill>
                  <a:srgbClr val="DAD8E9"/>
                </a:solidFill>
                <a:latin typeface="Prompt" pitchFamily="34" charset="0"/>
                <a:ea typeface="Prompt" pitchFamily="34" charset="-122"/>
                <a:cs typeface="Prompt" pitchFamily="34" charset="-120"/>
              </a:rPr>
              <a:t>1</a:t>
            </a:r>
            <a:endParaRPr lang="en-US" sz="2111" dirty="0"/>
          </a:p>
        </p:txBody>
      </p:sp>
      <p:sp>
        <p:nvSpPr>
          <p:cNvPr id="9" name="Text 4"/>
          <p:cNvSpPr/>
          <p:nvPr/>
        </p:nvSpPr>
        <p:spPr>
          <a:xfrm>
            <a:off x="7597616" y="2656165"/>
            <a:ext cx="2234208" cy="279321"/>
          </a:xfrm>
          <a:prstGeom prst="rect">
            <a:avLst/>
          </a:prstGeom>
          <a:noFill/>
          <a:ln/>
        </p:spPr>
        <p:txBody>
          <a:bodyPr wrap="none" rtlCol="0" anchor="t"/>
          <a:lstStyle/>
          <a:p>
            <a:pPr marL="0" indent="0" algn="l">
              <a:lnSpc>
                <a:spcPts val="2199"/>
              </a:lnSpc>
              <a:buNone/>
            </a:pPr>
            <a:r>
              <a:rPr lang="en-US" sz="1759" dirty="0">
                <a:solidFill>
                  <a:srgbClr val="DAD8E9"/>
                </a:solidFill>
                <a:latin typeface="Prompt" pitchFamily="34" charset="0"/>
                <a:ea typeface="Prompt" pitchFamily="34" charset="-122"/>
                <a:cs typeface="Prompt" pitchFamily="34" charset="-120"/>
              </a:rPr>
              <a:t>Model Training</a:t>
            </a:r>
            <a:endParaRPr lang="en-US" sz="1759" dirty="0"/>
          </a:p>
        </p:txBody>
      </p:sp>
      <p:sp>
        <p:nvSpPr>
          <p:cNvPr id="10" name="Text 5"/>
          <p:cNvSpPr/>
          <p:nvPr/>
        </p:nvSpPr>
        <p:spPr>
          <a:xfrm>
            <a:off x="7597616" y="3056096"/>
            <a:ext cx="6329005" cy="643414"/>
          </a:xfrm>
          <a:prstGeom prst="rect">
            <a:avLst/>
          </a:prstGeom>
          <a:noFill/>
          <a:ln/>
        </p:spPr>
        <p:txBody>
          <a:bodyPr wrap="square" rtlCol="0" anchor="t"/>
          <a:lstStyle/>
          <a:p>
            <a:pPr marL="0" indent="0" algn="l">
              <a:lnSpc>
                <a:spcPts val="2533"/>
              </a:lnSpc>
              <a:buNone/>
            </a:pPr>
            <a:r>
              <a:rPr lang="en-US" sz="1583" dirty="0">
                <a:solidFill>
                  <a:srgbClr val="DAD8E9"/>
                </a:solidFill>
                <a:latin typeface="Mukta" pitchFamily="34" charset="0"/>
                <a:ea typeface="Mukta" pitchFamily="34" charset="-122"/>
                <a:cs typeface="Mukta" pitchFamily="34" charset="-120"/>
              </a:rPr>
              <a:t>Train the RNN model on the historical Netflix stock data, using techniques like backpropagation through time to update the model parameters.</a:t>
            </a:r>
            <a:endParaRPr lang="en-US" sz="1583" dirty="0"/>
          </a:p>
        </p:txBody>
      </p:sp>
      <p:sp>
        <p:nvSpPr>
          <p:cNvPr id="11" name="Shape 6"/>
          <p:cNvSpPr/>
          <p:nvPr/>
        </p:nvSpPr>
        <p:spPr>
          <a:xfrm>
            <a:off x="6265545" y="4327684"/>
            <a:ext cx="452437" cy="452438"/>
          </a:xfrm>
          <a:prstGeom prst="roundRect">
            <a:avLst>
              <a:gd name="adj" fmla="val 18667"/>
            </a:avLst>
          </a:prstGeom>
          <a:solidFill>
            <a:srgbClr val="542C49"/>
          </a:solidFill>
          <a:ln w="7620">
            <a:solidFill>
              <a:srgbClr val="6D4562"/>
            </a:solidFill>
            <a:prstDash val="solid"/>
          </a:ln>
        </p:spPr>
      </p:sp>
      <p:sp>
        <p:nvSpPr>
          <p:cNvPr id="12" name="Text 7"/>
          <p:cNvSpPr/>
          <p:nvPr/>
        </p:nvSpPr>
        <p:spPr>
          <a:xfrm>
            <a:off x="6413302" y="4419838"/>
            <a:ext cx="156805" cy="268129"/>
          </a:xfrm>
          <a:prstGeom prst="rect">
            <a:avLst/>
          </a:prstGeom>
          <a:noFill/>
          <a:ln/>
        </p:spPr>
        <p:txBody>
          <a:bodyPr wrap="none" rtlCol="0" anchor="t"/>
          <a:lstStyle/>
          <a:p>
            <a:pPr marL="0" indent="0" algn="ctr">
              <a:lnSpc>
                <a:spcPts val="2111"/>
              </a:lnSpc>
              <a:buNone/>
            </a:pPr>
            <a:r>
              <a:rPr lang="en-US" sz="2111" dirty="0">
                <a:solidFill>
                  <a:srgbClr val="DAD8E9"/>
                </a:solidFill>
                <a:latin typeface="Prompt" pitchFamily="34" charset="0"/>
                <a:ea typeface="Prompt" pitchFamily="34" charset="-122"/>
                <a:cs typeface="Prompt" pitchFamily="34" charset="-120"/>
              </a:rPr>
              <a:t>2</a:t>
            </a:r>
            <a:endParaRPr lang="en-US" sz="2111" dirty="0"/>
          </a:p>
        </p:txBody>
      </p:sp>
      <p:sp>
        <p:nvSpPr>
          <p:cNvPr id="13" name="Text 8"/>
          <p:cNvSpPr/>
          <p:nvPr/>
        </p:nvSpPr>
        <p:spPr>
          <a:xfrm>
            <a:off x="7597616" y="4302443"/>
            <a:ext cx="2234208" cy="279321"/>
          </a:xfrm>
          <a:prstGeom prst="rect">
            <a:avLst/>
          </a:prstGeom>
          <a:noFill/>
          <a:ln/>
        </p:spPr>
        <p:txBody>
          <a:bodyPr wrap="none" rtlCol="0" anchor="t"/>
          <a:lstStyle/>
          <a:p>
            <a:pPr marL="0" indent="0" algn="l">
              <a:lnSpc>
                <a:spcPts val="2199"/>
              </a:lnSpc>
              <a:buNone/>
            </a:pPr>
            <a:r>
              <a:rPr lang="en-US" sz="1759" dirty="0">
                <a:solidFill>
                  <a:srgbClr val="DAD8E9"/>
                </a:solidFill>
                <a:latin typeface="Prompt" pitchFamily="34" charset="0"/>
                <a:ea typeface="Prompt" pitchFamily="34" charset="-122"/>
                <a:cs typeface="Prompt" pitchFamily="34" charset="-120"/>
              </a:rPr>
              <a:t>Model Validation</a:t>
            </a:r>
            <a:endParaRPr lang="en-US" sz="1759" dirty="0"/>
          </a:p>
        </p:txBody>
      </p:sp>
      <p:sp>
        <p:nvSpPr>
          <p:cNvPr id="14" name="Text 9"/>
          <p:cNvSpPr/>
          <p:nvPr/>
        </p:nvSpPr>
        <p:spPr>
          <a:xfrm>
            <a:off x="7597616" y="4702373"/>
            <a:ext cx="6329005" cy="643414"/>
          </a:xfrm>
          <a:prstGeom prst="rect">
            <a:avLst/>
          </a:prstGeom>
          <a:noFill/>
          <a:ln/>
        </p:spPr>
        <p:txBody>
          <a:bodyPr wrap="square" rtlCol="0" anchor="t"/>
          <a:lstStyle/>
          <a:p>
            <a:pPr marL="0" indent="0" algn="l">
              <a:lnSpc>
                <a:spcPts val="2533"/>
              </a:lnSpc>
              <a:buNone/>
            </a:pPr>
            <a:r>
              <a:rPr lang="en-US" sz="1583" dirty="0">
                <a:solidFill>
                  <a:srgbClr val="DAD8E9"/>
                </a:solidFill>
                <a:latin typeface="Mukta" pitchFamily="34" charset="0"/>
                <a:ea typeface="Mukta" pitchFamily="34" charset="-122"/>
                <a:cs typeface="Mukta" pitchFamily="34" charset="-120"/>
              </a:rPr>
              <a:t>Continuously evaluate the model's performance on the validation set during training to monitor for overfitting and underfitting.</a:t>
            </a:r>
            <a:endParaRPr lang="en-US" sz="1583" dirty="0"/>
          </a:p>
        </p:txBody>
      </p:sp>
      <p:sp>
        <p:nvSpPr>
          <p:cNvPr id="15" name="Shape 10"/>
          <p:cNvSpPr/>
          <p:nvPr/>
        </p:nvSpPr>
        <p:spPr>
          <a:xfrm>
            <a:off x="6265545" y="5973961"/>
            <a:ext cx="452437" cy="452438"/>
          </a:xfrm>
          <a:prstGeom prst="roundRect">
            <a:avLst>
              <a:gd name="adj" fmla="val 18667"/>
            </a:avLst>
          </a:prstGeom>
          <a:solidFill>
            <a:srgbClr val="542C49"/>
          </a:solidFill>
          <a:ln w="7620">
            <a:solidFill>
              <a:srgbClr val="6D4562"/>
            </a:solidFill>
            <a:prstDash val="solid"/>
          </a:ln>
        </p:spPr>
      </p:sp>
      <p:sp>
        <p:nvSpPr>
          <p:cNvPr id="16" name="Text 11"/>
          <p:cNvSpPr/>
          <p:nvPr/>
        </p:nvSpPr>
        <p:spPr>
          <a:xfrm>
            <a:off x="6414016" y="6066115"/>
            <a:ext cx="155496" cy="268129"/>
          </a:xfrm>
          <a:prstGeom prst="rect">
            <a:avLst/>
          </a:prstGeom>
          <a:noFill/>
          <a:ln/>
        </p:spPr>
        <p:txBody>
          <a:bodyPr wrap="none" rtlCol="0" anchor="t"/>
          <a:lstStyle/>
          <a:p>
            <a:pPr marL="0" indent="0" algn="ctr">
              <a:lnSpc>
                <a:spcPts val="2111"/>
              </a:lnSpc>
              <a:buNone/>
            </a:pPr>
            <a:r>
              <a:rPr lang="en-US" sz="2111" dirty="0">
                <a:solidFill>
                  <a:srgbClr val="DAD8E9"/>
                </a:solidFill>
                <a:latin typeface="Prompt" pitchFamily="34" charset="0"/>
                <a:ea typeface="Prompt" pitchFamily="34" charset="-122"/>
                <a:cs typeface="Prompt" pitchFamily="34" charset="-120"/>
              </a:rPr>
              <a:t>3</a:t>
            </a:r>
            <a:endParaRPr lang="en-US" sz="2111" dirty="0"/>
          </a:p>
        </p:txBody>
      </p:sp>
      <p:sp>
        <p:nvSpPr>
          <p:cNvPr id="17" name="Text 12"/>
          <p:cNvSpPr/>
          <p:nvPr/>
        </p:nvSpPr>
        <p:spPr>
          <a:xfrm>
            <a:off x="7597616" y="5948720"/>
            <a:ext cx="2587228" cy="279321"/>
          </a:xfrm>
          <a:prstGeom prst="rect">
            <a:avLst/>
          </a:prstGeom>
          <a:noFill/>
          <a:ln/>
        </p:spPr>
        <p:txBody>
          <a:bodyPr wrap="none" rtlCol="0" anchor="t"/>
          <a:lstStyle/>
          <a:p>
            <a:pPr marL="0" indent="0" algn="l">
              <a:lnSpc>
                <a:spcPts val="2199"/>
              </a:lnSpc>
              <a:buNone/>
            </a:pPr>
            <a:r>
              <a:rPr lang="en-US" sz="1759" dirty="0">
                <a:solidFill>
                  <a:srgbClr val="DAD8E9"/>
                </a:solidFill>
                <a:latin typeface="Prompt" pitchFamily="34" charset="0"/>
                <a:ea typeface="Prompt" pitchFamily="34" charset="-122"/>
                <a:cs typeface="Prompt" pitchFamily="34" charset="-120"/>
              </a:rPr>
              <a:t>Hyperparameter Tuning</a:t>
            </a:r>
            <a:endParaRPr lang="en-US" sz="1759" dirty="0"/>
          </a:p>
        </p:txBody>
      </p:sp>
      <p:sp>
        <p:nvSpPr>
          <p:cNvPr id="18" name="Text 13"/>
          <p:cNvSpPr/>
          <p:nvPr/>
        </p:nvSpPr>
        <p:spPr>
          <a:xfrm>
            <a:off x="7597616" y="6348651"/>
            <a:ext cx="6329005" cy="643414"/>
          </a:xfrm>
          <a:prstGeom prst="rect">
            <a:avLst/>
          </a:prstGeom>
          <a:noFill/>
          <a:ln/>
        </p:spPr>
        <p:txBody>
          <a:bodyPr wrap="square" rtlCol="0" anchor="t"/>
          <a:lstStyle/>
          <a:p>
            <a:pPr marL="0" indent="0" algn="l">
              <a:lnSpc>
                <a:spcPts val="2533"/>
              </a:lnSpc>
              <a:buNone/>
            </a:pPr>
            <a:r>
              <a:rPr lang="en-US" sz="1583" dirty="0">
                <a:solidFill>
                  <a:srgbClr val="DAD8E9"/>
                </a:solidFill>
                <a:latin typeface="Mukta" pitchFamily="34" charset="0"/>
                <a:ea typeface="Mukta" pitchFamily="34" charset="-122"/>
                <a:cs typeface="Mukta" pitchFamily="34" charset="-120"/>
              </a:rPr>
              <a:t>Iteratively adjust the RNN model's hyperparameters to find the optimal configuration that maximizes the model's predictive accuracy.</a:t>
            </a:r>
            <a:endParaRPr lang="en-US" sz="1583"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0218"/>
            <a:ext cx="14630400" cy="8231029"/>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31029"/>
          </a:xfrm>
          <a:prstGeom prst="rect">
            <a:avLst/>
          </a:prstGeom>
        </p:spPr>
      </p:pic>
      <p:sp>
        <p:nvSpPr>
          <p:cNvPr id="6" name="Text 1"/>
          <p:cNvSpPr/>
          <p:nvPr/>
        </p:nvSpPr>
        <p:spPr>
          <a:xfrm>
            <a:off x="3603307" y="219246"/>
            <a:ext cx="7423785" cy="1365171"/>
          </a:xfrm>
          <a:prstGeom prst="rect">
            <a:avLst/>
          </a:prstGeom>
          <a:noFill/>
          <a:ln/>
        </p:spPr>
        <p:txBody>
          <a:bodyPr wrap="square" rtlCol="0" anchor="t"/>
          <a:lstStyle/>
          <a:p>
            <a:pPr marL="0" indent="0" algn="ctr">
              <a:lnSpc>
                <a:spcPts val="5375"/>
              </a:lnSpc>
              <a:buNone/>
            </a:pPr>
            <a:r>
              <a:rPr lang="en-US" sz="4300" b="1" u="sng" dirty="0">
                <a:solidFill>
                  <a:srgbClr val="C6BFEE"/>
                </a:solidFill>
                <a:latin typeface="Prompt" pitchFamily="34" charset="0"/>
                <a:cs typeface="Prompt" pitchFamily="34" charset="-120"/>
              </a:rPr>
              <a:t>Visualizations</a:t>
            </a:r>
            <a:endParaRPr lang="en-US" sz="4300" b="1" u="sng" dirty="0"/>
          </a:p>
        </p:txBody>
      </p:sp>
      <p:sp>
        <p:nvSpPr>
          <p:cNvPr id="8" name="Text 3"/>
          <p:cNvSpPr/>
          <p:nvPr/>
        </p:nvSpPr>
        <p:spPr>
          <a:xfrm>
            <a:off x="1075253" y="2798683"/>
            <a:ext cx="122634" cy="327660"/>
          </a:xfrm>
          <a:prstGeom prst="rect">
            <a:avLst/>
          </a:prstGeom>
          <a:noFill/>
          <a:ln/>
        </p:spPr>
        <p:txBody>
          <a:bodyPr wrap="none" rtlCol="0" anchor="t"/>
          <a:lstStyle/>
          <a:p>
            <a:pPr marL="0" indent="0" algn="ctr">
              <a:lnSpc>
                <a:spcPts val="2580"/>
              </a:lnSpc>
              <a:buNone/>
            </a:pPr>
            <a:endParaRPr lang="en-US" sz="2580" dirty="0"/>
          </a:p>
        </p:txBody>
      </p:sp>
      <p:sp>
        <p:nvSpPr>
          <p:cNvPr id="12" name="Text 7"/>
          <p:cNvSpPr/>
          <p:nvPr/>
        </p:nvSpPr>
        <p:spPr>
          <a:xfrm>
            <a:off x="1056666" y="4754128"/>
            <a:ext cx="191691" cy="327660"/>
          </a:xfrm>
          <a:prstGeom prst="rect">
            <a:avLst/>
          </a:prstGeom>
          <a:noFill/>
          <a:ln/>
        </p:spPr>
        <p:txBody>
          <a:bodyPr wrap="none" rtlCol="0" anchor="t"/>
          <a:lstStyle/>
          <a:p>
            <a:pPr marL="0" indent="0" algn="ctr">
              <a:lnSpc>
                <a:spcPts val="2580"/>
              </a:lnSpc>
              <a:buNone/>
            </a:pPr>
            <a:endParaRPr lang="en-US" sz="2580" dirty="0"/>
          </a:p>
        </p:txBody>
      </p:sp>
      <p:sp>
        <p:nvSpPr>
          <p:cNvPr id="16" name="Text 11"/>
          <p:cNvSpPr/>
          <p:nvPr/>
        </p:nvSpPr>
        <p:spPr>
          <a:xfrm>
            <a:off x="1041440" y="6392942"/>
            <a:ext cx="190143" cy="327660"/>
          </a:xfrm>
          <a:prstGeom prst="rect">
            <a:avLst/>
          </a:prstGeom>
          <a:noFill/>
          <a:ln/>
        </p:spPr>
        <p:txBody>
          <a:bodyPr wrap="none" rtlCol="0" anchor="t"/>
          <a:lstStyle/>
          <a:p>
            <a:pPr marL="0" indent="0" algn="ctr">
              <a:lnSpc>
                <a:spcPts val="2580"/>
              </a:lnSpc>
              <a:buNone/>
            </a:pPr>
            <a:endParaRPr lang="en-US" sz="2580" dirty="0"/>
          </a:p>
        </p:txBody>
      </p:sp>
      <p:pic>
        <p:nvPicPr>
          <p:cNvPr id="9" name="Picture 8">
            <a:extLst>
              <a:ext uri="{FF2B5EF4-FFF2-40B4-BE49-F238E27FC236}">
                <a16:creationId xmlns:a16="http://schemas.microsoft.com/office/drawing/2014/main" id="{F282F7D4-1E31-74C4-C1BB-45EC45D64D6E}"/>
              </a:ext>
            </a:extLst>
          </p:cNvPr>
          <p:cNvPicPr>
            <a:picLocks noChangeAspect="1"/>
          </p:cNvPicPr>
          <p:nvPr/>
        </p:nvPicPr>
        <p:blipFill>
          <a:blip r:embed="rId5"/>
          <a:stretch>
            <a:fillRect/>
          </a:stretch>
        </p:blipFill>
        <p:spPr>
          <a:xfrm>
            <a:off x="-2" y="1003255"/>
            <a:ext cx="7311357" cy="3992000"/>
          </a:xfrm>
          <a:prstGeom prst="rect">
            <a:avLst/>
          </a:prstGeom>
        </p:spPr>
      </p:pic>
      <p:pic>
        <p:nvPicPr>
          <p:cNvPr id="11" name="Picture 10">
            <a:extLst>
              <a:ext uri="{FF2B5EF4-FFF2-40B4-BE49-F238E27FC236}">
                <a16:creationId xmlns:a16="http://schemas.microsoft.com/office/drawing/2014/main" id="{D1E91BA6-D948-5214-D6B8-D8C362EAC770}"/>
              </a:ext>
            </a:extLst>
          </p:cNvPr>
          <p:cNvPicPr>
            <a:picLocks noChangeAspect="1"/>
          </p:cNvPicPr>
          <p:nvPr/>
        </p:nvPicPr>
        <p:blipFill>
          <a:blip r:embed="rId6"/>
          <a:stretch>
            <a:fillRect/>
          </a:stretch>
        </p:blipFill>
        <p:spPr>
          <a:xfrm>
            <a:off x="7311357" y="1006161"/>
            <a:ext cx="7319042" cy="4005773"/>
          </a:xfrm>
          <a:prstGeom prst="rect">
            <a:avLst/>
          </a:prstGeom>
        </p:spPr>
      </p:pic>
      <p:pic>
        <p:nvPicPr>
          <p:cNvPr id="14" name="Picture 13">
            <a:extLst>
              <a:ext uri="{FF2B5EF4-FFF2-40B4-BE49-F238E27FC236}">
                <a16:creationId xmlns:a16="http://schemas.microsoft.com/office/drawing/2014/main" id="{E9DA9EB7-4EB8-C64E-445B-9EA9BEDD2D3C}"/>
              </a:ext>
            </a:extLst>
          </p:cNvPr>
          <p:cNvPicPr>
            <a:picLocks noChangeAspect="1"/>
          </p:cNvPicPr>
          <p:nvPr/>
        </p:nvPicPr>
        <p:blipFill>
          <a:blip r:embed="rId7"/>
          <a:stretch>
            <a:fillRect/>
          </a:stretch>
        </p:blipFill>
        <p:spPr>
          <a:xfrm>
            <a:off x="-50801" y="4973999"/>
            <a:ext cx="7311357" cy="3255601"/>
          </a:xfrm>
          <a:prstGeom prst="rect">
            <a:avLst/>
          </a:prstGeom>
        </p:spPr>
      </p:pic>
      <p:pic>
        <p:nvPicPr>
          <p:cNvPr id="17" name="Picture 16">
            <a:extLst>
              <a:ext uri="{FF2B5EF4-FFF2-40B4-BE49-F238E27FC236}">
                <a16:creationId xmlns:a16="http://schemas.microsoft.com/office/drawing/2014/main" id="{7F6AAA7B-815F-8C66-4507-E0D240D02209}"/>
              </a:ext>
            </a:extLst>
          </p:cNvPr>
          <p:cNvPicPr>
            <a:picLocks noChangeAspect="1"/>
          </p:cNvPicPr>
          <p:nvPr/>
        </p:nvPicPr>
        <p:blipFill>
          <a:blip r:embed="rId8"/>
          <a:stretch>
            <a:fillRect/>
          </a:stretch>
        </p:blipFill>
        <p:spPr>
          <a:xfrm>
            <a:off x="7252535" y="4995254"/>
            <a:ext cx="7377864" cy="3274563"/>
          </a:xfrm>
          <a:prstGeom prst="rect">
            <a:avLst/>
          </a:prstGeom>
        </p:spPr>
      </p:pic>
      <p:sp>
        <p:nvSpPr>
          <p:cNvPr id="18" name="TextBox 17">
            <a:extLst>
              <a:ext uri="{FF2B5EF4-FFF2-40B4-BE49-F238E27FC236}">
                <a16:creationId xmlns:a16="http://schemas.microsoft.com/office/drawing/2014/main" id="{FDC7B439-F5BA-276A-E3D4-CA351421F667}"/>
              </a:ext>
            </a:extLst>
          </p:cNvPr>
          <p:cNvSpPr txBox="1"/>
          <p:nvPr/>
        </p:nvSpPr>
        <p:spPr>
          <a:xfrm>
            <a:off x="1041439" y="1542864"/>
            <a:ext cx="14646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12 epochs</a:t>
            </a:r>
          </a:p>
        </p:txBody>
      </p:sp>
      <p:sp>
        <p:nvSpPr>
          <p:cNvPr id="19" name="TextBox 18">
            <a:extLst>
              <a:ext uri="{FF2B5EF4-FFF2-40B4-BE49-F238E27FC236}">
                <a16:creationId xmlns:a16="http://schemas.microsoft.com/office/drawing/2014/main" id="{C6DF9806-6FA4-B830-A7A8-1C4CB1375DA9}"/>
              </a:ext>
            </a:extLst>
          </p:cNvPr>
          <p:cNvSpPr txBox="1"/>
          <p:nvPr/>
        </p:nvSpPr>
        <p:spPr>
          <a:xfrm>
            <a:off x="8046825" y="1542864"/>
            <a:ext cx="14646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25 epochs</a:t>
            </a:r>
          </a:p>
        </p:txBody>
      </p:sp>
      <p:sp>
        <p:nvSpPr>
          <p:cNvPr id="21" name="TextBox 20">
            <a:extLst>
              <a:ext uri="{FF2B5EF4-FFF2-40B4-BE49-F238E27FC236}">
                <a16:creationId xmlns:a16="http://schemas.microsoft.com/office/drawing/2014/main" id="{7384CEFF-1B02-4B56-451A-915B73128266}"/>
              </a:ext>
            </a:extLst>
          </p:cNvPr>
          <p:cNvSpPr txBox="1"/>
          <p:nvPr/>
        </p:nvSpPr>
        <p:spPr>
          <a:xfrm>
            <a:off x="1041438" y="5591252"/>
            <a:ext cx="14646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50 epochs</a:t>
            </a:r>
          </a:p>
        </p:txBody>
      </p:sp>
      <p:sp>
        <p:nvSpPr>
          <p:cNvPr id="22" name="TextBox 21">
            <a:extLst>
              <a:ext uri="{FF2B5EF4-FFF2-40B4-BE49-F238E27FC236}">
                <a16:creationId xmlns:a16="http://schemas.microsoft.com/office/drawing/2014/main" id="{199F2F86-E2C7-57C0-A26E-DCEF05258E62}"/>
              </a:ext>
            </a:extLst>
          </p:cNvPr>
          <p:cNvSpPr txBox="1"/>
          <p:nvPr/>
        </p:nvSpPr>
        <p:spPr>
          <a:xfrm>
            <a:off x="8023485" y="5591252"/>
            <a:ext cx="14646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100 epochs</a:t>
            </a:r>
          </a:p>
        </p:txBody>
      </p:sp>
    </p:spTree>
    <p:extLst>
      <p:ext uri="{BB962C8B-B14F-4D97-AF65-F5344CB8AC3E}">
        <p14:creationId xmlns:p14="http://schemas.microsoft.com/office/powerpoint/2010/main" val="133260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0218"/>
            <a:ext cx="14630400" cy="8231029"/>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31029"/>
          </a:xfrm>
          <a:prstGeom prst="rect">
            <a:avLst/>
          </a:prstGeom>
        </p:spPr>
      </p:pic>
      <p:sp>
        <p:nvSpPr>
          <p:cNvPr id="8" name="Text 3"/>
          <p:cNvSpPr/>
          <p:nvPr/>
        </p:nvSpPr>
        <p:spPr>
          <a:xfrm>
            <a:off x="1075253" y="2798683"/>
            <a:ext cx="122634" cy="327660"/>
          </a:xfrm>
          <a:prstGeom prst="rect">
            <a:avLst/>
          </a:prstGeom>
          <a:noFill/>
          <a:ln/>
        </p:spPr>
        <p:txBody>
          <a:bodyPr wrap="none" rtlCol="0" anchor="t"/>
          <a:lstStyle/>
          <a:p>
            <a:pPr marL="0" indent="0" algn="ctr">
              <a:lnSpc>
                <a:spcPts val="2580"/>
              </a:lnSpc>
              <a:buNone/>
            </a:pPr>
            <a:endParaRPr lang="en-US" sz="2580" dirty="0"/>
          </a:p>
        </p:txBody>
      </p:sp>
      <p:sp>
        <p:nvSpPr>
          <p:cNvPr id="12" name="Text 7"/>
          <p:cNvSpPr/>
          <p:nvPr/>
        </p:nvSpPr>
        <p:spPr>
          <a:xfrm>
            <a:off x="1056666" y="4754128"/>
            <a:ext cx="191691" cy="327660"/>
          </a:xfrm>
          <a:prstGeom prst="rect">
            <a:avLst/>
          </a:prstGeom>
          <a:noFill/>
          <a:ln/>
        </p:spPr>
        <p:txBody>
          <a:bodyPr wrap="none" rtlCol="0" anchor="t"/>
          <a:lstStyle/>
          <a:p>
            <a:pPr marL="0" indent="0" algn="ctr">
              <a:lnSpc>
                <a:spcPts val="2580"/>
              </a:lnSpc>
              <a:buNone/>
            </a:pPr>
            <a:endParaRPr lang="en-US" sz="2580" dirty="0"/>
          </a:p>
        </p:txBody>
      </p:sp>
      <p:sp>
        <p:nvSpPr>
          <p:cNvPr id="16" name="Text 11"/>
          <p:cNvSpPr/>
          <p:nvPr/>
        </p:nvSpPr>
        <p:spPr>
          <a:xfrm>
            <a:off x="1041440" y="6392942"/>
            <a:ext cx="190143" cy="327660"/>
          </a:xfrm>
          <a:prstGeom prst="rect">
            <a:avLst/>
          </a:prstGeom>
          <a:noFill/>
          <a:ln/>
        </p:spPr>
        <p:txBody>
          <a:bodyPr wrap="none" rtlCol="0" anchor="t"/>
          <a:lstStyle/>
          <a:p>
            <a:pPr marL="0" indent="0" algn="ctr">
              <a:lnSpc>
                <a:spcPts val="2580"/>
              </a:lnSpc>
              <a:buNone/>
            </a:pPr>
            <a:endParaRPr lang="en-US" sz="2580" dirty="0"/>
          </a:p>
        </p:txBody>
      </p:sp>
      <p:pic>
        <p:nvPicPr>
          <p:cNvPr id="7" name="Picture 6">
            <a:extLst>
              <a:ext uri="{FF2B5EF4-FFF2-40B4-BE49-F238E27FC236}">
                <a16:creationId xmlns:a16="http://schemas.microsoft.com/office/drawing/2014/main" id="{7238325D-6639-A71A-5018-236230B3B927}"/>
              </a:ext>
            </a:extLst>
          </p:cNvPr>
          <p:cNvPicPr>
            <a:picLocks noChangeAspect="1"/>
          </p:cNvPicPr>
          <p:nvPr/>
        </p:nvPicPr>
        <p:blipFill>
          <a:blip r:embed="rId5"/>
          <a:stretch>
            <a:fillRect/>
          </a:stretch>
        </p:blipFill>
        <p:spPr>
          <a:xfrm>
            <a:off x="0" y="38789"/>
            <a:ext cx="14630400" cy="8152022"/>
          </a:xfrm>
          <a:prstGeom prst="rect">
            <a:avLst/>
          </a:prstGeom>
        </p:spPr>
      </p:pic>
    </p:spTree>
    <p:extLst>
      <p:ext uri="{BB962C8B-B14F-4D97-AF65-F5344CB8AC3E}">
        <p14:creationId xmlns:p14="http://schemas.microsoft.com/office/powerpoint/2010/main" val="282593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1" y="0"/>
            <a:ext cx="5486399" cy="8229599"/>
          </a:xfrm>
          <a:prstGeom prst="rect">
            <a:avLst/>
          </a:prstGeom>
        </p:spPr>
      </p:pic>
      <p:sp>
        <p:nvSpPr>
          <p:cNvPr id="6" name="Text 1"/>
          <p:cNvSpPr/>
          <p:nvPr/>
        </p:nvSpPr>
        <p:spPr>
          <a:xfrm>
            <a:off x="6350437" y="886658"/>
            <a:ext cx="7766255" cy="1371600"/>
          </a:xfrm>
          <a:prstGeom prst="rect">
            <a:avLst/>
          </a:prstGeom>
          <a:noFill/>
          <a:ln/>
        </p:spPr>
        <p:txBody>
          <a:bodyPr wrap="squar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Analyzing the Model's Performance </a:t>
            </a:r>
            <a:endParaRPr lang="en-US" sz="4320" dirty="0"/>
          </a:p>
        </p:txBody>
      </p:sp>
      <p:sp>
        <p:nvSpPr>
          <p:cNvPr id="7" name="Shape 2"/>
          <p:cNvSpPr/>
          <p:nvPr/>
        </p:nvSpPr>
        <p:spPr>
          <a:xfrm>
            <a:off x="6350437" y="2628543"/>
            <a:ext cx="7415927" cy="2856547"/>
          </a:xfrm>
          <a:prstGeom prst="roundRect">
            <a:avLst>
              <a:gd name="adj" fmla="val 3630"/>
            </a:avLst>
          </a:prstGeom>
          <a:noFill/>
          <a:ln w="15240">
            <a:solidFill>
              <a:srgbClr val="FFFFFF">
                <a:alpha val="24000"/>
              </a:srgbClr>
            </a:solidFill>
            <a:prstDash val="solid"/>
          </a:ln>
        </p:spPr>
      </p:sp>
      <p:sp>
        <p:nvSpPr>
          <p:cNvPr id="8" name="Shape 3"/>
          <p:cNvSpPr/>
          <p:nvPr/>
        </p:nvSpPr>
        <p:spPr>
          <a:xfrm>
            <a:off x="6365677" y="2643783"/>
            <a:ext cx="7385447" cy="706517"/>
          </a:xfrm>
          <a:prstGeom prst="rect">
            <a:avLst/>
          </a:prstGeom>
          <a:solidFill>
            <a:srgbClr val="FFFFFF">
              <a:alpha val="4000"/>
            </a:srgbClr>
          </a:solidFill>
          <a:ln/>
        </p:spPr>
      </p:sp>
      <p:sp>
        <p:nvSpPr>
          <p:cNvPr id="9" name="Text 4"/>
          <p:cNvSpPr/>
          <p:nvPr/>
        </p:nvSpPr>
        <p:spPr>
          <a:xfrm>
            <a:off x="6612493" y="2799517"/>
            <a:ext cx="3195280"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Metric</a:t>
            </a:r>
            <a:endParaRPr lang="en-US" sz="1944" dirty="0"/>
          </a:p>
        </p:txBody>
      </p:sp>
      <p:sp>
        <p:nvSpPr>
          <p:cNvPr id="10" name="Text 5"/>
          <p:cNvSpPr/>
          <p:nvPr/>
        </p:nvSpPr>
        <p:spPr>
          <a:xfrm>
            <a:off x="11681936" y="2799516"/>
            <a:ext cx="3195280"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Value</a:t>
            </a:r>
            <a:endParaRPr lang="en-US" sz="1944" dirty="0"/>
          </a:p>
        </p:txBody>
      </p:sp>
      <p:sp>
        <p:nvSpPr>
          <p:cNvPr id="11" name="Shape 6"/>
          <p:cNvSpPr/>
          <p:nvPr/>
        </p:nvSpPr>
        <p:spPr>
          <a:xfrm>
            <a:off x="6365677" y="3350300"/>
            <a:ext cx="7385447" cy="706517"/>
          </a:xfrm>
          <a:prstGeom prst="rect">
            <a:avLst/>
          </a:prstGeom>
          <a:solidFill>
            <a:srgbClr val="000000">
              <a:alpha val="4000"/>
            </a:srgbClr>
          </a:solidFill>
          <a:ln/>
        </p:spPr>
      </p:sp>
      <p:sp>
        <p:nvSpPr>
          <p:cNvPr id="12" name="Text 7"/>
          <p:cNvSpPr/>
          <p:nvPr/>
        </p:nvSpPr>
        <p:spPr>
          <a:xfrm>
            <a:off x="6612493" y="3506033"/>
            <a:ext cx="3195280"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Root Mean Squared Error (RMSE)</a:t>
            </a:r>
            <a:endParaRPr lang="en-US" sz="1944" dirty="0"/>
          </a:p>
        </p:txBody>
      </p:sp>
      <p:sp>
        <p:nvSpPr>
          <p:cNvPr id="13" name="Text 8"/>
          <p:cNvSpPr/>
          <p:nvPr/>
        </p:nvSpPr>
        <p:spPr>
          <a:xfrm>
            <a:off x="10309027" y="3506033"/>
            <a:ext cx="3195280" cy="395049"/>
          </a:xfrm>
          <a:prstGeom prst="rect">
            <a:avLst/>
          </a:prstGeom>
          <a:noFill/>
          <a:ln/>
        </p:spPr>
        <p:txBody>
          <a:bodyPr wrap="none" rtlCol="0" anchor="t"/>
          <a:lstStyle/>
          <a:p>
            <a:pPr marL="0" indent="0">
              <a:lnSpc>
                <a:spcPts val="3110"/>
              </a:lnSpc>
              <a:buNone/>
            </a:pPr>
            <a:endParaRPr lang="en-US" sz="1944" dirty="0"/>
          </a:p>
        </p:txBody>
      </p:sp>
      <p:sp>
        <p:nvSpPr>
          <p:cNvPr id="14" name="Shape 9"/>
          <p:cNvSpPr/>
          <p:nvPr/>
        </p:nvSpPr>
        <p:spPr>
          <a:xfrm>
            <a:off x="6365677" y="4056817"/>
            <a:ext cx="7385447" cy="706517"/>
          </a:xfrm>
          <a:prstGeom prst="rect">
            <a:avLst/>
          </a:prstGeom>
          <a:solidFill>
            <a:srgbClr val="FFFFFF">
              <a:alpha val="4000"/>
            </a:srgbClr>
          </a:solidFill>
          <a:ln/>
        </p:spPr>
      </p:sp>
      <p:sp>
        <p:nvSpPr>
          <p:cNvPr id="15" name="Text 10"/>
          <p:cNvSpPr/>
          <p:nvPr/>
        </p:nvSpPr>
        <p:spPr>
          <a:xfrm>
            <a:off x="6612493" y="4212550"/>
            <a:ext cx="3195280" cy="395049"/>
          </a:xfrm>
          <a:prstGeom prst="rect">
            <a:avLst/>
          </a:prstGeom>
          <a:noFill/>
          <a:ln/>
        </p:spPr>
        <p:txBody>
          <a:bodyPr wrap="non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Mean squared Error (MSE)</a:t>
            </a:r>
            <a:endParaRPr lang="en-US" sz="1944" dirty="0"/>
          </a:p>
        </p:txBody>
      </p:sp>
      <p:sp>
        <p:nvSpPr>
          <p:cNvPr id="16" name="Text 11"/>
          <p:cNvSpPr/>
          <p:nvPr/>
        </p:nvSpPr>
        <p:spPr>
          <a:xfrm>
            <a:off x="10309027" y="4212550"/>
            <a:ext cx="3195280" cy="395049"/>
          </a:xfrm>
          <a:prstGeom prst="rect">
            <a:avLst/>
          </a:prstGeom>
          <a:noFill/>
          <a:ln/>
        </p:spPr>
        <p:txBody>
          <a:bodyPr wrap="none" rtlCol="0" anchor="t"/>
          <a:lstStyle/>
          <a:p>
            <a:pPr marL="0" indent="0">
              <a:lnSpc>
                <a:spcPts val="3110"/>
              </a:lnSpc>
              <a:buNone/>
            </a:pPr>
            <a:endParaRPr lang="en-US" sz="1944" dirty="0"/>
          </a:p>
        </p:txBody>
      </p:sp>
      <p:sp>
        <p:nvSpPr>
          <p:cNvPr id="18" name="Text 13"/>
          <p:cNvSpPr/>
          <p:nvPr/>
        </p:nvSpPr>
        <p:spPr>
          <a:xfrm>
            <a:off x="6612493" y="4919067"/>
            <a:ext cx="3195280" cy="395049"/>
          </a:xfrm>
          <a:prstGeom prst="rect">
            <a:avLst/>
          </a:prstGeom>
          <a:noFill/>
          <a:ln/>
        </p:spPr>
        <p:txBody>
          <a:bodyPr wrap="none" rtlCol="0" anchor="t"/>
          <a:lstStyle/>
          <a:p>
            <a:pPr marL="0" indent="0">
              <a:lnSpc>
                <a:spcPts val="3110"/>
              </a:lnSpc>
              <a:buNone/>
            </a:pPr>
            <a:endParaRPr lang="en-US" sz="1944" dirty="0"/>
          </a:p>
        </p:txBody>
      </p:sp>
      <p:sp>
        <p:nvSpPr>
          <p:cNvPr id="19" name="Text 14"/>
          <p:cNvSpPr/>
          <p:nvPr/>
        </p:nvSpPr>
        <p:spPr>
          <a:xfrm>
            <a:off x="10309027" y="4919067"/>
            <a:ext cx="3195280" cy="395049"/>
          </a:xfrm>
          <a:prstGeom prst="rect">
            <a:avLst/>
          </a:prstGeom>
          <a:noFill/>
          <a:ln/>
        </p:spPr>
        <p:txBody>
          <a:bodyPr wrap="none" rtlCol="0" anchor="t"/>
          <a:lstStyle/>
          <a:p>
            <a:pPr marL="0" indent="0">
              <a:lnSpc>
                <a:spcPts val="3110"/>
              </a:lnSpc>
              <a:buNone/>
            </a:pPr>
            <a:endParaRPr lang="en-US" sz="1944" dirty="0"/>
          </a:p>
        </p:txBody>
      </p:sp>
      <p:sp>
        <p:nvSpPr>
          <p:cNvPr id="20" name="Text 15"/>
          <p:cNvSpPr/>
          <p:nvPr/>
        </p:nvSpPr>
        <p:spPr>
          <a:xfrm>
            <a:off x="6350437" y="5762744"/>
            <a:ext cx="7415927"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The RNN model's high analyzing performance and low error metrics indicate its effectiveness in forecasting Netflix's stock price movements. These results demonstrate the model's potential to provide valuable insights for investors.</a:t>
            </a:r>
            <a:endParaRPr lang="en-US" sz="1944" dirty="0"/>
          </a:p>
        </p:txBody>
      </p:sp>
      <p:sp>
        <p:nvSpPr>
          <p:cNvPr id="21" name="TextBox 20">
            <a:extLst>
              <a:ext uri="{FF2B5EF4-FFF2-40B4-BE49-F238E27FC236}">
                <a16:creationId xmlns:a16="http://schemas.microsoft.com/office/drawing/2014/main" id="{BA62ACF6-81A7-9791-2FF9-83F0B00FCEB1}"/>
              </a:ext>
            </a:extLst>
          </p:cNvPr>
          <p:cNvSpPr txBox="1"/>
          <p:nvPr/>
        </p:nvSpPr>
        <p:spPr>
          <a:xfrm>
            <a:off x="11834336" y="4139772"/>
            <a:ext cx="1576864" cy="400110"/>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0.00070</a:t>
            </a:r>
            <a:endParaRPr lang="en-US" sz="2000" dirty="0">
              <a:solidFill>
                <a:schemeClr val="bg1"/>
              </a:solidFill>
            </a:endParaRPr>
          </a:p>
        </p:txBody>
      </p:sp>
      <p:sp>
        <p:nvSpPr>
          <p:cNvPr id="22" name="TextBox 21">
            <a:extLst>
              <a:ext uri="{FF2B5EF4-FFF2-40B4-BE49-F238E27FC236}">
                <a16:creationId xmlns:a16="http://schemas.microsoft.com/office/drawing/2014/main" id="{3438C36A-8FB4-B63D-1A8C-992B688501BC}"/>
              </a:ext>
            </a:extLst>
          </p:cNvPr>
          <p:cNvSpPr txBox="1"/>
          <p:nvPr/>
        </p:nvSpPr>
        <p:spPr>
          <a:xfrm>
            <a:off x="11834336" y="3697008"/>
            <a:ext cx="1576864" cy="400110"/>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Times New Roman" panose="02020603050405020304" pitchFamily="18" charset="0"/>
                <a:cs typeface="Mangal" panose="02040503050203030202" pitchFamily="18" charset="0"/>
              </a:rPr>
              <a:t>0.02651</a:t>
            </a:r>
            <a:endParaRPr lang="en-US" sz="20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0" y="0"/>
            <a:ext cx="5486400" cy="8229599"/>
          </a:xfrm>
          <a:prstGeom prst="rect">
            <a:avLst/>
          </a:prstGeom>
        </p:spPr>
      </p:pic>
      <p:sp>
        <p:nvSpPr>
          <p:cNvPr id="6" name="Text 1"/>
          <p:cNvSpPr/>
          <p:nvPr/>
        </p:nvSpPr>
        <p:spPr>
          <a:xfrm>
            <a:off x="6238399" y="763429"/>
            <a:ext cx="7640003" cy="1193483"/>
          </a:xfrm>
          <a:prstGeom prst="rect">
            <a:avLst/>
          </a:prstGeom>
          <a:noFill/>
          <a:ln/>
        </p:spPr>
        <p:txBody>
          <a:bodyPr wrap="square" rtlCol="0" anchor="t"/>
          <a:lstStyle/>
          <a:p>
            <a:pPr marL="0" indent="0">
              <a:lnSpc>
                <a:spcPts val="4699"/>
              </a:lnSpc>
              <a:buNone/>
            </a:pPr>
            <a:r>
              <a:rPr lang="en-US" sz="3760" dirty="0">
                <a:solidFill>
                  <a:srgbClr val="C6BFEE"/>
                </a:solidFill>
                <a:latin typeface="Prompt" pitchFamily="34" charset="0"/>
                <a:ea typeface="Prompt" pitchFamily="34" charset="-122"/>
                <a:cs typeface="Prompt" pitchFamily="34" charset="-120"/>
              </a:rPr>
              <a:t>Conclusion and Future Improvements</a:t>
            </a:r>
            <a:endParaRPr lang="en-US" sz="3760" dirty="0"/>
          </a:p>
        </p:txBody>
      </p:sp>
      <p:sp>
        <p:nvSpPr>
          <p:cNvPr id="7" name="Shape 2"/>
          <p:cNvSpPr/>
          <p:nvPr/>
        </p:nvSpPr>
        <p:spPr>
          <a:xfrm>
            <a:off x="6238399" y="2520791"/>
            <a:ext cx="483394" cy="483394"/>
          </a:xfrm>
          <a:prstGeom prst="roundRect">
            <a:avLst>
              <a:gd name="adj" fmla="val 18668"/>
            </a:avLst>
          </a:prstGeom>
          <a:solidFill>
            <a:srgbClr val="542C49"/>
          </a:solidFill>
          <a:ln w="7620">
            <a:solidFill>
              <a:srgbClr val="6D4562"/>
            </a:solidFill>
            <a:prstDash val="solid"/>
          </a:ln>
        </p:spPr>
      </p:sp>
      <p:sp>
        <p:nvSpPr>
          <p:cNvPr id="8" name="Text 3"/>
          <p:cNvSpPr/>
          <p:nvPr/>
        </p:nvSpPr>
        <p:spPr>
          <a:xfrm>
            <a:off x="6426518" y="2619256"/>
            <a:ext cx="107156" cy="286464"/>
          </a:xfrm>
          <a:prstGeom prst="rect">
            <a:avLst/>
          </a:prstGeom>
          <a:noFill/>
          <a:ln/>
        </p:spPr>
        <p:txBody>
          <a:bodyPr wrap="none" rtlCol="0" anchor="t"/>
          <a:lstStyle/>
          <a:p>
            <a:pPr marL="0" indent="0" algn="ctr">
              <a:lnSpc>
                <a:spcPts val="2256"/>
              </a:lnSpc>
              <a:buNone/>
            </a:pPr>
            <a:r>
              <a:rPr lang="en-US" sz="2256" dirty="0">
                <a:solidFill>
                  <a:srgbClr val="DAD8E9"/>
                </a:solidFill>
                <a:latin typeface="Prompt" pitchFamily="34" charset="0"/>
                <a:ea typeface="Prompt" pitchFamily="34" charset="-122"/>
                <a:cs typeface="Prompt" pitchFamily="34" charset="-120"/>
              </a:rPr>
              <a:t>1</a:t>
            </a:r>
            <a:endParaRPr lang="en-US" sz="2256" dirty="0"/>
          </a:p>
        </p:txBody>
      </p:sp>
      <p:sp>
        <p:nvSpPr>
          <p:cNvPr id="9" name="Text 4"/>
          <p:cNvSpPr/>
          <p:nvPr/>
        </p:nvSpPr>
        <p:spPr>
          <a:xfrm>
            <a:off x="6936581" y="2520791"/>
            <a:ext cx="2387203" cy="298371"/>
          </a:xfrm>
          <a:prstGeom prst="rect">
            <a:avLst/>
          </a:prstGeom>
          <a:noFill/>
          <a:ln/>
        </p:spPr>
        <p:txBody>
          <a:bodyPr wrap="none" rtlCol="0" anchor="t"/>
          <a:lstStyle/>
          <a:p>
            <a:pPr marL="0" indent="0">
              <a:lnSpc>
                <a:spcPts val="2350"/>
              </a:lnSpc>
              <a:buNone/>
            </a:pPr>
            <a:r>
              <a:rPr lang="en-US" sz="1880" dirty="0">
                <a:solidFill>
                  <a:srgbClr val="DAD8E9"/>
                </a:solidFill>
                <a:latin typeface="Prompt" pitchFamily="34" charset="0"/>
                <a:ea typeface="Prompt" pitchFamily="34" charset="-122"/>
                <a:cs typeface="Prompt" pitchFamily="34" charset="-120"/>
              </a:rPr>
              <a:t>Conclusion</a:t>
            </a:r>
            <a:endParaRPr lang="en-US" sz="1880" dirty="0"/>
          </a:p>
        </p:txBody>
      </p:sp>
      <p:sp>
        <p:nvSpPr>
          <p:cNvPr id="10" name="Text 5"/>
          <p:cNvSpPr/>
          <p:nvPr/>
        </p:nvSpPr>
        <p:spPr>
          <a:xfrm>
            <a:off x="6936581" y="2947988"/>
            <a:ext cx="6941820" cy="687705"/>
          </a:xfrm>
          <a:prstGeom prst="rect">
            <a:avLst/>
          </a:prstGeom>
          <a:noFill/>
          <a:ln/>
        </p:spPr>
        <p:txBody>
          <a:bodyPr wrap="square" rtlCol="0" anchor="t"/>
          <a:lstStyle/>
          <a:p>
            <a:pPr marL="0" indent="0">
              <a:lnSpc>
                <a:spcPts val="2707"/>
              </a:lnSpc>
              <a:buNone/>
            </a:pPr>
            <a:r>
              <a:rPr lang="en-US" sz="1692" dirty="0">
                <a:solidFill>
                  <a:srgbClr val="DAD8E9"/>
                </a:solidFill>
                <a:latin typeface="Mukta" pitchFamily="34" charset="0"/>
                <a:ea typeface="Mukta" pitchFamily="34" charset="-122"/>
                <a:cs typeface="Mukta" pitchFamily="34" charset="-120"/>
              </a:rPr>
              <a:t>This project has successfully developed an RNN-based model to accurately analyze Netflix's stock price, providing a valuable tool for investors.</a:t>
            </a:r>
            <a:endParaRPr lang="en-US" sz="1692" dirty="0"/>
          </a:p>
        </p:txBody>
      </p:sp>
      <p:sp>
        <p:nvSpPr>
          <p:cNvPr id="11" name="Shape 6"/>
          <p:cNvSpPr/>
          <p:nvPr/>
        </p:nvSpPr>
        <p:spPr>
          <a:xfrm>
            <a:off x="6238399" y="4092178"/>
            <a:ext cx="483394" cy="483394"/>
          </a:xfrm>
          <a:prstGeom prst="roundRect">
            <a:avLst>
              <a:gd name="adj" fmla="val 18668"/>
            </a:avLst>
          </a:prstGeom>
          <a:solidFill>
            <a:srgbClr val="542C49"/>
          </a:solidFill>
          <a:ln w="7620">
            <a:solidFill>
              <a:srgbClr val="6D4562"/>
            </a:solidFill>
            <a:prstDash val="solid"/>
          </a:ln>
        </p:spPr>
      </p:sp>
      <p:sp>
        <p:nvSpPr>
          <p:cNvPr id="12" name="Text 7"/>
          <p:cNvSpPr/>
          <p:nvPr/>
        </p:nvSpPr>
        <p:spPr>
          <a:xfrm>
            <a:off x="6396276" y="4190643"/>
            <a:ext cx="167521" cy="286464"/>
          </a:xfrm>
          <a:prstGeom prst="rect">
            <a:avLst/>
          </a:prstGeom>
          <a:noFill/>
          <a:ln/>
        </p:spPr>
        <p:txBody>
          <a:bodyPr wrap="none" rtlCol="0" anchor="t"/>
          <a:lstStyle/>
          <a:p>
            <a:pPr marL="0" indent="0" algn="ctr">
              <a:lnSpc>
                <a:spcPts val="2256"/>
              </a:lnSpc>
              <a:buNone/>
            </a:pPr>
            <a:r>
              <a:rPr lang="en-US" sz="2256" dirty="0">
                <a:solidFill>
                  <a:srgbClr val="DAD8E9"/>
                </a:solidFill>
                <a:latin typeface="Prompt" pitchFamily="34" charset="0"/>
                <a:ea typeface="Prompt" pitchFamily="34" charset="-122"/>
                <a:cs typeface="Prompt" pitchFamily="34" charset="-120"/>
              </a:rPr>
              <a:t>2</a:t>
            </a:r>
            <a:endParaRPr lang="en-US" sz="2256" dirty="0"/>
          </a:p>
        </p:txBody>
      </p:sp>
      <p:sp>
        <p:nvSpPr>
          <p:cNvPr id="13" name="Text 8"/>
          <p:cNvSpPr/>
          <p:nvPr/>
        </p:nvSpPr>
        <p:spPr>
          <a:xfrm>
            <a:off x="6936581" y="4092178"/>
            <a:ext cx="2455545" cy="298371"/>
          </a:xfrm>
          <a:prstGeom prst="rect">
            <a:avLst/>
          </a:prstGeom>
          <a:noFill/>
          <a:ln/>
        </p:spPr>
        <p:txBody>
          <a:bodyPr wrap="none" rtlCol="0" anchor="t"/>
          <a:lstStyle/>
          <a:p>
            <a:pPr marL="0" indent="0">
              <a:lnSpc>
                <a:spcPts val="2350"/>
              </a:lnSpc>
              <a:buNone/>
            </a:pPr>
            <a:r>
              <a:rPr lang="en-US" sz="1880" dirty="0">
                <a:solidFill>
                  <a:srgbClr val="DAD8E9"/>
                </a:solidFill>
                <a:latin typeface="Prompt" pitchFamily="34" charset="0"/>
                <a:ea typeface="Prompt" pitchFamily="34" charset="-122"/>
                <a:cs typeface="Prompt" pitchFamily="34" charset="-120"/>
              </a:rPr>
              <a:t>Future Improvements</a:t>
            </a:r>
            <a:endParaRPr lang="en-US" sz="1880" dirty="0"/>
          </a:p>
        </p:txBody>
      </p:sp>
      <p:sp>
        <p:nvSpPr>
          <p:cNvPr id="14" name="Text 9"/>
          <p:cNvSpPr/>
          <p:nvPr/>
        </p:nvSpPr>
        <p:spPr>
          <a:xfrm>
            <a:off x="6936581" y="4519374"/>
            <a:ext cx="6941820" cy="1031558"/>
          </a:xfrm>
          <a:prstGeom prst="rect">
            <a:avLst/>
          </a:prstGeom>
          <a:noFill/>
          <a:ln/>
        </p:spPr>
        <p:txBody>
          <a:bodyPr wrap="square" rtlCol="0" anchor="t"/>
          <a:lstStyle/>
          <a:p>
            <a:pPr marL="0" indent="0">
              <a:lnSpc>
                <a:spcPts val="2707"/>
              </a:lnSpc>
              <a:buNone/>
            </a:pPr>
            <a:r>
              <a:rPr lang="en-US" sz="1692" dirty="0">
                <a:solidFill>
                  <a:srgbClr val="DAD8E9"/>
                </a:solidFill>
                <a:latin typeface="Mukta" pitchFamily="34" charset="0"/>
                <a:ea typeface="Mukta" pitchFamily="34" charset="-122"/>
                <a:cs typeface="Mukta" pitchFamily="34" charset="-120"/>
              </a:rPr>
              <a:t>Potential enhancements include incorporating additional data sources, exploring alternative RNN architectures, and integrating the model into a real-time stock trading system.</a:t>
            </a:r>
            <a:endParaRPr lang="en-US" sz="1692" dirty="0"/>
          </a:p>
        </p:txBody>
      </p:sp>
      <p:sp>
        <p:nvSpPr>
          <p:cNvPr id="15" name="Shape 10"/>
          <p:cNvSpPr/>
          <p:nvPr/>
        </p:nvSpPr>
        <p:spPr>
          <a:xfrm>
            <a:off x="6238399" y="6007418"/>
            <a:ext cx="483394" cy="483394"/>
          </a:xfrm>
          <a:prstGeom prst="roundRect">
            <a:avLst>
              <a:gd name="adj" fmla="val 18668"/>
            </a:avLst>
          </a:prstGeom>
          <a:solidFill>
            <a:srgbClr val="542C49"/>
          </a:solidFill>
          <a:ln w="7620">
            <a:solidFill>
              <a:srgbClr val="6D4562"/>
            </a:solidFill>
            <a:prstDash val="solid"/>
          </a:ln>
        </p:spPr>
      </p:sp>
      <p:sp>
        <p:nvSpPr>
          <p:cNvPr id="16" name="Text 11"/>
          <p:cNvSpPr/>
          <p:nvPr/>
        </p:nvSpPr>
        <p:spPr>
          <a:xfrm>
            <a:off x="6396990" y="6105882"/>
            <a:ext cx="166092" cy="286464"/>
          </a:xfrm>
          <a:prstGeom prst="rect">
            <a:avLst/>
          </a:prstGeom>
          <a:noFill/>
          <a:ln/>
        </p:spPr>
        <p:txBody>
          <a:bodyPr wrap="none" rtlCol="0" anchor="t"/>
          <a:lstStyle/>
          <a:p>
            <a:pPr marL="0" indent="0" algn="ctr">
              <a:lnSpc>
                <a:spcPts val="2256"/>
              </a:lnSpc>
              <a:buNone/>
            </a:pPr>
            <a:r>
              <a:rPr lang="en-US" sz="2256" dirty="0">
                <a:solidFill>
                  <a:srgbClr val="DAD8E9"/>
                </a:solidFill>
                <a:latin typeface="Prompt" pitchFamily="34" charset="0"/>
                <a:ea typeface="Prompt" pitchFamily="34" charset="-122"/>
                <a:cs typeface="Prompt" pitchFamily="34" charset="-120"/>
              </a:rPr>
              <a:t>3</a:t>
            </a:r>
            <a:endParaRPr lang="en-US" sz="2256" dirty="0"/>
          </a:p>
        </p:txBody>
      </p:sp>
      <p:sp>
        <p:nvSpPr>
          <p:cNvPr id="17" name="Text 12"/>
          <p:cNvSpPr/>
          <p:nvPr/>
        </p:nvSpPr>
        <p:spPr>
          <a:xfrm>
            <a:off x="6936581" y="6007418"/>
            <a:ext cx="2387203" cy="298371"/>
          </a:xfrm>
          <a:prstGeom prst="rect">
            <a:avLst/>
          </a:prstGeom>
          <a:noFill/>
          <a:ln/>
        </p:spPr>
        <p:txBody>
          <a:bodyPr wrap="none" rtlCol="0" anchor="t"/>
          <a:lstStyle/>
          <a:p>
            <a:pPr marL="0" indent="0">
              <a:lnSpc>
                <a:spcPts val="2350"/>
              </a:lnSpc>
              <a:buNone/>
            </a:pPr>
            <a:r>
              <a:rPr lang="en-US" sz="1880" dirty="0">
                <a:solidFill>
                  <a:srgbClr val="DAD8E9"/>
                </a:solidFill>
                <a:latin typeface="Prompt" pitchFamily="34" charset="0"/>
                <a:ea typeface="Prompt" pitchFamily="34" charset="-122"/>
                <a:cs typeface="Prompt" pitchFamily="34" charset="-120"/>
              </a:rPr>
              <a:t>Wider Application</a:t>
            </a:r>
            <a:endParaRPr lang="en-US" sz="1880" dirty="0"/>
          </a:p>
        </p:txBody>
      </p:sp>
      <p:sp>
        <p:nvSpPr>
          <p:cNvPr id="18" name="Text 13"/>
          <p:cNvSpPr/>
          <p:nvPr/>
        </p:nvSpPr>
        <p:spPr>
          <a:xfrm>
            <a:off x="6936581" y="6434614"/>
            <a:ext cx="6941820" cy="1031558"/>
          </a:xfrm>
          <a:prstGeom prst="rect">
            <a:avLst/>
          </a:prstGeom>
          <a:noFill/>
          <a:ln/>
        </p:spPr>
        <p:txBody>
          <a:bodyPr wrap="square" rtlCol="0" anchor="t"/>
          <a:lstStyle/>
          <a:p>
            <a:pPr marL="0" indent="0">
              <a:lnSpc>
                <a:spcPts val="2707"/>
              </a:lnSpc>
              <a:buNone/>
            </a:pPr>
            <a:r>
              <a:rPr lang="en-US" sz="1692" dirty="0">
                <a:solidFill>
                  <a:srgbClr val="DAD8E9"/>
                </a:solidFill>
                <a:latin typeface="Mukta" pitchFamily="34" charset="0"/>
                <a:ea typeface="Mukta" pitchFamily="34" charset="-122"/>
                <a:cs typeface="Mukta" pitchFamily="34" charset="-120"/>
              </a:rPr>
              <a:t>The techniques and insights gained from this project can be applied to analyze the stock prices of other companies, contributing to more informed investment decisions.</a:t>
            </a:r>
            <a:endParaRPr lang="en-US" sz="169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365290"/>
            <a:ext cx="7415927" cy="2838926"/>
          </a:xfrm>
          <a:prstGeom prst="rect">
            <a:avLst/>
          </a:prstGeom>
          <a:noFill/>
          <a:ln/>
        </p:spPr>
        <p:txBody>
          <a:bodyPr wrap="square" rtlCol="0" anchor="t"/>
          <a:lstStyle/>
          <a:p>
            <a:pPr marL="0" indent="0">
              <a:lnSpc>
                <a:spcPts val="7452"/>
              </a:lnSpc>
              <a:buNone/>
            </a:pPr>
            <a:r>
              <a:rPr lang="en-US" sz="5962" dirty="0">
                <a:solidFill>
                  <a:srgbClr val="C6BFEE"/>
                </a:solidFill>
                <a:latin typeface="Prompt" pitchFamily="34" charset="0"/>
                <a:ea typeface="Prompt" pitchFamily="34" charset="-122"/>
                <a:cs typeface="Prompt" pitchFamily="34" charset="-120"/>
              </a:rPr>
              <a:t>Introduction to the Netflix Stock Price Analysis Project</a:t>
            </a:r>
            <a:endParaRPr lang="en-US" sz="5962" dirty="0"/>
          </a:p>
        </p:txBody>
      </p:sp>
      <p:sp>
        <p:nvSpPr>
          <p:cNvPr id="7" name="Text 2"/>
          <p:cNvSpPr/>
          <p:nvPr/>
        </p:nvSpPr>
        <p:spPr>
          <a:xfrm>
            <a:off x="6350437" y="4574500"/>
            <a:ext cx="7415927"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 This project aims to analyze the stock price of Netflix, a leading global streaming entertainment service. By leveraging Recurrent Neural Network (RNN) and LSTM models, we will analyze historical Netflix stock data to forecast the company's stock price movements.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4" name="Text 1"/>
          <p:cNvSpPr/>
          <p:nvPr/>
        </p:nvSpPr>
        <p:spPr>
          <a:xfrm>
            <a:off x="1321356" y="2095857"/>
            <a:ext cx="11316295" cy="685800"/>
          </a:xfrm>
          <a:prstGeom prst="rect">
            <a:avLst/>
          </a:prstGeom>
          <a:noFill/>
          <a:ln/>
        </p:spPr>
        <p:txBody>
          <a:bodyPr wrap="none" rtlCol="0" anchor="t"/>
          <a:lstStyle/>
          <a:p>
            <a:pPr marL="0" indent="0">
              <a:lnSpc>
                <a:spcPts val="5400"/>
              </a:lnSpc>
              <a:buNone/>
            </a:pPr>
            <a:r>
              <a:rPr lang="en-US" sz="4320" dirty="0">
                <a:solidFill>
                  <a:srgbClr val="C6BFEE"/>
                </a:solidFill>
                <a:latin typeface="Prompt" pitchFamily="34" charset="0"/>
                <a:ea typeface="Prompt" pitchFamily="34" charset="-122"/>
                <a:cs typeface="Prompt" pitchFamily="34" charset="-120"/>
              </a:rPr>
              <a:t>Understanding the Netflix Business Model</a:t>
            </a:r>
            <a:endParaRPr lang="en-US" sz="4320" dirty="0"/>
          </a:p>
        </p:txBody>
      </p:sp>
      <p:sp>
        <p:nvSpPr>
          <p:cNvPr id="5" name="Text 2"/>
          <p:cNvSpPr/>
          <p:nvPr/>
        </p:nvSpPr>
        <p:spPr>
          <a:xfrm>
            <a:off x="1321356" y="3398758"/>
            <a:ext cx="3593902" cy="685800"/>
          </a:xfrm>
          <a:prstGeom prst="rect">
            <a:avLst/>
          </a:prstGeom>
          <a:noFill/>
          <a:ln/>
        </p:spPr>
        <p:txBody>
          <a:bodyPr wrap="squar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Subscription-Based Revenue</a:t>
            </a:r>
            <a:endParaRPr lang="en-US" sz="2160" dirty="0"/>
          </a:p>
        </p:txBody>
      </p:sp>
      <p:sp>
        <p:nvSpPr>
          <p:cNvPr id="6" name="Text 3"/>
          <p:cNvSpPr/>
          <p:nvPr/>
        </p:nvSpPr>
        <p:spPr>
          <a:xfrm>
            <a:off x="1321356" y="4331375"/>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Netflix generates the majority of its revenue through monthly subscription fees paid by its worldwide subscriber base.</a:t>
            </a:r>
            <a:endParaRPr lang="en-US" sz="1944" dirty="0"/>
          </a:p>
        </p:txBody>
      </p:sp>
      <p:sp>
        <p:nvSpPr>
          <p:cNvPr id="7" name="Text 4"/>
          <p:cNvSpPr/>
          <p:nvPr/>
        </p:nvSpPr>
        <p:spPr>
          <a:xfrm>
            <a:off x="5525095" y="3318553"/>
            <a:ext cx="2743200" cy="423105"/>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Content Production</a:t>
            </a:r>
            <a:endParaRPr lang="en-US" sz="2160" dirty="0"/>
          </a:p>
        </p:txBody>
      </p:sp>
      <p:sp>
        <p:nvSpPr>
          <p:cNvPr id="8" name="Text 5"/>
          <p:cNvSpPr/>
          <p:nvPr/>
        </p:nvSpPr>
        <p:spPr>
          <a:xfrm>
            <a:off x="5525095" y="3988475"/>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The company invests heavily in producing and acquiring exclusive content to attract and retain subscribers.</a:t>
            </a:r>
            <a:endParaRPr lang="en-US" sz="1944" dirty="0"/>
          </a:p>
        </p:txBody>
      </p:sp>
      <p:sp>
        <p:nvSpPr>
          <p:cNvPr id="9" name="Text 6"/>
          <p:cNvSpPr/>
          <p:nvPr/>
        </p:nvSpPr>
        <p:spPr>
          <a:xfrm>
            <a:off x="9728835" y="3398758"/>
            <a:ext cx="2743200" cy="342900"/>
          </a:xfrm>
          <a:prstGeom prst="rect">
            <a:avLst/>
          </a:prstGeom>
          <a:noFill/>
          <a:ln/>
        </p:spPr>
        <p:txBody>
          <a:bodyPr wrap="none" rtlCol="0" anchor="t"/>
          <a:lstStyle/>
          <a:p>
            <a:pPr marL="0" indent="0">
              <a:lnSpc>
                <a:spcPts val="2700"/>
              </a:lnSpc>
              <a:buNone/>
            </a:pPr>
            <a:r>
              <a:rPr lang="en-US" sz="2160" dirty="0">
                <a:solidFill>
                  <a:srgbClr val="C6BFEE"/>
                </a:solidFill>
                <a:latin typeface="Prompt" pitchFamily="34" charset="0"/>
                <a:ea typeface="Prompt" pitchFamily="34" charset="-122"/>
                <a:cs typeface="Prompt" pitchFamily="34" charset="-120"/>
              </a:rPr>
              <a:t>Global Expansion</a:t>
            </a:r>
            <a:endParaRPr lang="en-US" sz="2160" dirty="0"/>
          </a:p>
        </p:txBody>
      </p:sp>
      <p:sp>
        <p:nvSpPr>
          <p:cNvPr id="10" name="Text 7"/>
          <p:cNvSpPr/>
          <p:nvPr/>
        </p:nvSpPr>
        <p:spPr>
          <a:xfrm>
            <a:off x="9728835" y="3988475"/>
            <a:ext cx="3593902" cy="1580198"/>
          </a:xfrm>
          <a:prstGeom prst="rect">
            <a:avLst/>
          </a:prstGeom>
          <a:noFill/>
          <a:ln/>
        </p:spPr>
        <p:txBody>
          <a:bodyPr wrap="square" rtlCol="0" anchor="t"/>
          <a:lstStyle/>
          <a:p>
            <a:pPr marL="0" indent="0">
              <a:lnSpc>
                <a:spcPts val="3110"/>
              </a:lnSpc>
              <a:buNone/>
            </a:pPr>
            <a:r>
              <a:rPr lang="en-US" sz="1944" dirty="0">
                <a:solidFill>
                  <a:srgbClr val="DAD8E9"/>
                </a:solidFill>
                <a:latin typeface="Mukta" pitchFamily="34" charset="0"/>
                <a:ea typeface="Mukta" pitchFamily="34" charset="-122"/>
                <a:cs typeface="Mukta" pitchFamily="34" charset="-120"/>
              </a:rPr>
              <a:t>Netflix has expanded its service to over 190 countries, driving international subscriber growth and revenue.</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8680"/>
            <a:ext cx="14630400" cy="8231029"/>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31029"/>
          </a:xfrm>
          <a:prstGeom prst="rect">
            <a:avLst/>
          </a:prstGeom>
        </p:spPr>
      </p:pic>
      <p:pic>
        <p:nvPicPr>
          <p:cNvPr id="5" name="Image 2" descr="preencoded.png"/>
          <p:cNvPicPr>
            <a:picLocks noChangeAspect="1"/>
          </p:cNvPicPr>
          <p:nvPr/>
        </p:nvPicPr>
        <p:blipFill>
          <a:blip r:embed="rId5"/>
          <a:stretch>
            <a:fillRect/>
          </a:stretch>
        </p:blipFill>
        <p:spPr>
          <a:xfrm>
            <a:off x="9144000" y="0"/>
            <a:ext cx="5486400" cy="8229600"/>
          </a:xfrm>
          <a:prstGeom prst="rect">
            <a:avLst/>
          </a:prstGeom>
        </p:spPr>
      </p:pic>
      <p:sp>
        <p:nvSpPr>
          <p:cNvPr id="6" name="Text 1"/>
          <p:cNvSpPr/>
          <p:nvPr/>
        </p:nvSpPr>
        <p:spPr>
          <a:xfrm>
            <a:off x="860108" y="675799"/>
            <a:ext cx="7423785" cy="1365171"/>
          </a:xfrm>
          <a:prstGeom prst="rect">
            <a:avLst/>
          </a:prstGeom>
          <a:noFill/>
          <a:ln/>
        </p:spPr>
        <p:txBody>
          <a:bodyPr wrap="square" rtlCol="0" anchor="t"/>
          <a:lstStyle/>
          <a:p>
            <a:pPr marL="0" indent="0">
              <a:lnSpc>
                <a:spcPts val="5375"/>
              </a:lnSpc>
              <a:buNone/>
            </a:pPr>
            <a:r>
              <a:rPr lang="en-US" sz="4300" dirty="0">
                <a:solidFill>
                  <a:srgbClr val="C6BFEE"/>
                </a:solidFill>
                <a:latin typeface="Prompt" pitchFamily="34" charset="0"/>
                <a:ea typeface="Prompt" pitchFamily="34" charset="-122"/>
                <a:cs typeface="Prompt" pitchFamily="34" charset="-120"/>
              </a:rPr>
              <a:t>Importance of Stock Price Analysis for Investors</a:t>
            </a:r>
            <a:endParaRPr lang="en-US" sz="4300" dirty="0"/>
          </a:p>
        </p:txBody>
      </p:sp>
      <p:sp>
        <p:nvSpPr>
          <p:cNvPr id="7" name="Shape 2"/>
          <p:cNvSpPr/>
          <p:nvPr/>
        </p:nvSpPr>
        <p:spPr>
          <a:xfrm>
            <a:off x="860108" y="2686050"/>
            <a:ext cx="552926" cy="552926"/>
          </a:xfrm>
          <a:prstGeom prst="roundRect">
            <a:avLst>
              <a:gd name="adj" fmla="val 18667"/>
            </a:avLst>
          </a:prstGeom>
          <a:solidFill>
            <a:srgbClr val="542C49"/>
          </a:solidFill>
          <a:ln w="15240">
            <a:solidFill>
              <a:srgbClr val="6D4562"/>
            </a:solidFill>
            <a:prstDash val="solid"/>
          </a:ln>
        </p:spPr>
      </p:sp>
      <p:sp>
        <p:nvSpPr>
          <p:cNvPr id="8" name="Text 3"/>
          <p:cNvSpPr/>
          <p:nvPr/>
        </p:nvSpPr>
        <p:spPr>
          <a:xfrm>
            <a:off x="1075253" y="2798683"/>
            <a:ext cx="122634"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1</a:t>
            </a:r>
            <a:endParaRPr lang="en-US" sz="2580" dirty="0"/>
          </a:p>
        </p:txBody>
      </p:sp>
      <p:sp>
        <p:nvSpPr>
          <p:cNvPr id="9" name="Text 4"/>
          <p:cNvSpPr/>
          <p:nvPr/>
        </p:nvSpPr>
        <p:spPr>
          <a:xfrm>
            <a:off x="1658779" y="2686050"/>
            <a:ext cx="4113252" cy="341233"/>
          </a:xfrm>
          <a:prstGeom prst="rect">
            <a:avLst/>
          </a:prstGeom>
          <a:noFill/>
          <a:ln/>
        </p:spPr>
        <p:txBody>
          <a:bodyPr wrap="none" rtlCol="0" anchor="t"/>
          <a:lstStyle/>
          <a:p>
            <a:pPr marL="0" indent="0">
              <a:lnSpc>
                <a:spcPts val="2688"/>
              </a:lnSpc>
              <a:buNone/>
            </a:pPr>
            <a:r>
              <a:rPr lang="en-US" sz="2200" b="1" dirty="0">
                <a:solidFill>
                  <a:srgbClr val="DAD8E9"/>
                </a:solidFill>
                <a:latin typeface="Prompt" pitchFamily="34" charset="0"/>
                <a:ea typeface="Prompt" pitchFamily="34" charset="-122"/>
                <a:cs typeface="Prompt" pitchFamily="34" charset="-120"/>
              </a:rPr>
              <a:t>Informed Investment Decisions</a:t>
            </a:r>
            <a:endParaRPr lang="en-US" sz="2200" b="1" dirty="0"/>
          </a:p>
        </p:txBody>
      </p:sp>
      <p:sp>
        <p:nvSpPr>
          <p:cNvPr id="10" name="Text 5"/>
          <p:cNvSpPr/>
          <p:nvPr/>
        </p:nvSpPr>
        <p:spPr>
          <a:xfrm>
            <a:off x="1658779" y="3174682"/>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Accurate stock price analysis can help investors make  informed decisions about when to buy, hold, or sell Netflix shares.</a:t>
            </a:r>
            <a:endParaRPr lang="en-US" sz="1935" dirty="0"/>
          </a:p>
        </p:txBody>
      </p:sp>
      <p:sp>
        <p:nvSpPr>
          <p:cNvPr id="11" name="Shape 6"/>
          <p:cNvSpPr/>
          <p:nvPr/>
        </p:nvSpPr>
        <p:spPr>
          <a:xfrm>
            <a:off x="860108" y="4647725"/>
            <a:ext cx="552926" cy="552926"/>
          </a:xfrm>
          <a:prstGeom prst="roundRect">
            <a:avLst>
              <a:gd name="adj" fmla="val 18667"/>
            </a:avLst>
          </a:prstGeom>
          <a:solidFill>
            <a:srgbClr val="542C49"/>
          </a:solidFill>
          <a:ln w="15240">
            <a:solidFill>
              <a:srgbClr val="6D4562"/>
            </a:solidFill>
            <a:prstDash val="solid"/>
          </a:ln>
        </p:spPr>
      </p:sp>
      <p:sp>
        <p:nvSpPr>
          <p:cNvPr id="12" name="Text 7"/>
          <p:cNvSpPr/>
          <p:nvPr/>
        </p:nvSpPr>
        <p:spPr>
          <a:xfrm>
            <a:off x="1056666" y="4754128"/>
            <a:ext cx="191691"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2</a:t>
            </a:r>
            <a:endParaRPr lang="en-US" sz="2580" dirty="0"/>
          </a:p>
        </p:txBody>
      </p:sp>
      <p:sp>
        <p:nvSpPr>
          <p:cNvPr id="13" name="Text 8"/>
          <p:cNvSpPr/>
          <p:nvPr/>
        </p:nvSpPr>
        <p:spPr>
          <a:xfrm>
            <a:off x="1658779" y="4740555"/>
            <a:ext cx="2730460" cy="341233"/>
          </a:xfrm>
          <a:prstGeom prst="rect">
            <a:avLst/>
          </a:prstGeom>
          <a:noFill/>
          <a:ln/>
        </p:spPr>
        <p:txBody>
          <a:bodyPr wrap="none" rtlCol="0" anchor="t"/>
          <a:lstStyle/>
          <a:p>
            <a:pPr marL="0" indent="0">
              <a:lnSpc>
                <a:spcPts val="2688"/>
              </a:lnSpc>
              <a:buNone/>
            </a:pPr>
            <a:r>
              <a:rPr lang="en-US" sz="2200" b="1" dirty="0">
                <a:solidFill>
                  <a:srgbClr val="DAD8E9"/>
                </a:solidFill>
                <a:latin typeface="Prompt" pitchFamily="34" charset="0"/>
                <a:ea typeface="Prompt" pitchFamily="34" charset="-122"/>
                <a:cs typeface="Prompt" pitchFamily="34" charset="-120"/>
              </a:rPr>
              <a:t>Risk Mitigation</a:t>
            </a:r>
            <a:endParaRPr lang="en-US" sz="2200" b="1" dirty="0"/>
          </a:p>
        </p:txBody>
      </p:sp>
      <p:sp>
        <p:nvSpPr>
          <p:cNvPr id="14" name="Text 9"/>
          <p:cNvSpPr/>
          <p:nvPr/>
        </p:nvSpPr>
        <p:spPr>
          <a:xfrm>
            <a:off x="1658779" y="5139075"/>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Analyzing stock price movements can assist investors in managing their portfolio risk and maximizing returns.</a:t>
            </a:r>
            <a:endParaRPr lang="en-US" sz="1935" dirty="0"/>
          </a:p>
        </p:txBody>
      </p:sp>
      <p:sp>
        <p:nvSpPr>
          <p:cNvPr id="15" name="Shape 10"/>
          <p:cNvSpPr/>
          <p:nvPr/>
        </p:nvSpPr>
        <p:spPr>
          <a:xfrm>
            <a:off x="860108" y="6280309"/>
            <a:ext cx="552926" cy="552926"/>
          </a:xfrm>
          <a:prstGeom prst="roundRect">
            <a:avLst>
              <a:gd name="adj" fmla="val 18667"/>
            </a:avLst>
          </a:prstGeom>
          <a:solidFill>
            <a:srgbClr val="542C49"/>
          </a:solidFill>
          <a:ln w="15240">
            <a:solidFill>
              <a:srgbClr val="6D4562"/>
            </a:solidFill>
            <a:prstDash val="solid"/>
          </a:ln>
        </p:spPr>
      </p:sp>
      <p:sp>
        <p:nvSpPr>
          <p:cNvPr id="16" name="Text 11"/>
          <p:cNvSpPr/>
          <p:nvPr/>
        </p:nvSpPr>
        <p:spPr>
          <a:xfrm>
            <a:off x="1041440" y="6392942"/>
            <a:ext cx="190143" cy="327660"/>
          </a:xfrm>
          <a:prstGeom prst="rect">
            <a:avLst/>
          </a:prstGeom>
          <a:noFill/>
          <a:ln/>
        </p:spPr>
        <p:txBody>
          <a:bodyPr wrap="none" rtlCol="0" anchor="t"/>
          <a:lstStyle/>
          <a:p>
            <a:pPr marL="0" indent="0" algn="ctr">
              <a:lnSpc>
                <a:spcPts val="2580"/>
              </a:lnSpc>
              <a:buNone/>
            </a:pPr>
            <a:r>
              <a:rPr lang="en-US" sz="2580" dirty="0">
                <a:solidFill>
                  <a:srgbClr val="DAD8E9"/>
                </a:solidFill>
                <a:latin typeface="Prompt" pitchFamily="34" charset="0"/>
                <a:ea typeface="Prompt" pitchFamily="34" charset="-122"/>
                <a:cs typeface="Prompt" pitchFamily="34" charset="-120"/>
              </a:rPr>
              <a:t>3</a:t>
            </a:r>
            <a:endParaRPr lang="en-US" sz="2580" dirty="0"/>
          </a:p>
        </p:txBody>
      </p:sp>
      <p:sp>
        <p:nvSpPr>
          <p:cNvPr id="17" name="Text 12"/>
          <p:cNvSpPr/>
          <p:nvPr/>
        </p:nvSpPr>
        <p:spPr>
          <a:xfrm>
            <a:off x="1658779" y="6280309"/>
            <a:ext cx="2730460" cy="341233"/>
          </a:xfrm>
          <a:prstGeom prst="rect">
            <a:avLst/>
          </a:prstGeom>
          <a:noFill/>
          <a:ln/>
        </p:spPr>
        <p:txBody>
          <a:bodyPr wrap="none" rtlCol="0" anchor="t"/>
          <a:lstStyle/>
          <a:p>
            <a:pPr marL="0" indent="0">
              <a:lnSpc>
                <a:spcPts val="2688"/>
              </a:lnSpc>
              <a:buNone/>
            </a:pPr>
            <a:r>
              <a:rPr lang="en-US" sz="2200" b="1" dirty="0">
                <a:solidFill>
                  <a:srgbClr val="DAD8E9"/>
                </a:solidFill>
                <a:latin typeface="Prompt" pitchFamily="34" charset="0"/>
                <a:ea typeface="Prompt" pitchFamily="34" charset="-122"/>
                <a:cs typeface="Prompt" pitchFamily="34" charset="-120"/>
              </a:rPr>
              <a:t>Market Insights</a:t>
            </a:r>
            <a:endParaRPr lang="en-US" sz="2200" b="1" dirty="0"/>
          </a:p>
        </p:txBody>
      </p:sp>
      <p:sp>
        <p:nvSpPr>
          <p:cNvPr id="18" name="Text 13"/>
          <p:cNvSpPr/>
          <p:nvPr/>
        </p:nvSpPr>
        <p:spPr>
          <a:xfrm>
            <a:off x="1658779" y="6768941"/>
            <a:ext cx="6625114" cy="786289"/>
          </a:xfrm>
          <a:prstGeom prst="rect">
            <a:avLst/>
          </a:prstGeom>
          <a:noFill/>
          <a:ln/>
        </p:spPr>
        <p:txBody>
          <a:bodyPr wrap="square" rtlCol="0" anchor="t"/>
          <a:lstStyle/>
          <a:p>
            <a:pPr marL="0" indent="0">
              <a:lnSpc>
                <a:spcPts val="3096"/>
              </a:lnSpc>
              <a:buNone/>
            </a:pPr>
            <a:r>
              <a:rPr lang="en-US" sz="1935" dirty="0">
                <a:solidFill>
                  <a:srgbClr val="DAD8E9"/>
                </a:solidFill>
                <a:latin typeface="Mukta" pitchFamily="34" charset="0"/>
                <a:ea typeface="Mukta" pitchFamily="34" charset="-122"/>
                <a:cs typeface="Mukta" pitchFamily="34" charset="-120"/>
              </a:rPr>
              <a:t>Stock price analysis can provide valuable insights into the overall performance and trends of the Netflix business.</a:t>
            </a:r>
            <a:endParaRPr lang="en-US" sz="19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0218"/>
            <a:ext cx="14630400" cy="8231029"/>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31029"/>
          </a:xfrm>
          <a:prstGeom prst="rect">
            <a:avLst/>
          </a:prstGeom>
        </p:spPr>
      </p:pic>
      <p:pic>
        <p:nvPicPr>
          <p:cNvPr id="5" name="Image 2" descr="preencoded.png"/>
          <p:cNvPicPr>
            <a:picLocks noChangeAspect="1"/>
          </p:cNvPicPr>
          <p:nvPr/>
        </p:nvPicPr>
        <p:blipFill>
          <a:blip r:embed="rId5"/>
          <a:stretch>
            <a:fillRect/>
          </a:stretch>
        </p:blipFill>
        <p:spPr>
          <a:xfrm>
            <a:off x="9144000" y="38789"/>
            <a:ext cx="5486400" cy="8152022"/>
          </a:xfrm>
          <a:prstGeom prst="rect">
            <a:avLst/>
          </a:prstGeom>
        </p:spPr>
      </p:pic>
      <p:sp>
        <p:nvSpPr>
          <p:cNvPr id="6" name="Text 1"/>
          <p:cNvSpPr/>
          <p:nvPr/>
        </p:nvSpPr>
        <p:spPr>
          <a:xfrm>
            <a:off x="860108" y="422446"/>
            <a:ext cx="7423785" cy="1365171"/>
          </a:xfrm>
          <a:prstGeom prst="rect">
            <a:avLst/>
          </a:prstGeom>
          <a:noFill/>
          <a:ln/>
        </p:spPr>
        <p:txBody>
          <a:bodyPr wrap="square" rtlCol="0" anchor="t"/>
          <a:lstStyle/>
          <a:p>
            <a:pPr marL="0" indent="0" algn="ctr">
              <a:lnSpc>
                <a:spcPts val="5375"/>
              </a:lnSpc>
              <a:buNone/>
            </a:pPr>
            <a:r>
              <a:rPr lang="en-US" sz="4300" b="1" u="sng" dirty="0">
                <a:solidFill>
                  <a:srgbClr val="C6BFEE"/>
                </a:solidFill>
                <a:latin typeface="Prompt" pitchFamily="34" charset="0"/>
                <a:cs typeface="Prompt" pitchFamily="34" charset="-120"/>
              </a:rPr>
              <a:t>Our Tech Stack</a:t>
            </a:r>
            <a:endParaRPr lang="en-US" sz="4300" b="1" u="sng" dirty="0"/>
          </a:p>
        </p:txBody>
      </p:sp>
      <p:sp>
        <p:nvSpPr>
          <p:cNvPr id="8" name="Text 3"/>
          <p:cNvSpPr/>
          <p:nvPr/>
        </p:nvSpPr>
        <p:spPr>
          <a:xfrm>
            <a:off x="1075253" y="2798683"/>
            <a:ext cx="122634" cy="327660"/>
          </a:xfrm>
          <a:prstGeom prst="rect">
            <a:avLst/>
          </a:prstGeom>
          <a:noFill/>
          <a:ln/>
        </p:spPr>
        <p:txBody>
          <a:bodyPr wrap="none" rtlCol="0" anchor="t"/>
          <a:lstStyle/>
          <a:p>
            <a:pPr marL="0" indent="0" algn="ctr">
              <a:lnSpc>
                <a:spcPts val="2580"/>
              </a:lnSpc>
              <a:buNone/>
            </a:pPr>
            <a:endParaRPr lang="en-US" sz="2580" dirty="0"/>
          </a:p>
        </p:txBody>
      </p:sp>
      <p:sp>
        <p:nvSpPr>
          <p:cNvPr id="12" name="Text 7"/>
          <p:cNvSpPr/>
          <p:nvPr/>
        </p:nvSpPr>
        <p:spPr>
          <a:xfrm>
            <a:off x="1056666" y="4754128"/>
            <a:ext cx="191691" cy="327660"/>
          </a:xfrm>
          <a:prstGeom prst="rect">
            <a:avLst/>
          </a:prstGeom>
          <a:noFill/>
          <a:ln/>
        </p:spPr>
        <p:txBody>
          <a:bodyPr wrap="none" rtlCol="0" anchor="t"/>
          <a:lstStyle/>
          <a:p>
            <a:pPr marL="0" indent="0" algn="ctr">
              <a:lnSpc>
                <a:spcPts val="2580"/>
              </a:lnSpc>
              <a:buNone/>
            </a:pPr>
            <a:endParaRPr lang="en-US" sz="2580" dirty="0"/>
          </a:p>
        </p:txBody>
      </p:sp>
      <p:sp>
        <p:nvSpPr>
          <p:cNvPr id="16" name="Text 11"/>
          <p:cNvSpPr/>
          <p:nvPr/>
        </p:nvSpPr>
        <p:spPr>
          <a:xfrm>
            <a:off x="1041440" y="6392942"/>
            <a:ext cx="190143" cy="327660"/>
          </a:xfrm>
          <a:prstGeom prst="rect">
            <a:avLst/>
          </a:prstGeom>
          <a:noFill/>
          <a:ln/>
        </p:spPr>
        <p:txBody>
          <a:bodyPr wrap="none" rtlCol="0" anchor="t"/>
          <a:lstStyle/>
          <a:p>
            <a:pPr marL="0" indent="0" algn="ctr">
              <a:lnSpc>
                <a:spcPts val="2580"/>
              </a:lnSpc>
              <a:buNone/>
            </a:pPr>
            <a:endParaRPr lang="en-US" sz="2580" dirty="0"/>
          </a:p>
        </p:txBody>
      </p:sp>
      <p:pic>
        <p:nvPicPr>
          <p:cNvPr id="1026" name="Picture 2" descr="What is Python Coding? | Juni Learning">
            <a:extLst>
              <a:ext uri="{FF2B5EF4-FFF2-40B4-BE49-F238E27FC236}">
                <a16:creationId xmlns:a16="http://schemas.microsoft.com/office/drawing/2014/main" id="{4680AC45-A28A-3274-47BE-FB38FE430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8538" y="3345546"/>
            <a:ext cx="2466975" cy="246697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7D1DBF-F88E-2197-EE78-969CA545D8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2571" y="1328338"/>
            <a:ext cx="2578728" cy="243456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0" name="Picture 6" descr="NumPy Logo | SVG | Real Company ...">
            <a:extLst>
              <a:ext uri="{FF2B5EF4-FFF2-40B4-BE49-F238E27FC236}">
                <a16:creationId xmlns:a16="http://schemas.microsoft.com/office/drawing/2014/main" id="{B60C951C-9FC5-617B-6F46-882DF723AB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8355" y="1557867"/>
            <a:ext cx="2655313" cy="231845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4" name="Picture 10" descr="Matplotlib Logo PNG Vector (SVG) Free Download">
            <a:extLst>
              <a:ext uri="{FF2B5EF4-FFF2-40B4-BE49-F238E27FC236}">
                <a16:creationId xmlns:a16="http://schemas.microsoft.com/office/drawing/2014/main" id="{5B1FFF9B-EC60-B3D5-F47F-CB18FA71F9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5513" y="4407094"/>
            <a:ext cx="2466975" cy="246697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6" name="Picture 12" descr="Mastering Machine Learning with Scikit-Learn: A Step-by-Step Guide&quot;">
            <a:extLst>
              <a:ext uri="{FF2B5EF4-FFF2-40B4-BE49-F238E27FC236}">
                <a16:creationId xmlns:a16="http://schemas.microsoft.com/office/drawing/2014/main" id="{0BFB780F-2740-4623-2539-7415573CE4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6350" y="4573848"/>
            <a:ext cx="2640742" cy="279660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0411E34-872D-245E-4F2C-9FCE10D905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2371" y="5985948"/>
            <a:ext cx="2113142" cy="212387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69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15979" y="-948095"/>
            <a:ext cx="14630400" cy="9177695"/>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1"/>
            <a:ext cx="5486400" cy="8229600"/>
          </a:xfrm>
          <a:prstGeom prst="rect">
            <a:avLst/>
          </a:prstGeom>
        </p:spPr>
      </p:pic>
      <p:sp>
        <p:nvSpPr>
          <p:cNvPr id="6" name="Text 1"/>
          <p:cNvSpPr/>
          <p:nvPr/>
        </p:nvSpPr>
        <p:spPr>
          <a:xfrm>
            <a:off x="6091238" y="475178"/>
            <a:ext cx="7934325" cy="960120"/>
          </a:xfrm>
          <a:prstGeom prst="rect">
            <a:avLst/>
          </a:prstGeom>
          <a:noFill/>
          <a:ln/>
        </p:spPr>
        <p:txBody>
          <a:bodyPr wrap="square" rtlCol="0" anchor="t"/>
          <a:lstStyle/>
          <a:p>
            <a:pPr marL="0" indent="0">
              <a:lnSpc>
                <a:spcPts val="3780"/>
              </a:lnSpc>
              <a:buNone/>
            </a:pPr>
            <a:r>
              <a:rPr lang="en-US" sz="3024" dirty="0">
                <a:solidFill>
                  <a:srgbClr val="C6BFEE"/>
                </a:solidFill>
                <a:latin typeface="Prompt" pitchFamily="34" charset="0"/>
                <a:ea typeface="Prompt" pitchFamily="34" charset="-122"/>
                <a:cs typeface="Prompt" pitchFamily="34" charset="-120"/>
              </a:rPr>
              <a:t>Designing the RNN Architecture for Stock Price Analysis</a:t>
            </a:r>
            <a:endParaRPr lang="en-US" sz="3024" dirty="0"/>
          </a:p>
        </p:txBody>
      </p:sp>
      <p:pic>
        <p:nvPicPr>
          <p:cNvPr id="7" name="Image 3" descr="preencoded.png"/>
          <p:cNvPicPr>
            <a:picLocks noChangeAspect="1"/>
          </p:cNvPicPr>
          <p:nvPr/>
        </p:nvPicPr>
        <p:blipFill>
          <a:blip r:embed="rId5"/>
          <a:stretch>
            <a:fillRect/>
          </a:stretch>
        </p:blipFill>
        <p:spPr>
          <a:xfrm>
            <a:off x="6091238" y="1694498"/>
            <a:ext cx="431959" cy="431959"/>
          </a:xfrm>
          <a:prstGeom prst="rect">
            <a:avLst/>
          </a:prstGeom>
        </p:spPr>
      </p:pic>
      <p:sp>
        <p:nvSpPr>
          <p:cNvPr id="8" name="Text 2"/>
          <p:cNvSpPr/>
          <p:nvPr/>
        </p:nvSpPr>
        <p:spPr>
          <a:xfrm>
            <a:off x="6091238" y="2299216"/>
            <a:ext cx="1920240" cy="240030"/>
          </a:xfrm>
          <a:prstGeom prst="rect">
            <a:avLst/>
          </a:prstGeom>
          <a:noFill/>
          <a:ln/>
        </p:spPr>
        <p:txBody>
          <a:bodyPr wrap="none" rtlCol="0" anchor="t"/>
          <a:lstStyle/>
          <a:p>
            <a:pPr marL="0" indent="0" algn="l">
              <a:lnSpc>
                <a:spcPts val="1890"/>
              </a:lnSpc>
              <a:buNone/>
            </a:pPr>
            <a:r>
              <a:rPr lang="en-US" sz="2400" dirty="0">
                <a:solidFill>
                  <a:srgbClr val="DAD8E9"/>
                </a:solidFill>
                <a:latin typeface="Prompt" pitchFamily="34" charset="0"/>
                <a:ea typeface="Prompt" pitchFamily="34" charset="-122"/>
                <a:cs typeface="Prompt" pitchFamily="34" charset="-120"/>
              </a:rPr>
              <a:t>Input Layer</a:t>
            </a:r>
            <a:endParaRPr lang="en-US" sz="2400" dirty="0"/>
          </a:p>
        </p:txBody>
      </p:sp>
      <p:sp>
        <p:nvSpPr>
          <p:cNvPr id="9" name="Text 3"/>
          <p:cNvSpPr/>
          <p:nvPr/>
        </p:nvSpPr>
        <p:spPr>
          <a:xfrm>
            <a:off x="6091238" y="2642830"/>
            <a:ext cx="7934325" cy="276582"/>
          </a:xfrm>
          <a:prstGeom prst="rect">
            <a:avLst/>
          </a:prstGeom>
          <a:noFill/>
          <a:ln/>
        </p:spPr>
        <p:txBody>
          <a:bodyPr wrap="none" rtlCol="0" anchor="t"/>
          <a:lstStyle/>
          <a:p>
            <a:pPr marL="0" indent="0" algn="l">
              <a:lnSpc>
                <a:spcPts val="2177"/>
              </a:lnSpc>
              <a:buNone/>
            </a:pPr>
            <a:r>
              <a:rPr lang="en-US" sz="1600" dirty="0">
                <a:solidFill>
                  <a:srgbClr val="DAD8E9"/>
                </a:solidFill>
                <a:latin typeface="Mukta" pitchFamily="34" charset="0"/>
                <a:ea typeface="Mukta" pitchFamily="34" charset="-122"/>
                <a:cs typeface="Mukta" pitchFamily="34" charset="-120"/>
              </a:rPr>
              <a:t>The RNN model's input layer receives the preprocessed and engineered Netflix stock data.</a:t>
            </a:r>
            <a:endParaRPr lang="en-US" sz="1600" dirty="0"/>
          </a:p>
        </p:txBody>
      </p:sp>
      <p:pic>
        <p:nvPicPr>
          <p:cNvPr id="10" name="Image 4" descr="preencoded.png"/>
          <p:cNvPicPr>
            <a:picLocks noChangeAspect="1"/>
          </p:cNvPicPr>
          <p:nvPr/>
        </p:nvPicPr>
        <p:blipFill>
          <a:blip r:embed="rId6"/>
          <a:stretch>
            <a:fillRect/>
          </a:stretch>
        </p:blipFill>
        <p:spPr>
          <a:xfrm>
            <a:off x="6091237" y="3161229"/>
            <a:ext cx="431959" cy="431959"/>
          </a:xfrm>
          <a:prstGeom prst="rect">
            <a:avLst/>
          </a:prstGeom>
        </p:spPr>
      </p:pic>
      <p:sp>
        <p:nvSpPr>
          <p:cNvPr id="11" name="Text 4"/>
          <p:cNvSpPr/>
          <p:nvPr/>
        </p:nvSpPr>
        <p:spPr>
          <a:xfrm>
            <a:off x="6091238" y="3806381"/>
            <a:ext cx="1920240" cy="240030"/>
          </a:xfrm>
          <a:prstGeom prst="rect">
            <a:avLst/>
          </a:prstGeom>
          <a:noFill/>
          <a:ln/>
        </p:spPr>
        <p:txBody>
          <a:bodyPr wrap="none" rtlCol="0" anchor="t"/>
          <a:lstStyle/>
          <a:p>
            <a:pPr marL="0" indent="0" algn="l">
              <a:lnSpc>
                <a:spcPts val="1890"/>
              </a:lnSpc>
              <a:buNone/>
            </a:pPr>
            <a:r>
              <a:rPr lang="en-US" sz="2400" dirty="0">
                <a:solidFill>
                  <a:srgbClr val="DAD8E9"/>
                </a:solidFill>
                <a:latin typeface="Prompt" pitchFamily="34" charset="0"/>
                <a:ea typeface="Prompt" pitchFamily="34" charset="-122"/>
                <a:cs typeface="Prompt" pitchFamily="34" charset="-120"/>
              </a:rPr>
              <a:t>Hidden Layers</a:t>
            </a:r>
            <a:endParaRPr lang="en-US" sz="2400" dirty="0"/>
          </a:p>
        </p:txBody>
      </p:sp>
      <p:sp>
        <p:nvSpPr>
          <p:cNvPr id="12" name="Text 5"/>
          <p:cNvSpPr/>
          <p:nvPr/>
        </p:nvSpPr>
        <p:spPr>
          <a:xfrm>
            <a:off x="6091237" y="4074796"/>
            <a:ext cx="7934325" cy="553164"/>
          </a:xfrm>
          <a:prstGeom prst="rect">
            <a:avLst/>
          </a:prstGeom>
          <a:noFill/>
          <a:ln/>
        </p:spPr>
        <p:txBody>
          <a:bodyPr wrap="square" rtlCol="0" anchor="t"/>
          <a:lstStyle/>
          <a:p>
            <a:pPr marL="0" indent="0" algn="l">
              <a:lnSpc>
                <a:spcPts val="2177"/>
              </a:lnSpc>
              <a:buNone/>
            </a:pPr>
            <a:r>
              <a:rPr lang="en-US" sz="1600" dirty="0">
                <a:solidFill>
                  <a:srgbClr val="DAD8E9"/>
                </a:solidFill>
                <a:latin typeface="Mukta" pitchFamily="34" charset="0"/>
                <a:ea typeface="Mukta" pitchFamily="34" charset="-122"/>
                <a:cs typeface="Mukta" pitchFamily="34" charset="-120"/>
              </a:rPr>
              <a:t>The RNN's hidden layers, such as LSTM or GRU units, capture the sequential patterns and long-term dependencies in the data</a:t>
            </a:r>
            <a:r>
              <a:rPr lang="en-US" sz="1361" dirty="0">
                <a:solidFill>
                  <a:srgbClr val="DAD8E9"/>
                </a:solidFill>
                <a:latin typeface="Mukta" pitchFamily="34" charset="0"/>
                <a:ea typeface="Mukta" pitchFamily="34" charset="-122"/>
                <a:cs typeface="Mukta" pitchFamily="34" charset="-120"/>
              </a:rPr>
              <a:t>.</a:t>
            </a:r>
            <a:endParaRPr lang="en-US" sz="1361" dirty="0"/>
          </a:p>
        </p:txBody>
      </p:sp>
      <p:pic>
        <p:nvPicPr>
          <p:cNvPr id="13" name="Image 5" descr="preencoded.png"/>
          <p:cNvPicPr>
            <a:picLocks noChangeAspect="1"/>
          </p:cNvPicPr>
          <p:nvPr/>
        </p:nvPicPr>
        <p:blipFill>
          <a:blip r:embed="rId7"/>
          <a:stretch>
            <a:fillRect/>
          </a:stretch>
        </p:blipFill>
        <p:spPr>
          <a:xfrm>
            <a:off x="6091236" y="4843939"/>
            <a:ext cx="431959" cy="431959"/>
          </a:xfrm>
          <a:prstGeom prst="rect">
            <a:avLst/>
          </a:prstGeom>
        </p:spPr>
      </p:pic>
      <p:sp>
        <p:nvSpPr>
          <p:cNvPr id="14" name="Text 6"/>
          <p:cNvSpPr/>
          <p:nvPr/>
        </p:nvSpPr>
        <p:spPr>
          <a:xfrm>
            <a:off x="6091236" y="5448658"/>
            <a:ext cx="1920240" cy="240030"/>
          </a:xfrm>
          <a:prstGeom prst="rect">
            <a:avLst/>
          </a:prstGeom>
          <a:noFill/>
          <a:ln/>
        </p:spPr>
        <p:txBody>
          <a:bodyPr wrap="none" rtlCol="0" anchor="t"/>
          <a:lstStyle/>
          <a:p>
            <a:pPr marL="0" indent="0" algn="l">
              <a:lnSpc>
                <a:spcPts val="1890"/>
              </a:lnSpc>
              <a:buNone/>
            </a:pPr>
            <a:r>
              <a:rPr lang="en-US" sz="2400" dirty="0">
                <a:solidFill>
                  <a:srgbClr val="DAD8E9"/>
                </a:solidFill>
                <a:latin typeface="Prompt" pitchFamily="34" charset="0"/>
                <a:ea typeface="Prompt" pitchFamily="34" charset="-122"/>
                <a:cs typeface="Prompt" pitchFamily="34" charset="-120"/>
              </a:rPr>
              <a:t>Output Layer</a:t>
            </a:r>
            <a:endParaRPr lang="en-US" sz="2400" dirty="0"/>
          </a:p>
        </p:txBody>
      </p:sp>
      <p:sp>
        <p:nvSpPr>
          <p:cNvPr id="15" name="Text 7"/>
          <p:cNvSpPr/>
          <p:nvPr/>
        </p:nvSpPr>
        <p:spPr>
          <a:xfrm>
            <a:off x="6091236" y="5700475"/>
            <a:ext cx="7934325" cy="276582"/>
          </a:xfrm>
          <a:prstGeom prst="rect">
            <a:avLst/>
          </a:prstGeom>
          <a:noFill/>
          <a:ln/>
        </p:spPr>
        <p:txBody>
          <a:bodyPr wrap="none" rtlCol="0" anchor="t"/>
          <a:lstStyle/>
          <a:p>
            <a:pPr marL="0" indent="0" algn="l">
              <a:lnSpc>
                <a:spcPts val="2177"/>
              </a:lnSpc>
              <a:buNone/>
            </a:pPr>
            <a:r>
              <a:rPr lang="en-US" sz="1600" dirty="0">
                <a:solidFill>
                  <a:srgbClr val="DAD8E9"/>
                </a:solidFill>
                <a:latin typeface="Mukta" pitchFamily="34" charset="0"/>
                <a:ea typeface="Mukta" pitchFamily="34" charset="-122"/>
                <a:cs typeface="Mukta" pitchFamily="34" charset="-120"/>
              </a:rPr>
              <a:t>The output layer of the RNN model generates the predicted future stock prices for Netflix</a:t>
            </a:r>
            <a:r>
              <a:rPr lang="en-US" sz="1361" dirty="0">
                <a:solidFill>
                  <a:srgbClr val="DAD8E9"/>
                </a:solidFill>
                <a:latin typeface="Mukta" pitchFamily="34" charset="0"/>
                <a:ea typeface="Mukta" pitchFamily="34" charset="-122"/>
                <a:cs typeface="Mukta" pitchFamily="34" charset="-120"/>
              </a:rPr>
              <a:t>.</a:t>
            </a:r>
            <a:endParaRPr lang="en-US" sz="1361" dirty="0"/>
          </a:p>
        </p:txBody>
      </p:sp>
      <p:pic>
        <p:nvPicPr>
          <p:cNvPr id="16" name="Image 6" descr="preencoded.png"/>
          <p:cNvPicPr>
            <a:picLocks noChangeAspect="1"/>
          </p:cNvPicPr>
          <p:nvPr/>
        </p:nvPicPr>
        <p:blipFill>
          <a:blip r:embed="rId8"/>
          <a:stretch>
            <a:fillRect/>
          </a:stretch>
        </p:blipFill>
        <p:spPr>
          <a:xfrm>
            <a:off x="6099253" y="6235125"/>
            <a:ext cx="431959" cy="431959"/>
          </a:xfrm>
          <a:prstGeom prst="rect">
            <a:avLst/>
          </a:prstGeom>
        </p:spPr>
      </p:pic>
      <p:sp>
        <p:nvSpPr>
          <p:cNvPr id="17" name="Text 8"/>
          <p:cNvSpPr/>
          <p:nvPr/>
        </p:nvSpPr>
        <p:spPr>
          <a:xfrm>
            <a:off x="6091236" y="6881814"/>
            <a:ext cx="2223135" cy="240030"/>
          </a:xfrm>
          <a:prstGeom prst="rect">
            <a:avLst/>
          </a:prstGeom>
          <a:noFill/>
          <a:ln/>
        </p:spPr>
        <p:txBody>
          <a:bodyPr wrap="none" rtlCol="0" anchor="t"/>
          <a:lstStyle/>
          <a:p>
            <a:pPr marL="0" indent="0" algn="l">
              <a:lnSpc>
                <a:spcPts val="1890"/>
              </a:lnSpc>
              <a:buNone/>
            </a:pPr>
            <a:r>
              <a:rPr lang="en-US" sz="2400" dirty="0">
                <a:solidFill>
                  <a:srgbClr val="DAD8E9"/>
                </a:solidFill>
                <a:latin typeface="Prompt" pitchFamily="34" charset="0"/>
                <a:cs typeface="Prompt" pitchFamily="34" charset="-120"/>
              </a:rPr>
              <a:t>Dense Layer</a:t>
            </a:r>
            <a:endParaRPr lang="en-US" sz="2400" dirty="0"/>
          </a:p>
        </p:txBody>
      </p:sp>
      <p:sp>
        <p:nvSpPr>
          <p:cNvPr id="18" name="Text 9"/>
          <p:cNvSpPr/>
          <p:nvPr/>
        </p:nvSpPr>
        <p:spPr>
          <a:xfrm>
            <a:off x="6057474" y="7295259"/>
            <a:ext cx="7934325" cy="553164"/>
          </a:xfrm>
          <a:prstGeom prst="rect">
            <a:avLst/>
          </a:prstGeom>
          <a:noFill/>
          <a:ln/>
        </p:spPr>
        <p:txBody>
          <a:bodyPr wrap="square" rtlCol="0" anchor="t"/>
          <a:lstStyle/>
          <a:p>
            <a:pPr marL="0" indent="0" algn="l">
              <a:lnSpc>
                <a:spcPts val="2177"/>
              </a:lnSpc>
              <a:buNone/>
            </a:pPr>
            <a:r>
              <a:rPr lang="en-US" sz="1600" b="0" i="0" dirty="0">
                <a:solidFill>
                  <a:srgbClr val="E8E8E8"/>
                </a:solidFill>
                <a:effectLst/>
                <a:highlight>
                  <a:srgbClr val="1F1F1F"/>
                </a:highlight>
                <a:latin typeface="Google Sans"/>
              </a:rPr>
              <a:t>The dense layer is </a:t>
            </a:r>
            <a:r>
              <a:rPr lang="en-US" sz="1600" b="0" i="0" dirty="0">
                <a:solidFill>
                  <a:srgbClr val="FFFFFF"/>
                </a:solidFill>
                <a:effectLst/>
                <a:latin typeface="Google Sans"/>
              </a:rPr>
              <a:t>a simple Layer of neurons in which each neuron receives input from all the neurons of the previous layer</a:t>
            </a:r>
            <a:r>
              <a:rPr lang="en-US" sz="1600" b="0" i="0" dirty="0">
                <a:solidFill>
                  <a:srgbClr val="E8E8E8"/>
                </a:solidFill>
                <a:effectLst/>
                <a:highlight>
                  <a:srgbClr val="1F1F1F"/>
                </a:highlight>
                <a:latin typeface="Google Sans"/>
              </a:rPr>
              <a:t>, thus called as dense. </a:t>
            </a:r>
            <a:r>
              <a:rPr lang="en-US" sz="1600" dirty="0">
                <a:solidFill>
                  <a:srgbClr val="DAD8E9"/>
                </a:solidFill>
                <a:latin typeface="Mukta" pitchFamily="34" charset="0"/>
                <a:ea typeface="Mukta" pitchFamily="34" charset="-122"/>
                <a:cs typeface="Mukta" pitchFamily="34" charset="-120"/>
              </a:rPr>
              <a:t>.</a:t>
            </a:r>
            <a:endParaRPr lang="en-US" sz="1600" dirty="0"/>
          </a:p>
        </p:txBody>
      </p:sp>
      <p:pic>
        <p:nvPicPr>
          <p:cNvPr id="20" name="Picture 19">
            <a:extLst>
              <a:ext uri="{FF2B5EF4-FFF2-40B4-BE49-F238E27FC236}">
                <a16:creationId xmlns:a16="http://schemas.microsoft.com/office/drawing/2014/main" id="{D0BA6050-285A-2DA1-575D-7D39B2475E38}"/>
              </a:ext>
            </a:extLst>
          </p:cNvPr>
          <p:cNvPicPr>
            <a:picLocks noChangeAspect="1"/>
          </p:cNvPicPr>
          <p:nvPr/>
        </p:nvPicPr>
        <p:blipFill>
          <a:blip r:embed="rId9"/>
          <a:stretch>
            <a:fillRect/>
          </a:stretch>
        </p:blipFill>
        <p:spPr>
          <a:xfrm>
            <a:off x="0" y="2126457"/>
            <a:ext cx="5486400" cy="47553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9112"/>
            <a:ext cx="14630400" cy="9177695"/>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0" y="0"/>
            <a:ext cx="5486400" cy="9177695"/>
          </a:xfrm>
          <a:prstGeom prst="rect">
            <a:avLst/>
          </a:prstGeom>
        </p:spPr>
      </p:pic>
      <p:sp>
        <p:nvSpPr>
          <p:cNvPr id="6" name="Text 1"/>
          <p:cNvSpPr/>
          <p:nvPr/>
        </p:nvSpPr>
        <p:spPr>
          <a:xfrm>
            <a:off x="6091238" y="475178"/>
            <a:ext cx="7934325" cy="960120"/>
          </a:xfrm>
          <a:prstGeom prst="rect">
            <a:avLst/>
          </a:prstGeom>
          <a:noFill/>
          <a:ln/>
        </p:spPr>
        <p:txBody>
          <a:bodyPr wrap="square" rtlCol="0" anchor="t"/>
          <a:lstStyle/>
          <a:p>
            <a:pPr marL="0" indent="0" algn="ctr">
              <a:lnSpc>
                <a:spcPts val="3780"/>
              </a:lnSpc>
              <a:buNone/>
            </a:pPr>
            <a:r>
              <a:rPr lang="en-US" sz="3024" dirty="0">
                <a:solidFill>
                  <a:srgbClr val="C6BFEE"/>
                </a:solidFill>
                <a:latin typeface="Prompt" pitchFamily="34" charset="0"/>
                <a:cs typeface="Prompt" pitchFamily="34" charset="-120"/>
              </a:rPr>
              <a:t>LSTM MODEL</a:t>
            </a:r>
            <a:endParaRPr lang="en-US" sz="3024" dirty="0"/>
          </a:p>
        </p:txBody>
      </p:sp>
      <p:sp>
        <p:nvSpPr>
          <p:cNvPr id="11" name="Text 4"/>
          <p:cNvSpPr/>
          <p:nvPr/>
        </p:nvSpPr>
        <p:spPr>
          <a:xfrm>
            <a:off x="6091238" y="3806381"/>
            <a:ext cx="1920240" cy="240030"/>
          </a:xfrm>
          <a:prstGeom prst="rect">
            <a:avLst/>
          </a:prstGeom>
          <a:noFill/>
          <a:ln/>
        </p:spPr>
        <p:txBody>
          <a:bodyPr wrap="none" rtlCol="0" anchor="t"/>
          <a:lstStyle/>
          <a:p>
            <a:pPr marL="0" indent="0" algn="l">
              <a:lnSpc>
                <a:spcPts val="1890"/>
              </a:lnSpc>
              <a:buNone/>
            </a:pPr>
            <a:endParaRPr lang="en-US" sz="2400" dirty="0"/>
          </a:p>
        </p:txBody>
      </p:sp>
      <p:sp>
        <p:nvSpPr>
          <p:cNvPr id="12" name="Text 5"/>
          <p:cNvSpPr/>
          <p:nvPr/>
        </p:nvSpPr>
        <p:spPr>
          <a:xfrm>
            <a:off x="6091237" y="4074796"/>
            <a:ext cx="7934325" cy="553164"/>
          </a:xfrm>
          <a:prstGeom prst="rect">
            <a:avLst/>
          </a:prstGeom>
          <a:noFill/>
          <a:ln/>
        </p:spPr>
        <p:txBody>
          <a:bodyPr wrap="square" rtlCol="0" anchor="t"/>
          <a:lstStyle/>
          <a:p>
            <a:pPr marL="0" indent="0" algn="l">
              <a:lnSpc>
                <a:spcPts val="2177"/>
              </a:lnSpc>
              <a:buNone/>
            </a:pPr>
            <a:endParaRPr lang="en-US" sz="1361" dirty="0"/>
          </a:p>
        </p:txBody>
      </p:sp>
      <p:sp>
        <p:nvSpPr>
          <p:cNvPr id="15" name="Text 7"/>
          <p:cNvSpPr/>
          <p:nvPr/>
        </p:nvSpPr>
        <p:spPr>
          <a:xfrm>
            <a:off x="6091236" y="5700475"/>
            <a:ext cx="7934325" cy="276582"/>
          </a:xfrm>
          <a:prstGeom prst="rect">
            <a:avLst/>
          </a:prstGeom>
          <a:noFill/>
          <a:ln/>
        </p:spPr>
        <p:txBody>
          <a:bodyPr wrap="none" rtlCol="0" anchor="t"/>
          <a:lstStyle/>
          <a:p>
            <a:pPr marL="0" indent="0" algn="l">
              <a:lnSpc>
                <a:spcPts val="2177"/>
              </a:lnSpc>
              <a:buNone/>
            </a:pPr>
            <a:endParaRPr lang="en-US" sz="1361" dirty="0"/>
          </a:p>
        </p:txBody>
      </p:sp>
      <p:sp>
        <p:nvSpPr>
          <p:cNvPr id="18" name="Text 9"/>
          <p:cNvSpPr/>
          <p:nvPr/>
        </p:nvSpPr>
        <p:spPr>
          <a:xfrm>
            <a:off x="6057474" y="7295259"/>
            <a:ext cx="7934325" cy="553164"/>
          </a:xfrm>
          <a:prstGeom prst="rect">
            <a:avLst/>
          </a:prstGeom>
          <a:noFill/>
          <a:ln/>
        </p:spPr>
        <p:txBody>
          <a:bodyPr wrap="square" rtlCol="0" anchor="t"/>
          <a:lstStyle/>
          <a:p>
            <a:pPr marL="0" indent="0" algn="l">
              <a:lnSpc>
                <a:spcPts val="2177"/>
              </a:lnSpc>
              <a:buNone/>
            </a:pPr>
            <a:endParaRPr lang="en-US" sz="1600" dirty="0"/>
          </a:p>
        </p:txBody>
      </p:sp>
      <p:pic>
        <p:nvPicPr>
          <p:cNvPr id="20" name="Picture 19">
            <a:extLst>
              <a:ext uri="{FF2B5EF4-FFF2-40B4-BE49-F238E27FC236}">
                <a16:creationId xmlns:a16="http://schemas.microsoft.com/office/drawing/2014/main" id="{FE990BED-94CD-00FF-FAE9-B8541532FD79}"/>
              </a:ext>
            </a:extLst>
          </p:cNvPr>
          <p:cNvPicPr>
            <a:picLocks noChangeAspect="1"/>
          </p:cNvPicPr>
          <p:nvPr/>
        </p:nvPicPr>
        <p:blipFill>
          <a:blip r:embed="rId5"/>
          <a:stretch>
            <a:fillRect/>
          </a:stretch>
        </p:blipFill>
        <p:spPr>
          <a:xfrm>
            <a:off x="-3" y="39112"/>
            <a:ext cx="5486400" cy="8151376"/>
          </a:xfrm>
          <a:prstGeom prst="rect">
            <a:avLst/>
          </a:prstGeom>
        </p:spPr>
      </p:pic>
      <p:sp>
        <p:nvSpPr>
          <p:cNvPr id="23" name="TextBox 22">
            <a:extLst>
              <a:ext uri="{FF2B5EF4-FFF2-40B4-BE49-F238E27FC236}">
                <a16:creationId xmlns:a16="http://schemas.microsoft.com/office/drawing/2014/main" id="{50633302-8146-D543-32DB-A2C5B79CD2CF}"/>
              </a:ext>
            </a:extLst>
          </p:cNvPr>
          <p:cNvSpPr txBox="1"/>
          <p:nvPr/>
        </p:nvSpPr>
        <p:spPr>
          <a:xfrm>
            <a:off x="6553195" y="1305487"/>
            <a:ext cx="6942666" cy="2308324"/>
          </a:xfrm>
          <a:prstGeom prst="rect">
            <a:avLst/>
          </a:prstGeom>
          <a:noFill/>
        </p:spPr>
        <p:txBody>
          <a:bodyPr wrap="square" rtlCol="0">
            <a:spAutoFit/>
          </a:bodyPr>
          <a:lstStyle/>
          <a:p>
            <a:pPr algn="just"/>
            <a:r>
              <a:rPr lang="en-US" sz="2400" dirty="0">
                <a:solidFill>
                  <a:schemeClr val="bg1"/>
                </a:solidFill>
              </a:rPr>
              <a:t>A traditional RNN has a single hidden state that is passed through time, which can make it difficult for the network to learn long-term dependencies. LSTMs model address this problem by introducing a memory cell, which is a container that can hold information for an extended period.</a:t>
            </a:r>
          </a:p>
        </p:txBody>
      </p:sp>
      <p:sp>
        <p:nvSpPr>
          <p:cNvPr id="24" name="TextBox 23">
            <a:extLst>
              <a:ext uri="{FF2B5EF4-FFF2-40B4-BE49-F238E27FC236}">
                <a16:creationId xmlns:a16="http://schemas.microsoft.com/office/drawing/2014/main" id="{A1F21E5E-0563-13B8-ABB3-C3F4A9BF7FDB}"/>
              </a:ext>
            </a:extLst>
          </p:cNvPr>
          <p:cNvSpPr txBox="1"/>
          <p:nvPr/>
        </p:nvSpPr>
        <p:spPr>
          <a:xfrm>
            <a:off x="6553195" y="4351378"/>
            <a:ext cx="6942666" cy="2677656"/>
          </a:xfrm>
          <a:prstGeom prst="rect">
            <a:avLst/>
          </a:prstGeom>
          <a:noFill/>
        </p:spPr>
        <p:txBody>
          <a:bodyPr wrap="square" rtlCol="0">
            <a:spAutoFit/>
          </a:bodyPr>
          <a:lstStyle/>
          <a:p>
            <a:pPr algn="just"/>
            <a:r>
              <a:rPr lang="en-US" sz="2400" dirty="0">
                <a:solidFill>
                  <a:schemeClr val="bg1"/>
                </a:solidFill>
              </a:rPr>
              <a:t>Bidirectional LSTM </a:t>
            </a:r>
            <a:r>
              <a:rPr lang="en-US" sz="2400" dirty="0" err="1">
                <a:solidFill>
                  <a:schemeClr val="bg1"/>
                </a:solidFill>
              </a:rPr>
              <a:t>ModelBidirectional</a:t>
            </a:r>
            <a:r>
              <a:rPr lang="en-US" sz="2400" dirty="0">
                <a:solidFill>
                  <a:schemeClr val="bg1"/>
                </a:solidFill>
              </a:rPr>
              <a:t> LSTM (Bi LSTM/ BLSTM) is recurrent neural network (RNN) that is able to process sequential data in both forward and backward directions. This allows Bi LSTM to learn longer-range dependencies in sequential data than traditional LSTMs, which can only process sequential data in one direction.</a:t>
            </a:r>
          </a:p>
        </p:txBody>
      </p:sp>
    </p:spTree>
    <p:extLst>
      <p:ext uri="{BB962C8B-B14F-4D97-AF65-F5344CB8AC3E}">
        <p14:creationId xmlns:p14="http://schemas.microsoft.com/office/powerpoint/2010/main" val="51821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sp>
        <p:nvSpPr>
          <p:cNvPr id="5" name="Text 1"/>
          <p:cNvSpPr/>
          <p:nvPr/>
        </p:nvSpPr>
        <p:spPr>
          <a:xfrm>
            <a:off x="2762845" y="366913"/>
            <a:ext cx="9104590" cy="1041797"/>
          </a:xfrm>
          <a:prstGeom prst="rect">
            <a:avLst/>
          </a:prstGeom>
          <a:noFill/>
          <a:ln/>
        </p:spPr>
        <p:txBody>
          <a:bodyPr wrap="square" rtlCol="0" anchor="t"/>
          <a:lstStyle/>
          <a:p>
            <a:pPr marL="0" indent="0" algn="ctr">
              <a:lnSpc>
                <a:spcPts val="4101"/>
              </a:lnSpc>
              <a:buNone/>
            </a:pPr>
            <a:r>
              <a:rPr lang="en-US" sz="4800" dirty="0">
                <a:solidFill>
                  <a:schemeClr val="bg1"/>
                </a:solidFill>
              </a:rPr>
              <a:t>Features/Indicators in our data</a:t>
            </a:r>
          </a:p>
        </p:txBody>
      </p:sp>
      <p:sp>
        <p:nvSpPr>
          <p:cNvPr id="16" name="TextBox 15">
            <a:extLst>
              <a:ext uri="{FF2B5EF4-FFF2-40B4-BE49-F238E27FC236}">
                <a16:creationId xmlns:a16="http://schemas.microsoft.com/office/drawing/2014/main" id="{AE7E7134-A6D3-D8DF-51E1-5D67BBC5968A}"/>
              </a:ext>
            </a:extLst>
          </p:cNvPr>
          <p:cNvSpPr txBox="1"/>
          <p:nvPr/>
        </p:nvSpPr>
        <p:spPr>
          <a:xfrm>
            <a:off x="6714942" y="5757881"/>
            <a:ext cx="7136524" cy="2308324"/>
          </a:xfrm>
          <a:prstGeom prst="rect">
            <a:avLst/>
          </a:prstGeom>
          <a:noFill/>
        </p:spPr>
        <p:txBody>
          <a:bodyPr wrap="square">
            <a:spAutoFit/>
          </a:bodyPr>
          <a:lstStyle/>
          <a:p>
            <a:pPr algn="just"/>
            <a:r>
              <a:rPr lang="en-US" sz="2400" b="1" i="1" u="sng" dirty="0">
                <a:solidFill>
                  <a:srgbClr val="E8E8E8"/>
                </a:solidFill>
                <a:effectLst/>
                <a:latin typeface="Google Sans"/>
              </a:rPr>
              <a:t>Exponential Moving Average </a:t>
            </a:r>
            <a:r>
              <a:rPr lang="en-US" sz="2400" b="0" i="0" dirty="0">
                <a:solidFill>
                  <a:srgbClr val="E8E8E8"/>
                </a:solidFill>
                <a:effectLst/>
                <a:latin typeface="Google Sans"/>
              </a:rPr>
              <a:t>(EMA full form in stock market) is </a:t>
            </a:r>
            <a:r>
              <a:rPr lang="en-US" sz="2400" b="0" i="0" dirty="0">
                <a:solidFill>
                  <a:srgbClr val="FFFFFF"/>
                </a:solidFill>
                <a:effectLst/>
                <a:latin typeface="Google Sans"/>
              </a:rPr>
              <a:t>a kind of moving average that places a greater weight and importance on the most current data points</a:t>
            </a:r>
            <a:r>
              <a:rPr lang="en-US" sz="2400" b="0" i="0" dirty="0">
                <a:solidFill>
                  <a:srgbClr val="E8E8E8"/>
                </a:solidFill>
                <a:effectLst/>
                <a:latin typeface="Google Sans"/>
              </a:rPr>
              <a:t>. It is used for evaluating the bullish and bearish trends in securities over a certain span of duration.</a:t>
            </a:r>
            <a:endParaRPr lang="en-US" sz="2400" dirty="0"/>
          </a:p>
        </p:txBody>
      </p:sp>
      <p:sp>
        <p:nvSpPr>
          <p:cNvPr id="18" name="TextBox 17">
            <a:extLst>
              <a:ext uri="{FF2B5EF4-FFF2-40B4-BE49-F238E27FC236}">
                <a16:creationId xmlns:a16="http://schemas.microsoft.com/office/drawing/2014/main" id="{4016DA09-55FB-4F7F-2B2F-62713D8C1318}"/>
              </a:ext>
            </a:extLst>
          </p:cNvPr>
          <p:cNvSpPr txBox="1"/>
          <p:nvPr/>
        </p:nvSpPr>
        <p:spPr>
          <a:xfrm>
            <a:off x="273595" y="2010362"/>
            <a:ext cx="7315200" cy="2308324"/>
          </a:xfrm>
          <a:prstGeom prst="rect">
            <a:avLst/>
          </a:prstGeom>
          <a:noFill/>
        </p:spPr>
        <p:txBody>
          <a:bodyPr wrap="square">
            <a:spAutoFit/>
          </a:bodyPr>
          <a:lstStyle/>
          <a:p>
            <a:pPr algn="just"/>
            <a:r>
              <a:rPr lang="en-US" sz="2400" b="1" i="1" u="sng" dirty="0">
                <a:solidFill>
                  <a:srgbClr val="E8E8E8"/>
                </a:solidFill>
                <a:effectLst/>
                <a:latin typeface="Google Sans"/>
              </a:rPr>
              <a:t>Simple Moving Average </a:t>
            </a:r>
            <a:r>
              <a:rPr lang="en-US" sz="2400" b="0" i="0" dirty="0">
                <a:solidFill>
                  <a:srgbClr val="E8E8E8"/>
                </a:solidFill>
                <a:effectLst/>
                <a:latin typeface="Google Sans"/>
              </a:rPr>
              <a:t>(SMA) It is simply </a:t>
            </a:r>
            <a:r>
              <a:rPr lang="en-US" sz="2400" b="0" i="0" dirty="0">
                <a:solidFill>
                  <a:srgbClr val="FFFFFF"/>
                </a:solidFill>
                <a:effectLst/>
                <a:latin typeface="Google Sans"/>
              </a:rPr>
              <a:t>the average price over the specified period</a:t>
            </a:r>
            <a:r>
              <a:rPr lang="en-US" sz="2400" b="0" i="0" dirty="0">
                <a:solidFill>
                  <a:srgbClr val="E8E8E8"/>
                </a:solidFill>
                <a:effectLst/>
                <a:latin typeface="Google Sans"/>
              </a:rPr>
              <a:t>. The average is called "moving" because it is plotted on the chart bar by bar, forming a line that moves along the chart as the average value changes. SMAs are often used to determine trend direction.</a:t>
            </a:r>
            <a:endParaRPr lang="en-US" sz="2400" dirty="0"/>
          </a:p>
        </p:txBody>
      </p:sp>
      <p:pic>
        <p:nvPicPr>
          <p:cNvPr id="1028" name="Picture 4" descr="Exponential Moving Average vs. Simple Moving Average: What's the Difference?">
            <a:extLst>
              <a:ext uri="{FF2B5EF4-FFF2-40B4-BE49-F238E27FC236}">
                <a16:creationId xmlns:a16="http://schemas.microsoft.com/office/drawing/2014/main" id="{911C30B2-4188-9CDC-4B48-F9B999B29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23" y="5774521"/>
            <a:ext cx="4989868" cy="20881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ow To Use The Simple and Exponential Moving Average To Trade Stocks -  STOCKBROS RESEARCH">
            <a:extLst>
              <a:ext uri="{FF2B5EF4-FFF2-40B4-BE49-F238E27FC236}">
                <a16:creationId xmlns:a16="http://schemas.microsoft.com/office/drawing/2014/main" id="{BA932CB5-9352-CE3D-3B7D-97D3D79D42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4257" y="2010362"/>
            <a:ext cx="5447209" cy="230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388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3206"/>
            <a:ext cx="14630400" cy="8229600"/>
          </a:xfrm>
          <a:prstGeom prst="rect">
            <a:avLst/>
          </a:prstGeom>
          <a:solidFill>
            <a:srgbClr val="0B0C23">
              <a:alpha val="75000"/>
            </a:srgbClr>
          </a:solidFill>
          <a:ln/>
        </p:spPr>
      </p:sp>
      <p:sp>
        <p:nvSpPr>
          <p:cNvPr id="5" name="Text 1"/>
          <p:cNvSpPr/>
          <p:nvPr/>
        </p:nvSpPr>
        <p:spPr>
          <a:xfrm>
            <a:off x="2762845" y="366913"/>
            <a:ext cx="9104590" cy="1041797"/>
          </a:xfrm>
          <a:prstGeom prst="rect">
            <a:avLst/>
          </a:prstGeom>
          <a:noFill/>
          <a:ln/>
        </p:spPr>
        <p:txBody>
          <a:bodyPr wrap="square" rtlCol="0" anchor="t"/>
          <a:lstStyle/>
          <a:p>
            <a:pPr marL="0" indent="0" algn="ctr">
              <a:lnSpc>
                <a:spcPts val="4101"/>
              </a:lnSpc>
              <a:buNone/>
            </a:pPr>
            <a:r>
              <a:rPr lang="en-US" sz="4800" dirty="0">
                <a:solidFill>
                  <a:schemeClr val="bg1"/>
                </a:solidFill>
              </a:rPr>
              <a:t>Features/Indicators in our data</a:t>
            </a:r>
          </a:p>
        </p:txBody>
      </p:sp>
      <p:sp>
        <p:nvSpPr>
          <p:cNvPr id="21" name="TextBox 20">
            <a:extLst>
              <a:ext uri="{FF2B5EF4-FFF2-40B4-BE49-F238E27FC236}">
                <a16:creationId xmlns:a16="http://schemas.microsoft.com/office/drawing/2014/main" id="{C6B823D6-2687-0F1E-F970-D8CE8445B773}"/>
              </a:ext>
            </a:extLst>
          </p:cNvPr>
          <p:cNvSpPr txBox="1"/>
          <p:nvPr/>
        </p:nvSpPr>
        <p:spPr>
          <a:xfrm>
            <a:off x="478403" y="1775623"/>
            <a:ext cx="7315200" cy="1938992"/>
          </a:xfrm>
          <a:prstGeom prst="rect">
            <a:avLst/>
          </a:prstGeom>
          <a:noFill/>
        </p:spPr>
        <p:txBody>
          <a:bodyPr wrap="square">
            <a:spAutoFit/>
          </a:bodyPr>
          <a:lstStyle/>
          <a:p>
            <a:pPr algn="just"/>
            <a:r>
              <a:rPr lang="en-US" sz="2400" b="1" i="1" u="sng" dirty="0">
                <a:solidFill>
                  <a:srgbClr val="FFFFFF"/>
                </a:solidFill>
                <a:effectLst/>
                <a:latin typeface="Google Sans"/>
              </a:rPr>
              <a:t>Moving average convergence/divergenc</a:t>
            </a:r>
            <a:r>
              <a:rPr lang="en-US" sz="2400" b="1" i="1" u="sng" dirty="0">
                <a:solidFill>
                  <a:srgbClr val="FFFFFF"/>
                </a:solidFill>
                <a:latin typeface="Google Sans"/>
              </a:rPr>
              <a:t>e</a:t>
            </a:r>
            <a:r>
              <a:rPr lang="en-US" sz="2400" b="0" i="0" dirty="0">
                <a:solidFill>
                  <a:srgbClr val="E8E8E8"/>
                </a:solidFill>
                <a:effectLst/>
                <a:latin typeface="Google Sans"/>
              </a:rPr>
              <a:t>(MACD) is a technical indicator to help investors identify market entry points for buying or selling. The MACD line is calculated by subtracting the 26-period exponential moving average (EMA) from the 12-period EMA.</a:t>
            </a:r>
            <a:endParaRPr lang="en-US" sz="2400" dirty="0"/>
          </a:p>
        </p:txBody>
      </p:sp>
      <p:sp>
        <p:nvSpPr>
          <p:cNvPr id="23" name="TextBox 22">
            <a:extLst>
              <a:ext uri="{FF2B5EF4-FFF2-40B4-BE49-F238E27FC236}">
                <a16:creationId xmlns:a16="http://schemas.microsoft.com/office/drawing/2014/main" id="{CA9FDC8E-0B24-8B83-2385-6EE39D16E3B4}"/>
              </a:ext>
            </a:extLst>
          </p:cNvPr>
          <p:cNvSpPr txBox="1"/>
          <p:nvPr/>
        </p:nvSpPr>
        <p:spPr>
          <a:xfrm>
            <a:off x="7236516" y="5299815"/>
            <a:ext cx="7136524" cy="2308324"/>
          </a:xfrm>
          <a:prstGeom prst="rect">
            <a:avLst/>
          </a:prstGeom>
          <a:noFill/>
        </p:spPr>
        <p:txBody>
          <a:bodyPr wrap="square">
            <a:spAutoFit/>
          </a:bodyPr>
          <a:lstStyle/>
          <a:p>
            <a:pPr algn="just"/>
            <a:r>
              <a:rPr lang="en-US" sz="2400" b="1" i="1" u="sng" dirty="0">
                <a:solidFill>
                  <a:srgbClr val="E8E8E8"/>
                </a:solidFill>
                <a:effectLst/>
                <a:latin typeface="Google Sans"/>
              </a:rPr>
              <a:t>Bollinger Bands </a:t>
            </a:r>
            <a:r>
              <a:rPr lang="en-US" sz="2400" b="0" i="0" dirty="0">
                <a:solidFill>
                  <a:srgbClr val="E8E8E8"/>
                </a:solidFill>
                <a:effectLst/>
                <a:latin typeface="Google Sans"/>
              </a:rPr>
              <a:t>are </a:t>
            </a:r>
            <a:r>
              <a:rPr lang="en-US" sz="2400" b="0" i="0" dirty="0">
                <a:solidFill>
                  <a:srgbClr val="FFFFFF"/>
                </a:solidFill>
                <a:effectLst/>
                <a:latin typeface="Google Sans"/>
              </a:rPr>
              <a:t>envelopes plotted at a standard deviation level above and below a simple moving average of the price</a:t>
            </a:r>
            <a:r>
              <a:rPr lang="en-US" sz="2400" b="0" i="0" dirty="0">
                <a:solidFill>
                  <a:srgbClr val="E8E8E8"/>
                </a:solidFill>
                <a:effectLst/>
                <a:latin typeface="Google Sans"/>
              </a:rPr>
              <a:t>. Because the distance of the bands is based on standard deviation, they adjust to volatility swings in the underlying price. Bollinger Bands use 2 parameters, Period and Standard Deviations</a:t>
            </a:r>
            <a:r>
              <a:rPr lang="en-US" sz="2400" dirty="0">
                <a:solidFill>
                  <a:srgbClr val="E8E8E8"/>
                </a:solidFill>
                <a:latin typeface="Google Sans"/>
              </a:rPr>
              <a:t>.</a:t>
            </a:r>
            <a:endParaRPr lang="en-US" sz="2400" dirty="0"/>
          </a:p>
        </p:txBody>
      </p:sp>
      <p:pic>
        <p:nvPicPr>
          <p:cNvPr id="24" name="Picture 2" descr="Bollinger Bands: Defining the Relative Pricing Action - αlphαrithms">
            <a:extLst>
              <a:ext uri="{FF2B5EF4-FFF2-40B4-BE49-F238E27FC236}">
                <a16:creationId xmlns:a16="http://schemas.microsoft.com/office/drawing/2014/main" id="{7C088307-73D9-9A8C-E761-002F8CC917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0" t="7408" b="13128"/>
          <a:stretch/>
        </p:blipFill>
        <p:spPr bwMode="auto">
          <a:xfrm>
            <a:off x="533472" y="5404976"/>
            <a:ext cx="6172127" cy="2457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D Indicator: How to Read the Chart?">
            <a:extLst>
              <a:ext uri="{FF2B5EF4-FFF2-40B4-BE49-F238E27FC236}">
                <a16:creationId xmlns:a16="http://schemas.microsoft.com/office/drawing/2014/main" id="{590E3865-4596-3D10-AEF9-1ED0AFC2C5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7556"/>
          <a:stretch/>
        </p:blipFill>
        <p:spPr bwMode="auto">
          <a:xfrm>
            <a:off x="8146898" y="1695205"/>
            <a:ext cx="6226142" cy="243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2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894</Words>
  <Application>Microsoft Office PowerPoint</Application>
  <PresentationFormat>Custom</PresentationFormat>
  <Paragraphs>90</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Google Sans</vt:lpstr>
      <vt:lpstr>Mukta</vt:lpstr>
      <vt:lpstr>Prompt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Akshat Jain</cp:lastModifiedBy>
  <cp:revision>16</cp:revision>
  <dcterms:created xsi:type="dcterms:W3CDTF">2024-07-29T04:40:07Z</dcterms:created>
  <dcterms:modified xsi:type="dcterms:W3CDTF">2024-08-01T13:57:09Z</dcterms:modified>
</cp:coreProperties>
</file>