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Lst>
  <p:sldSz cx="9144000" cy="5143500" type="screen16x9"/>
  <p:notesSz cx="6858000" cy="9144000"/>
  <p:embeddedFontLst>
    <p:embeddedFont>
      <p:font typeface="Calibri" panose="020F0502020204030204" pitchFamily="34" charset="0"/>
      <p:regular r:id="rId22"/>
      <p:bold r:id="rId23"/>
      <p:italic r:id="rId24"/>
      <p:boldItalic r:id="rId25"/>
    </p:embeddedFont>
    <p:embeddedFont>
      <p:font typeface="Nunito" panose="020B060402020202020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3" d="100"/>
          <a:sy n="123" d="100"/>
        </p:scale>
        <p:origin x="298" y="11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83f8025d4a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83f8025d4a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83f8025d4a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83f8025d4a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83f8026510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83f8026510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83f8026510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83f8026510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83f8026510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83f8026510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83f8026510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83f8026510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83f802651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83f802651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83f8026510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83f8026510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83f8026510_3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83f8026510_3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83f8026510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83f8026510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83f8025a1f_0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83f8025a1f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83f8025a1f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83f8025a1f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83f8026510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83f8026510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83f8025a1f_0_1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83f8025a1f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83f8025d4a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83f8025d4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83f8025d4a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83f8025d4a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83f8025d4a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83f8025d4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83f8025d4a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83f8025d4a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Autofit/>
          </a:bodyPr>
          <a:lstStyle>
            <a:lvl1pPr marL="457200" lvl="0" indent="-311150" algn="ctr">
              <a:spcBef>
                <a:spcPts val="0"/>
              </a:spcBef>
              <a:spcAft>
                <a:spcPts val="0"/>
              </a:spcAft>
              <a:buSzPts val="1300"/>
              <a:buChar char="●"/>
              <a:defRPr/>
            </a:lvl1pPr>
            <a:lvl2pPr marL="914400" lvl="1" indent="-298450" algn="ctr">
              <a:spcBef>
                <a:spcPts val="1600"/>
              </a:spcBef>
              <a:spcAft>
                <a:spcPts val="0"/>
              </a:spcAft>
              <a:buSzPts val="1100"/>
              <a:buChar char="○"/>
              <a:defRPr/>
            </a:lvl2pPr>
            <a:lvl3pPr marL="1371600" lvl="2" indent="-298450" algn="ctr">
              <a:spcBef>
                <a:spcPts val="1600"/>
              </a:spcBef>
              <a:spcAft>
                <a:spcPts val="0"/>
              </a:spcAft>
              <a:buSzPts val="1100"/>
              <a:buChar char="■"/>
              <a:defRPr/>
            </a:lvl3pPr>
            <a:lvl4pPr marL="1828800" lvl="3" indent="-298450" algn="ctr">
              <a:spcBef>
                <a:spcPts val="1600"/>
              </a:spcBef>
              <a:spcAft>
                <a:spcPts val="0"/>
              </a:spcAft>
              <a:buSzPts val="1100"/>
              <a:buChar char="●"/>
              <a:defRPr/>
            </a:lvl4pPr>
            <a:lvl5pPr marL="2286000" lvl="4" indent="-298450" algn="ctr">
              <a:spcBef>
                <a:spcPts val="1600"/>
              </a:spcBef>
              <a:spcAft>
                <a:spcPts val="0"/>
              </a:spcAft>
              <a:buSzPts val="1100"/>
              <a:buChar char="○"/>
              <a:defRPr/>
            </a:lvl5pPr>
            <a:lvl6pPr marL="2743200" lvl="5" indent="-298450" algn="ctr">
              <a:spcBef>
                <a:spcPts val="1600"/>
              </a:spcBef>
              <a:spcAft>
                <a:spcPts val="0"/>
              </a:spcAft>
              <a:buSzPts val="1100"/>
              <a:buChar char="■"/>
              <a:defRPr/>
            </a:lvl6pPr>
            <a:lvl7pPr marL="3200400" lvl="6" indent="-298450" algn="ctr">
              <a:spcBef>
                <a:spcPts val="1600"/>
              </a:spcBef>
              <a:spcAft>
                <a:spcPts val="0"/>
              </a:spcAft>
              <a:buSzPts val="1100"/>
              <a:buChar char="●"/>
              <a:defRPr/>
            </a:lvl7pPr>
            <a:lvl8pPr marL="3657600" lvl="7" indent="-298450" algn="ctr">
              <a:spcBef>
                <a:spcPts val="1600"/>
              </a:spcBef>
              <a:spcAft>
                <a:spcPts val="0"/>
              </a:spcAft>
              <a:buSzPts val="1100"/>
              <a:buChar char="○"/>
              <a:defRPr/>
            </a:lvl8pPr>
            <a:lvl9pPr marL="4114800" lvl="8" indent="-298450" algn="ctr">
              <a:spcBef>
                <a:spcPts val="1600"/>
              </a:spcBef>
              <a:spcAft>
                <a:spcPts val="160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hyperlink" Target="https://drive.google.com/open?id=114I_Wgd-bCc9L6bz9U_KGvt3fYF3Iogy"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hyperlink" Target="https://drive.google.com/open?id=1IjS7mvQKmdJlXLihAmAKynrr6K7TLtOm"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hyperlink" Target="https://drive.google.com/open?id=1UOU6z9Z5gKek-poNrI6gsDpbpOG9__tU"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0.jp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hyperlink" Target="https://drive.google.com/open?id=1yhIZqtSVqBzPavxKfLJhyNZAiQIrPu8k"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858703" y="967633"/>
            <a:ext cx="5361300" cy="144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National Rural Drinking Water Programme (NRDWP)</a:t>
            </a:r>
            <a:endParaRPr/>
          </a:p>
        </p:txBody>
      </p:sp>
      <p:sp>
        <p:nvSpPr>
          <p:cNvPr id="129" name="Google Shape;129;p13"/>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 DATA MINING TERM PROJECT</a:t>
            </a:r>
            <a:endParaRPr/>
          </a:p>
          <a:p>
            <a:pPr marL="0" lvl="0" indent="0" algn="ctr" rtl="0">
              <a:spcBef>
                <a:spcPts val="0"/>
              </a:spcBef>
              <a:spcAft>
                <a:spcPts val="0"/>
              </a:spcAft>
              <a:buNone/>
            </a:pPr>
            <a:endParaRPr/>
          </a:p>
        </p:txBody>
      </p:sp>
      <p:sp>
        <p:nvSpPr>
          <p:cNvPr id="130" name="Google Shape;130;p13"/>
          <p:cNvSpPr txBox="1"/>
          <p:nvPr/>
        </p:nvSpPr>
        <p:spPr>
          <a:xfrm>
            <a:off x="2488100" y="4151975"/>
            <a:ext cx="4102500" cy="656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a:solidFill>
                  <a:schemeClr val="lt1"/>
                </a:solidFill>
                <a:latin typeface="Calibri"/>
                <a:ea typeface="Calibri"/>
                <a:cs typeface="Calibri"/>
                <a:sym typeface="Calibri"/>
              </a:rPr>
              <a:t>Under the supervision of:Dr Manik Gupta</a:t>
            </a:r>
            <a:endParaRPr>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2"/>
          <p:cNvSpPr txBox="1">
            <a:spLocks noGrp="1"/>
          </p:cNvSpPr>
          <p:nvPr>
            <p:ph type="title"/>
          </p:nvPr>
        </p:nvSpPr>
        <p:spPr>
          <a:xfrm>
            <a:off x="299200" y="311575"/>
            <a:ext cx="2146200" cy="6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ASSAM</a:t>
            </a:r>
            <a:endParaRPr/>
          </a:p>
        </p:txBody>
      </p:sp>
      <p:sp>
        <p:nvSpPr>
          <p:cNvPr id="188" name="Google Shape;188;p22"/>
          <p:cNvSpPr txBox="1">
            <a:spLocks noGrp="1"/>
          </p:cNvSpPr>
          <p:nvPr>
            <p:ph type="body" idx="1"/>
          </p:nvPr>
        </p:nvSpPr>
        <p:spPr>
          <a:xfrm>
            <a:off x="4572000" y="1096150"/>
            <a:ext cx="3753000" cy="334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graph shows the scatter plot of various districts in Assam.</a:t>
            </a:r>
            <a:endParaRPr/>
          </a:p>
          <a:p>
            <a:pPr marL="0" lvl="0" indent="0" algn="l" rtl="0">
              <a:spcBef>
                <a:spcPts val="1600"/>
              </a:spcBef>
              <a:spcAft>
                <a:spcPts val="0"/>
              </a:spcAft>
              <a:buNone/>
            </a:pPr>
            <a:r>
              <a:rPr lang="en"/>
              <a:t>DBSCAN was applied on this plot and it resulted in 4 clusters and 5 outliers.</a:t>
            </a:r>
            <a:endParaRPr/>
          </a:p>
          <a:p>
            <a:pPr marL="0" lvl="0" indent="0" algn="l" rtl="0">
              <a:spcBef>
                <a:spcPts val="1600"/>
              </a:spcBef>
              <a:spcAft>
                <a:spcPts val="1600"/>
              </a:spcAft>
              <a:buNone/>
            </a:pPr>
            <a:endParaRPr/>
          </a:p>
        </p:txBody>
      </p:sp>
      <p:pic>
        <p:nvPicPr>
          <p:cNvPr id="189" name="Google Shape;189;p22"/>
          <p:cNvPicPr preferRelativeResize="0"/>
          <p:nvPr/>
        </p:nvPicPr>
        <p:blipFill>
          <a:blip r:embed="rId3">
            <a:alphaModFix/>
          </a:blip>
          <a:stretch>
            <a:fillRect/>
          </a:stretch>
        </p:blipFill>
        <p:spPr>
          <a:xfrm>
            <a:off x="459467" y="1825287"/>
            <a:ext cx="3249469" cy="1926193"/>
          </a:xfrm>
          <a:prstGeom prst="rect">
            <a:avLst/>
          </a:prstGeom>
          <a:noFill/>
          <a:ln>
            <a:noFill/>
          </a:ln>
        </p:spPr>
      </p:pic>
      <p:pic>
        <p:nvPicPr>
          <p:cNvPr id="190" name="Google Shape;190;p22"/>
          <p:cNvPicPr preferRelativeResize="0"/>
          <p:nvPr/>
        </p:nvPicPr>
        <p:blipFill>
          <a:blip r:embed="rId4">
            <a:alphaModFix/>
          </a:blip>
          <a:stretch>
            <a:fillRect/>
          </a:stretch>
        </p:blipFill>
        <p:spPr>
          <a:xfrm>
            <a:off x="439725" y="1096150"/>
            <a:ext cx="3916775" cy="3342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3"/>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6" name="Google Shape;196;p23"/>
          <p:cNvSpPr txBox="1">
            <a:spLocks noGrp="1"/>
          </p:cNvSpPr>
          <p:nvPr>
            <p:ph type="body" idx="1"/>
          </p:nvPr>
        </p:nvSpPr>
        <p:spPr>
          <a:xfrm>
            <a:off x="4735950" y="1990725"/>
            <a:ext cx="35889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above Bar Graph shows the fraction of SC population (Total S</a:t>
            </a:r>
            <a:r>
              <a:rPr lang="en-US" dirty="0"/>
              <a:t>C</a:t>
            </a:r>
            <a:r>
              <a:rPr lang="en" dirty="0"/>
              <a:t> covered/Total SC current) and similarly S</a:t>
            </a:r>
            <a:r>
              <a:rPr lang="en-US" dirty="0"/>
              <a:t>T</a:t>
            </a:r>
            <a:r>
              <a:rPr lang="en" dirty="0"/>
              <a:t> population and General population for each District. </a:t>
            </a:r>
            <a:endParaRPr dirty="0"/>
          </a:p>
          <a:p>
            <a:pPr marL="0" lvl="0" indent="0" algn="l" rtl="0">
              <a:spcBef>
                <a:spcPts val="1600"/>
              </a:spcBef>
              <a:spcAft>
                <a:spcPts val="1600"/>
              </a:spcAft>
              <a:buNone/>
            </a:pPr>
            <a:r>
              <a:rPr lang="en" dirty="0"/>
              <a:t>Bar graphs with label 0 denotes outlier districts and with label 1,2,3,4 denotes cluster 1,2,3,4 respectively.</a:t>
            </a:r>
            <a:endParaRPr dirty="0"/>
          </a:p>
        </p:txBody>
      </p:sp>
      <p:pic>
        <p:nvPicPr>
          <p:cNvPr id="197" name="Google Shape;197;p23"/>
          <p:cNvPicPr preferRelativeResize="0"/>
          <p:nvPr/>
        </p:nvPicPr>
        <p:blipFill>
          <a:blip r:embed="rId3">
            <a:alphaModFix/>
          </a:blip>
          <a:stretch>
            <a:fillRect/>
          </a:stretch>
        </p:blipFill>
        <p:spPr>
          <a:xfrm>
            <a:off x="748125" y="1990725"/>
            <a:ext cx="3823875" cy="2248500"/>
          </a:xfrm>
          <a:prstGeom prst="rect">
            <a:avLst/>
          </a:prstGeom>
          <a:noFill/>
          <a:ln>
            <a:noFill/>
          </a:ln>
        </p:spPr>
      </p:pic>
      <p:sp>
        <p:nvSpPr>
          <p:cNvPr id="198" name="Google Shape;198;p23"/>
          <p:cNvSpPr txBox="1"/>
          <p:nvPr/>
        </p:nvSpPr>
        <p:spPr>
          <a:xfrm>
            <a:off x="4845850" y="4541500"/>
            <a:ext cx="3988500" cy="309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50">
                <a:solidFill>
                  <a:srgbClr val="233A44"/>
                </a:solidFill>
              </a:rPr>
              <a:t>For graphs/plots of other states belonging to cluster2 click </a:t>
            </a:r>
            <a:r>
              <a:rPr lang="en" sz="1050" i="1" u="sng">
                <a:solidFill>
                  <a:schemeClr val="accent5"/>
                </a:solidFill>
                <a:hlinkClick r:id="rId4"/>
              </a:rPr>
              <a:t>here</a:t>
            </a:r>
            <a:endParaRPr sz="1050" i="1" u="sng">
              <a:solidFill>
                <a:srgbClr val="00B0F0"/>
              </a:solidFill>
            </a:endParaRPr>
          </a:p>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4"/>
          <p:cNvSpPr txBox="1">
            <a:spLocks noGrp="1"/>
          </p:cNvSpPr>
          <p:nvPr>
            <p:ph type="title"/>
          </p:nvPr>
        </p:nvSpPr>
        <p:spPr>
          <a:xfrm>
            <a:off x="411600" y="367775"/>
            <a:ext cx="2258400" cy="6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CLUSTER3</a:t>
            </a:r>
            <a:endParaRPr/>
          </a:p>
        </p:txBody>
      </p:sp>
      <p:sp>
        <p:nvSpPr>
          <p:cNvPr id="204" name="Google Shape;204;p2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It consists of states with value of total fraction(Total current population/Total covered population) higher than cluster2 but lower than cluster1,with values is in range (0.65-0.80).</a:t>
            </a:r>
            <a:endParaRPr/>
          </a:p>
          <a:p>
            <a:pPr marL="0" lvl="0" indent="0" algn="l" rtl="0">
              <a:spcBef>
                <a:spcPts val="1600"/>
              </a:spcBef>
              <a:spcAft>
                <a:spcPts val="0"/>
              </a:spcAft>
              <a:buNone/>
            </a:pPr>
            <a:r>
              <a:rPr lang="en"/>
              <a:t>This cluster is the second best performing cluster on national level. </a:t>
            </a:r>
            <a:endParaRPr/>
          </a:p>
          <a:p>
            <a:pPr marL="0" lvl="0" indent="0" algn="l" rtl="0">
              <a:spcBef>
                <a:spcPts val="1600"/>
              </a:spcBef>
              <a:spcAft>
                <a:spcPts val="0"/>
              </a:spcAft>
              <a:buNone/>
            </a:pPr>
            <a:r>
              <a:rPr lang="en"/>
              <a:t>These states have very less difference in values of fraction of all three categories (State level average).</a:t>
            </a:r>
            <a:endParaRPr/>
          </a:p>
          <a:p>
            <a:pPr marL="0" lvl="0" indent="0" algn="l" rtl="0">
              <a:spcBef>
                <a:spcPts val="1600"/>
              </a:spcBef>
              <a:spcAft>
                <a:spcPts val="1600"/>
              </a:spcAft>
              <a:buNone/>
            </a:pPr>
            <a:r>
              <a:rPr lang="en"/>
              <a:t>For a better insight, Bihar was analyzed on district level.</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5"/>
          <p:cNvSpPr txBox="1">
            <a:spLocks noGrp="1"/>
          </p:cNvSpPr>
          <p:nvPr>
            <p:ph type="title"/>
          </p:nvPr>
        </p:nvSpPr>
        <p:spPr>
          <a:xfrm>
            <a:off x="369450" y="409950"/>
            <a:ext cx="1654200" cy="63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BIHAR</a:t>
            </a:r>
            <a:endParaRPr/>
          </a:p>
        </p:txBody>
      </p:sp>
      <p:sp>
        <p:nvSpPr>
          <p:cNvPr id="210" name="Google Shape;210;p25"/>
          <p:cNvSpPr txBox="1">
            <a:spLocks noGrp="1"/>
          </p:cNvSpPr>
          <p:nvPr>
            <p:ph type="body" idx="1"/>
          </p:nvPr>
        </p:nvSpPr>
        <p:spPr>
          <a:xfrm>
            <a:off x="4572000" y="1039950"/>
            <a:ext cx="3753000" cy="339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shown graph is a scatter plot of all the districts in Bihar. </a:t>
            </a:r>
            <a:endParaRPr dirty="0"/>
          </a:p>
          <a:p>
            <a:pPr marL="0" lvl="0" indent="0" algn="l" rtl="0">
              <a:spcBef>
                <a:spcPts val="1600"/>
              </a:spcBef>
              <a:spcAft>
                <a:spcPts val="0"/>
              </a:spcAft>
              <a:buNone/>
            </a:pPr>
            <a:r>
              <a:rPr lang="en" dirty="0"/>
              <a:t>DBSCAN was applied on this plot, which resulted in two cluster and 5 outliers.</a:t>
            </a:r>
            <a:endParaRPr dirty="0"/>
          </a:p>
          <a:p>
            <a:pPr marL="0" lvl="0" indent="0" algn="l" rtl="0">
              <a:spcBef>
                <a:spcPts val="1600"/>
              </a:spcBef>
              <a:spcAft>
                <a:spcPts val="1600"/>
              </a:spcAft>
              <a:buNone/>
            </a:pPr>
            <a:r>
              <a:rPr lang="en" dirty="0"/>
              <a:t>These two cluster differ mainly on the grounds of total fraction value.</a:t>
            </a:r>
            <a:endParaRPr dirty="0"/>
          </a:p>
        </p:txBody>
      </p:sp>
      <p:pic>
        <p:nvPicPr>
          <p:cNvPr id="211" name="Google Shape;211;p25"/>
          <p:cNvPicPr preferRelativeResize="0"/>
          <p:nvPr/>
        </p:nvPicPr>
        <p:blipFill>
          <a:blip r:embed="rId3">
            <a:alphaModFix/>
          </a:blip>
          <a:stretch>
            <a:fillRect/>
          </a:stretch>
        </p:blipFill>
        <p:spPr>
          <a:xfrm>
            <a:off x="552450" y="1040025"/>
            <a:ext cx="3398701" cy="3398701"/>
          </a:xfrm>
          <a:prstGeom prst="rect">
            <a:avLst/>
          </a:prstGeom>
          <a:noFill/>
          <a:ln>
            <a:noFill/>
          </a:ln>
        </p:spPr>
      </p:pic>
      <p:sp>
        <p:nvSpPr>
          <p:cNvPr id="212" name="Google Shape;212;p25"/>
          <p:cNvSpPr txBox="1"/>
          <p:nvPr/>
        </p:nvSpPr>
        <p:spPr>
          <a:xfrm>
            <a:off x="5191125" y="4438725"/>
            <a:ext cx="3753000" cy="39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latin typeface="Calibri"/>
                <a:ea typeface="Calibri"/>
                <a:cs typeface="Calibri"/>
                <a:sym typeface="Calibri"/>
              </a:rPr>
              <a:t>Plots of other states belonging to cluster3 are attached </a:t>
            </a:r>
            <a:r>
              <a:rPr lang="en" sz="1100" u="sng">
                <a:solidFill>
                  <a:schemeClr val="hlink"/>
                </a:solidFill>
                <a:latin typeface="Calibri"/>
                <a:ea typeface="Calibri"/>
                <a:cs typeface="Calibri"/>
                <a:sym typeface="Calibri"/>
                <a:hlinkClick r:id="rId4"/>
              </a:rPr>
              <a:t>here</a:t>
            </a:r>
            <a:endParaRPr sz="1100">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6"/>
          <p:cNvSpPr txBox="1">
            <a:spLocks noGrp="1"/>
          </p:cNvSpPr>
          <p:nvPr>
            <p:ph type="title"/>
          </p:nvPr>
        </p:nvSpPr>
        <p:spPr>
          <a:xfrm>
            <a:off x="425650" y="325625"/>
            <a:ext cx="2272500" cy="74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OUTLIERS</a:t>
            </a:r>
            <a:endParaRPr/>
          </a:p>
        </p:txBody>
      </p:sp>
      <p:sp>
        <p:nvSpPr>
          <p:cNvPr id="218" name="Google Shape;218;p26"/>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6 outliers were there after DBSCAN was applied on National level namely, J&amp;K, Meghalaya, Nagaland, Puducherry, Punjab, Tripura.</a:t>
            </a:r>
            <a:endParaRPr/>
          </a:p>
          <a:p>
            <a:pPr marL="0" lvl="0" indent="0" algn="l" rtl="0">
              <a:spcBef>
                <a:spcPts val="1600"/>
              </a:spcBef>
              <a:spcAft>
                <a:spcPts val="0"/>
              </a:spcAft>
              <a:buNone/>
            </a:pPr>
            <a:r>
              <a:rPr lang="en"/>
              <a:t> Some of them were due to the fact, that one category being heavily dominated by other two categories in terms of fraction of people having access to potable water in that particular category, examples of this are Meghalaya, Nagaland, Puducherry, Punjab.</a:t>
            </a:r>
            <a:endParaRPr/>
          </a:p>
          <a:p>
            <a:pPr marL="0" lvl="0" indent="0" algn="l" rtl="0">
              <a:spcBef>
                <a:spcPts val="1600"/>
              </a:spcBef>
              <a:spcAft>
                <a:spcPts val="0"/>
              </a:spcAft>
              <a:buNone/>
            </a:pPr>
            <a:r>
              <a:rPr lang="en"/>
              <a:t>J&amp;K and Tripura were outliers because they had the lowest total fraction (Total population covered/Total current population) in the country.</a:t>
            </a:r>
            <a:endParaRPr/>
          </a:p>
          <a:p>
            <a:pPr marL="0" lvl="0" indent="0" algn="l" rtl="0">
              <a:spcBef>
                <a:spcPts val="1600"/>
              </a:spcBef>
              <a:spcAft>
                <a:spcPts val="160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7"/>
          <p:cNvSpPr txBox="1">
            <a:spLocks noGrp="1"/>
          </p:cNvSpPr>
          <p:nvPr>
            <p:ph type="title"/>
          </p:nvPr>
        </p:nvSpPr>
        <p:spPr>
          <a:xfrm>
            <a:off x="341325" y="325625"/>
            <a:ext cx="4015200" cy="74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JAMMU &amp; KASHMIR</a:t>
            </a:r>
            <a:endParaRPr/>
          </a:p>
        </p:txBody>
      </p:sp>
      <p:sp>
        <p:nvSpPr>
          <p:cNvPr id="224" name="Google Shape;224;p27"/>
          <p:cNvSpPr txBox="1">
            <a:spLocks noGrp="1"/>
          </p:cNvSpPr>
          <p:nvPr>
            <p:ph type="body" idx="1"/>
          </p:nvPr>
        </p:nvSpPr>
        <p:spPr>
          <a:xfrm>
            <a:off x="4572000" y="1068125"/>
            <a:ext cx="3753000" cy="3370500"/>
          </a:xfrm>
          <a:prstGeom prst="rect">
            <a:avLst/>
          </a:prstGeom>
        </p:spPr>
        <p:txBody>
          <a:bodyPr spcFirstLastPara="1" wrap="square" lIns="91425" tIns="91425" rIns="91425" bIns="91425" anchor="t" anchorCtr="0">
            <a:noAutofit/>
          </a:bodyPr>
          <a:lstStyle/>
          <a:p>
            <a:pPr marL="146050" indent="0">
              <a:buNone/>
            </a:pPr>
            <a:r>
              <a:rPr lang="en-US" dirty="0"/>
              <a:t>Shown here is a Bar graph of three fractions of various districts of J&amp;K. State level average value of fraction of SC (0.36), ST (0.48), General (0.51) indicate a very light effect of category wise distribution in state.</a:t>
            </a:r>
          </a:p>
          <a:p>
            <a:pPr marL="146050" indent="0">
              <a:buNone/>
            </a:pPr>
            <a:endParaRPr lang="en-US" dirty="0"/>
          </a:p>
          <a:p>
            <a:pPr marL="146050" indent="0">
              <a:buNone/>
            </a:pPr>
            <a:r>
              <a:rPr lang="en-US" dirty="0"/>
              <a:t>Values of the three fractions for different districts differ greatly. </a:t>
            </a:r>
          </a:p>
          <a:p>
            <a:pPr marL="146050" indent="0">
              <a:buNone/>
            </a:pPr>
            <a:endParaRPr lang="en-US" dirty="0"/>
          </a:p>
          <a:p>
            <a:pPr marL="146050" indent="0">
              <a:buNone/>
            </a:pPr>
            <a:r>
              <a:rPr lang="en-US" dirty="0"/>
              <a:t>Hence, overall availability of potable drinking water in J&amp;K is dependent on category-wise distribution. </a:t>
            </a:r>
          </a:p>
        </p:txBody>
      </p:sp>
      <p:sp>
        <p:nvSpPr>
          <p:cNvPr id="225" name="Google Shape;225;p27"/>
          <p:cNvSpPr txBox="1"/>
          <p:nvPr/>
        </p:nvSpPr>
        <p:spPr>
          <a:xfrm>
            <a:off x="1096150" y="1264800"/>
            <a:ext cx="1967400" cy="231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200" b="1">
              <a:solidFill>
                <a:srgbClr val="FF0000"/>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32A38639-911F-4D59-A0BA-0CCC6AB4C634}"/>
              </a:ext>
            </a:extLst>
          </p:cNvPr>
          <p:cNvPicPr>
            <a:picLocks noChangeAspect="1"/>
          </p:cNvPicPr>
          <p:nvPr/>
        </p:nvPicPr>
        <p:blipFill>
          <a:blip r:embed="rId3"/>
          <a:stretch>
            <a:fillRect/>
          </a:stretch>
        </p:blipFill>
        <p:spPr>
          <a:xfrm>
            <a:off x="624311" y="1150775"/>
            <a:ext cx="3620670" cy="288627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8"/>
          <p:cNvSpPr txBox="1">
            <a:spLocks noGrp="1"/>
          </p:cNvSpPr>
          <p:nvPr>
            <p:ph type="title"/>
          </p:nvPr>
        </p:nvSpPr>
        <p:spPr>
          <a:xfrm>
            <a:off x="271075" y="325625"/>
            <a:ext cx="2652000" cy="615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MEGHALAYA</a:t>
            </a:r>
            <a:endParaRPr/>
          </a:p>
        </p:txBody>
      </p:sp>
      <p:sp>
        <p:nvSpPr>
          <p:cNvPr id="232" name="Google Shape;232;p28"/>
          <p:cNvSpPr txBox="1">
            <a:spLocks noGrp="1"/>
          </p:cNvSpPr>
          <p:nvPr>
            <p:ph type="body" idx="1"/>
          </p:nvPr>
        </p:nvSpPr>
        <p:spPr>
          <a:xfrm>
            <a:off x="4572000" y="1208575"/>
            <a:ext cx="3753000" cy="323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Shown is a Bar graph of three fractions of various districts of Meghalaya. On state level Fraction of ST(0.72) and Fraction of general(0.55) having access to potable drinking water was almost double than that of SC(0.35).</a:t>
            </a:r>
            <a:endParaRPr/>
          </a:p>
          <a:p>
            <a:pPr marL="0" lvl="0" indent="0" algn="l" rtl="0">
              <a:spcBef>
                <a:spcPts val="1600"/>
              </a:spcBef>
              <a:spcAft>
                <a:spcPts val="0"/>
              </a:spcAft>
              <a:buNone/>
            </a:pPr>
            <a:r>
              <a:rPr lang="en"/>
              <a:t>But when we had a closer look of different districts 5 out of 7 had particularly high values of fraction of ST, followed by fraction of General and then by Fraction of SC.</a:t>
            </a: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
        <p:nvSpPr>
          <p:cNvPr id="233" name="Google Shape;233;p28"/>
          <p:cNvSpPr txBox="1"/>
          <p:nvPr/>
        </p:nvSpPr>
        <p:spPr>
          <a:xfrm>
            <a:off x="983725" y="1377225"/>
            <a:ext cx="2318700" cy="215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300" b="1">
              <a:solidFill>
                <a:srgbClr val="FF0000"/>
              </a:solidFill>
              <a:latin typeface="Calibri"/>
              <a:ea typeface="Calibri"/>
              <a:cs typeface="Calibri"/>
              <a:sym typeface="Calibri"/>
            </a:endParaRPr>
          </a:p>
        </p:txBody>
      </p:sp>
      <p:pic>
        <p:nvPicPr>
          <p:cNvPr id="234" name="Google Shape;234;p28"/>
          <p:cNvPicPr preferRelativeResize="0"/>
          <p:nvPr/>
        </p:nvPicPr>
        <p:blipFill>
          <a:blip r:embed="rId3">
            <a:alphaModFix/>
          </a:blip>
          <a:stretch>
            <a:fillRect/>
          </a:stretch>
        </p:blipFill>
        <p:spPr>
          <a:xfrm>
            <a:off x="917050" y="909463"/>
            <a:ext cx="2760424" cy="3324575"/>
          </a:xfrm>
          <a:prstGeom prst="rect">
            <a:avLst/>
          </a:prstGeom>
          <a:noFill/>
          <a:ln>
            <a:noFill/>
          </a:ln>
        </p:spPr>
      </p:pic>
      <p:sp>
        <p:nvSpPr>
          <p:cNvPr id="235" name="Google Shape;235;p28"/>
          <p:cNvSpPr txBox="1"/>
          <p:nvPr/>
        </p:nvSpPr>
        <p:spPr>
          <a:xfrm>
            <a:off x="5310200" y="4496000"/>
            <a:ext cx="3631500" cy="32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latin typeface="Calibri"/>
                <a:ea typeface="Calibri"/>
                <a:cs typeface="Calibri"/>
                <a:sym typeface="Calibri"/>
              </a:rPr>
              <a:t>Plots of other states belonging to outlier  are attached </a:t>
            </a:r>
            <a:r>
              <a:rPr lang="en" sz="1100" u="sng">
                <a:solidFill>
                  <a:schemeClr val="hlink"/>
                </a:solidFill>
                <a:latin typeface="Calibri"/>
                <a:ea typeface="Calibri"/>
                <a:cs typeface="Calibri"/>
                <a:sym typeface="Calibri"/>
                <a:hlinkClick r:id="rId4"/>
              </a:rPr>
              <a:t>here</a:t>
            </a:r>
            <a:endParaRPr sz="1100">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9"/>
          <p:cNvSpPr txBox="1">
            <a:spLocks noGrp="1"/>
          </p:cNvSpPr>
          <p:nvPr>
            <p:ph type="title"/>
          </p:nvPr>
        </p:nvSpPr>
        <p:spPr>
          <a:xfrm>
            <a:off x="323400" y="300275"/>
            <a:ext cx="2664600" cy="60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a:t>
            </a:r>
            <a:endParaRPr/>
          </a:p>
        </p:txBody>
      </p:sp>
      <p:sp>
        <p:nvSpPr>
          <p:cNvPr id="241" name="Google Shape;241;p29"/>
          <p:cNvSpPr txBox="1">
            <a:spLocks noGrp="1"/>
          </p:cNvSpPr>
          <p:nvPr>
            <p:ph type="body" idx="1"/>
          </p:nvPr>
        </p:nvSpPr>
        <p:spPr>
          <a:xfrm>
            <a:off x="5226850" y="1450775"/>
            <a:ext cx="3498600" cy="327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 after all this analysis it is quite evident that there is a significant location-wise distribution in availability of potable drinking water in India.</a:t>
            </a:r>
            <a:endParaRPr/>
          </a:p>
          <a:p>
            <a:pPr marL="0" lvl="0" indent="0" algn="l" rtl="0">
              <a:spcBef>
                <a:spcPts val="1600"/>
              </a:spcBef>
              <a:spcAft>
                <a:spcPts val="0"/>
              </a:spcAft>
              <a:buNone/>
            </a:pPr>
            <a:r>
              <a:rPr lang="en"/>
              <a:t>Shown is a Topological map of India, on comparison with the cluster map shown , it is visible that the cluster formed do coincide with the topological map.</a:t>
            </a:r>
            <a:endParaRPr/>
          </a:p>
          <a:p>
            <a:pPr marL="0" lvl="0" indent="0" algn="l" rtl="0">
              <a:spcBef>
                <a:spcPts val="1600"/>
              </a:spcBef>
              <a:spcAft>
                <a:spcPts val="0"/>
              </a:spcAft>
              <a:buNone/>
            </a:pPr>
            <a:r>
              <a:rPr lang="en"/>
              <a:t>There is very low category-wise Distribution in India on National level.other than that in Meghalaya and J&amp;K water availability is significantly dependent on category-wise Distribution.</a:t>
            </a:r>
            <a:endParaRPr/>
          </a:p>
          <a:p>
            <a:pPr marL="0" lvl="0" indent="0" algn="l" rtl="0">
              <a:spcBef>
                <a:spcPts val="1600"/>
              </a:spcBef>
              <a:spcAft>
                <a:spcPts val="1600"/>
              </a:spcAft>
              <a:buNone/>
            </a:pPr>
            <a:endParaRPr/>
          </a:p>
        </p:txBody>
      </p:sp>
      <p:pic>
        <p:nvPicPr>
          <p:cNvPr id="242" name="Google Shape;242;p29"/>
          <p:cNvPicPr preferRelativeResize="0"/>
          <p:nvPr/>
        </p:nvPicPr>
        <p:blipFill>
          <a:blip r:embed="rId3">
            <a:alphaModFix/>
          </a:blip>
          <a:stretch>
            <a:fillRect/>
          </a:stretch>
        </p:blipFill>
        <p:spPr>
          <a:xfrm>
            <a:off x="2297900" y="1525600"/>
            <a:ext cx="2664600" cy="2237476"/>
          </a:xfrm>
          <a:prstGeom prst="rect">
            <a:avLst/>
          </a:prstGeom>
          <a:noFill/>
          <a:ln>
            <a:noFill/>
          </a:ln>
        </p:spPr>
      </p:pic>
      <p:pic>
        <p:nvPicPr>
          <p:cNvPr id="243" name="Google Shape;243;p29"/>
          <p:cNvPicPr preferRelativeResize="0"/>
          <p:nvPr/>
        </p:nvPicPr>
        <p:blipFill>
          <a:blip r:embed="rId4">
            <a:alphaModFix/>
          </a:blip>
          <a:stretch>
            <a:fillRect/>
          </a:stretch>
        </p:blipFill>
        <p:spPr>
          <a:xfrm>
            <a:off x="518700" y="1525588"/>
            <a:ext cx="2005423" cy="237887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0"/>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3000"/>
              <a:buFont typeface="Arial"/>
              <a:buNone/>
            </a:pPr>
            <a:r>
              <a:rPr lang="en"/>
              <a:t>WORK DIVISION</a:t>
            </a:r>
            <a:endParaRPr/>
          </a:p>
        </p:txBody>
      </p:sp>
      <p:sp>
        <p:nvSpPr>
          <p:cNvPr id="249" name="Google Shape;249;p30"/>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dirty="0"/>
              <a:t>AKSHAT GUPTA(2017A7PS1699H)</a:t>
            </a:r>
            <a:endParaRPr dirty="0"/>
          </a:p>
          <a:p>
            <a:pPr marL="146050" lvl="0" indent="0" algn="l" rtl="0">
              <a:spcBef>
                <a:spcPts val="0"/>
              </a:spcBef>
              <a:spcAft>
                <a:spcPts val="0"/>
              </a:spcAft>
              <a:buNone/>
            </a:pPr>
            <a:r>
              <a:rPr lang="en" dirty="0"/>
              <a:t>	Plotting of graphs using Tableau.</a:t>
            </a:r>
            <a:endParaRPr dirty="0"/>
          </a:p>
          <a:p>
            <a:pPr marL="146050" lvl="0" indent="0" algn="l" rtl="0">
              <a:spcBef>
                <a:spcPts val="0"/>
              </a:spcBef>
              <a:spcAft>
                <a:spcPts val="0"/>
              </a:spcAft>
              <a:buNone/>
            </a:pPr>
            <a:r>
              <a:rPr lang="en" dirty="0"/>
              <a:t>	Code Development</a:t>
            </a:r>
            <a:r>
              <a:rPr lang="en-US" dirty="0"/>
              <a:t>( Aggregation of data, preprocessing)</a:t>
            </a:r>
          </a:p>
          <a:p>
            <a:pPr marL="457200" lvl="0" indent="-311150" algn="l" rtl="0">
              <a:spcBef>
                <a:spcPts val="0"/>
              </a:spcBef>
              <a:spcAft>
                <a:spcPts val="0"/>
              </a:spcAft>
              <a:buSzPts val="1300"/>
              <a:buChar char="●"/>
            </a:pPr>
            <a:r>
              <a:rPr lang="en-US" dirty="0"/>
              <a:t>ABHISHEK BHARDWAJ(2017A7PS1497H)</a:t>
            </a:r>
          </a:p>
          <a:p>
            <a:pPr marL="146050" lvl="0" indent="0" algn="l" rtl="0">
              <a:spcBef>
                <a:spcPts val="0"/>
              </a:spcBef>
              <a:spcAft>
                <a:spcPts val="0"/>
              </a:spcAft>
              <a:buNone/>
            </a:pPr>
            <a:r>
              <a:rPr lang="en" dirty="0"/>
              <a:t>	Code Development( clustering, python plots)</a:t>
            </a:r>
            <a:endParaRPr dirty="0"/>
          </a:p>
          <a:p>
            <a:pPr marL="146050" lvl="0" indent="0" algn="l" rtl="0">
              <a:spcBef>
                <a:spcPts val="0"/>
              </a:spcBef>
              <a:spcAft>
                <a:spcPts val="0"/>
              </a:spcAft>
              <a:buNone/>
            </a:pPr>
            <a:r>
              <a:rPr lang="en" dirty="0"/>
              <a:t>	Dataset Research</a:t>
            </a:r>
            <a:endParaRPr dirty="0"/>
          </a:p>
          <a:p>
            <a:pPr marL="457200" lvl="0" indent="-311150" algn="l" rtl="0">
              <a:spcBef>
                <a:spcPts val="0"/>
              </a:spcBef>
              <a:spcAft>
                <a:spcPts val="0"/>
              </a:spcAft>
              <a:buSzPts val="1300"/>
              <a:buChar char="●"/>
            </a:pPr>
            <a:r>
              <a:rPr lang="en" dirty="0"/>
              <a:t>ARUN INANI(2017A7PS0085H)</a:t>
            </a:r>
            <a:endParaRPr dirty="0"/>
          </a:p>
          <a:p>
            <a:pPr marL="146050" lvl="0" indent="0" algn="l" rtl="0">
              <a:spcBef>
                <a:spcPts val="0"/>
              </a:spcBef>
              <a:spcAft>
                <a:spcPts val="0"/>
              </a:spcAft>
              <a:buNone/>
            </a:pPr>
            <a:r>
              <a:rPr lang="en" dirty="0"/>
              <a:t>	Code Development(preprocessing)</a:t>
            </a:r>
            <a:endParaRPr dirty="0"/>
          </a:p>
          <a:p>
            <a:pPr marL="146050" lvl="0" indent="0" algn="l" rtl="0">
              <a:spcBef>
                <a:spcPts val="0"/>
              </a:spcBef>
              <a:spcAft>
                <a:spcPts val="0"/>
              </a:spcAft>
              <a:buNone/>
            </a:pPr>
            <a:r>
              <a:rPr lang="en" dirty="0"/>
              <a:t>	Documentation</a:t>
            </a:r>
            <a:endParaRPr dirty="0"/>
          </a:p>
          <a:p>
            <a:pPr marL="146050" lvl="0" indent="0" algn="l" rtl="0">
              <a:spcBef>
                <a:spcPts val="0"/>
              </a:spcBef>
              <a:spcAft>
                <a:spcPts val="0"/>
              </a:spcAft>
              <a:buNone/>
            </a:pPr>
            <a:r>
              <a:rPr lang="en" dirty="0"/>
              <a:t>	Dataset Research</a:t>
            </a: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2"/>
          <p:cNvSpPr txBox="1">
            <a:spLocks noGrp="1"/>
          </p:cNvSpPr>
          <p:nvPr>
            <p:ph type="title"/>
          </p:nvPr>
        </p:nvSpPr>
        <p:spPr>
          <a:xfrm>
            <a:off x="819150" y="2146950"/>
            <a:ext cx="7505700" cy="95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THANK YOU </a:t>
            </a:r>
            <a:endParaRPr dirty="0"/>
          </a:p>
        </p:txBody>
      </p:sp>
      <p:sp>
        <p:nvSpPr>
          <p:cNvPr id="261" name="Google Shape;261;p32"/>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000" dirty="0">
              <a:solidFill>
                <a:srgbClr val="FF0000"/>
              </a:solidFill>
            </a:endParaRPr>
          </a:p>
          <a:p>
            <a:pPr marL="0" lvl="0" indent="0" algn="l" rtl="0">
              <a:spcBef>
                <a:spcPts val="1600"/>
              </a:spcBef>
              <a:spcAft>
                <a:spcPts val="1600"/>
              </a:spcAft>
              <a:buNone/>
            </a:pPr>
            <a:endParaRPr sz="2000" dirty="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PROJECT OVERVIEW</a:t>
            </a:r>
            <a:endParaRPr/>
          </a:p>
        </p:txBody>
      </p:sp>
      <p:sp>
        <p:nvSpPr>
          <p:cNvPr id="136" name="Google Shape;136;p14"/>
          <p:cNvSpPr txBox="1">
            <a:spLocks noGrp="1"/>
          </p:cNvSpPr>
          <p:nvPr>
            <p:ph type="body" idx="1"/>
          </p:nvPr>
        </p:nvSpPr>
        <p:spPr>
          <a:xfrm>
            <a:off x="819150" y="1800200"/>
            <a:ext cx="7505700" cy="263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Project aims to determine the distribution of potable drinking water across Districts and States of India. And to compare the effect of location-wise and category-wise Distribution.</a:t>
            </a:r>
            <a:endParaRPr/>
          </a:p>
          <a:p>
            <a:pPr marL="0" lvl="0" indent="0" algn="l" rtl="0">
              <a:spcBef>
                <a:spcPts val="1600"/>
              </a:spcBef>
              <a:spcAft>
                <a:spcPts val="0"/>
              </a:spcAft>
              <a:buNone/>
            </a:pPr>
            <a:r>
              <a:rPr lang="en"/>
              <a:t>This analysis will help us to find solid proofs (if any) to the common myth that water availability depends upon population distribution(category wise) across india and is comparatively better for general class people than other categories.</a:t>
            </a:r>
            <a:endParaRPr/>
          </a:p>
          <a:p>
            <a:pPr marL="0" lvl="0" indent="0" algn="l" rtl="0">
              <a:spcBef>
                <a:spcPts val="1600"/>
              </a:spcBef>
              <a:spcAft>
                <a:spcPts val="1600"/>
              </a:spcAft>
              <a:buNone/>
            </a:pPr>
            <a:r>
              <a:rPr lang="en"/>
              <a:t>The dataset is provided under NRDWP a Government of india’s flagship rural drinking water supply scheme.The scheme aims to provide safe and adequate drinking water across rural India.The dataset has data of each and every state and gives information about the village name and its location(i.e. State name,district name,block name) and the population their having access to potable drinking water(category wise).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DATASET OVERVIEW</a:t>
            </a:r>
            <a:endParaRPr/>
          </a:p>
        </p:txBody>
      </p:sp>
      <p:sp>
        <p:nvSpPr>
          <p:cNvPr id="142" name="Google Shape;142;p15"/>
          <p:cNvSpPr txBox="1">
            <a:spLocks noGrp="1"/>
          </p:cNvSpPr>
          <p:nvPr>
            <p:ph type="body" idx="1"/>
          </p:nvPr>
        </p:nvSpPr>
        <p:spPr>
          <a:xfrm>
            <a:off x="819150" y="1499675"/>
            <a:ext cx="7505700" cy="293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Dataset consists of 4 files in in total,one for each year from 2009-2012.</a:t>
            </a:r>
            <a:endParaRPr dirty="0"/>
          </a:p>
          <a:p>
            <a:pPr marL="0" lvl="0" indent="0" algn="l" rtl="0">
              <a:spcBef>
                <a:spcPts val="1600"/>
              </a:spcBef>
              <a:spcAft>
                <a:spcPts val="0"/>
              </a:spcAft>
              <a:buNone/>
            </a:pPr>
            <a:r>
              <a:rPr lang="en" dirty="0"/>
              <a:t>Each file consists of various attributes to define location of a village(state name,district,block name etc) and other attributes like SC current,SC covered(similarly 2 attributes each for ST and General category),SC concentrated,St concentrated etc.</a:t>
            </a:r>
            <a:endParaRPr dirty="0"/>
          </a:p>
          <a:p>
            <a:pPr marL="0" lvl="0" indent="0" algn="l" rtl="0">
              <a:spcBef>
                <a:spcPts val="1600"/>
              </a:spcBef>
              <a:spcAft>
                <a:spcPts val="1600"/>
              </a:spcAft>
              <a:buNone/>
            </a:pPr>
            <a:r>
              <a:rPr lang="en" dirty="0"/>
              <a:t>Dataset was same for all the four years i.e. having same attribute values for a village for all the four years.</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6"/>
          <p:cNvSpPr txBox="1">
            <a:spLocks noGrp="1"/>
          </p:cNvSpPr>
          <p:nvPr>
            <p:ph type="title"/>
          </p:nvPr>
        </p:nvSpPr>
        <p:spPr>
          <a:xfrm>
            <a:off x="712000" y="524175"/>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AF7B51"/>
                </a:solidFill>
              </a:rPr>
              <a:t>PREPROCESSING</a:t>
            </a:r>
            <a:endParaRPr/>
          </a:p>
        </p:txBody>
      </p:sp>
      <p:sp>
        <p:nvSpPr>
          <p:cNvPr id="148" name="Google Shape;148;p16"/>
          <p:cNvSpPr txBox="1">
            <a:spLocks noGrp="1"/>
          </p:cNvSpPr>
          <p:nvPr>
            <p:ph type="body" idx="1"/>
          </p:nvPr>
        </p:nvSpPr>
        <p:spPr>
          <a:xfrm>
            <a:off x="628675" y="1193025"/>
            <a:ext cx="8042574" cy="2448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dirty="0">
                <a:solidFill>
                  <a:srgbClr val="233A44"/>
                </a:solidFill>
              </a:rPr>
              <a:t>● DATA CLEANING</a:t>
            </a:r>
          </a:p>
          <a:p>
            <a:pPr marL="0" lvl="0" indent="0" algn="l" rtl="0">
              <a:lnSpc>
                <a:spcPct val="115000"/>
              </a:lnSpc>
              <a:spcBef>
                <a:spcPts val="0"/>
              </a:spcBef>
              <a:spcAft>
                <a:spcPts val="0"/>
              </a:spcAft>
              <a:buNone/>
            </a:pPr>
            <a:r>
              <a:rPr lang="en" dirty="0">
                <a:solidFill>
                  <a:srgbClr val="233A44"/>
                </a:solidFill>
              </a:rPr>
              <a:t>     Removing noisy Data: Rows which had negative entries in any of the column attributes or the   total   current 	population  was zero  were removed. </a:t>
            </a:r>
            <a:r>
              <a:rPr lang="en-US" dirty="0"/>
              <a:t>Also, rows having covered  population greater than current  	population were removed.</a:t>
            </a:r>
            <a:endParaRPr dirty="0">
              <a:solidFill>
                <a:srgbClr val="233A44"/>
              </a:solidFill>
            </a:endParaRPr>
          </a:p>
          <a:p>
            <a:pPr marL="152400" lvl="0" indent="0" algn="l" rtl="0">
              <a:lnSpc>
                <a:spcPct val="115000"/>
              </a:lnSpc>
              <a:spcBef>
                <a:spcPts val="0"/>
              </a:spcBef>
              <a:spcAft>
                <a:spcPts val="0"/>
              </a:spcAft>
              <a:buNone/>
            </a:pPr>
            <a:r>
              <a:rPr lang="en" dirty="0">
                <a:solidFill>
                  <a:srgbClr val="233A44"/>
                </a:solidFill>
              </a:rPr>
              <a:t>  	Regular expression was also used to remove noise in the names of district, states, habitation   name 	and  village name.</a:t>
            </a:r>
            <a:endParaRPr dirty="0">
              <a:solidFill>
                <a:srgbClr val="233A44"/>
              </a:solidFill>
            </a:endParaRPr>
          </a:p>
          <a:p>
            <a:pPr marL="152400" lvl="0" indent="0" algn="l" rtl="0">
              <a:lnSpc>
                <a:spcPct val="115000"/>
              </a:lnSpc>
              <a:spcBef>
                <a:spcPts val="0"/>
              </a:spcBef>
              <a:spcAft>
                <a:spcPts val="0"/>
              </a:spcAft>
              <a:buNone/>
            </a:pPr>
            <a:r>
              <a:rPr lang="en" dirty="0">
                <a:solidFill>
                  <a:srgbClr val="233A44"/>
                </a:solidFill>
              </a:rPr>
              <a:t>Removing Duplicate Entries : The raw dataset had some duplicate entries which need to be   removed</a:t>
            </a:r>
            <a:endParaRPr dirty="0">
              <a:solidFill>
                <a:srgbClr val="233A44"/>
              </a:solidFill>
            </a:endParaRPr>
          </a:p>
          <a:p>
            <a:pPr marL="0" lvl="0" indent="0" algn="l" rtl="0">
              <a:lnSpc>
                <a:spcPct val="115000"/>
              </a:lnSpc>
              <a:spcBef>
                <a:spcPts val="0"/>
              </a:spcBef>
              <a:spcAft>
                <a:spcPts val="0"/>
              </a:spcAft>
              <a:buNone/>
            </a:pPr>
            <a:r>
              <a:rPr lang="en" dirty="0">
                <a:solidFill>
                  <a:srgbClr val="233A44"/>
                </a:solidFill>
              </a:rPr>
              <a:t>● DATA REDUCTION</a:t>
            </a:r>
            <a:endParaRPr dirty="0">
              <a:solidFill>
                <a:srgbClr val="233A44"/>
              </a:solidFill>
            </a:endParaRPr>
          </a:p>
          <a:p>
            <a:pPr marL="152400" lvl="0" indent="0" algn="l" rtl="0">
              <a:lnSpc>
                <a:spcPct val="115000"/>
              </a:lnSpc>
              <a:spcBef>
                <a:spcPts val="0"/>
              </a:spcBef>
              <a:spcAft>
                <a:spcPts val="0"/>
              </a:spcAft>
              <a:buNone/>
            </a:pPr>
            <a:r>
              <a:rPr lang="en" dirty="0">
                <a:solidFill>
                  <a:srgbClr val="233A44"/>
                </a:solidFill>
              </a:rPr>
              <a:t>  Dimensionality Reduction: Selecting a useful subset of attributes out of all the different   attributes(Attribute 	subset selection),certain data attributes were dropped.</a:t>
            </a:r>
            <a:endParaRPr dirty="0">
              <a:solidFill>
                <a:srgbClr val="233A44"/>
              </a:solidFill>
            </a:endParaRPr>
          </a:p>
          <a:p>
            <a:pPr marL="0" lvl="0" indent="0" algn="l" rtl="0">
              <a:lnSpc>
                <a:spcPct val="115000"/>
              </a:lnSpc>
              <a:spcBef>
                <a:spcPts val="0"/>
              </a:spcBef>
              <a:spcAft>
                <a:spcPts val="0"/>
              </a:spcAft>
              <a:buNone/>
            </a:pPr>
            <a:r>
              <a:rPr lang="en" dirty="0">
                <a:solidFill>
                  <a:srgbClr val="233A44"/>
                </a:solidFill>
              </a:rPr>
              <a:t>● DATA TRANSFORMATION</a:t>
            </a:r>
            <a:endParaRPr dirty="0">
              <a:solidFill>
                <a:srgbClr val="233A44"/>
              </a:solidFill>
            </a:endParaRPr>
          </a:p>
          <a:p>
            <a:pPr marL="152400" lvl="0" indent="0" algn="l" rtl="0">
              <a:lnSpc>
                <a:spcPct val="115000"/>
              </a:lnSpc>
              <a:spcBef>
                <a:spcPts val="0"/>
              </a:spcBef>
              <a:spcAft>
                <a:spcPts val="0"/>
              </a:spcAft>
              <a:buNone/>
            </a:pPr>
            <a:r>
              <a:rPr lang="en" dirty="0">
                <a:solidFill>
                  <a:srgbClr val="233A44"/>
                </a:solidFill>
              </a:rPr>
              <a:t>  Feature Construction : Certain new attributes were constructed using the given attributes to   make some useful 	observation and to be able to do a better analysis of the given dataset.</a:t>
            </a:r>
            <a:endParaRPr dirty="0">
              <a:solidFill>
                <a:srgbClr val="233A44"/>
              </a:solidFill>
            </a:endParaRPr>
          </a:p>
          <a:p>
            <a:pPr marL="152400" lvl="0" indent="0" algn="l" rtl="0">
              <a:lnSpc>
                <a:spcPct val="115000"/>
              </a:lnSpc>
              <a:spcBef>
                <a:spcPts val="0"/>
              </a:spcBef>
              <a:spcAft>
                <a:spcPts val="0"/>
              </a:spcAft>
              <a:buNone/>
            </a:pPr>
            <a:r>
              <a:rPr lang="en" dirty="0">
                <a:solidFill>
                  <a:srgbClr val="233A44"/>
                </a:solidFill>
              </a:rPr>
              <a:t>  Aggregation: The Dataset was grouped by various level like village, district and state  level for   analysis. Also, the 	data of four years was also grouped together  so as to analysis time series   changes(if any). </a:t>
            </a:r>
            <a:endParaRPr dirty="0">
              <a:solidFill>
                <a:srgbClr val="233A44"/>
              </a:solidFill>
            </a:endParaRPr>
          </a:p>
          <a:p>
            <a:pPr marL="0" lvl="0" indent="0" algn="l" rtl="0">
              <a:spcBef>
                <a:spcPts val="0"/>
              </a:spcBef>
              <a:spcAft>
                <a:spcPts val="160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7"/>
          <p:cNvSpPr txBox="1">
            <a:spLocks noGrp="1"/>
          </p:cNvSpPr>
          <p:nvPr>
            <p:ph type="title"/>
          </p:nvPr>
        </p:nvSpPr>
        <p:spPr>
          <a:xfrm>
            <a:off x="273800" y="275475"/>
            <a:ext cx="3351900" cy="61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NATIONAL LEVEL</a:t>
            </a:r>
            <a:endParaRPr/>
          </a:p>
        </p:txBody>
      </p:sp>
      <p:sp>
        <p:nvSpPr>
          <p:cNvPr id="154" name="Google Shape;154;p17"/>
          <p:cNvSpPr txBox="1">
            <a:spLocks noGrp="1"/>
          </p:cNvSpPr>
          <p:nvPr>
            <p:ph type="body" idx="1"/>
          </p:nvPr>
        </p:nvSpPr>
        <p:spPr>
          <a:xfrm>
            <a:off x="4454900" y="805600"/>
            <a:ext cx="4369500" cy="363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is a cluster plot of all the States and UTs of India.</a:t>
            </a:r>
            <a:endParaRPr/>
          </a:p>
          <a:p>
            <a:pPr marL="0" lvl="0" indent="0" algn="l" rtl="0">
              <a:spcBef>
                <a:spcPts val="1600"/>
              </a:spcBef>
              <a:spcAft>
                <a:spcPts val="0"/>
              </a:spcAft>
              <a:buNone/>
            </a:pPr>
            <a:r>
              <a:rPr lang="en"/>
              <a:t>There are 3 clusters in total and 6 outliers.</a:t>
            </a:r>
            <a:endParaRPr/>
          </a:p>
          <a:p>
            <a:pPr marL="0" lvl="0" indent="0" algn="l" rtl="0">
              <a:spcBef>
                <a:spcPts val="1600"/>
              </a:spcBef>
              <a:spcAft>
                <a:spcPts val="0"/>
              </a:spcAft>
              <a:buNone/>
            </a:pPr>
            <a:r>
              <a:rPr lang="en" b="1"/>
              <a:t>CLUSTER1</a:t>
            </a:r>
            <a:r>
              <a:rPr lang="en"/>
              <a:t>:Goa,Gujarat,Haryana,Jharkhand,Kerala,Tamil Nadu,UP,Uttarakhand,WB</a:t>
            </a:r>
            <a:endParaRPr/>
          </a:p>
          <a:p>
            <a:pPr marL="0" lvl="0" indent="0" algn="l" rtl="0">
              <a:spcBef>
                <a:spcPts val="1600"/>
              </a:spcBef>
              <a:spcAft>
                <a:spcPts val="0"/>
              </a:spcAft>
              <a:buNone/>
            </a:pPr>
            <a:r>
              <a:rPr lang="en" b="1"/>
              <a:t>CLUSTER2</a:t>
            </a:r>
            <a:r>
              <a:rPr lang="en"/>
              <a:t>:Arunachal Pradesh,Assam,Manipur,Mizoram</a:t>
            </a:r>
            <a:endParaRPr/>
          </a:p>
          <a:p>
            <a:pPr marL="0" lvl="0" indent="0" algn="l" rtl="0">
              <a:spcBef>
                <a:spcPts val="1600"/>
              </a:spcBef>
              <a:spcAft>
                <a:spcPts val="0"/>
              </a:spcAft>
              <a:buNone/>
            </a:pPr>
            <a:r>
              <a:rPr lang="en" b="1"/>
              <a:t>CLUSTER3:</a:t>
            </a:r>
            <a:r>
              <a:rPr lang="en"/>
              <a:t>Bihar,Chattisgarh,Himachal Pradesh,Karnataka, Maharashtra,Madhya  Pradesh,Orissa,Rajasthan,Sikkim</a:t>
            </a:r>
            <a:endParaRPr/>
          </a:p>
          <a:p>
            <a:pPr marL="0" lvl="0" indent="0" algn="l" rtl="0">
              <a:spcBef>
                <a:spcPts val="1600"/>
              </a:spcBef>
              <a:spcAft>
                <a:spcPts val="1600"/>
              </a:spcAft>
              <a:buNone/>
            </a:pPr>
            <a:r>
              <a:rPr lang="en" b="1"/>
              <a:t>OUTLIERS</a:t>
            </a:r>
            <a:r>
              <a:rPr lang="en"/>
              <a:t>:J&amp;K,Meghalaya,Nagaland,Puducherry,Punjab, Tripura</a:t>
            </a:r>
            <a:endParaRPr/>
          </a:p>
        </p:txBody>
      </p:sp>
      <p:pic>
        <p:nvPicPr>
          <p:cNvPr id="155" name="Google Shape;155;p17"/>
          <p:cNvPicPr preferRelativeResize="0"/>
          <p:nvPr/>
        </p:nvPicPr>
        <p:blipFill>
          <a:blip r:embed="rId3">
            <a:alphaModFix/>
          </a:blip>
          <a:stretch>
            <a:fillRect/>
          </a:stretch>
        </p:blipFill>
        <p:spPr>
          <a:xfrm>
            <a:off x="273800" y="805600"/>
            <a:ext cx="3946424" cy="39464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8"/>
          <p:cNvSpPr txBox="1">
            <a:spLocks noGrp="1"/>
          </p:cNvSpPr>
          <p:nvPr>
            <p:ph type="title"/>
          </p:nvPr>
        </p:nvSpPr>
        <p:spPr>
          <a:xfrm>
            <a:off x="885350" y="789400"/>
            <a:ext cx="2164200" cy="67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CLUSTER1</a:t>
            </a:r>
            <a:endParaRPr/>
          </a:p>
        </p:txBody>
      </p:sp>
      <p:sp>
        <p:nvSpPr>
          <p:cNvPr id="161" name="Google Shape;161;p18"/>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Cluster1 is a group of states having high fraction values for all the three categories indicating no appreciable category wise distribution (on state level after aggregation). To get a better insight of distribution (if any) we studied two states of cluster1 Uttarakhand and West Bengal.</a:t>
            </a:r>
            <a:endParaRPr dirty="0"/>
          </a:p>
          <a:p>
            <a:pPr marL="0" lvl="0" indent="0" algn="l" rtl="0">
              <a:spcBef>
                <a:spcPts val="1600"/>
              </a:spcBef>
              <a:spcAft>
                <a:spcPts val="1600"/>
              </a:spcAft>
              <a:buNone/>
            </a:pPr>
            <a:r>
              <a:rPr lang="en" dirty="0"/>
              <a:t>We will Discuss Uttarakhand and West Bengal in detail.</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9"/>
          <p:cNvSpPr txBox="1">
            <a:spLocks noGrp="1"/>
          </p:cNvSpPr>
          <p:nvPr>
            <p:ph type="title"/>
          </p:nvPr>
        </p:nvSpPr>
        <p:spPr>
          <a:xfrm>
            <a:off x="341350" y="353725"/>
            <a:ext cx="3115800" cy="65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UTTARAKHAND</a:t>
            </a:r>
            <a:endParaRPr/>
          </a:p>
        </p:txBody>
      </p:sp>
      <p:sp>
        <p:nvSpPr>
          <p:cNvPr id="167" name="Google Shape;167;p19"/>
          <p:cNvSpPr txBox="1">
            <a:spLocks noGrp="1"/>
          </p:cNvSpPr>
          <p:nvPr>
            <p:ph type="body" idx="1"/>
          </p:nvPr>
        </p:nvSpPr>
        <p:spPr>
          <a:xfrm>
            <a:off x="4572000" y="1011925"/>
            <a:ext cx="3753000" cy="342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graph shows the scatter plot of various district in Uttarakhand.</a:t>
            </a:r>
            <a:endParaRPr/>
          </a:p>
          <a:p>
            <a:pPr marL="0" lvl="0" indent="0" algn="l" rtl="0">
              <a:spcBef>
                <a:spcPts val="1600"/>
              </a:spcBef>
              <a:spcAft>
                <a:spcPts val="0"/>
              </a:spcAft>
              <a:buNone/>
            </a:pPr>
            <a:r>
              <a:rPr lang="en"/>
              <a:t>DBSCAN was applied on this plot and it resulted in 2 clusters and one outlier. </a:t>
            </a:r>
            <a:endParaRPr/>
          </a:p>
          <a:p>
            <a:pPr marL="0" lvl="0" indent="0" algn="l" rtl="0">
              <a:spcBef>
                <a:spcPts val="1600"/>
              </a:spcBef>
              <a:spcAft>
                <a:spcPts val="1600"/>
              </a:spcAft>
              <a:buNone/>
            </a:pPr>
            <a:r>
              <a:rPr lang="en"/>
              <a:t>For every district in cluster1 values of the all three fractions lie in the range (0.75-0.95) whereas values of fractions for district in cluter2 lies in the range (0.55-0.7).</a:t>
            </a:r>
            <a:endParaRPr/>
          </a:p>
        </p:txBody>
      </p:sp>
      <p:pic>
        <p:nvPicPr>
          <p:cNvPr id="168" name="Google Shape;168;p19"/>
          <p:cNvPicPr preferRelativeResize="0"/>
          <p:nvPr/>
        </p:nvPicPr>
        <p:blipFill>
          <a:blip r:embed="rId3">
            <a:alphaModFix/>
          </a:blip>
          <a:stretch>
            <a:fillRect/>
          </a:stretch>
        </p:blipFill>
        <p:spPr>
          <a:xfrm>
            <a:off x="777000" y="1011925"/>
            <a:ext cx="3426899" cy="34268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0"/>
          <p:cNvSpPr txBox="1">
            <a:spLocks noGrp="1"/>
          </p:cNvSpPr>
          <p:nvPr>
            <p:ph type="title"/>
          </p:nvPr>
        </p:nvSpPr>
        <p:spPr>
          <a:xfrm>
            <a:off x="299175" y="311575"/>
            <a:ext cx="3045600" cy="60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WEST BENGAL</a:t>
            </a:r>
            <a:endParaRPr/>
          </a:p>
        </p:txBody>
      </p:sp>
      <p:sp>
        <p:nvSpPr>
          <p:cNvPr id="174" name="Google Shape;174;p20"/>
          <p:cNvSpPr txBox="1">
            <a:spLocks noGrp="1"/>
          </p:cNvSpPr>
          <p:nvPr>
            <p:ph type="body" idx="1"/>
          </p:nvPr>
        </p:nvSpPr>
        <p:spPr>
          <a:xfrm>
            <a:off x="4572000" y="1011825"/>
            <a:ext cx="3752700" cy="3426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graph shows the scatter plot of various districts in West Bengal.</a:t>
            </a:r>
            <a:endParaRPr/>
          </a:p>
          <a:p>
            <a:pPr marL="0" lvl="0" indent="0" algn="l" rtl="0">
              <a:spcBef>
                <a:spcPts val="1600"/>
              </a:spcBef>
              <a:spcAft>
                <a:spcPts val="0"/>
              </a:spcAft>
              <a:buNone/>
            </a:pPr>
            <a:r>
              <a:rPr lang="en"/>
              <a:t>DBSCAN was applied on this plot and its resulted in 1 cluster and a outlier point.</a:t>
            </a:r>
            <a:endParaRPr/>
          </a:p>
          <a:p>
            <a:pPr marL="0" lvl="0" indent="0" algn="l" rtl="0">
              <a:spcBef>
                <a:spcPts val="1600"/>
              </a:spcBef>
              <a:spcAft>
                <a:spcPts val="0"/>
              </a:spcAft>
              <a:buNone/>
            </a:pPr>
            <a:r>
              <a:rPr lang="en"/>
              <a:t>All the districts of West Bengal have high values for all the three fractions in the range (0.75-1.0). </a:t>
            </a:r>
            <a:endParaRPr/>
          </a:p>
          <a:p>
            <a:pPr marL="0" lvl="0" indent="0" algn="l" rtl="0">
              <a:spcBef>
                <a:spcPts val="1600"/>
              </a:spcBef>
              <a:spcAft>
                <a:spcPts val="1600"/>
              </a:spcAft>
              <a:buNone/>
            </a:pPr>
            <a:r>
              <a:rPr lang="en"/>
              <a:t>There is no significant difference between the values of all the districts hence there is no possibility of any sort of category-wise or location-wise distribution.</a:t>
            </a:r>
            <a:endParaRPr/>
          </a:p>
        </p:txBody>
      </p:sp>
      <p:pic>
        <p:nvPicPr>
          <p:cNvPr id="175" name="Google Shape;175;p20"/>
          <p:cNvPicPr preferRelativeResize="0"/>
          <p:nvPr/>
        </p:nvPicPr>
        <p:blipFill>
          <a:blip r:embed="rId3">
            <a:alphaModFix/>
          </a:blip>
          <a:stretch>
            <a:fillRect/>
          </a:stretch>
        </p:blipFill>
        <p:spPr>
          <a:xfrm>
            <a:off x="700475" y="1011825"/>
            <a:ext cx="3426899" cy="3426899"/>
          </a:xfrm>
          <a:prstGeom prst="rect">
            <a:avLst/>
          </a:prstGeom>
          <a:noFill/>
          <a:ln>
            <a:noFill/>
          </a:ln>
        </p:spPr>
      </p:pic>
      <p:sp>
        <p:nvSpPr>
          <p:cNvPr id="176" name="Google Shape;176;p20"/>
          <p:cNvSpPr txBox="1"/>
          <p:nvPr/>
        </p:nvSpPr>
        <p:spPr>
          <a:xfrm>
            <a:off x="4691050" y="4510175"/>
            <a:ext cx="4214700" cy="311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50">
                <a:solidFill>
                  <a:srgbClr val="233A44"/>
                </a:solidFill>
              </a:rPr>
              <a:t>For graphs/plots of other states belonging to cluster1 click </a:t>
            </a:r>
            <a:r>
              <a:rPr lang="en" sz="1050" i="1" u="sng">
                <a:solidFill>
                  <a:schemeClr val="hlink"/>
                </a:solidFill>
                <a:hlinkClick r:id="rId4"/>
              </a:rPr>
              <a:t>here</a:t>
            </a:r>
            <a:endParaRPr sz="1050" i="1" u="sng">
              <a:solidFill>
                <a:srgbClr val="00B0F0"/>
              </a:solidFill>
            </a:endParaRPr>
          </a:p>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1"/>
          <p:cNvSpPr txBox="1">
            <a:spLocks noGrp="1"/>
          </p:cNvSpPr>
          <p:nvPr>
            <p:ph type="title"/>
          </p:nvPr>
        </p:nvSpPr>
        <p:spPr>
          <a:xfrm>
            <a:off x="819150" y="845600"/>
            <a:ext cx="7505700" cy="92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CLUSTER2</a:t>
            </a:r>
            <a:endParaRPr/>
          </a:p>
        </p:txBody>
      </p:sp>
      <p:sp>
        <p:nvSpPr>
          <p:cNvPr id="182" name="Google Shape;182;p21"/>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Cluster2 is a group of states having low fraction of total population having access to water in state(Total covered population/Total current population) with no appreciable category wise distribution(on state level after aggregation).</a:t>
            </a:r>
            <a:endParaRPr/>
          </a:p>
          <a:p>
            <a:pPr marL="0" lvl="0" indent="0" algn="l" rtl="0">
              <a:spcBef>
                <a:spcPts val="1600"/>
              </a:spcBef>
              <a:spcAft>
                <a:spcPts val="0"/>
              </a:spcAft>
              <a:buNone/>
            </a:pPr>
            <a:r>
              <a:rPr lang="en"/>
              <a:t>But this cluster does have high inter cluster similarity between all four states viz. Arunachal Pradesh, Assam, Manipur and Mizoram as all of them have very low percentage of people having access to potable drinking water(State-level). </a:t>
            </a:r>
            <a:endParaRPr/>
          </a:p>
          <a:p>
            <a:pPr marL="0" lvl="0" indent="0" algn="l" rtl="0">
              <a:spcBef>
                <a:spcPts val="1600"/>
              </a:spcBef>
              <a:spcAft>
                <a:spcPts val="0"/>
              </a:spcAft>
              <a:buNone/>
            </a:pPr>
            <a:r>
              <a:rPr lang="en"/>
              <a:t>To get a better insight of distribution (if any) we studied Assam's distribution on state level.</a:t>
            </a:r>
            <a:endParaRPr/>
          </a:p>
          <a:p>
            <a:pPr marL="0" lvl="0" indent="0" algn="l" rtl="0">
              <a:spcBef>
                <a:spcPts val="1600"/>
              </a:spcBef>
              <a:spcAft>
                <a:spcPts val="1600"/>
              </a:spcAft>
              <a:buNone/>
            </a:pPr>
            <a:endParaRPr/>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361</TotalTime>
  <Words>1510</Words>
  <Application>Microsoft Office PowerPoint</Application>
  <PresentationFormat>On-screen Show (16:9)</PresentationFormat>
  <Paragraphs>91</Paragraphs>
  <Slides>19</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Nunito</vt:lpstr>
      <vt:lpstr>Shift</vt:lpstr>
      <vt:lpstr>National Rural Drinking Water Programme (NRDWP)</vt:lpstr>
      <vt:lpstr>PROJECT OVERVIEW</vt:lpstr>
      <vt:lpstr>DATASET OVERVIEW</vt:lpstr>
      <vt:lpstr>PREPROCESSING</vt:lpstr>
      <vt:lpstr>NATIONAL LEVEL</vt:lpstr>
      <vt:lpstr>CLUSTER1</vt:lpstr>
      <vt:lpstr>UTTARAKHAND</vt:lpstr>
      <vt:lpstr>WEST BENGAL</vt:lpstr>
      <vt:lpstr>CLUSTER2</vt:lpstr>
      <vt:lpstr>ASSAM</vt:lpstr>
      <vt:lpstr>PowerPoint Presentation</vt:lpstr>
      <vt:lpstr>CLUSTER3</vt:lpstr>
      <vt:lpstr>BIHAR</vt:lpstr>
      <vt:lpstr>OUTLIERS</vt:lpstr>
      <vt:lpstr>JAMMU &amp; KASHMIR</vt:lpstr>
      <vt:lpstr>MEGHALAYA</vt:lpstr>
      <vt:lpstr>CONCLUSION</vt:lpstr>
      <vt:lpstr>WORK DIVISION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National Rural Drinking Water Programme (NRDWP)</dc:title>
  <cp:lastModifiedBy>f20171497@hyderabad.bits-pilani.ac.in</cp:lastModifiedBy>
  <cp:revision>9</cp:revision>
  <dcterms:modified xsi:type="dcterms:W3CDTF">2020-04-25T09:30:25Z</dcterms:modified>
</cp:coreProperties>
</file>