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EB70C-3129-4485-B73B-A79304D8F85A}" v="7" dt="2018-10-22T05:56:41.1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97" d="100"/>
          <a:sy n="97" d="100"/>
        </p:scale>
        <p:origin x="18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 khare" userId="a68696d725df847a" providerId="LiveId" clId="{336EB70C-3129-4485-B73B-A79304D8F85A}"/>
    <pc:docChg chg="undo custSel mod addSld delSld modSld">
      <pc:chgData name="Akshat khare" userId="a68696d725df847a" providerId="LiveId" clId="{336EB70C-3129-4485-B73B-A79304D8F85A}" dt="2018-10-22T05:57:36.761" v="219" actId="313"/>
      <pc:docMkLst>
        <pc:docMk/>
      </pc:docMkLst>
      <pc:sldChg chg="delSp modSp">
        <pc:chgData name="Akshat khare" userId="a68696d725df847a" providerId="LiveId" clId="{336EB70C-3129-4485-B73B-A79304D8F85A}" dt="2018-10-22T05:57:36.761" v="219" actId="313"/>
        <pc:sldMkLst>
          <pc:docMk/>
          <pc:sldMk cId="0" sldId="260"/>
        </pc:sldMkLst>
        <pc:spChg chg="del mod">
          <ac:chgData name="Akshat khare" userId="a68696d725df847a" providerId="LiveId" clId="{336EB70C-3129-4485-B73B-A79304D8F85A}" dt="2018-10-22T05:55:56.260" v="188"/>
          <ac:spMkLst>
            <pc:docMk/>
            <pc:sldMk cId="0" sldId="260"/>
            <ac:spMk id="9" creationId="{00000000-0000-0000-0000-000000000000}"/>
          </ac:spMkLst>
        </pc:spChg>
        <pc:spChg chg="mod">
          <ac:chgData name="Akshat khare" userId="a68696d725df847a" providerId="LiveId" clId="{336EB70C-3129-4485-B73B-A79304D8F85A}" dt="2018-10-22T05:57:36.761" v="219" actId="313"/>
          <ac:spMkLst>
            <pc:docMk/>
            <pc:sldMk cId="0" sldId="260"/>
            <ac:spMk id="10" creationId="{00000000-0000-0000-0000-000000000000}"/>
          </ac:spMkLst>
        </pc:spChg>
      </pc:sldChg>
      <pc:sldChg chg="addSp delSp modSp add del mod setBg">
        <pc:chgData name="Akshat khare" userId="a68696d725df847a" providerId="LiveId" clId="{336EB70C-3129-4485-B73B-A79304D8F85A}" dt="2018-10-22T04:19:54.627" v="6" actId="2696"/>
        <pc:sldMkLst>
          <pc:docMk/>
          <pc:sldMk cId="3864813024" sldId="265"/>
        </pc:sldMkLst>
        <pc:spChg chg="del">
          <ac:chgData name="Akshat khare" userId="a68696d725df847a" providerId="LiveId" clId="{336EB70C-3129-4485-B73B-A79304D8F85A}" dt="2018-10-22T04:18:39.614" v="1"/>
          <ac:spMkLst>
            <pc:docMk/>
            <pc:sldMk cId="3864813024" sldId="265"/>
            <ac:spMk id="2" creationId="{1849C13F-BE37-433F-AC68-4894EA0862EB}"/>
          </ac:spMkLst>
        </pc:spChg>
        <pc:spChg chg="del">
          <ac:chgData name="Akshat khare" userId="a68696d725df847a" providerId="LiveId" clId="{336EB70C-3129-4485-B73B-A79304D8F85A}" dt="2018-10-22T04:18:39.614" v="1"/>
          <ac:spMkLst>
            <pc:docMk/>
            <pc:sldMk cId="3864813024" sldId="265"/>
            <ac:spMk id="3" creationId="{A8FCA006-190F-4407-8D4D-D51DC301D685}"/>
          </ac:spMkLst>
        </pc:spChg>
        <pc:spChg chg="add del mod">
          <ac:chgData name="Akshat khare" userId="a68696d725df847a" providerId="LiveId" clId="{336EB70C-3129-4485-B73B-A79304D8F85A}" dt="2018-10-22T04:18:50.497" v="2"/>
          <ac:spMkLst>
            <pc:docMk/>
            <pc:sldMk cId="3864813024" sldId="265"/>
            <ac:spMk id="4" creationId="{9D5927F5-1EDB-46DC-B828-DEFB8CF5CA38}"/>
          </ac:spMkLst>
        </pc:spChg>
        <pc:spChg chg="add del mod">
          <ac:chgData name="Akshat khare" userId="a68696d725df847a" providerId="LiveId" clId="{336EB70C-3129-4485-B73B-A79304D8F85A}" dt="2018-10-22T04:18:50.497" v="2"/>
          <ac:spMkLst>
            <pc:docMk/>
            <pc:sldMk cId="3864813024" sldId="265"/>
            <ac:spMk id="5" creationId="{25EFC12A-5D36-44EB-8C29-3F14A467F2CA}"/>
          </ac:spMkLst>
        </pc:spChg>
        <pc:spChg chg="add mod">
          <ac:chgData name="Akshat khare" userId="a68696d725df847a" providerId="LiveId" clId="{336EB70C-3129-4485-B73B-A79304D8F85A}" dt="2018-10-22T04:19:24.639" v="4" actId="26606"/>
          <ac:spMkLst>
            <pc:docMk/>
            <pc:sldMk cId="3864813024" sldId="265"/>
            <ac:spMk id="6" creationId="{A15C0585-DD13-4A70-8A92-0D93CE7BB8E9}"/>
          </ac:spMkLst>
        </pc:spChg>
        <pc:spChg chg="add mod">
          <ac:chgData name="Akshat khare" userId="a68696d725df847a" providerId="LiveId" clId="{336EB70C-3129-4485-B73B-A79304D8F85A}" dt="2018-10-22T04:19:24.639" v="4" actId="26606"/>
          <ac:spMkLst>
            <pc:docMk/>
            <pc:sldMk cId="3864813024" sldId="265"/>
            <ac:spMk id="7" creationId="{2F52006C-2158-4E2C-A57C-7724D5AA43E0}"/>
          </ac:spMkLst>
        </pc:spChg>
        <pc:spChg chg="add del">
          <ac:chgData name="Akshat khare" userId="a68696d725df847a" providerId="LiveId" clId="{336EB70C-3129-4485-B73B-A79304D8F85A}" dt="2018-10-22T04:19:24.639" v="4" actId="26606"/>
          <ac:spMkLst>
            <pc:docMk/>
            <pc:sldMk cId="3864813024" sldId="265"/>
            <ac:spMk id="12" creationId="{4351DFE5-F63D-4BE0-BDA9-E3EB88F01AA5}"/>
          </ac:spMkLst>
        </pc:spChg>
        <pc:picChg chg="add del">
          <ac:chgData name="Akshat khare" userId="a68696d725df847a" providerId="LiveId" clId="{336EB70C-3129-4485-B73B-A79304D8F85A}" dt="2018-10-22T04:19:24.639" v="4" actId="26606"/>
          <ac:picMkLst>
            <pc:docMk/>
            <pc:sldMk cId="3864813024" sldId="265"/>
            <ac:picMk id="14" creationId="{3AA16612-ACD2-4A16-8F2B-4514FD6BF28F}"/>
          </ac:picMkLst>
        </pc:picChg>
      </pc:sldChg>
      <pc:sldChg chg="delSp modSp add">
        <pc:chgData name="Akshat khare" userId="a68696d725df847a" providerId="LiveId" clId="{336EB70C-3129-4485-B73B-A79304D8F85A}" dt="2018-10-22T04:22:08.150" v="121" actId="20577"/>
        <pc:sldMkLst>
          <pc:docMk/>
          <pc:sldMk cId="4105210003" sldId="266"/>
        </pc:sldMkLst>
        <pc:spChg chg="mod">
          <ac:chgData name="Akshat khare" userId="a68696d725df847a" providerId="LiveId" clId="{336EB70C-3129-4485-B73B-A79304D8F85A}" dt="2018-10-22T04:20:39.167" v="54" actId="20577"/>
          <ac:spMkLst>
            <pc:docMk/>
            <pc:sldMk cId="4105210003" sldId="266"/>
            <ac:spMk id="2" creationId="{00000000-0000-0000-0000-000000000000}"/>
          </ac:spMkLst>
        </pc:spChg>
        <pc:spChg chg="del">
          <ac:chgData name="Akshat khare" userId="a68696d725df847a" providerId="LiveId" clId="{336EB70C-3129-4485-B73B-A79304D8F85A}" dt="2018-10-22T04:21:07.979" v="61" actId="478"/>
          <ac:spMkLst>
            <pc:docMk/>
            <pc:sldMk cId="4105210003" sldId="266"/>
            <ac:spMk id="4" creationId="{00000000-0000-0000-0000-000000000000}"/>
          </ac:spMkLst>
        </pc:spChg>
        <pc:spChg chg="del mod">
          <ac:chgData name="Akshat khare" userId="a68696d725df847a" providerId="LiveId" clId="{336EB70C-3129-4485-B73B-A79304D8F85A}" dt="2018-10-22T04:21:07.980" v="63"/>
          <ac:spMkLst>
            <pc:docMk/>
            <pc:sldMk cId="4105210003" sldId="266"/>
            <ac:spMk id="5" creationId="{00000000-0000-0000-0000-000000000000}"/>
          </ac:spMkLst>
        </pc:spChg>
        <pc:spChg chg="del mod">
          <ac:chgData name="Akshat khare" userId="a68696d725df847a" providerId="LiveId" clId="{336EB70C-3129-4485-B73B-A79304D8F85A}" dt="2018-10-22T04:21:03.059" v="59" actId="478"/>
          <ac:spMkLst>
            <pc:docMk/>
            <pc:sldMk cId="4105210003" sldId="266"/>
            <ac:spMk id="6" creationId="{00000000-0000-0000-0000-000000000000}"/>
          </ac:spMkLst>
        </pc:spChg>
        <pc:spChg chg="del mod">
          <ac:chgData name="Akshat khare" userId="a68696d725df847a" providerId="LiveId" clId="{336EB70C-3129-4485-B73B-A79304D8F85A}" dt="2018-10-22T04:20:59.270" v="57" actId="478"/>
          <ac:spMkLst>
            <pc:docMk/>
            <pc:sldMk cId="4105210003" sldId="266"/>
            <ac:spMk id="7" creationId="{00000000-0000-0000-0000-000000000000}"/>
          </ac:spMkLst>
        </pc:spChg>
        <pc:spChg chg="mod">
          <ac:chgData name="Akshat khare" userId="a68696d725df847a" providerId="LiveId" clId="{336EB70C-3129-4485-B73B-A79304D8F85A}" dt="2018-10-22T04:22:08.150" v="121" actId="20577"/>
          <ac:spMkLst>
            <pc:docMk/>
            <pc:sldMk cId="4105210003" sldId="266"/>
            <ac:spMk id="8" creationId="{00000000-0000-0000-0000-000000000000}"/>
          </ac:spMkLst>
        </pc:spChg>
      </pc:sldChg>
      <pc:sldChg chg="modSp add">
        <pc:chgData name="Akshat khare" userId="a68696d725df847a" providerId="LiveId" clId="{336EB70C-3129-4485-B73B-A79304D8F85A}" dt="2018-10-22T05:18:35.032" v="168" actId="20577"/>
        <pc:sldMkLst>
          <pc:docMk/>
          <pc:sldMk cId="702342328" sldId="267"/>
        </pc:sldMkLst>
        <pc:spChg chg="mod">
          <ac:chgData name="Akshat khare" userId="a68696d725df847a" providerId="LiveId" clId="{336EB70C-3129-4485-B73B-A79304D8F85A}" dt="2018-10-22T05:18:35.032" v="168" actId="20577"/>
          <ac:spMkLst>
            <pc:docMk/>
            <pc:sldMk cId="702342328" sldId="267"/>
            <ac:spMk id="2" creationId="{46DE420A-FE19-4496-AD0A-C181C898FAA5}"/>
          </ac:spMkLst>
        </pc:spChg>
        <pc:spChg chg="mod">
          <ac:chgData name="Akshat khare" userId="a68696d725df847a" providerId="LiveId" clId="{336EB70C-3129-4485-B73B-A79304D8F85A}" dt="2018-10-22T05:17:44.254" v="130" actId="20577"/>
          <ac:spMkLst>
            <pc:docMk/>
            <pc:sldMk cId="702342328" sldId="267"/>
            <ac:spMk id="3" creationId="{6E64B0C5-5696-432F-9D07-C5E747DE95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3489" y="243167"/>
            <a:ext cx="503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9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9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9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867"/>
            <a:ext cx="10076180" cy="941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21106"/>
            <a:ext cx="10076180" cy="938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150" y="2281516"/>
            <a:ext cx="869950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69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5460" y="1734146"/>
            <a:ext cx="9072879" cy="411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39695"/>
            <a:ext cx="1007872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/>
              <a:t>                                                                                                                                    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16860" marR="5080" indent="-2804160">
              <a:lnSpc>
                <a:spcPts val="4930"/>
              </a:lnSpc>
              <a:spcBef>
                <a:spcPts val="555"/>
              </a:spcBef>
            </a:pPr>
            <a:r>
              <a:rPr spc="-25" dirty="0"/>
              <a:t>Titanic: </a:t>
            </a:r>
            <a:r>
              <a:rPr spc="-5" dirty="0"/>
              <a:t>Machine Learning </a:t>
            </a:r>
            <a:r>
              <a:rPr spc="-10" dirty="0"/>
              <a:t>from  </a:t>
            </a:r>
            <a:r>
              <a:rPr spc="-5" dirty="0"/>
              <a:t>Disaster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AE5F2C-6FA1-44F5-AFFB-3D37AD3D2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359" y="243167"/>
            <a:ext cx="2790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43037"/>
            <a:ext cx="7027545" cy="45847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265"/>
              </a:spcBef>
            </a:pPr>
            <a:r>
              <a:rPr sz="1600" spc="-40" dirty="0">
                <a:latin typeface="Arial"/>
                <a:cs typeface="Arial"/>
              </a:rPr>
              <a:t>As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result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our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work,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we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gained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valuable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experience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building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prediction  </a:t>
            </a:r>
            <a:r>
              <a:rPr sz="1600" spc="-10" dirty="0">
                <a:latin typeface="Arial"/>
                <a:cs typeface="Arial"/>
              </a:rPr>
              <a:t>systems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achieved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our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best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score: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9"/>
              </a:lnSpc>
            </a:pPr>
            <a:r>
              <a:rPr sz="1600" spc="-15" dirty="0">
                <a:latin typeface="Arial"/>
                <a:cs typeface="Arial"/>
              </a:rPr>
              <a:t>86.76%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28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correct </a:t>
            </a:r>
            <a:r>
              <a:rPr sz="1600" spc="25" dirty="0">
                <a:latin typeface="Arial"/>
                <a:cs typeface="Arial"/>
              </a:rPr>
              <a:t>predictions.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141095" indent="-900430">
              <a:lnSpc>
                <a:spcPct val="100000"/>
              </a:lnSpc>
            </a:pPr>
            <a:r>
              <a:rPr sz="1600" spc="-30" dirty="0">
                <a:latin typeface="Arial"/>
                <a:cs typeface="Arial"/>
              </a:rPr>
              <a:t>We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performed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featured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engineering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techniques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141095" marR="2398395">
              <a:lnSpc>
                <a:spcPts val="1789"/>
              </a:lnSpc>
            </a:pPr>
            <a:r>
              <a:rPr sz="1600" spc="-20" dirty="0">
                <a:latin typeface="Arial"/>
                <a:cs typeface="Arial"/>
              </a:rPr>
              <a:t>Changed </a:t>
            </a:r>
            <a:r>
              <a:rPr sz="1600" spc="20" dirty="0">
                <a:latin typeface="Arial"/>
                <a:cs typeface="Arial"/>
              </a:rPr>
              <a:t>alphabetic </a:t>
            </a:r>
            <a:r>
              <a:rPr sz="1600" spc="-10" dirty="0">
                <a:latin typeface="Arial"/>
                <a:cs typeface="Arial"/>
              </a:rPr>
              <a:t>values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numeric  </a:t>
            </a:r>
            <a:r>
              <a:rPr sz="1600" dirty="0">
                <a:latin typeface="Arial"/>
                <a:cs typeface="Arial"/>
              </a:rPr>
              <a:t>Calculated </a:t>
            </a:r>
            <a:r>
              <a:rPr sz="1600" spc="40" dirty="0">
                <a:latin typeface="Arial"/>
                <a:cs typeface="Arial"/>
              </a:rPr>
              <a:t>family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1141095" marR="320675">
              <a:lnSpc>
                <a:spcPts val="1789"/>
              </a:lnSpc>
            </a:pPr>
            <a:r>
              <a:rPr sz="1600" spc="25" dirty="0">
                <a:latin typeface="Arial"/>
                <a:cs typeface="Arial"/>
              </a:rPr>
              <a:t>Extracted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title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from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deck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label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from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ticket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number  </a:t>
            </a:r>
            <a:r>
              <a:rPr sz="1600" spc="-25" dirty="0">
                <a:latin typeface="Arial"/>
                <a:cs typeface="Arial"/>
              </a:rPr>
              <a:t>Used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linear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regression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algorithm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fill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missing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ages</a:t>
            </a:r>
            <a:endParaRPr sz="1600">
              <a:latin typeface="Arial"/>
              <a:cs typeface="Arial"/>
            </a:endParaRPr>
          </a:p>
          <a:p>
            <a:pPr marL="1141095" marR="2364105" indent="-900430">
              <a:lnSpc>
                <a:spcPts val="3579"/>
              </a:lnSpc>
              <a:spcBef>
                <a:spcPts val="350"/>
              </a:spcBef>
            </a:pPr>
            <a:r>
              <a:rPr sz="1600" spc="-30" dirty="0">
                <a:latin typeface="Arial"/>
                <a:cs typeface="Arial"/>
              </a:rPr>
              <a:t>We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several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prediction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algorithms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in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python  </a:t>
            </a:r>
            <a:r>
              <a:rPr sz="1600" spc="15" dirty="0">
                <a:latin typeface="Arial"/>
                <a:cs typeface="Arial"/>
              </a:rPr>
              <a:t>Logistic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Regression</a:t>
            </a:r>
            <a:endParaRPr sz="1600">
              <a:latin typeface="Arial"/>
              <a:cs typeface="Arial"/>
            </a:endParaRPr>
          </a:p>
          <a:p>
            <a:pPr marL="1141095">
              <a:lnSpc>
                <a:spcPts val="1330"/>
              </a:lnSpc>
            </a:pPr>
            <a:r>
              <a:rPr sz="1600" spc="-15" dirty="0">
                <a:latin typeface="Arial"/>
                <a:cs typeface="Arial"/>
              </a:rPr>
              <a:t>Random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Forest</a:t>
            </a:r>
            <a:endParaRPr sz="1600">
              <a:latin typeface="Arial"/>
              <a:cs typeface="Arial"/>
            </a:endParaRPr>
          </a:p>
          <a:p>
            <a:pPr marL="1141095" marR="4640580">
              <a:lnSpc>
                <a:spcPts val="1789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Decision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Tree  </a:t>
            </a:r>
            <a:r>
              <a:rPr sz="1600" spc="-20" dirty="0">
                <a:latin typeface="Arial"/>
                <a:cs typeface="Arial"/>
              </a:rPr>
              <a:t>KNN</a:t>
            </a:r>
            <a:endParaRPr sz="1600">
              <a:latin typeface="Arial"/>
              <a:cs typeface="Arial"/>
            </a:endParaRPr>
          </a:p>
          <a:p>
            <a:pPr marL="1141095">
              <a:lnSpc>
                <a:spcPts val="1739"/>
              </a:lnSpc>
            </a:pPr>
            <a:r>
              <a:rPr sz="1600" spc="-70" dirty="0">
                <a:latin typeface="Arial"/>
                <a:cs typeface="Arial"/>
              </a:rPr>
              <a:t>SVM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Arial"/>
                <a:cs typeface="Arial"/>
              </a:rPr>
              <a:t>We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achieved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our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best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score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86.76%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correct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predictions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420A-FE19-4496-AD0A-C181C898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2281516"/>
            <a:ext cx="8699500" cy="1015663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B0C5-5696-432F-9D07-C5E747DE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60" y="1734146"/>
            <a:ext cx="9072879" cy="36933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34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9" y="200025"/>
            <a:ext cx="513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FFFFFF"/>
                </a:solidFill>
              </a:rPr>
              <a:t>Problem Statement 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2304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"/>
                <a:ea typeface="+mn-ea"/>
                <a:cs typeface="DejaVu Sans"/>
              </a:rPr>
              <a:t>●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"/>
              <a:ea typeface="+mn-ea"/>
              <a:cs typeface="DejaVu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05460" y="1734146"/>
            <a:ext cx="9072879" cy="72481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30530" marR="5080">
              <a:lnSpc>
                <a:spcPct val="93200"/>
              </a:lnSpc>
              <a:spcBef>
                <a:spcPts val="295"/>
              </a:spcBef>
            </a:pPr>
            <a:r>
              <a:rPr spc="35" dirty="0"/>
              <a:t> </a:t>
            </a:r>
            <a:r>
              <a:rPr lang="en-IN" spc="175" dirty="0"/>
              <a:t>T</a:t>
            </a:r>
            <a:r>
              <a:rPr spc="175" dirty="0"/>
              <a:t>o </a:t>
            </a:r>
            <a:r>
              <a:rPr spc="80" dirty="0"/>
              <a:t>predict </a:t>
            </a:r>
            <a:r>
              <a:rPr spc="165" dirty="0"/>
              <a:t>if </a:t>
            </a:r>
            <a:r>
              <a:rPr spc="-85" dirty="0"/>
              <a:t>a </a:t>
            </a:r>
            <a:r>
              <a:rPr spc="-5" dirty="0"/>
              <a:t>passenger </a:t>
            </a:r>
            <a:r>
              <a:rPr spc="25" dirty="0"/>
              <a:t>survived </a:t>
            </a:r>
            <a:r>
              <a:rPr spc="110" dirty="0"/>
              <a:t>the </a:t>
            </a:r>
            <a:r>
              <a:rPr spc="25" dirty="0"/>
              <a:t>sinking</a:t>
            </a:r>
            <a:r>
              <a:rPr spc="-120" dirty="0"/>
              <a:t> </a:t>
            </a:r>
            <a:r>
              <a:rPr spc="170" dirty="0"/>
              <a:t>of</a:t>
            </a:r>
            <a:r>
              <a:rPr spc="-114" dirty="0"/>
              <a:t> </a:t>
            </a:r>
            <a:r>
              <a:rPr spc="105" dirty="0"/>
              <a:t>the</a:t>
            </a:r>
            <a:r>
              <a:rPr spc="-110" dirty="0"/>
              <a:t> </a:t>
            </a:r>
            <a:r>
              <a:rPr spc="25" dirty="0"/>
              <a:t>Titanic</a:t>
            </a:r>
            <a:r>
              <a:rPr spc="-110" dirty="0"/>
              <a:t> </a:t>
            </a:r>
            <a:r>
              <a:rPr lang="en-IN" spc="-110" dirty="0"/>
              <a:t> </a:t>
            </a:r>
            <a:r>
              <a:rPr spc="95" dirty="0"/>
              <a:t>or</a:t>
            </a:r>
            <a:r>
              <a:rPr spc="-110" dirty="0"/>
              <a:t> </a:t>
            </a:r>
            <a:r>
              <a:rPr spc="90" dirty="0"/>
              <a:t>not</a:t>
            </a:r>
            <a:r>
              <a:rPr lang="en-IN" spc="90" dirty="0"/>
              <a:t> using data mining algorithms</a:t>
            </a:r>
            <a:r>
              <a:rPr spc="1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2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59" y="243167"/>
            <a:ext cx="294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Intr</a:t>
            </a:r>
            <a:r>
              <a:rPr spc="-10" dirty="0">
                <a:solidFill>
                  <a:srgbClr val="FFFFFF"/>
                </a:solidFill>
              </a:rPr>
              <a:t>o</a:t>
            </a:r>
            <a:r>
              <a:rPr spc="-5" dirty="0">
                <a:solidFill>
                  <a:srgbClr val="FFFFFF"/>
                </a:solidFill>
              </a:rPr>
              <a:t>du</a:t>
            </a:r>
            <a:r>
              <a:rPr dirty="0">
                <a:solidFill>
                  <a:srgbClr val="FFFFFF"/>
                </a:solidFill>
              </a:rPr>
              <a:t>c</a:t>
            </a:r>
            <a:r>
              <a:rPr spc="-5" dirty="0">
                <a:solidFill>
                  <a:srgbClr val="FFFFFF"/>
                </a:solidFill>
              </a:rPr>
              <a:t>t</a:t>
            </a:r>
            <a:r>
              <a:rPr spc="5" dirty="0">
                <a:solidFill>
                  <a:srgbClr val="FFFFFF"/>
                </a:solidFill>
              </a:rPr>
              <a:t>i</a:t>
            </a:r>
            <a:r>
              <a:rPr spc="-10" dirty="0">
                <a:solidFill>
                  <a:srgbClr val="FFFFFF"/>
                </a:solidFill>
              </a:rPr>
              <a:t>o</a:t>
            </a:r>
            <a:r>
              <a:rPr dirty="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8126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latin typeface="DejaVu Sans"/>
                <a:cs typeface="DejaVu Sans"/>
              </a:rPr>
              <a:t>●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119717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latin typeface="DejaVu Sans"/>
                <a:cs typeface="DejaVu Sans"/>
              </a:rPr>
              <a:t>●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411307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latin typeface="DejaVu Sans"/>
                <a:cs typeface="DejaVu Sans"/>
              </a:rPr>
              <a:t>●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30530" marR="238760">
              <a:lnSpc>
                <a:spcPts val="2920"/>
              </a:lnSpc>
              <a:spcBef>
                <a:spcPts val="360"/>
              </a:spcBef>
            </a:pPr>
            <a:r>
              <a:rPr sz="2600" spc="25" dirty="0"/>
              <a:t>On</a:t>
            </a:r>
            <a:r>
              <a:rPr sz="2600" spc="-120" dirty="0"/>
              <a:t> </a:t>
            </a:r>
            <a:r>
              <a:rPr sz="2600" spc="80" dirty="0"/>
              <a:t>April</a:t>
            </a:r>
            <a:r>
              <a:rPr sz="2600" spc="-125" dirty="0"/>
              <a:t> </a:t>
            </a:r>
            <a:r>
              <a:rPr sz="2600" spc="-20" dirty="0"/>
              <a:t>15,</a:t>
            </a:r>
            <a:r>
              <a:rPr sz="2600" spc="-130" dirty="0"/>
              <a:t> </a:t>
            </a:r>
            <a:r>
              <a:rPr sz="2600" spc="-5" dirty="0"/>
              <a:t>1912,</a:t>
            </a:r>
            <a:r>
              <a:rPr sz="2600" spc="-135" dirty="0"/>
              <a:t> </a:t>
            </a:r>
            <a:r>
              <a:rPr sz="2600" spc="75" dirty="0"/>
              <a:t>during</a:t>
            </a:r>
            <a:r>
              <a:rPr sz="2600" spc="-125" dirty="0"/>
              <a:t> </a:t>
            </a:r>
            <a:r>
              <a:rPr sz="2600" spc="55" dirty="0"/>
              <a:t>her</a:t>
            </a:r>
            <a:r>
              <a:rPr sz="2600" spc="-114" dirty="0"/>
              <a:t> </a:t>
            </a:r>
            <a:r>
              <a:rPr sz="2600" spc="30" dirty="0"/>
              <a:t>maiden</a:t>
            </a:r>
            <a:r>
              <a:rPr sz="2600" spc="-120" dirty="0"/>
              <a:t> </a:t>
            </a:r>
            <a:r>
              <a:rPr sz="2600" spc="-15" dirty="0"/>
              <a:t>voyage,</a:t>
            </a:r>
            <a:r>
              <a:rPr sz="2600" spc="-125" dirty="0"/>
              <a:t> </a:t>
            </a:r>
            <a:r>
              <a:rPr sz="2600" spc="114" dirty="0"/>
              <a:t>the</a:t>
            </a:r>
            <a:r>
              <a:rPr sz="2600" spc="-120" dirty="0"/>
              <a:t> </a:t>
            </a:r>
            <a:r>
              <a:rPr sz="2600" spc="30" dirty="0"/>
              <a:t>Titanic  </a:t>
            </a:r>
            <a:r>
              <a:rPr sz="2600" spc="-35" dirty="0"/>
              <a:t>sank </a:t>
            </a:r>
            <a:r>
              <a:rPr sz="2600" spc="120" dirty="0"/>
              <a:t>after </a:t>
            </a:r>
            <a:r>
              <a:rPr sz="2600" spc="60" dirty="0"/>
              <a:t>colliding </a:t>
            </a:r>
            <a:r>
              <a:rPr sz="2600" spc="145" dirty="0"/>
              <a:t>with </a:t>
            </a:r>
            <a:r>
              <a:rPr sz="2600" spc="-25" dirty="0"/>
              <a:t>an </a:t>
            </a:r>
            <a:r>
              <a:rPr sz="2600" spc="20" dirty="0"/>
              <a:t>iceberg, </a:t>
            </a:r>
            <a:r>
              <a:rPr sz="2600" spc="80" dirty="0"/>
              <a:t>killing </a:t>
            </a:r>
            <a:r>
              <a:rPr sz="2600" spc="15" dirty="0"/>
              <a:t>1502 </a:t>
            </a:r>
            <a:r>
              <a:rPr sz="2600" spc="150" dirty="0"/>
              <a:t>out </a:t>
            </a:r>
            <a:r>
              <a:rPr sz="2600" spc="180" dirty="0"/>
              <a:t>of  </a:t>
            </a:r>
            <a:r>
              <a:rPr sz="2600" spc="15" dirty="0"/>
              <a:t>2224</a:t>
            </a:r>
            <a:r>
              <a:rPr sz="2600" spc="-130" dirty="0"/>
              <a:t> </a:t>
            </a:r>
            <a:r>
              <a:rPr sz="2600" spc="-20" dirty="0"/>
              <a:t>passengers</a:t>
            </a:r>
            <a:r>
              <a:rPr sz="2600" spc="-125" dirty="0"/>
              <a:t> </a:t>
            </a:r>
            <a:r>
              <a:rPr sz="2600" spc="15" dirty="0"/>
              <a:t>and</a:t>
            </a:r>
            <a:r>
              <a:rPr sz="2600" spc="-125" dirty="0"/>
              <a:t> </a:t>
            </a:r>
            <a:r>
              <a:rPr sz="2600" spc="5" dirty="0"/>
              <a:t>crew.</a:t>
            </a:r>
            <a:r>
              <a:rPr sz="2600" spc="-125" dirty="0"/>
              <a:t> </a:t>
            </a:r>
            <a:r>
              <a:rPr sz="2600" spc="15" dirty="0"/>
              <a:t>Translated</a:t>
            </a:r>
            <a:r>
              <a:rPr sz="2600" spc="-125" dirty="0"/>
              <a:t> </a:t>
            </a:r>
            <a:r>
              <a:rPr sz="2600" spc="-20" dirty="0"/>
              <a:t>32%</a:t>
            </a:r>
            <a:r>
              <a:rPr sz="2600" spc="-130" dirty="0"/>
              <a:t> </a:t>
            </a:r>
            <a:r>
              <a:rPr sz="2600" spc="25" dirty="0"/>
              <a:t>survival</a:t>
            </a:r>
            <a:r>
              <a:rPr sz="2600" spc="-135" dirty="0"/>
              <a:t> </a:t>
            </a:r>
            <a:r>
              <a:rPr sz="2600" spc="50" dirty="0"/>
              <a:t>rate.</a:t>
            </a:r>
            <a:endParaRPr sz="2600"/>
          </a:p>
          <a:p>
            <a:pPr marL="430530" marR="159385">
              <a:lnSpc>
                <a:spcPct val="93400"/>
              </a:lnSpc>
              <a:spcBef>
                <a:spcPts val="1355"/>
              </a:spcBef>
            </a:pPr>
            <a:r>
              <a:rPr sz="2600" spc="20" dirty="0"/>
              <a:t>One</a:t>
            </a:r>
            <a:r>
              <a:rPr sz="2600" spc="-130" dirty="0"/>
              <a:t> </a:t>
            </a:r>
            <a:r>
              <a:rPr sz="2600" spc="180" dirty="0"/>
              <a:t>of</a:t>
            </a:r>
            <a:r>
              <a:rPr sz="2600" spc="-120" dirty="0"/>
              <a:t> </a:t>
            </a:r>
            <a:r>
              <a:rPr sz="2600" spc="114" dirty="0"/>
              <a:t>the</a:t>
            </a:r>
            <a:r>
              <a:rPr sz="2600" spc="-125" dirty="0"/>
              <a:t> </a:t>
            </a:r>
            <a:r>
              <a:rPr sz="2600" spc="-15" dirty="0"/>
              <a:t>reasons</a:t>
            </a:r>
            <a:r>
              <a:rPr sz="2600" spc="-125" dirty="0"/>
              <a:t> </a:t>
            </a:r>
            <a:r>
              <a:rPr sz="2600" spc="145" dirty="0"/>
              <a:t>that</a:t>
            </a:r>
            <a:r>
              <a:rPr sz="2600" spc="-130" dirty="0"/>
              <a:t> </a:t>
            </a:r>
            <a:r>
              <a:rPr sz="2600" spc="114" dirty="0"/>
              <a:t>the</a:t>
            </a:r>
            <a:r>
              <a:rPr sz="2600" spc="-120" dirty="0"/>
              <a:t> </a:t>
            </a:r>
            <a:r>
              <a:rPr sz="2600" spc="30" dirty="0"/>
              <a:t>shipwreck</a:t>
            </a:r>
            <a:r>
              <a:rPr sz="2600" spc="-130" dirty="0"/>
              <a:t> </a:t>
            </a:r>
            <a:r>
              <a:rPr sz="2600" spc="70" dirty="0"/>
              <a:t>led</a:t>
            </a:r>
            <a:r>
              <a:rPr sz="2600" spc="-120" dirty="0"/>
              <a:t> </a:t>
            </a:r>
            <a:r>
              <a:rPr sz="2600" spc="185" dirty="0"/>
              <a:t>to</a:t>
            </a:r>
            <a:r>
              <a:rPr sz="2600" spc="-130" dirty="0"/>
              <a:t> </a:t>
            </a:r>
            <a:r>
              <a:rPr sz="2600" spc="-35" dirty="0"/>
              <a:t>such</a:t>
            </a:r>
            <a:r>
              <a:rPr sz="2600" spc="-120" dirty="0"/>
              <a:t> </a:t>
            </a:r>
            <a:r>
              <a:rPr sz="2600" spc="-20" dirty="0"/>
              <a:t>loss</a:t>
            </a:r>
            <a:r>
              <a:rPr sz="2600" spc="-114" dirty="0"/>
              <a:t> </a:t>
            </a:r>
            <a:r>
              <a:rPr sz="2600" spc="175" dirty="0"/>
              <a:t>of  </a:t>
            </a:r>
            <a:r>
              <a:rPr sz="2600" spc="125" dirty="0"/>
              <a:t>life </a:t>
            </a:r>
            <a:r>
              <a:rPr sz="2600" spc="-35" dirty="0"/>
              <a:t>was </a:t>
            </a:r>
            <a:r>
              <a:rPr sz="2600" spc="140" dirty="0"/>
              <a:t>that </a:t>
            </a:r>
            <a:r>
              <a:rPr sz="2600" spc="95" dirty="0"/>
              <a:t>there </a:t>
            </a:r>
            <a:r>
              <a:rPr sz="2600" spc="70" dirty="0"/>
              <a:t>were </a:t>
            </a:r>
            <a:r>
              <a:rPr sz="2600" spc="150" dirty="0"/>
              <a:t>not </a:t>
            </a:r>
            <a:r>
              <a:rPr sz="2600" spc="45" dirty="0"/>
              <a:t>enough </a:t>
            </a:r>
            <a:r>
              <a:rPr sz="2600" spc="80" dirty="0"/>
              <a:t>lifeboats </a:t>
            </a:r>
            <a:r>
              <a:rPr sz="2600" spc="165" dirty="0"/>
              <a:t>for </a:t>
            </a:r>
            <a:r>
              <a:rPr sz="2600" spc="120" dirty="0"/>
              <a:t>the  </a:t>
            </a:r>
            <a:r>
              <a:rPr sz="2600" spc="-20" dirty="0"/>
              <a:t>passengers </a:t>
            </a:r>
            <a:r>
              <a:rPr sz="2600" spc="10" dirty="0"/>
              <a:t>and</a:t>
            </a:r>
            <a:r>
              <a:rPr sz="2600" spc="-220" dirty="0"/>
              <a:t> </a:t>
            </a:r>
            <a:r>
              <a:rPr sz="2600" dirty="0"/>
              <a:t>crew.</a:t>
            </a:r>
            <a:endParaRPr sz="2600"/>
          </a:p>
          <a:p>
            <a:pPr marL="430530" marR="5080">
              <a:lnSpc>
                <a:spcPct val="93500"/>
              </a:lnSpc>
              <a:spcBef>
                <a:spcPts val="1420"/>
              </a:spcBef>
            </a:pPr>
            <a:r>
              <a:rPr sz="2600" spc="85" dirty="0"/>
              <a:t>Although </a:t>
            </a:r>
            <a:r>
              <a:rPr sz="2600" spc="100" dirty="0"/>
              <a:t>there </a:t>
            </a:r>
            <a:r>
              <a:rPr sz="2600" spc="-30" dirty="0"/>
              <a:t>was </a:t>
            </a:r>
            <a:r>
              <a:rPr sz="2600" spc="5" dirty="0"/>
              <a:t>some </a:t>
            </a:r>
            <a:r>
              <a:rPr sz="2600" spc="80" dirty="0"/>
              <a:t>element </a:t>
            </a:r>
            <a:r>
              <a:rPr sz="2600" spc="180" dirty="0"/>
              <a:t>of </a:t>
            </a:r>
            <a:r>
              <a:rPr sz="2600" spc="35" dirty="0"/>
              <a:t>luck </a:t>
            </a:r>
            <a:r>
              <a:rPr sz="2600" spc="40" dirty="0"/>
              <a:t>involved </a:t>
            </a:r>
            <a:r>
              <a:rPr sz="2600" spc="60" dirty="0"/>
              <a:t>in  </a:t>
            </a:r>
            <a:r>
              <a:rPr sz="2600" spc="40" dirty="0"/>
              <a:t>surviving </a:t>
            </a:r>
            <a:r>
              <a:rPr sz="2600" spc="114" dirty="0"/>
              <a:t>the </a:t>
            </a:r>
            <a:r>
              <a:rPr sz="2600" spc="15" dirty="0"/>
              <a:t>sinking, </a:t>
            </a:r>
            <a:r>
              <a:rPr sz="2600" spc="5" dirty="0"/>
              <a:t>some </a:t>
            </a:r>
            <a:r>
              <a:rPr sz="2600" spc="40" dirty="0"/>
              <a:t>groups </a:t>
            </a:r>
            <a:r>
              <a:rPr sz="2600" spc="175" dirty="0"/>
              <a:t>of </a:t>
            </a:r>
            <a:r>
              <a:rPr sz="2600" spc="65" dirty="0"/>
              <a:t>people </a:t>
            </a:r>
            <a:r>
              <a:rPr sz="2600" spc="70" dirty="0"/>
              <a:t>were </a:t>
            </a:r>
            <a:r>
              <a:rPr sz="2600" spc="75" dirty="0"/>
              <a:t>more  </a:t>
            </a:r>
            <a:r>
              <a:rPr sz="2600" spc="50" dirty="0"/>
              <a:t>likely</a:t>
            </a:r>
            <a:r>
              <a:rPr sz="2600" spc="-120" dirty="0"/>
              <a:t> </a:t>
            </a:r>
            <a:r>
              <a:rPr sz="2600" spc="185" dirty="0"/>
              <a:t>to</a:t>
            </a:r>
            <a:r>
              <a:rPr sz="2600" spc="-130" dirty="0"/>
              <a:t> </a:t>
            </a:r>
            <a:r>
              <a:rPr sz="2600" spc="20" dirty="0"/>
              <a:t>survive</a:t>
            </a:r>
            <a:r>
              <a:rPr sz="2600" spc="-114" dirty="0"/>
              <a:t> </a:t>
            </a:r>
            <a:r>
              <a:rPr sz="2600" spc="75" dirty="0"/>
              <a:t>than</a:t>
            </a:r>
            <a:r>
              <a:rPr sz="2600" spc="-125" dirty="0"/>
              <a:t> </a:t>
            </a:r>
            <a:r>
              <a:rPr sz="2600" spc="50" dirty="0"/>
              <a:t>others,</a:t>
            </a:r>
            <a:r>
              <a:rPr sz="2600" spc="-130" dirty="0"/>
              <a:t> </a:t>
            </a:r>
            <a:r>
              <a:rPr sz="2600" spc="-35" dirty="0"/>
              <a:t>such</a:t>
            </a:r>
            <a:r>
              <a:rPr sz="2600" spc="-120" dirty="0"/>
              <a:t> as</a:t>
            </a:r>
            <a:r>
              <a:rPr sz="2600" spc="-110" dirty="0"/>
              <a:t> </a:t>
            </a:r>
            <a:r>
              <a:rPr sz="2600" spc="35" dirty="0"/>
              <a:t>women,</a:t>
            </a:r>
            <a:r>
              <a:rPr sz="2600" spc="-125" dirty="0"/>
              <a:t> </a:t>
            </a:r>
            <a:r>
              <a:rPr sz="2600" spc="35" dirty="0"/>
              <a:t>children,</a:t>
            </a:r>
            <a:r>
              <a:rPr sz="2600" spc="-125" dirty="0"/>
              <a:t> </a:t>
            </a:r>
            <a:r>
              <a:rPr sz="2600" spc="10" dirty="0"/>
              <a:t>and  </a:t>
            </a:r>
            <a:r>
              <a:rPr sz="2600" spc="114" dirty="0"/>
              <a:t>the</a:t>
            </a:r>
            <a:r>
              <a:rPr sz="2600" spc="-130" dirty="0"/>
              <a:t> </a:t>
            </a:r>
            <a:r>
              <a:rPr sz="2600" spc="-20" dirty="0"/>
              <a:t>upper-class.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100" y="243167"/>
            <a:ext cx="2635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04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3025736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88933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41003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latin typeface="DejaVu Sans"/>
                <a:cs typeface="DejaVu Sans"/>
              </a:rPr>
              <a:t>➢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93200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latin typeface="DejaVu Sans"/>
                <a:cs typeface="DejaVu Sans"/>
              </a:rPr>
              <a:t>➢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30530" marR="5080">
              <a:lnSpc>
                <a:spcPct val="93200"/>
              </a:lnSpc>
              <a:spcBef>
                <a:spcPts val="295"/>
              </a:spcBef>
            </a:pPr>
            <a:r>
              <a:rPr b="1" spc="-40" dirty="0">
                <a:latin typeface="Arial"/>
                <a:cs typeface="Arial"/>
              </a:rPr>
              <a:t>Goal</a:t>
            </a:r>
            <a:r>
              <a:rPr spc="-40" dirty="0"/>
              <a:t>: </a:t>
            </a:r>
            <a:r>
              <a:rPr spc="135" dirty="0"/>
              <a:t>It </a:t>
            </a:r>
            <a:r>
              <a:rPr spc="-30" dirty="0"/>
              <a:t>is </a:t>
            </a:r>
            <a:r>
              <a:rPr spc="80" dirty="0"/>
              <a:t>our </a:t>
            </a:r>
            <a:r>
              <a:rPr spc="35" dirty="0"/>
              <a:t>goal </a:t>
            </a:r>
            <a:r>
              <a:rPr spc="175" dirty="0"/>
              <a:t>to </a:t>
            </a:r>
            <a:r>
              <a:rPr spc="80" dirty="0"/>
              <a:t>predict </a:t>
            </a:r>
            <a:r>
              <a:rPr spc="165" dirty="0"/>
              <a:t>if </a:t>
            </a:r>
            <a:r>
              <a:rPr spc="-85" dirty="0"/>
              <a:t>a </a:t>
            </a:r>
            <a:r>
              <a:rPr spc="-5" dirty="0"/>
              <a:t>passenger </a:t>
            </a:r>
            <a:r>
              <a:rPr spc="25" dirty="0"/>
              <a:t>survived </a:t>
            </a:r>
            <a:r>
              <a:rPr spc="110" dirty="0"/>
              <a:t>the  </a:t>
            </a:r>
            <a:r>
              <a:rPr spc="25" dirty="0"/>
              <a:t>sinking</a:t>
            </a:r>
            <a:r>
              <a:rPr spc="-120" dirty="0"/>
              <a:t> </a:t>
            </a:r>
            <a:r>
              <a:rPr spc="170" dirty="0"/>
              <a:t>of</a:t>
            </a:r>
            <a:r>
              <a:rPr spc="-114" dirty="0"/>
              <a:t> </a:t>
            </a:r>
            <a:r>
              <a:rPr spc="105" dirty="0"/>
              <a:t>the</a:t>
            </a:r>
            <a:r>
              <a:rPr spc="-110" dirty="0"/>
              <a:t> </a:t>
            </a:r>
            <a:r>
              <a:rPr spc="25" dirty="0"/>
              <a:t>Titanic</a:t>
            </a:r>
            <a:r>
              <a:rPr spc="-110" dirty="0"/>
              <a:t> </a:t>
            </a:r>
            <a:r>
              <a:rPr spc="95" dirty="0"/>
              <a:t>or</a:t>
            </a:r>
            <a:r>
              <a:rPr spc="-110" dirty="0"/>
              <a:t> </a:t>
            </a:r>
            <a:r>
              <a:rPr spc="90" dirty="0"/>
              <a:t>not.</a:t>
            </a:r>
            <a:r>
              <a:rPr spc="-120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35" dirty="0"/>
              <a:t>each</a:t>
            </a:r>
            <a:r>
              <a:rPr spc="-114" dirty="0"/>
              <a:t> </a:t>
            </a:r>
            <a:r>
              <a:rPr spc="-25" dirty="0"/>
              <a:t>PassengerId</a:t>
            </a:r>
            <a:r>
              <a:rPr spc="-114" dirty="0"/>
              <a:t> </a:t>
            </a:r>
            <a:r>
              <a:rPr spc="55" dirty="0"/>
              <a:t>in</a:t>
            </a:r>
            <a:r>
              <a:rPr spc="-114" dirty="0"/>
              <a:t> </a:t>
            </a:r>
            <a:r>
              <a:rPr spc="110" dirty="0"/>
              <a:t>the</a:t>
            </a:r>
            <a:r>
              <a:rPr spc="-105" dirty="0"/>
              <a:t> </a:t>
            </a:r>
            <a:r>
              <a:rPr spc="105" dirty="0"/>
              <a:t>test  </a:t>
            </a:r>
            <a:r>
              <a:rPr spc="30" dirty="0"/>
              <a:t>set,</a:t>
            </a:r>
            <a:r>
              <a:rPr spc="-125" dirty="0"/>
              <a:t> </a:t>
            </a:r>
            <a:r>
              <a:rPr spc="65" dirty="0"/>
              <a:t>we</a:t>
            </a:r>
            <a:r>
              <a:rPr spc="-120" dirty="0"/>
              <a:t> </a:t>
            </a:r>
            <a:r>
              <a:rPr spc="80" dirty="0"/>
              <a:t>predict</a:t>
            </a:r>
            <a:r>
              <a:rPr spc="-114" dirty="0"/>
              <a:t> </a:t>
            </a:r>
            <a:r>
              <a:rPr spc="-85" dirty="0"/>
              <a:t>a</a:t>
            </a:r>
            <a:r>
              <a:rPr spc="-125" dirty="0"/>
              <a:t> </a:t>
            </a:r>
            <a:r>
              <a:rPr spc="15" dirty="0"/>
              <a:t>0</a:t>
            </a:r>
            <a:r>
              <a:rPr spc="-125" dirty="0"/>
              <a:t> </a:t>
            </a:r>
            <a:r>
              <a:rPr spc="100" dirty="0"/>
              <a:t>or</a:t>
            </a:r>
            <a:r>
              <a:rPr spc="-130" dirty="0"/>
              <a:t> </a:t>
            </a:r>
            <a:r>
              <a:rPr spc="15" dirty="0"/>
              <a:t>1</a:t>
            </a:r>
            <a:r>
              <a:rPr spc="-114" dirty="0"/>
              <a:t> </a:t>
            </a:r>
            <a:r>
              <a:rPr spc="15" dirty="0"/>
              <a:t>value</a:t>
            </a:r>
            <a:r>
              <a:rPr spc="-114" dirty="0"/>
              <a:t> </a:t>
            </a:r>
            <a:r>
              <a:rPr spc="150" dirty="0"/>
              <a:t>for</a:t>
            </a:r>
            <a:r>
              <a:rPr spc="-125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dirty="0"/>
              <a:t>Survived</a:t>
            </a:r>
            <a:r>
              <a:rPr spc="-120" dirty="0"/>
              <a:t> </a:t>
            </a:r>
            <a:r>
              <a:rPr spc="15" dirty="0"/>
              <a:t>variable.</a:t>
            </a:r>
          </a:p>
          <a:p>
            <a:pPr marL="430530" marR="139065">
              <a:lnSpc>
                <a:spcPts val="2690"/>
              </a:lnSpc>
              <a:spcBef>
                <a:spcPts val="1475"/>
              </a:spcBef>
            </a:pPr>
            <a:r>
              <a:rPr b="1" spc="35" dirty="0">
                <a:latin typeface="Arial"/>
                <a:cs typeface="Arial"/>
              </a:rPr>
              <a:t>Metric: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spc="55" dirty="0"/>
              <a:t>Our</a:t>
            </a:r>
            <a:r>
              <a:rPr spc="-114" dirty="0"/>
              <a:t> </a:t>
            </a:r>
            <a:r>
              <a:rPr spc="-10" dirty="0"/>
              <a:t>score</a:t>
            </a:r>
            <a:r>
              <a:rPr spc="-120" dirty="0"/>
              <a:t> </a:t>
            </a:r>
            <a:r>
              <a:rPr spc="-30" dirty="0"/>
              <a:t>is</a:t>
            </a:r>
            <a:r>
              <a:rPr spc="-130" dirty="0"/>
              <a:t> </a:t>
            </a:r>
            <a:r>
              <a:rPr spc="110" dirty="0"/>
              <a:t>the</a:t>
            </a:r>
            <a:r>
              <a:rPr spc="-110" dirty="0"/>
              <a:t> </a:t>
            </a:r>
            <a:r>
              <a:rPr spc="40" dirty="0"/>
              <a:t>percentage</a:t>
            </a:r>
            <a:r>
              <a:rPr spc="-110" dirty="0"/>
              <a:t> </a:t>
            </a:r>
            <a:r>
              <a:rPr spc="165" dirty="0"/>
              <a:t>of</a:t>
            </a:r>
            <a:r>
              <a:rPr spc="-114" dirty="0"/>
              <a:t> </a:t>
            </a:r>
            <a:r>
              <a:rPr spc="-20" dirty="0"/>
              <a:t>passengers</a:t>
            </a:r>
            <a:r>
              <a:rPr spc="-110" dirty="0"/>
              <a:t> </a:t>
            </a:r>
            <a:r>
              <a:rPr spc="55" dirty="0"/>
              <a:t>correctly  </a:t>
            </a:r>
            <a:r>
              <a:rPr spc="50" dirty="0"/>
              <a:t>predicted.</a:t>
            </a:r>
            <a:r>
              <a:rPr spc="-135" dirty="0"/>
              <a:t> </a:t>
            </a:r>
            <a:r>
              <a:rPr spc="-35" dirty="0"/>
              <a:t>This</a:t>
            </a:r>
            <a:r>
              <a:rPr spc="-120" dirty="0"/>
              <a:t> </a:t>
            </a:r>
            <a:r>
              <a:rPr spc="-30" dirty="0"/>
              <a:t>is</a:t>
            </a:r>
            <a:r>
              <a:rPr spc="-120" dirty="0"/>
              <a:t> </a:t>
            </a:r>
            <a:r>
              <a:rPr spc="60" dirty="0"/>
              <a:t>known</a:t>
            </a:r>
            <a:r>
              <a:rPr spc="-120" dirty="0"/>
              <a:t> </a:t>
            </a:r>
            <a:r>
              <a:rPr spc="30" dirty="0"/>
              <a:t>simply</a:t>
            </a:r>
            <a:r>
              <a:rPr spc="-120" dirty="0"/>
              <a:t> </a:t>
            </a:r>
            <a:r>
              <a:rPr spc="-110" dirty="0"/>
              <a:t>as</a:t>
            </a:r>
            <a:r>
              <a:rPr spc="-120" dirty="0"/>
              <a:t> </a:t>
            </a:r>
            <a:r>
              <a:rPr dirty="0"/>
              <a:t>"accuracy”.</a:t>
            </a:r>
          </a:p>
          <a:p>
            <a:pPr marL="500380" marR="1798955" indent="-69850">
              <a:lnSpc>
                <a:spcPts val="4110"/>
              </a:lnSpc>
              <a:spcBef>
                <a:spcPts val="275"/>
              </a:spcBef>
            </a:pPr>
            <a:r>
              <a:rPr b="1" spc="50" dirty="0">
                <a:latin typeface="Arial"/>
                <a:cs typeface="Arial"/>
              </a:rPr>
              <a:t>Output</a:t>
            </a:r>
            <a:r>
              <a:rPr spc="50" dirty="0"/>
              <a:t>:</a:t>
            </a:r>
            <a:r>
              <a:rPr spc="-120" dirty="0"/>
              <a:t> </a:t>
            </a:r>
            <a:r>
              <a:rPr spc="-30" dirty="0"/>
              <a:t>The</a:t>
            </a:r>
            <a:r>
              <a:rPr spc="-110" dirty="0"/>
              <a:t> </a:t>
            </a:r>
            <a:r>
              <a:rPr spc="114" dirty="0"/>
              <a:t>file</a:t>
            </a:r>
            <a:r>
              <a:rPr spc="-120" dirty="0"/>
              <a:t> </a:t>
            </a:r>
            <a:r>
              <a:rPr spc="35" dirty="0"/>
              <a:t>should</a:t>
            </a:r>
            <a:r>
              <a:rPr spc="-110" dirty="0"/>
              <a:t> </a:t>
            </a:r>
            <a:r>
              <a:rPr spc="-30" dirty="0"/>
              <a:t>have</a:t>
            </a:r>
            <a:r>
              <a:rPr spc="-120" dirty="0"/>
              <a:t> </a:t>
            </a:r>
            <a:r>
              <a:rPr spc="35" dirty="0"/>
              <a:t>exactly</a:t>
            </a:r>
            <a:r>
              <a:rPr spc="-120" dirty="0"/>
              <a:t> </a:t>
            </a:r>
            <a:r>
              <a:rPr spc="15" dirty="0"/>
              <a:t>2</a:t>
            </a:r>
            <a:r>
              <a:rPr spc="-125" dirty="0"/>
              <a:t> </a:t>
            </a:r>
            <a:r>
              <a:rPr dirty="0"/>
              <a:t>columns:  </a:t>
            </a:r>
            <a:r>
              <a:rPr spc="-25" dirty="0"/>
              <a:t>PassengerId </a:t>
            </a:r>
            <a:r>
              <a:rPr spc="55" dirty="0"/>
              <a:t>(sorted in</a:t>
            </a:r>
            <a:r>
              <a:rPr spc="-470" dirty="0"/>
              <a:t> </a:t>
            </a:r>
            <a:r>
              <a:rPr spc="-35" dirty="0"/>
              <a:t>any </a:t>
            </a:r>
            <a:r>
              <a:rPr spc="60" dirty="0"/>
              <a:t>order)</a:t>
            </a:r>
          </a:p>
          <a:p>
            <a:pPr marL="430530" marR="147320" indent="69850">
              <a:lnSpc>
                <a:spcPts val="2690"/>
              </a:lnSpc>
              <a:spcBef>
                <a:spcPts val="1125"/>
              </a:spcBef>
            </a:pPr>
            <a:r>
              <a:rPr dirty="0"/>
              <a:t>Survived</a:t>
            </a:r>
            <a:r>
              <a:rPr spc="-114" dirty="0"/>
              <a:t> </a:t>
            </a:r>
            <a:r>
              <a:rPr spc="15" dirty="0"/>
              <a:t>(contains</a:t>
            </a:r>
            <a:r>
              <a:rPr spc="-114" dirty="0"/>
              <a:t> </a:t>
            </a:r>
            <a:r>
              <a:rPr spc="55" dirty="0"/>
              <a:t>your</a:t>
            </a:r>
            <a:r>
              <a:rPr spc="-120" dirty="0"/>
              <a:t> </a:t>
            </a:r>
            <a:r>
              <a:rPr spc="40" dirty="0"/>
              <a:t>binary</a:t>
            </a:r>
            <a:r>
              <a:rPr spc="-114" dirty="0"/>
              <a:t> </a:t>
            </a:r>
            <a:r>
              <a:rPr spc="45" dirty="0"/>
              <a:t>predictions:</a:t>
            </a:r>
            <a:r>
              <a:rPr spc="-120" dirty="0"/>
              <a:t> </a:t>
            </a:r>
            <a:r>
              <a:rPr spc="15" dirty="0"/>
              <a:t>1</a:t>
            </a:r>
            <a:r>
              <a:rPr spc="-120" dirty="0"/>
              <a:t> </a:t>
            </a:r>
            <a:r>
              <a:rPr spc="150" dirty="0"/>
              <a:t>for</a:t>
            </a:r>
            <a:r>
              <a:rPr spc="-110" dirty="0"/>
              <a:t> </a:t>
            </a:r>
            <a:r>
              <a:rPr spc="15" dirty="0"/>
              <a:t>survived,</a:t>
            </a:r>
            <a:r>
              <a:rPr spc="-120" dirty="0"/>
              <a:t> </a:t>
            </a:r>
            <a:r>
              <a:rPr spc="15" dirty="0"/>
              <a:t>0  </a:t>
            </a:r>
            <a:r>
              <a:rPr spc="150" dirty="0"/>
              <a:t>for</a:t>
            </a:r>
            <a:r>
              <a:rPr spc="-125" dirty="0"/>
              <a:t> </a:t>
            </a:r>
            <a:r>
              <a:rPr spc="-20" dirty="0"/>
              <a:t>deceased)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070" y="243167"/>
            <a:ext cx="4382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6620" algn="l"/>
              </a:tabLst>
            </a:pPr>
            <a:r>
              <a:rPr spc="-25" dirty="0">
                <a:solidFill>
                  <a:srgbClr val="FFFFFF"/>
                </a:solidFill>
              </a:rPr>
              <a:t>Training	</a:t>
            </a:r>
            <a:r>
              <a:rPr spc="-1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507365" y="1730337"/>
            <a:ext cx="9134475" cy="425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243167"/>
            <a:ext cx="4206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Workflow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304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34374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86444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38641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90711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42908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289" y="1580476"/>
            <a:ext cx="1635125" cy="3119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lang="en-IN" sz="2400" spc="5" dirty="0" err="1">
                <a:latin typeface="Arial"/>
                <a:cs typeface="Arial"/>
              </a:rPr>
              <a:t>lassifying</a:t>
            </a:r>
            <a:r>
              <a:rPr lang="en-IN" sz="2400" spc="5" dirty="0">
                <a:latin typeface="Arial"/>
                <a:cs typeface="Arial"/>
              </a:rPr>
              <a:t>  </a:t>
            </a:r>
            <a:r>
              <a:rPr sz="2400" spc="45" dirty="0">
                <a:latin typeface="Arial"/>
                <a:cs typeface="Arial"/>
              </a:rPr>
              <a:t>Correlating  </a:t>
            </a:r>
            <a:r>
              <a:rPr sz="2400" spc="35" dirty="0">
                <a:latin typeface="Arial"/>
                <a:cs typeface="Arial"/>
              </a:rPr>
              <a:t>Converting  </a:t>
            </a:r>
            <a:r>
              <a:rPr sz="2400" spc="-290" dirty="0" err="1">
                <a:latin typeface="Arial"/>
                <a:cs typeface="Arial"/>
              </a:rPr>
              <a:t>C</a:t>
            </a:r>
            <a:r>
              <a:rPr sz="2400" spc="80" dirty="0" err="1">
                <a:latin typeface="Arial"/>
                <a:cs typeface="Arial"/>
              </a:rPr>
              <a:t>o</a:t>
            </a:r>
            <a:r>
              <a:rPr sz="2400" spc="55" dirty="0" err="1">
                <a:latin typeface="Arial"/>
                <a:cs typeface="Arial"/>
              </a:rPr>
              <a:t>m</a:t>
            </a:r>
            <a:r>
              <a:rPr sz="2400" spc="75" dirty="0" err="1">
                <a:latin typeface="Arial"/>
                <a:cs typeface="Arial"/>
              </a:rPr>
              <a:t>p</a:t>
            </a:r>
            <a:r>
              <a:rPr sz="2400" spc="120" dirty="0" err="1">
                <a:latin typeface="Arial"/>
                <a:cs typeface="Arial"/>
              </a:rPr>
              <a:t>l</a:t>
            </a:r>
            <a:r>
              <a:rPr sz="2400" dirty="0" err="1">
                <a:latin typeface="Arial"/>
                <a:cs typeface="Arial"/>
              </a:rPr>
              <a:t>e</a:t>
            </a:r>
            <a:r>
              <a:rPr sz="2400" spc="290" dirty="0" err="1">
                <a:latin typeface="Arial"/>
                <a:cs typeface="Arial"/>
              </a:rPr>
              <a:t>t</a:t>
            </a:r>
            <a:r>
              <a:rPr sz="2400" spc="45" dirty="0" err="1">
                <a:latin typeface="Arial"/>
                <a:cs typeface="Arial"/>
              </a:rPr>
              <a:t>i</a:t>
            </a:r>
            <a:r>
              <a:rPr lang="en-IN" sz="2400" spc="45" dirty="0">
                <a:latin typeface="Arial"/>
                <a:cs typeface="Arial"/>
              </a:rPr>
              <a:t>n</a:t>
            </a:r>
            <a:r>
              <a:rPr sz="2400" spc="45" dirty="0">
                <a:latin typeface="Arial"/>
                <a:cs typeface="Arial"/>
              </a:rPr>
              <a:t>g  </a:t>
            </a:r>
            <a:r>
              <a:rPr sz="2400" spc="40" dirty="0">
                <a:latin typeface="Arial"/>
                <a:cs typeface="Arial"/>
              </a:rPr>
              <a:t>Correcting  </a:t>
            </a:r>
            <a:r>
              <a:rPr sz="2400" spc="30" dirty="0">
                <a:latin typeface="Arial"/>
                <a:cs typeface="Arial"/>
              </a:rPr>
              <a:t>Creating 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243167"/>
            <a:ext cx="2384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lgo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5" dirty="0">
                <a:solidFill>
                  <a:srgbClr val="FFFFFF"/>
                </a:solidFill>
              </a:rPr>
              <a:t>i</a:t>
            </a:r>
            <a:r>
              <a:rPr spc="-5" dirty="0">
                <a:solidFill>
                  <a:srgbClr val="FFFFFF"/>
                </a:solidFill>
              </a:rPr>
              <a:t>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1776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7796"/>
            <a:ext cx="861441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Logistic Regression: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1789"/>
              </a:lnSpc>
              <a:spcBef>
                <a:spcPts val="1495"/>
              </a:spcBef>
            </a:pPr>
            <a:r>
              <a:rPr sz="1600" spc="15" dirty="0">
                <a:latin typeface="Arial"/>
                <a:cs typeface="Arial"/>
              </a:rPr>
              <a:t>Logistic </a:t>
            </a:r>
            <a:r>
              <a:rPr sz="1600" spc="10" dirty="0">
                <a:latin typeface="Arial"/>
                <a:cs typeface="Arial"/>
              </a:rPr>
              <a:t>regression </a:t>
            </a:r>
            <a:r>
              <a:rPr sz="1600" spc="-15" dirty="0">
                <a:latin typeface="Arial"/>
                <a:cs typeface="Arial"/>
              </a:rPr>
              <a:t>measures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30" dirty="0">
                <a:latin typeface="Arial"/>
                <a:cs typeface="Arial"/>
              </a:rPr>
              <a:t>relationship </a:t>
            </a:r>
            <a:r>
              <a:rPr sz="1600" spc="45" dirty="0">
                <a:latin typeface="Arial"/>
                <a:cs typeface="Arial"/>
              </a:rPr>
              <a:t>between </a:t>
            </a:r>
            <a:r>
              <a:rPr sz="1600" spc="65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categorical </a:t>
            </a:r>
            <a:r>
              <a:rPr sz="1600" spc="40" dirty="0">
                <a:latin typeface="Arial"/>
                <a:cs typeface="Arial"/>
              </a:rPr>
              <a:t>dependent </a:t>
            </a:r>
            <a:r>
              <a:rPr sz="1600" spc="15" dirty="0">
                <a:latin typeface="Arial"/>
                <a:cs typeface="Arial"/>
              </a:rPr>
              <a:t>variable  </a:t>
            </a:r>
            <a:r>
              <a:rPr sz="1600" spc="35" dirty="0">
                <a:latin typeface="Arial"/>
                <a:cs typeface="Arial"/>
              </a:rPr>
              <a:t>(feature)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one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or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more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independent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(features)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estimating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probabilities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using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  </a:t>
            </a:r>
            <a:r>
              <a:rPr sz="1600" spc="35" dirty="0">
                <a:latin typeface="Arial"/>
                <a:cs typeface="Arial"/>
              </a:rPr>
              <a:t>logistic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function,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which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cumulative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logistic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distribution.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203536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117177"/>
            <a:ext cx="864806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Arial"/>
                <a:cs typeface="Arial"/>
              </a:rPr>
              <a:t>Support </a:t>
            </a:r>
            <a:r>
              <a:rPr sz="2400" spc="40" dirty="0">
                <a:latin typeface="Arial"/>
                <a:cs typeface="Arial"/>
              </a:rPr>
              <a:t>Vector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1789"/>
              </a:lnSpc>
              <a:spcBef>
                <a:spcPts val="1445"/>
              </a:spcBef>
            </a:pPr>
            <a:r>
              <a:rPr sz="1600" spc="40" dirty="0">
                <a:latin typeface="Arial"/>
                <a:cs typeface="Arial"/>
              </a:rPr>
              <a:t>“Support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Vector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Machine”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(SVM)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supervised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machine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learning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algorithm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which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can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be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  </a:t>
            </a:r>
            <a:r>
              <a:rPr sz="1600" spc="95" dirty="0">
                <a:latin typeface="Arial"/>
                <a:cs typeface="Arial"/>
              </a:rPr>
              <a:t>for </a:t>
            </a:r>
            <a:r>
              <a:rPr sz="1600" spc="75" dirty="0">
                <a:latin typeface="Arial"/>
                <a:cs typeface="Arial"/>
              </a:rPr>
              <a:t>both </a:t>
            </a:r>
            <a:r>
              <a:rPr sz="1600" spc="15" dirty="0">
                <a:latin typeface="Arial"/>
                <a:cs typeface="Arial"/>
              </a:rPr>
              <a:t>classification </a:t>
            </a:r>
            <a:r>
              <a:rPr sz="1600" spc="65" dirty="0">
                <a:latin typeface="Arial"/>
                <a:cs typeface="Arial"/>
              </a:rPr>
              <a:t>or </a:t>
            </a:r>
            <a:r>
              <a:rPr sz="1600" spc="10" dirty="0">
                <a:latin typeface="Arial"/>
                <a:cs typeface="Arial"/>
              </a:rPr>
              <a:t>regression </a:t>
            </a:r>
            <a:r>
              <a:rPr sz="1600" spc="-5" dirty="0">
                <a:latin typeface="Arial"/>
                <a:cs typeface="Arial"/>
              </a:rPr>
              <a:t>challenges. </a:t>
            </a:r>
            <a:r>
              <a:rPr sz="1600" dirty="0">
                <a:latin typeface="Arial"/>
                <a:cs typeface="Arial"/>
              </a:rPr>
              <a:t>However, </a:t>
            </a:r>
            <a:r>
              <a:rPr sz="1600" spc="120" dirty="0">
                <a:latin typeface="Arial"/>
                <a:cs typeface="Arial"/>
              </a:rPr>
              <a:t>it </a:t>
            </a:r>
            <a:r>
              <a:rPr sz="1600" spc="-20" dirty="0">
                <a:latin typeface="Arial"/>
                <a:cs typeface="Arial"/>
              </a:rPr>
              <a:t>is </a:t>
            </a:r>
            <a:r>
              <a:rPr sz="1600" spc="40" dirty="0">
                <a:latin typeface="Arial"/>
                <a:cs typeface="Arial"/>
              </a:rPr>
              <a:t>mostly </a:t>
            </a:r>
            <a:r>
              <a:rPr sz="1600" spc="-10" dirty="0">
                <a:latin typeface="Arial"/>
                <a:cs typeface="Arial"/>
              </a:rPr>
              <a:t>used </a:t>
            </a:r>
            <a:r>
              <a:rPr sz="1600" spc="35" dirty="0">
                <a:latin typeface="Arial"/>
                <a:cs typeface="Arial"/>
              </a:rPr>
              <a:t>in </a:t>
            </a:r>
            <a:r>
              <a:rPr sz="1600" spc="15" dirty="0">
                <a:latin typeface="Arial"/>
                <a:cs typeface="Arial"/>
              </a:rPr>
              <a:t>classification  </a:t>
            </a:r>
            <a:r>
              <a:rPr sz="1600" spc="20" dirty="0">
                <a:latin typeface="Arial"/>
                <a:cs typeface="Arial"/>
              </a:rPr>
              <a:t>problems.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586566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4498937"/>
            <a:ext cx="847407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KNN: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3100"/>
              </a:lnSpc>
              <a:spcBef>
                <a:spcPts val="1420"/>
              </a:spcBef>
            </a:pPr>
            <a:r>
              <a:rPr sz="1600" spc="5" dirty="0">
                <a:latin typeface="Arial"/>
                <a:cs typeface="Arial"/>
              </a:rPr>
              <a:t>In </a:t>
            </a:r>
            <a:r>
              <a:rPr sz="1600" spc="60" dirty="0">
                <a:latin typeface="Arial"/>
                <a:cs typeface="Arial"/>
              </a:rPr>
              <a:t>pattern </a:t>
            </a:r>
            <a:r>
              <a:rPr sz="1600" spc="30" dirty="0">
                <a:latin typeface="Arial"/>
                <a:cs typeface="Arial"/>
              </a:rPr>
              <a:t>recognition,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k-Nearest </a:t>
            </a:r>
            <a:r>
              <a:rPr sz="1600" spc="20" dirty="0">
                <a:latin typeface="Arial"/>
                <a:cs typeface="Arial"/>
              </a:rPr>
              <a:t>Neighbors </a:t>
            </a:r>
            <a:r>
              <a:rPr sz="1600" spc="50" dirty="0">
                <a:latin typeface="Arial"/>
                <a:cs typeface="Arial"/>
              </a:rPr>
              <a:t>algorithm </a:t>
            </a:r>
            <a:r>
              <a:rPr sz="1600" spc="35" dirty="0">
                <a:latin typeface="Arial"/>
                <a:cs typeface="Arial"/>
              </a:rPr>
              <a:t>(or </a:t>
            </a:r>
            <a:r>
              <a:rPr sz="1600" spc="-15" dirty="0">
                <a:latin typeface="Arial"/>
                <a:cs typeface="Arial"/>
              </a:rPr>
              <a:t>k-NN </a:t>
            </a:r>
            <a:r>
              <a:rPr sz="1600" spc="95" dirty="0">
                <a:latin typeface="Arial"/>
                <a:cs typeface="Arial"/>
              </a:rPr>
              <a:t>for </a:t>
            </a:r>
            <a:r>
              <a:rPr sz="1600" spc="35" dirty="0">
                <a:latin typeface="Arial"/>
                <a:cs typeface="Arial"/>
              </a:rPr>
              <a:t>short) </a:t>
            </a:r>
            <a:r>
              <a:rPr sz="1600" spc="-20" dirty="0">
                <a:latin typeface="Arial"/>
                <a:cs typeface="Arial"/>
              </a:rPr>
              <a:t>is </a:t>
            </a:r>
            <a:r>
              <a:rPr sz="1600" spc="-55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non-  </a:t>
            </a:r>
            <a:r>
              <a:rPr sz="1600" spc="25" dirty="0">
                <a:latin typeface="Arial"/>
                <a:cs typeface="Arial"/>
              </a:rPr>
              <a:t>parametric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method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for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classification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regression.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sample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classified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majority  </a:t>
            </a:r>
            <a:r>
              <a:rPr sz="1600" spc="50" dirty="0">
                <a:latin typeface="Arial"/>
                <a:cs typeface="Arial"/>
              </a:rPr>
              <a:t>vote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its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neighbors,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with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sample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being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assigned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class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most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common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among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its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k  </a:t>
            </a:r>
            <a:r>
              <a:rPr sz="1600" spc="20" dirty="0">
                <a:latin typeface="Arial"/>
                <a:cs typeface="Arial"/>
              </a:rPr>
              <a:t>nearest neighbors </a:t>
            </a:r>
            <a:r>
              <a:rPr sz="1600" spc="10" dirty="0">
                <a:latin typeface="Arial"/>
                <a:cs typeface="Arial"/>
              </a:rPr>
              <a:t>(k </a:t>
            </a:r>
            <a:r>
              <a:rPr sz="1600" spc="-20" dirty="0">
                <a:latin typeface="Arial"/>
                <a:cs typeface="Arial"/>
              </a:rPr>
              <a:t>is </a:t>
            </a:r>
            <a:r>
              <a:rPr sz="1600" spc="-55" dirty="0">
                <a:latin typeface="Arial"/>
                <a:cs typeface="Arial"/>
              </a:rPr>
              <a:t>a </a:t>
            </a:r>
            <a:r>
              <a:rPr sz="1600" spc="30" dirty="0">
                <a:latin typeface="Arial"/>
                <a:cs typeface="Arial"/>
              </a:rPr>
              <a:t>positive </a:t>
            </a:r>
            <a:r>
              <a:rPr sz="1600" spc="25" dirty="0">
                <a:latin typeface="Arial"/>
                <a:cs typeface="Arial"/>
              </a:rPr>
              <a:t>integer, </a:t>
            </a:r>
            <a:r>
              <a:rPr sz="1600" spc="30" dirty="0">
                <a:latin typeface="Arial"/>
                <a:cs typeface="Arial"/>
              </a:rPr>
              <a:t>typically </a:t>
            </a:r>
            <a:r>
              <a:rPr sz="1600" spc="-5" dirty="0">
                <a:latin typeface="Arial"/>
                <a:cs typeface="Arial"/>
              </a:rPr>
              <a:t>small). </a:t>
            </a:r>
            <a:r>
              <a:rPr sz="1600" spc="80" dirty="0">
                <a:latin typeface="Arial"/>
                <a:cs typeface="Arial"/>
              </a:rPr>
              <a:t>If </a:t>
            </a:r>
            <a:r>
              <a:rPr sz="1600" spc="35" dirty="0">
                <a:latin typeface="Arial"/>
                <a:cs typeface="Arial"/>
              </a:rPr>
              <a:t>k </a:t>
            </a:r>
            <a:r>
              <a:rPr sz="1600" spc="-35" dirty="0">
                <a:latin typeface="Arial"/>
                <a:cs typeface="Arial"/>
              </a:rPr>
              <a:t>= </a:t>
            </a:r>
            <a:r>
              <a:rPr sz="1600" spc="-25" dirty="0">
                <a:latin typeface="Arial"/>
                <a:cs typeface="Arial"/>
              </a:rPr>
              <a:t>1, </a:t>
            </a:r>
            <a:r>
              <a:rPr sz="1600" spc="60" dirty="0">
                <a:latin typeface="Arial"/>
                <a:cs typeface="Arial"/>
              </a:rPr>
              <a:t>then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45" dirty="0">
                <a:latin typeface="Arial"/>
                <a:cs typeface="Arial"/>
              </a:rPr>
              <a:t>object </a:t>
            </a:r>
            <a:r>
              <a:rPr sz="1600" spc="-20" dirty="0">
                <a:latin typeface="Arial"/>
                <a:cs typeface="Arial"/>
              </a:rPr>
              <a:t>is </a:t>
            </a:r>
            <a:r>
              <a:rPr sz="1600" spc="15" dirty="0">
                <a:latin typeface="Arial"/>
                <a:cs typeface="Arial"/>
              </a:rPr>
              <a:t>simply  </a:t>
            </a:r>
            <a:r>
              <a:rPr sz="1600" spc="-15" dirty="0">
                <a:latin typeface="Arial"/>
                <a:cs typeface="Arial"/>
              </a:rPr>
              <a:t>assigned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class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that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single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nearest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neighbor.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243167"/>
            <a:ext cx="2384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lgo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5" dirty="0">
                <a:solidFill>
                  <a:srgbClr val="FFFFFF"/>
                </a:solidFill>
              </a:rPr>
              <a:t>i</a:t>
            </a:r>
            <a:r>
              <a:rPr spc="-5" dirty="0">
                <a:solidFill>
                  <a:srgbClr val="FFFFFF"/>
                </a:solidFill>
              </a:rPr>
              <a:t>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21776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7796"/>
            <a:ext cx="8617585" cy="171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Decision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spc="-25" dirty="0">
                <a:latin typeface="Liberation Sans"/>
                <a:cs typeface="Liberation Sans"/>
              </a:rPr>
              <a:t>Tree: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1789"/>
              </a:lnSpc>
              <a:spcBef>
                <a:spcPts val="1495"/>
              </a:spcBef>
            </a:pP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20" dirty="0">
                <a:latin typeface="Arial"/>
                <a:cs typeface="Arial"/>
              </a:rPr>
              <a:t>goal </a:t>
            </a:r>
            <a:r>
              <a:rPr sz="1600" spc="-25" dirty="0">
                <a:latin typeface="Arial"/>
                <a:cs typeface="Arial"/>
              </a:rPr>
              <a:t>is </a:t>
            </a:r>
            <a:r>
              <a:rPr sz="1600" spc="114" dirty="0">
                <a:latin typeface="Arial"/>
                <a:cs typeface="Arial"/>
              </a:rPr>
              <a:t>to </a:t>
            </a:r>
            <a:r>
              <a:rPr sz="1600" spc="20" dirty="0">
                <a:latin typeface="Arial"/>
                <a:cs typeface="Arial"/>
              </a:rPr>
              <a:t>create </a:t>
            </a:r>
            <a:r>
              <a:rPr sz="1600" spc="-55" dirty="0">
                <a:latin typeface="Arial"/>
                <a:cs typeface="Arial"/>
              </a:rPr>
              <a:t>a </a:t>
            </a:r>
            <a:r>
              <a:rPr sz="1600" spc="40" dirty="0">
                <a:latin typeface="Arial"/>
                <a:cs typeface="Arial"/>
              </a:rPr>
              <a:t>model </a:t>
            </a:r>
            <a:r>
              <a:rPr sz="1600" spc="85" dirty="0">
                <a:latin typeface="Arial"/>
                <a:cs typeface="Arial"/>
              </a:rPr>
              <a:t>that </a:t>
            </a:r>
            <a:r>
              <a:rPr sz="1600" spc="30" dirty="0">
                <a:latin typeface="Arial"/>
                <a:cs typeface="Arial"/>
              </a:rPr>
              <a:t>predicts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value </a:t>
            </a:r>
            <a:r>
              <a:rPr sz="1600" spc="110" dirty="0">
                <a:latin typeface="Arial"/>
                <a:cs typeface="Arial"/>
              </a:rPr>
              <a:t>of </a:t>
            </a:r>
            <a:r>
              <a:rPr sz="1600" spc="-55" dirty="0">
                <a:latin typeface="Arial"/>
                <a:cs typeface="Arial"/>
              </a:rPr>
              <a:t>a </a:t>
            </a:r>
            <a:r>
              <a:rPr sz="1600" spc="70" dirty="0">
                <a:latin typeface="Arial"/>
                <a:cs typeface="Arial"/>
              </a:rPr>
              <a:t>target </a:t>
            </a:r>
            <a:r>
              <a:rPr sz="1600" spc="15" dirty="0">
                <a:latin typeface="Arial"/>
                <a:cs typeface="Arial"/>
              </a:rPr>
              <a:t>variable </a:t>
            </a:r>
            <a:r>
              <a:rPr sz="1600" spc="-15" dirty="0">
                <a:latin typeface="Arial"/>
                <a:cs typeface="Arial"/>
              </a:rPr>
              <a:t>based </a:t>
            </a:r>
            <a:r>
              <a:rPr sz="1600" spc="35" dirty="0">
                <a:latin typeface="Arial"/>
                <a:cs typeface="Arial"/>
              </a:rPr>
              <a:t>on </a:t>
            </a:r>
            <a:r>
              <a:rPr sz="1600" spc="-5" dirty="0">
                <a:latin typeface="Arial"/>
                <a:cs typeface="Arial"/>
              </a:rPr>
              <a:t>several  </a:t>
            </a:r>
            <a:r>
              <a:rPr sz="1600" spc="65" dirty="0">
                <a:latin typeface="Arial"/>
                <a:cs typeface="Arial"/>
              </a:rPr>
              <a:t>input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variables.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Each </a:t>
            </a:r>
            <a:r>
              <a:rPr sz="1600" spc="60" dirty="0">
                <a:latin typeface="Arial"/>
                <a:cs typeface="Arial"/>
              </a:rPr>
              <a:t>interrior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node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corresponds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one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input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there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are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edges 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children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for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each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possible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values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that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input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variable.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Each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leaf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represents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value 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target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variable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given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values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input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represented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path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from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the  </a:t>
            </a:r>
            <a:r>
              <a:rPr sz="1600" spc="90" dirty="0">
                <a:latin typeface="Arial"/>
                <a:cs typeface="Arial"/>
              </a:rPr>
              <a:t>root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to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leaf.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658197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60" dirty="0">
                <a:latin typeface="DejaVu Sans"/>
                <a:cs typeface="DejaVu Sans"/>
              </a:rPr>
              <a:t>●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570566"/>
            <a:ext cx="859472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Random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Forest: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3100"/>
              </a:lnSpc>
              <a:spcBef>
                <a:spcPts val="1420"/>
              </a:spcBef>
            </a:pPr>
            <a:r>
              <a:rPr sz="1600" spc="-10" dirty="0">
                <a:latin typeface="Arial"/>
                <a:cs typeface="Arial"/>
              </a:rPr>
              <a:t>Random </a:t>
            </a:r>
            <a:r>
              <a:rPr sz="1600" spc="40" dirty="0">
                <a:latin typeface="Arial"/>
                <a:cs typeface="Arial"/>
              </a:rPr>
              <a:t>forests </a:t>
            </a:r>
            <a:r>
              <a:rPr sz="1600" spc="65" dirty="0">
                <a:latin typeface="Arial"/>
                <a:cs typeface="Arial"/>
              </a:rPr>
              <a:t>or </a:t>
            </a:r>
            <a:r>
              <a:rPr sz="1600" spc="25" dirty="0">
                <a:latin typeface="Arial"/>
                <a:cs typeface="Arial"/>
              </a:rPr>
              <a:t>random </a:t>
            </a:r>
            <a:r>
              <a:rPr sz="1600" spc="5" dirty="0">
                <a:latin typeface="Arial"/>
                <a:cs typeface="Arial"/>
              </a:rPr>
              <a:t>decision </a:t>
            </a:r>
            <a:r>
              <a:rPr sz="1600" spc="40" dirty="0">
                <a:latin typeface="Arial"/>
                <a:cs typeface="Arial"/>
              </a:rPr>
              <a:t>forests </a:t>
            </a:r>
            <a:r>
              <a:rPr sz="1600" spc="5" dirty="0">
                <a:latin typeface="Arial"/>
                <a:cs typeface="Arial"/>
              </a:rPr>
              <a:t>are </a:t>
            </a:r>
            <a:r>
              <a:rPr sz="1600" spc="-20" dirty="0">
                <a:latin typeface="Arial"/>
                <a:cs typeface="Arial"/>
              </a:rPr>
              <a:t>an </a:t>
            </a:r>
            <a:r>
              <a:rPr sz="1600" spc="10" dirty="0">
                <a:latin typeface="Arial"/>
                <a:cs typeface="Arial"/>
              </a:rPr>
              <a:t>ensemble </a:t>
            </a:r>
            <a:r>
              <a:rPr sz="1600" spc="25" dirty="0">
                <a:latin typeface="Arial"/>
                <a:cs typeface="Arial"/>
              </a:rPr>
              <a:t>learning </a:t>
            </a:r>
            <a:r>
              <a:rPr sz="1600" spc="55" dirty="0">
                <a:latin typeface="Arial"/>
                <a:cs typeface="Arial"/>
              </a:rPr>
              <a:t>method </a:t>
            </a:r>
            <a:r>
              <a:rPr sz="1600" spc="95" dirty="0">
                <a:latin typeface="Arial"/>
                <a:cs typeface="Arial"/>
              </a:rPr>
              <a:t>for  </a:t>
            </a:r>
            <a:r>
              <a:rPr sz="1600" spc="10" dirty="0">
                <a:latin typeface="Arial"/>
                <a:cs typeface="Arial"/>
              </a:rPr>
              <a:t>classification,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regression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other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tasks,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that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operate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constructing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multitude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decision  </a:t>
            </a:r>
            <a:r>
              <a:rPr sz="1600" spc="30" dirty="0">
                <a:latin typeface="Arial"/>
                <a:cs typeface="Arial"/>
              </a:rPr>
              <a:t>trees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at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training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time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outputting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class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that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mode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of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classes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(classification)  </a:t>
            </a:r>
            <a:r>
              <a:rPr sz="1600" spc="65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mean </a:t>
            </a:r>
            <a:r>
              <a:rPr sz="1600" spc="45" dirty="0">
                <a:latin typeface="Arial"/>
                <a:cs typeface="Arial"/>
              </a:rPr>
              <a:t>prediction </a:t>
            </a:r>
            <a:r>
              <a:rPr sz="1600" dirty="0">
                <a:latin typeface="Arial"/>
                <a:cs typeface="Arial"/>
              </a:rPr>
              <a:t>(regression) </a:t>
            </a:r>
            <a:r>
              <a:rPr sz="1600" spc="110" dirty="0">
                <a:latin typeface="Arial"/>
                <a:cs typeface="Arial"/>
              </a:rPr>
              <a:t>of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25" dirty="0">
                <a:latin typeface="Arial"/>
                <a:cs typeface="Arial"/>
              </a:rPr>
              <a:t>individual </a:t>
            </a:r>
            <a:r>
              <a:rPr sz="1600" spc="15" dirty="0">
                <a:latin typeface="Arial"/>
                <a:cs typeface="Arial"/>
              </a:rPr>
              <a:t>trees. </a:t>
            </a:r>
            <a:r>
              <a:rPr sz="1600" spc="-10" dirty="0">
                <a:latin typeface="Arial"/>
                <a:cs typeface="Arial"/>
              </a:rPr>
              <a:t>Random </a:t>
            </a:r>
            <a:r>
              <a:rPr sz="1600" spc="5" dirty="0">
                <a:latin typeface="Arial"/>
                <a:cs typeface="Arial"/>
              </a:rPr>
              <a:t>decision </a:t>
            </a:r>
            <a:r>
              <a:rPr sz="1600" spc="40" dirty="0">
                <a:latin typeface="Arial"/>
                <a:cs typeface="Arial"/>
              </a:rPr>
              <a:t>forests </a:t>
            </a:r>
            <a:r>
              <a:rPr sz="1600" spc="35" dirty="0">
                <a:latin typeface="Arial"/>
                <a:cs typeface="Arial"/>
              </a:rPr>
              <a:t>correct </a:t>
            </a:r>
            <a:r>
              <a:rPr sz="1600" spc="95" dirty="0">
                <a:latin typeface="Arial"/>
                <a:cs typeface="Arial"/>
              </a:rPr>
              <a:t>for  </a:t>
            </a:r>
            <a:r>
              <a:rPr sz="1600" spc="5" dirty="0">
                <a:latin typeface="Arial"/>
                <a:cs typeface="Arial"/>
              </a:rPr>
              <a:t>decision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trees'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habit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of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overfitting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their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training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set.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489" y="243167"/>
            <a:ext cx="5027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Liberation Sans"/>
                <a:cs typeface="Liberation Sans"/>
              </a:rPr>
              <a:t>Experimental</a:t>
            </a:r>
            <a:r>
              <a:rPr sz="4400" spc="-7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Liberation Sans"/>
                <a:cs typeface="Liberation Sans"/>
              </a:rPr>
              <a:t>Result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440" y="1812887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latin typeface="DejaVu Sans"/>
                <a:cs typeface="DejaVu Sans"/>
              </a:rPr>
              <a:t>●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40496"/>
            <a:ext cx="8636000" cy="9029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240"/>
              </a:spcBef>
            </a:pPr>
            <a:r>
              <a:rPr sz="2000" spc="30" dirty="0">
                <a:latin typeface="Arial"/>
                <a:cs typeface="Arial"/>
              </a:rPr>
              <a:t>While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both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Decision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Tree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Random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Forest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score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same,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we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choose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to  </a:t>
            </a:r>
            <a:r>
              <a:rPr sz="2000" spc="-25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Random </a:t>
            </a:r>
            <a:r>
              <a:rPr sz="2000" spc="20" dirty="0">
                <a:latin typeface="Arial"/>
                <a:cs typeface="Arial"/>
              </a:rPr>
              <a:t>Forest </a:t>
            </a:r>
            <a:r>
              <a:rPr sz="2000" spc="-95" dirty="0">
                <a:latin typeface="Arial"/>
                <a:cs typeface="Arial"/>
              </a:rPr>
              <a:t>as </a:t>
            </a:r>
            <a:r>
              <a:rPr sz="2000" spc="65" dirty="0">
                <a:latin typeface="Arial"/>
                <a:cs typeface="Arial"/>
              </a:rPr>
              <a:t>they </a:t>
            </a:r>
            <a:r>
              <a:rPr sz="2000" spc="50" dirty="0">
                <a:latin typeface="Arial"/>
                <a:cs typeface="Arial"/>
              </a:rPr>
              <a:t>correct </a:t>
            </a:r>
            <a:r>
              <a:rPr sz="2000" spc="125" dirty="0">
                <a:latin typeface="Arial"/>
                <a:cs typeface="Arial"/>
              </a:rPr>
              <a:t>for </a:t>
            </a:r>
            <a:r>
              <a:rPr sz="2000" spc="10" dirty="0">
                <a:latin typeface="Arial"/>
                <a:cs typeface="Arial"/>
              </a:rPr>
              <a:t>decision </a:t>
            </a:r>
            <a:r>
              <a:rPr sz="2000" spc="55" dirty="0">
                <a:latin typeface="Arial"/>
                <a:cs typeface="Arial"/>
              </a:rPr>
              <a:t>trees' </a:t>
            </a:r>
            <a:r>
              <a:rPr sz="2000" spc="60" dirty="0">
                <a:latin typeface="Arial"/>
                <a:cs typeface="Arial"/>
              </a:rPr>
              <a:t>habit </a:t>
            </a:r>
            <a:r>
              <a:rPr sz="2000" spc="140" dirty="0">
                <a:latin typeface="Arial"/>
                <a:cs typeface="Arial"/>
              </a:rPr>
              <a:t>of </a:t>
            </a:r>
            <a:r>
              <a:rPr sz="2000" spc="90" dirty="0">
                <a:latin typeface="Arial"/>
                <a:cs typeface="Arial"/>
              </a:rPr>
              <a:t>overfitting  </a:t>
            </a:r>
            <a:r>
              <a:rPr sz="2000" spc="145" dirty="0">
                <a:latin typeface="Arial"/>
                <a:cs typeface="Arial"/>
              </a:rPr>
              <a:t>to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their </a:t>
            </a:r>
            <a:r>
              <a:rPr sz="2000" spc="60" dirty="0">
                <a:latin typeface="Arial"/>
                <a:cs typeface="Arial"/>
              </a:rPr>
              <a:t>training </a:t>
            </a:r>
            <a:r>
              <a:rPr sz="2000" spc="20" dirty="0">
                <a:latin typeface="Arial"/>
                <a:cs typeface="Arial"/>
              </a:rPr>
              <a:t>set.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89" y="2790825"/>
            <a:ext cx="7315200" cy="394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693</Words>
  <Application>Microsoft Macintosh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DejaVu Sans</vt:lpstr>
      <vt:lpstr>Liberation Sans</vt:lpstr>
      <vt:lpstr>Times New Roman</vt:lpstr>
      <vt:lpstr>Office Theme</vt:lpstr>
      <vt:lpstr>Titanic: Machine Learning from  Disaster</vt:lpstr>
      <vt:lpstr>Problem Statement </vt:lpstr>
      <vt:lpstr>Introduction</vt:lpstr>
      <vt:lpstr>Evaluation</vt:lpstr>
      <vt:lpstr>Training Features</vt:lpstr>
      <vt:lpstr>Workflow Stages</vt:lpstr>
      <vt:lpstr>Algorithm</vt:lpstr>
      <vt:lpstr>Algorithm</vt:lpstr>
      <vt:lpstr>PowerPoint Presentation</vt:lpstr>
      <vt:lpstr>Conclusion</vt:lpstr>
      <vt:lpstr>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Akshat khare</dc:creator>
  <cp:lastModifiedBy>Akshat Khare</cp:lastModifiedBy>
  <cp:revision>3</cp:revision>
  <dcterms:created xsi:type="dcterms:W3CDTF">2018-10-21T10:15:43Z</dcterms:created>
  <dcterms:modified xsi:type="dcterms:W3CDTF">2023-09-10T23:38:27Z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2018-10-12T00:00:00Z</vt:filetime>
  </property>
  <property fmtid="{D5CDD505-2E9C-101B-9397-08002B2CF9AE}" pid="3" name="Creator">
    <vt:lpwstr>Impress</vt:lpwstr>
  </property>
  <property fmtid="{D5CDD505-2E9C-101B-9397-08002B2CF9AE}" pid="4" name="LastSaved">
    <vt:filetime>2018-10-21T00:00:00Z</vt:filetime>
  </property>
</Properties>
</file>