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35"/>
  </p:notesMasterIdLst>
  <p:sldIdLst>
    <p:sldId id="256" r:id="rId2"/>
    <p:sldId id="714" r:id="rId3"/>
    <p:sldId id="674" r:id="rId4"/>
    <p:sldId id="715" r:id="rId5"/>
    <p:sldId id="716" r:id="rId6"/>
    <p:sldId id="717" r:id="rId7"/>
    <p:sldId id="722" r:id="rId8"/>
    <p:sldId id="723" r:id="rId9"/>
    <p:sldId id="724" r:id="rId10"/>
    <p:sldId id="725" r:id="rId11"/>
    <p:sldId id="726" r:id="rId12"/>
    <p:sldId id="727" r:id="rId13"/>
    <p:sldId id="743" r:id="rId14"/>
    <p:sldId id="718" r:id="rId15"/>
    <p:sldId id="719" r:id="rId16"/>
    <p:sldId id="720" r:id="rId17"/>
    <p:sldId id="721" r:id="rId18"/>
    <p:sldId id="729" r:id="rId19"/>
    <p:sldId id="730" r:id="rId20"/>
    <p:sldId id="731" r:id="rId21"/>
    <p:sldId id="732" r:id="rId22"/>
    <p:sldId id="733" r:id="rId23"/>
    <p:sldId id="734" r:id="rId24"/>
    <p:sldId id="735" r:id="rId25"/>
    <p:sldId id="736" r:id="rId26"/>
    <p:sldId id="742" r:id="rId27"/>
    <p:sldId id="737" r:id="rId28"/>
    <p:sldId id="738" r:id="rId29"/>
    <p:sldId id="739" r:id="rId30"/>
    <p:sldId id="740" r:id="rId31"/>
    <p:sldId id="676" r:id="rId32"/>
    <p:sldId id="741" r:id="rId33"/>
    <p:sldId id="30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3447" autoAdjust="0"/>
  </p:normalViewPr>
  <p:slideViewPr>
    <p:cSldViewPr snapToGrid="0">
      <p:cViewPr varScale="1">
        <p:scale>
          <a:sx n="79" d="100"/>
          <a:sy n="79" d="100"/>
        </p:scale>
        <p:origin x="1080" y="82"/>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01-02-2025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31</a:t>
            </a:fld>
            <a:endParaRPr lang="en-IN" dirty="0"/>
          </a:p>
        </p:txBody>
      </p:sp>
    </p:spTree>
    <p:extLst>
      <p:ext uri="{BB962C8B-B14F-4D97-AF65-F5344CB8AC3E}">
        <p14:creationId xmlns:p14="http://schemas.microsoft.com/office/powerpoint/2010/main" val="1797883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exels.com/photo/71549/"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localhost:8888/notebooks/OneDrive/Desktop/jupyter_python/PROJECTS/AK%20PROJECT%20CP.ipynb#RESUL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2111"/>
            <a:ext cx="12192000" cy="19358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b="1" i="0" dirty="0">
                <a:solidFill>
                  <a:schemeClr val="bg1"/>
                </a:solidFill>
                <a:effectLst/>
                <a:latin typeface="Figtree"/>
              </a:rPr>
              <a:t>Water</a:t>
            </a:r>
            <a:r>
              <a:rPr lang="en-IN" sz="4400" b="1" i="0" dirty="0">
                <a:solidFill>
                  <a:srgbClr val="1F2937"/>
                </a:solidFill>
                <a:effectLst/>
                <a:latin typeface="Figtree"/>
              </a:rPr>
              <a:t> </a:t>
            </a:r>
            <a:r>
              <a:rPr lang="en-IN" sz="4400" b="1" i="0" dirty="0">
                <a:solidFill>
                  <a:schemeClr val="bg1"/>
                </a:solidFill>
                <a:effectLst/>
                <a:latin typeface="Figtree"/>
              </a:rPr>
              <a:t>Potability</a:t>
            </a:r>
            <a:r>
              <a:rPr lang="en-IN" sz="4400" b="1" i="0" dirty="0">
                <a:solidFill>
                  <a:srgbClr val="1F2937"/>
                </a:solidFill>
                <a:effectLst/>
                <a:latin typeface="Figtree"/>
              </a:rPr>
              <a:t> </a:t>
            </a:r>
            <a:r>
              <a:rPr lang="en-IN" sz="4400" b="1" i="0" dirty="0">
                <a:solidFill>
                  <a:schemeClr val="bg1"/>
                </a:solidFill>
                <a:effectLst/>
                <a:latin typeface="Figtree"/>
              </a:rPr>
              <a:t>Prediction</a:t>
            </a:r>
          </a:p>
        </p:txBody>
      </p:sp>
      <p:sp>
        <p:nvSpPr>
          <p:cNvPr id="4" name="TextBox 3">
            <a:extLst>
              <a:ext uri="{FF2B5EF4-FFF2-40B4-BE49-F238E27FC236}">
                <a16:creationId xmlns:a16="http://schemas.microsoft.com/office/drawing/2014/main" id="{CDD773B8-EC5F-AE0F-1368-E48B17F906A0}"/>
              </a:ext>
            </a:extLst>
          </p:cNvPr>
          <p:cNvSpPr txBox="1"/>
          <p:nvPr/>
        </p:nvSpPr>
        <p:spPr>
          <a:xfrm>
            <a:off x="7054986" y="5987533"/>
            <a:ext cx="6172200" cy="369332"/>
          </a:xfrm>
          <a:prstGeom prst="rect">
            <a:avLst/>
          </a:prstGeom>
          <a:noFill/>
        </p:spPr>
        <p:txBody>
          <a:bodyPr wrap="square">
            <a:spAutoFit/>
          </a:bodyPr>
          <a:lstStyle/>
          <a:p>
            <a:pPr algn="ctr"/>
            <a:r>
              <a:rPr lang="en-US" sz="1800" b="1" dirty="0">
                <a:solidFill>
                  <a:schemeClr val="bg1"/>
                </a:solidFill>
                <a:latin typeface="Calibri" panose="020F0502020204030204" pitchFamily="34" charset="0"/>
              </a:rPr>
              <a:t>By : Akshat Khanna</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B1F94-D9A7-9DC7-51D4-90500DC8A4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9EB58F-B5F8-CFC2-9D73-FD2908CE7B8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FBC7ED5-C5C1-1F51-E867-156431C44907}"/>
              </a:ext>
            </a:extLst>
          </p:cNvPr>
          <p:cNvPicPr>
            <a:picLocks noChangeAspect="1"/>
          </p:cNvPicPr>
          <p:nvPr/>
        </p:nvPicPr>
        <p:blipFill>
          <a:blip r:embed="rId2"/>
          <a:stretch>
            <a:fillRect/>
          </a:stretch>
        </p:blipFill>
        <p:spPr>
          <a:xfrm>
            <a:off x="466928" y="155643"/>
            <a:ext cx="11046188" cy="6166256"/>
          </a:xfrm>
          <a:prstGeom prst="rect">
            <a:avLst/>
          </a:prstGeom>
        </p:spPr>
      </p:pic>
    </p:spTree>
    <p:extLst>
      <p:ext uri="{BB962C8B-B14F-4D97-AF65-F5344CB8AC3E}">
        <p14:creationId xmlns:p14="http://schemas.microsoft.com/office/powerpoint/2010/main" val="2719959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28F2-DA86-D967-1962-860E888AC7E8}"/>
              </a:ext>
            </a:extLst>
          </p:cNvPr>
          <p:cNvSpPr>
            <a:spLocks noGrp="1"/>
          </p:cNvSpPr>
          <p:nvPr>
            <p:ph type="title"/>
          </p:nvPr>
        </p:nvSpPr>
        <p:spPr/>
        <p:txBody>
          <a:bodyPr>
            <a:normAutofit fontScale="90000"/>
          </a:bodyPr>
          <a:lstStyle/>
          <a:p>
            <a:r>
              <a:rPr lang="en-IN" b="1" i="0" dirty="0">
                <a:effectLst/>
                <a:latin typeface="__Inter_d65c78"/>
              </a:rPr>
              <a:t> Correlation Heatmap</a:t>
            </a:r>
            <a:br>
              <a:rPr lang="en-IN" b="1" i="0" dirty="0">
                <a:effectLst/>
                <a:latin typeface="__Inter_d65c78"/>
              </a:rPr>
            </a:br>
            <a:endParaRPr lang="en-IN" dirty="0"/>
          </a:p>
        </p:txBody>
      </p:sp>
      <p:sp>
        <p:nvSpPr>
          <p:cNvPr id="3" name="Content Placeholder 2">
            <a:extLst>
              <a:ext uri="{FF2B5EF4-FFF2-40B4-BE49-F238E27FC236}">
                <a16:creationId xmlns:a16="http://schemas.microsoft.com/office/drawing/2014/main" id="{A9C11376-053B-BD9B-ACCC-A9A0232E73D3}"/>
              </a:ext>
            </a:extLst>
          </p:cNvPr>
          <p:cNvSpPr>
            <a:spLocks noGrp="1"/>
          </p:cNvSpPr>
          <p:nvPr>
            <p:ph idx="1"/>
          </p:nvPr>
        </p:nvSpPr>
        <p:spPr>
          <a:xfrm>
            <a:off x="678884" y="1675074"/>
            <a:ext cx="10834234" cy="4579259"/>
          </a:xfrm>
        </p:spPr>
        <p:txBody>
          <a:bodyPr>
            <a:normAutofit fontScale="70000" lnSpcReduction="20000"/>
          </a:bodyPr>
          <a:lstStyle/>
          <a:p>
            <a:pPr algn="l">
              <a:buFont typeface="+mj-lt"/>
              <a:buAutoNum type="arabicPeriod"/>
            </a:pPr>
            <a:r>
              <a:rPr lang="en-US" b="1" i="0" dirty="0">
                <a:solidFill>
                  <a:srgbClr val="374151"/>
                </a:solidFill>
                <a:effectLst/>
                <a:latin typeface="__Inter_d65c78"/>
              </a:rPr>
              <a:t>Understanding Correlation:</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Correlation measures the strength and direction of the relationship between two variables. In the context of this dataset, it helps us understand how different features relate to each other and to the target variable (Potability).</a:t>
            </a:r>
          </a:p>
          <a:p>
            <a:pPr marL="742950" lvl="1" indent="-285750" algn="l">
              <a:buFont typeface="+mj-lt"/>
              <a:buAutoNum type="arabicPeriod"/>
            </a:pPr>
            <a:r>
              <a:rPr lang="en-US" b="0" i="0" dirty="0">
                <a:solidFill>
                  <a:srgbClr val="374151"/>
                </a:solidFill>
                <a:effectLst/>
                <a:latin typeface="__Inter_d65c78"/>
              </a:rPr>
              <a:t>A correlation coefficient close to +1 indicates a strong positive correlation, while a coefficient close to -1 indicates a strong negative correlation. A coefficient around 0 suggests no correlation.</a:t>
            </a:r>
          </a:p>
          <a:p>
            <a:pPr algn="l">
              <a:buFont typeface="+mj-lt"/>
              <a:buAutoNum type="arabicPeriod"/>
            </a:pPr>
            <a:r>
              <a:rPr lang="en-US" b="1" i="0" dirty="0">
                <a:solidFill>
                  <a:srgbClr val="374151"/>
                </a:solidFill>
                <a:effectLst/>
                <a:latin typeface="__Inter_d65c78"/>
              </a:rPr>
              <a:t>Heatmap Visualization:</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A heatmap is used to visually represent the correlation matrix, where:</a:t>
            </a:r>
          </a:p>
          <a:p>
            <a:pPr marL="1143000" lvl="2" indent="-228600" algn="l">
              <a:buFont typeface="+mj-lt"/>
              <a:buAutoNum type="arabicPeriod"/>
            </a:pPr>
            <a:r>
              <a:rPr lang="en-US" b="0" i="0" dirty="0">
                <a:solidFill>
                  <a:srgbClr val="374151"/>
                </a:solidFill>
                <a:effectLst/>
                <a:latin typeface="__Inter_d65c78"/>
              </a:rPr>
              <a:t>Each cell in the heatmap shows the correlation coefficient between two features.</a:t>
            </a:r>
          </a:p>
          <a:p>
            <a:pPr marL="1143000" lvl="2" indent="-228600" algn="l">
              <a:buFont typeface="+mj-lt"/>
              <a:buAutoNum type="arabicPeriod"/>
            </a:pPr>
            <a:r>
              <a:rPr lang="en-US" b="0" i="0" dirty="0">
                <a:solidFill>
                  <a:srgbClr val="374151"/>
                </a:solidFill>
                <a:effectLst/>
                <a:latin typeface="__Inter_d65c78"/>
              </a:rPr>
              <a:t>The color intensity indicates the strength of the correlation (e.g., dark colors for strong correlations and lighter colors for weak correlations).</a:t>
            </a:r>
          </a:p>
          <a:p>
            <a:pPr marL="742950" lvl="1" indent="-285750" algn="l">
              <a:buFont typeface="+mj-lt"/>
              <a:buAutoNum type="arabicPeriod"/>
            </a:pPr>
            <a:r>
              <a:rPr lang="en-US" b="0" i="0" dirty="0">
                <a:solidFill>
                  <a:srgbClr val="374151"/>
                </a:solidFill>
                <a:effectLst/>
                <a:latin typeface="__Inter_d65c78"/>
              </a:rPr>
              <a:t>The heatmap allows for quick identification of which features are positively or negatively correlated with the target variable (Potability).</a:t>
            </a:r>
          </a:p>
          <a:p>
            <a:pPr algn="l">
              <a:buFont typeface="+mj-lt"/>
              <a:buAutoNum type="arabicPeriod"/>
            </a:pPr>
            <a:r>
              <a:rPr lang="en-US" b="1" i="0" dirty="0">
                <a:solidFill>
                  <a:srgbClr val="374151"/>
                </a:solidFill>
                <a:effectLst/>
                <a:latin typeface="__Inter_d65c78"/>
              </a:rPr>
              <a:t>Key Insights:</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Highlight any significant correlations observed in the heatmap:</a:t>
            </a:r>
          </a:p>
          <a:p>
            <a:pPr marL="1143000" lvl="2" indent="-228600" algn="l">
              <a:buFont typeface="+mj-lt"/>
              <a:buAutoNum type="arabicPeriod"/>
            </a:pPr>
            <a:r>
              <a:rPr lang="en-US" b="0" i="0" dirty="0">
                <a:solidFill>
                  <a:srgbClr val="374151"/>
                </a:solidFill>
                <a:effectLst/>
                <a:latin typeface="__Inter_d65c78"/>
              </a:rPr>
              <a:t>For example, if the pH level shows a strong positive correlation with potability, it suggests that as pH increases, the likelihood of water being potable also increases.</a:t>
            </a:r>
          </a:p>
          <a:p>
            <a:pPr marL="1143000" lvl="2" indent="-228600" algn="l">
              <a:buFont typeface="+mj-lt"/>
              <a:buAutoNum type="arabicPeriod"/>
            </a:pPr>
            <a:r>
              <a:rPr lang="en-US" b="0" i="0" dirty="0">
                <a:solidFill>
                  <a:srgbClr val="374151"/>
                </a:solidFill>
                <a:effectLst/>
                <a:latin typeface="__Inter_d65c78"/>
              </a:rPr>
              <a:t>Conversely, if turbidity shows a negative correlation, it indicates that higher turbidity levels are associated with non-potable water.</a:t>
            </a:r>
          </a:p>
          <a:p>
            <a:endParaRPr lang="en-IN" dirty="0"/>
          </a:p>
        </p:txBody>
      </p:sp>
    </p:spTree>
    <p:extLst>
      <p:ext uri="{BB962C8B-B14F-4D97-AF65-F5344CB8AC3E}">
        <p14:creationId xmlns:p14="http://schemas.microsoft.com/office/powerpoint/2010/main" val="695151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75502C7-BB49-5607-643F-52DD693A2DB3}"/>
              </a:ext>
            </a:extLst>
          </p:cNvPr>
          <p:cNvPicPr>
            <a:picLocks noChangeAspect="1"/>
          </p:cNvPicPr>
          <p:nvPr/>
        </p:nvPicPr>
        <p:blipFill>
          <a:blip r:embed="rId2"/>
          <a:stretch>
            <a:fillRect/>
          </a:stretch>
        </p:blipFill>
        <p:spPr>
          <a:xfrm>
            <a:off x="97278" y="0"/>
            <a:ext cx="9601200" cy="6271382"/>
          </a:xfrm>
          <a:prstGeom prst="rect">
            <a:avLst/>
          </a:prstGeom>
        </p:spPr>
      </p:pic>
    </p:spTree>
    <p:extLst>
      <p:ext uri="{BB962C8B-B14F-4D97-AF65-F5344CB8AC3E}">
        <p14:creationId xmlns:p14="http://schemas.microsoft.com/office/powerpoint/2010/main" val="512892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F230E3-9AFE-2AD4-775A-D4081BFE6D36}"/>
              </a:ext>
            </a:extLst>
          </p:cNvPr>
          <p:cNvSpPr>
            <a:spLocks noGrp="1"/>
          </p:cNvSpPr>
          <p:nvPr>
            <p:ph idx="1"/>
          </p:nvPr>
        </p:nvSpPr>
        <p:spPr>
          <a:xfrm>
            <a:off x="596900" y="252412"/>
            <a:ext cx="10834688" cy="5955347"/>
          </a:xfrm>
        </p:spPr>
        <p:txBody>
          <a:bodyPr>
            <a:normAutofit fontScale="85000" lnSpcReduction="20000"/>
          </a:bodyPr>
          <a:lstStyle/>
          <a:p>
            <a:pPr>
              <a:buFont typeface="Arial" panose="020B0604020202020204" pitchFamily="34" charset="0"/>
              <a:buChar char="•"/>
            </a:pPr>
            <a:r>
              <a:rPr lang="en-US" b="1" dirty="0"/>
              <a:t>Positive Correlation (Closer to +1.00, shown in blue shades)</a:t>
            </a:r>
            <a:r>
              <a:rPr lang="en-US" dirty="0"/>
              <a:t>:</a:t>
            </a:r>
          </a:p>
          <a:p>
            <a:pPr marL="742950" lvl="1" indent="-285750">
              <a:buFont typeface="Arial" panose="020B0604020202020204" pitchFamily="34" charset="0"/>
              <a:buChar char="•"/>
            </a:pPr>
            <a:r>
              <a:rPr lang="en-US" dirty="0"/>
              <a:t>A high positive correlation (e.g., </a:t>
            </a:r>
            <a:r>
              <a:rPr lang="en-US" b="1" dirty="0"/>
              <a:t>0.85</a:t>
            </a:r>
            <a:r>
              <a:rPr lang="en-US" dirty="0"/>
              <a:t>) means that as one feature </a:t>
            </a:r>
            <a:r>
              <a:rPr lang="en-US" b="1" dirty="0"/>
              <a:t>increases</a:t>
            </a:r>
            <a:r>
              <a:rPr lang="en-US" dirty="0"/>
              <a:t>, the other also </a:t>
            </a:r>
            <a:r>
              <a:rPr lang="en-US" b="1" dirty="0"/>
              <a:t>increases</a:t>
            </a:r>
            <a:r>
              <a:rPr lang="en-US" dirty="0"/>
              <a:t>.</a:t>
            </a:r>
          </a:p>
          <a:p>
            <a:pPr marL="742950" lvl="1" indent="-285750">
              <a:buFont typeface="Arial" panose="020B0604020202020204" pitchFamily="34" charset="0"/>
              <a:buChar char="•"/>
            </a:pPr>
            <a:r>
              <a:rPr lang="en-US" dirty="0"/>
              <a:t>Example: If </a:t>
            </a:r>
            <a:r>
              <a:rPr lang="en-US" b="1" dirty="0"/>
              <a:t>Hardness and Solids</a:t>
            </a:r>
            <a:r>
              <a:rPr lang="en-US" dirty="0"/>
              <a:t> have a </a:t>
            </a:r>
            <a:r>
              <a:rPr lang="en-US" b="1" dirty="0"/>
              <a:t>strong positive correlation (~0.7 - 0.9)</a:t>
            </a:r>
            <a:r>
              <a:rPr lang="en-US" dirty="0"/>
              <a:t>, it means higher </a:t>
            </a:r>
            <a:r>
              <a:rPr lang="en-US" b="1" dirty="0"/>
              <a:t>Hardness</a:t>
            </a:r>
            <a:r>
              <a:rPr lang="en-US" dirty="0"/>
              <a:t> levels often come with higher </a:t>
            </a:r>
            <a:r>
              <a:rPr lang="en-US" b="1" dirty="0"/>
              <a:t>Solids</a:t>
            </a:r>
            <a:r>
              <a:rPr lang="en-US" dirty="0"/>
              <a:t> concentration.</a:t>
            </a:r>
          </a:p>
          <a:p>
            <a:pPr>
              <a:buFont typeface="Arial" panose="020B0604020202020204" pitchFamily="34" charset="0"/>
              <a:buChar char="•"/>
            </a:pPr>
            <a:r>
              <a:rPr lang="en-US" b="1" dirty="0"/>
              <a:t>Negative Correlation (Closer to -1.00, shown in red shades)</a:t>
            </a:r>
            <a:r>
              <a:rPr lang="en-US" dirty="0"/>
              <a:t>:</a:t>
            </a:r>
          </a:p>
          <a:p>
            <a:pPr marL="742950" lvl="1" indent="-285750">
              <a:buFont typeface="Arial" panose="020B0604020202020204" pitchFamily="34" charset="0"/>
              <a:buChar char="•"/>
            </a:pPr>
            <a:r>
              <a:rPr lang="en-US" dirty="0"/>
              <a:t>A high negative correlation (e.g., </a:t>
            </a:r>
            <a:r>
              <a:rPr lang="en-US" b="1" dirty="0"/>
              <a:t>-0.75</a:t>
            </a:r>
            <a:r>
              <a:rPr lang="en-US" dirty="0"/>
              <a:t>) means that as one feature </a:t>
            </a:r>
            <a:r>
              <a:rPr lang="en-US" b="1" dirty="0"/>
              <a:t>increases</a:t>
            </a:r>
            <a:r>
              <a:rPr lang="en-US" dirty="0"/>
              <a:t>, the other </a:t>
            </a:r>
            <a:r>
              <a:rPr lang="en-US" b="1" dirty="0"/>
              <a:t>decreases</a:t>
            </a:r>
            <a:r>
              <a:rPr lang="en-US" dirty="0"/>
              <a:t>.</a:t>
            </a:r>
          </a:p>
          <a:p>
            <a:pPr marL="742950" lvl="1" indent="-285750">
              <a:buFont typeface="Arial" panose="020B0604020202020204" pitchFamily="34" charset="0"/>
              <a:buChar char="•"/>
            </a:pPr>
            <a:r>
              <a:rPr lang="en-US" dirty="0"/>
              <a:t>Example: If </a:t>
            </a:r>
            <a:r>
              <a:rPr lang="en-US" b="1" dirty="0"/>
              <a:t>pH and Turbidity</a:t>
            </a:r>
            <a:r>
              <a:rPr lang="en-US" dirty="0"/>
              <a:t> show a negative correlation, it suggests that </a:t>
            </a:r>
            <a:r>
              <a:rPr lang="en-US" b="1" dirty="0"/>
              <a:t>higher pH levels lead to lower turbidity</a:t>
            </a:r>
            <a:r>
              <a:rPr lang="en-US" dirty="0"/>
              <a:t>.</a:t>
            </a:r>
          </a:p>
          <a:p>
            <a:pPr>
              <a:buFont typeface="Arial" panose="020B0604020202020204" pitchFamily="34" charset="0"/>
              <a:buChar char="•"/>
            </a:pPr>
            <a:r>
              <a:rPr lang="en-US" b="1" dirty="0"/>
              <a:t>Weak or No Correlation (Closer to 0.00, lighter shades)</a:t>
            </a:r>
            <a:r>
              <a:rPr lang="en-US" dirty="0"/>
              <a:t>:</a:t>
            </a:r>
          </a:p>
          <a:p>
            <a:pPr marL="742950" lvl="1" indent="-285750">
              <a:buFont typeface="Arial" panose="020B0604020202020204" pitchFamily="34" charset="0"/>
              <a:buChar char="•"/>
            </a:pPr>
            <a:r>
              <a:rPr lang="en-US" dirty="0"/>
              <a:t>A correlation near </a:t>
            </a:r>
            <a:r>
              <a:rPr lang="en-US" b="1" dirty="0"/>
              <a:t>0.00</a:t>
            </a:r>
            <a:r>
              <a:rPr lang="en-US" dirty="0"/>
              <a:t> means there is </a:t>
            </a:r>
            <a:r>
              <a:rPr lang="en-US" b="1" dirty="0"/>
              <a:t>little to no relationship</a:t>
            </a:r>
            <a:r>
              <a:rPr lang="en-US" dirty="0"/>
              <a:t> between the two variables.</a:t>
            </a:r>
          </a:p>
          <a:p>
            <a:pPr marL="742950" lvl="1" indent="-285750">
              <a:buFont typeface="Arial" panose="020B0604020202020204" pitchFamily="34" charset="0"/>
              <a:buChar char="•"/>
            </a:pPr>
            <a:r>
              <a:rPr lang="en-US" dirty="0"/>
              <a:t>Example: If </a:t>
            </a:r>
            <a:r>
              <a:rPr lang="en-US" b="1" dirty="0"/>
              <a:t>Chloramines and Sulfate</a:t>
            </a:r>
            <a:r>
              <a:rPr lang="en-US" dirty="0"/>
              <a:t> have a correlation close to </a:t>
            </a:r>
            <a:r>
              <a:rPr lang="en-US" b="1" dirty="0"/>
              <a:t>0</a:t>
            </a:r>
            <a:r>
              <a:rPr lang="en-US" dirty="0"/>
              <a:t>, it means changes in </a:t>
            </a:r>
            <a:r>
              <a:rPr lang="en-US" b="1" dirty="0"/>
              <a:t>Chloramines levels</a:t>
            </a:r>
            <a:r>
              <a:rPr lang="en-US" dirty="0"/>
              <a:t> do not affect </a:t>
            </a:r>
            <a:r>
              <a:rPr lang="en-US" b="1" dirty="0"/>
              <a:t>Sulfate levels</a:t>
            </a:r>
            <a:r>
              <a:rPr lang="en-US" dirty="0"/>
              <a:t>.</a:t>
            </a:r>
          </a:p>
          <a:p>
            <a:pPr marL="457200" lvl="1" indent="0">
              <a:buNone/>
            </a:pPr>
            <a:r>
              <a:rPr lang="en-US" dirty="0"/>
              <a:t>"The heatmap provides a visual representation of feature relationships in our dataset. Strong correlations (both positive and negative) help us understand dependencies among water quality parameters. For instance, we observe a strong correlation between Hardness and Solids, which means water with high Hardness tends to have a high Solids concentration. Similarly, weak correlations indicate that some parameters may not significantly impact water potability. These insights guided our feature selection process, ensuring that only the most relevant parameters were used for model training."</a:t>
            </a:r>
          </a:p>
          <a:p>
            <a:endParaRPr lang="en-IN" dirty="0"/>
          </a:p>
        </p:txBody>
      </p:sp>
    </p:spTree>
    <p:extLst>
      <p:ext uri="{BB962C8B-B14F-4D97-AF65-F5344CB8AC3E}">
        <p14:creationId xmlns:p14="http://schemas.microsoft.com/office/powerpoint/2010/main" val="950918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05FED-4AA0-0A28-5126-7BA948D1E517}"/>
              </a:ext>
            </a:extLst>
          </p:cNvPr>
          <p:cNvSpPr>
            <a:spLocks noGrp="1"/>
          </p:cNvSpPr>
          <p:nvPr>
            <p:ph type="title"/>
          </p:nvPr>
        </p:nvSpPr>
        <p:spPr/>
        <p:txBody>
          <a:bodyPr>
            <a:normAutofit fontScale="90000"/>
          </a:bodyPr>
          <a:lstStyle/>
          <a:p>
            <a:r>
              <a:rPr lang="en-IN" b="1" i="0" dirty="0">
                <a:effectLst/>
                <a:latin typeface="__Inter_d65c78"/>
              </a:rPr>
              <a:t> Water Quality Parameters</a:t>
            </a:r>
            <a:br>
              <a:rPr lang="en-IN" b="1" i="0" dirty="0">
                <a:effectLst/>
                <a:latin typeface="__Inter_d65c78"/>
              </a:rPr>
            </a:br>
            <a:endParaRPr lang="en-IN" dirty="0"/>
          </a:p>
        </p:txBody>
      </p:sp>
      <p:sp>
        <p:nvSpPr>
          <p:cNvPr id="3" name="Content Placeholder 2">
            <a:extLst>
              <a:ext uri="{FF2B5EF4-FFF2-40B4-BE49-F238E27FC236}">
                <a16:creationId xmlns:a16="http://schemas.microsoft.com/office/drawing/2014/main" id="{D06DB70A-665E-E441-654E-30C27E4B011B}"/>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__Inter_d65c78"/>
              </a:rPr>
              <a:t>Key Parameters:</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This slide outlines the essential physical, chemical, and microbiological parameters that determine water potability, such as pH, turbidity, dissolved oxygen, and the presence of contaminants.</a:t>
            </a:r>
          </a:p>
          <a:p>
            <a:pPr algn="l">
              <a:buFont typeface="+mj-lt"/>
              <a:buAutoNum type="arabicPeriod"/>
            </a:pPr>
            <a:r>
              <a:rPr lang="en-US" b="1" i="0" dirty="0">
                <a:solidFill>
                  <a:srgbClr val="374151"/>
                </a:solidFill>
                <a:effectLst/>
                <a:latin typeface="__Inter_d65c78"/>
              </a:rPr>
              <a:t>Importance of Monitoring:</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Regular monitoring of these parameters is crucial for ensuring safe drinking water and protecting public health.</a:t>
            </a:r>
          </a:p>
          <a:p>
            <a:pPr algn="l">
              <a:buFont typeface="+mj-lt"/>
              <a:buAutoNum type="arabicPeriod"/>
            </a:pPr>
            <a:r>
              <a:rPr lang="en-US" b="1" i="0" dirty="0">
                <a:solidFill>
                  <a:srgbClr val="374151"/>
                </a:solidFill>
                <a:effectLst/>
                <a:latin typeface="__Inter_d65c78"/>
              </a:rPr>
              <a:t>Regulatory Standards:</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It may also reference specific regulatory standards that define acceptable levels for these parameters to classify water as potable.</a:t>
            </a:r>
          </a:p>
          <a:p>
            <a:endParaRPr lang="en-IN" dirty="0"/>
          </a:p>
        </p:txBody>
      </p:sp>
    </p:spTree>
    <p:extLst>
      <p:ext uri="{BB962C8B-B14F-4D97-AF65-F5344CB8AC3E}">
        <p14:creationId xmlns:p14="http://schemas.microsoft.com/office/powerpoint/2010/main" val="1223690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A0AC2C7-B0A3-C4DA-A554-4EC8CEAE691B}"/>
              </a:ext>
            </a:extLst>
          </p:cNvPr>
          <p:cNvSpPr>
            <a:spLocks noGrp="1"/>
          </p:cNvSpPr>
          <p:nvPr>
            <p:ph idx="1"/>
          </p:nvPr>
        </p:nvSpPr>
        <p:spPr>
          <a:xfrm>
            <a:off x="679450" y="126460"/>
            <a:ext cx="10833100" cy="5947315"/>
          </a:xfrm>
        </p:spPr>
        <p:txBody>
          <a:bodyPr>
            <a:normAutofit fontScale="92500" lnSpcReduction="10000"/>
          </a:bodyPr>
          <a:lstStyle/>
          <a:p>
            <a:pPr algn="l"/>
            <a:r>
              <a:rPr lang="en-US" b="1" i="0" dirty="0">
                <a:solidFill>
                  <a:srgbClr val="374151"/>
                </a:solidFill>
                <a:effectLst/>
                <a:latin typeface="__Inter_d65c78"/>
              </a:rPr>
              <a:t>Content:</a:t>
            </a:r>
            <a:endParaRPr lang="en-US" b="0" i="0" dirty="0">
              <a:solidFill>
                <a:srgbClr val="374151"/>
              </a:solidFill>
              <a:effectLst/>
              <a:latin typeface="__Inter_d65c78"/>
            </a:endParaRPr>
          </a:p>
          <a:p>
            <a:pPr algn="l">
              <a:buFont typeface="+mj-lt"/>
              <a:buAutoNum type="arabicPeriod"/>
            </a:pPr>
            <a:r>
              <a:rPr lang="en-US" b="1" i="0" dirty="0">
                <a:solidFill>
                  <a:srgbClr val="374151"/>
                </a:solidFill>
                <a:effectLst/>
                <a:latin typeface="__Inter_d65c78"/>
              </a:rPr>
              <a:t>Key Parameters:</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This slide highlights critical physical, chemical, and microbiological parameters that influence water potability, including:</a:t>
            </a:r>
          </a:p>
          <a:p>
            <a:pPr marL="1143000" lvl="2" indent="-228600" algn="l">
              <a:buFont typeface="+mj-lt"/>
              <a:buAutoNum type="arabicPeriod"/>
            </a:pPr>
            <a:r>
              <a:rPr lang="en-US" b="1" i="0" dirty="0">
                <a:solidFill>
                  <a:srgbClr val="374151"/>
                </a:solidFill>
                <a:effectLst/>
                <a:latin typeface="__Inter_d65c78"/>
              </a:rPr>
              <a:t>pH:</a:t>
            </a:r>
            <a:r>
              <a:rPr lang="en-US" b="0" i="0" dirty="0">
                <a:solidFill>
                  <a:srgbClr val="374151"/>
                </a:solidFill>
                <a:effectLst/>
                <a:latin typeface="__Inter_d65c78"/>
              </a:rPr>
              <a:t> Indicates acidity or alkalinity, affecting chemical reactions in water.</a:t>
            </a:r>
          </a:p>
          <a:p>
            <a:pPr marL="1143000" lvl="2" indent="-228600" algn="l">
              <a:buFont typeface="+mj-lt"/>
              <a:buAutoNum type="arabicPeriod"/>
            </a:pPr>
            <a:r>
              <a:rPr lang="en-US" b="1" i="0" dirty="0">
                <a:solidFill>
                  <a:srgbClr val="374151"/>
                </a:solidFill>
                <a:effectLst/>
                <a:latin typeface="__Inter_d65c78"/>
              </a:rPr>
              <a:t>Turbidity:</a:t>
            </a:r>
            <a:r>
              <a:rPr lang="en-US" b="0" i="0" dirty="0">
                <a:solidFill>
                  <a:srgbClr val="374151"/>
                </a:solidFill>
                <a:effectLst/>
                <a:latin typeface="__Inter_d65c78"/>
              </a:rPr>
              <a:t> Measures cloudiness caused by suspended particles, which can harbor pathogens.</a:t>
            </a:r>
          </a:p>
          <a:p>
            <a:pPr marL="1143000" lvl="2" indent="-228600" algn="l">
              <a:buFont typeface="+mj-lt"/>
              <a:buAutoNum type="arabicPeriod"/>
            </a:pPr>
            <a:r>
              <a:rPr lang="en-US" b="1" i="0" dirty="0">
                <a:solidFill>
                  <a:srgbClr val="374151"/>
                </a:solidFill>
                <a:effectLst/>
                <a:latin typeface="__Inter_d65c78"/>
              </a:rPr>
              <a:t>Dissolved Oxygen:</a:t>
            </a:r>
            <a:r>
              <a:rPr lang="en-US" b="0" i="0" dirty="0">
                <a:solidFill>
                  <a:srgbClr val="374151"/>
                </a:solidFill>
                <a:effectLst/>
                <a:latin typeface="__Inter_d65c78"/>
              </a:rPr>
              <a:t> Essential for aquatic life and indicates water quality.</a:t>
            </a:r>
          </a:p>
          <a:p>
            <a:pPr marL="1143000" lvl="2" indent="-228600" algn="l">
              <a:buFont typeface="+mj-lt"/>
              <a:buAutoNum type="arabicPeriod"/>
            </a:pPr>
            <a:r>
              <a:rPr lang="en-US" b="1" i="0" dirty="0">
                <a:solidFill>
                  <a:srgbClr val="374151"/>
                </a:solidFill>
                <a:effectLst/>
                <a:latin typeface="__Inter_d65c78"/>
              </a:rPr>
              <a:t>Contaminants:</a:t>
            </a:r>
            <a:r>
              <a:rPr lang="en-US" b="0" i="0" dirty="0">
                <a:solidFill>
                  <a:srgbClr val="374151"/>
                </a:solidFill>
                <a:effectLst/>
                <a:latin typeface="__Inter_d65c78"/>
              </a:rPr>
              <a:t> Presence of harmful substances like heavy metals, nitrates, and pathogens.</a:t>
            </a:r>
          </a:p>
          <a:p>
            <a:pPr algn="l">
              <a:buFont typeface="+mj-lt"/>
              <a:buAutoNum type="arabicPeriod"/>
            </a:pPr>
            <a:r>
              <a:rPr lang="en-US" b="1" i="0" dirty="0">
                <a:solidFill>
                  <a:srgbClr val="374151"/>
                </a:solidFill>
                <a:effectLst/>
                <a:latin typeface="__Inter_d65c78"/>
              </a:rPr>
              <a:t>Importance of Monitoring:</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Continuous monitoring of these parameters is vital for:</a:t>
            </a:r>
          </a:p>
          <a:p>
            <a:pPr marL="1143000" lvl="2" indent="-228600" algn="l">
              <a:buFont typeface="+mj-lt"/>
              <a:buAutoNum type="arabicPeriod"/>
            </a:pPr>
            <a:r>
              <a:rPr lang="en-US" b="0" i="0" dirty="0">
                <a:solidFill>
                  <a:srgbClr val="374151"/>
                </a:solidFill>
                <a:effectLst/>
                <a:latin typeface="__Inter_d65c78"/>
              </a:rPr>
              <a:t>Ensuring the safety of drinking water.</a:t>
            </a:r>
          </a:p>
          <a:p>
            <a:pPr marL="1143000" lvl="2" indent="-228600" algn="l">
              <a:buFont typeface="+mj-lt"/>
              <a:buAutoNum type="arabicPeriod"/>
            </a:pPr>
            <a:r>
              <a:rPr lang="en-US" b="0" i="0" dirty="0">
                <a:solidFill>
                  <a:srgbClr val="374151"/>
                </a:solidFill>
                <a:effectLst/>
                <a:latin typeface="__Inter_d65c78"/>
              </a:rPr>
              <a:t>Preventing waterborne diseases and protecting public health.</a:t>
            </a:r>
          </a:p>
          <a:p>
            <a:pPr marL="1143000" lvl="2" indent="-228600" algn="l">
              <a:buFont typeface="+mj-lt"/>
              <a:buAutoNum type="arabicPeriod"/>
            </a:pPr>
            <a:r>
              <a:rPr lang="en-US" b="0" i="0" dirty="0">
                <a:solidFill>
                  <a:srgbClr val="374151"/>
                </a:solidFill>
                <a:effectLst/>
                <a:latin typeface="__Inter_d65c78"/>
              </a:rPr>
              <a:t>Identifying potential pollution sources and mitigating risks.</a:t>
            </a:r>
          </a:p>
          <a:p>
            <a:pPr algn="l">
              <a:buFont typeface="+mj-lt"/>
              <a:buAutoNum type="arabicPeriod"/>
            </a:pPr>
            <a:r>
              <a:rPr lang="en-US" b="1" i="0" dirty="0">
                <a:solidFill>
                  <a:srgbClr val="374151"/>
                </a:solidFill>
                <a:effectLst/>
                <a:latin typeface="__Inter_d65c78"/>
              </a:rPr>
              <a:t>Regulatory Standards:</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The slide may reference established guidelines from organizations such as the World Health Organization (WHO) or local regulatory bodies that set acceptable limits for these parameters to classify water as potable.</a:t>
            </a:r>
          </a:p>
          <a:p>
            <a:endParaRPr lang="en-IN" dirty="0"/>
          </a:p>
        </p:txBody>
      </p:sp>
    </p:spTree>
    <p:extLst>
      <p:ext uri="{BB962C8B-B14F-4D97-AF65-F5344CB8AC3E}">
        <p14:creationId xmlns:p14="http://schemas.microsoft.com/office/powerpoint/2010/main" val="3565259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A7BD1-E399-7137-02E4-9F309448706C}"/>
              </a:ext>
            </a:extLst>
          </p:cNvPr>
          <p:cNvSpPr>
            <a:spLocks noGrp="1"/>
          </p:cNvSpPr>
          <p:nvPr>
            <p:ph type="title"/>
          </p:nvPr>
        </p:nvSpPr>
        <p:spPr/>
        <p:txBody>
          <a:bodyPr>
            <a:normAutofit fontScale="90000"/>
          </a:bodyPr>
          <a:lstStyle/>
          <a:p>
            <a:r>
              <a:rPr lang="en-IN" b="1" i="0" dirty="0">
                <a:effectLst/>
                <a:latin typeface="__Inter_d65c78"/>
              </a:rPr>
              <a:t>Class Distribution</a:t>
            </a:r>
            <a:br>
              <a:rPr lang="en-IN" b="1" i="0" dirty="0">
                <a:effectLst/>
                <a:latin typeface="__Inter_d65c78"/>
              </a:rPr>
            </a:br>
            <a:endParaRPr lang="en-IN" dirty="0"/>
          </a:p>
        </p:txBody>
      </p:sp>
      <p:sp>
        <p:nvSpPr>
          <p:cNvPr id="3" name="Content Placeholder 2">
            <a:extLst>
              <a:ext uri="{FF2B5EF4-FFF2-40B4-BE49-F238E27FC236}">
                <a16:creationId xmlns:a16="http://schemas.microsoft.com/office/drawing/2014/main" id="{D60CC68C-A20C-8DFC-F2CA-93D9207DEAC7}"/>
              </a:ext>
            </a:extLst>
          </p:cNvPr>
          <p:cNvSpPr>
            <a:spLocks noGrp="1"/>
          </p:cNvSpPr>
          <p:nvPr>
            <p:ph idx="1"/>
          </p:nvPr>
        </p:nvSpPr>
        <p:spPr>
          <a:xfrm>
            <a:off x="678884" y="1128410"/>
            <a:ext cx="7015695" cy="2509736"/>
          </a:xfrm>
        </p:spPr>
        <p:txBody>
          <a:bodyPr>
            <a:normAutofit fontScale="47500" lnSpcReduction="20000"/>
          </a:bodyPr>
          <a:lstStyle/>
          <a:p>
            <a:pPr algn="l">
              <a:buFont typeface="+mj-lt"/>
              <a:buAutoNum type="arabicPeriod"/>
            </a:pPr>
            <a:r>
              <a:rPr lang="en-US" b="1" i="0" dirty="0">
                <a:solidFill>
                  <a:srgbClr val="374151"/>
                </a:solidFill>
                <a:effectLst/>
                <a:latin typeface="__Inter_d65c78"/>
              </a:rPr>
              <a:t>Understanding Class Distribution:</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This slide focuses on the distribution of the target variable, </a:t>
            </a:r>
            <a:r>
              <a:rPr lang="en-US" b="1" i="0" dirty="0">
                <a:solidFill>
                  <a:srgbClr val="374151"/>
                </a:solidFill>
                <a:effectLst/>
                <a:latin typeface="__Inter_d65c78"/>
              </a:rPr>
              <a:t>Potability</a:t>
            </a:r>
            <a:r>
              <a:rPr lang="en-US" b="0" i="0" dirty="0">
                <a:solidFill>
                  <a:srgbClr val="374151"/>
                </a:solidFill>
                <a:effectLst/>
                <a:latin typeface="__Inter_d65c78"/>
              </a:rPr>
              <a:t>, which indicates whether the water samples are potable (safe for drinking) or non-potable (unsafe for drinking).</a:t>
            </a:r>
          </a:p>
          <a:p>
            <a:pPr marL="742950" lvl="1" indent="-285750" algn="l">
              <a:buFont typeface="+mj-lt"/>
              <a:buAutoNum type="arabicPeriod"/>
            </a:pPr>
            <a:r>
              <a:rPr lang="en-US" b="0" i="0" dirty="0">
                <a:solidFill>
                  <a:srgbClr val="374151"/>
                </a:solidFill>
                <a:effectLst/>
                <a:latin typeface="__Inter_d65c78"/>
              </a:rPr>
              <a:t>Understanding the distribution of classes is crucial for evaluating the balance of the dataset, which can impact model performance.</a:t>
            </a:r>
          </a:p>
          <a:p>
            <a:pPr algn="l">
              <a:buFont typeface="+mj-lt"/>
              <a:buAutoNum type="arabicPeriod"/>
            </a:pPr>
            <a:r>
              <a:rPr lang="en-US" b="1" i="0" dirty="0">
                <a:solidFill>
                  <a:srgbClr val="374151"/>
                </a:solidFill>
                <a:effectLst/>
                <a:latin typeface="__Inter_d65c78"/>
              </a:rPr>
              <a:t>Class Counts:</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The dataset contains two classes:</a:t>
            </a:r>
          </a:p>
          <a:p>
            <a:pPr marL="1143000" lvl="2" indent="-228600" algn="l">
              <a:buFont typeface="+mj-lt"/>
              <a:buAutoNum type="arabicPeriod"/>
            </a:pPr>
            <a:r>
              <a:rPr lang="en-US" b="1" i="0" dirty="0">
                <a:solidFill>
                  <a:srgbClr val="374151"/>
                </a:solidFill>
                <a:effectLst/>
                <a:latin typeface="__Inter_d65c78"/>
              </a:rPr>
              <a:t>Potable (1):</a:t>
            </a:r>
            <a:r>
              <a:rPr lang="en-US" b="0" i="0" dirty="0">
                <a:solidFill>
                  <a:srgbClr val="374151"/>
                </a:solidFill>
                <a:effectLst/>
                <a:latin typeface="__Inter_d65c78"/>
              </a:rPr>
              <a:t> Represents safe drinking water.</a:t>
            </a:r>
          </a:p>
          <a:p>
            <a:pPr marL="1143000" lvl="2" indent="-228600" algn="l">
              <a:buFont typeface="+mj-lt"/>
              <a:buAutoNum type="arabicPeriod"/>
            </a:pPr>
            <a:r>
              <a:rPr lang="en-US" b="1" i="0" dirty="0">
                <a:solidFill>
                  <a:srgbClr val="374151"/>
                </a:solidFill>
                <a:effectLst/>
                <a:latin typeface="__Inter_d65c78"/>
              </a:rPr>
              <a:t>Non-Potable (0):</a:t>
            </a:r>
            <a:r>
              <a:rPr lang="en-US" b="0" i="0" dirty="0">
                <a:solidFill>
                  <a:srgbClr val="374151"/>
                </a:solidFill>
                <a:effectLst/>
                <a:latin typeface="__Inter_d65c78"/>
              </a:rPr>
              <a:t> Represents unsafe drinking water.</a:t>
            </a:r>
          </a:p>
          <a:p>
            <a:pPr marL="742950" lvl="1" indent="-285750" algn="l">
              <a:buFont typeface="+mj-lt"/>
              <a:buAutoNum type="arabicPeriod"/>
            </a:pPr>
            <a:r>
              <a:rPr lang="en-US" b="0" i="0" dirty="0">
                <a:solidFill>
                  <a:srgbClr val="374151"/>
                </a:solidFill>
                <a:effectLst/>
                <a:latin typeface="__Inter_d65c78"/>
              </a:rPr>
              <a:t>Present the counts of each class to illustrate the balance or imbalance in the dataset.</a:t>
            </a:r>
          </a:p>
          <a:p>
            <a:pPr algn="l">
              <a:buFont typeface="+mj-lt"/>
              <a:buAutoNum type="arabicPeriod"/>
            </a:pPr>
            <a:r>
              <a:rPr lang="en-US" b="1" i="0" dirty="0">
                <a:solidFill>
                  <a:srgbClr val="374151"/>
                </a:solidFill>
                <a:effectLst/>
                <a:latin typeface="__Inter_d65c78"/>
              </a:rPr>
              <a:t>Visual Representation:</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A pie chart or bar graph can be used to visually represent the proportion of potable and non-potable samples, making it easier to understand the class distribution at a glance.</a:t>
            </a:r>
          </a:p>
          <a:p>
            <a:endParaRPr lang="en-IN" dirty="0"/>
          </a:p>
        </p:txBody>
      </p:sp>
      <p:pic>
        <p:nvPicPr>
          <p:cNvPr id="5" name="Picture 4">
            <a:extLst>
              <a:ext uri="{FF2B5EF4-FFF2-40B4-BE49-F238E27FC236}">
                <a16:creationId xmlns:a16="http://schemas.microsoft.com/office/drawing/2014/main" id="{48F6C77D-3983-F8EC-8E72-9534A62AC5F6}"/>
              </a:ext>
            </a:extLst>
          </p:cNvPr>
          <p:cNvPicPr>
            <a:picLocks noChangeAspect="1"/>
          </p:cNvPicPr>
          <p:nvPr/>
        </p:nvPicPr>
        <p:blipFill>
          <a:blip r:embed="rId2"/>
          <a:stretch>
            <a:fillRect/>
          </a:stretch>
        </p:blipFill>
        <p:spPr>
          <a:xfrm>
            <a:off x="7324928" y="2217906"/>
            <a:ext cx="4756826" cy="3278221"/>
          </a:xfrm>
          <a:prstGeom prst="rect">
            <a:avLst/>
          </a:prstGeom>
        </p:spPr>
      </p:pic>
    </p:spTree>
    <p:extLst>
      <p:ext uri="{BB962C8B-B14F-4D97-AF65-F5344CB8AC3E}">
        <p14:creationId xmlns:p14="http://schemas.microsoft.com/office/powerpoint/2010/main" val="1587686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9052E-98E1-A47B-47DD-5D265C942F31}"/>
              </a:ext>
            </a:extLst>
          </p:cNvPr>
          <p:cNvSpPr>
            <a:spLocks noGrp="1"/>
          </p:cNvSpPr>
          <p:nvPr>
            <p:ph type="title"/>
          </p:nvPr>
        </p:nvSpPr>
        <p:spPr/>
        <p:txBody>
          <a:bodyPr>
            <a:normAutofit fontScale="90000"/>
          </a:bodyPr>
          <a:lstStyle/>
          <a:p>
            <a:r>
              <a:rPr lang="en-IN" b="1" i="0" dirty="0">
                <a:effectLst/>
                <a:latin typeface="__Inter_d65c78"/>
              </a:rPr>
              <a:t>Model Evaluation</a:t>
            </a:r>
            <a:br>
              <a:rPr lang="en-IN" b="1" i="0" dirty="0">
                <a:effectLst/>
                <a:latin typeface="__Inter_d65c78"/>
              </a:rPr>
            </a:br>
            <a:endParaRPr lang="en-IN" dirty="0"/>
          </a:p>
        </p:txBody>
      </p:sp>
      <p:sp>
        <p:nvSpPr>
          <p:cNvPr id="3" name="Content Placeholder 2">
            <a:extLst>
              <a:ext uri="{FF2B5EF4-FFF2-40B4-BE49-F238E27FC236}">
                <a16:creationId xmlns:a16="http://schemas.microsoft.com/office/drawing/2014/main" id="{553DFB48-DB9C-BB5C-1FEF-82241929C776}"/>
              </a:ext>
            </a:extLst>
          </p:cNvPr>
          <p:cNvSpPr>
            <a:spLocks noGrp="1"/>
          </p:cNvSpPr>
          <p:nvPr>
            <p:ph idx="1"/>
          </p:nvPr>
        </p:nvSpPr>
        <p:spPr>
          <a:xfrm>
            <a:off x="678884" y="1050587"/>
            <a:ext cx="9204418" cy="4941652"/>
          </a:xfrm>
        </p:spPr>
        <p:txBody>
          <a:bodyPr>
            <a:normAutofit fontScale="92500" lnSpcReduction="20000"/>
          </a:bodyPr>
          <a:lstStyle/>
          <a:p>
            <a:pPr algn="l">
              <a:buFont typeface="+mj-lt"/>
              <a:buAutoNum type="arabicPeriod"/>
            </a:pPr>
            <a:r>
              <a:rPr lang="en-US" b="1" i="0" dirty="0">
                <a:solidFill>
                  <a:srgbClr val="374151"/>
                </a:solidFill>
                <a:effectLst/>
                <a:latin typeface="__Inter_d65c78"/>
              </a:rPr>
              <a:t>Purpose of Model Evaluation:</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This slide discusses the importance of evaluating the performance of the predictive model used to determine water potability.</a:t>
            </a:r>
          </a:p>
          <a:p>
            <a:pPr marL="742950" lvl="1" indent="-285750" algn="l">
              <a:buFont typeface="+mj-lt"/>
              <a:buAutoNum type="arabicPeriod"/>
            </a:pPr>
            <a:r>
              <a:rPr lang="en-US" b="0" i="0" dirty="0">
                <a:solidFill>
                  <a:srgbClr val="374151"/>
                </a:solidFill>
                <a:effectLst/>
                <a:latin typeface="__Inter_d65c78"/>
              </a:rPr>
              <a:t>It highlights how model evaluation helps in understanding the accuracy and reliability of predictions.</a:t>
            </a:r>
          </a:p>
          <a:p>
            <a:pPr algn="l">
              <a:buFont typeface="+mj-lt"/>
              <a:buAutoNum type="arabicPeriod"/>
            </a:pPr>
            <a:r>
              <a:rPr lang="en-US" b="1" i="0" dirty="0">
                <a:solidFill>
                  <a:srgbClr val="374151"/>
                </a:solidFill>
                <a:effectLst/>
                <a:latin typeface="__Inter_d65c78"/>
              </a:rPr>
              <a:t>Evaluation Metrics:</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Key metrics such as accuracy, precision, recall, and F1-score are introduced to assess model performance.</a:t>
            </a:r>
          </a:p>
          <a:p>
            <a:pPr marL="742950" lvl="1" indent="-285750" algn="l">
              <a:buFont typeface="+mj-lt"/>
              <a:buAutoNum type="arabicPeriod"/>
            </a:pPr>
            <a:r>
              <a:rPr lang="en-US" b="0" i="0" dirty="0">
                <a:solidFill>
                  <a:srgbClr val="374151"/>
                </a:solidFill>
                <a:effectLst/>
                <a:latin typeface="__Inter_d65c78"/>
              </a:rPr>
              <a:t>Each metric provides insights into different aspects of the model's effectiveness, particularly in handling imbalanced classes.</a:t>
            </a:r>
          </a:p>
          <a:p>
            <a:pPr algn="l">
              <a:buFont typeface="+mj-lt"/>
              <a:buAutoNum type="arabicPeriod"/>
            </a:pPr>
            <a:r>
              <a:rPr lang="en-US" b="1" i="0" dirty="0">
                <a:solidFill>
                  <a:srgbClr val="374151"/>
                </a:solidFill>
                <a:effectLst/>
                <a:latin typeface="__Inter_d65c78"/>
              </a:rPr>
              <a:t>Confusion Matrix:</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A confusion matrix is presented to visualize the model's performance, showing true positives, true negatives, false positives, and false negatives.</a:t>
            </a:r>
          </a:p>
          <a:p>
            <a:pPr marL="742950" lvl="1" indent="-285750" algn="l">
              <a:buFont typeface="+mj-lt"/>
              <a:buAutoNum type="arabicPeriod"/>
            </a:pPr>
            <a:r>
              <a:rPr lang="en-US" b="0" i="0" dirty="0">
                <a:solidFill>
                  <a:srgbClr val="374151"/>
                </a:solidFill>
                <a:effectLst/>
                <a:latin typeface="__Inter_d65c78"/>
              </a:rPr>
              <a:t>This helps in understanding where the model is making correct predictions and where it is failing.</a:t>
            </a:r>
          </a:p>
          <a:p>
            <a:pPr marL="457200" lvl="1" indent="0" algn="l">
              <a:buNone/>
            </a:pPr>
            <a:endParaRPr lang="en-US" b="0" i="0" dirty="0">
              <a:solidFill>
                <a:srgbClr val="374151"/>
              </a:solidFill>
              <a:effectLst/>
              <a:latin typeface="__Inter_d65c78"/>
            </a:endParaRPr>
          </a:p>
          <a:p>
            <a:endParaRPr lang="en-IN" dirty="0"/>
          </a:p>
        </p:txBody>
      </p:sp>
    </p:spTree>
    <p:extLst>
      <p:ext uri="{BB962C8B-B14F-4D97-AF65-F5344CB8AC3E}">
        <p14:creationId xmlns:p14="http://schemas.microsoft.com/office/powerpoint/2010/main" val="3199541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6A7E-102C-9DC1-B1AF-EA93999DA382}"/>
              </a:ext>
            </a:extLst>
          </p:cNvPr>
          <p:cNvSpPr>
            <a:spLocks noGrp="1"/>
          </p:cNvSpPr>
          <p:nvPr>
            <p:ph type="title"/>
          </p:nvPr>
        </p:nvSpPr>
        <p:spPr/>
        <p:txBody>
          <a:bodyPr>
            <a:normAutofit fontScale="90000"/>
          </a:bodyPr>
          <a:lstStyle/>
          <a:p>
            <a:r>
              <a:rPr lang="en-IN" b="1" i="0" dirty="0">
                <a:effectLst/>
                <a:latin typeface="__Inter_d65c78"/>
              </a:rPr>
              <a:t> KNN Implementation</a:t>
            </a:r>
            <a:br>
              <a:rPr lang="en-IN" b="1" i="0" dirty="0">
                <a:effectLst/>
                <a:latin typeface="__Inter_d65c78"/>
              </a:rPr>
            </a:br>
            <a:endParaRPr lang="en-IN" dirty="0"/>
          </a:p>
        </p:txBody>
      </p:sp>
      <p:sp>
        <p:nvSpPr>
          <p:cNvPr id="3" name="Content Placeholder 2">
            <a:extLst>
              <a:ext uri="{FF2B5EF4-FFF2-40B4-BE49-F238E27FC236}">
                <a16:creationId xmlns:a16="http://schemas.microsoft.com/office/drawing/2014/main" id="{0659A686-4502-8ECD-A119-0EA4BAC36335}"/>
              </a:ext>
            </a:extLst>
          </p:cNvPr>
          <p:cNvSpPr>
            <a:spLocks noGrp="1"/>
          </p:cNvSpPr>
          <p:nvPr>
            <p:ph idx="1"/>
          </p:nvPr>
        </p:nvSpPr>
        <p:spPr/>
        <p:txBody>
          <a:bodyPr>
            <a:normAutofit fontScale="77500" lnSpcReduction="20000"/>
          </a:bodyPr>
          <a:lstStyle/>
          <a:p>
            <a:pPr algn="l">
              <a:buFont typeface="+mj-lt"/>
              <a:buAutoNum type="arabicPeriod"/>
            </a:pPr>
            <a:r>
              <a:rPr lang="en-US" b="1" i="0" dirty="0">
                <a:solidFill>
                  <a:srgbClr val="374151"/>
                </a:solidFill>
                <a:effectLst/>
                <a:latin typeface="__Inter_d65c78"/>
              </a:rPr>
              <a:t>Overview of KNN:</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The K-Nearest Neighbors (KNN) algorithm is a simple, yet effective, classification technique that classifies data points based on the classes of their nearest neighbors in the feature space.</a:t>
            </a:r>
          </a:p>
          <a:p>
            <a:pPr marL="742950" lvl="1" indent="-285750" algn="l">
              <a:buFont typeface="+mj-lt"/>
              <a:buAutoNum type="arabicPeriod"/>
            </a:pPr>
            <a:r>
              <a:rPr lang="en-US" b="0" i="0" dirty="0">
                <a:solidFill>
                  <a:srgbClr val="374151"/>
                </a:solidFill>
                <a:effectLst/>
                <a:latin typeface="__Inter_d65c78"/>
              </a:rPr>
              <a:t>It is a non-parametric method, meaning it makes no assumptions about the underlying data distribution.</a:t>
            </a:r>
          </a:p>
          <a:p>
            <a:pPr algn="l">
              <a:buFont typeface="+mj-lt"/>
              <a:buAutoNum type="arabicPeriod"/>
            </a:pPr>
            <a:r>
              <a:rPr lang="en-US" b="1" i="0" dirty="0">
                <a:solidFill>
                  <a:srgbClr val="374151"/>
                </a:solidFill>
                <a:effectLst/>
                <a:latin typeface="__Inter_d65c78"/>
              </a:rPr>
              <a:t>Hyperparameters:</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Key hyperparameters for KNN include:</a:t>
            </a:r>
          </a:p>
          <a:p>
            <a:pPr marL="1143000" lvl="2" indent="-228600" algn="l">
              <a:buFont typeface="+mj-lt"/>
              <a:buAutoNum type="arabicPeriod"/>
            </a:pPr>
            <a:r>
              <a:rPr lang="en-US" b="1" i="0" dirty="0">
                <a:solidFill>
                  <a:srgbClr val="374151"/>
                </a:solidFill>
                <a:effectLst/>
                <a:latin typeface="__Inter_d65c78"/>
              </a:rPr>
              <a:t>k:</a:t>
            </a:r>
            <a:r>
              <a:rPr lang="en-US" b="0" i="0" dirty="0">
                <a:solidFill>
                  <a:srgbClr val="374151"/>
                </a:solidFill>
                <a:effectLst/>
                <a:latin typeface="__Inter_d65c78"/>
              </a:rPr>
              <a:t> The number of nearest neighbors to consider (default is often 5).</a:t>
            </a:r>
          </a:p>
          <a:p>
            <a:pPr marL="1143000" lvl="2" indent="-228600" algn="l">
              <a:buFont typeface="+mj-lt"/>
              <a:buAutoNum type="arabicPeriod"/>
            </a:pPr>
            <a:r>
              <a:rPr lang="en-US" b="1" i="0" dirty="0">
                <a:solidFill>
                  <a:srgbClr val="374151"/>
                </a:solidFill>
                <a:effectLst/>
                <a:latin typeface="__Inter_d65c78"/>
              </a:rPr>
              <a:t>p:</a:t>
            </a:r>
            <a:r>
              <a:rPr lang="en-US" b="0" i="0" dirty="0">
                <a:solidFill>
                  <a:srgbClr val="374151"/>
                </a:solidFill>
                <a:effectLst/>
                <a:latin typeface="__Inter_d65c78"/>
              </a:rPr>
              <a:t> The power parameter for the </a:t>
            </a:r>
            <a:r>
              <a:rPr lang="en-US" b="0" i="0" dirty="0" err="1">
                <a:solidFill>
                  <a:srgbClr val="374151"/>
                </a:solidFill>
                <a:effectLst/>
                <a:latin typeface="__Inter_d65c78"/>
              </a:rPr>
              <a:t>Minkowski</a:t>
            </a:r>
            <a:r>
              <a:rPr lang="en-US" b="0" i="0" dirty="0">
                <a:solidFill>
                  <a:srgbClr val="374151"/>
                </a:solidFill>
                <a:effectLst/>
                <a:latin typeface="__Inter_d65c78"/>
              </a:rPr>
              <a:t> distance metric (p=2 for Euclidean distance).</a:t>
            </a:r>
          </a:p>
          <a:p>
            <a:pPr marL="1143000" lvl="2" indent="-228600" algn="l">
              <a:buFont typeface="+mj-lt"/>
              <a:buAutoNum type="arabicPeriod"/>
            </a:pPr>
            <a:r>
              <a:rPr lang="en-US" b="1" i="0" dirty="0">
                <a:solidFill>
                  <a:srgbClr val="374151"/>
                </a:solidFill>
                <a:effectLst/>
                <a:latin typeface="__Inter_d65c78"/>
              </a:rPr>
              <a:t>metric:</a:t>
            </a:r>
            <a:r>
              <a:rPr lang="en-US" b="0" i="0" dirty="0">
                <a:solidFill>
                  <a:srgbClr val="374151"/>
                </a:solidFill>
                <a:effectLst/>
                <a:latin typeface="__Inter_d65c78"/>
              </a:rPr>
              <a:t> The distance metric used (default is </a:t>
            </a:r>
            <a:r>
              <a:rPr lang="en-US" b="0" i="0" dirty="0" err="1">
                <a:solidFill>
                  <a:srgbClr val="374151"/>
                </a:solidFill>
                <a:effectLst/>
                <a:latin typeface="__Inter_d65c78"/>
              </a:rPr>
              <a:t>Minkowski</a:t>
            </a:r>
            <a:r>
              <a:rPr lang="en-US" b="0" i="0" dirty="0">
                <a:solidFill>
                  <a:srgbClr val="374151"/>
                </a:solidFill>
                <a:effectLst/>
                <a:latin typeface="__Inter_d65c78"/>
              </a:rPr>
              <a:t>).</a:t>
            </a:r>
          </a:p>
          <a:p>
            <a:pPr marL="742950" lvl="1" indent="-285750" algn="l">
              <a:buFont typeface="+mj-lt"/>
              <a:buAutoNum type="arabicPeriod"/>
            </a:pPr>
            <a:r>
              <a:rPr lang="en-US" b="0" i="0" dirty="0">
                <a:solidFill>
                  <a:srgbClr val="374151"/>
                </a:solidFill>
                <a:effectLst/>
                <a:latin typeface="__Inter_d65c78"/>
              </a:rPr>
              <a:t>These hyperparameters can significantly affect the model's performance and need to be tuned for optimal results.</a:t>
            </a:r>
          </a:p>
          <a:p>
            <a:pPr algn="l">
              <a:buFont typeface="+mj-lt"/>
              <a:buAutoNum type="arabicPeriod"/>
            </a:pPr>
            <a:r>
              <a:rPr lang="en-US" b="1" i="0" dirty="0">
                <a:solidFill>
                  <a:srgbClr val="374151"/>
                </a:solidFill>
                <a:effectLst/>
                <a:latin typeface="__Inter_d65c78"/>
              </a:rPr>
              <a:t>Model Training and Evaluation:</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The KNN model is trained using the training dataset, and predictions are made on the test dataset.</a:t>
            </a:r>
          </a:p>
          <a:p>
            <a:pPr marL="742950" lvl="1" indent="-285750" algn="l">
              <a:buFont typeface="+mj-lt"/>
              <a:buAutoNum type="arabicPeriod"/>
            </a:pPr>
            <a:r>
              <a:rPr lang="en-US" b="0" i="0" dirty="0">
                <a:solidFill>
                  <a:srgbClr val="374151"/>
                </a:solidFill>
                <a:effectLst/>
                <a:latin typeface="__Inter_d65c78"/>
              </a:rPr>
              <a:t>Evaluation metrics such as accuracy, confusion matrix, and classification report are presented to assess the model's performance.</a:t>
            </a:r>
          </a:p>
          <a:p>
            <a:endParaRPr lang="en-IN" dirty="0"/>
          </a:p>
        </p:txBody>
      </p:sp>
    </p:spTree>
    <p:extLst>
      <p:ext uri="{BB962C8B-B14F-4D97-AF65-F5344CB8AC3E}">
        <p14:creationId xmlns:p14="http://schemas.microsoft.com/office/powerpoint/2010/main" val="1311318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B77ED90-7B82-8DC0-DD3F-71B401C68E5E}"/>
              </a:ext>
            </a:extLst>
          </p:cNvPr>
          <p:cNvPicPr>
            <a:picLocks noChangeAspect="1"/>
          </p:cNvPicPr>
          <p:nvPr/>
        </p:nvPicPr>
        <p:blipFill>
          <a:blip r:embed="rId2"/>
          <a:stretch>
            <a:fillRect/>
          </a:stretch>
        </p:blipFill>
        <p:spPr>
          <a:xfrm>
            <a:off x="458284" y="0"/>
            <a:ext cx="11275431" cy="6858000"/>
          </a:xfrm>
          <a:prstGeom prst="rect">
            <a:avLst/>
          </a:prstGeom>
        </p:spPr>
      </p:pic>
    </p:spTree>
    <p:extLst>
      <p:ext uri="{BB962C8B-B14F-4D97-AF65-F5344CB8AC3E}">
        <p14:creationId xmlns:p14="http://schemas.microsoft.com/office/powerpoint/2010/main" val="2780425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p:txBody>
          <a:bodyPr/>
          <a:lstStyle/>
          <a:p>
            <a:r>
              <a:rPr lang="en-IN" b="0" i="0" dirty="0">
                <a:solidFill>
                  <a:srgbClr val="374151"/>
                </a:solidFill>
                <a:effectLst/>
                <a:latin typeface="__Inter_d65c78"/>
              </a:rPr>
              <a:t>Water Potability Analysis</a:t>
            </a:r>
          </a:p>
          <a:p>
            <a:r>
              <a:rPr lang="en-US" b="0" i="0" dirty="0">
                <a:solidFill>
                  <a:srgbClr val="374151"/>
                </a:solidFill>
                <a:effectLst/>
                <a:latin typeface="__Inter_d65c78"/>
              </a:rPr>
              <a:t> A Comprehensive Study Using Machine Learning</a:t>
            </a:r>
            <a:endParaRPr lang="en-IN" dirty="0">
              <a:solidFill>
                <a:srgbClr val="374151"/>
              </a:solidFill>
              <a:latin typeface="__Inter_d65c78"/>
            </a:endParaRPr>
          </a:p>
          <a:p>
            <a:r>
              <a:rPr lang="en-IN" dirty="0">
                <a:solidFill>
                  <a:srgbClr val="374151"/>
                </a:solidFill>
                <a:latin typeface="__Inter_d65c78"/>
              </a:rPr>
              <a:t>Akshat Khanna</a:t>
            </a:r>
          </a:p>
          <a:p>
            <a:r>
              <a:rPr lang="en-IN" dirty="0">
                <a:solidFill>
                  <a:srgbClr val="374151"/>
                </a:solidFill>
                <a:latin typeface="__Inter_d65c78"/>
              </a:rPr>
              <a:t>01-02-2025</a:t>
            </a:r>
            <a:endParaRPr lang="en-IN" dirty="0"/>
          </a:p>
        </p:txBody>
      </p:sp>
    </p:spTree>
    <p:extLst>
      <p:ext uri="{BB962C8B-B14F-4D97-AF65-F5344CB8AC3E}">
        <p14:creationId xmlns:p14="http://schemas.microsoft.com/office/powerpoint/2010/main" val="195380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54F6B-0147-F0D8-2E0C-AFF49BB4E89E}"/>
              </a:ext>
            </a:extLst>
          </p:cNvPr>
          <p:cNvSpPr>
            <a:spLocks noGrp="1"/>
          </p:cNvSpPr>
          <p:nvPr>
            <p:ph type="title"/>
          </p:nvPr>
        </p:nvSpPr>
        <p:spPr/>
        <p:txBody>
          <a:bodyPr>
            <a:normAutofit fontScale="90000"/>
          </a:bodyPr>
          <a:lstStyle/>
          <a:p>
            <a:r>
              <a:rPr lang="en-IN" b="1" i="0" dirty="0">
                <a:effectLst/>
                <a:latin typeface="__Inter_d65c78"/>
              </a:rPr>
              <a:t>Decision Tree Implementation</a:t>
            </a:r>
            <a:br>
              <a:rPr lang="en-IN" b="1" i="0" dirty="0">
                <a:effectLst/>
                <a:latin typeface="__Inter_d65c78"/>
              </a:rPr>
            </a:br>
            <a:endParaRPr lang="en-IN" dirty="0"/>
          </a:p>
        </p:txBody>
      </p:sp>
      <p:sp>
        <p:nvSpPr>
          <p:cNvPr id="3" name="Content Placeholder 2">
            <a:extLst>
              <a:ext uri="{FF2B5EF4-FFF2-40B4-BE49-F238E27FC236}">
                <a16:creationId xmlns:a16="http://schemas.microsoft.com/office/drawing/2014/main" id="{566CCAE6-A04E-9DDD-AB7E-47FB198021F9}"/>
              </a:ext>
            </a:extLst>
          </p:cNvPr>
          <p:cNvSpPr>
            <a:spLocks noGrp="1"/>
          </p:cNvSpPr>
          <p:nvPr>
            <p:ph idx="1"/>
          </p:nvPr>
        </p:nvSpPr>
        <p:spPr/>
        <p:txBody>
          <a:bodyPr>
            <a:normAutofit fontScale="70000" lnSpcReduction="20000"/>
          </a:bodyPr>
          <a:lstStyle/>
          <a:p>
            <a:pPr algn="l">
              <a:buFont typeface="+mj-lt"/>
              <a:buAutoNum type="arabicPeriod"/>
            </a:pPr>
            <a:r>
              <a:rPr lang="en-US" b="1" i="0" dirty="0">
                <a:solidFill>
                  <a:srgbClr val="374151"/>
                </a:solidFill>
                <a:effectLst/>
                <a:latin typeface="__Inter_d65c78"/>
              </a:rPr>
              <a:t>Overview of Decision Trees:</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Decision Trees are a popular and intuitive classification method that splits the data into subsets based on feature values, creating a tree-like model of decisions.</a:t>
            </a:r>
          </a:p>
          <a:p>
            <a:pPr marL="742950" lvl="1" indent="-285750" algn="l">
              <a:buFont typeface="+mj-lt"/>
              <a:buAutoNum type="arabicPeriod"/>
            </a:pPr>
            <a:r>
              <a:rPr lang="en-US" b="0" i="0" dirty="0">
                <a:solidFill>
                  <a:srgbClr val="374151"/>
                </a:solidFill>
                <a:effectLst/>
                <a:latin typeface="__Inter_d65c78"/>
              </a:rPr>
              <a:t>Each internal node represents a feature, each branch represents a decision rule, and each leaf node represents an outcome (class label).</a:t>
            </a:r>
          </a:p>
          <a:p>
            <a:pPr algn="l">
              <a:buFont typeface="+mj-lt"/>
              <a:buAutoNum type="arabicPeriod"/>
            </a:pPr>
            <a:r>
              <a:rPr lang="en-US" b="1" i="0" dirty="0">
                <a:solidFill>
                  <a:srgbClr val="374151"/>
                </a:solidFill>
                <a:effectLst/>
                <a:latin typeface="__Inter_d65c78"/>
              </a:rPr>
              <a:t>Hyperparameters:</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Key hyperparameters for Decision Trees include:</a:t>
            </a:r>
          </a:p>
          <a:p>
            <a:pPr marL="1143000" lvl="2" indent="-228600" algn="l">
              <a:buFont typeface="+mj-lt"/>
              <a:buAutoNum type="arabicPeriod"/>
            </a:pPr>
            <a:r>
              <a:rPr lang="en-US" b="1" i="0" dirty="0">
                <a:solidFill>
                  <a:srgbClr val="374151"/>
                </a:solidFill>
                <a:effectLst/>
                <a:latin typeface="__Inter_d65c78"/>
              </a:rPr>
              <a:t>Criterion:</a:t>
            </a:r>
            <a:r>
              <a:rPr lang="en-US" b="0" i="0" dirty="0">
                <a:solidFill>
                  <a:srgbClr val="374151"/>
                </a:solidFill>
                <a:effectLst/>
                <a:latin typeface="__Inter_d65c78"/>
              </a:rPr>
              <a:t> The function used to measure the quality of a split (e.g., "</a:t>
            </a:r>
            <a:r>
              <a:rPr lang="en-US" b="0" i="0" dirty="0" err="1">
                <a:solidFill>
                  <a:srgbClr val="374151"/>
                </a:solidFill>
                <a:effectLst/>
                <a:latin typeface="__Inter_d65c78"/>
              </a:rPr>
              <a:t>gini</a:t>
            </a:r>
            <a:r>
              <a:rPr lang="en-US" b="0" i="0" dirty="0">
                <a:solidFill>
                  <a:srgbClr val="374151"/>
                </a:solidFill>
                <a:effectLst/>
                <a:latin typeface="__Inter_d65c78"/>
              </a:rPr>
              <a:t>" for Gini impurity or "entropy" for information gain).</a:t>
            </a:r>
          </a:p>
          <a:p>
            <a:pPr marL="1143000" lvl="2" indent="-228600" algn="l">
              <a:buFont typeface="+mj-lt"/>
              <a:buAutoNum type="arabicPeriod"/>
            </a:pPr>
            <a:r>
              <a:rPr lang="en-US" b="1" i="0" dirty="0">
                <a:solidFill>
                  <a:srgbClr val="374151"/>
                </a:solidFill>
                <a:effectLst/>
                <a:latin typeface="__Inter_d65c78"/>
              </a:rPr>
              <a:t>Max Depth:</a:t>
            </a:r>
            <a:r>
              <a:rPr lang="en-US" b="0" i="0" dirty="0">
                <a:solidFill>
                  <a:srgbClr val="374151"/>
                </a:solidFill>
                <a:effectLst/>
                <a:latin typeface="__Inter_d65c78"/>
              </a:rPr>
              <a:t> The maximum depth of the tree, which helps prevent overfitting by limiting how deep the tree can grow.</a:t>
            </a:r>
          </a:p>
          <a:p>
            <a:pPr marL="1143000" lvl="2" indent="-228600" algn="l">
              <a:buFont typeface="+mj-lt"/>
              <a:buAutoNum type="arabicPeriod"/>
            </a:pPr>
            <a:r>
              <a:rPr lang="en-US" b="1" i="0" dirty="0">
                <a:solidFill>
                  <a:srgbClr val="374151"/>
                </a:solidFill>
                <a:effectLst/>
                <a:latin typeface="__Inter_d65c78"/>
              </a:rPr>
              <a:t>Splitter:</a:t>
            </a:r>
            <a:r>
              <a:rPr lang="en-US" b="0" i="0" dirty="0">
                <a:solidFill>
                  <a:srgbClr val="374151"/>
                </a:solidFill>
                <a:effectLst/>
                <a:latin typeface="__Inter_d65c78"/>
              </a:rPr>
              <a:t> The strategy used to choose the split at each node (e.g., "best" or "random").</a:t>
            </a:r>
          </a:p>
          <a:p>
            <a:pPr marL="742950" lvl="1" indent="-285750" algn="l">
              <a:buFont typeface="+mj-lt"/>
              <a:buAutoNum type="arabicPeriod"/>
            </a:pPr>
            <a:r>
              <a:rPr lang="en-US" b="0" i="0" dirty="0">
                <a:solidFill>
                  <a:srgbClr val="374151"/>
                </a:solidFill>
                <a:effectLst/>
                <a:latin typeface="__Inter_d65c78"/>
              </a:rPr>
              <a:t>Tuning these hyperparameters is crucial for optimizing model performance.</a:t>
            </a:r>
          </a:p>
          <a:p>
            <a:pPr algn="l">
              <a:buFont typeface="+mj-lt"/>
              <a:buAutoNum type="arabicPeriod"/>
            </a:pPr>
            <a:r>
              <a:rPr lang="en-US" b="1" i="0" dirty="0">
                <a:solidFill>
                  <a:srgbClr val="374151"/>
                </a:solidFill>
                <a:effectLst/>
                <a:latin typeface="__Inter_d65c78"/>
              </a:rPr>
              <a:t>Model Training and Evaluation:</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The Decision Tree model is trained on the training dataset, and predictions are made on the test dataset.</a:t>
            </a:r>
          </a:p>
          <a:p>
            <a:pPr marL="742950" lvl="1" indent="-285750" algn="l">
              <a:buFont typeface="+mj-lt"/>
              <a:buAutoNum type="arabicPeriod"/>
            </a:pPr>
            <a:r>
              <a:rPr lang="en-US" b="0" i="0" dirty="0">
                <a:solidFill>
                  <a:srgbClr val="374151"/>
                </a:solidFill>
                <a:effectLst/>
                <a:latin typeface="__Inter_d65c78"/>
              </a:rPr>
              <a:t>Evaluation metrics such as accuracy, confusion matrix, and classification report are presented to assess the model's performance.</a:t>
            </a:r>
          </a:p>
          <a:p>
            <a:endParaRPr lang="en-IN" dirty="0"/>
          </a:p>
        </p:txBody>
      </p:sp>
    </p:spTree>
    <p:extLst>
      <p:ext uri="{BB962C8B-B14F-4D97-AF65-F5344CB8AC3E}">
        <p14:creationId xmlns:p14="http://schemas.microsoft.com/office/powerpoint/2010/main" val="4180359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1493F5-CC8E-C846-3831-A481F78AD6D4}"/>
              </a:ext>
            </a:extLst>
          </p:cNvPr>
          <p:cNvPicPr>
            <a:picLocks noChangeAspect="1"/>
          </p:cNvPicPr>
          <p:nvPr/>
        </p:nvPicPr>
        <p:blipFill>
          <a:blip r:embed="rId2"/>
          <a:stretch>
            <a:fillRect/>
          </a:stretch>
        </p:blipFill>
        <p:spPr>
          <a:xfrm>
            <a:off x="795592" y="0"/>
            <a:ext cx="10600815" cy="6858000"/>
          </a:xfrm>
          <a:prstGeom prst="rect">
            <a:avLst/>
          </a:prstGeom>
        </p:spPr>
      </p:pic>
    </p:spTree>
    <p:extLst>
      <p:ext uri="{BB962C8B-B14F-4D97-AF65-F5344CB8AC3E}">
        <p14:creationId xmlns:p14="http://schemas.microsoft.com/office/powerpoint/2010/main" val="312119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53295-033B-AF2B-D456-BD843D12F3CC}"/>
              </a:ext>
            </a:extLst>
          </p:cNvPr>
          <p:cNvSpPr>
            <a:spLocks noGrp="1"/>
          </p:cNvSpPr>
          <p:nvPr>
            <p:ph type="title"/>
          </p:nvPr>
        </p:nvSpPr>
        <p:spPr/>
        <p:txBody>
          <a:bodyPr>
            <a:normAutofit fontScale="90000"/>
          </a:bodyPr>
          <a:lstStyle/>
          <a:p>
            <a:r>
              <a:rPr lang="en-IN" b="1" i="0" dirty="0">
                <a:effectLst/>
                <a:latin typeface="__Inter_d65c78"/>
              </a:rPr>
              <a:t>Random Forest Implementation</a:t>
            </a:r>
            <a:br>
              <a:rPr lang="en-IN" b="1" i="0" dirty="0">
                <a:effectLst/>
                <a:latin typeface="__Inter_d65c78"/>
              </a:rPr>
            </a:br>
            <a:endParaRPr lang="en-IN" dirty="0"/>
          </a:p>
        </p:txBody>
      </p:sp>
      <p:sp>
        <p:nvSpPr>
          <p:cNvPr id="3" name="Content Placeholder 2">
            <a:extLst>
              <a:ext uri="{FF2B5EF4-FFF2-40B4-BE49-F238E27FC236}">
                <a16:creationId xmlns:a16="http://schemas.microsoft.com/office/drawing/2014/main" id="{45CCAA11-B3C1-EDA6-EB3A-F50FC3961D8A}"/>
              </a:ext>
            </a:extLst>
          </p:cNvPr>
          <p:cNvSpPr>
            <a:spLocks noGrp="1"/>
          </p:cNvSpPr>
          <p:nvPr>
            <p:ph idx="1"/>
          </p:nvPr>
        </p:nvSpPr>
        <p:spPr/>
        <p:txBody>
          <a:bodyPr>
            <a:normAutofit fontScale="70000" lnSpcReduction="20000"/>
          </a:bodyPr>
          <a:lstStyle/>
          <a:p>
            <a:pPr algn="l">
              <a:buFont typeface="+mj-lt"/>
              <a:buAutoNum type="arabicPeriod"/>
            </a:pPr>
            <a:r>
              <a:rPr lang="en-US" b="1" i="0" dirty="0">
                <a:solidFill>
                  <a:srgbClr val="374151"/>
                </a:solidFill>
                <a:effectLst/>
                <a:latin typeface="__Inter_d65c78"/>
              </a:rPr>
              <a:t>Overview of Random Forest:</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Random Forest is an ensemble learning method that combines multiple decision trees to improve classification accuracy and control overfitting.</a:t>
            </a:r>
          </a:p>
          <a:p>
            <a:pPr marL="742950" lvl="1" indent="-285750" algn="l">
              <a:buFont typeface="+mj-lt"/>
              <a:buAutoNum type="arabicPeriod"/>
            </a:pPr>
            <a:r>
              <a:rPr lang="en-US" b="0" i="0" dirty="0">
                <a:solidFill>
                  <a:srgbClr val="374151"/>
                </a:solidFill>
                <a:effectLst/>
                <a:latin typeface="__Inter_d65c78"/>
              </a:rPr>
              <a:t>It works by creating a "forest" of decision trees, where each tree is trained on a random subset of the data and features, and the final prediction is made by averaging the predictions of all trees (for regression) or by majority voting (for classification).</a:t>
            </a:r>
          </a:p>
          <a:p>
            <a:pPr algn="l">
              <a:buFont typeface="+mj-lt"/>
              <a:buAutoNum type="arabicPeriod"/>
            </a:pPr>
            <a:r>
              <a:rPr lang="en-US" b="1" i="0" dirty="0">
                <a:solidFill>
                  <a:srgbClr val="374151"/>
                </a:solidFill>
                <a:effectLst/>
                <a:latin typeface="__Inter_d65c78"/>
              </a:rPr>
              <a:t>Hyperparameters:</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Key hyperparameters for Random Forest include:</a:t>
            </a:r>
          </a:p>
          <a:p>
            <a:pPr marL="1143000" lvl="2" indent="-228600" algn="l">
              <a:buFont typeface="+mj-lt"/>
              <a:buAutoNum type="arabicPeriod"/>
            </a:pPr>
            <a:r>
              <a:rPr lang="en-US" b="1" i="0" dirty="0" err="1">
                <a:solidFill>
                  <a:srgbClr val="374151"/>
                </a:solidFill>
                <a:effectLst/>
                <a:latin typeface="__Inter_d65c78"/>
              </a:rPr>
              <a:t>n_estimators</a:t>
            </a:r>
            <a:r>
              <a:rPr lang="en-US" b="1" i="0" dirty="0">
                <a:solidFill>
                  <a:srgbClr val="374151"/>
                </a:solidFill>
                <a:effectLst/>
                <a:latin typeface="__Inter_d65c78"/>
              </a:rPr>
              <a:t>:</a:t>
            </a:r>
            <a:r>
              <a:rPr lang="en-US" b="0" i="0" dirty="0">
                <a:solidFill>
                  <a:srgbClr val="374151"/>
                </a:solidFill>
                <a:effectLst/>
                <a:latin typeface="__Inter_d65c78"/>
              </a:rPr>
              <a:t> The number of trees in the forest. More trees can improve performance but also increase computation time.</a:t>
            </a:r>
          </a:p>
          <a:p>
            <a:pPr marL="1143000" lvl="2" indent="-228600" algn="l">
              <a:buFont typeface="+mj-lt"/>
              <a:buAutoNum type="arabicPeriod"/>
            </a:pPr>
            <a:r>
              <a:rPr lang="en-US" b="1" i="0" dirty="0">
                <a:solidFill>
                  <a:srgbClr val="374151"/>
                </a:solidFill>
                <a:effectLst/>
                <a:latin typeface="__Inter_d65c78"/>
              </a:rPr>
              <a:t>Criterion:</a:t>
            </a:r>
            <a:r>
              <a:rPr lang="en-US" b="0" i="0" dirty="0">
                <a:solidFill>
                  <a:srgbClr val="374151"/>
                </a:solidFill>
                <a:effectLst/>
                <a:latin typeface="__Inter_d65c78"/>
              </a:rPr>
              <a:t> The function used to measure the quality of a split (e.g., "</a:t>
            </a:r>
            <a:r>
              <a:rPr lang="en-US" b="0" i="0" dirty="0" err="1">
                <a:solidFill>
                  <a:srgbClr val="374151"/>
                </a:solidFill>
                <a:effectLst/>
                <a:latin typeface="__Inter_d65c78"/>
              </a:rPr>
              <a:t>gini</a:t>
            </a:r>
            <a:r>
              <a:rPr lang="en-US" b="0" i="0" dirty="0">
                <a:solidFill>
                  <a:srgbClr val="374151"/>
                </a:solidFill>
                <a:effectLst/>
                <a:latin typeface="__Inter_d65c78"/>
              </a:rPr>
              <a:t>" or "entropy").</a:t>
            </a:r>
          </a:p>
          <a:p>
            <a:pPr marL="1143000" lvl="2" indent="-228600" algn="l">
              <a:buFont typeface="+mj-lt"/>
              <a:buAutoNum type="arabicPeriod"/>
            </a:pPr>
            <a:r>
              <a:rPr lang="en-US" b="1" i="0" dirty="0">
                <a:solidFill>
                  <a:srgbClr val="374151"/>
                </a:solidFill>
                <a:effectLst/>
                <a:latin typeface="__Inter_d65c78"/>
              </a:rPr>
              <a:t>Max Depth:</a:t>
            </a:r>
            <a:r>
              <a:rPr lang="en-US" b="0" i="0" dirty="0">
                <a:solidFill>
                  <a:srgbClr val="374151"/>
                </a:solidFill>
                <a:effectLst/>
                <a:latin typeface="__Inter_d65c78"/>
              </a:rPr>
              <a:t> The maximum depth of each tree, which helps prevent overfitting.</a:t>
            </a:r>
          </a:p>
          <a:p>
            <a:pPr marL="742950" lvl="1" indent="-285750" algn="l">
              <a:buFont typeface="+mj-lt"/>
              <a:buAutoNum type="arabicPeriod"/>
            </a:pPr>
            <a:r>
              <a:rPr lang="en-US" b="0" i="0" dirty="0">
                <a:solidFill>
                  <a:srgbClr val="374151"/>
                </a:solidFill>
                <a:effectLst/>
                <a:latin typeface="__Inter_d65c78"/>
              </a:rPr>
              <a:t>Tuning these hyperparameters is essential for optimizing the model's performance.</a:t>
            </a:r>
          </a:p>
          <a:p>
            <a:pPr algn="l">
              <a:buFont typeface="+mj-lt"/>
              <a:buAutoNum type="arabicPeriod"/>
            </a:pPr>
            <a:r>
              <a:rPr lang="en-US" b="1" i="0" dirty="0">
                <a:solidFill>
                  <a:srgbClr val="374151"/>
                </a:solidFill>
                <a:effectLst/>
                <a:latin typeface="__Inter_d65c78"/>
              </a:rPr>
              <a:t>Model Training and Evaluation:</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The Random Forest model is trained on the training dataset, and predictions are made on the test dataset.</a:t>
            </a:r>
          </a:p>
          <a:p>
            <a:pPr marL="742950" lvl="1" indent="-285750" algn="l">
              <a:buFont typeface="+mj-lt"/>
              <a:buAutoNum type="arabicPeriod"/>
            </a:pPr>
            <a:r>
              <a:rPr lang="en-US" b="0" i="0" dirty="0">
                <a:solidFill>
                  <a:srgbClr val="374151"/>
                </a:solidFill>
                <a:effectLst/>
                <a:latin typeface="__Inter_d65c78"/>
              </a:rPr>
              <a:t>Evaluation metrics such as accuracy, confusion matrix, and classification report are presented to assess the model's performance.</a:t>
            </a:r>
          </a:p>
          <a:p>
            <a:endParaRPr lang="en-IN" dirty="0"/>
          </a:p>
        </p:txBody>
      </p:sp>
    </p:spTree>
    <p:extLst>
      <p:ext uri="{BB962C8B-B14F-4D97-AF65-F5344CB8AC3E}">
        <p14:creationId xmlns:p14="http://schemas.microsoft.com/office/powerpoint/2010/main" val="3060694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0C181E-497D-E385-ABD6-C0F8834FD782}"/>
              </a:ext>
            </a:extLst>
          </p:cNvPr>
          <p:cNvPicPr>
            <a:picLocks noChangeAspect="1"/>
          </p:cNvPicPr>
          <p:nvPr/>
        </p:nvPicPr>
        <p:blipFill>
          <a:blip r:embed="rId2"/>
          <a:stretch>
            <a:fillRect/>
          </a:stretch>
        </p:blipFill>
        <p:spPr>
          <a:xfrm>
            <a:off x="1083201" y="0"/>
            <a:ext cx="10025597" cy="6858000"/>
          </a:xfrm>
          <a:prstGeom prst="rect">
            <a:avLst/>
          </a:prstGeom>
        </p:spPr>
      </p:pic>
    </p:spTree>
    <p:extLst>
      <p:ext uri="{BB962C8B-B14F-4D97-AF65-F5344CB8AC3E}">
        <p14:creationId xmlns:p14="http://schemas.microsoft.com/office/powerpoint/2010/main" val="123110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97905-DF6D-0F3C-D69A-2ECDF5D0DE09}"/>
              </a:ext>
            </a:extLst>
          </p:cNvPr>
          <p:cNvSpPr>
            <a:spLocks noGrp="1"/>
          </p:cNvSpPr>
          <p:nvPr>
            <p:ph type="title"/>
          </p:nvPr>
        </p:nvSpPr>
        <p:spPr/>
        <p:txBody>
          <a:bodyPr>
            <a:normAutofit fontScale="90000"/>
          </a:bodyPr>
          <a:lstStyle/>
          <a:p>
            <a:r>
              <a:rPr lang="en-IN" b="1" i="0" dirty="0" err="1">
                <a:effectLst/>
                <a:latin typeface="__Inter_d65c78"/>
              </a:rPr>
              <a:t>XGBoost</a:t>
            </a:r>
            <a:r>
              <a:rPr lang="en-IN" b="1" i="0" dirty="0">
                <a:effectLst/>
                <a:latin typeface="__Inter_d65c78"/>
              </a:rPr>
              <a:t> Implementation</a:t>
            </a:r>
            <a:br>
              <a:rPr lang="en-IN" b="1" i="0" dirty="0">
                <a:effectLst/>
                <a:latin typeface="__Inter_d65c78"/>
              </a:rPr>
            </a:br>
            <a:endParaRPr lang="en-IN" dirty="0"/>
          </a:p>
        </p:txBody>
      </p:sp>
      <p:sp>
        <p:nvSpPr>
          <p:cNvPr id="3" name="Content Placeholder 2">
            <a:extLst>
              <a:ext uri="{FF2B5EF4-FFF2-40B4-BE49-F238E27FC236}">
                <a16:creationId xmlns:a16="http://schemas.microsoft.com/office/drawing/2014/main" id="{CB3C0254-F373-C25E-8A4E-60A7B35FC3A1}"/>
              </a:ext>
            </a:extLst>
          </p:cNvPr>
          <p:cNvSpPr>
            <a:spLocks noGrp="1"/>
          </p:cNvSpPr>
          <p:nvPr>
            <p:ph idx="1"/>
          </p:nvPr>
        </p:nvSpPr>
        <p:spPr/>
        <p:txBody>
          <a:bodyPr>
            <a:normAutofit fontScale="70000" lnSpcReduction="20000"/>
          </a:bodyPr>
          <a:lstStyle/>
          <a:p>
            <a:pPr algn="l">
              <a:buFont typeface="+mj-lt"/>
              <a:buAutoNum type="arabicPeriod"/>
            </a:pPr>
            <a:r>
              <a:rPr lang="en-US" b="1" i="0" dirty="0">
                <a:solidFill>
                  <a:srgbClr val="374151"/>
                </a:solidFill>
                <a:effectLst/>
                <a:latin typeface="__Inter_d65c78"/>
              </a:rPr>
              <a:t>Overview of </a:t>
            </a:r>
            <a:r>
              <a:rPr lang="en-US" b="1" i="0" dirty="0" err="1">
                <a:solidFill>
                  <a:srgbClr val="374151"/>
                </a:solidFill>
                <a:effectLst/>
                <a:latin typeface="__Inter_d65c78"/>
              </a:rPr>
              <a:t>XGBoost</a:t>
            </a:r>
            <a:r>
              <a:rPr lang="en-US" b="1" i="0" dirty="0">
                <a:solidFill>
                  <a:srgbClr val="374151"/>
                </a:solidFill>
                <a:effectLst/>
                <a:latin typeface="__Inter_d65c78"/>
              </a:rPr>
              <a:t>:</a:t>
            </a:r>
            <a:endParaRPr lang="en-US" b="0" i="0" dirty="0">
              <a:solidFill>
                <a:srgbClr val="374151"/>
              </a:solidFill>
              <a:effectLst/>
              <a:latin typeface="__Inter_d65c78"/>
            </a:endParaRPr>
          </a:p>
          <a:p>
            <a:pPr marL="742950" lvl="1" indent="-285750" algn="l">
              <a:buFont typeface="+mj-lt"/>
              <a:buAutoNum type="arabicPeriod"/>
            </a:pPr>
            <a:r>
              <a:rPr lang="en-US" b="0" i="0" dirty="0" err="1">
                <a:solidFill>
                  <a:srgbClr val="374151"/>
                </a:solidFill>
                <a:effectLst/>
                <a:latin typeface="__Inter_d65c78"/>
              </a:rPr>
              <a:t>XGBoost</a:t>
            </a:r>
            <a:r>
              <a:rPr lang="en-US" b="0" i="0" dirty="0">
                <a:solidFill>
                  <a:srgbClr val="374151"/>
                </a:solidFill>
                <a:effectLst/>
                <a:latin typeface="__Inter_d65c78"/>
              </a:rPr>
              <a:t> (Extreme Gradient Boosting) is a powerful and efficient implementation of gradient boosting that is widely used for classification and regression tasks.</a:t>
            </a:r>
          </a:p>
          <a:p>
            <a:pPr marL="742950" lvl="1" indent="-285750" algn="l">
              <a:buFont typeface="+mj-lt"/>
              <a:buAutoNum type="arabicPeriod"/>
            </a:pPr>
            <a:r>
              <a:rPr lang="en-US" b="0" i="0" dirty="0">
                <a:solidFill>
                  <a:srgbClr val="374151"/>
                </a:solidFill>
                <a:effectLst/>
                <a:latin typeface="__Inter_d65c78"/>
              </a:rPr>
              <a:t>It builds an ensemble of decision trees in a sequential manner, where each new tree corrects the errors made by the previous trees, leading to improved accuracy.</a:t>
            </a:r>
          </a:p>
          <a:p>
            <a:pPr algn="l">
              <a:buFont typeface="+mj-lt"/>
              <a:buAutoNum type="arabicPeriod"/>
            </a:pPr>
            <a:r>
              <a:rPr lang="en-US" b="1" i="0" dirty="0">
                <a:solidFill>
                  <a:srgbClr val="374151"/>
                </a:solidFill>
                <a:effectLst/>
                <a:latin typeface="__Inter_d65c78"/>
              </a:rPr>
              <a:t>Hyperparameters:</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Key hyperparameters for </a:t>
            </a:r>
            <a:r>
              <a:rPr lang="en-US" b="0" i="0" dirty="0" err="1">
                <a:solidFill>
                  <a:srgbClr val="374151"/>
                </a:solidFill>
                <a:effectLst/>
                <a:latin typeface="__Inter_d65c78"/>
              </a:rPr>
              <a:t>XGBoost</a:t>
            </a:r>
            <a:r>
              <a:rPr lang="en-US" b="0" i="0" dirty="0">
                <a:solidFill>
                  <a:srgbClr val="374151"/>
                </a:solidFill>
                <a:effectLst/>
                <a:latin typeface="__Inter_d65c78"/>
              </a:rPr>
              <a:t> include:</a:t>
            </a:r>
          </a:p>
          <a:p>
            <a:pPr marL="1143000" lvl="2" indent="-228600" algn="l">
              <a:buFont typeface="+mj-lt"/>
              <a:buAutoNum type="arabicPeriod"/>
            </a:pPr>
            <a:r>
              <a:rPr lang="en-US" b="1" i="0" dirty="0" err="1">
                <a:solidFill>
                  <a:srgbClr val="374151"/>
                </a:solidFill>
                <a:effectLst/>
                <a:latin typeface="__Inter_d65c78"/>
              </a:rPr>
              <a:t>learning_rate</a:t>
            </a:r>
            <a:r>
              <a:rPr lang="en-US" b="1" i="0" dirty="0">
                <a:solidFill>
                  <a:srgbClr val="374151"/>
                </a:solidFill>
                <a:effectLst/>
                <a:latin typeface="__Inter_d65c78"/>
              </a:rPr>
              <a:t>:</a:t>
            </a:r>
            <a:r>
              <a:rPr lang="en-US" b="0" i="0" dirty="0">
                <a:solidFill>
                  <a:srgbClr val="374151"/>
                </a:solidFill>
                <a:effectLst/>
                <a:latin typeface="__Inter_d65c78"/>
              </a:rPr>
              <a:t> Controls the contribution of each tree to the final prediction. A lower learning rate requires more trees but can lead to better performance.</a:t>
            </a:r>
          </a:p>
          <a:p>
            <a:pPr marL="1143000" lvl="2" indent="-228600" algn="l">
              <a:buFont typeface="+mj-lt"/>
              <a:buAutoNum type="arabicPeriod"/>
            </a:pPr>
            <a:r>
              <a:rPr lang="en-US" b="1" i="0" dirty="0" err="1">
                <a:solidFill>
                  <a:srgbClr val="374151"/>
                </a:solidFill>
                <a:effectLst/>
                <a:latin typeface="__Inter_d65c78"/>
              </a:rPr>
              <a:t>max_depth</a:t>
            </a:r>
            <a:r>
              <a:rPr lang="en-US" b="1" i="0" dirty="0">
                <a:solidFill>
                  <a:srgbClr val="374151"/>
                </a:solidFill>
                <a:effectLst/>
                <a:latin typeface="__Inter_d65c78"/>
              </a:rPr>
              <a:t>:</a:t>
            </a:r>
            <a:r>
              <a:rPr lang="en-US" b="0" i="0" dirty="0">
                <a:solidFill>
                  <a:srgbClr val="374151"/>
                </a:solidFill>
                <a:effectLst/>
                <a:latin typeface="__Inter_d65c78"/>
              </a:rPr>
              <a:t> The maximum depth of each tree, which helps prevent overfitting.</a:t>
            </a:r>
          </a:p>
          <a:p>
            <a:pPr marL="1143000" lvl="2" indent="-228600" algn="l">
              <a:buFont typeface="+mj-lt"/>
              <a:buAutoNum type="arabicPeriod"/>
            </a:pPr>
            <a:r>
              <a:rPr lang="en-US" b="1" i="0" dirty="0" err="1">
                <a:solidFill>
                  <a:srgbClr val="374151"/>
                </a:solidFill>
                <a:effectLst/>
                <a:latin typeface="__Inter_d65c78"/>
              </a:rPr>
              <a:t>n_estimators</a:t>
            </a:r>
            <a:r>
              <a:rPr lang="en-US" b="1" i="0" dirty="0">
                <a:solidFill>
                  <a:srgbClr val="374151"/>
                </a:solidFill>
                <a:effectLst/>
                <a:latin typeface="__Inter_d65c78"/>
              </a:rPr>
              <a:t>:</a:t>
            </a:r>
            <a:r>
              <a:rPr lang="en-US" b="0" i="0" dirty="0">
                <a:solidFill>
                  <a:srgbClr val="374151"/>
                </a:solidFill>
                <a:effectLst/>
                <a:latin typeface="__Inter_d65c78"/>
              </a:rPr>
              <a:t> The number of trees to be built. More trees can improve performance but also increase computation time.</a:t>
            </a:r>
          </a:p>
          <a:p>
            <a:pPr marL="1143000" lvl="2" indent="-228600" algn="l">
              <a:buFont typeface="+mj-lt"/>
              <a:buAutoNum type="arabicPeriod"/>
            </a:pPr>
            <a:r>
              <a:rPr lang="en-US" b="1" i="0" dirty="0" err="1">
                <a:solidFill>
                  <a:srgbClr val="374151"/>
                </a:solidFill>
                <a:effectLst/>
                <a:latin typeface="__Inter_d65c78"/>
              </a:rPr>
              <a:t>scale_pos_weight</a:t>
            </a:r>
            <a:r>
              <a:rPr lang="en-US" b="1" i="0" dirty="0">
                <a:solidFill>
                  <a:srgbClr val="374151"/>
                </a:solidFill>
                <a:effectLst/>
                <a:latin typeface="__Inter_d65c78"/>
              </a:rPr>
              <a:t>:</a:t>
            </a:r>
            <a:r>
              <a:rPr lang="en-US" b="0" i="0" dirty="0">
                <a:solidFill>
                  <a:srgbClr val="374151"/>
                </a:solidFill>
                <a:effectLst/>
                <a:latin typeface="__Inter_d65c78"/>
              </a:rPr>
              <a:t> Useful for handling imbalanced datasets by adjusting the weight of positive classes.</a:t>
            </a:r>
          </a:p>
          <a:p>
            <a:pPr marL="742950" lvl="1" indent="-285750" algn="l">
              <a:buFont typeface="+mj-lt"/>
              <a:buAutoNum type="arabicPeriod"/>
            </a:pPr>
            <a:r>
              <a:rPr lang="en-US" b="0" i="0" dirty="0">
                <a:solidFill>
                  <a:srgbClr val="374151"/>
                </a:solidFill>
                <a:effectLst/>
                <a:latin typeface="__Inter_d65c78"/>
              </a:rPr>
              <a:t>Proper tuning of these hyperparameters is crucial for optimizing model performance.</a:t>
            </a:r>
          </a:p>
          <a:p>
            <a:pPr algn="l">
              <a:buFont typeface="+mj-lt"/>
              <a:buAutoNum type="arabicPeriod"/>
            </a:pPr>
            <a:r>
              <a:rPr lang="en-US" b="1" i="0" dirty="0">
                <a:solidFill>
                  <a:srgbClr val="374151"/>
                </a:solidFill>
                <a:effectLst/>
                <a:latin typeface="__Inter_d65c78"/>
              </a:rPr>
              <a:t>Model Training and Evaluation:</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The </a:t>
            </a:r>
            <a:r>
              <a:rPr lang="en-US" b="0" i="0" dirty="0" err="1">
                <a:solidFill>
                  <a:srgbClr val="374151"/>
                </a:solidFill>
                <a:effectLst/>
                <a:latin typeface="__Inter_d65c78"/>
              </a:rPr>
              <a:t>XGBoost</a:t>
            </a:r>
            <a:r>
              <a:rPr lang="en-US" b="0" i="0" dirty="0">
                <a:solidFill>
                  <a:srgbClr val="374151"/>
                </a:solidFill>
                <a:effectLst/>
                <a:latin typeface="__Inter_d65c78"/>
              </a:rPr>
              <a:t> model is trained on the training dataset, and predictions are made on the test dataset.</a:t>
            </a:r>
          </a:p>
          <a:p>
            <a:pPr marL="742950" lvl="1" indent="-285750" algn="l">
              <a:buFont typeface="+mj-lt"/>
              <a:buAutoNum type="arabicPeriod"/>
            </a:pPr>
            <a:r>
              <a:rPr lang="en-US" b="0" i="0" dirty="0">
                <a:solidFill>
                  <a:srgbClr val="374151"/>
                </a:solidFill>
                <a:effectLst/>
                <a:latin typeface="__Inter_d65c78"/>
              </a:rPr>
              <a:t>Evaluation metrics such as accuracy, confusion matrix, and classification report are presented to assess the model's performance.</a:t>
            </a:r>
          </a:p>
          <a:p>
            <a:endParaRPr lang="en-IN" dirty="0"/>
          </a:p>
        </p:txBody>
      </p:sp>
    </p:spTree>
    <p:extLst>
      <p:ext uri="{BB962C8B-B14F-4D97-AF65-F5344CB8AC3E}">
        <p14:creationId xmlns:p14="http://schemas.microsoft.com/office/powerpoint/2010/main" val="2436283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3E9E6-C962-987F-D764-DA889C60A69A}"/>
              </a:ext>
            </a:extLst>
          </p:cNvPr>
          <p:cNvPicPr>
            <a:picLocks noChangeAspect="1"/>
          </p:cNvPicPr>
          <p:nvPr/>
        </p:nvPicPr>
        <p:blipFill>
          <a:blip r:embed="rId2"/>
          <a:stretch>
            <a:fillRect/>
          </a:stretch>
        </p:blipFill>
        <p:spPr>
          <a:xfrm>
            <a:off x="0" y="-97277"/>
            <a:ext cx="9899174" cy="6858000"/>
          </a:xfrm>
          <a:prstGeom prst="rect">
            <a:avLst/>
          </a:prstGeom>
        </p:spPr>
      </p:pic>
    </p:spTree>
    <p:extLst>
      <p:ext uri="{BB962C8B-B14F-4D97-AF65-F5344CB8AC3E}">
        <p14:creationId xmlns:p14="http://schemas.microsoft.com/office/powerpoint/2010/main" val="545384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D1BBE6-4EB1-B394-CF7A-E7DA86949F62}"/>
              </a:ext>
            </a:extLst>
          </p:cNvPr>
          <p:cNvPicPr>
            <a:picLocks noChangeAspect="1"/>
          </p:cNvPicPr>
          <p:nvPr/>
        </p:nvPicPr>
        <p:blipFill>
          <a:blip r:embed="rId2"/>
          <a:stretch>
            <a:fillRect/>
          </a:stretch>
        </p:blipFill>
        <p:spPr>
          <a:xfrm>
            <a:off x="142240" y="0"/>
            <a:ext cx="9261647" cy="6858000"/>
          </a:xfrm>
          <a:prstGeom prst="rect">
            <a:avLst/>
          </a:prstGeom>
        </p:spPr>
      </p:pic>
    </p:spTree>
    <p:extLst>
      <p:ext uri="{BB962C8B-B14F-4D97-AF65-F5344CB8AC3E}">
        <p14:creationId xmlns:p14="http://schemas.microsoft.com/office/powerpoint/2010/main" val="3627680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D552-02B7-0659-DF8A-459E75E608E8}"/>
              </a:ext>
            </a:extLst>
          </p:cNvPr>
          <p:cNvSpPr>
            <a:spLocks noGrp="1"/>
          </p:cNvSpPr>
          <p:nvPr>
            <p:ph type="title"/>
          </p:nvPr>
        </p:nvSpPr>
        <p:spPr/>
        <p:txBody>
          <a:bodyPr>
            <a:normAutofit fontScale="90000"/>
          </a:bodyPr>
          <a:lstStyle/>
          <a:p>
            <a:r>
              <a:rPr lang="en-IN" b="1" i="0" dirty="0">
                <a:effectLst/>
                <a:latin typeface="__Inter_d65c78"/>
              </a:rPr>
              <a:t>SVM Implementation</a:t>
            </a:r>
            <a:br>
              <a:rPr lang="en-IN" b="1" i="0" dirty="0">
                <a:effectLst/>
                <a:latin typeface="__Inter_d65c78"/>
              </a:rPr>
            </a:br>
            <a:endParaRPr lang="en-IN" dirty="0"/>
          </a:p>
        </p:txBody>
      </p:sp>
      <p:sp>
        <p:nvSpPr>
          <p:cNvPr id="3" name="Content Placeholder 2">
            <a:extLst>
              <a:ext uri="{FF2B5EF4-FFF2-40B4-BE49-F238E27FC236}">
                <a16:creationId xmlns:a16="http://schemas.microsoft.com/office/drawing/2014/main" id="{12DB96EB-168E-A31A-2E7A-986C89E67962}"/>
              </a:ext>
            </a:extLst>
          </p:cNvPr>
          <p:cNvSpPr>
            <a:spLocks noGrp="1"/>
          </p:cNvSpPr>
          <p:nvPr>
            <p:ph idx="1"/>
          </p:nvPr>
        </p:nvSpPr>
        <p:spPr/>
        <p:txBody>
          <a:bodyPr>
            <a:normAutofit fontScale="85000" lnSpcReduction="20000"/>
          </a:bodyPr>
          <a:lstStyle/>
          <a:p>
            <a:pPr algn="l">
              <a:buFont typeface="+mj-lt"/>
              <a:buAutoNum type="arabicPeriod"/>
            </a:pPr>
            <a:r>
              <a:rPr lang="en-US" b="1" i="0" dirty="0">
                <a:solidFill>
                  <a:srgbClr val="374151"/>
                </a:solidFill>
                <a:effectLst/>
                <a:latin typeface="__Inter_d65c78"/>
              </a:rPr>
              <a:t>Overview of Support Vector Machine (SVM):</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Support Vector Machine (SVM) is a powerful supervised learning algorithm used for classification and regression tasks. It works by finding the optimal hyperplane that separates different classes in the feature space.</a:t>
            </a:r>
          </a:p>
          <a:p>
            <a:pPr marL="742950" lvl="1" indent="-285750" algn="l">
              <a:buFont typeface="+mj-lt"/>
              <a:buAutoNum type="arabicPeriod"/>
            </a:pPr>
            <a:r>
              <a:rPr lang="en-US" b="0" i="0" dirty="0">
                <a:solidFill>
                  <a:srgbClr val="374151"/>
                </a:solidFill>
                <a:effectLst/>
                <a:latin typeface="__Inter_d65c78"/>
              </a:rPr>
              <a:t>SVM is particularly effective in high-dimensional spaces and is robust against overfitting, especially in cases where the number of dimensions exceeds the number of samples.</a:t>
            </a:r>
          </a:p>
          <a:p>
            <a:pPr algn="l">
              <a:buFont typeface="+mj-lt"/>
              <a:buAutoNum type="arabicPeriod"/>
            </a:pPr>
            <a:r>
              <a:rPr lang="en-US" b="1" i="0" dirty="0">
                <a:solidFill>
                  <a:srgbClr val="374151"/>
                </a:solidFill>
                <a:effectLst/>
                <a:latin typeface="__Inter_d65c78"/>
              </a:rPr>
              <a:t>Kernel Trick:</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SVM can use different kernel functions (e.g., linear, polynomial, radial basis function (RBF)) to transform the input data into a higher-dimensional space, allowing it to find non-linear decision boundaries.</a:t>
            </a:r>
          </a:p>
          <a:p>
            <a:pPr marL="742950" lvl="1" indent="-285750" algn="l">
              <a:buFont typeface="+mj-lt"/>
              <a:buAutoNum type="arabicPeriod"/>
            </a:pPr>
            <a:r>
              <a:rPr lang="en-US" b="0" i="0" dirty="0">
                <a:solidFill>
                  <a:srgbClr val="374151"/>
                </a:solidFill>
                <a:effectLst/>
                <a:latin typeface="__Inter_d65c78"/>
              </a:rPr>
              <a:t>The choice of kernel is crucial for the model's performance, especially when dealing with complex datasets.</a:t>
            </a:r>
          </a:p>
          <a:p>
            <a:pPr algn="l">
              <a:buFont typeface="+mj-lt"/>
              <a:buAutoNum type="arabicPeriod"/>
            </a:pPr>
            <a:r>
              <a:rPr lang="en-US" b="1" i="0" dirty="0">
                <a:solidFill>
                  <a:srgbClr val="374151"/>
                </a:solidFill>
                <a:effectLst/>
                <a:latin typeface="__Inter_d65c78"/>
              </a:rPr>
              <a:t>Model Training and Evaluation:</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The SVM model is trained on the training dataset, and predictions are made on the test dataset.</a:t>
            </a:r>
          </a:p>
          <a:p>
            <a:pPr marL="742950" lvl="1" indent="-285750" algn="l">
              <a:buFont typeface="+mj-lt"/>
              <a:buAutoNum type="arabicPeriod"/>
            </a:pPr>
            <a:r>
              <a:rPr lang="en-US" b="0" i="0" dirty="0">
                <a:solidFill>
                  <a:srgbClr val="374151"/>
                </a:solidFill>
                <a:effectLst/>
                <a:latin typeface="__Inter_d65c78"/>
              </a:rPr>
              <a:t>Evaluation metrics such as accuracy, confusion matrix, and classification report are presented to assess the model's performance.</a:t>
            </a:r>
          </a:p>
          <a:p>
            <a:endParaRPr lang="en-IN" dirty="0"/>
          </a:p>
        </p:txBody>
      </p:sp>
    </p:spTree>
    <p:extLst>
      <p:ext uri="{BB962C8B-B14F-4D97-AF65-F5344CB8AC3E}">
        <p14:creationId xmlns:p14="http://schemas.microsoft.com/office/powerpoint/2010/main" val="1005971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41F755D-EF9E-9C3D-461E-E79CCD251560}"/>
              </a:ext>
            </a:extLst>
          </p:cNvPr>
          <p:cNvPicPr>
            <a:picLocks noChangeAspect="1"/>
          </p:cNvPicPr>
          <p:nvPr/>
        </p:nvPicPr>
        <p:blipFill>
          <a:blip r:embed="rId2"/>
          <a:stretch>
            <a:fillRect/>
          </a:stretch>
        </p:blipFill>
        <p:spPr>
          <a:xfrm>
            <a:off x="-194553" y="0"/>
            <a:ext cx="10136221" cy="6858000"/>
          </a:xfrm>
          <a:prstGeom prst="rect">
            <a:avLst/>
          </a:prstGeom>
        </p:spPr>
      </p:pic>
    </p:spTree>
    <p:extLst>
      <p:ext uri="{BB962C8B-B14F-4D97-AF65-F5344CB8AC3E}">
        <p14:creationId xmlns:p14="http://schemas.microsoft.com/office/powerpoint/2010/main" val="4364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DF9EB9E-E743-644D-1030-671F87107E9A}"/>
              </a:ext>
            </a:extLst>
          </p:cNvPr>
          <p:cNvPicPr>
            <a:picLocks noChangeAspect="1"/>
          </p:cNvPicPr>
          <p:nvPr/>
        </p:nvPicPr>
        <p:blipFill>
          <a:blip r:embed="rId2"/>
          <a:stretch>
            <a:fillRect/>
          </a:stretch>
        </p:blipFill>
        <p:spPr>
          <a:xfrm>
            <a:off x="1" y="0"/>
            <a:ext cx="9260731" cy="6858000"/>
          </a:xfrm>
          <a:prstGeom prst="rect">
            <a:avLst/>
          </a:prstGeom>
        </p:spPr>
      </p:pic>
    </p:spTree>
    <p:extLst>
      <p:ext uri="{BB962C8B-B14F-4D97-AF65-F5344CB8AC3E}">
        <p14:creationId xmlns:p14="http://schemas.microsoft.com/office/powerpoint/2010/main" val="3459519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US" dirty="0"/>
              <a:t>Introduction  </a:t>
            </a:r>
            <a:endParaRPr lang="en-IN"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216441"/>
            <a:ext cx="7735542" cy="3793303"/>
          </a:xfrm>
          <a:prstGeom prst="rect">
            <a:avLst/>
          </a:prstGeom>
        </p:spPr>
        <p:txBody>
          <a:bodyPr>
            <a:normAutofit fontScale="62500" lnSpcReduction="20000"/>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algn="l">
              <a:buFont typeface="+mj-lt"/>
              <a:buAutoNum type="arabicPeriod"/>
            </a:pPr>
            <a:r>
              <a:rPr lang="en-US" b="1" i="0" dirty="0">
                <a:solidFill>
                  <a:srgbClr val="374151"/>
                </a:solidFill>
                <a:effectLst/>
                <a:latin typeface="__Inter_d65c78"/>
              </a:rPr>
              <a:t>Brief Introduction to Water Potability:</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Water potability refers to the suitability of water for human consumption. It is crucial for public health, as contaminated water can lead to serious health issues, including waterborne diseases.</a:t>
            </a:r>
          </a:p>
          <a:p>
            <a:pPr marL="742950" lvl="1" indent="-285750" algn="l">
              <a:buFont typeface="+mj-lt"/>
              <a:buAutoNum type="arabicPeriod"/>
            </a:pPr>
            <a:r>
              <a:rPr lang="en-US" b="0" i="0" dirty="0">
                <a:solidFill>
                  <a:srgbClr val="374151"/>
                </a:solidFill>
                <a:effectLst/>
                <a:latin typeface="__Inter_d65c78"/>
              </a:rPr>
              <a:t>Ensuring that water is safe to drink is a significant concern for governments and health organizations worldwide.</a:t>
            </a:r>
          </a:p>
          <a:p>
            <a:pPr algn="l">
              <a:buFont typeface="+mj-lt"/>
              <a:buAutoNum type="arabicPeriod"/>
            </a:pPr>
            <a:r>
              <a:rPr lang="en-US" b="1" i="0" dirty="0">
                <a:solidFill>
                  <a:srgbClr val="374151"/>
                </a:solidFill>
                <a:effectLst/>
                <a:latin typeface="__Inter_d65c78"/>
              </a:rPr>
              <a:t>Importance of the Study:</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With increasing pollution and environmental changes, monitoring water quality has become more critical than ever.</a:t>
            </a:r>
          </a:p>
          <a:p>
            <a:pPr marL="742950" lvl="1" indent="-285750" algn="l">
              <a:buFont typeface="+mj-lt"/>
              <a:buAutoNum type="arabicPeriod"/>
            </a:pPr>
            <a:r>
              <a:rPr lang="en-US" b="0" i="0" dirty="0">
                <a:solidFill>
                  <a:srgbClr val="374151"/>
                </a:solidFill>
                <a:effectLst/>
                <a:latin typeface="__Inter_d65c78"/>
              </a:rPr>
              <a:t>This study aims to analyze water quality data to determine the potability of water samples using machine learning techniques.</a:t>
            </a:r>
          </a:p>
          <a:p>
            <a:pPr algn="l">
              <a:buFont typeface="+mj-lt"/>
              <a:buAutoNum type="arabicPeriod"/>
            </a:pPr>
            <a:r>
              <a:rPr lang="en-US" b="1" i="0" dirty="0">
                <a:solidFill>
                  <a:srgbClr val="374151"/>
                </a:solidFill>
                <a:effectLst/>
                <a:latin typeface="__Inter_d65c78"/>
              </a:rPr>
              <a:t>Objective of the Project:</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The primary objective is to develop predictive models that can classify water samples as potable (safe for drinking) or non-potable (unsafe for drinking).</a:t>
            </a:r>
          </a:p>
          <a:p>
            <a:pPr marL="742950" lvl="1" indent="-285750" algn="l">
              <a:buFont typeface="+mj-lt"/>
              <a:buAutoNum type="arabicPeriod"/>
            </a:pPr>
            <a:r>
              <a:rPr lang="en-US" b="0" i="0" dirty="0">
                <a:solidFill>
                  <a:srgbClr val="374151"/>
                </a:solidFill>
                <a:effectLst/>
                <a:latin typeface="__Inter_d65c78"/>
              </a:rPr>
              <a:t>By identifying key features that influence water quality, the study seeks to provide insights that can help in water quality management and policy-making.</a:t>
            </a:r>
          </a:p>
          <a:p>
            <a:pPr lvl="0"/>
            <a:endParaRPr lang="en-US" dirty="0"/>
          </a:p>
        </p:txBody>
      </p:sp>
      <p:pic>
        <p:nvPicPr>
          <p:cNvPr id="5" name="Picture 4">
            <a:extLst>
              <a:ext uri="{FF2B5EF4-FFF2-40B4-BE49-F238E27FC236}">
                <a16:creationId xmlns:a16="http://schemas.microsoft.com/office/drawing/2014/main" id="{8B46CBA0-6F1F-CD2A-AB73-A445D00EEA4C}"/>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414426" y="972766"/>
            <a:ext cx="3589506" cy="4747098"/>
          </a:xfrm>
          <a:prstGeom prst="rect">
            <a:avLst/>
          </a:prstGeom>
        </p:spPr>
      </p:pic>
    </p:spTree>
    <p:extLst>
      <p:ext uri="{BB962C8B-B14F-4D97-AF65-F5344CB8AC3E}">
        <p14:creationId xmlns:p14="http://schemas.microsoft.com/office/powerpoint/2010/main" val="2272459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C392-C3DD-FC88-DA20-CF09E8724C9A}"/>
              </a:ext>
            </a:extLst>
          </p:cNvPr>
          <p:cNvSpPr>
            <a:spLocks noGrp="1"/>
          </p:cNvSpPr>
          <p:nvPr>
            <p:ph type="title"/>
          </p:nvPr>
        </p:nvSpPr>
        <p:spPr/>
        <p:txBody>
          <a:bodyPr/>
          <a:lstStyle/>
          <a:p>
            <a:r>
              <a:rPr lang="en-IN" dirty="0"/>
              <a:t>Further Evaluation</a:t>
            </a:r>
          </a:p>
        </p:txBody>
      </p:sp>
      <p:pic>
        <p:nvPicPr>
          <p:cNvPr id="5" name="Picture 4">
            <a:extLst>
              <a:ext uri="{FF2B5EF4-FFF2-40B4-BE49-F238E27FC236}">
                <a16:creationId xmlns:a16="http://schemas.microsoft.com/office/drawing/2014/main" id="{B8C36E86-B225-14D2-BCAA-FDD45F7DE292}"/>
              </a:ext>
            </a:extLst>
          </p:cNvPr>
          <p:cNvPicPr>
            <a:picLocks noChangeAspect="1"/>
          </p:cNvPicPr>
          <p:nvPr/>
        </p:nvPicPr>
        <p:blipFill>
          <a:blip r:embed="rId2"/>
          <a:stretch>
            <a:fillRect/>
          </a:stretch>
        </p:blipFill>
        <p:spPr>
          <a:xfrm>
            <a:off x="0" y="1216441"/>
            <a:ext cx="9358009" cy="5362099"/>
          </a:xfrm>
          <a:prstGeom prst="rect">
            <a:avLst/>
          </a:prstGeom>
        </p:spPr>
      </p:pic>
    </p:spTree>
    <p:extLst>
      <p:ext uri="{BB962C8B-B14F-4D97-AF65-F5344CB8AC3E}">
        <p14:creationId xmlns:p14="http://schemas.microsoft.com/office/powerpoint/2010/main" val="3923210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p:txBody>
          <a:bodyPr>
            <a:normAutofit fontScale="90000"/>
          </a:bodyPr>
          <a:lstStyle/>
          <a:p>
            <a:r>
              <a:rPr lang="en-IN" b="1" i="0" dirty="0">
                <a:effectLst/>
                <a:latin typeface="system-ui"/>
              </a:rPr>
              <a:t>RESULT</a:t>
            </a:r>
            <a:r>
              <a:rPr lang="en-IN" b="1" i="0" u="none" strike="noStrike" dirty="0">
                <a:effectLst/>
                <a:latin typeface="system-ui"/>
                <a:hlinkClick r:id="rId3"/>
              </a:rPr>
              <a:t>¶</a:t>
            </a:r>
            <a:br>
              <a:rPr lang="en-IN" b="1" i="0" dirty="0">
                <a:effectLst/>
                <a:latin typeface="system-ui"/>
              </a:rPr>
            </a:br>
            <a:endParaRPr lang="en-US" dirty="0"/>
          </a:p>
        </p:txBody>
      </p:sp>
      <p:sp>
        <p:nvSpPr>
          <p:cNvPr id="2" name="Content Placeholder 1">
            <a:extLst>
              <a:ext uri="{FF2B5EF4-FFF2-40B4-BE49-F238E27FC236}">
                <a16:creationId xmlns:a16="http://schemas.microsoft.com/office/drawing/2014/main" id="{C9565BAE-48A9-8300-4E79-87D77968413B}"/>
              </a:ext>
            </a:extLst>
          </p:cNvPr>
          <p:cNvSpPr>
            <a:spLocks noGrp="1"/>
          </p:cNvSpPr>
          <p:nvPr>
            <p:ph idx="1"/>
          </p:nvPr>
        </p:nvSpPr>
        <p:spPr>
          <a:xfrm>
            <a:off x="678884" y="1675075"/>
            <a:ext cx="10381465" cy="3412491"/>
          </a:xfrm>
        </p:spPr>
        <p:txBody>
          <a:bodyPr lIns="0" tIns="0" rIns="0" bIns="0" numCol="2">
            <a:normAutofit/>
          </a:bodyPr>
          <a:lstStyle/>
          <a:p>
            <a:pPr marL="0" indent="0">
              <a:buNone/>
            </a:pPr>
            <a:r>
              <a:rPr lang="en-US" sz="1600" b="0" i="0" dirty="0">
                <a:effectLst/>
                <a:latin typeface="system-ui"/>
              </a:rPr>
              <a:t>From the results obtained, Support Vector Machine is a preferable method. It did not suffer the condition of overfitting and performed well when there is a clear indication of separation between classes. SVM Classifier in comparison to other classifiers have better computational complexity and even if the number of positive and negative examples are not same, SVM has the ability to normalize the data or to project into the space of the decision boundary separating the two classes. Other reason to say that SVM is better than other algorithms is the reason that it can also perform in n-Dimensional space. Random Forest performed well, however it shows overfitting, hence it isn’t preferred.</a:t>
            </a:r>
            <a:endParaRPr lang="en-IN" sz="2200" dirty="0"/>
          </a:p>
        </p:txBody>
      </p:sp>
    </p:spTree>
    <p:extLst>
      <p:ext uri="{BB962C8B-B14F-4D97-AF65-F5344CB8AC3E}">
        <p14:creationId xmlns:p14="http://schemas.microsoft.com/office/powerpoint/2010/main" val="2845992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EA7A7-6CF7-CB2C-9A87-1812F9136EE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6B078E7-83AD-6C49-EDA8-C125A0128B4A}"/>
              </a:ext>
            </a:extLst>
          </p:cNvPr>
          <p:cNvSpPr>
            <a:spLocks noGrp="1"/>
          </p:cNvSpPr>
          <p:nvPr>
            <p:ph idx="1"/>
          </p:nvPr>
        </p:nvSpPr>
        <p:spPr/>
        <p:txBody>
          <a:bodyPr/>
          <a:lstStyle/>
          <a:p>
            <a:r>
              <a:rPr lang="en-US" b="0" i="0" dirty="0">
                <a:effectLst/>
                <a:latin typeface="system-ui"/>
              </a:rPr>
              <a:t>After experimenting and trying out different algorithms the conclusion drawn was that “pH” is the attribute which majorly affects the quality of water samples.</a:t>
            </a:r>
            <a:endParaRPr lang="en-IN" dirty="0"/>
          </a:p>
        </p:txBody>
      </p:sp>
      <p:pic>
        <p:nvPicPr>
          <p:cNvPr id="5" name="Picture 4">
            <a:extLst>
              <a:ext uri="{FF2B5EF4-FFF2-40B4-BE49-F238E27FC236}">
                <a16:creationId xmlns:a16="http://schemas.microsoft.com/office/drawing/2014/main" id="{B4706829-E2B2-D2E8-5467-97319331E349}"/>
              </a:ext>
            </a:extLst>
          </p:cNvPr>
          <p:cNvPicPr>
            <a:picLocks noChangeAspect="1"/>
          </p:cNvPicPr>
          <p:nvPr/>
        </p:nvPicPr>
        <p:blipFill>
          <a:blip r:embed="rId2"/>
          <a:stretch>
            <a:fillRect/>
          </a:stretch>
        </p:blipFill>
        <p:spPr>
          <a:xfrm>
            <a:off x="418289" y="2957208"/>
            <a:ext cx="8842443" cy="3745149"/>
          </a:xfrm>
          <a:prstGeom prst="rect">
            <a:avLst/>
          </a:prstGeom>
        </p:spPr>
      </p:pic>
    </p:spTree>
    <p:extLst>
      <p:ext uri="{BB962C8B-B14F-4D97-AF65-F5344CB8AC3E}">
        <p14:creationId xmlns:p14="http://schemas.microsoft.com/office/powerpoint/2010/main" val="3927706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A5F6-DFD8-4639-EEDB-CEC3EF4BE2A0}"/>
              </a:ext>
            </a:extLst>
          </p:cNvPr>
          <p:cNvSpPr>
            <a:spLocks noGrp="1"/>
          </p:cNvSpPr>
          <p:nvPr>
            <p:ph type="title"/>
          </p:nvPr>
        </p:nvSpPr>
        <p:spPr>
          <a:xfrm>
            <a:off x="678884" y="554478"/>
            <a:ext cx="10834234" cy="661964"/>
          </a:xfrm>
        </p:spPr>
        <p:txBody>
          <a:bodyPr>
            <a:normAutofit fontScale="90000"/>
          </a:bodyPr>
          <a:lstStyle/>
          <a:p>
            <a:r>
              <a:rPr lang="en-IN" b="1" i="0" dirty="0">
                <a:effectLst/>
                <a:latin typeface="__Inter_d65c78"/>
              </a:rPr>
              <a:t>Dataset Overview</a:t>
            </a:r>
            <a:br>
              <a:rPr lang="en-IN" b="1" i="0" dirty="0">
                <a:effectLst/>
                <a:latin typeface="__Inter_d65c78"/>
              </a:rPr>
            </a:br>
            <a:r>
              <a:rPr lang="en-IN" b="1" i="0" dirty="0">
                <a:solidFill>
                  <a:srgbClr val="374151"/>
                </a:solidFill>
                <a:effectLst/>
                <a:latin typeface="__Inter_d65c78"/>
              </a:rPr>
              <a:t>Content:</a:t>
            </a:r>
            <a:br>
              <a:rPr lang="en-IN" b="0" i="0" dirty="0">
                <a:solidFill>
                  <a:srgbClr val="374151"/>
                </a:solidFill>
                <a:effectLst/>
                <a:latin typeface="__Inter_d65c78"/>
              </a:rPr>
            </a:br>
            <a:endParaRPr lang="en-IN" dirty="0"/>
          </a:p>
        </p:txBody>
      </p:sp>
      <p:sp>
        <p:nvSpPr>
          <p:cNvPr id="3" name="Content Placeholder 2">
            <a:extLst>
              <a:ext uri="{FF2B5EF4-FFF2-40B4-BE49-F238E27FC236}">
                <a16:creationId xmlns:a16="http://schemas.microsoft.com/office/drawing/2014/main" id="{29CC92A1-CE9D-AE06-0410-3A72CF597D2C}"/>
              </a:ext>
            </a:extLst>
          </p:cNvPr>
          <p:cNvSpPr>
            <a:spLocks noGrp="1"/>
          </p:cNvSpPr>
          <p:nvPr>
            <p:ph idx="1"/>
          </p:nvPr>
        </p:nvSpPr>
        <p:spPr>
          <a:xfrm>
            <a:off x="262648" y="1147864"/>
            <a:ext cx="7752943" cy="4925277"/>
          </a:xfrm>
        </p:spPr>
        <p:txBody>
          <a:bodyPr>
            <a:normAutofit fontScale="70000" lnSpcReduction="20000"/>
          </a:bodyPr>
          <a:lstStyle/>
          <a:p>
            <a:pPr algn="l">
              <a:buFont typeface="+mj-lt"/>
              <a:buAutoNum type="arabicPeriod"/>
            </a:pPr>
            <a:r>
              <a:rPr lang="en-US" b="1" i="0" dirty="0">
                <a:solidFill>
                  <a:srgbClr val="374151"/>
                </a:solidFill>
                <a:effectLst/>
                <a:latin typeface="__Inter_d65c78"/>
              </a:rPr>
              <a:t>Description of the Dataset:</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The dataset used for this analysis is titled </a:t>
            </a:r>
            <a:r>
              <a:rPr lang="en-US" b="1" i="0" dirty="0">
                <a:solidFill>
                  <a:srgbClr val="374151"/>
                </a:solidFill>
                <a:effectLst/>
                <a:latin typeface="__Inter_d65c78"/>
              </a:rPr>
              <a:t>"water_potability.csv."</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It contains </a:t>
            </a:r>
            <a:r>
              <a:rPr lang="en-US" b="1" i="0" dirty="0">
                <a:solidFill>
                  <a:srgbClr val="374151"/>
                </a:solidFill>
                <a:effectLst/>
                <a:latin typeface="__Inter_d65c78"/>
              </a:rPr>
              <a:t>3,276 samples</a:t>
            </a:r>
            <a:r>
              <a:rPr lang="en-US" b="0" i="0" dirty="0">
                <a:solidFill>
                  <a:srgbClr val="374151"/>
                </a:solidFill>
                <a:effectLst/>
                <a:latin typeface="__Inter_d65c78"/>
              </a:rPr>
              <a:t> of water quality measurements, each with </a:t>
            </a:r>
            <a:r>
              <a:rPr lang="en-US" b="1" i="0" dirty="0">
                <a:solidFill>
                  <a:srgbClr val="374151"/>
                </a:solidFill>
                <a:effectLst/>
                <a:latin typeface="__Inter_d65c78"/>
              </a:rPr>
              <a:t>8 features</a:t>
            </a:r>
            <a:r>
              <a:rPr lang="en-US" b="0" i="0" dirty="0">
                <a:solidFill>
                  <a:srgbClr val="374151"/>
                </a:solidFill>
                <a:effectLst/>
                <a:latin typeface="__Inter_d65c78"/>
              </a:rPr>
              <a:t> plus the target variable, which indicates whether the water is potable (safe for drinking) or non-potable (unsafe for drinking).</a:t>
            </a:r>
          </a:p>
          <a:p>
            <a:pPr algn="l">
              <a:buFont typeface="+mj-lt"/>
              <a:buAutoNum type="arabicPeriod"/>
            </a:pPr>
            <a:r>
              <a:rPr lang="en-US" b="1" i="0" dirty="0">
                <a:solidFill>
                  <a:srgbClr val="374151"/>
                </a:solidFill>
                <a:effectLst/>
                <a:latin typeface="__Inter_d65c78"/>
              </a:rPr>
              <a:t>Features:</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The dataset includes the following features:</a:t>
            </a:r>
          </a:p>
          <a:p>
            <a:pPr marL="1143000" lvl="2" indent="-228600" algn="l">
              <a:buFont typeface="+mj-lt"/>
              <a:buAutoNum type="arabicPeriod"/>
            </a:pPr>
            <a:r>
              <a:rPr lang="en-US" b="1" i="0" dirty="0">
                <a:solidFill>
                  <a:srgbClr val="374151"/>
                </a:solidFill>
                <a:effectLst/>
                <a:latin typeface="__Inter_d65c78"/>
              </a:rPr>
              <a:t>pH:</a:t>
            </a:r>
            <a:r>
              <a:rPr lang="en-US" b="0" i="0" dirty="0">
                <a:solidFill>
                  <a:srgbClr val="374151"/>
                </a:solidFill>
                <a:effectLst/>
                <a:latin typeface="__Inter_d65c78"/>
              </a:rPr>
              <a:t> A measure of acidity or alkalinity of the water.</a:t>
            </a:r>
          </a:p>
          <a:p>
            <a:pPr marL="1143000" lvl="2" indent="-228600" algn="l">
              <a:buFont typeface="+mj-lt"/>
              <a:buAutoNum type="arabicPeriod"/>
            </a:pPr>
            <a:r>
              <a:rPr lang="en-US" b="1" i="0" dirty="0">
                <a:solidFill>
                  <a:srgbClr val="374151"/>
                </a:solidFill>
                <a:effectLst/>
                <a:latin typeface="__Inter_d65c78"/>
              </a:rPr>
              <a:t>Sulfate:</a:t>
            </a:r>
            <a:r>
              <a:rPr lang="en-US" b="0" i="0" dirty="0">
                <a:solidFill>
                  <a:srgbClr val="374151"/>
                </a:solidFill>
                <a:effectLst/>
                <a:latin typeface="__Inter_d65c78"/>
              </a:rPr>
              <a:t> Concentration of sulfate ions in the water.</a:t>
            </a:r>
          </a:p>
          <a:p>
            <a:pPr marL="1143000" lvl="2" indent="-228600" algn="l">
              <a:buFont typeface="+mj-lt"/>
              <a:buAutoNum type="arabicPeriod"/>
            </a:pPr>
            <a:r>
              <a:rPr lang="en-US" b="1" i="0" dirty="0">
                <a:solidFill>
                  <a:srgbClr val="374151"/>
                </a:solidFill>
                <a:effectLst/>
                <a:latin typeface="__Inter_d65c78"/>
              </a:rPr>
              <a:t>Trihalomethanes:</a:t>
            </a:r>
            <a:r>
              <a:rPr lang="en-US" b="0" i="0" dirty="0">
                <a:solidFill>
                  <a:srgbClr val="374151"/>
                </a:solidFill>
                <a:effectLst/>
                <a:latin typeface="__Inter_d65c78"/>
              </a:rPr>
              <a:t> A group of chemical compounds that can form when chlorine is used to disinfect water.</a:t>
            </a:r>
          </a:p>
          <a:p>
            <a:pPr marL="1143000" lvl="2" indent="-228600" algn="l">
              <a:buFont typeface="+mj-lt"/>
              <a:buAutoNum type="arabicPeriod"/>
            </a:pPr>
            <a:r>
              <a:rPr lang="en-US" b="1" i="0" dirty="0">
                <a:solidFill>
                  <a:srgbClr val="374151"/>
                </a:solidFill>
                <a:effectLst/>
                <a:latin typeface="__Inter_d65c78"/>
              </a:rPr>
              <a:t>Conductivity:</a:t>
            </a:r>
            <a:r>
              <a:rPr lang="en-US" b="0" i="0" dirty="0">
                <a:solidFill>
                  <a:srgbClr val="374151"/>
                </a:solidFill>
                <a:effectLst/>
                <a:latin typeface="__Inter_d65c78"/>
              </a:rPr>
              <a:t> A measure of the water's ability to conduct electricity, which correlates with the concentration of dissolved salts.</a:t>
            </a:r>
          </a:p>
          <a:p>
            <a:pPr marL="1143000" lvl="2" indent="-228600" algn="l">
              <a:buFont typeface="+mj-lt"/>
              <a:buAutoNum type="arabicPeriod"/>
            </a:pPr>
            <a:r>
              <a:rPr lang="en-US" b="1" i="0" dirty="0">
                <a:solidFill>
                  <a:srgbClr val="374151"/>
                </a:solidFill>
                <a:effectLst/>
                <a:latin typeface="__Inter_d65c78"/>
              </a:rPr>
              <a:t>Turbidity:</a:t>
            </a:r>
            <a:r>
              <a:rPr lang="en-US" b="0" i="0" dirty="0">
                <a:solidFill>
                  <a:srgbClr val="374151"/>
                </a:solidFill>
                <a:effectLst/>
                <a:latin typeface="__Inter_d65c78"/>
              </a:rPr>
              <a:t> A measure of the cloudiness or haziness of the water, indicating the presence of suspended particles.</a:t>
            </a:r>
          </a:p>
          <a:p>
            <a:pPr marL="1143000" lvl="2" indent="-228600" algn="l">
              <a:buFont typeface="+mj-lt"/>
              <a:buAutoNum type="arabicPeriod"/>
            </a:pPr>
            <a:r>
              <a:rPr lang="en-US" b="1" i="0" dirty="0">
                <a:solidFill>
                  <a:srgbClr val="374151"/>
                </a:solidFill>
                <a:effectLst/>
                <a:latin typeface="__Inter_d65c78"/>
              </a:rPr>
              <a:t>Solids:</a:t>
            </a:r>
            <a:r>
              <a:rPr lang="en-US" b="0" i="0" dirty="0">
                <a:solidFill>
                  <a:srgbClr val="374151"/>
                </a:solidFill>
                <a:effectLst/>
                <a:latin typeface="__Inter_d65c78"/>
              </a:rPr>
              <a:t> Total dissolved solids in the water.</a:t>
            </a:r>
          </a:p>
          <a:p>
            <a:pPr marL="1143000" lvl="2" indent="-228600" algn="l">
              <a:buFont typeface="+mj-lt"/>
              <a:buAutoNum type="arabicPeriod"/>
            </a:pPr>
            <a:r>
              <a:rPr lang="en-US" b="1" i="0" dirty="0">
                <a:solidFill>
                  <a:srgbClr val="374151"/>
                </a:solidFill>
                <a:effectLst/>
                <a:latin typeface="__Inter_d65c78"/>
              </a:rPr>
              <a:t>Chloramines:</a:t>
            </a:r>
            <a:r>
              <a:rPr lang="en-US" b="0" i="0" dirty="0">
                <a:solidFill>
                  <a:srgbClr val="374151"/>
                </a:solidFill>
                <a:effectLst/>
                <a:latin typeface="__Inter_d65c78"/>
              </a:rPr>
              <a:t> A disinfectant used in water treatment.</a:t>
            </a:r>
          </a:p>
          <a:p>
            <a:pPr marL="1143000" lvl="2" indent="-228600" algn="l">
              <a:buFont typeface="+mj-lt"/>
              <a:buAutoNum type="arabicPeriod"/>
            </a:pPr>
            <a:r>
              <a:rPr lang="en-US" b="1" i="0" dirty="0">
                <a:solidFill>
                  <a:srgbClr val="374151"/>
                </a:solidFill>
                <a:effectLst/>
                <a:latin typeface="__Inter_d65c78"/>
              </a:rPr>
              <a:t>Organic Carbon:</a:t>
            </a:r>
            <a:r>
              <a:rPr lang="en-US" b="0" i="0" dirty="0">
                <a:solidFill>
                  <a:srgbClr val="374151"/>
                </a:solidFill>
                <a:effectLst/>
                <a:latin typeface="__Inter_d65c78"/>
              </a:rPr>
              <a:t> A measure of organic compounds in the water.</a:t>
            </a:r>
          </a:p>
          <a:p>
            <a:pPr algn="l">
              <a:buFont typeface="+mj-lt"/>
              <a:buAutoNum type="arabicPeriod"/>
            </a:pPr>
            <a:r>
              <a:rPr lang="en-US" b="1" i="0" dirty="0">
                <a:solidFill>
                  <a:srgbClr val="374151"/>
                </a:solidFill>
                <a:effectLst/>
                <a:latin typeface="__Inter_d65c78"/>
              </a:rPr>
              <a:t>Target Variable:</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The target variable is </a:t>
            </a:r>
            <a:r>
              <a:rPr lang="en-US" b="1" i="0" dirty="0">
                <a:solidFill>
                  <a:srgbClr val="374151"/>
                </a:solidFill>
                <a:effectLst/>
                <a:latin typeface="__Inter_d65c78"/>
              </a:rPr>
              <a:t>"Potability,"</a:t>
            </a:r>
            <a:r>
              <a:rPr lang="en-US" b="0" i="0" dirty="0">
                <a:solidFill>
                  <a:srgbClr val="374151"/>
                </a:solidFill>
                <a:effectLst/>
                <a:latin typeface="__Inter_d65c78"/>
              </a:rPr>
              <a:t> which is an integer (0 or 1):</a:t>
            </a:r>
          </a:p>
          <a:p>
            <a:pPr marL="1143000" lvl="2" indent="-228600" algn="l">
              <a:buFont typeface="+mj-lt"/>
              <a:buAutoNum type="arabicPeriod"/>
            </a:pPr>
            <a:r>
              <a:rPr lang="en-US" b="1" i="0" dirty="0">
                <a:solidFill>
                  <a:srgbClr val="374151"/>
                </a:solidFill>
                <a:effectLst/>
                <a:latin typeface="__Inter_d65c78"/>
              </a:rPr>
              <a:t>0:</a:t>
            </a:r>
            <a:r>
              <a:rPr lang="en-US" b="0" i="0" dirty="0">
                <a:solidFill>
                  <a:srgbClr val="374151"/>
                </a:solidFill>
                <a:effectLst/>
                <a:latin typeface="__Inter_d65c78"/>
              </a:rPr>
              <a:t> Non-potable (unsafe for drinking)</a:t>
            </a:r>
          </a:p>
          <a:p>
            <a:pPr marL="1143000" lvl="2" indent="-228600" algn="l">
              <a:buFont typeface="+mj-lt"/>
              <a:buAutoNum type="arabicPeriod"/>
            </a:pPr>
            <a:r>
              <a:rPr lang="en-US" b="1" i="0" dirty="0">
                <a:solidFill>
                  <a:srgbClr val="374151"/>
                </a:solidFill>
                <a:effectLst/>
                <a:latin typeface="__Inter_d65c78"/>
              </a:rPr>
              <a:t>1:</a:t>
            </a:r>
            <a:r>
              <a:rPr lang="en-US" b="0" i="0" dirty="0">
                <a:solidFill>
                  <a:srgbClr val="374151"/>
                </a:solidFill>
                <a:effectLst/>
                <a:latin typeface="__Inter_d65c78"/>
              </a:rPr>
              <a:t> Potable (safe for drinking)</a:t>
            </a:r>
          </a:p>
          <a:p>
            <a:endParaRPr lang="en-IN" dirty="0"/>
          </a:p>
        </p:txBody>
      </p:sp>
      <p:pic>
        <p:nvPicPr>
          <p:cNvPr id="7" name="Picture 6">
            <a:extLst>
              <a:ext uri="{FF2B5EF4-FFF2-40B4-BE49-F238E27FC236}">
                <a16:creationId xmlns:a16="http://schemas.microsoft.com/office/drawing/2014/main" id="{2D88530C-817F-BAB1-67E4-5A69CFD1DA0B}"/>
              </a:ext>
            </a:extLst>
          </p:cNvPr>
          <p:cNvPicPr>
            <a:picLocks noChangeAspect="1"/>
          </p:cNvPicPr>
          <p:nvPr/>
        </p:nvPicPr>
        <p:blipFill>
          <a:blip r:embed="rId2"/>
          <a:stretch>
            <a:fillRect/>
          </a:stretch>
        </p:blipFill>
        <p:spPr>
          <a:xfrm>
            <a:off x="8093412" y="1585609"/>
            <a:ext cx="3920247" cy="3929974"/>
          </a:xfrm>
          <a:prstGeom prst="rect">
            <a:avLst/>
          </a:prstGeom>
        </p:spPr>
      </p:pic>
    </p:spTree>
    <p:extLst>
      <p:ext uri="{BB962C8B-B14F-4D97-AF65-F5344CB8AC3E}">
        <p14:creationId xmlns:p14="http://schemas.microsoft.com/office/powerpoint/2010/main" val="729411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D95D7-6F76-6206-1145-2A9265322A12}"/>
              </a:ext>
            </a:extLst>
          </p:cNvPr>
          <p:cNvSpPr>
            <a:spLocks noGrp="1"/>
          </p:cNvSpPr>
          <p:nvPr>
            <p:ph type="title"/>
          </p:nvPr>
        </p:nvSpPr>
        <p:spPr>
          <a:xfrm>
            <a:off x="678884" y="126461"/>
            <a:ext cx="10834234" cy="1021404"/>
          </a:xfrm>
        </p:spPr>
        <p:txBody>
          <a:bodyPr>
            <a:normAutofit/>
          </a:bodyPr>
          <a:lstStyle/>
          <a:p>
            <a:r>
              <a:rPr lang="en-IN" b="1" i="0" dirty="0">
                <a:effectLst/>
                <a:latin typeface="__Inter_d65c78"/>
              </a:rPr>
              <a:t>Data Exploration</a:t>
            </a:r>
            <a:br>
              <a:rPr lang="en-IN" b="1" i="0" dirty="0">
                <a:effectLst/>
                <a:latin typeface="__Inter_d65c78"/>
              </a:rPr>
            </a:br>
            <a:endParaRPr lang="en-IN" dirty="0"/>
          </a:p>
        </p:txBody>
      </p:sp>
      <p:sp>
        <p:nvSpPr>
          <p:cNvPr id="4" name="Rectangle 1">
            <a:extLst>
              <a:ext uri="{FF2B5EF4-FFF2-40B4-BE49-F238E27FC236}">
                <a16:creationId xmlns:a16="http://schemas.microsoft.com/office/drawing/2014/main" id="{C2EC5587-1155-170D-A7E9-66866A6F4B0F}"/>
              </a:ext>
            </a:extLst>
          </p:cNvPr>
          <p:cNvSpPr>
            <a:spLocks noGrp="1" noChangeArrowheads="1"/>
          </p:cNvSpPr>
          <p:nvPr>
            <p:ph idx="1"/>
          </p:nvPr>
        </p:nvSpPr>
        <p:spPr bwMode="auto">
          <a:xfrm>
            <a:off x="145916" y="1041499"/>
            <a:ext cx="8891080" cy="3933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9025"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rgbClr val="374151"/>
                </a:solidFill>
                <a:effectLst/>
                <a:latin typeface="__Inter_d65c78"/>
              </a:rPr>
              <a:t>Summary of the Dataset:</a:t>
            </a:r>
            <a:endParaRPr kumimoji="0" lang="en-US" altLang="en-US" sz="1200" b="0" i="0" u="none" strike="noStrike" cap="none" normalizeH="0" baseline="0" dirty="0">
              <a:ln>
                <a:noFill/>
              </a:ln>
              <a:solidFill>
                <a:srgbClr val="374151"/>
              </a:solidFill>
              <a:effectLst/>
              <a:latin typeface="__Inter_d65c78"/>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__Inter_d65c78"/>
              </a:rPr>
              <a:t>The initial exploration of the dataset provides insights into its structure and the nature of the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__Inter_d65c78"/>
              </a:rPr>
              <a:t>Using methods like </a:t>
            </a:r>
            <a:r>
              <a:rPr kumimoji="0" lang="en-US" altLang="en-US" b="1" i="0" u="none" strike="noStrike" cap="none" normalizeH="0" baseline="0" dirty="0">
                <a:ln>
                  <a:noFill/>
                </a:ln>
                <a:solidFill>
                  <a:srgbClr val="374151"/>
                </a:solidFill>
                <a:effectLst/>
                <a:latin typeface="ui-monospace"/>
              </a:rPr>
              <a:t>df.info()</a:t>
            </a:r>
            <a:r>
              <a:rPr kumimoji="0" lang="en-US" altLang="en-US" sz="1200" b="0" i="0" u="none" strike="noStrike" cap="none" normalizeH="0" baseline="0" dirty="0">
                <a:ln>
                  <a:noFill/>
                </a:ln>
                <a:solidFill>
                  <a:srgbClr val="374151"/>
                </a:solidFill>
                <a:effectLst/>
                <a:latin typeface="__Inter_d65c78"/>
              </a:rPr>
              <a:t> and </a:t>
            </a:r>
            <a:r>
              <a:rPr kumimoji="0" lang="en-US" altLang="en-US" b="1" i="0" u="none" strike="noStrike" cap="none" normalizeH="0" baseline="0" dirty="0" err="1">
                <a:ln>
                  <a:noFill/>
                </a:ln>
                <a:solidFill>
                  <a:srgbClr val="374151"/>
                </a:solidFill>
                <a:effectLst/>
                <a:latin typeface="ui-monospace"/>
              </a:rPr>
              <a:t>df.describe</a:t>
            </a:r>
            <a:r>
              <a:rPr kumimoji="0" lang="en-US" altLang="en-US" b="1" i="0" u="none" strike="noStrike" cap="none" normalizeH="0" baseline="0" dirty="0">
                <a:ln>
                  <a:noFill/>
                </a:ln>
                <a:solidFill>
                  <a:srgbClr val="374151"/>
                </a:solidFill>
                <a:effectLst/>
                <a:latin typeface="ui-monospace"/>
              </a:rPr>
              <a:t>()</a:t>
            </a:r>
            <a:r>
              <a:rPr kumimoji="0" lang="en-US" altLang="en-US" sz="1200" b="0" i="0" u="none" strike="noStrike" cap="none" normalizeH="0" baseline="0" dirty="0">
                <a:ln>
                  <a:noFill/>
                </a:ln>
                <a:solidFill>
                  <a:srgbClr val="374151"/>
                </a:solidFill>
                <a:effectLst/>
                <a:latin typeface="__Inter_d65c78"/>
              </a:rPr>
              <a:t>, we can gather essential information about the dataset, including the number of samples, data types, and basic statistics for each feature.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rgbClr val="374151"/>
                </a:solidFill>
                <a:effectLst/>
                <a:latin typeface="__Inter_d65c78"/>
              </a:rPr>
              <a:t>Key Observations:</a:t>
            </a:r>
            <a:endParaRPr kumimoji="0" lang="en-US" altLang="en-US" sz="1200" b="0" i="0" u="none" strike="noStrike" cap="none" normalizeH="0" baseline="0" dirty="0">
              <a:ln>
                <a:noFill/>
              </a:ln>
              <a:solidFill>
                <a:srgbClr val="374151"/>
              </a:solidFill>
              <a:effectLst/>
              <a:latin typeface="__Inter_d65c78"/>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__Inter_d65c78"/>
              </a:rPr>
              <a:t>The dataset consists of </a:t>
            </a:r>
            <a:r>
              <a:rPr kumimoji="0" lang="en-US" altLang="en-US" sz="1200" b="1" i="0" u="none" strike="noStrike" cap="none" normalizeH="0" baseline="0" dirty="0">
                <a:ln>
                  <a:noFill/>
                </a:ln>
                <a:solidFill>
                  <a:srgbClr val="374151"/>
                </a:solidFill>
                <a:effectLst/>
                <a:latin typeface="__Inter_d65c78"/>
              </a:rPr>
              <a:t>3,276 samples</a:t>
            </a:r>
            <a:r>
              <a:rPr kumimoji="0" lang="en-US" altLang="en-US" sz="1200" b="0" i="0" u="none" strike="noStrike" cap="none" normalizeH="0" baseline="0" dirty="0">
                <a:ln>
                  <a:noFill/>
                </a:ln>
                <a:solidFill>
                  <a:srgbClr val="374151"/>
                </a:solidFill>
                <a:effectLst/>
                <a:latin typeface="__Inter_d65c78"/>
              </a:rPr>
              <a:t> and </a:t>
            </a:r>
            <a:r>
              <a:rPr kumimoji="0" lang="en-US" altLang="en-US" sz="1200" b="1" i="0" u="none" strike="noStrike" cap="none" normalizeH="0" baseline="0" dirty="0">
                <a:ln>
                  <a:noFill/>
                </a:ln>
                <a:solidFill>
                  <a:srgbClr val="374151"/>
                </a:solidFill>
                <a:effectLst/>
                <a:latin typeface="__Inter_d65c78"/>
              </a:rPr>
              <a:t>9 columns</a:t>
            </a:r>
            <a:r>
              <a:rPr kumimoji="0" lang="en-US" altLang="en-US" sz="1200" b="0" i="0" u="none" strike="noStrike" cap="none" normalizeH="0" baseline="0" dirty="0">
                <a:ln>
                  <a:noFill/>
                </a:ln>
                <a:solidFill>
                  <a:srgbClr val="374151"/>
                </a:solidFill>
                <a:effectLst/>
                <a:latin typeface="__Inter_d65c78"/>
              </a:rPr>
              <a:t> (8 features + 1 target variable).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__Inter_d65c78"/>
              </a:rPr>
              <a:t>All features are numerical, with 8 being floats and 1 being an integer (the target variable).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__Inter_d65c78"/>
              </a:rPr>
              <a:t>The </a:t>
            </a:r>
            <a:r>
              <a:rPr kumimoji="0" lang="en-US" altLang="en-US" b="1" i="0" u="none" strike="noStrike" cap="none" normalizeH="0" baseline="0" dirty="0">
                <a:ln>
                  <a:noFill/>
                </a:ln>
                <a:solidFill>
                  <a:srgbClr val="374151"/>
                </a:solidFill>
                <a:effectLst/>
                <a:latin typeface="ui-monospace"/>
              </a:rPr>
              <a:t>describe()</a:t>
            </a:r>
            <a:r>
              <a:rPr kumimoji="0" lang="en-US" altLang="en-US" sz="1200" b="0" i="0" u="none" strike="noStrike" cap="none" normalizeH="0" baseline="0" dirty="0">
                <a:ln>
                  <a:noFill/>
                </a:ln>
                <a:solidFill>
                  <a:srgbClr val="374151"/>
                </a:solidFill>
                <a:effectLst/>
                <a:latin typeface="__Inter_d65c78"/>
              </a:rPr>
              <a:t> function reveals statistical measures such as mean, standard deviation, minimum, and maximum values for each feature, which helps in understanding the distribution and range of the 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rgbClr val="374151"/>
                </a:solidFill>
                <a:effectLst/>
                <a:latin typeface="__Inter_d65c78"/>
              </a:rPr>
              <a:t>Missing Values:</a:t>
            </a:r>
            <a:endParaRPr kumimoji="0" lang="en-US" altLang="en-US" sz="1200" b="0" i="0" u="none" strike="noStrike" cap="none" normalizeH="0" baseline="0" dirty="0">
              <a:ln>
                <a:noFill/>
              </a:ln>
              <a:solidFill>
                <a:srgbClr val="374151"/>
              </a:solidFill>
              <a:effectLst/>
              <a:latin typeface="__Inter_d65c78"/>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__Inter_d65c78"/>
              </a:rPr>
              <a:t>An important aspect of data exploration is identifying missing values. The dataset contains missing values in the following features: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374151"/>
                </a:solidFill>
                <a:effectLst/>
                <a:latin typeface="__Inter_d65c78"/>
              </a:rPr>
              <a:t>pH:</a:t>
            </a:r>
            <a:r>
              <a:rPr kumimoji="0" lang="en-US" altLang="en-US" sz="1200" b="0" i="0" u="none" strike="noStrike" cap="none" normalizeH="0" baseline="0" dirty="0">
                <a:ln>
                  <a:noFill/>
                </a:ln>
                <a:solidFill>
                  <a:srgbClr val="374151"/>
                </a:solidFill>
                <a:effectLst/>
                <a:latin typeface="__Inter_d65c78"/>
              </a:rPr>
              <a:t> 491 missing values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374151"/>
                </a:solidFill>
                <a:effectLst/>
                <a:latin typeface="__Inter_d65c78"/>
              </a:rPr>
              <a:t>Sulfate:</a:t>
            </a:r>
            <a:r>
              <a:rPr kumimoji="0" lang="en-US" altLang="en-US" sz="1200" b="0" i="0" u="none" strike="noStrike" cap="none" normalizeH="0" baseline="0" dirty="0">
                <a:ln>
                  <a:noFill/>
                </a:ln>
                <a:solidFill>
                  <a:srgbClr val="374151"/>
                </a:solidFill>
                <a:effectLst/>
                <a:latin typeface="__Inter_d65c78"/>
              </a:rPr>
              <a:t> 781 missing values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374151"/>
                </a:solidFill>
                <a:effectLst/>
                <a:latin typeface="__Inter_d65c78"/>
              </a:rPr>
              <a:t>Trihalomethanes:</a:t>
            </a:r>
            <a:r>
              <a:rPr kumimoji="0" lang="en-US" altLang="en-US" sz="1200" b="0" i="0" u="none" strike="noStrike" cap="none" normalizeH="0" baseline="0" dirty="0">
                <a:ln>
                  <a:noFill/>
                </a:ln>
                <a:solidFill>
                  <a:srgbClr val="374151"/>
                </a:solidFill>
                <a:effectLst/>
                <a:latin typeface="__Inter_d65c78"/>
              </a:rPr>
              <a:t> 162 missing values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__Inter_d65c78"/>
              </a:rPr>
              <a:t>Understanding the extent of missing data is crucial for deciding on appropriate data cleaning and imputation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CAA06B33-9C49-3A7D-626C-21FBEEDF9874}"/>
              </a:ext>
            </a:extLst>
          </p:cNvPr>
          <p:cNvPicPr>
            <a:picLocks noChangeAspect="1"/>
          </p:cNvPicPr>
          <p:nvPr/>
        </p:nvPicPr>
        <p:blipFill>
          <a:blip r:embed="rId2"/>
          <a:stretch>
            <a:fillRect/>
          </a:stretch>
        </p:blipFill>
        <p:spPr>
          <a:xfrm>
            <a:off x="145916" y="4630367"/>
            <a:ext cx="10834235" cy="2227633"/>
          </a:xfrm>
          <a:prstGeom prst="rect">
            <a:avLst/>
          </a:prstGeom>
        </p:spPr>
      </p:pic>
    </p:spTree>
    <p:extLst>
      <p:ext uri="{BB962C8B-B14F-4D97-AF65-F5344CB8AC3E}">
        <p14:creationId xmlns:p14="http://schemas.microsoft.com/office/powerpoint/2010/main" val="3133549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EFC7-20C8-9F91-8A6B-2F8C1BAB8044}"/>
              </a:ext>
            </a:extLst>
          </p:cNvPr>
          <p:cNvSpPr>
            <a:spLocks noGrp="1"/>
          </p:cNvSpPr>
          <p:nvPr>
            <p:ph type="title"/>
          </p:nvPr>
        </p:nvSpPr>
        <p:spPr/>
        <p:txBody>
          <a:bodyPr>
            <a:normAutofit fontScale="90000"/>
          </a:bodyPr>
          <a:lstStyle/>
          <a:p>
            <a:r>
              <a:rPr lang="en-IN" b="1" i="0" dirty="0">
                <a:effectLst/>
                <a:latin typeface="__Inter_d65c78"/>
              </a:rPr>
              <a:t>Water Quality Parameters</a:t>
            </a:r>
            <a:br>
              <a:rPr lang="en-IN" b="1" i="0" dirty="0">
                <a:effectLst/>
                <a:latin typeface="__Inter_d65c78"/>
              </a:rPr>
            </a:br>
            <a:endParaRPr lang="en-IN" dirty="0"/>
          </a:p>
        </p:txBody>
      </p:sp>
      <p:sp>
        <p:nvSpPr>
          <p:cNvPr id="3" name="Content Placeholder 2">
            <a:extLst>
              <a:ext uri="{FF2B5EF4-FFF2-40B4-BE49-F238E27FC236}">
                <a16:creationId xmlns:a16="http://schemas.microsoft.com/office/drawing/2014/main" id="{BF302458-7FFA-9E62-E54F-FAA0D681E03F}"/>
              </a:ext>
            </a:extLst>
          </p:cNvPr>
          <p:cNvSpPr>
            <a:spLocks noGrp="1"/>
          </p:cNvSpPr>
          <p:nvPr>
            <p:ph idx="1"/>
          </p:nvPr>
        </p:nvSpPr>
        <p:spPr>
          <a:xfrm>
            <a:off x="678884" y="1089499"/>
            <a:ext cx="10478742" cy="4610910"/>
          </a:xfrm>
        </p:spPr>
        <p:txBody>
          <a:bodyPr>
            <a:normAutofit/>
          </a:bodyPr>
          <a:lstStyle/>
          <a:p>
            <a:pPr algn="l">
              <a:buFont typeface="+mj-lt"/>
              <a:buAutoNum type="arabicPeriod"/>
            </a:pPr>
            <a:r>
              <a:rPr lang="en-US" b="1" i="0" dirty="0">
                <a:solidFill>
                  <a:srgbClr val="374151"/>
                </a:solidFill>
                <a:effectLst/>
                <a:latin typeface="__Inter_d65c78"/>
              </a:rPr>
              <a:t>Key Parameters for Potability:</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This slide outlines the critical physical, chemical, and microbiological parameters that determine water potability, such as pH, turbidity, total dissolved solids (TDS), and the presence of harmful microorganisms.</a:t>
            </a:r>
          </a:p>
          <a:p>
            <a:pPr algn="l">
              <a:buFont typeface="+mj-lt"/>
              <a:buAutoNum type="arabicPeriod"/>
            </a:pPr>
            <a:r>
              <a:rPr lang="en-US" b="1" i="0" dirty="0">
                <a:solidFill>
                  <a:srgbClr val="374151"/>
                </a:solidFill>
                <a:effectLst/>
                <a:latin typeface="__Inter_d65c78"/>
              </a:rPr>
              <a:t>Health Implications:</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Each parameter is linked to potential health risks, emphasizing the importance of maintaining safe levels to prevent waterborne diseases.</a:t>
            </a:r>
          </a:p>
          <a:p>
            <a:pPr algn="l">
              <a:buFont typeface="+mj-lt"/>
              <a:buAutoNum type="arabicPeriod"/>
            </a:pPr>
            <a:r>
              <a:rPr lang="en-US" b="1" i="0" dirty="0">
                <a:solidFill>
                  <a:srgbClr val="374151"/>
                </a:solidFill>
                <a:effectLst/>
                <a:latin typeface="__Inter_d65c78"/>
              </a:rPr>
              <a:t>Regulatory Standards:</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The slide may also reference established guidelines or standards set by health organizations for acceptable levels of these parameters in drinking water.</a:t>
            </a:r>
          </a:p>
          <a:p>
            <a:pPr marL="457200" lvl="1" indent="0">
              <a:buNone/>
            </a:pPr>
            <a:endParaRPr lang="en-US" b="0" i="0" dirty="0">
              <a:solidFill>
                <a:srgbClr val="374151"/>
              </a:solidFill>
              <a:effectLst/>
              <a:latin typeface="__Inter_d65c78"/>
            </a:endParaRPr>
          </a:p>
          <a:p>
            <a:endParaRPr lang="en-IN" dirty="0"/>
          </a:p>
        </p:txBody>
      </p:sp>
    </p:spTree>
    <p:extLst>
      <p:ext uri="{BB962C8B-B14F-4D97-AF65-F5344CB8AC3E}">
        <p14:creationId xmlns:p14="http://schemas.microsoft.com/office/powerpoint/2010/main" val="3104211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238C3E-55CF-EB28-B55D-A1E1584244E8}"/>
              </a:ext>
            </a:extLst>
          </p:cNvPr>
          <p:cNvSpPr>
            <a:spLocks noGrp="1"/>
          </p:cNvSpPr>
          <p:nvPr>
            <p:ph idx="1"/>
          </p:nvPr>
        </p:nvSpPr>
        <p:spPr>
          <a:xfrm>
            <a:off x="678884" y="768485"/>
            <a:ext cx="10834234" cy="5304656"/>
          </a:xfrm>
        </p:spPr>
        <p:txBody>
          <a:bodyPr>
            <a:normAutofit fontScale="92500" lnSpcReduction="20000"/>
          </a:bodyPr>
          <a:lstStyle/>
          <a:p>
            <a:pPr algn="l">
              <a:buFont typeface="+mj-lt"/>
              <a:buAutoNum type="arabicPeriod"/>
            </a:pPr>
            <a:r>
              <a:rPr lang="en-US" b="1" i="0" dirty="0">
                <a:solidFill>
                  <a:srgbClr val="374151"/>
                </a:solidFill>
                <a:effectLst/>
                <a:latin typeface="__Inter_d65c78"/>
              </a:rPr>
              <a:t>Key Parameters for Potability:</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This slide highlights essential physical, chemical, and microbiological parameters that are crucial for assessing water potability. Key parameters include:</a:t>
            </a:r>
          </a:p>
          <a:p>
            <a:pPr marL="1143000" lvl="2" indent="-228600" algn="l">
              <a:buFont typeface="+mj-lt"/>
              <a:buAutoNum type="arabicPeriod"/>
            </a:pPr>
            <a:r>
              <a:rPr lang="en-US" b="1" i="0" dirty="0">
                <a:solidFill>
                  <a:srgbClr val="374151"/>
                </a:solidFill>
                <a:effectLst/>
                <a:latin typeface="__Inter_d65c78"/>
              </a:rPr>
              <a:t>pH:</a:t>
            </a:r>
            <a:r>
              <a:rPr lang="en-US" b="0" i="0" dirty="0">
                <a:solidFill>
                  <a:srgbClr val="374151"/>
                </a:solidFill>
                <a:effectLst/>
                <a:latin typeface="__Inter_d65c78"/>
              </a:rPr>
              <a:t> Indicates the acidity or alkalinity of water.</a:t>
            </a:r>
          </a:p>
          <a:p>
            <a:pPr marL="1143000" lvl="2" indent="-228600" algn="l">
              <a:buFont typeface="+mj-lt"/>
              <a:buAutoNum type="arabicPeriod"/>
            </a:pPr>
            <a:r>
              <a:rPr lang="en-US" b="1" i="0" dirty="0">
                <a:solidFill>
                  <a:srgbClr val="374151"/>
                </a:solidFill>
                <a:effectLst/>
                <a:latin typeface="__Inter_d65c78"/>
              </a:rPr>
              <a:t>Turbidity:</a:t>
            </a:r>
            <a:r>
              <a:rPr lang="en-US" b="0" i="0" dirty="0">
                <a:solidFill>
                  <a:srgbClr val="374151"/>
                </a:solidFill>
                <a:effectLst/>
                <a:latin typeface="__Inter_d65c78"/>
              </a:rPr>
              <a:t> Measures the cloudiness or haziness caused by large numbers of individual particles.</a:t>
            </a:r>
          </a:p>
          <a:p>
            <a:pPr marL="1143000" lvl="2" indent="-228600" algn="l">
              <a:buFont typeface="+mj-lt"/>
              <a:buAutoNum type="arabicPeriod"/>
            </a:pPr>
            <a:r>
              <a:rPr lang="en-US" b="1" i="0" dirty="0">
                <a:solidFill>
                  <a:srgbClr val="374151"/>
                </a:solidFill>
                <a:effectLst/>
                <a:latin typeface="__Inter_d65c78"/>
              </a:rPr>
              <a:t>Total Dissolved Solids (TDS):</a:t>
            </a:r>
            <a:r>
              <a:rPr lang="en-US" b="0" i="0" dirty="0">
                <a:solidFill>
                  <a:srgbClr val="374151"/>
                </a:solidFill>
                <a:effectLst/>
                <a:latin typeface="__Inter_d65c78"/>
              </a:rPr>
              <a:t> Represents the combined content of all inorganic and organic substances in water.</a:t>
            </a:r>
          </a:p>
          <a:p>
            <a:pPr marL="1143000" lvl="2" indent="-228600" algn="l">
              <a:buFont typeface="+mj-lt"/>
              <a:buAutoNum type="arabicPeriod"/>
            </a:pPr>
            <a:r>
              <a:rPr lang="en-US" b="1" i="0" dirty="0">
                <a:solidFill>
                  <a:srgbClr val="374151"/>
                </a:solidFill>
                <a:effectLst/>
                <a:latin typeface="__Inter_d65c78"/>
              </a:rPr>
              <a:t>Microbial Contaminants:</a:t>
            </a:r>
            <a:r>
              <a:rPr lang="en-US" b="0" i="0" dirty="0">
                <a:solidFill>
                  <a:srgbClr val="374151"/>
                </a:solidFill>
                <a:effectLst/>
                <a:latin typeface="__Inter_d65c78"/>
              </a:rPr>
              <a:t> Presence of harmful microorganisms such as bacteria, viruses, and protozoa.</a:t>
            </a:r>
          </a:p>
          <a:p>
            <a:pPr algn="l">
              <a:buFont typeface="+mj-lt"/>
              <a:buAutoNum type="arabicPeriod"/>
            </a:pPr>
            <a:r>
              <a:rPr lang="en-US" b="1" i="0" dirty="0">
                <a:solidFill>
                  <a:srgbClr val="374151"/>
                </a:solidFill>
                <a:effectLst/>
                <a:latin typeface="__Inter_d65c78"/>
              </a:rPr>
              <a:t>Health Implications:</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Each parameter is associated with specific health risks. For instance:</a:t>
            </a:r>
          </a:p>
          <a:p>
            <a:pPr marL="1143000" lvl="2" indent="-228600" algn="l">
              <a:buFont typeface="+mj-lt"/>
              <a:buAutoNum type="arabicPeriod"/>
            </a:pPr>
            <a:r>
              <a:rPr lang="en-US" b="0" i="0" dirty="0">
                <a:solidFill>
                  <a:srgbClr val="374151"/>
                </a:solidFill>
                <a:effectLst/>
                <a:latin typeface="__Inter_d65c78"/>
              </a:rPr>
              <a:t>High turbidity can harbor pathogens, increasing the risk of waterborne diseases.</a:t>
            </a:r>
          </a:p>
          <a:p>
            <a:pPr marL="1143000" lvl="2" indent="-228600" algn="l">
              <a:buFont typeface="+mj-lt"/>
              <a:buAutoNum type="arabicPeriod"/>
            </a:pPr>
            <a:r>
              <a:rPr lang="en-US" b="0" i="0" dirty="0">
                <a:solidFill>
                  <a:srgbClr val="374151"/>
                </a:solidFill>
                <a:effectLst/>
                <a:latin typeface="__Inter_d65c78"/>
              </a:rPr>
              <a:t>Deviations in pH can affect the solubility of metals and other contaminants, posing health hazards.</a:t>
            </a:r>
          </a:p>
          <a:p>
            <a:pPr algn="l">
              <a:buFont typeface="+mj-lt"/>
              <a:buAutoNum type="arabicPeriod"/>
            </a:pPr>
            <a:r>
              <a:rPr lang="en-US" b="1" i="0" dirty="0">
                <a:solidFill>
                  <a:srgbClr val="374151"/>
                </a:solidFill>
                <a:effectLst/>
                <a:latin typeface="__Inter_d65c78"/>
              </a:rPr>
              <a:t>Regulatory Standards:</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The slide references guidelines from health organizations, such as the World Health Organization (WHO) or the Environmental Protection Agency (EPA), which set acceptable limits for these parameters in drinking water to ensure public safety.</a:t>
            </a:r>
          </a:p>
          <a:p>
            <a:endParaRPr lang="en-IN" dirty="0"/>
          </a:p>
        </p:txBody>
      </p:sp>
    </p:spTree>
    <p:extLst>
      <p:ext uri="{BB962C8B-B14F-4D97-AF65-F5344CB8AC3E}">
        <p14:creationId xmlns:p14="http://schemas.microsoft.com/office/powerpoint/2010/main" val="2539597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D58343-79CA-6280-7400-9E2F4377E119}"/>
              </a:ext>
            </a:extLst>
          </p:cNvPr>
          <p:cNvPicPr>
            <a:picLocks noChangeAspect="1"/>
          </p:cNvPicPr>
          <p:nvPr/>
        </p:nvPicPr>
        <p:blipFill>
          <a:blip r:embed="rId2"/>
          <a:stretch>
            <a:fillRect/>
          </a:stretch>
        </p:blipFill>
        <p:spPr>
          <a:xfrm>
            <a:off x="-1011677" y="225498"/>
            <a:ext cx="12714050" cy="6447676"/>
          </a:xfrm>
          <a:prstGeom prst="rect">
            <a:avLst/>
          </a:prstGeom>
        </p:spPr>
      </p:pic>
    </p:spTree>
    <p:extLst>
      <p:ext uri="{BB962C8B-B14F-4D97-AF65-F5344CB8AC3E}">
        <p14:creationId xmlns:p14="http://schemas.microsoft.com/office/powerpoint/2010/main" val="140138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50371-A0C5-B125-72D8-04B51B53ECAE}"/>
              </a:ext>
            </a:extLst>
          </p:cNvPr>
          <p:cNvSpPr>
            <a:spLocks noGrp="1"/>
          </p:cNvSpPr>
          <p:nvPr>
            <p:ph type="title"/>
          </p:nvPr>
        </p:nvSpPr>
        <p:spPr/>
        <p:txBody>
          <a:bodyPr>
            <a:normAutofit fontScale="90000"/>
          </a:bodyPr>
          <a:lstStyle/>
          <a:p>
            <a:r>
              <a:rPr lang="en-IN" b="1" i="0" dirty="0">
                <a:effectLst/>
                <a:latin typeface="__Inter_d65c78"/>
              </a:rPr>
              <a:t>Data Cleaning</a:t>
            </a:r>
            <a:br>
              <a:rPr lang="en-IN" b="1" i="0" dirty="0">
                <a:effectLst/>
                <a:latin typeface="__Inter_d65c78"/>
              </a:rPr>
            </a:br>
            <a:endParaRPr lang="en-IN" dirty="0"/>
          </a:p>
        </p:txBody>
      </p:sp>
      <p:sp>
        <p:nvSpPr>
          <p:cNvPr id="3" name="Content Placeholder 2">
            <a:extLst>
              <a:ext uri="{FF2B5EF4-FFF2-40B4-BE49-F238E27FC236}">
                <a16:creationId xmlns:a16="http://schemas.microsoft.com/office/drawing/2014/main" id="{D402C076-4D0D-6352-A93E-5F3BF9C1B3CD}"/>
              </a:ext>
            </a:extLst>
          </p:cNvPr>
          <p:cNvSpPr>
            <a:spLocks noGrp="1"/>
          </p:cNvSpPr>
          <p:nvPr>
            <p:ph idx="1"/>
          </p:nvPr>
        </p:nvSpPr>
        <p:spPr>
          <a:xfrm>
            <a:off x="678882" y="1003866"/>
            <a:ext cx="10834234" cy="5056465"/>
          </a:xfrm>
        </p:spPr>
        <p:txBody>
          <a:bodyPr>
            <a:normAutofit fontScale="85000" lnSpcReduction="20000"/>
          </a:bodyPr>
          <a:lstStyle/>
          <a:p>
            <a:pPr algn="l">
              <a:buFont typeface="+mj-lt"/>
              <a:buAutoNum type="arabicPeriod"/>
            </a:pPr>
            <a:r>
              <a:rPr lang="en-US" b="1" i="0" dirty="0">
                <a:solidFill>
                  <a:srgbClr val="374151"/>
                </a:solidFill>
                <a:effectLst/>
                <a:latin typeface="__Inter_d65c78"/>
              </a:rPr>
              <a:t>Identifying Missing Values:</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The initial exploration revealed that certain features in the dataset contained missing values:</a:t>
            </a:r>
          </a:p>
          <a:p>
            <a:pPr marL="1143000" lvl="2" indent="-228600" algn="l">
              <a:buFont typeface="+mj-lt"/>
              <a:buAutoNum type="arabicPeriod"/>
            </a:pPr>
            <a:r>
              <a:rPr lang="en-US" b="1" i="0" dirty="0">
                <a:solidFill>
                  <a:srgbClr val="374151"/>
                </a:solidFill>
                <a:effectLst/>
                <a:latin typeface="__Inter_d65c78"/>
              </a:rPr>
              <a:t>pH:</a:t>
            </a:r>
            <a:r>
              <a:rPr lang="en-US" b="0" i="0" dirty="0">
                <a:solidFill>
                  <a:srgbClr val="374151"/>
                </a:solidFill>
                <a:effectLst/>
                <a:latin typeface="__Inter_d65c78"/>
              </a:rPr>
              <a:t> 491 missing values</a:t>
            </a:r>
          </a:p>
          <a:p>
            <a:pPr marL="1143000" lvl="2" indent="-228600" algn="l">
              <a:buFont typeface="+mj-lt"/>
              <a:buAutoNum type="arabicPeriod"/>
            </a:pPr>
            <a:r>
              <a:rPr lang="en-US" b="1" i="0" dirty="0">
                <a:solidFill>
                  <a:srgbClr val="374151"/>
                </a:solidFill>
                <a:effectLst/>
                <a:latin typeface="__Inter_d65c78"/>
              </a:rPr>
              <a:t>Sulfate:</a:t>
            </a:r>
            <a:r>
              <a:rPr lang="en-US" b="0" i="0" dirty="0">
                <a:solidFill>
                  <a:srgbClr val="374151"/>
                </a:solidFill>
                <a:effectLst/>
                <a:latin typeface="__Inter_d65c78"/>
              </a:rPr>
              <a:t> 781 missing values</a:t>
            </a:r>
          </a:p>
          <a:p>
            <a:pPr marL="1143000" lvl="2" indent="-228600" algn="l">
              <a:buFont typeface="+mj-lt"/>
              <a:buAutoNum type="arabicPeriod"/>
            </a:pPr>
            <a:r>
              <a:rPr lang="en-US" b="1" i="0" dirty="0">
                <a:solidFill>
                  <a:srgbClr val="374151"/>
                </a:solidFill>
                <a:effectLst/>
                <a:latin typeface="__Inter_d65c78"/>
              </a:rPr>
              <a:t>Trihalomethanes:</a:t>
            </a:r>
            <a:r>
              <a:rPr lang="en-US" b="0" i="0" dirty="0">
                <a:solidFill>
                  <a:srgbClr val="374151"/>
                </a:solidFill>
                <a:effectLst/>
                <a:latin typeface="__Inter_d65c78"/>
              </a:rPr>
              <a:t> 162 missing values</a:t>
            </a:r>
          </a:p>
          <a:p>
            <a:pPr marL="742950" lvl="1" indent="-285750" algn="l">
              <a:buFont typeface="+mj-lt"/>
              <a:buAutoNum type="arabicPeriod"/>
            </a:pPr>
            <a:r>
              <a:rPr lang="en-US" b="0" i="0" dirty="0">
                <a:solidFill>
                  <a:srgbClr val="374151"/>
                </a:solidFill>
                <a:effectLst/>
                <a:latin typeface="__Inter_d65c78"/>
              </a:rPr>
              <a:t>Missing values can lead to biased results and affect the performance of machine learning models, making it essential to address them.</a:t>
            </a:r>
          </a:p>
          <a:p>
            <a:pPr algn="l">
              <a:buFont typeface="+mj-lt"/>
              <a:buAutoNum type="arabicPeriod"/>
            </a:pPr>
            <a:r>
              <a:rPr lang="en-US" b="1" i="0" dirty="0">
                <a:solidFill>
                  <a:srgbClr val="374151"/>
                </a:solidFill>
                <a:effectLst/>
                <a:latin typeface="__Inter_d65c78"/>
              </a:rPr>
              <a:t>Handling Missing Values:</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To clean the dataset, missing values were replaced with the mean of their respective features. This method is chosen because:</a:t>
            </a:r>
          </a:p>
          <a:p>
            <a:pPr marL="1143000" lvl="2" indent="-228600" algn="l">
              <a:buFont typeface="+mj-lt"/>
              <a:buAutoNum type="arabicPeriod"/>
            </a:pPr>
            <a:r>
              <a:rPr lang="en-US" b="0" i="0" dirty="0">
                <a:solidFill>
                  <a:srgbClr val="374151"/>
                </a:solidFill>
                <a:effectLst/>
                <a:latin typeface="__Inter_d65c78"/>
              </a:rPr>
              <a:t>It maintains the overall distribution of the data.</a:t>
            </a:r>
          </a:p>
          <a:p>
            <a:pPr marL="1143000" lvl="2" indent="-228600" algn="l">
              <a:buFont typeface="+mj-lt"/>
              <a:buAutoNum type="arabicPeriod"/>
            </a:pPr>
            <a:r>
              <a:rPr lang="en-US" b="0" i="0" dirty="0">
                <a:solidFill>
                  <a:srgbClr val="374151"/>
                </a:solidFill>
                <a:effectLst/>
                <a:latin typeface="__Inter_d65c78"/>
              </a:rPr>
              <a:t>It is a simple and effective way to handle missing data without introducing significant bias.</a:t>
            </a:r>
          </a:p>
          <a:p>
            <a:pPr marL="742950" lvl="1" indent="-285750" algn="l">
              <a:buFont typeface="+mj-lt"/>
              <a:buAutoNum type="arabicPeriod"/>
            </a:pPr>
            <a:r>
              <a:rPr lang="en-US" b="0" i="0" dirty="0">
                <a:solidFill>
                  <a:srgbClr val="374151"/>
                </a:solidFill>
                <a:effectLst/>
                <a:latin typeface="__Inter_d65c78"/>
              </a:rPr>
              <a:t>After imputation, a check was performed to confirm that no missing values remained in the dataset.</a:t>
            </a:r>
          </a:p>
          <a:p>
            <a:pPr algn="l">
              <a:buFont typeface="+mj-lt"/>
              <a:buAutoNum type="arabicPeriod"/>
            </a:pPr>
            <a:r>
              <a:rPr lang="en-US" b="1" i="0" dirty="0">
                <a:solidFill>
                  <a:srgbClr val="374151"/>
                </a:solidFill>
                <a:effectLst/>
                <a:latin typeface="__Inter_d65c78"/>
              </a:rPr>
              <a:t>Final Dataset Overview:</a:t>
            </a:r>
            <a:endParaRPr lang="en-US" b="0" i="0" dirty="0">
              <a:solidFill>
                <a:srgbClr val="374151"/>
              </a:solidFill>
              <a:effectLst/>
              <a:latin typeface="__Inter_d65c78"/>
            </a:endParaRPr>
          </a:p>
          <a:p>
            <a:pPr marL="742950" lvl="1" indent="-285750" algn="l">
              <a:buFont typeface="+mj-lt"/>
              <a:buAutoNum type="arabicPeriod"/>
            </a:pPr>
            <a:r>
              <a:rPr lang="en-US" b="0" i="0" dirty="0">
                <a:solidFill>
                  <a:srgbClr val="374151"/>
                </a:solidFill>
                <a:effectLst/>
                <a:latin typeface="__Inter_d65c78"/>
              </a:rPr>
              <a:t>After cleaning, the dataset is now complete and ready for further analysis and modeling.</a:t>
            </a:r>
          </a:p>
          <a:p>
            <a:pPr marL="742950" lvl="1" indent="-285750" algn="l">
              <a:buFont typeface="+mj-lt"/>
              <a:buAutoNum type="arabicPeriod"/>
            </a:pPr>
            <a:r>
              <a:rPr lang="en-US" b="0" i="0" dirty="0">
                <a:solidFill>
                  <a:srgbClr val="374151"/>
                </a:solidFill>
                <a:effectLst/>
                <a:latin typeface="__Inter_d65c78"/>
              </a:rPr>
              <a:t>This step ensures that the data is reliable and suitable for training machine learning models.</a:t>
            </a:r>
          </a:p>
          <a:p>
            <a:endParaRPr lang="en-IN" dirty="0"/>
          </a:p>
        </p:txBody>
      </p:sp>
    </p:spTree>
    <p:extLst>
      <p:ext uri="{BB962C8B-B14F-4D97-AF65-F5344CB8AC3E}">
        <p14:creationId xmlns:p14="http://schemas.microsoft.com/office/powerpoint/2010/main" val="3958018921"/>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7020</TotalTime>
  <Words>3145</Words>
  <Application>Microsoft Office PowerPoint</Application>
  <PresentationFormat>Widescreen</PresentationFormat>
  <Paragraphs>219</Paragraphs>
  <Slides>33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__Inter_d65c78</vt:lpstr>
      <vt:lpstr>Arial</vt:lpstr>
      <vt:lpstr>Calibri</vt:lpstr>
      <vt:lpstr>Figtree</vt:lpstr>
      <vt:lpstr>system-ui</vt:lpstr>
      <vt:lpstr>ui-monospace</vt:lpstr>
      <vt:lpstr>BIA Template</vt:lpstr>
      <vt:lpstr>PowerPoint Presentation</vt:lpstr>
      <vt:lpstr>Agenda</vt:lpstr>
      <vt:lpstr>Introduction  </vt:lpstr>
      <vt:lpstr>Dataset Overview Content: </vt:lpstr>
      <vt:lpstr>Data Exploration </vt:lpstr>
      <vt:lpstr>Water Quality Parameters </vt:lpstr>
      <vt:lpstr>PowerPoint Presentation</vt:lpstr>
      <vt:lpstr>PowerPoint Presentation</vt:lpstr>
      <vt:lpstr>Data Cleaning </vt:lpstr>
      <vt:lpstr>PowerPoint Presentation</vt:lpstr>
      <vt:lpstr> Correlation Heatmap </vt:lpstr>
      <vt:lpstr>PowerPoint Presentation</vt:lpstr>
      <vt:lpstr>PowerPoint Presentation</vt:lpstr>
      <vt:lpstr> Water Quality Parameters </vt:lpstr>
      <vt:lpstr>PowerPoint Presentation</vt:lpstr>
      <vt:lpstr>Class Distribution </vt:lpstr>
      <vt:lpstr>Model Evaluation </vt:lpstr>
      <vt:lpstr> KNN Implementation </vt:lpstr>
      <vt:lpstr>PowerPoint Presentation</vt:lpstr>
      <vt:lpstr>Decision Tree Implementation </vt:lpstr>
      <vt:lpstr>PowerPoint Presentation</vt:lpstr>
      <vt:lpstr>Random Forest Implementation </vt:lpstr>
      <vt:lpstr>PowerPoint Presentation</vt:lpstr>
      <vt:lpstr>XGBoost Implementation </vt:lpstr>
      <vt:lpstr>PowerPoint Presentation</vt:lpstr>
      <vt:lpstr>PowerPoint Presentation</vt:lpstr>
      <vt:lpstr>SVM Implementation </vt:lpstr>
      <vt:lpstr>PowerPoint Presentation</vt:lpstr>
      <vt:lpstr>PowerPoint Presentation</vt:lpstr>
      <vt:lpstr>Further Evaluation</vt:lpstr>
      <vt:lpstr>RESULT¶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akshat khanna</cp:lastModifiedBy>
  <cp:revision>2258</cp:revision>
  <dcterms:created xsi:type="dcterms:W3CDTF">2020-12-23T13:36:00Z</dcterms:created>
  <dcterms:modified xsi:type="dcterms:W3CDTF">2025-02-01T08:35:02Z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