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59" r:id="rId4"/>
    <p:sldId id="263" r:id="rId5"/>
    <p:sldId id="260" r:id="rId6"/>
    <p:sldId id="261" r:id="rId7"/>
    <p:sldId id="264" r:id="rId8"/>
    <p:sldId id="262"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E5959C-C039-E2F0-CD5F-3199C95C8A84}" v="549" dt="2025-04-19T22:25:49.7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741B0-7F25-49BC-B16B-4F5A88225370}" type="doc">
      <dgm:prSet loTypeId="urn:microsoft.com/office/officeart/2005/8/layout/cycle8" loCatId="cycle" qsTypeId="urn:microsoft.com/office/officeart/2005/8/quickstyle/simple4" qsCatId="simple" csTypeId="urn:microsoft.com/office/officeart/2005/8/colors/colorful1" csCatId="colorful"/>
      <dgm:spPr/>
      <dgm:t>
        <a:bodyPr/>
        <a:lstStyle/>
        <a:p>
          <a:endParaRPr lang="en-US"/>
        </a:p>
      </dgm:t>
    </dgm:pt>
    <dgm:pt modelId="{5744B591-B7EA-4EE9-A14F-02815D64DB22}">
      <dgm:prSet/>
      <dgm:spPr/>
      <dgm:t>
        <a:bodyPr/>
        <a:lstStyle/>
        <a:p>
          <a:r>
            <a:rPr lang="en-US"/>
            <a:t>1. Dataset Collection</a:t>
          </a:r>
        </a:p>
      </dgm:t>
    </dgm:pt>
    <dgm:pt modelId="{23AEB717-7F2D-4469-98F5-53DD66F3529A}" type="parTrans" cxnId="{1E00B89C-FB66-4456-9F99-774C44DF2DE5}">
      <dgm:prSet/>
      <dgm:spPr/>
      <dgm:t>
        <a:bodyPr/>
        <a:lstStyle/>
        <a:p>
          <a:endParaRPr lang="en-US"/>
        </a:p>
      </dgm:t>
    </dgm:pt>
    <dgm:pt modelId="{DD946CAF-3026-441A-A474-0A4421636CF3}" type="sibTrans" cxnId="{1E00B89C-FB66-4456-9F99-774C44DF2DE5}">
      <dgm:prSet/>
      <dgm:spPr/>
      <dgm:t>
        <a:bodyPr/>
        <a:lstStyle/>
        <a:p>
          <a:endParaRPr lang="en-US"/>
        </a:p>
      </dgm:t>
    </dgm:pt>
    <dgm:pt modelId="{D05A1347-6754-4CE0-B3AC-A3F9B65B3C81}">
      <dgm:prSet/>
      <dgm:spPr/>
      <dgm:t>
        <a:bodyPr/>
        <a:lstStyle/>
        <a:p>
          <a:r>
            <a:rPr lang="en-US"/>
            <a:t>2. Data Cleaning &amp; Normalization</a:t>
          </a:r>
        </a:p>
      </dgm:t>
    </dgm:pt>
    <dgm:pt modelId="{2A3622E6-95B4-472A-8F5F-F16DBE911D43}" type="parTrans" cxnId="{327F179D-A529-4C0E-A02B-A90445DD6553}">
      <dgm:prSet/>
      <dgm:spPr/>
      <dgm:t>
        <a:bodyPr/>
        <a:lstStyle/>
        <a:p>
          <a:endParaRPr lang="en-US"/>
        </a:p>
      </dgm:t>
    </dgm:pt>
    <dgm:pt modelId="{4C53929C-4B25-4626-8C9C-4FC93E669BD0}" type="sibTrans" cxnId="{327F179D-A529-4C0E-A02B-A90445DD6553}">
      <dgm:prSet/>
      <dgm:spPr/>
      <dgm:t>
        <a:bodyPr/>
        <a:lstStyle/>
        <a:p>
          <a:endParaRPr lang="en-US"/>
        </a:p>
      </dgm:t>
    </dgm:pt>
    <dgm:pt modelId="{D95C4D8A-8176-48A0-B1E0-0D70F345E221}">
      <dgm:prSet/>
      <dgm:spPr/>
      <dgm:t>
        <a:bodyPr/>
        <a:lstStyle/>
        <a:p>
          <a:r>
            <a:rPr lang="en-US"/>
            <a:t>3. EDA (Univariate, Bivariate Analysis)</a:t>
          </a:r>
        </a:p>
      </dgm:t>
    </dgm:pt>
    <dgm:pt modelId="{AA09FEFE-815E-4723-B2E8-1FA1520827BD}" type="parTrans" cxnId="{C835B0A4-61E6-45B2-9EE1-43EF461D2C26}">
      <dgm:prSet/>
      <dgm:spPr/>
      <dgm:t>
        <a:bodyPr/>
        <a:lstStyle/>
        <a:p>
          <a:endParaRPr lang="en-US"/>
        </a:p>
      </dgm:t>
    </dgm:pt>
    <dgm:pt modelId="{B37C3A66-8178-43E2-87AA-CF84E8AB070E}" type="sibTrans" cxnId="{C835B0A4-61E6-45B2-9EE1-43EF461D2C26}">
      <dgm:prSet/>
      <dgm:spPr/>
      <dgm:t>
        <a:bodyPr/>
        <a:lstStyle/>
        <a:p>
          <a:endParaRPr lang="en-US"/>
        </a:p>
      </dgm:t>
    </dgm:pt>
    <dgm:pt modelId="{0B5CE893-A83F-4071-855C-8C963ABA64B3}">
      <dgm:prSet/>
      <dgm:spPr/>
      <dgm:t>
        <a:bodyPr/>
        <a:lstStyle/>
        <a:p>
          <a:r>
            <a:rPr lang="en-US"/>
            <a:t>4. Outlier Detection (Z-score, IQR, LOF)</a:t>
          </a:r>
        </a:p>
      </dgm:t>
    </dgm:pt>
    <dgm:pt modelId="{1A6B89FF-5F94-4CCE-99E5-4DF46D260174}" type="parTrans" cxnId="{57C6A676-E2CE-459D-AE2B-D5C190C4850E}">
      <dgm:prSet/>
      <dgm:spPr/>
      <dgm:t>
        <a:bodyPr/>
        <a:lstStyle/>
        <a:p>
          <a:endParaRPr lang="en-US"/>
        </a:p>
      </dgm:t>
    </dgm:pt>
    <dgm:pt modelId="{FBEB9E3A-E924-4A3A-B054-46E6DD2055DE}" type="sibTrans" cxnId="{57C6A676-E2CE-459D-AE2B-D5C190C4850E}">
      <dgm:prSet/>
      <dgm:spPr/>
      <dgm:t>
        <a:bodyPr/>
        <a:lstStyle/>
        <a:p>
          <a:endParaRPr lang="en-US"/>
        </a:p>
      </dgm:t>
    </dgm:pt>
    <dgm:pt modelId="{5C8439CB-FFF6-42DA-B51D-A2307C092548}">
      <dgm:prSet/>
      <dgm:spPr/>
      <dgm:t>
        <a:bodyPr/>
        <a:lstStyle/>
        <a:p>
          <a:r>
            <a:rPr lang="en-US"/>
            <a:t>5. Association Rule Mining (Apriori, Hashing, FP-Growth)</a:t>
          </a:r>
        </a:p>
      </dgm:t>
    </dgm:pt>
    <dgm:pt modelId="{7C225B37-6977-478B-9818-546221BAFAA9}" type="parTrans" cxnId="{450CA1C7-D2BF-44F5-84AC-B62CCEF16E32}">
      <dgm:prSet/>
      <dgm:spPr/>
      <dgm:t>
        <a:bodyPr/>
        <a:lstStyle/>
        <a:p>
          <a:endParaRPr lang="en-US"/>
        </a:p>
      </dgm:t>
    </dgm:pt>
    <dgm:pt modelId="{85EDF601-EC47-4E88-A5D1-415B6343D65D}" type="sibTrans" cxnId="{450CA1C7-D2BF-44F5-84AC-B62CCEF16E32}">
      <dgm:prSet/>
      <dgm:spPr/>
      <dgm:t>
        <a:bodyPr/>
        <a:lstStyle/>
        <a:p>
          <a:endParaRPr lang="en-US"/>
        </a:p>
      </dgm:t>
    </dgm:pt>
    <dgm:pt modelId="{4F3F3748-5E55-4D2D-A6C1-37A82AE2CFCC}">
      <dgm:prSet/>
      <dgm:spPr/>
      <dgm:t>
        <a:bodyPr/>
        <a:lstStyle/>
        <a:p>
          <a:r>
            <a:rPr lang="en-US"/>
            <a:t>6. Visualization &amp; Result Interpretation</a:t>
          </a:r>
        </a:p>
      </dgm:t>
    </dgm:pt>
    <dgm:pt modelId="{EFCBCA7C-FCA4-4104-B67F-AC771A0B45E4}" type="parTrans" cxnId="{9F5988F8-2465-4B0A-8CB0-4061EF6A9393}">
      <dgm:prSet/>
      <dgm:spPr/>
      <dgm:t>
        <a:bodyPr/>
        <a:lstStyle/>
        <a:p>
          <a:endParaRPr lang="en-US"/>
        </a:p>
      </dgm:t>
    </dgm:pt>
    <dgm:pt modelId="{4A8366C5-D6BF-44DB-80FC-55D755F41842}" type="sibTrans" cxnId="{9F5988F8-2465-4B0A-8CB0-4061EF6A9393}">
      <dgm:prSet/>
      <dgm:spPr/>
      <dgm:t>
        <a:bodyPr/>
        <a:lstStyle/>
        <a:p>
          <a:endParaRPr lang="en-US"/>
        </a:p>
      </dgm:t>
    </dgm:pt>
    <dgm:pt modelId="{D6D3D269-D86E-40AA-B7E3-FFACB3CB233A}">
      <dgm:prSet/>
      <dgm:spPr/>
      <dgm:t>
        <a:bodyPr/>
        <a:lstStyle/>
        <a:p>
          <a:r>
            <a:rPr lang="en-US"/>
            <a:t>7. SDG 8 Alignment &amp; Recommendations</a:t>
          </a:r>
        </a:p>
      </dgm:t>
    </dgm:pt>
    <dgm:pt modelId="{3666AC10-6D42-4C10-BAD3-E7E31868D169}" type="parTrans" cxnId="{F2FC7C6E-46E4-4108-9CF3-98009734326C}">
      <dgm:prSet/>
      <dgm:spPr/>
      <dgm:t>
        <a:bodyPr/>
        <a:lstStyle/>
        <a:p>
          <a:endParaRPr lang="en-US"/>
        </a:p>
      </dgm:t>
    </dgm:pt>
    <dgm:pt modelId="{52A3F32F-2764-4162-B813-74CFED4CC956}" type="sibTrans" cxnId="{F2FC7C6E-46E4-4108-9CF3-98009734326C}">
      <dgm:prSet/>
      <dgm:spPr/>
      <dgm:t>
        <a:bodyPr/>
        <a:lstStyle/>
        <a:p>
          <a:endParaRPr lang="en-US"/>
        </a:p>
      </dgm:t>
    </dgm:pt>
    <dgm:pt modelId="{34F07EE4-610A-4B07-B030-C0AC5F95D387}" type="pres">
      <dgm:prSet presAssocID="{55A741B0-7F25-49BC-B16B-4F5A88225370}" presName="compositeShape" presStyleCnt="0">
        <dgm:presLayoutVars>
          <dgm:chMax val="7"/>
          <dgm:dir/>
          <dgm:resizeHandles val="exact"/>
        </dgm:presLayoutVars>
      </dgm:prSet>
      <dgm:spPr/>
    </dgm:pt>
    <dgm:pt modelId="{AF8F5F58-FB1F-4C49-9C65-1F7A7806EB99}" type="pres">
      <dgm:prSet presAssocID="{55A741B0-7F25-49BC-B16B-4F5A88225370}" presName="wedge1" presStyleLbl="node1" presStyleIdx="0" presStyleCnt="7"/>
      <dgm:spPr/>
    </dgm:pt>
    <dgm:pt modelId="{6BB17798-6A44-4CC7-8407-40B8619C18E3}" type="pres">
      <dgm:prSet presAssocID="{55A741B0-7F25-49BC-B16B-4F5A88225370}" presName="dummy1a" presStyleCnt="0"/>
      <dgm:spPr/>
    </dgm:pt>
    <dgm:pt modelId="{38297C2D-4A79-4369-AD81-7B608D4538BA}" type="pres">
      <dgm:prSet presAssocID="{55A741B0-7F25-49BC-B16B-4F5A88225370}" presName="dummy1b" presStyleCnt="0"/>
      <dgm:spPr/>
    </dgm:pt>
    <dgm:pt modelId="{4937565A-8106-44B4-9FBB-66E861021C8A}" type="pres">
      <dgm:prSet presAssocID="{55A741B0-7F25-49BC-B16B-4F5A88225370}" presName="wedge1Tx" presStyleLbl="node1" presStyleIdx="0" presStyleCnt="7">
        <dgm:presLayoutVars>
          <dgm:chMax val="0"/>
          <dgm:chPref val="0"/>
          <dgm:bulletEnabled val="1"/>
        </dgm:presLayoutVars>
      </dgm:prSet>
      <dgm:spPr/>
    </dgm:pt>
    <dgm:pt modelId="{4959A19A-B630-4F35-8DDD-FC60F67B6584}" type="pres">
      <dgm:prSet presAssocID="{55A741B0-7F25-49BC-B16B-4F5A88225370}" presName="wedge2" presStyleLbl="node1" presStyleIdx="1" presStyleCnt="7"/>
      <dgm:spPr/>
    </dgm:pt>
    <dgm:pt modelId="{597114D4-EC4E-437A-9496-32366F1058C4}" type="pres">
      <dgm:prSet presAssocID="{55A741B0-7F25-49BC-B16B-4F5A88225370}" presName="dummy2a" presStyleCnt="0"/>
      <dgm:spPr/>
    </dgm:pt>
    <dgm:pt modelId="{FF9506AF-37E4-45AE-AD3A-D7A1EB0570F2}" type="pres">
      <dgm:prSet presAssocID="{55A741B0-7F25-49BC-B16B-4F5A88225370}" presName="dummy2b" presStyleCnt="0"/>
      <dgm:spPr/>
    </dgm:pt>
    <dgm:pt modelId="{709DA8DA-FAAD-4BE5-A059-3AE4F0EA68F7}" type="pres">
      <dgm:prSet presAssocID="{55A741B0-7F25-49BC-B16B-4F5A88225370}" presName="wedge2Tx" presStyleLbl="node1" presStyleIdx="1" presStyleCnt="7">
        <dgm:presLayoutVars>
          <dgm:chMax val="0"/>
          <dgm:chPref val="0"/>
          <dgm:bulletEnabled val="1"/>
        </dgm:presLayoutVars>
      </dgm:prSet>
      <dgm:spPr/>
    </dgm:pt>
    <dgm:pt modelId="{3938AE3C-1BB2-4C5A-85A2-1D4B4B1B7DBD}" type="pres">
      <dgm:prSet presAssocID="{55A741B0-7F25-49BC-B16B-4F5A88225370}" presName="wedge3" presStyleLbl="node1" presStyleIdx="2" presStyleCnt="7"/>
      <dgm:spPr/>
    </dgm:pt>
    <dgm:pt modelId="{54941B21-D684-46C6-9462-5992BB10551A}" type="pres">
      <dgm:prSet presAssocID="{55A741B0-7F25-49BC-B16B-4F5A88225370}" presName="dummy3a" presStyleCnt="0"/>
      <dgm:spPr/>
    </dgm:pt>
    <dgm:pt modelId="{D46A187E-F394-42A9-8745-55BFA6CBE614}" type="pres">
      <dgm:prSet presAssocID="{55A741B0-7F25-49BC-B16B-4F5A88225370}" presName="dummy3b" presStyleCnt="0"/>
      <dgm:spPr/>
    </dgm:pt>
    <dgm:pt modelId="{34169915-FD4F-4F3C-BB42-652CCAE1AD5D}" type="pres">
      <dgm:prSet presAssocID="{55A741B0-7F25-49BC-B16B-4F5A88225370}" presName="wedge3Tx" presStyleLbl="node1" presStyleIdx="2" presStyleCnt="7">
        <dgm:presLayoutVars>
          <dgm:chMax val="0"/>
          <dgm:chPref val="0"/>
          <dgm:bulletEnabled val="1"/>
        </dgm:presLayoutVars>
      </dgm:prSet>
      <dgm:spPr/>
    </dgm:pt>
    <dgm:pt modelId="{3C9367D3-3091-45C3-9633-A5F2BD999ADD}" type="pres">
      <dgm:prSet presAssocID="{55A741B0-7F25-49BC-B16B-4F5A88225370}" presName="wedge4" presStyleLbl="node1" presStyleIdx="3" presStyleCnt="7"/>
      <dgm:spPr/>
    </dgm:pt>
    <dgm:pt modelId="{2A864FC5-2284-4671-97B8-25AAFD768495}" type="pres">
      <dgm:prSet presAssocID="{55A741B0-7F25-49BC-B16B-4F5A88225370}" presName="dummy4a" presStyleCnt="0"/>
      <dgm:spPr/>
    </dgm:pt>
    <dgm:pt modelId="{07564C02-BF38-41FD-9017-CE4A8ADE39CA}" type="pres">
      <dgm:prSet presAssocID="{55A741B0-7F25-49BC-B16B-4F5A88225370}" presName="dummy4b" presStyleCnt="0"/>
      <dgm:spPr/>
    </dgm:pt>
    <dgm:pt modelId="{28E8A894-3FA8-483F-8AEF-AE4FCF44ED8F}" type="pres">
      <dgm:prSet presAssocID="{55A741B0-7F25-49BC-B16B-4F5A88225370}" presName="wedge4Tx" presStyleLbl="node1" presStyleIdx="3" presStyleCnt="7">
        <dgm:presLayoutVars>
          <dgm:chMax val="0"/>
          <dgm:chPref val="0"/>
          <dgm:bulletEnabled val="1"/>
        </dgm:presLayoutVars>
      </dgm:prSet>
      <dgm:spPr/>
    </dgm:pt>
    <dgm:pt modelId="{30B101E8-A651-4A64-88B5-13A7499EFC38}" type="pres">
      <dgm:prSet presAssocID="{55A741B0-7F25-49BC-B16B-4F5A88225370}" presName="wedge5" presStyleLbl="node1" presStyleIdx="4" presStyleCnt="7"/>
      <dgm:spPr/>
    </dgm:pt>
    <dgm:pt modelId="{56956CDE-786E-45D6-A869-8B19D5E85945}" type="pres">
      <dgm:prSet presAssocID="{55A741B0-7F25-49BC-B16B-4F5A88225370}" presName="dummy5a" presStyleCnt="0"/>
      <dgm:spPr/>
    </dgm:pt>
    <dgm:pt modelId="{5799F663-9FD0-4959-9CCC-2B41426C880F}" type="pres">
      <dgm:prSet presAssocID="{55A741B0-7F25-49BC-B16B-4F5A88225370}" presName="dummy5b" presStyleCnt="0"/>
      <dgm:spPr/>
    </dgm:pt>
    <dgm:pt modelId="{8EEAF87F-3561-4AF4-AF01-60226B725725}" type="pres">
      <dgm:prSet presAssocID="{55A741B0-7F25-49BC-B16B-4F5A88225370}" presName="wedge5Tx" presStyleLbl="node1" presStyleIdx="4" presStyleCnt="7">
        <dgm:presLayoutVars>
          <dgm:chMax val="0"/>
          <dgm:chPref val="0"/>
          <dgm:bulletEnabled val="1"/>
        </dgm:presLayoutVars>
      </dgm:prSet>
      <dgm:spPr/>
    </dgm:pt>
    <dgm:pt modelId="{08EA8698-C87B-4B62-B192-85C71F6B971E}" type="pres">
      <dgm:prSet presAssocID="{55A741B0-7F25-49BC-B16B-4F5A88225370}" presName="wedge6" presStyleLbl="node1" presStyleIdx="5" presStyleCnt="7"/>
      <dgm:spPr/>
    </dgm:pt>
    <dgm:pt modelId="{B1C15126-8472-4160-AF8B-45933C5F5255}" type="pres">
      <dgm:prSet presAssocID="{55A741B0-7F25-49BC-B16B-4F5A88225370}" presName="dummy6a" presStyleCnt="0"/>
      <dgm:spPr/>
    </dgm:pt>
    <dgm:pt modelId="{911F3D00-4B08-47CE-AD6C-066B42DE4BC7}" type="pres">
      <dgm:prSet presAssocID="{55A741B0-7F25-49BC-B16B-4F5A88225370}" presName="dummy6b" presStyleCnt="0"/>
      <dgm:spPr/>
    </dgm:pt>
    <dgm:pt modelId="{4F75027B-AD45-476B-B772-82BC2C9AD185}" type="pres">
      <dgm:prSet presAssocID="{55A741B0-7F25-49BC-B16B-4F5A88225370}" presName="wedge6Tx" presStyleLbl="node1" presStyleIdx="5" presStyleCnt="7">
        <dgm:presLayoutVars>
          <dgm:chMax val="0"/>
          <dgm:chPref val="0"/>
          <dgm:bulletEnabled val="1"/>
        </dgm:presLayoutVars>
      </dgm:prSet>
      <dgm:spPr/>
    </dgm:pt>
    <dgm:pt modelId="{0A76A0DB-9F97-4355-B3CE-6844EF83F374}" type="pres">
      <dgm:prSet presAssocID="{55A741B0-7F25-49BC-B16B-4F5A88225370}" presName="wedge7" presStyleLbl="node1" presStyleIdx="6" presStyleCnt="7"/>
      <dgm:spPr/>
    </dgm:pt>
    <dgm:pt modelId="{4A3A4DB8-0214-489E-8D4C-64F2AB877113}" type="pres">
      <dgm:prSet presAssocID="{55A741B0-7F25-49BC-B16B-4F5A88225370}" presName="dummy7a" presStyleCnt="0"/>
      <dgm:spPr/>
    </dgm:pt>
    <dgm:pt modelId="{2AEAB411-7378-4FA3-8C67-EA0F5CB65D0E}" type="pres">
      <dgm:prSet presAssocID="{55A741B0-7F25-49BC-B16B-4F5A88225370}" presName="dummy7b" presStyleCnt="0"/>
      <dgm:spPr/>
    </dgm:pt>
    <dgm:pt modelId="{9F751557-7B62-4AE2-858E-71B1B0F25830}" type="pres">
      <dgm:prSet presAssocID="{55A741B0-7F25-49BC-B16B-4F5A88225370}" presName="wedge7Tx" presStyleLbl="node1" presStyleIdx="6" presStyleCnt="7">
        <dgm:presLayoutVars>
          <dgm:chMax val="0"/>
          <dgm:chPref val="0"/>
          <dgm:bulletEnabled val="1"/>
        </dgm:presLayoutVars>
      </dgm:prSet>
      <dgm:spPr/>
    </dgm:pt>
    <dgm:pt modelId="{649320C2-50DF-4F22-BCFE-F985F7D6FF4C}" type="pres">
      <dgm:prSet presAssocID="{DD946CAF-3026-441A-A474-0A4421636CF3}" presName="arrowWedge1" presStyleLbl="fgSibTrans2D1" presStyleIdx="0" presStyleCnt="7"/>
      <dgm:spPr/>
    </dgm:pt>
    <dgm:pt modelId="{EDD41552-A520-4F04-AB86-9505201551CA}" type="pres">
      <dgm:prSet presAssocID="{4C53929C-4B25-4626-8C9C-4FC93E669BD0}" presName="arrowWedge2" presStyleLbl="fgSibTrans2D1" presStyleIdx="1" presStyleCnt="7"/>
      <dgm:spPr/>
    </dgm:pt>
    <dgm:pt modelId="{B5B000BA-6B44-4C73-B981-6F988609C3AD}" type="pres">
      <dgm:prSet presAssocID="{B37C3A66-8178-43E2-87AA-CF84E8AB070E}" presName="arrowWedge3" presStyleLbl="fgSibTrans2D1" presStyleIdx="2" presStyleCnt="7"/>
      <dgm:spPr/>
    </dgm:pt>
    <dgm:pt modelId="{80D4B9B9-490E-4B06-8813-8DA79660B489}" type="pres">
      <dgm:prSet presAssocID="{FBEB9E3A-E924-4A3A-B054-46E6DD2055DE}" presName="arrowWedge4" presStyleLbl="fgSibTrans2D1" presStyleIdx="3" presStyleCnt="7"/>
      <dgm:spPr/>
    </dgm:pt>
    <dgm:pt modelId="{4F34015C-C653-4E02-A19B-91A99A411651}" type="pres">
      <dgm:prSet presAssocID="{85EDF601-EC47-4E88-A5D1-415B6343D65D}" presName="arrowWedge5" presStyleLbl="fgSibTrans2D1" presStyleIdx="4" presStyleCnt="7"/>
      <dgm:spPr/>
    </dgm:pt>
    <dgm:pt modelId="{601B8F7B-C5BB-425F-8E58-1A2C89651D69}" type="pres">
      <dgm:prSet presAssocID="{4A8366C5-D6BF-44DB-80FC-55D755F41842}" presName="arrowWedge6" presStyleLbl="fgSibTrans2D1" presStyleIdx="5" presStyleCnt="7"/>
      <dgm:spPr/>
    </dgm:pt>
    <dgm:pt modelId="{F9560CF5-F2CA-4686-AA6F-4D24BB099A83}" type="pres">
      <dgm:prSet presAssocID="{52A3F32F-2764-4162-B813-74CFED4CC956}" presName="arrowWedge7" presStyleLbl="fgSibTrans2D1" presStyleIdx="6" presStyleCnt="7"/>
      <dgm:spPr/>
    </dgm:pt>
  </dgm:ptLst>
  <dgm:cxnLst>
    <dgm:cxn modelId="{0F143E29-2D76-49D7-B3A3-0F704DBE664C}" type="presOf" srcId="{D95C4D8A-8176-48A0-B1E0-0D70F345E221}" destId="{3938AE3C-1BB2-4C5A-85A2-1D4B4B1B7DBD}" srcOrd="0" destOrd="0" presId="urn:microsoft.com/office/officeart/2005/8/layout/cycle8"/>
    <dgm:cxn modelId="{9F9D6E37-1C66-48E2-990E-239E00B8D2CB}" type="presOf" srcId="{D05A1347-6754-4CE0-B3AC-A3F9B65B3C81}" destId="{709DA8DA-FAAD-4BE5-A059-3AE4F0EA68F7}" srcOrd="1" destOrd="0" presId="urn:microsoft.com/office/officeart/2005/8/layout/cycle8"/>
    <dgm:cxn modelId="{160D6F67-608C-4BD5-B1EF-09FC9853D654}" type="presOf" srcId="{55A741B0-7F25-49BC-B16B-4F5A88225370}" destId="{34F07EE4-610A-4B07-B030-C0AC5F95D387}" srcOrd="0" destOrd="0" presId="urn:microsoft.com/office/officeart/2005/8/layout/cycle8"/>
    <dgm:cxn modelId="{05F59269-E67D-4553-A86E-67B251D45D6A}" type="presOf" srcId="{0B5CE893-A83F-4071-855C-8C963ABA64B3}" destId="{3C9367D3-3091-45C3-9633-A5F2BD999ADD}" srcOrd="0" destOrd="0" presId="urn:microsoft.com/office/officeart/2005/8/layout/cycle8"/>
    <dgm:cxn modelId="{A31EF74D-149E-42CC-8040-5F089E10DB35}" type="presOf" srcId="{5C8439CB-FFF6-42DA-B51D-A2307C092548}" destId="{30B101E8-A651-4A64-88B5-13A7499EFC38}" srcOrd="0" destOrd="0" presId="urn:microsoft.com/office/officeart/2005/8/layout/cycle8"/>
    <dgm:cxn modelId="{F2FC7C6E-46E4-4108-9CF3-98009734326C}" srcId="{55A741B0-7F25-49BC-B16B-4F5A88225370}" destId="{D6D3D269-D86E-40AA-B7E3-FFACB3CB233A}" srcOrd="6" destOrd="0" parTransId="{3666AC10-6D42-4C10-BAD3-E7E31868D169}" sibTransId="{52A3F32F-2764-4162-B813-74CFED4CC956}"/>
    <dgm:cxn modelId="{57C6A676-E2CE-459D-AE2B-D5C190C4850E}" srcId="{55A741B0-7F25-49BC-B16B-4F5A88225370}" destId="{0B5CE893-A83F-4071-855C-8C963ABA64B3}" srcOrd="3" destOrd="0" parTransId="{1A6B89FF-5F94-4CCE-99E5-4DF46D260174}" sibTransId="{FBEB9E3A-E924-4A3A-B054-46E6DD2055DE}"/>
    <dgm:cxn modelId="{26053A83-840D-445B-94EE-3F740F8C04AD}" type="presOf" srcId="{D6D3D269-D86E-40AA-B7E3-FFACB3CB233A}" destId="{9F751557-7B62-4AE2-858E-71B1B0F25830}" srcOrd="1" destOrd="0" presId="urn:microsoft.com/office/officeart/2005/8/layout/cycle8"/>
    <dgm:cxn modelId="{1E00B89C-FB66-4456-9F99-774C44DF2DE5}" srcId="{55A741B0-7F25-49BC-B16B-4F5A88225370}" destId="{5744B591-B7EA-4EE9-A14F-02815D64DB22}" srcOrd="0" destOrd="0" parTransId="{23AEB717-7F2D-4469-98F5-53DD66F3529A}" sibTransId="{DD946CAF-3026-441A-A474-0A4421636CF3}"/>
    <dgm:cxn modelId="{327F179D-A529-4C0E-A02B-A90445DD6553}" srcId="{55A741B0-7F25-49BC-B16B-4F5A88225370}" destId="{D05A1347-6754-4CE0-B3AC-A3F9B65B3C81}" srcOrd="1" destOrd="0" parTransId="{2A3622E6-95B4-472A-8F5F-F16DBE911D43}" sibTransId="{4C53929C-4B25-4626-8C9C-4FC93E669BD0}"/>
    <dgm:cxn modelId="{1FEB09A4-B9BA-4701-B05D-65A6D541A732}" type="presOf" srcId="{5744B591-B7EA-4EE9-A14F-02815D64DB22}" destId="{AF8F5F58-FB1F-4C49-9C65-1F7A7806EB99}" srcOrd="0" destOrd="0" presId="urn:microsoft.com/office/officeart/2005/8/layout/cycle8"/>
    <dgm:cxn modelId="{C835B0A4-61E6-45B2-9EE1-43EF461D2C26}" srcId="{55A741B0-7F25-49BC-B16B-4F5A88225370}" destId="{D95C4D8A-8176-48A0-B1E0-0D70F345E221}" srcOrd="2" destOrd="0" parTransId="{AA09FEFE-815E-4723-B2E8-1FA1520827BD}" sibTransId="{B37C3A66-8178-43E2-87AA-CF84E8AB070E}"/>
    <dgm:cxn modelId="{F753E2AF-EBDD-4CAF-92A3-901CBBD1D3B6}" type="presOf" srcId="{4F3F3748-5E55-4D2D-A6C1-37A82AE2CFCC}" destId="{08EA8698-C87B-4B62-B192-85C71F6B971E}" srcOrd="0" destOrd="0" presId="urn:microsoft.com/office/officeart/2005/8/layout/cycle8"/>
    <dgm:cxn modelId="{9CF8D7B1-3FE7-4075-8121-F2FA9303A3E5}" type="presOf" srcId="{D05A1347-6754-4CE0-B3AC-A3F9B65B3C81}" destId="{4959A19A-B630-4F35-8DDD-FC60F67B6584}" srcOrd="0" destOrd="0" presId="urn:microsoft.com/office/officeart/2005/8/layout/cycle8"/>
    <dgm:cxn modelId="{E9815FB5-4526-478E-B9B6-14BC4FD09A48}" type="presOf" srcId="{D6D3D269-D86E-40AA-B7E3-FFACB3CB233A}" destId="{0A76A0DB-9F97-4355-B3CE-6844EF83F374}" srcOrd="0" destOrd="0" presId="urn:microsoft.com/office/officeart/2005/8/layout/cycle8"/>
    <dgm:cxn modelId="{450CA1C7-D2BF-44F5-84AC-B62CCEF16E32}" srcId="{55A741B0-7F25-49BC-B16B-4F5A88225370}" destId="{5C8439CB-FFF6-42DA-B51D-A2307C092548}" srcOrd="4" destOrd="0" parTransId="{7C225B37-6977-478B-9818-546221BAFAA9}" sibTransId="{85EDF601-EC47-4E88-A5D1-415B6343D65D}"/>
    <dgm:cxn modelId="{43F1BFD9-8861-4883-A361-2002486D6E38}" type="presOf" srcId="{4F3F3748-5E55-4D2D-A6C1-37A82AE2CFCC}" destId="{4F75027B-AD45-476B-B772-82BC2C9AD185}" srcOrd="1" destOrd="0" presId="urn:microsoft.com/office/officeart/2005/8/layout/cycle8"/>
    <dgm:cxn modelId="{D5D494DD-CE41-4C1D-ABF6-547A9711029E}" type="presOf" srcId="{5C8439CB-FFF6-42DA-B51D-A2307C092548}" destId="{8EEAF87F-3561-4AF4-AF01-60226B725725}" srcOrd="1" destOrd="0" presId="urn:microsoft.com/office/officeart/2005/8/layout/cycle8"/>
    <dgm:cxn modelId="{4775E2DE-574F-4A3E-B7E0-7225601DDBF0}" type="presOf" srcId="{D95C4D8A-8176-48A0-B1E0-0D70F345E221}" destId="{34169915-FD4F-4F3C-BB42-652CCAE1AD5D}" srcOrd="1" destOrd="0" presId="urn:microsoft.com/office/officeart/2005/8/layout/cycle8"/>
    <dgm:cxn modelId="{44B325E1-FBB3-4E2C-A054-61F152D648F1}" type="presOf" srcId="{0B5CE893-A83F-4071-855C-8C963ABA64B3}" destId="{28E8A894-3FA8-483F-8AEF-AE4FCF44ED8F}" srcOrd="1" destOrd="0" presId="urn:microsoft.com/office/officeart/2005/8/layout/cycle8"/>
    <dgm:cxn modelId="{70A767EA-128E-4C76-956E-F5F0D39A815D}" type="presOf" srcId="{5744B591-B7EA-4EE9-A14F-02815D64DB22}" destId="{4937565A-8106-44B4-9FBB-66E861021C8A}" srcOrd="1" destOrd="0" presId="urn:microsoft.com/office/officeart/2005/8/layout/cycle8"/>
    <dgm:cxn modelId="{9F5988F8-2465-4B0A-8CB0-4061EF6A9393}" srcId="{55A741B0-7F25-49BC-B16B-4F5A88225370}" destId="{4F3F3748-5E55-4D2D-A6C1-37A82AE2CFCC}" srcOrd="5" destOrd="0" parTransId="{EFCBCA7C-FCA4-4104-B67F-AC771A0B45E4}" sibTransId="{4A8366C5-D6BF-44DB-80FC-55D755F41842}"/>
    <dgm:cxn modelId="{811937F4-3999-427A-AD39-A4F41CEAE20E}" type="presParOf" srcId="{34F07EE4-610A-4B07-B030-C0AC5F95D387}" destId="{AF8F5F58-FB1F-4C49-9C65-1F7A7806EB99}" srcOrd="0" destOrd="0" presId="urn:microsoft.com/office/officeart/2005/8/layout/cycle8"/>
    <dgm:cxn modelId="{30877447-33B9-4846-8A4E-2C64662F2323}" type="presParOf" srcId="{34F07EE4-610A-4B07-B030-C0AC5F95D387}" destId="{6BB17798-6A44-4CC7-8407-40B8619C18E3}" srcOrd="1" destOrd="0" presId="urn:microsoft.com/office/officeart/2005/8/layout/cycle8"/>
    <dgm:cxn modelId="{1502281B-C2D7-4FA4-AEEC-0904B266F010}" type="presParOf" srcId="{34F07EE4-610A-4B07-B030-C0AC5F95D387}" destId="{38297C2D-4A79-4369-AD81-7B608D4538BA}" srcOrd="2" destOrd="0" presId="urn:microsoft.com/office/officeart/2005/8/layout/cycle8"/>
    <dgm:cxn modelId="{307468D8-318A-4038-BC88-97D20D523965}" type="presParOf" srcId="{34F07EE4-610A-4B07-B030-C0AC5F95D387}" destId="{4937565A-8106-44B4-9FBB-66E861021C8A}" srcOrd="3" destOrd="0" presId="urn:microsoft.com/office/officeart/2005/8/layout/cycle8"/>
    <dgm:cxn modelId="{FBDD46B5-4374-44E7-9B9A-FE262B65E402}" type="presParOf" srcId="{34F07EE4-610A-4B07-B030-C0AC5F95D387}" destId="{4959A19A-B630-4F35-8DDD-FC60F67B6584}" srcOrd="4" destOrd="0" presId="urn:microsoft.com/office/officeart/2005/8/layout/cycle8"/>
    <dgm:cxn modelId="{D5455150-D190-4DC3-BD8E-1B53D709637E}" type="presParOf" srcId="{34F07EE4-610A-4B07-B030-C0AC5F95D387}" destId="{597114D4-EC4E-437A-9496-32366F1058C4}" srcOrd="5" destOrd="0" presId="urn:microsoft.com/office/officeart/2005/8/layout/cycle8"/>
    <dgm:cxn modelId="{359D46E4-AD2C-41C7-8511-E34C2F81063C}" type="presParOf" srcId="{34F07EE4-610A-4B07-B030-C0AC5F95D387}" destId="{FF9506AF-37E4-45AE-AD3A-D7A1EB0570F2}" srcOrd="6" destOrd="0" presId="urn:microsoft.com/office/officeart/2005/8/layout/cycle8"/>
    <dgm:cxn modelId="{936E2850-0491-4B7C-887D-96C4FDD4E56F}" type="presParOf" srcId="{34F07EE4-610A-4B07-B030-C0AC5F95D387}" destId="{709DA8DA-FAAD-4BE5-A059-3AE4F0EA68F7}" srcOrd="7" destOrd="0" presId="urn:microsoft.com/office/officeart/2005/8/layout/cycle8"/>
    <dgm:cxn modelId="{27C115CE-BE0E-427B-B3AD-6BDE9B3B93B3}" type="presParOf" srcId="{34F07EE4-610A-4B07-B030-C0AC5F95D387}" destId="{3938AE3C-1BB2-4C5A-85A2-1D4B4B1B7DBD}" srcOrd="8" destOrd="0" presId="urn:microsoft.com/office/officeart/2005/8/layout/cycle8"/>
    <dgm:cxn modelId="{F72F3098-40C0-43BC-AFD7-9871CC0F9322}" type="presParOf" srcId="{34F07EE4-610A-4B07-B030-C0AC5F95D387}" destId="{54941B21-D684-46C6-9462-5992BB10551A}" srcOrd="9" destOrd="0" presId="urn:microsoft.com/office/officeart/2005/8/layout/cycle8"/>
    <dgm:cxn modelId="{0E46BCD4-53DC-41CB-9444-0A3630BB3B81}" type="presParOf" srcId="{34F07EE4-610A-4B07-B030-C0AC5F95D387}" destId="{D46A187E-F394-42A9-8745-55BFA6CBE614}" srcOrd="10" destOrd="0" presId="urn:microsoft.com/office/officeart/2005/8/layout/cycle8"/>
    <dgm:cxn modelId="{379B84D3-E299-49C5-B691-D86F92D20E3E}" type="presParOf" srcId="{34F07EE4-610A-4B07-B030-C0AC5F95D387}" destId="{34169915-FD4F-4F3C-BB42-652CCAE1AD5D}" srcOrd="11" destOrd="0" presId="urn:microsoft.com/office/officeart/2005/8/layout/cycle8"/>
    <dgm:cxn modelId="{5C0B6BDB-D21E-4160-B352-B038425E5F7D}" type="presParOf" srcId="{34F07EE4-610A-4B07-B030-C0AC5F95D387}" destId="{3C9367D3-3091-45C3-9633-A5F2BD999ADD}" srcOrd="12" destOrd="0" presId="urn:microsoft.com/office/officeart/2005/8/layout/cycle8"/>
    <dgm:cxn modelId="{BFF88366-2BD7-4AFA-9308-DECBCDC7C9AB}" type="presParOf" srcId="{34F07EE4-610A-4B07-B030-C0AC5F95D387}" destId="{2A864FC5-2284-4671-97B8-25AAFD768495}" srcOrd="13" destOrd="0" presId="urn:microsoft.com/office/officeart/2005/8/layout/cycle8"/>
    <dgm:cxn modelId="{1CC07DAD-DC21-4B39-91CC-62E49ADF85D5}" type="presParOf" srcId="{34F07EE4-610A-4B07-B030-C0AC5F95D387}" destId="{07564C02-BF38-41FD-9017-CE4A8ADE39CA}" srcOrd="14" destOrd="0" presId="urn:microsoft.com/office/officeart/2005/8/layout/cycle8"/>
    <dgm:cxn modelId="{449FAD4E-BB13-4BC7-8B02-4BF65A57BB80}" type="presParOf" srcId="{34F07EE4-610A-4B07-B030-C0AC5F95D387}" destId="{28E8A894-3FA8-483F-8AEF-AE4FCF44ED8F}" srcOrd="15" destOrd="0" presId="urn:microsoft.com/office/officeart/2005/8/layout/cycle8"/>
    <dgm:cxn modelId="{E6E0E6AE-4436-434A-A9E7-20179671FB35}" type="presParOf" srcId="{34F07EE4-610A-4B07-B030-C0AC5F95D387}" destId="{30B101E8-A651-4A64-88B5-13A7499EFC38}" srcOrd="16" destOrd="0" presId="urn:microsoft.com/office/officeart/2005/8/layout/cycle8"/>
    <dgm:cxn modelId="{7509A51F-F821-4524-BEF5-0950280BB458}" type="presParOf" srcId="{34F07EE4-610A-4B07-B030-C0AC5F95D387}" destId="{56956CDE-786E-45D6-A869-8B19D5E85945}" srcOrd="17" destOrd="0" presId="urn:microsoft.com/office/officeart/2005/8/layout/cycle8"/>
    <dgm:cxn modelId="{614F8047-A09C-4D20-8FA9-54D83F65B7FA}" type="presParOf" srcId="{34F07EE4-610A-4B07-B030-C0AC5F95D387}" destId="{5799F663-9FD0-4959-9CCC-2B41426C880F}" srcOrd="18" destOrd="0" presId="urn:microsoft.com/office/officeart/2005/8/layout/cycle8"/>
    <dgm:cxn modelId="{106EE1F2-2695-4B71-8B26-93AB4A6D623E}" type="presParOf" srcId="{34F07EE4-610A-4B07-B030-C0AC5F95D387}" destId="{8EEAF87F-3561-4AF4-AF01-60226B725725}" srcOrd="19" destOrd="0" presId="urn:microsoft.com/office/officeart/2005/8/layout/cycle8"/>
    <dgm:cxn modelId="{44103180-B97C-4F58-B842-5B5702C2A840}" type="presParOf" srcId="{34F07EE4-610A-4B07-B030-C0AC5F95D387}" destId="{08EA8698-C87B-4B62-B192-85C71F6B971E}" srcOrd="20" destOrd="0" presId="urn:microsoft.com/office/officeart/2005/8/layout/cycle8"/>
    <dgm:cxn modelId="{A105CB5A-DB69-4546-B43C-48C3C9C8B79E}" type="presParOf" srcId="{34F07EE4-610A-4B07-B030-C0AC5F95D387}" destId="{B1C15126-8472-4160-AF8B-45933C5F5255}" srcOrd="21" destOrd="0" presId="urn:microsoft.com/office/officeart/2005/8/layout/cycle8"/>
    <dgm:cxn modelId="{E0BF1E4C-743A-4B18-A199-9C7004DA5C03}" type="presParOf" srcId="{34F07EE4-610A-4B07-B030-C0AC5F95D387}" destId="{911F3D00-4B08-47CE-AD6C-066B42DE4BC7}" srcOrd="22" destOrd="0" presId="urn:microsoft.com/office/officeart/2005/8/layout/cycle8"/>
    <dgm:cxn modelId="{70D56E3A-4A3D-4E7D-9D92-82E9A96BD1E4}" type="presParOf" srcId="{34F07EE4-610A-4B07-B030-C0AC5F95D387}" destId="{4F75027B-AD45-476B-B772-82BC2C9AD185}" srcOrd="23" destOrd="0" presId="urn:microsoft.com/office/officeart/2005/8/layout/cycle8"/>
    <dgm:cxn modelId="{FDDA0723-A341-41FD-8C57-9C23AD448DA9}" type="presParOf" srcId="{34F07EE4-610A-4B07-B030-C0AC5F95D387}" destId="{0A76A0DB-9F97-4355-B3CE-6844EF83F374}" srcOrd="24" destOrd="0" presId="urn:microsoft.com/office/officeart/2005/8/layout/cycle8"/>
    <dgm:cxn modelId="{A27BE441-5A41-4AB5-A5E8-47177DEC004C}" type="presParOf" srcId="{34F07EE4-610A-4B07-B030-C0AC5F95D387}" destId="{4A3A4DB8-0214-489E-8D4C-64F2AB877113}" srcOrd="25" destOrd="0" presId="urn:microsoft.com/office/officeart/2005/8/layout/cycle8"/>
    <dgm:cxn modelId="{9D9C9F46-10C5-4130-93AA-E54A43162061}" type="presParOf" srcId="{34F07EE4-610A-4B07-B030-C0AC5F95D387}" destId="{2AEAB411-7378-4FA3-8C67-EA0F5CB65D0E}" srcOrd="26" destOrd="0" presId="urn:microsoft.com/office/officeart/2005/8/layout/cycle8"/>
    <dgm:cxn modelId="{494D72A6-F09B-43A8-ABF6-E0806224694C}" type="presParOf" srcId="{34F07EE4-610A-4B07-B030-C0AC5F95D387}" destId="{9F751557-7B62-4AE2-858E-71B1B0F25830}" srcOrd="27" destOrd="0" presId="urn:microsoft.com/office/officeart/2005/8/layout/cycle8"/>
    <dgm:cxn modelId="{9F5A7553-45BD-41FF-9613-879CF95666B2}" type="presParOf" srcId="{34F07EE4-610A-4B07-B030-C0AC5F95D387}" destId="{649320C2-50DF-4F22-BCFE-F985F7D6FF4C}" srcOrd="28" destOrd="0" presId="urn:microsoft.com/office/officeart/2005/8/layout/cycle8"/>
    <dgm:cxn modelId="{9F862DF3-2B20-4B84-A6E5-0E0A4630E9C0}" type="presParOf" srcId="{34F07EE4-610A-4B07-B030-C0AC5F95D387}" destId="{EDD41552-A520-4F04-AB86-9505201551CA}" srcOrd="29" destOrd="0" presId="urn:microsoft.com/office/officeart/2005/8/layout/cycle8"/>
    <dgm:cxn modelId="{72929F76-04A5-4B05-BF8A-AE65054F5DE5}" type="presParOf" srcId="{34F07EE4-610A-4B07-B030-C0AC5F95D387}" destId="{B5B000BA-6B44-4C73-B981-6F988609C3AD}" srcOrd="30" destOrd="0" presId="urn:microsoft.com/office/officeart/2005/8/layout/cycle8"/>
    <dgm:cxn modelId="{19CA1162-5B90-4802-BCDD-AAA66B6AFE1F}" type="presParOf" srcId="{34F07EE4-610A-4B07-B030-C0AC5F95D387}" destId="{80D4B9B9-490E-4B06-8813-8DA79660B489}" srcOrd="31" destOrd="0" presId="urn:microsoft.com/office/officeart/2005/8/layout/cycle8"/>
    <dgm:cxn modelId="{6B8D1ED5-76B7-499B-8840-E915888E88DB}" type="presParOf" srcId="{34F07EE4-610A-4B07-B030-C0AC5F95D387}" destId="{4F34015C-C653-4E02-A19B-91A99A411651}" srcOrd="32" destOrd="0" presId="urn:microsoft.com/office/officeart/2005/8/layout/cycle8"/>
    <dgm:cxn modelId="{935E0A01-8451-45CF-9FDE-268374362C53}" type="presParOf" srcId="{34F07EE4-610A-4B07-B030-C0AC5F95D387}" destId="{601B8F7B-C5BB-425F-8E58-1A2C89651D69}" srcOrd="33" destOrd="0" presId="urn:microsoft.com/office/officeart/2005/8/layout/cycle8"/>
    <dgm:cxn modelId="{A47F238D-C3EC-48A4-9442-810FA328ABBD}" type="presParOf" srcId="{34F07EE4-610A-4B07-B030-C0AC5F95D387}" destId="{F9560CF5-F2CA-4686-AA6F-4D24BB099A83}" srcOrd="3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8F5F58-FB1F-4C49-9C65-1F7A7806EB99}">
      <dsp:nvSpPr>
        <dsp:cNvPr id="0" name=""/>
        <dsp:cNvSpPr/>
      </dsp:nvSpPr>
      <dsp:spPr>
        <a:xfrm>
          <a:off x="1090219" y="332689"/>
          <a:ext cx="4581292" cy="4581292"/>
        </a:xfrm>
        <a:prstGeom prst="pie">
          <a:avLst>
            <a:gd name="adj1" fmla="val 16200000"/>
            <a:gd name="adj2" fmla="val 19285716"/>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1. Dataset Collection</a:t>
          </a:r>
        </a:p>
      </dsp:txBody>
      <dsp:txXfrm>
        <a:off x="3497034" y="758094"/>
        <a:ext cx="1090784" cy="872627"/>
      </dsp:txXfrm>
    </dsp:sp>
    <dsp:sp modelId="{4959A19A-B630-4F35-8DDD-FC60F67B6584}">
      <dsp:nvSpPr>
        <dsp:cNvPr id="0" name=""/>
        <dsp:cNvSpPr/>
      </dsp:nvSpPr>
      <dsp:spPr>
        <a:xfrm>
          <a:off x="1149121" y="406317"/>
          <a:ext cx="4581292" cy="4581292"/>
        </a:xfrm>
        <a:prstGeom prst="pie">
          <a:avLst>
            <a:gd name="adj1" fmla="val 19285716"/>
            <a:gd name="adj2" fmla="val 77142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2. Data Cleaning &amp; Normalization</a:t>
          </a:r>
        </a:p>
      </dsp:txBody>
      <dsp:txXfrm>
        <a:off x="4260582" y="2067035"/>
        <a:ext cx="1254401" cy="763548"/>
      </dsp:txXfrm>
    </dsp:sp>
    <dsp:sp modelId="{3938AE3C-1BB2-4C5A-85A2-1D4B4B1B7DBD}">
      <dsp:nvSpPr>
        <dsp:cNvPr id="0" name=""/>
        <dsp:cNvSpPr/>
      </dsp:nvSpPr>
      <dsp:spPr>
        <a:xfrm>
          <a:off x="1127851" y="499033"/>
          <a:ext cx="4581292" cy="4581292"/>
        </a:xfrm>
        <a:prstGeom prst="pie">
          <a:avLst>
            <a:gd name="adj1" fmla="val 771428"/>
            <a:gd name="adj2" fmla="val 3857143"/>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3. EDA (Univariate, Bivariate Analysis)</a:t>
          </a:r>
        </a:p>
      </dsp:txBody>
      <dsp:txXfrm>
        <a:off x="4069695" y="3212358"/>
        <a:ext cx="1090784" cy="845357"/>
      </dsp:txXfrm>
    </dsp:sp>
    <dsp:sp modelId="{3C9367D3-3091-45C3-9633-A5F2BD999ADD}">
      <dsp:nvSpPr>
        <dsp:cNvPr id="0" name=""/>
        <dsp:cNvSpPr/>
      </dsp:nvSpPr>
      <dsp:spPr>
        <a:xfrm>
          <a:off x="1042770" y="539938"/>
          <a:ext cx="4581292" cy="4581292"/>
        </a:xfrm>
        <a:prstGeom prst="pie">
          <a:avLst>
            <a:gd name="adj1" fmla="val 3857226"/>
            <a:gd name="adj2" fmla="val 694285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4. Outlier Detection (Z-score, IQR, LOF)</a:t>
          </a:r>
        </a:p>
      </dsp:txBody>
      <dsp:txXfrm>
        <a:off x="2801659" y="4139525"/>
        <a:ext cx="1063514" cy="763548"/>
      </dsp:txXfrm>
    </dsp:sp>
    <dsp:sp modelId="{30B101E8-A651-4A64-88B5-13A7499EFC38}">
      <dsp:nvSpPr>
        <dsp:cNvPr id="0" name=""/>
        <dsp:cNvSpPr/>
      </dsp:nvSpPr>
      <dsp:spPr>
        <a:xfrm>
          <a:off x="957688" y="499033"/>
          <a:ext cx="4581292" cy="4581292"/>
        </a:xfrm>
        <a:prstGeom prst="pie">
          <a:avLst>
            <a:gd name="adj1" fmla="val 6942858"/>
            <a:gd name="adj2" fmla="val 10028574"/>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5. Association Rule Mining (Apriori, Hashing, FP-Growth)</a:t>
          </a:r>
        </a:p>
      </dsp:txBody>
      <dsp:txXfrm>
        <a:off x="1506353" y="3212358"/>
        <a:ext cx="1090784" cy="845357"/>
      </dsp:txXfrm>
    </dsp:sp>
    <dsp:sp modelId="{08EA8698-C87B-4B62-B192-85C71F6B971E}">
      <dsp:nvSpPr>
        <dsp:cNvPr id="0" name=""/>
        <dsp:cNvSpPr/>
      </dsp:nvSpPr>
      <dsp:spPr>
        <a:xfrm>
          <a:off x="936418" y="406317"/>
          <a:ext cx="4581292" cy="4581292"/>
        </a:xfrm>
        <a:prstGeom prst="pie">
          <a:avLst>
            <a:gd name="adj1" fmla="val 10028574"/>
            <a:gd name="adj2" fmla="val 13114284"/>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6. Visualization &amp; Result Interpretation</a:t>
          </a:r>
        </a:p>
      </dsp:txBody>
      <dsp:txXfrm>
        <a:off x="1151848" y="2067035"/>
        <a:ext cx="1254401" cy="763548"/>
      </dsp:txXfrm>
    </dsp:sp>
    <dsp:sp modelId="{0A76A0DB-9F97-4355-B3CE-6844EF83F374}">
      <dsp:nvSpPr>
        <dsp:cNvPr id="0" name=""/>
        <dsp:cNvSpPr/>
      </dsp:nvSpPr>
      <dsp:spPr>
        <a:xfrm>
          <a:off x="995320" y="332689"/>
          <a:ext cx="4581292" cy="4581292"/>
        </a:xfrm>
        <a:prstGeom prst="pie">
          <a:avLst>
            <a:gd name="adj1" fmla="val 13114284"/>
            <a:gd name="adj2" fmla="val 1620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kern="1200"/>
            <a:t>7. SDG 8 Alignment &amp; Recommendations</a:t>
          </a:r>
        </a:p>
      </dsp:txBody>
      <dsp:txXfrm>
        <a:off x="2079014" y="758094"/>
        <a:ext cx="1090784" cy="872627"/>
      </dsp:txXfrm>
    </dsp:sp>
    <dsp:sp modelId="{649320C2-50DF-4F22-BCFE-F985F7D6FF4C}">
      <dsp:nvSpPr>
        <dsp:cNvPr id="0" name=""/>
        <dsp:cNvSpPr/>
      </dsp:nvSpPr>
      <dsp:spPr>
        <a:xfrm>
          <a:off x="806386" y="49085"/>
          <a:ext cx="5148500" cy="5148500"/>
        </a:xfrm>
        <a:prstGeom prst="circularArrow">
          <a:avLst>
            <a:gd name="adj1" fmla="val 5085"/>
            <a:gd name="adj2" fmla="val 327528"/>
            <a:gd name="adj3" fmla="val 18957827"/>
            <a:gd name="adj4" fmla="val 16200343"/>
            <a:gd name="adj5" fmla="val 593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DD41552-A520-4F04-AB86-9505201551CA}">
      <dsp:nvSpPr>
        <dsp:cNvPr id="0" name=""/>
        <dsp:cNvSpPr/>
      </dsp:nvSpPr>
      <dsp:spPr>
        <a:xfrm>
          <a:off x="865659" y="123039"/>
          <a:ext cx="5148500" cy="5148500"/>
        </a:xfrm>
        <a:prstGeom prst="circularArrow">
          <a:avLst>
            <a:gd name="adj1" fmla="val 5085"/>
            <a:gd name="adj2" fmla="val 327528"/>
            <a:gd name="adj3" fmla="val 443744"/>
            <a:gd name="adj4" fmla="val 19285776"/>
            <a:gd name="adj5" fmla="val 5932"/>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5B000BA-6B44-4C73-B981-6F988609C3AD}">
      <dsp:nvSpPr>
        <dsp:cNvPr id="0" name=""/>
        <dsp:cNvSpPr/>
      </dsp:nvSpPr>
      <dsp:spPr>
        <a:xfrm>
          <a:off x="844314" y="215540"/>
          <a:ext cx="5148500" cy="5148500"/>
        </a:xfrm>
        <a:prstGeom prst="circularArrow">
          <a:avLst>
            <a:gd name="adj1" fmla="val 5085"/>
            <a:gd name="adj2" fmla="val 327528"/>
            <a:gd name="adj3" fmla="val 3529100"/>
            <a:gd name="adj4" fmla="val 770764"/>
            <a:gd name="adj5" fmla="val 5932"/>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0D4B9B9-490E-4B06-8813-8DA79660B489}">
      <dsp:nvSpPr>
        <dsp:cNvPr id="0" name=""/>
        <dsp:cNvSpPr/>
      </dsp:nvSpPr>
      <dsp:spPr>
        <a:xfrm>
          <a:off x="759166" y="256214"/>
          <a:ext cx="5148500" cy="5148500"/>
        </a:xfrm>
        <a:prstGeom prst="circularArrow">
          <a:avLst>
            <a:gd name="adj1" fmla="val 5085"/>
            <a:gd name="adj2" fmla="val 327528"/>
            <a:gd name="adj3" fmla="val 6615046"/>
            <a:gd name="adj4" fmla="val 3857426"/>
            <a:gd name="adj5" fmla="val 5932"/>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F34015C-C653-4E02-A19B-91A99A411651}">
      <dsp:nvSpPr>
        <dsp:cNvPr id="0" name=""/>
        <dsp:cNvSpPr/>
      </dsp:nvSpPr>
      <dsp:spPr>
        <a:xfrm>
          <a:off x="674018" y="215540"/>
          <a:ext cx="5148500" cy="5148500"/>
        </a:xfrm>
        <a:prstGeom prst="circularArrow">
          <a:avLst>
            <a:gd name="adj1" fmla="val 5085"/>
            <a:gd name="adj2" fmla="val 327528"/>
            <a:gd name="adj3" fmla="val 9701707"/>
            <a:gd name="adj4" fmla="val 6943371"/>
            <a:gd name="adj5" fmla="val 5932"/>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01B8F7B-C5BB-425F-8E58-1A2C89651D69}">
      <dsp:nvSpPr>
        <dsp:cNvPr id="0" name=""/>
        <dsp:cNvSpPr/>
      </dsp:nvSpPr>
      <dsp:spPr>
        <a:xfrm>
          <a:off x="652672" y="123039"/>
          <a:ext cx="5148500" cy="5148500"/>
        </a:xfrm>
        <a:prstGeom prst="circularArrow">
          <a:avLst>
            <a:gd name="adj1" fmla="val 5085"/>
            <a:gd name="adj2" fmla="val 327528"/>
            <a:gd name="adj3" fmla="val 12786695"/>
            <a:gd name="adj4" fmla="val 10028727"/>
            <a:gd name="adj5" fmla="val 5932"/>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F9560CF5-F2CA-4686-AA6F-4D24BB099A83}">
      <dsp:nvSpPr>
        <dsp:cNvPr id="0" name=""/>
        <dsp:cNvSpPr/>
      </dsp:nvSpPr>
      <dsp:spPr>
        <a:xfrm>
          <a:off x="711945" y="49085"/>
          <a:ext cx="5148500" cy="5148500"/>
        </a:xfrm>
        <a:prstGeom prst="circularArrow">
          <a:avLst>
            <a:gd name="adj1" fmla="val 5085"/>
            <a:gd name="adj2" fmla="val 327528"/>
            <a:gd name="adj3" fmla="val 15872129"/>
            <a:gd name="adj4" fmla="val 13114645"/>
            <a:gd name="adj5" fmla="val 5932"/>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kshat262005/EDA_SDG_8_Aksha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databank.worldbank.org" TargetMode="External"/><Relationship Id="rId2" Type="http://schemas.openxmlformats.org/officeDocument/2006/relationships/hyperlink" Target="https://www.kaggle.com/datasets/rajkumarpandey02/list-of-countries-by-gdp-sector-composition" TargetMode="External"/><Relationship Id="rId1" Type="http://schemas.openxmlformats.org/officeDocument/2006/relationships/slideLayout" Target="../slideLayouts/slideLayout2.xml"/><Relationship Id="rId4" Type="http://schemas.openxmlformats.org/officeDocument/2006/relationships/hyperlink" Target="http://www.un.org/sustainabledevelopm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rajkumarpandey02/list-of-countries-by-gdp-sector-composi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03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6" name="Oval 1035">
            <a:extLst>
              <a:ext uri="{FF2B5EF4-FFF2-40B4-BE49-F238E27FC236}">
                <a16:creationId xmlns:a16="http://schemas.microsoft.com/office/drawing/2014/main" id="{4E0A5C5C-2A95-428E-9F6A-0D29EBD57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8395" y="1040837"/>
            <a:ext cx="4754948" cy="4754948"/>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1056F38F-7C4E-461D-8709-7D0024AE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9411" y="1029607"/>
            <a:ext cx="4754948" cy="475494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Oval 1037">
            <a:extLst>
              <a:ext uri="{FF2B5EF4-FFF2-40B4-BE49-F238E27FC236}">
                <a16:creationId xmlns:a16="http://schemas.microsoft.com/office/drawing/2014/main" id="{C7278469-3C3C-49CE-AEEE-E176A4900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9960" y="934855"/>
            <a:ext cx="4754948" cy="4754948"/>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38F439-99FC-9808-5E94-67A995FD75F3}"/>
              </a:ext>
            </a:extLst>
          </p:cNvPr>
          <p:cNvSpPr>
            <a:spLocks noGrp="1"/>
          </p:cNvSpPr>
          <p:nvPr>
            <p:ph type="title"/>
          </p:nvPr>
        </p:nvSpPr>
        <p:spPr>
          <a:xfrm>
            <a:off x="1102368" y="1877492"/>
            <a:ext cx="4030132" cy="3215373"/>
          </a:xfrm>
        </p:spPr>
        <p:txBody>
          <a:bodyPr>
            <a:normAutofit/>
          </a:bodyPr>
          <a:lstStyle/>
          <a:p>
            <a:pPr algn="ctr"/>
            <a:r>
              <a:rPr lang="en-US">
                <a:solidFill>
                  <a:schemeClr val="bg1"/>
                </a:solidFill>
                <a:latin typeface="Calibri"/>
                <a:ea typeface="Calibri"/>
                <a:cs typeface="Calibri"/>
              </a:rPr>
              <a:t>Understanding Global Economic Trends: A Data-Driven Approach</a:t>
            </a:r>
            <a:endParaRPr lang="en-US">
              <a:solidFill>
                <a:schemeClr val="bg1"/>
              </a:solidFill>
            </a:endParaRPr>
          </a:p>
        </p:txBody>
      </p:sp>
      <p:grpSp>
        <p:nvGrpSpPr>
          <p:cNvPr id="1039" name="Group 1038">
            <a:extLst>
              <a:ext uri="{FF2B5EF4-FFF2-40B4-BE49-F238E27FC236}">
                <a16:creationId xmlns:a16="http://schemas.microsoft.com/office/drawing/2014/main" id="{93DC754C-7E09-422D-A8BB-AF632E90DF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bg1"/>
          </a:solidFill>
        </p:grpSpPr>
        <p:sp>
          <p:nvSpPr>
            <p:cNvPr id="731" name="Freeform: Shape 730">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040" name="Freeform: Shape 1039">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041" name="Graphic 212">
            <a:extLst>
              <a:ext uri="{FF2B5EF4-FFF2-40B4-BE49-F238E27FC236}">
                <a16:creationId xmlns:a16="http://schemas.microsoft.com/office/drawing/2014/main" id="{4C6598AB-1C17-4D54-951C-A082D94ACB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2" name="Graphic 212">
            <a:extLst>
              <a:ext uri="{FF2B5EF4-FFF2-40B4-BE49-F238E27FC236}">
                <a16:creationId xmlns:a16="http://schemas.microsoft.com/office/drawing/2014/main" id="{C83B66D7-137D-4AC1-B172-53D60F08B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24" y="45781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043" name="Oval 1042">
            <a:extLst>
              <a:ext uri="{FF2B5EF4-FFF2-40B4-BE49-F238E27FC236}">
                <a16:creationId xmlns:a16="http://schemas.microsoft.com/office/drawing/2014/main" id="{F6B92503-6984-4D15-8B98-8718709B78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44" name="Oval 1043">
            <a:extLst>
              <a:ext uri="{FF2B5EF4-FFF2-40B4-BE49-F238E27FC236}">
                <a16:creationId xmlns:a16="http://schemas.microsoft.com/office/drawing/2014/main" id="{08DDF938-524E-4C18-A47D-C006278323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2976" y="4946663"/>
            <a:ext cx="319941" cy="31994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05F5CBCF-8B61-9933-A5F6-1D20AE10C775}"/>
              </a:ext>
            </a:extLst>
          </p:cNvPr>
          <p:cNvSpPr>
            <a:spLocks noGrp="1"/>
          </p:cNvSpPr>
          <p:nvPr>
            <p:ph idx="1"/>
          </p:nvPr>
        </p:nvSpPr>
        <p:spPr>
          <a:xfrm>
            <a:off x="6234868" y="1130846"/>
            <a:ext cx="5217173" cy="4351338"/>
          </a:xfrm>
        </p:spPr>
        <p:txBody>
          <a:bodyPr vert="horz" lIns="91440" tIns="45720" rIns="91440" bIns="45720" rtlCol="0">
            <a:normAutofit/>
          </a:bodyPr>
          <a:lstStyle/>
          <a:p>
            <a:pPr marL="0" indent="0">
              <a:buNone/>
            </a:pPr>
            <a:r>
              <a:rPr lang="en-US" dirty="0">
                <a:solidFill>
                  <a:schemeClr val="bg1"/>
                </a:solidFill>
                <a:latin typeface="Calibri"/>
                <a:ea typeface="Calibri"/>
                <a:cs typeface="Calibri"/>
              </a:rPr>
              <a:t>Course Code: CSE3040 – EXPLORATORY DATA ANALYSIS</a:t>
            </a:r>
            <a:endParaRPr lang="en-US" dirty="0">
              <a:solidFill>
                <a:schemeClr val="bg1"/>
              </a:solidFill>
            </a:endParaRPr>
          </a:p>
          <a:p>
            <a:pPr marL="0" indent="0">
              <a:buNone/>
            </a:pPr>
            <a:r>
              <a:rPr lang="en-US" dirty="0">
                <a:solidFill>
                  <a:schemeClr val="bg1"/>
                </a:solidFill>
                <a:latin typeface="Calibri"/>
                <a:ea typeface="Calibri"/>
                <a:cs typeface="Calibri"/>
              </a:rPr>
              <a:t>Winter Semester 2024–25</a:t>
            </a:r>
            <a:endParaRPr lang="en-US" dirty="0">
              <a:solidFill>
                <a:schemeClr val="bg1"/>
              </a:solidFill>
            </a:endParaRPr>
          </a:p>
          <a:p>
            <a:pPr marL="0" indent="0">
              <a:buNone/>
            </a:pPr>
            <a:r>
              <a:rPr lang="en-US" dirty="0">
                <a:solidFill>
                  <a:schemeClr val="bg1"/>
                </a:solidFill>
                <a:latin typeface="Calibri"/>
                <a:ea typeface="Calibri"/>
                <a:cs typeface="Calibri"/>
              </a:rPr>
              <a:t>Team Name: Team B</a:t>
            </a:r>
            <a:endParaRPr lang="en-US" dirty="0">
              <a:solidFill>
                <a:schemeClr val="bg1"/>
              </a:solidFill>
            </a:endParaRPr>
          </a:p>
          <a:p>
            <a:pPr>
              <a:buNone/>
            </a:pPr>
            <a:r>
              <a:rPr lang="en-US" dirty="0">
                <a:solidFill>
                  <a:schemeClr val="bg1"/>
                </a:solidFill>
                <a:latin typeface="Calibri"/>
                <a:ea typeface="Calibri"/>
                <a:cs typeface="Calibri"/>
              </a:rPr>
              <a:t>Team Members:</a:t>
            </a:r>
            <a:endParaRPr lang="en-US" dirty="0">
              <a:solidFill>
                <a:schemeClr val="bg1"/>
              </a:solidFill>
            </a:endParaRPr>
          </a:p>
          <a:p>
            <a:pPr>
              <a:buNone/>
            </a:pPr>
            <a:r>
              <a:rPr lang="en-US" dirty="0">
                <a:solidFill>
                  <a:schemeClr val="bg1"/>
                </a:solidFill>
                <a:latin typeface="Calibri"/>
                <a:ea typeface="Calibri"/>
                <a:cs typeface="Calibri"/>
              </a:rPr>
              <a:t>- Madhu Saraswati Tammana (23MIA1003)</a:t>
            </a:r>
            <a:endParaRPr lang="en-US">
              <a:solidFill>
                <a:schemeClr val="bg1"/>
              </a:solidFill>
            </a:endParaRPr>
          </a:p>
          <a:p>
            <a:pPr>
              <a:buNone/>
            </a:pPr>
            <a:r>
              <a:rPr lang="en-US" dirty="0">
                <a:solidFill>
                  <a:schemeClr val="bg1"/>
                </a:solidFill>
                <a:latin typeface="Calibri"/>
                <a:ea typeface="Calibri"/>
                <a:cs typeface="Calibri"/>
              </a:rPr>
              <a:t>- Akshat Kumar (23MIA1110)</a:t>
            </a:r>
            <a:endParaRPr lang="en-US">
              <a:solidFill>
                <a:schemeClr val="bg1"/>
              </a:solidFill>
            </a:endParaRPr>
          </a:p>
          <a:p>
            <a:pPr>
              <a:buNone/>
            </a:pPr>
            <a:r>
              <a:rPr lang="en-US" dirty="0">
                <a:solidFill>
                  <a:schemeClr val="bg1"/>
                </a:solidFill>
                <a:latin typeface="Calibri"/>
                <a:ea typeface="Calibri"/>
                <a:cs typeface="Calibri"/>
              </a:rPr>
              <a:t>- Sanjay Chauhan (23MIA1124)</a:t>
            </a:r>
            <a:endParaRPr lang="en-US" dirty="0">
              <a:solidFill>
                <a:schemeClr val="bg1"/>
              </a:solidFill>
            </a:endParaRPr>
          </a:p>
          <a:p>
            <a:pPr marL="0" indent="0">
              <a:buNone/>
            </a:pPr>
            <a:endParaRPr lang="en-US" dirty="0">
              <a:solidFill>
                <a:schemeClr val="bg1"/>
              </a:solidFill>
            </a:endParaRPr>
          </a:p>
        </p:txBody>
      </p:sp>
      <p:grpSp>
        <p:nvGrpSpPr>
          <p:cNvPr id="1045" name="Graphic 185">
            <a:extLst>
              <a:ext uri="{FF2B5EF4-FFF2-40B4-BE49-F238E27FC236}">
                <a16:creationId xmlns:a16="http://schemas.microsoft.com/office/drawing/2014/main" id="{3773FAF5-C452-4455-9411-D6AF5EBD4C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12239" y="6139464"/>
            <a:ext cx="1054466" cy="469689"/>
            <a:chOff x="9841624" y="4115729"/>
            <a:chExt cx="602169" cy="268223"/>
          </a:xfrm>
          <a:solidFill>
            <a:schemeClr val="bg1"/>
          </a:solidFill>
        </p:grpSpPr>
        <p:sp>
          <p:nvSpPr>
            <p:cNvPr id="743" name="Freeform: Shape 742">
              <a:extLst>
                <a:ext uri="{FF2B5EF4-FFF2-40B4-BE49-F238E27FC236}">
                  <a16:creationId xmlns:a16="http://schemas.microsoft.com/office/drawing/2014/main" id="{1ECA0D96-F63C-4F7B-BE16-0F3FE76D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4" name="Freeform: Shape 743">
              <a:extLst>
                <a:ext uri="{FF2B5EF4-FFF2-40B4-BE49-F238E27FC236}">
                  <a16:creationId xmlns:a16="http://schemas.microsoft.com/office/drawing/2014/main" id="{74F83A81-0546-400A-918A-90C9C48B81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5" name="Freeform: Shape 744">
              <a:extLst>
                <a:ext uri="{FF2B5EF4-FFF2-40B4-BE49-F238E27FC236}">
                  <a16:creationId xmlns:a16="http://schemas.microsoft.com/office/drawing/2014/main" id="{9741F692-A5B6-4215-86D9-B1FD4FF26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6" name="Freeform: Shape 745">
              <a:extLst>
                <a:ext uri="{FF2B5EF4-FFF2-40B4-BE49-F238E27FC236}">
                  <a16:creationId xmlns:a16="http://schemas.microsoft.com/office/drawing/2014/main" id="{CC0876CB-9C60-4580-8FED-CD64EC7664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47" name="Freeform: Shape 746">
              <a:extLst>
                <a:ext uri="{FF2B5EF4-FFF2-40B4-BE49-F238E27FC236}">
                  <a16:creationId xmlns:a16="http://schemas.microsoft.com/office/drawing/2014/main" id="{A879B3B7-48DB-4D3A-BB33-02766EAD3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8175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113A3712-614E-6C4B-6F68-CA8EF82C329C}"/>
              </a:ext>
            </a:extLst>
          </p:cNvPr>
          <p:cNvSpPr>
            <a:spLocks noGrp="1"/>
          </p:cNvSpPr>
          <p:nvPr>
            <p:ph type="title"/>
          </p:nvPr>
        </p:nvSpPr>
        <p:spPr>
          <a:xfrm>
            <a:off x="1020467" y="1397120"/>
            <a:ext cx="4707671" cy="1225650"/>
          </a:xfrm>
        </p:spPr>
        <p:txBody>
          <a:bodyPr anchor="b">
            <a:normAutofit/>
          </a:bodyPr>
          <a:lstStyle/>
          <a:p>
            <a:r>
              <a:rPr lang="en-US" sz="3800">
                <a:solidFill>
                  <a:schemeClr val="bg1"/>
                </a:solidFill>
              </a:rPr>
              <a:t>Visuals</a:t>
            </a:r>
          </a:p>
        </p:txBody>
      </p:sp>
      <p:sp>
        <p:nvSpPr>
          <p:cNvPr id="8" name="Content Placeholder 7">
            <a:extLst>
              <a:ext uri="{FF2B5EF4-FFF2-40B4-BE49-F238E27FC236}">
                <a16:creationId xmlns:a16="http://schemas.microsoft.com/office/drawing/2014/main" id="{B7642174-541A-127E-5E14-A99933EBDC42}"/>
              </a:ext>
            </a:extLst>
          </p:cNvPr>
          <p:cNvSpPr>
            <a:spLocks noGrp="1"/>
          </p:cNvSpPr>
          <p:nvPr>
            <p:ph idx="1"/>
          </p:nvPr>
        </p:nvSpPr>
        <p:spPr>
          <a:xfrm>
            <a:off x="1020467" y="2891752"/>
            <a:ext cx="4707671" cy="2791505"/>
          </a:xfrm>
        </p:spPr>
        <p:txBody>
          <a:bodyPr vert="horz" lIns="91440" tIns="45720" rIns="91440" bIns="45720" rtlCol="0" anchor="t">
            <a:noAutofit/>
          </a:bodyPr>
          <a:lstStyle/>
          <a:p>
            <a:pPr marL="0" indent="0">
              <a:buNone/>
            </a:pPr>
            <a:r>
              <a:rPr lang="en-US" sz="1400" b="1" u="sng" dirty="0">
                <a:solidFill>
                  <a:schemeClr val="bg1"/>
                </a:solidFill>
                <a:ea typeface="+mn-lt"/>
                <a:cs typeface="+mn-lt"/>
              </a:rPr>
              <a:t>Bar Plot: Top Countries by Services %</a:t>
            </a:r>
            <a:endParaRPr lang="en-US" b="1" u="sng" dirty="0">
              <a:solidFill>
                <a:schemeClr val="bg1"/>
              </a:solidFill>
            </a:endParaRPr>
          </a:p>
          <a:p>
            <a:pPr marL="0" indent="0">
              <a:buNone/>
            </a:pPr>
            <a:r>
              <a:rPr lang="en-US" sz="1400" dirty="0">
                <a:solidFill>
                  <a:schemeClr val="bg1"/>
                </a:solidFill>
                <a:ea typeface="+mn-lt"/>
                <a:cs typeface="+mn-lt"/>
              </a:rPr>
              <a:t>The bar plot highlights the top 10 countries with the highest percentage of their GDP attributed to the services sector. These countries are primarily developed economies, with advanced infrastructure and highly diversified economies. A larger services sector indicates a shift from manufacturing and agriculture-based industries to service-oriented industries such as finance, education, healthcare, and technology. The plot can help identify the global leaders in the services economy and reflect the broader economic development trends, showing how these countries have embraced services-driven growth.</a:t>
            </a:r>
            <a:endParaRPr lang="en-US" sz="1400">
              <a:solidFill>
                <a:schemeClr val="bg1"/>
              </a:solidFill>
            </a:endParaRPr>
          </a:p>
        </p:txBody>
      </p:sp>
      <p:pic>
        <p:nvPicPr>
          <p:cNvPr id="4" name="Content Placeholder 3" descr="A graph of a number of countries/regions&#10;&#10;AI-generated content may be incorrect.">
            <a:extLst>
              <a:ext uri="{FF2B5EF4-FFF2-40B4-BE49-F238E27FC236}">
                <a16:creationId xmlns:a16="http://schemas.microsoft.com/office/drawing/2014/main" id="{8DCBCFD3-6D04-39F7-A6A7-69DB302EA7E8}"/>
              </a:ext>
            </a:extLst>
          </p:cNvPr>
          <p:cNvPicPr>
            <a:picLocks noChangeAspect="1"/>
          </p:cNvPicPr>
          <p:nvPr/>
        </p:nvPicPr>
        <p:blipFill>
          <a:blip r:embed="rId2"/>
          <a:stretch>
            <a:fillRect/>
          </a:stretch>
        </p:blipFill>
        <p:spPr>
          <a:xfrm>
            <a:off x="6286618" y="1942469"/>
            <a:ext cx="5037433" cy="2959491"/>
          </a:xfrm>
          <a:prstGeom prst="rect">
            <a:avLst/>
          </a:prstGeom>
        </p:spPr>
      </p:pic>
      <p:sp>
        <p:nvSpPr>
          <p:cNvPr id="13" name="Rectangle 12">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61F2F60-14E3-4196-B7CE-175E46F04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596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480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B780C-D52C-A81F-E3AB-7D02B3EB9360}"/>
              </a:ext>
            </a:extLst>
          </p:cNvPr>
          <p:cNvSpPr>
            <a:spLocks noGrp="1"/>
          </p:cNvSpPr>
          <p:nvPr>
            <p:ph type="title"/>
          </p:nvPr>
        </p:nvSpPr>
        <p:spPr>
          <a:xfrm>
            <a:off x="827088" y="1641752"/>
            <a:ext cx="3527425" cy="4366936"/>
          </a:xfrm>
        </p:spPr>
        <p:txBody>
          <a:bodyPr anchor="t">
            <a:normAutofit/>
          </a:bodyPr>
          <a:lstStyle/>
          <a:p>
            <a:r>
              <a:rPr lang="en-US" sz="4000"/>
              <a:t>Outlier and Anomaly Detection</a:t>
            </a:r>
          </a:p>
        </p:txBody>
      </p:sp>
      <p:sp>
        <p:nvSpPr>
          <p:cNvPr id="3" name="Content Placeholder 2">
            <a:extLst>
              <a:ext uri="{FF2B5EF4-FFF2-40B4-BE49-F238E27FC236}">
                <a16:creationId xmlns:a16="http://schemas.microsoft.com/office/drawing/2014/main" id="{E9438BF7-6827-E5B9-051A-85BF0B57D9E1}"/>
              </a:ext>
            </a:extLst>
          </p:cNvPr>
          <p:cNvSpPr>
            <a:spLocks noGrp="1"/>
          </p:cNvSpPr>
          <p:nvPr>
            <p:ph idx="1"/>
          </p:nvPr>
        </p:nvSpPr>
        <p:spPr>
          <a:xfrm>
            <a:off x="5222081" y="1641752"/>
            <a:ext cx="5260975" cy="3960000"/>
          </a:xfrm>
        </p:spPr>
        <p:txBody>
          <a:bodyPr vert="horz" lIns="91440" tIns="45720" rIns="91440" bIns="45720" rtlCol="0">
            <a:normAutofit/>
          </a:bodyPr>
          <a:lstStyle/>
          <a:p>
            <a:pPr marL="0" indent="0">
              <a:buNone/>
            </a:pPr>
            <a:r>
              <a:rPr lang="en-US" sz="1700" u="sng" dirty="0">
                <a:solidFill>
                  <a:schemeClr val="tx1">
                    <a:alpha val="80000"/>
                  </a:schemeClr>
                </a:solidFill>
              </a:rPr>
              <a:t>Techniques Used:</a:t>
            </a:r>
          </a:p>
          <a:p>
            <a:r>
              <a:rPr lang="en-US" sz="1700" dirty="0">
                <a:solidFill>
                  <a:schemeClr val="tx1">
                    <a:alpha val="80000"/>
                  </a:schemeClr>
                </a:solidFill>
                <a:ea typeface="+mn-lt"/>
                <a:cs typeface="+mn-lt"/>
              </a:rPr>
              <a:t>Z-Score (for extreme values)</a:t>
            </a:r>
            <a:endParaRPr lang="en-US" sz="1700">
              <a:solidFill>
                <a:schemeClr val="tx1">
                  <a:alpha val="80000"/>
                </a:schemeClr>
              </a:solidFill>
            </a:endParaRPr>
          </a:p>
          <a:p>
            <a:r>
              <a:rPr lang="en-US" sz="1700" dirty="0">
                <a:solidFill>
                  <a:schemeClr val="tx1">
                    <a:alpha val="80000"/>
                  </a:schemeClr>
                </a:solidFill>
                <a:ea typeface="+mn-lt"/>
                <a:cs typeface="+mn-lt"/>
              </a:rPr>
              <a:t>IQR (interquartile range)</a:t>
            </a:r>
            <a:endParaRPr lang="en-US" sz="1700">
              <a:solidFill>
                <a:schemeClr val="tx1">
                  <a:alpha val="80000"/>
                </a:schemeClr>
              </a:solidFill>
            </a:endParaRPr>
          </a:p>
          <a:p>
            <a:r>
              <a:rPr lang="en-US" sz="1700" dirty="0">
                <a:solidFill>
                  <a:schemeClr val="tx1">
                    <a:alpha val="80000"/>
                  </a:schemeClr>
                </a:solidFill>
                <a:ea typeface="+mn-lt"/>
                <a:cs typeface="+mn-lt"/>
              </a:rPr>
              <a:t>Local Outlier Factor (LOF)</a:t>
            </a:r>
            <a:endParaRPr lang="en-US" sz="1700" dirty="0">
              <a:solidFill>
                <a:schemeClr val="tx1">
                  <a:alpha val="80000"/>
                </a:schemeClr>
              </a:solidFill>
            </a:endParaRPr>
          </a:p>
          <a:p>
            <a:pPr marL="0" indent="0">
              <a:buNone/>
            </a:pPr>
            <a:endParaRPr lang="en-US" sz="1700">
              <a:solidFill>
                <a:schemeClr val="tx1">
                  <a:alpha val="80000"/>
                </a:schemeClr>
              </a:solidFill>
            </a:endParaRPr>
          </a:p>
          <a:p>
            <a:pPr marL="0" indent="0">
              <a:buNone/>
            </a:pPr>
            <a:r>
              <a:rPr lang="en-US" sz="1700" u="sng">
                <a:solidFill>
                  <a:schemeClr val="tx1">
                    <a:alpha val="80000"/>
                  </a:schemeClr>
                </a:solidFill>
                <a:ea typeface="+mn-lt"/>
                <a:cs typeface="+mn-lt"/>
              </a:rPr>
              <a:t>Key Findings:</a:t>
            </a:r>
          </a:p>
          <a:p>
            <a:pPr>
              <a:buNone/>
            </a:pPr>
            <a:r>
              <a:rPr lang="en-US" sz="1700" dirty="0">
                <a:solidFill>
                  <a:schemeClr val="tx1">
                    <a:alpha val="80000"/>
                  </a:schemeClr>
                </a:solidFill>
                <a:ea typeface="+mn-lt"/>
                <a:cs typeface="+mn-lt"/>
              </a:rPr>
              <a:t>- Chad, Afghanistan, and Ethiopia are outliers in agriculture share.</a:t>
            </a:r>
            <a:endParaRPr lang="en-US" sz="1700">
              <a:solidFill>
                <a:schemeClr val="tx1">
                  <a:alpha val="80000"/>
                </a:schemeClr>
              </a:solidFill>
            </a:endParaRPr>
          </a:p>
          <a:p>
            <a:pPr>
              <a:buNone/>
            </a:pPr>
            <a:r>
              <a:rPr lang="en-US" sz="1700" dirty="0">
                <a:solidFill>
                  <a:schemeClr val="tx1">
                    <a:alpha val="80000"/>
                  </a:schemeClr>
                </a:solidFill>
                <a:ea typeface="+mn-lt"/>
                <a:cs typeface="+mn-lt"/>
              </a:rPr>
              <a:t>- High-income countries showed outliers in extremely low agriculture %.</a:t>
            </a:r>
            <a:endParaRPr lang="en-US" sz="1700" dirty="0">
              <a:solidFill>
                <a:schemeClr val="tx1">
                  <a:alpha val="80000"/>
                </a:schemeClr>
              </a:solidFill>
            </a:endParaRPr>
          </a:p>
          <a:p>
            <a:pPr>
              <a:buNone/>
            </a:pPr>
            <a:r>
              <a:rPr lang="en-US" sz="1700" dirty="0">
                <a:solidFill>
                  <a:schemeClr val="tx1">
                    <a:alpha val="80000"/>
                  </a:schemeClr>
                </a:solidFill>
                <a:ea typeface="+mn-lt"/>
                <a:cs typeface="+mn-lt"/>
              </a:rPr>
              <a:t>- LOF detected hidden anomalies not visible in simple statistics.</a:t>
            </a:r>
            <a:endParaRPr lang="en-US" sz="1700" dirty="0">
              <a:solidFill>
                <a:schemeClr val="tx1">
                  <a:alpha val="80000"/>
                </a:schemeClr>
              </a:solidFill>
            </a:endParaRPr>
          </a:p>
          <a:p>
            <a:pPr marL="0" indent="0">
              <a:buNone/>
            </a:pPr>
            <a:endParaRPr lang="en-US" sz="1700">
              <a:solidFill>
                <a:schemeClr val="tx1">
                  <a:alpha val="80000"/>
                </a:schemeClr>
              </a:solidFill>
            </a:endParaRPr>
          </a:p>
        </p:txBody>
      </p:sp>
      <p:grpSp>
        <p:nvGrpSpPr>
          <p:cNvPr id="10" name="Group 9">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40817406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CA4F87-79DE-B615-5A9C-C55995E8805D}"/>
              </a:ext>
            </a:extLst>
          </p:cNvPr>
          <p:cNvSpPr>
            <a:spLocks noGrp="1"/>
          </p:cNvSpPr>
          <p:nvPr>
            <p:ph type="title"/>
          </p:nvPr>
        </p:nvSpPr>
        <p:spPr>
          <a:xfrm>
            <a:off x="838200" y="1641752"/>
            <a:ext cx="4391025" cy="1323439"/>
          </a:xfrm>
        </p:spPr>
        <p:txBody>
          <a:bodyPr anchor="t">
            <a:normAutofit/>
          </a:bodyPr>
          <a:lstStyle/>
          <a:p>
            <a:r>
              <a:rPr lang="en-US" sz="4000">
                <a:solidFill>
                  <a:schemeClr val="bg1"/>
                </a:solidFill>
              </a:rPr>
              <a:t>Visuals</a:t>
            </a:r>
          </a:p>
        </p:txBody>
      </p:sp>
      <p:sp>
        <p:nvSpPr>
          <p:cNvPr id="8" name="Content Placeholder 7">
            <a:extLst>
              <a:ext uri="{FF2B5EF4-FFF2-40B4-BE49-F238E27FC236}">
                <a16:creationId xmlns:a16="http://schemas.microsoft.com/office/drawing/2014/main" id="{F1A05A1F-5EC0-E65F-DB9C-5AD74C4BE09E}"/>
              </a:ext>
            </a:extLst>
          </p:cNvPr>
          <p:cNvSpPr>
            <a:spLocks noGrp="1"/>
          </p:cNvSpPr>
          <p:nvPr>
            <p:ph idx="1"/>
          </p:nvPr>
        </p:nvSpPr>
        <p:spPr>
          <a:xfrm>
            <a:off x="838200" y="2629790"/>
            <a:ext cx="4391025" cy="3590842"/>
          </a:xfrm>
        </p:spPr>
        <p:txBody>
          <a:bodyPr vert="horz" lIns="91440" tIns="45720" rIns="91440" bIns="45720" rtlCol="0" anchor="t">
            <a:noAutofit/>
          </a:bodyPr>
          <a:lstStyle/>
          <a:p>
            <a:pPr marL="0" indent="0">
              <a:buNone/>
            </a:pPr>
            <a:r>
              <a:rPr lang="en-US" sz="1800" b="1" u="sng" dirty="0">
                <a:solidFill>
                  <a:srgbClr val="FFFFFF">
                    <a:alpha val="80000"/>
                  </a:srgbClr>
                </a:solidFill>
                <a:ea typeface="+mn-lt"/>
                <a:cs typeface="+mn-lt"/>
              </a:rPr>
              <a:t>Boxplot of Agriculture %</a:t>
            </a:r>
            <a:endParaRPr lang="en-US" u="sng" dirty="0"/>
          </a:p>
          <a:p>
            <a:pPr marL="0" indent="0">
              <a:buNone/>
            </a:pPr>
            <a:r>
              <a:rPr lang="en-US" sz="1800">
                <a:solidFill>
                  <a:srgbClr val="FFFFFF">
                    <a:alpha val="80000"/>
                  </a:srgbClr>
                </a:solidFill>
                <a:ea typeface="+mn-lt"/>
                <a:cs typeface="+mn-lt"/>
              </a:rPr>
              <a:t>The boxplot of </a:t>
            </a:r>
            <a:r>
              <a:rPr lang="en-US" sz="1800" b="1" dirty="0">
                <a:solidFill>
                  <a:srgbClr val="FFFFFF">
                    <a:alpha val="80000"/>
                  </a:srgbClr>
                </a:solidFill>
                <a:ea typeface="+mn-lt"/>
                <a:cs typeface="+mn-lt"/>
              </a:rPr>
              <a:t>Agriculture %</a:t>
            </a:r>
            <a:r>
              <a:rPr lang="en-US" sz="1800" dirty="0">
                <a:solidFill>
                  <a:srgbClr val="FFFFFF">
                    <a:alpha val="80000"/>
                  </a:srgbClr>
                </a:solidFill>
                <a:ea typeface="+mn-lt"/>
                <a:cs typeface="+mn-lt"/>
              </a:rPr>
              <a:t> reveals the distribution of agriculture’s contribution to GDP across countries. The box represents the interquartile range (IQR), with the median shown inside the box. The whiskers extend to the minimum and maximum values, while outliers are marked individually. This visualization helps identify countries with extreme values in agricultural contribution, providing insights into the economic diversity across nations.</a:t>
            </a:r>
            <a:endParaRPr lang="en-US" sz="2300"/>
          </a:p>
        </p:txBody>
      </p:sp>
      <p:pic>
        <p:nvPicPr>
          <p:cNvPr id="4" name="Content Placeholder 3">
            <a:extLst>
              <a:ext uri="{FF2B5EF4-FFF2-40B4-BE49-F238E27FC236}">
                <a16:creationId xmlns:a16="http://schemas.microsoft.com/office/drawing/2014/main" id="{1B99A7D1-E4FC-2BF3-F496-F492557E3BC2}"/>
              </a:ext>
            </a:extLst>
          </p:cNvPr>
          <p:cNvPicPr>
            <a:picLocks noChangeAspect="1"/>
          </p:cNvPicPr>
          <p:nvPr/>
        </p:nvPicPr>
        <p:blipFill>
          <a:blip r:embed="rId2"/>
          <a:stretch>
            <a:fillRect/>
          </a:stretch>
        </p:blipFill>
        <p:spPr>
          <a:xfrm>
            <a:off x="6095999" y="1594451"/>
            <a:ext cx="5260976" cy="3630073"/>
          </a:xfrm>
          <a:prstGeom prst="rect">
            <a:avLst/>
          </a:prstGeom>
        </p:spPr>
      </p:pic>
    </p:spTree>
    <p:extLst>
      <p:ext uri="{BB962C8B-B14F-4D97-AF65-F5344CB8AC3E}">
        <p14:creationId xmlns:p14="http://schemas.microsoft.com/office/powerpoint/2010/main" val="2879256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72A429-205C-1E17-35E0-360A3DC6B3A8}"/>
              </a:ext>
            </a:extLst>
          </p:cNvPr>
          <p:cNvSpPr>
            <a:spLocks noGrp="1"/>
          </p:cNvSpPr>
          <p:nvPr>
            <p:ph type="title"/>
          </p:nvPr>
        </p:nvSpPr>
        <p:spPr>
          <a:xfrm>
            <a:off x="6981823" y="1641752"/>
            <a:ext cx="4391025" cy="1323439"/>
          </a:xfrm>
        </p:spPr>
        <p:txBody>
          <a:bodyPr anchor="t">
            <a:normAutofit/>
          </a:bodyPr>
          <a:lstStyle/>
          <a:p>
            <a:r>
              <a:rPr lang="en-US" sz="4000">
                <a:solidFill>
                  <a:schemeClr val="bg1"/>
                </a:solidFill>
              </a:rPr>
              <a:t>Visuals Contd.</a:t>
            </a:r>
          </a:p>
        </p:txBody>
      </p:sp>
      <p:pic>
        <p:nvPicPr>
          <p:cNvPr id="4" name="Content Placeholder 3" descr="A graph with red and blue dots&#10;&#10;AI-generated content may be incorrect.">
            <a:extLst>
              <a:ext uri="{FF2B5EF4-FFF2-40B4-BE49-F238E27FC236}">
                <a16:creationId xmlns:a16="http://schemas.microsoft.com/office/drawing/2014/main" id="{E769DD8F-6375-A647-E774-19D3C2810726}"/>
              </a:ext>
            </a:extLst>
          </p:cNvPr>
          <p:cNvPicPr>
            <a:picLocks noChangeAspect="1"/>
          </p:cNvPicPr>
          <p:nvPr/>
        </p:nvPicPr>
        <p:blipFill>
          <a:blip r:embed="rId2"/>
          <a:stretch>
            <a:fillRect/>
          </a:stretch>
        </p:blipFill>
        <p:spPr>
          <a:xfrm>
            <a:off x="835024" y="1917204"/>
            <a:ext cx="5260976" cy="3603767"/>
          </a:xfrm>
          <a:prstGeom prst="rect">
            <a:avLst/>
          </a:prstGeom>
        </p:spPr>
      </p:pic>
      <p:sp>
        <p:nvSpPr>
          <p:cNvPr id="8" name="Content Placeholder 7">
            <a:extLst>
              <a:ext uri="{FF2B5EF4-FFF2-40B4-BE49-F238E27FC236}">
                <a16:creationId xmlns:a16="http://schemas.microsoft.com/office/drawing/2014/main" id="{96B9D078-97F0-6645-7533-082E03AD9C36}"/>
              </a:ext>
            </a:extLst>
          </p:cNvPr>
          <p:cNvSpPr>
            <a:spLocks noGrp="1"/>
          </p:cNvSpPr>
          <p:nvPr>
            <p:ph idx="1"/>
          </p:nvPr>
        </p:nvSpPr>
        <p:spPr>
          <a:xfrm>
            <a:off x="6981824" y="2603960"/>
            <a:ext cx="4391025" cy="3668333"/>
          </a:xfrm>
        </p:spPr>
        <p:txBody>
          <a:bodyPr vert="horz" lIns="91440" tIns="45720" rIns="91440" bIns="45720" rtlCol="0" anchor="t">
            <a:noAutofit/>
          </a:bodyPr>
          <a:lstStyle/>
          <a:p>
            <a:pPr marL="0" indent="0">
              <a:buNone/>
            </a:pPr>
            <a:r>
              <a:rPr lang="en-US" sz="1800" b="1" u="sng" dirty="0">
                <a:solidFill>
                  <a:schemeClr val="bg1">
                    <a:alpha val="80000"/>
                  </a:schemeClr>
                </a:solidFill>
                <a:ea typeface="+mn-lt"/>
                <a:cs typeface="+mn-lt"/>
              </a:rPr>
              <a:t>Scatter Plot with LOF Scores</a:t>
            </a:r>
            <a:endParaRPr lang="en-US" b="1" dirty="0">
              <a:solidFill>
                <a:schemeClr val="bg1">
                  <a:alpha val="80000"/>
                </a:schemeClr>
              </a:solidFill>
            </a:endParaRPr>
          </a:p>
          <a:p>
            <a:pPr marL="0" indent="0">
              <a:buNone/>
            </a:pPr>
            <a:r>
              <a:rPr lang="en-US" sz="1800" dirty="0">
                <a:solidFill>
                  <a:schemeClr val="bg1">
                    <a:alpha val="80000"/>
                  </a:schemeClr>
                </a:solidFill>
                <a:ea typeface="+mn-lt"/>
                <a:cs typeface="+mn-lt"/>
              </a:rPr>
              <a:t>The scatter plot with </a:t>
            </a:r>
            <a:r>
              <a:rPr lang="en-US" sz="1800" b="1" dirty="0">
                <a:solidFill>
                  <a:schemeClr val="bg1">
                    <a:alpha val="80000"/>
                  </a:schemeClr>
                </a:solidFill>
                <a:ea typeface="+mn-lt"/>
                <a:cs typeface="+mn-lt"/>
              </a:rPr>
              <a:t>LOF scores</a:t>
            </a:r>
            <a:r>
              <a:rPr lang="en-US" sz="1800" dirty="0">
                <a:solidFill>
                  <a:schemeClr val="bg1">
                    <a:alpha val="80000"/>
                  </a:schemeClr>
                </a:solidFill>
                <a:ea typeface="+mn-lt"/>
                <a:cs typeface="+mn-lt"/>
              </a:rPr>
              <a:t> highlights the relationship between </a:t>
            </a:r>
            <a:r>
              <a:rPr lang="en-US" sz="1800" b="1" dirty="0">
                <a:solidFill>
                  <a:schemeClr val="bg1">
                    <a:alpha val="80000"/>
                  </a:schemeClr>
                </a:solidFill>
                <a:ea typeface="+mn-lt"/>
                <a:cs typeface="+mn-lt"/>
              </a:rPr>
              <a:t>Agriculture %</a:t>
            </a:r>
            <a:r>
              <a:rPr lang="en-US" sz="1800" dirty="0">
                <a:solidFill>
                  <a:schemeClr val="bg1">
                    <a:alpha val="80000"/>
                  </a:schemeClr>
                </a:solidFill>
                <a:ea typeface="+mn-lt"/>
                <a:cs typeface="+mn-lt"/>
              </a:rPr>
              <a:t> and the </a:t>
            </a:r>
            <a:r>
              <a:rPr lang="en-US" sz="1800" b="1" dirty="0">
                <a:solidFill>
                  <a:schemeClr val="bg1">
                    <a:alpha val="80000"/>
                  </a:schemeClr>
                </a:solidFill>
                <a:ea typeface="+mn-lt"/>
                <a:cs typeface="+mn-lt"/>
              </a:rPr>
              <a:t>Local Outlier Factor</a:t>
            </a:r>
            <a:r>
              <a:rPr lang="en-US" sz="1800" dirty="0">
                <a:solidFill>
                  <a:schemeClr val="bg1">
                    <a:alpha val="80000"/>
                  </a:schemeClr>
                </a:solidFill>
                <a:ea typeface="+mn-lt"/>
                <a:cs typeface="+mn-lt"/>
              </a:rPr>
              <a:t>. LOF identifies outliers based on the density of surrounding data points, with high LOF values indicating potential outliers. This plot helps to visually detect unusual agricultural GDP contributions that stand out from the rest of the data, allowing for further analysis of countries with atypical economic structures.</a:t>
            </a:r>
            <a:endParaRPr lang="en-US" sz="2000">
              <a:solidFill>
                <a:schemeClr val="bg1">
                  <a:alpha val="80000"/>
                </a:schemeClr>
              </a:solidFill>
            </a:endParaRPr>
          </a:p>
        </p:txBody>
      </p:sp>
    </p:spTree>
    <p:extLst>
      <p:ext uri="{BB962C8B-B14F-4D97-AF65-F5344CB8AC3E}">
        <p14:creationId xmlns:p14="http://schemas.microsoft.com/office/powerpoint/2010/main" val="3276717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24" name="Freeform: Shape 23">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7"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9"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50"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32" name="Freeform: Shape 31">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258ECF6B-45D3-10E0-A817-134E74A4CFBB}"/>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ea typeface="+mj-lt"/>
                <a:cs typeface="+mj-lt"/>
              </a:rPr>
              <a:t>Association Rule Mining – Apriori &amp; FP-Growth</a:t>
            </a:r>
            <a:endParaRPr lang="en-US">
              <a:solidFill>
                <a:schemeClr val="bg1"/>
              </a:solidFill>
            </a:endParaRPr>
          </a:p>
        </p:txBody>
      </p:sp>
      <p:sp>
        <p:nvSpPr>
          <p:cNvPr id="3" name="Content Placeholder 2">
            <a:extLst>
              <a:ext uri="{FF2B5EF4-FFF2-40B4-BE49-F238E27FC236}">
                <a16:creationId xmlns:a16="http://schemas.microsoft.com/office/drawing/2014/main" id="{D52F5318-49CD-A54E-5A47-48DE6A6D468D}"/>
              </a:ext>
            </a:extLst>
          </p:cNvPr>
          <p:cNvSpPr>
            <a:spLocks noGrp="1"/>
          </p:cNvSpPr>
          <p:nvPr>
            <p:ph idx="1"/>
          </p:nvPr>
        </p:nvSpPr>
        <p:spPr>
          <a:xfrm>
            <a:off x="6477270" y="1130846"/>
            <a:ext cx="4974771" cy="4351338"/>
          </a:xfrm>
        </p:spPr>
        <p:txBody>
          <a:bodyPr vert="horz" lIns="91440" tIns="45720" rIns="91440" bIns="45720" rtlCol="0">
            <a:normAutofit/>
          </a:bodyPr>
          <a:lstStyle/>
          <a:p>
            <a:pPr marL="0" indent="0">
              <a:buNone/>
            </a:pPr>
            <a:r>
              <a:rPr lang="en-US" sz="1500" u="sng">
                <a:solidFill>
                  <a:schemeClr val="bg1"/>
                </a:solidFill>
                <a:ea typeface="+mn-lt"/>
                <a:cs typeface="+mn-lt"/>
              </a:rPr>
              <a:t>Apriori Algorithm:</a:t>
            </a:r>
            <a:endParaRPr lang="en-US" sz="1500" u="sng">
              <a:solidFill>
                <a:schemeClr val="bg1"/>
              </a:solidFill>
            </a:endParaRPr>
          </a:p>
          <a:p>
            <a:pPr marL="0" indent="0">
              <a:buNone/>
            </a:pPr>
            <a:r>
              <a:rPr lang="en-US" sz="1500">
                <a:solidFill>
                  <a:schemeClr val="bg1"/>
                </a:solidFill>
                <a:ea typeface="+mn-lt"/>
                <a:cs typeface="+mn-lt"/>
              </a:rPr>
              <a:t> - Converted GDP % values to transaction-style bins (High/Med/Low).</a:t>
            </a:r>
            <a:endParaRPr lang="en-US" sz="1500">
              <a:solidFill>
                <a:schemeClr val="bg1"/>
              </a:solidFill>
            </a:endParaRPr>
          </a:p>
          <a:p>
            <a:pPr marL="0" indent="0">
              <a:buNone/>
            </a:pPr>
            <a:r>
              <a:rPr lang="en-US" sz="1500">
                <a:solidFill>
                  <a:schemeClr val="bg1"/>
                </a:solidFill>
                <a:ea typeface="+mn-lt"/>
                <a:cs typeface="+mn-lt"/>
              </a:rPr>
              <a:t> - Discovered patterns like: "If Agriculture is High → Services is Low"</a:t>
            </a:r>
            <a:endParaRPr lang="en-US" sz="1500">
              <a:solidFill>
                <a:schemeClr val="bg1"/>
              </a:solidFill>
            </a:endParaRPr>
          </a:p>
          <a:p>
            <a:endParaRPr lang="en-US" sz="1500">
              <a:solidFill>
                <a:schemeClr val="bg1"/>
              </a:solidFill>
              <a:ea typeface="+mn-lt"/>
              <a:cs typeface="+mn-lt"/>
            </a:endParaRPr>
          </a:p>
          <a:p>
            <a:pPr marL="0" indent="0">
              <a:buNone/>
            </a:pPr>
            <a:r>
              <a:rPr lang="en-US" sz="1500" u="sng">
                <a:solidFill>
                  <a:schemeClr val="bg1"/>
                </a:solidFill>
                <a:ea typeface="+mn-lt"/>
                <a:cs typeface="+mn-lt"/>
              </a:rPr>
              <a:t>Hashing Improvement:</a:t>
            </a:r>
          </a:p>
          <a:p>
            <a:pPr marL="0" indent="0">
              <a:buNone/>
            </a:pPr>
            <a:r>
              <a:rPr lang="en-US" sz="1500">
                <a:solidFill>
                  <a:schemeClr val="bg1"/>
                </a:solidFill>
                <a:ea typeface="+mn-lt"/>
                <a:cs typeface="+mn-lt"/>
              </a:rPr>
              <a:t> - Reduced candidate generation time using hashing-based pruning.</a:t>
            </a:r>
            <a:endParaRPr lang="en-US" sz="1500">
              <a:solidFill>
                <a:schemeClr val="bg1"/>
              </a:solidFill>
            </a:endParaRPr>
          </a:p>
          <a:p>
            <a:endParaRPr lang="en-US" sz="1500" u="sng">
              <a:solidFill>
                <a:schemeClr val="bg1"/>
              </a:solidFill>
            </a:endParaRPr>
          </a:p>
          <a:p>
            <a:pPr marL="0" indent="0">
              <a:buNone/>
            </a:pPr>
            <a:r>
              <a:rPr lang="en-US" sz="1500" u="sng">
                <a:solidFill>
                  <a:schemeClr val="bg1"/>
                </a:solidFill>
              </a:rPr>
              <a:t>FP-Growth:</a:t>
            </a:r>
          </a:p>
          <a:p>
            <a:pPr marL="0" indent="0">
              <a:buNone/>
            </a:pPr>
            <a:r>
              <a:rPr lang="en-US" sz="1500">
                <a:solidFill>
                  <a:schemeClr val="bg1"/>
                </a:solidFill>
                <a:ea typeface="+mn-lt"/>
                <a:cs typeface="+mn-lt"/>
              </a:rPr>
              <a:t> - Generated compact FP-Tree from frequent itemsets.</a:t>
            </a:r>
            <a:endParaRPr lang="en-US" sz="1500">
              <a:solidFill>
                <a:schemeClr val="bg1"/>
              </a:solidFill>
              <a:latin typeface="Aptos" panose="020B0004020202020204"/>
            </a:endParaRPr>
          </a:p>
          <a:p>
            <a:pPr marL="0" indent="0">
              <a:buNone/>
            </a:pPr>
            <a:r>
              <a:rPr lang="en-US" sz="1500">
                <a:solidFill>
                  <a:schemeClr val="bg1"/>
                </a:solidFill>
                <a:ea typeface="+mn-lt"/>
                <a:cs typeface="+mn-lt"/>
              </a:rPr>
              <a:t> - Faster and more scalable for large rules.</a:t>
            </a:r>
            <a:endParaRPr lang="en-US" sz="1500">
              <a:solidFill>
                <a:schemeClr val="bg1"/>
              </a:solidFill>
            </a:endParaRPr>
          </a:p>
          <a:p>
            <a:endParaRPr lang="en-US" sz="1500">
              <a:solidFill>
                <a:schemeClr val="bg1"/>
              </a:solidFill>
              <a:latin typeface="Consolas"/>
            </a:endParaRPr>
          </a:p>
          <a:p>
            <a:endParaRPr lang="en-US" sz="1500">
              <a:solidFill>
                <a:schemeClr val="bg1"/>
              </a:solidFill>
            </a:endParaRPr>
          </a:p>
        </p:txBody>
      </p:sp>
    </p:spTree>
    <p:extLst>
      <p:ext uri="{BB962C8B-B14F-4D97-AF65-F5344CB8AC3E}">
        <p14:creationId xmlns:p14="http://schemas.microsoft.com/office/powerpoint/2010/main" val="36282027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43F56B50-BD25-8B46-FA0C-E401002937EF}"/>
              </a:ext>
            </a:extLst>
          </p:cNvPr>
          <p:cNvSpPr>
            <a:spLocks noGrp="1"/>
          </p:cNvSpPr>
          <p:nvPr>
            <p:ph type="title"/>
          </p:nvPr>
        </p:nvSpPr>
        <p:spPr>
          <a:xfrm>
            <a:off x="6527800" y="448721"/>
            <a:ext cx="4713997" cy="1225650"/>
          </a:xfrm>
        </p:spPr>
        <p:txBody>
          <a:bodyPr anchor="b">
            <a:normAutofit/>
          </a:bodyPr>
          <a:lstStyle/>
          <a:p>
            <a:r>
              <a:rPr lang="en-US" sz="3800">
                <a:solidFill>
                  <a:schemeClr val="bg1"/>
                </a:solidFill>
              </a:rPr>
              <a:t>Visuals</a:t>
            </a:r>
          </a:p>
        </p:txBody>
      </p:sp>
      <p:pic>
        <p:nvPicPr>
          <p:cNvPr id="4" name="Content Placeholder 3" descr="A graph with blue dots&#10;&#10;AI-generated content may be incorrect.">
            <a:extLst>
              <a:ext uri="{FF2B5EF4-FFF2-40B4-BE49-F238E27FC236}">
                <a16:creationId xmlns:a16="http://schemas.microsoft.com/office/drawing/2014/main" id="{F7FCCC32-247B-4103-BA91-D7B77ED46153}"/>
              </a:ext>
            </a:extLst>
          </p:cNvPr>
          <p:cNvPicPr>
            <a:picLocks noChangeAspect="1"/>
          </p:cNvPicPr>
          <p:nvPr/>
        </p:nvPicPr>
        <p:blipFill>
          <a:blip r:embed="rId2"/>
          <a:stretch>
            <a:fillRect/>
          </a:stretch>
        </p:blipFill>
        <p:spPr>
          <a:xfrm>
            <a:off x="425627" y="1516540"/>
            <a:ext cx="5666547" cy="3824919"/>
          </a:xfrm>
          <a:prstGeom prst="rect">
            <a:avLst/>
          </a:prstGeom>
        </p:spPr>
      </p:pic>
      <p:cxnSp>
        <p:nvCxnSpPr>
          <p:cNvPr id="13" name="Straight Connector 12">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1274733A-9BAD-AF03-258A-B9A188E080C6}"/>
              </a:ext>
            </a:extLst>
          </p:cNvPr>
          <p:cNvSpPr>
            <a:spLocks noGrp="1"/>
          </p:cNvSpPr>
          <p:nvPr>
            <p:ph idx="1"/>
          </p:nvPr>
        </p:nvSpPr>
        <p:spPr>
          <a:xfrm>
            <a:off x="6527800" y="1909192"/>
            <a:ext cx="4713997" cy="3647710"/>
          </a:xfrm>
        </p:spPr>
        <p:txBody>
          <a:bodyPr vert="horz" lIns="91440" tIns="45720" rIns="91440" bIns="45720" rtlCol="0" anchor="t">
            <a:normAutofit fontScale="92500" lnSpcReduction="20000"/>
          </a:bodyPr>
          <a:lstStyle/>
          <a:p>
            <a:pPr marL="0" indent="0">
              <a:buNone/>
            </a:pPr>
            <a:r>
              <a:rPr lang="en-US" sz="2000" b="1" u="sng" dirty="0">
                <a:solidFill>
                  <a:schemeClr val="bg1"/>
                </a:solidFill>
                <a:ea typeface="+mn-lt"/>
                <a:cs typeface="+mn-lt"/>
              </a:rPr>
              <a:t>Support vs Confidence Scatter Plot</a:t>
            </a:r>
            <a:endParaRPr lang="en-US" u="sng" dirty="0">
              <a:solidFill>
                <a:schemeClr val="bg1"/>
              </a:solidFill>
            </a:endParaRPr>
          </a:p>
          <a:p>
            <a:pPr marL="0" indent="0">
              <a:buNone/>
            </a:pPr>
            <a:r>
              <a:rPr lang="en-US" sz="2000" dirty="0">
                <a:solidFill>
                  <a:schemeClr val="bg1"/>
                </a:solidFill>
                <a:ea typeface="+mn-lt"/>
                <a:cs typeface="+mn-lt"/>
              </a:rPr>
              <a:t>The scatter plot illustrates the relationship between support and confidence for various association rules. </a:t>
            </a:r>
            <a:r>
              <a:rPr lang="en-US" sz="2000" b="1" dirty="0">
                <a:solidFill>
                  <a:schemeClr val="bg1"/>
                </a:solidFill>
                <a:ea typeface="+mn-lt"/>
                <a:cs typeface="+mn-lt"/>
              </a:rPr>
              <a:t>Support</a:t>
            </a:r>
            <a:r>
              <a:rPr lang="en-US" sz="2000" dirty="0">
                <a:solidFill>
                  <a:schemeClr val="bg1"/>
                </a:solidFill>
                <a:ea typeface="+mn-lt"/>
                <a:cs typeface="+mn-lt"/>
              </a:rPr>
              <a:t> indicates the frequency of </a:t>
            </a:r>
            <a:r>
              <a:rPr lang="en-US" sz="2000" dirty="0" err="1">
                <a:solidFill>
                  <a:schemeClr val="bg1"/>
                </a:solidFill>
                <a:ea typeface="+mn-lt"/>
                <a:cs typeface="+mn-lt"/>
              </a:rPr>
              <a:t>itemsets</a:t>
            </a:r>
            <a:r>
              <a:rPr lang="en-US" sz="2000" dirty="0">
                <a:solidFill>
                  <a:schemeClr val="bg1"/>
                </a:solidFill>
                <a:ea typeface="+mn-lt"/>
                <a:cs typeface="+mn-lt"/>
              </a:rPr>
              <a:t>, while </a:t>
            </a:r>
            <a:r>
              <a:rPr lang="en-US" sz="2000" b="1" dirty="0">
                <a:solidFill>
                  <a:schemeClr val="bg1"/>
                </a:solidFill>
                <a:ea typeface="+mn-lt"/>
                <a:cs typeface="+mn-lt"/>
              </a:rPr>
              <a:t>confidence</a:t>
            </a:r>
            <a:r>
              <a:rPr lang="en-US" sz="2000" dirty="0">
                <a:solidFill>
                  <a:schemeClr val="bg1"/>
                </a:solidFill>
                <a:ea typeface="+mn-lt"/>
                <a:cs typeface="+mn-lt"/>
              </a:rPr>
              <a:t> reflects the probability that an item will appear given another. High support and confidence generally suggest strong, reliable association rules, which are valuable for understanding customer purchasing patterns. The plot shows if rules with higher support also have high confidence or if low-support rules exhibit strong confidence, aiding in the selection of the most meaningful patterns.</a:t>
            </a:r>
            <a:endParaRPr lang="en-US" sz="2000">
              <a:solidFill>
                <a:schemeClr val="bg1"/>
              </a:solidFill>
            </a:endParaRPr>
          </a:p>
        </p:txBody>
      </p:sp>
      <p:cxnSp>
        <p:nvCxnSpPr>
          <p:cNvPr id="15" name="Straight Connector 14">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19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3A7556-7730-0F42-89BF-0A4DF1364BD2}"/>
              </a:ext>
            </a:extLst>
          </p:cNvPr>
          <p:cNvSpPr>
            <a:spLocks noGrp="1"/>
          </p:cNvSpPr>
          <p:nvPr>
            <p:ph type="title"/>
          </p:nvPr>
        </p:nvSpPr>
        <p:spPr>
          <a:xfrm>
            <a:off x="838200" y="1641752"/>
            <a:ext cx="4391024" cy="1323439"/>
          </a:xfrm>
        </p:spPr>
        <p:txBody>
          <a:bodyPr anchor="t">
            <a:normAutofit/>
          </a:bodyPr>
          <a:lstStyle/>
          <a:p>
            <a:r>
              <a:rPr lang="en-US" sz="4000">
                <a:solidFill>
                  <a:schemeClr val="bg1"/>
                </a:solidFill>
              </a:rPr>
              <a:t>Visuals Contd.</a:t>
            </a:r>
          </a:p>
        </p:txBody>
      </p:sp>
      <p:sp>
        <p:nvSpPr>
          <p:cNvPr id="8" name="Content Placeholder 7">
            <a:extLst>
              <a:ext uri="{FF2B5EF4-FFF2-40B4-BE49-F238E27FC236}">
                <a16:creationId xmlns:a16="http://schemas.microsoft.com/office/drawing/2014/main" id="{7BEC2475-42F4-C320-272E-F0C7E4046725}"/>
              </a:ext>
            </a:extLst>
          </p:cNvPr>
          <p:cNvSpPr>
            <a:spLocks noGrp="1"/>
          </p:cNvSpPr>
          <p:nvPr>
            <p:ph idx="1"/>
          </p:nvPr>
        </p:nvSpPr>
        <p:spPr>
          <a:xfrm>
            <a:off x="838200" y="2616874"/>
            <a:ext cx="4391024" cy="3745825"/>
          </a:xfrm>
        </p:spPr>
        <p:txBody>
          <a:bodyPr vert="horz" lIns="91440" tIns="45720" rIns="91440" bIns="45720" rtlCol="0" anchor="t">
            <a:normAutofit fontScale="85000" lnSpcReduction="20000"/>
          </a:bodyPr>
          <a:lstStyle/>
          <a:p>
            <a:pPr marL="0" indent="0">
              <a:buNone/>
            </a:pPr>
            <a:r>
              <a:rPr lang="en-US" sz="2400" b="1" u="sng" dirty="0">
                <a:solidFill>
                  <a:schemeClr val="bg1">
                    <a:alpha val="80000"/>
                  </a:schemeClr>
                </a:solidFill>
                <a:ea typeface="+mn-lt"/>
                <a:cs typeface="+mn-lt"/>
              </a:rPr>
              <a:t>Sample FP-Tree </a:t>
            </a:r>
            <a:endParaRPr lang="en-US" b="1" dirty="0">
              <a:solidFill>
                <a:schemeClr val="bg1">
                  <a:alpha val="80000"/>
                </a:schemeClr>
              </a:solidFill>
            </a:endParaRPr>
          </a:p>
          <a:p>
            <a:pPr marL="0" indent="0">
              <a:buNone/>
            </a:pPr>
            <a:r>
              <a:rPr lang="en-US" sz="2400" dirty="0">
                <a:solidFill>
                  <a:schemeClr val="bg1">
                    <a:alpha val="80000"/>
                  </a:schemeClr>
                </a:solidFill>
                <a:ea typeface="+mn-lt"/>
                <a:cs typeface="+mn-lt"/>
              </a:rPr>
              <a:t>The FP-Tree diagram represents frequent </a:t>
            </a:r>
            <a:r>
              <a:rPr lang="en-US" sz="2400" dirty="0" err="1">
                <a:solidFill>
                  <a:schemeClr val="bg1">
                    <a:alpha val="80000"/>
                  </a:schemeClr>
                </a:solidFill>
                <a:ea typeface="+mn-lt"/>
                <a:cs typeface="+mn-lt"/>
              </a:rPr>
              <a:t>itemsets</a:t>
            </a:r>
            <a:r>
              <a:rPr lang="en-US" sz="2400" dirty="0">
                <a:solidFill>
                  <a:schemeClr val="bg1">
                    <a:alpha val="80000"/>
                  </a:schemeClr>
                </a:solidFill>
                <a:ea typeface="+mn-lt"/>
                <a:cs typeface="+mn-lt"/>
              </a:rPr>
              <a:t> using a compact tree structure. Each path in the tree reflects a frequent itemset, with nodes representing items encountered often together. This visualization helps identify associations among items in the dataset, such as which items are often bought together. The tree structure is efficient for mining frequent </a:t>
            </a:r>
            <a:r>
              <a:rPr lang="en-US" sz="2400" dirty="0" err="1">
                <a:solidFill>
                  <a:schemeClr val="bg1">
                    <a:alpha val="80000"/>
                  </a:schemeClr>
                </a:solidFill>
                <a:ea typeface="+mn-lt"/>
                <a:cs typeface="+mn-lt"/>
              </a:rPr>
              <a:t>itemsets</a:t>
            </a:r>
            <a:r>
              <a:rPr lang="en-US" sz="2400" dirty="0">
                <a:solidFill>
                  <a:schemeClr val="bg1">
                    <a:alpha val="80000"/>
                  </a:schemeClr>
                </a:solidFill>
                <a:ea typeface="+mn-lt"/>
                <a:cs typeface="+mn-lt"/>
              </a:rPr>
              <a:t> and allows for fast extraction of patterns without the computational burden of candidate generation.</a:t>
            </a:r>
            <a:endParaRPr lang="en-US">
              <a:solidFill>
                <a:schemeClr val="bg1">
                  <a:alpha val="80000"/>
                </a:schemeClr>
              </a:solidFill>
            </a:endParaRPr>
          </a:p>
          <a:p>
            <a:endParaRPr lang="en-US" sz="2400" dirty="0">
              <a:solidFill>
                <a:schemeClr val="bg1">
                  <a:alpha val="80000"/>
                </a:schemeClr>
              </a:solidFill>
            </a:endParaRPr>
          </a:p>
        </p:txBody>
      </p:sp>
      <p:grpSp>
        <p:nvGrpSpPr>
          <p:cNvPr id="13" name="Group 12">
            <a:extLst>
              <a:ext uri="{FF2B5EF4-FFF2-40B4-BE49-F238E27FC236}">
                <a16:creationId xmlns:a16="http://schemas.microsoft.com/office/drawing/2014/main" id="{D44E3F87-3D58-4B03-86B2-15A5C5B9C9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96000" y="841376"/>
            <a:ext cx="5260976" cy="4707593"/>
            <a:chOff x="6096000" y="841376"/>
            <a:chExt cx="5260976" cy="4707593"/>
          </a:xfrm>
          <a:effectLst>
            <a:outerShdw blurRad="381000" dist="152400" dir="5400000" algn="ctr" rotWithShape="0">
              <a:srgbClr val="000000">
                <a:alpha val="10000"/>
              </a:srgbClr>
            </a:outerShdw>
          </a:effectLst>
        </p:grpSpPr>
        <p:grpSp>
          <p:nvGrpSpPr>
            <p:cNvPr id="14" name="Group 13">
              <a:extLst>
                <a:ext uri="{FF2B5EF4-FFF2-40B4-BE49-F238E27FC236}">
                  <a16:creationId xmlns:a16="http://schemas.microsoft.com/office/drawing/2014/main" id="{B4D09509-F6FC-47A6-B196-CCCFD8E8305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1" y="841376"/>
              <a:ext cx="5260975" cy="4707593"/>
              <a:chOff x="6096001" y="841376"/>
              <a:chExt cx="5260975" cy="4707593"/>
            </a:xfrm>
          </p:grpSpPr>
          <p:sp>
            <p:nvSpPr>
              <p:cNvPr id="18" name="Freeform: Shape 17">
                <a:extLst>
                  <a:ext uri="{FF2B5EF4-FFF2-40B4-BE49-F238E27FC236}">
                    <a16:creationId xmlns:a16="http://schemas.microsoft.com/office/drawing/2014/main" id="{BA5B9D66-192D-4F12-964D-2B23A1D275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C9C14E68-C469-4A71-AF08-169DB545F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841376"/>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3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3 w 5260975"/>
                  <a:gd name="connsiteY10" fmla="*/ 3775382 h 4707593"/>
                  <a:gd name="connsiteX11" fmla="*/ 4897844 w 5260975"/>
                  <a:gd name="connsiteY11" fmla="*/ 3792472 h 4707593"/>
                  <a:gd name="connsiteX12" fmla="*/ 4870767 w 5260975"/>
                  <a:gd name="connsiteY12" fmla="*/ 3811388 h 4707593"/>
                  <a:gd name="connsiteX13" fmla="*/ 4847916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49 w 5260975"/>
                  <a:gd name="connsiteY22" fmla="*/ 4089832 h 4707593"/>
                  <a:gd name="connsiteX23" fmla="*/ 4468944 w 5260975"/>
                  <a:gd name="connsiteY23" fmla="*/ 4113356 h 4707593"/>
                  <a:gd name="connsiteX24" fmla="*/ 4452622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3"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3" y="3748498"/>
                      <a:pt x="4977440" y="3752627"/>
                    </a:cubicBezTo>
                    <a:cubicBezTo>
                      <a:pt x="4964094" y="3761268"/>
                      <a:pt x="4949499" y="3768277"/>
                      <a:pt x="4935193" y="3775382"/>
                    </a:cubicBezTo>
                    <a:cubicBezTo>
                      <a:pt x="4922903" y="3781431"/>
                      <a:pt x="4909845" y="3785943"/>
                      <a:pt x="4897844" y="3792472"/>
                    </a:cubicBezTo>
                    <a:cubicBezTo>
                      <a:pt x="4888243" y="3797658"/>
                      <a:pt x="4879697" y="3804859"/>
                      <a:pt x="4870767" y="3811388"/>
                    </a:cubicBezTo>
                    <a:cubicBezTo>
                      <a:pt x="4862990" y="3817052"/>
                      <a:pt x="4854445" y="3821949"/>
                      <a:pt x="4847916"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1" y="4077254"/>
                      <a:pt x="4512727" y="4081479"/>
                      <a:pt x="4502549" y="4089832"/>
                    </a:cubicBezTo>
                    <a:cubicBezTo>
                      <a:pt x="4491987" y="4098473"/>
                      <a:pt x="4479986" y="4105290"/>
                      <a:pt x="4468944" y="4113356"/>
                    </a:cubicBezTo>
                    <a:cubicBezTo>
                      <a:pt x="4463087" y="4117676"/>
                      <a:pt x="4458286" y="4123341"/>
                      <a:pt x="4452622"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5" name="Group 14">
              <a:extLst>
                <a:ext uri="{FF2B5EF4-FFF2-40B4-BE49-F238E27FC236}">
                  <a16:creationId xmlns:a16="http://schemas.microsoft.com/office/drawing/2014/main" id="{B2C18990-7F62-45E8-B68F-47E95E481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96000" y="4138312"/>
              <a:ext cx="5260975" cy="1410656"/>
              <a:chOff x="6096000" y="4138312"/>
              <a:chExt cx="5260975" cy="1410656"/>
            </a:xfrm>
          </p:grpSpPr>
          <p:sp>
            <p:nvSpPr>
              <p:cNvPr id="16" name="Freeform: Shape 15">
                <a:extLst>
                  <a:ext uri="{FF2B5EF4-FFF2-40B4-BE49-F238E27FC236}">
                    <a16:creationId xmlns:a16="http://schemas.microsoft.com/office/drawing/2014/main" id="{AC206BB2-3759-4DF0-9932-7445B6367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381FA6FA-3CB6-4F57-8871-82DDE5BE8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4138312"/>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pic>
        <p:nvPicPr>
          <p:cNvPr id="4" name="Content Placeholder 3" descr="A diagram of a company&#10;&#10;AI-generated content may be incorrect.">
            <a:extLst>
              <a:ext uri="{FF2B5EF4-FFF2-40B4-BE49-F238E27FC236}">
                <a16:creationId xmlns:a16="http://schemas.microsoft.com/office/drawing/2014/main" id="{15CD489B-E7E5-55EB-3CE8-296BA28DD417}"/>
              </a:ext>
            </a:extLst>
          </p:cNvPr>
          <p:cNvPicPr>
            <a:picLocks noChangeAspect="1"/>
          </p:cNvPicPr>
          <p:nvPr/>
        </p:nvPicPr>
        <p:blipFill>
          <a:blip r:embed="rId3"/>
          <a:stretch>
            <a:fillRect/>
          </a:stretch>
        </p:blipFill>
        <p:spPr>
          <a:xfrm>
            <a:off x="6553901" y="1350833"/>
            <a:ext cx="4345173" cy="3063347"/>
          </a:xfrm>
          <a:prstGeom prst="rect">
            <a:avLst/>
          </a:prstGeom>
        </p:spPr>
      </p:pic>
    </p:spTree>
    <p:extLst>
      <p:ext uri="{BB962C8B-B14F-4D97-AF65-F5344CB8AC3E}">
        <p14:creationId xmlns:p14="http://schemas.microsoft.com/office/powerpoint/2010/main" val="42772454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17" name="Rectangle 16">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a:extLst>
              <a:ext uri="{FF2B5EF4-FFF2-40B4-BE49-F238E27FC236}">
                <a16:creationId xmlns:a16="http://schemas.microsoft.com/office/drawing/2014/main" id="{9D569790-30D8-5637-5CDE-1998F0750991}"/>
              </a:ext>
            </a:extLst>
          </p:cNvPr>
          <p:cNvSpPr>
            <a:spLocks noGrp="1"/>
          </p:cNvSpPr>
          <p:nvPr>
            <p:ph type="title"/>
          </p:nvPr>
        </p:nvSpPr>
        <p:spPr>
          <a:xfrm>
            <a:off x="6597016" y="905011"/>
            <a:ext cx="4589328" cy="1889135"/>
          </a:xfrm>
        </p:spPr>
        <p:txBody>
          <a:bodyPr anchor="b">
            <a:normAutofit/>
          </a:bodyPr>
          <a:lstStyle/>
          <a:p>
            <a:r>
              <a:rPr lang="en-US" sz="4800" dirty="0"/>
              <a:t>Association Rules Table</a:t>
            </a:r>
          </a:p>
        </p:txBody>
      </p:sp>
      <p:pic>
        <p:nvPicPr>
          <p:cNvPr id="4" name="Content Placeholder 3" descr="A screenshot of a graph&#10;&#10;AI-generated content may be incorrect.">
            <a:extLst>
              <a:ext uri="{FF2B5EF4-FFF2-40B4-BE49-F238E27FC236}">
                <a16:creationId xmlns:a16="http://schemas.microsoft.com/office/drawing/2014/main" id="{88992FD3-8F1E-E3F3-4CFA-620F5E7D6D2D}"/>
              </a:ext>
            </a:extLst>
          </p:cNvPr>
          <p:cNvPicPr>
            <a:picLocks noChangeAspect="1"/>
          </p:cNvPicPr>
          <p:nvPr/>
        </p:nvPicPr>
        <p:blipFill>
          <a:blip r:embed="rId3"/>
          <a:stretch>
            <a:fillRect/>
          </a:stretch>
        </p:blipFill>
        <p:spPr>
          <a:xfrm>
            <a:off x="720807" y="1243425"/>
            <a:ext cx="5468347" cy="4362389"/>
          </a:xfrm>
          <a:prstGeom prst="rect">
            <a:avLst/>
          </a:prstGeom>
        </p:spPr>
      </p:pic>
      <p:sp>
        <p:nvSpPr>
          <p:cNvPr id="8" name="Content Placeholder 7">
            <a:extLst>
              <a:ext uri="{FF2B5EF4-FFF2-40B4-BE49-F238E27FC236}">
                <a16:creationId xmlns:a16="http://schemas.microsoft.com/office/drawing/2014/main" id="{26961510-F407-9A73-2D0D-910AC42AE04E}"/>
              </a:ext>
            </a:extLst>
          </p:cNvPr>
          <p:cNvSpPr>
            <a:spLocks noGrp="1"/>
          </p:cNvSpPr>
          <p:nvPr>
            <p:ph idx="1"/>
          </p:nvPr>
        </p:nvSpPr>
        <p:spPr>
          <a:xfrm>
            <a:off x="6597016" y="2965592"/>
            <a:ext cx="4589328" cy="2987397"/>
          </a:xfrm>
        </p:spPr>
        <p:txBody>
          <a:bodyPr vert="horz" lIns="91440" tIns="45720" rIns="91440" bIns="45720" rtlCol="0" anchor="t">
            <a:normAutofit/>
          </a:bodyPr>
          <a:lstStyle/>
          <a:p>
            <a:pPr marL="0" indent="0">
              <a:buNone/>
            </a:pPr>
            <a:r>
              <a:rPr lang="en-US" sz="1800" dirty="0">
                <a:ea typeface="+mn-lt"/>
                <a:cs typeface="+mn-lt"/>
              </a:rPr>
              <a:t>The association rules table presents the </a:t>
            </a:r>
            <a:r>
              <a:rPr lang="en-US" sz="1800" b="1" dirty="0">
                <a:ea typeface="+mn-lt"/>
                <a:cs typeface="+mn-lt"/>
              </a:rPr>
              <a:t>support</a:t>
            </a:r>
            <a:r>
              <a:rPr lang="en-US" sz="1800" dirty="0">
                <a:ea typeface="+mn-lt"/>
                <a:cs typeface="+mn-lt"/>
              </a:rPr>
              <a:t>, </a:t>
            </a:r>
            <a:r>
              <a:rPr lang="en-US" sz="1800" b="1" dirty="0">
                <a:ea typeface="+mn-lt"/>
                <a:cs typeface="+mn-lt"/>
              </a:rPr>
              <a:t>confidence</a:t>
            </a:r>
            <a:r>
              <a:rPr lang="en-US" sz="1800" dirty="0">
                <a:ea typeface="+mn-lt"/>
                <a:cs typeface="+mn-lt"/>
              </a:rPr>
              <a:t>, and </a:t>
            </a:r>
            <a:r>
              <a:rPr lang="en-US" sz="1800" b="1" dirty="0">
                <a:ea typeface="+mn-lt"/>
                <a:cs typeface="+mn-lt"/>
              </a:rPr>
              <a:t>lift</a:t>
            </a:r>
            <a:r>
              <a:rPr lang="en-US" sz="1800" dirty="0">
                <a:ea typeface="+mn-lt"/>
                <a:cs typeface="+mn-lt"/>
              </a:rPr>
              <a:t> values for each rule generated. </a:t>
            </a:r>
            <a:r>
              <a:rPr lang="en-US" sz="1800" b="1" dirty="0">
                <a:ea typeface="+mn-lt"/>
                <a:cs typeface="+mn-lt"/>
              </a:rPr>
              <a:t>Support</a:t>
            </a:r>
            <a:r>
              <a:rPr lang="en-US" sz="1800" dirty="0">
                <a:ea typeface="+mn-lt"/>
                <a:cs typeface="+mn-lt"/>
              </a:rPr>
              <a:t> measures the frequency of the </a:t>
            </a:r>
            <a:r>
              <a:rPr lang="en-US" sz="1800" dirty="0" err="1">
                <a:ea typeface="+mn-lt"/>
                <a:cs typeface="+mn-lt"/>
              </a:rPr>
              <a:t>itemsets</a:t>
            </a:r>
            <a:r>
              <a:rPr lang="en-US" sz="1800" dirty="0">
                <a:ea typeface="+mn-lt"/>
                <a:cs typeface="+mn-lt"/>
              </a:rPr>
              <a:t>, </a:t>
            </a:r>
            <a:r>
              <a:rPr lang="en-US" sz="1800" b="1" dirty="0">
                <a:ea typeface="+mn-lt"/>
                <a:cs typeface="+mn-lt"/>
              </a:rPr>
              <a:t>confidence</a:t>
            </a:r>
            <a:r>
              <a:rPr lang="en-US" sz="1800" dirty="0">
                <a:ea typeface="+mn-lt"/>
                <a:cs typeface="+mn-lt"/>
              </a:rPr>
              <a:t> shows the likelihood of an item being present when another is purchased, and </a:t>
            </a:r>
            <a:r>
              <a:rPr lang="en-US" sz="1800" b="1" dirty="0">
                <a:ea typeface="+mn-lt"/>
                <a:cs typeface="+mn-lt"/>
              </a:rPr>
              <a:t>lift</a:t>
            </a:r>
            <a:r>
              <a:rPr lang="en-US" sz="1800" dirty="0">
                <a:ea typeface="+mn-lt"/>
                <a:cs typeface="+mn-lt"/>
              </a:rPr>
              <a:t> indicates the strength of the relationship between the items. A higher lift suggests a stronger association, making the rules more valuable for decision-making in marketing or inventory management.</a:t>
            </a:r>
            <a:endParaRPr lang="en-US" sz="1800" dirty="0"/>
          </a:p>
          <a:p>
            <a:endParaRPr lang="en-US" sz="1800" dirty="0"/>
          </a:p>
        </p:txBody>
      </p:sp>
    </p:spTree>
    <p:extLst>
      <p:ext uri="{BB962C8B-B14F-4D97-AF65-F5344CB8AC3E}">
        <p14:creationId xmlns:p14="http://schemas.microsoft.com/office/powerpoint/2010/main" val="33721704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11" name="Group 10">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19" name="Freeform: Shape 18">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12" name="Group 11">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13" name="Group 12">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17" name="Freeform: Shape 16">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14" name="Group 13">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15" name="Freeform: Shape 14">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F54839B5-A13A-BE95-0D47-0ADD567D2AEF}"/>
              </a:ext>
            </a:extLst>
          </p:cNvPr>
          <p:cNvSpPr>
            <a:spLocks noGrp="1"/>
          </p:cNvSpPr>
          <p:nvPr>
            <p:ph type="title"/>
          </p:nvPr>
        </p:nvSpPr>
        <p:spPr>
          <a:xfrm>
            <a:off x="827088" y="1641752"/>
            <a:ext cx="2655887" cy="3213277"/>
          </a:xfrm>
        </p:spPr>
        <p:txBody>
          <a:bodyPr anchor="t">
            <a:normAutofit/>
          </a:bodyPr>
          <a:lstStyle/>
          <a:p>
            <a:r>
              <a:rPr lang="en-US" sz="4000"/>
              <a:t>Key Results and Insights</a:t>
            </a:r>
          </a:p>
        </p:txBody>
      </p:sp>
      <p:sp>
        <p:nvSpPr>
          <p:cNvPr id="3" name="Content Placeholder 2">
            <a:extLst>
              <a:ext uri="{FF2B5EF4-FFF2-40B4-BE49-F238E27FC236}">
                <a16:creationId xmlns:a16="http://schemas.microsoft.com/office/drawing/2014/main" id="{EF5F161B-F326-6AFF-004F-E2376F592CE3}"/>
              </a:ext>
            </a:extLst>
          </p:cNvPr>
          <p:cNvSpPr>
            <a:spLocks noGrp="1"/>
          </p:cNvSpPr>
          <p:nvPr>
            <p:ph idx="1"/>
          </p:nvPr>
        </p:nvSpPr>
        <p:spPr>
          <a:xfrm>
            <a:off x="5232401" y="1721579"/>
            <a:ext cx="6140449" cy="3952648"/>
          </a:xfrm>
        </p:spPr>
        <p:txBody>
          <a:bodyPr vert="horz" lIns="91440" tIns="45720" rIns="91440" bIns="45720" rtlCol="0">
            <a:normAutofit/>
          </a:bodyPr>
          <a:lstStyle/>
          <a:p>
            <a:pPr marL="0" indent="0">
              <a:buNone/>
            </a:pPr>
            <a:r>
              <a:rPr lang="en-US" sz="2200">
                <a:solidFill>
                  <a:schemeClr val="tx1">
                    <a:alpha val="80000"/>
                  </a:schemeClr>
                </a:solidFill>
                <a:ea typeface="+mn-lt"/>
                <a:cs typeface="+mn-lt"/>
              </a:rPr>
              <a:t>1. Services dominate GDP in over 50% of countries — tied to higher GDP per capita.</a:t>
            </a:r>
            <a:endParaRPr lang="en-US" sz="2200">
              <a:solidFill>
                <a:schemeClr val="tx1">
                  <a:alpha val="80000"/>
                </a:schemeClr>
              </a:solidFill>
            </a:endParaRPr>
          </a:p>
          <a:p>
            <a:pPr marL="0" indent="0">
              <a:buNone/>
            </a:pPr>
            <a:r>
              <a:rPr lang="en-US" sz="2200">
                <a:solidFill>
                  <a:schemeClr val="tx1">
                    <a:alpha val="80000"/>
                  </a:schemeClr>
                </a:solidFill>
                <a:ea typeface="+mn-lt"/>
                <a:cs typeface="+mn-lt"/>
              </a:rPr>
              <a:t>2. 30+ countries are over-reliant on agriculture — higher risk of economic vulnerability.</a:t>
            </a:r>
            <a:endParaRPr lang="en-US" sz="2200">
              <a:solidFill>
                <a:schemeClr val="tx1">
                  <a:alpha val="80000"/>
                </a:schemeClr>
              </a:solidFill>
            </a:endParaRPr>
          </a:p>
          <a:p>
            <a:pPr marL="0" indent="0">
              <a:buNone/>
            </a:pPr>
            <a:r>
              <a:rPr lang="en-US" sz="2200">
                <a:solidFill>
                  <a:schemeClr val="tx1">
                    <a:alpha val="80000"/>
                  </a:schemeClr>
                </a:solidFill>
                <a:ea typeface="+mn-lt"/>
                <a:cs typeface="+mn-lt"/>
              </a:rPr>
              <a:t>3. Apriori rules suggest inverse relationship between high agriculture and services.</a:t>
            </a:r>
            <a:endParaRPr lang="en-US" sz="2200">
              <a:solidFill>
                <a:schemeClr val="tx1">
                  <a:alpha val="80000"/>
                </a:schemeClr>
              </a:solidFill>
            </a:endParaRPr>
          </a:p>
          <a:p>
            <a:pPr marL="0" indent="0">
              <a:buNone/>
            </a:pPr>
            <a:r>
              <a:rPr lang="en-US" sz="2200">
                <a:solidFill>
                  <a:schemeClr val="tx1">
                    <a:alpha val="80000"/>
                  </a:schemeClr>
                </a:solidFill>
                <a:ea typeface="+mn-lt"/>
                <a:cs typeface="+mn-lt"/>
              </a:rPr>
              <a:t>4. LOF helped detect hidden underperformers like Yemen, Burundi, and Laos.</a:t>
            </a:r>
            <a:endParaRPr lang="en-US" sz="2200">
              <a:solidFill>
                <a:schemeClr val="tx1">
                  <a:alpha val="80000"/>
                </a:schemeClr>
              </a:solidFill>
            </a:endParaRPr>
          </a:p>
          <a:p>
            <a:pPr marL="0" indent="0">
              <a:buNone/>
            </a:pPr>
            <a:r>
              <a:rPr lang="en-US" sz="2200">
                <a:solidFill>
                  <a:schemeClr val="tx1">
                    <a:alpha val="80000"/>
                  </a:schemeClr>
                </a:solidFill>
                <a:ea typeface="+mn-lt"/>
                <a:cs typeface="+mn-lt"/>
              </a:rPr>
              <a:t>5. FP-Growth showed faster performance and compact rule representation.</a:t>
            </a:r>
            <a:endParaRPr lang="en-US" sz="2200">
              <a:solidFill>
                <a:schemeClr val="tx1">
                  <a:alpha val="80000"/>
                </a:schemeClr>
              </a:solidFill>
            </a:endParaRPr>
          </a:p>
          <a:p>
            <a:endParaRPr lang="en-US" sz="2200">
              <a:solidFill>
                <a:schemeClr val="tx1">
                  <a:alpha val="80000"/>
                </a:schemeClr>
              </a:solidFill>
            </a:endParaRPr>
          </a:p>
        </p:txBody>
      </p:sp>
    </p:spTree>
    <p:extLst>
      <p:ext uri="{BB962C8B-B14F-4D97-AF65-F5344CB8AC3E}">
        <p14:creationId xmlns:p14="http://schemas.microsoft.com/office/powerpoint/2010/main" val="1846172868"/>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F75D05-4633-F40A-8DD4-5690DB22D2A4}"/>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rPr>
              <a:t>GitHub Repository</a:t>
            </a: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AA660B31-DD8B-C8E1-47DF-B73581B87DCE}"/>
              </a:ext>
            </a:extLst>
          </p:cNvPr>
          <p:cNvSpPr>
            <a:spLocks noGrp="1"/>
          </p:cNvSpPr>
          <p:nvPr>
            <p:ph idx="1"/>
          </p:nvPr>
        </p:nvSpPr>
        <p:spPr>
          <a:xfrm>
            <a:off x="6234868" y="1130846"/>
            <a:ext cx="5217173" cy="4351338"/>
          </a:xfrm>
        </p:spPr>
        <p:txBody>
          <a:bodyPr vert="horz" lIns="91440" tIns="45720" rIns="91440" bIns="45720" rtlCol="0">
            <a:normAutofit/>
          </a:bodyPr>
          <a:lstStyle/>
          <a:p>
            <a:r>
              <a:rPr lang="en-US">
                <a:solidFill>
                  <a:schemeClr val="bg1"/>
                </a:solidFill>
                <a:ea typeface="+mn-lt"/>
                <a:cs typeface="+mn-lt"/>
              </a:rPr>
              <a:t>All code, notebooks, visualizations, and algorithm outputs are available here:</a:t>
            </a:r>
          </a:p>
          <a:p>
            <a:endParaRPr lang="en-US">
              <a:solidFill>
                <a:schemeClr val="bg1"/>
              </a:solidFill>
            </a:endParaRPr>
          </a:p>
          <a:p>
            <a:r>
              <a:rPr lang="en-US" dirty="0">
                <a:solidFill>
                  <a:schemeClr val="bg1"/>
                </a:solidFill>
              </a:rPr>
              <a:t>Link</a:t>
            </a:r>
          </a:p>
          <a:p>
            <a:pPr marL="0" indent="0">
              <a:buNone/>
            </a:pPr>
            <a:r>
              <a:rPr lang="en-US">
                <a:solidFill>
                  <a:schemeClr val="bg1"/>
                </a:solidFill>
                <a:ea typeface="+mn-lt"/>
                <a:cs typeface="+mn-lt"/>
                <a:hlinkClick r:id="rId2"/>
              </a:rPr>
              <a:t>https://github.com/akshat262005/EDA_SDG_8_Akshat</a:t>
            </a:r>
            <a:endParaRPr lang="en-US">
              <a:solidFill>
                <a:schemeClr val="bg1"/>
              </a:solidFill>
            </a:endParaRPr>
          </a:p>
        </p:txBody>
      </p:sp>
    </p:spTree>
    <p:extLst>
      <p:ext uri="{BB962C8B-B14F-4D97-AF65-F5344CB8AC3E}">
        <p14:creationId xmlns:p14="http://schemas.microsoft.com/office/powerpoint/2010/main" val="1326925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8B94C8E-E0F3-7186-085B-7124059E361F}"/>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latin typeface="Calibri"/>
                <a:ea typeface="Calibri"/>
                <a:cs typeface="Calibri"/>
              </a:rPr>
              <a:t>Abstract</a:t>
            </a:r>
            <a:endParaRPr lang="en-US">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7463A0D-05C2-E9DC-7952-6B9E62A90256}"/>
              </a:ext>
            </a:extLst>
          </p:cNvPr>
          <p:cNvSpPr>
            <a:spLocks noGrp="1"/>
          </p:cNvSpPr>
          <p:nvPr>
            <p:ph idx="1"/>
          </p:nvPr>
        </p:nvSpPr>
        <p:spPr>
          <a:xfrm>
            <a:off x="1392667" y="2398957"/>
            <a:ext cx="9406666" cy="3526144"/>
          </a:xfrm>
        </p:spPr>
        <p:txBody>
          <a:bodyPr vert="horz" lIns="91440" tIns="45720" rIns="91440" bIns="45720" rtlCol="0">
            <a:normAutofit/>
          </a:bodyPr>
          <a:lstStyle/>
          <a:p>
            <a:r>
              <a:rPr lang="en-US" sz="2000">
                <a:solidFill>
                  <a:schemeClr val="bg1"/>
                </a:solidFill>
                <a:ea typeface="+mn-lt"/>
                <a:cs typeface="+mn-lt"/>
              </a:rPr>
              <a:t>This project explores global economic patterns through sectoral GDP analysis and advanced data mining techniques. By analyzing GDP data from 229 countries, we studied the contributions of agriculture, industry, and services. In addition to traditional EDA, we implemented outlier detection (Z-score, IQR, LOF) and Market Basket Analysis (Apriori, FP-Growth) to uncover hidden patterns in economic behavior.</a:t>
            </a:r>
            <a:endParaRPr lang="en-US" sz="2000">
              <a:solidFill>
                <a:schemeClr val="bg1"/>
              </a:solidFill>
            </a:endParaRPr>
          </a:p>
          <a:p>
            <a:endParaRPr lang="en-US" sz="2000">
              <a:solidFill>
                <a:schemeClr val="bg1"/>
              </a:solidFill>
            </a:endParaRPr>
          </a:p>
          <a:p>
            <a:r>
              <a:rPr lang="en-US" sz="2000">
                <a:solidFill>
                  <a:schemeClr val="bg1"/>
                </a:solidFill>
                <a:ea typeface="+mn-lt"/>
                <a:cs typeface="+mn-lt"/>
              </a:rPr>
              <a:t>These findings help assess alignment with SDG 8 – Decent Work and Economic Growth, and identify countries needing economic diversification or development support.</a:t>
            </a:r>
            <a:endParaRPr lang="en-US" sz="2000">
              <a:solidFill>
                <a:schemeClr val="bg1"/>
              </a:solidFill>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7682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C604B6-B1DE-EACC-9794-EF7268F647E6}"/>
              </a:ext>
            </a:extLst>
          </p:cNvPr>
          <p:cNvSpPr>
            <a:spLocks noGrp="1"/>
          </p:cNvSpPr>
          <p:nvPr>
            <p:ph type="title"/>
          </p:nvPr>
        </p:nvSpPr>
        <p:spPr>
          <a:xfrm>
            <a:off x="827088" y="1641752"/>
            <a:ext cx="3527425" cy="4366936"/>
          </a:xfrm>
        </p:spPr>
        <p:txBody>
          <a:bodyPr anchor="t">
            <a:normAutofit/>
          </a:bodyPr>
          <a:lstStyle/>
          <a:p>
            <a:r>
              <a:rPr lang="en-US" sz="4000"/>
              <a:t>Conclusion</a:t>
            </a:r>
          </a:p>
        </p:txBody>
      </p:sp>
      <p:sp>
        <p:nvSpPr>
          <p:cNvPr id="3" name="Content Placeholder 2">
            <a:extLst>
              <a:ext uri="{FF2B5EF4-FFF2-40B4-BE49-F238E27FC236}">
                <a16:creationId xmlns:a16="http://schemas.microsoft.com/office/drawing/2014/main" id="{858388AC-5B4C-B309-B530-F013E46B5742}"/>
              </a:ext>
            </a:extLst>
          </p:cNvPr>
          <p:cNvSpPr>
            <a:spLocks noGrp="1"/>
          </p:cNvSpPr>
          <p:nvPr>
            <p:ph idx="1"/>
          </p:nvPr>
        </p:nvSpPr>
        <p:spPr>
          <a:xfrm>
            <a:off x="5222081" y="1641752"/>
            <a:ext cx="5260975" cy="3960000"/>
          </a:xfrm>
        </p:spPr>
        <p:txBody>
          <a:bodyPr vert="horz" lIns="91440" tIns="45720" rIns="91440" bIns="45720" rtlCol="0">
            <a:normAutofit/>
          </a:bodyPr>
          <a:lstStyle/>
          <a:p>
            <a:r>
              <a:rPr lang="en-US" sz="2200">
                <a:solidFill>
                  <a:schemeClr val="tx1">
                    <a:alpha val="80000"/>
                  </a:schemeClr>
                </a:solidFill>
                <a:ea typeface="+mn-lt"/>
                <a:cs typeface="+mn-lt"/>
              </a:rPr>
              <a:t>EDA revealed deep disparities in economic structures across regions.</a:t>
            </a:r>
            <a:endParaRPr lang="en-US" sz="2200">
              <a:solidFill>
                <a:schemeClr val="tx1">
                  <a:alpha val="80000"/>
                </a:schemeClr>
              </a:solidFill>
            </a:endParaRPr>
          </a:p>
          <a:p>
            <a:r>
              <a:rPr lang="en-US" sz="2200">
                <a:solidFill>
                  <a:schemeClr val="tx1">
                    <a:alpha val="80000"/>
                  </a:schemeClr>
                </a:solidFill>
                <a:ea typeface="+mn-lt"/>
                <a:cs typeface="+mn-lt"/>
              </a:rPr>
              <a:t>Outlier detection highlighted vulnerable and non-diversified economies.</a:t>
            </a:r>
            <a:endParaRPr lang="en-US" sz="2200">
              <a:solidFill>
                <a:schemeClr val="tx1">
                  <a:alpha val="80000"/>
                </a:schemeClr>
              </a:solidFill>
            </a:endParaRPr>
          </a:p>
          <a:p>
            <a:r>
              <a:rPr lang="en-US" sz="2200">
                <a:solidFill>
                  <a:schemeClr val="tx1">
                    <a:alpha val="80000"/>
                  </a:schemeClr>
                </a:solidFill>
                <a:ea typeface="+mn-lt"/>
                <a:cs typeface="+mn-lt"/>
              </a:rPr>
              <a:t>Association rule mining discovered hidden patterns between GDP sectors.</a:t>
            </a:r>
            <a:endParaRPr lang="en-US" sz="2200">
              <a:solidFill>
                <a:schemeClr val="tx1">
                  <a:alpha val="80000"/>
                </a:schemeClr>
              </a:solidFill>
            </a:endParaRPr>
          </a:p>
          <a:p>
            <a:r>
              <a:rPr lang="en-US" sz="2200">
                <a:solidFill>
                  <a:schemeClr val="tx1">
                    <a:alpha val="80000"/>
                  </a:schemeClr>
                </a:solidFill>
                <a:ea typeface="+mn-lt"/>
                <a:cs typeface="+mn-lt"/>
              </a:rPr>
              <a:t>Apriori and FP-Growth offer insights for economic policy makers.</a:t>
            </a:r>
            <a:endParaRPr lang="en-US" sz="2200">
              <a:solidFill>
                <a:schemeClr val="tx1">
                  <a:alpha val="80000"/>
                </a:schemeClr>
              </a:solidFill>
            </a:endParaRPr>
          </a:p>
          <a:p>
            <a:r>
              <a:rPr lang="en-US" sz="2200">
                <a:solidFill>
                  <a:schemeClr val="tx1">
                    <a:alpha val="80000"/>
                  </a:schemeClr>
                </a:solidFill>
                <a:ea typeface="+mn-lt"/>
                <a:cs typeface="+mn-lt"/>
              </a:rPr>
              <a:t>Our work supports SDG 8 by identifying where growth and decent work are most needed.</a:t>
            </a:r>
            <a:endParaRPr lang="en-US" sz="2200">
              <a:solidFill>
                <a:schemeClr val="tx1">
                  <a:alpha val="80000"/>
                </a:schemeClr>
              </a:solidFill>
            </a:endParaRPr>
          </a:p>
          <a:p>
            <a:endParaRPr lang="en-US" sz="2200">
              <a:solidFill>
                <a:schemeClr val="tx1">
                  <a:alpha val="80000"/>
                </a:schemeClr>
              </a:solidFill>
            </a:endParaRPr>
          </a:p>
        </p:txBody>
      </p:sp>
      <p:grpSp>
        <p:nvGrpSpPr>
          <p:cNvPr id="23" name="Group 22">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11" name="Freeform: Shape 10">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267202907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EDA5F41-ACD1-2517-2CB5-55D0E7B541DE}"/>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References</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24D5D64-6890-73FE-5F8B-DDA3C5623C9A}"/>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r>
              <a:rPr lang="en-US" sz="2000" dirty="0">
                <a:solidFill>
                  <a:schemeClr val="bg1"/>
                </a:solidFill>
                <a:ea typeface="+mn-lt"/>
                <a:cs typeface="+mn-lt"/>
              </a:rPr>
              <a:t>1. Kaggle Dataset: </a:t>
            </a:r>
            <a:br>
              <a:rPr lang="en-US" sz="2000">
                <a:solidFill>
                  <a:schemeClr val="bg1"/>
                </a:solidFill>
              </a:rPr>
            </a:br>
            <a:r>
              <a:rPr lang="en-US" sz="2000" dirty="0">
                <a:solidFill>
                  <a:schemeClr val="bg1"/>
                </a:solidFill>
                <a:ea typeface="+mn-lt"/>
                <a:cs typeface="+mn-lt"/>
                <a:hlinkClick r:id="rId2"/>
              </a:rPr>
              <a:t>https://www.kaggle.com/datasets/rajkumarpandey02/list-of-countries-by-gdp-sector-composition</a:t>
            </a:r>
            <a:endParaRPr lang="en-US" sz="2000" dirty="0">
              <a:solidFill>
                <a:schemeClr val="bg1"/>
              </a:solidFill>
            </a:endParaRPr>
          </a:p>
          <a:p>
            <a:pPr marL="0" indent="0">
              <a:buNone/>
            </a:pPr>
            <a:r>
              <a:rPr lang="en-US" sz="2000">
                <a:solidFill>
                  <a:schemeClr val="bg1"/>
                </a:solidFill>
                <a:ea typeface="+mn-lt"/>
                <a:cs typeface="+mn-lt"/>
              </a:rPr>
              <a:t>2. World Bank Data: </a:t>
            </a:r>
            <a:r>
              <a:rPr lang="en-US" sz="2000">
                <a:solidFill>
                  <a:schemeClr val="bg1"/>
                </a:solidFill>
                <a:ea typeface="+mn-lt"/>
                <a:cs typeface="+mn-lt"/>
                <a:hlinkClick r:id="rId3"/>
              </a:rPr>
              <a:t>https://databank.worldbank.org</a:t>
            </a:r>
            <a:r>
              <a:rPr lang="en-US" sz="2000">
                <a:solidFill>
                  <a:schemeClr val="bg1"/>
                </a:solidFill>
                <a:ea typeface="+mn-lt"/>
                <a:cs typeface="+mn-lt"/>
              </a:rPr>
              <a:t>  </a:t>
            </a:r>
            <a:endParaRPr lang="en-US" sz="2000">
              <a:solidFill>
                <a:schemeClr val="bg1"/>
              </a:solidFill>
            </a:endParaRPr>
          </a:p>
          <a:p>
            <a:pPr marL="0" indent="0">
              <a:buNone/>
            </a:pPr>
            <a:r>
              <a:rPr lang="en-US" sz="2000">
                <a:solidFill>
                  <a:schemeClr val="bg1"/>
                </a:solidFill>
                <a:ea typeface="+mn-lt"/>
                <a:cs typeface="+mn-lt"/>
              </a:rPr>
              <a:t>3. Aurélien Géron – Hands-On EDA with Python  </a:t>
            </a:r>
            <a:endParaRPr lang="en-US" sz="2000">
              <a:solidFill>
                <a:schemeClr val="bg1"/>
              </a:solidFill>
            </a:endParaRPr>
          </a:p>
          <a:p>
            <a:pPr marL="0" indent="0">
              <a:buNone/>
            </a:pPr>
            <a:r>
              <a:rPr lang="en-US" sz="2000">
                <a:solidFill>
                  <a:schemeClr val="bg1"/>
                </a:solidFill>
                <a:ea typeface="+mn-lt"/>
                <a:cs typeface="+mn-lt"/>
              </a:rPr>
              <a:t>4. UN SDG 8 Report – </a:t>
            </a:r>
            <a:r>
              <a:rPr lang="en-US" sz="2000">
                <a:solidFill>
                  <a:schemeClr val="bg1"/>
                </a:solidFill>
                <a:ea typeface="+mn-lt"/>
                <a:cs typeface="+mn-lt"/>
                <a:hlinkClick r:id="rId4"/>
              </a:rPr>
              <a:t>www.un.org/sustainabledevelopment</a:t>
            </a:r>
            <a:r>
              <a:rPr lang="en-US" sz="2000">
                <a:solidFill>
                  <a:schemeClr val="bg1"/>
                </a:solidFill>
                <a:ea typeface="+mn-lt"/>
                <a:cs typeface="+mn-lt"/>
              </a:rPr>
              <a:t>  </a:t>
            </a:r>
            <a:endParaRPr lang="en-US" sz="2000">
              <a:solidFill>
                <a:schemeClr val="bg1"/>
              </a:solidFill>
            </a:endParaRPr>
          </a:p>
          <a:p>
            <a:pPr marL="0" indent="0">
              <a:buNone/>
            </a:pPr>
            <a:r>
              <a:rPr lang="en-US" sz="2000">
                <a:solidFill>
                  <a:schemeClr val="bg1"/>
                </a:solidFill>
                <a:ea typeface="+mn-lt"/>
                <a:cs typeface="+mn-lt"/>
              </a:rPr>
              <a:t>5. Wes McKinney – Python for Data Analysis  </a:t>
            </a:r>
            <a:endParaRPr lang="en-US" sz="2000">
              <a:solidFill>
                <a:schemeClr val="bg1"/>
              </a:solidFill>
            </a:endParaRPr>
          </a:p>
          <a:p>
            <a:pPr marL="0" indent="0">
              <a:buNone/>
            </a:pPr>
            <a:r>
              <a:rPr lang="en-US" sz="2000" dirty="0">
                <a:solidFill>
                  <a:schemeClr val="bg1"/>
                </a:solidFill>
                <a:ea typeface="+mn-lt"/>
                <a:cs typeface="+mn-lt"/>
              </a:rPr>
              <a:t>6. Academic papers on </a:t>
            </a:r>
            <a:r>
              <a:rPr lang="en-US" sz="2000" dirty="0" err="1">
                <a:solidFill>
                  <a:schemeClr val="bg1"/>
                </a:solidFill>
                <a:ea typeface="+mn-lt"/>
                <a:cs typeface="+mn-lt"/>
              </a:rPr>
              <a:t>Apriori</a:t>
            </a:r>
            <a:r>
              <a:rPr lang="en-US" sz="2000" dirty="0">
                <a:solidFill>
                  <a:schemeClr val="bg1"/>
                </a:solidFill>
                <a:ea typeface="+mn-lt"/>
                <a:cs typeface="+mn-lt"/>
              </a:rPr>
              <a:t>, FP-Growth, and LOF from SpringerLink &amp; IEEE Xplore</a:t>
            </a:r>
            <a:endParaRPr lang="en-US" sz="2000" dirty="0">
              <a:solidFill>
                <a:schemeClr val="bg1"/>
              </a:solidFill>
            </a:endParaRPr>
          </a:p>
          <a:p>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5841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0809"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14848-248A-47DD-88E0-95099D951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301" y="1178924"/>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18BDA89-0D2C-4C4E-99F6-D7A220FE4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1130846"/>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aphic 38">
            <a:extLst>
              <a:ext uri="{FF2B5EF4-FFF2-40B4-BE49-F238E27FC236}">
                <a16:creationId xmlns:a16="http://schemas.microsoft.com/office/drawing/2014/main" id="{6B67BE95-96EF-433C-9F29-B0732AA6B6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040" y="1424181"/>
            <a:ext cx="1355538" cy="503582"/>
            <a:chOff x="2267504" y="2540250"/>
            <a:chExt cx="1990951" cy="739640"/>
          </a:xfrm>
          <a:solidFill>
            <a:schemeClr val="bg1"/>
          </a:solidFill>
        </p:grpSpPr>
        <p:sp>
          <p:nvSpPr>
            <p:cNvPr id="17" name="Freeform: Shape 16">
              <a:extLst>
                <a:ext uri="{FF2B5EF4-FFF2-40B4-BE49-F238E27FC236}">
                  <a16:creationId xmlns:a16="http://schemas.microsoft.com/office/drawing/2014/main" id="{AD324976-1596-4B76-A61C-5626816B24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C44DEF24-FB22-48A2-8257-B97AD7E1A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0" name="Graphic 212">
            <a:extLst>
              <a:ext uri="{FF2B5EF4-FFF2-40B4-BE49-F238E27FC236}">
                <a16:creationId xmlns:a16="http://schemas.microsoft.com/office/drawing/2014/main" id="{7CE98B01-ED41-482F-AFA1-19C7FA7C04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B9CABDD0-8DF6-4974-A224-9A2A81778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502" y="629793"/>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24" name="Graphic 4">
            <a:extLst>
              <a:ext uri="{FF2B5EF4-FFF2-40B4-BE49-F238E27FC236}">
                <a16:creationId xmlns:a16="http://schemas.microsoft.com/office/drawing/2014/main" id="{D6E8B984-55B9-4A62-A043-997D00F0AE0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32680" y="5188771"/>
            <a:ext cx="1076787" cy="1076789"/>
            <a:chOff x="5829300" y="3162300"/>
            <a:chExt cx="532256" cy="532257"/>
          </a:xfrm>
          <a:solidFill>
            <a:schemeClr val="bg1"/>
          </a:solidFill>
        </p:grpSpPr>
        <p:sp>
          <p:nvSpPr>
            <p:cNvPr id="25" name="Freeform: Shape 24">
              <a:extLst>
                <a:ext uri="{FF2B5EF4-FFF2-40B4-BE49-F238E27FC236}">
                  <a16:creationId xmlns:a16="http://schemas.microsoft.com/office/drawing/2014/main" id="{D4FAF4A8-82EB-4F6F-B601-43EBF0BD1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6F2473F-E069-4558-9B41-E285BBE030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FC9A4A76-2C9F-486C-9663-6A30A022D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8431DC7-D4CB-479A-AFA4-5B0C597A2E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30755DA1-6F28-4612-A4A7-B915468C6D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616ED79-5475-49E6-A5FE-8D9DB12FB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1DCEB47-7140-4682-8DBF-7667BE28F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A931BD3-5A56-42F2-B6B5-647B28D1C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20E4C8E-4190-498D-9556-6DA668A81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54B2F30F-0B57-4D60-A087-CD6A471F6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FC5E8C73-ED41-4214-AEE6-3C5F49384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1F94534-FE3E-476C-870B-E714E4A66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DE6C1B0-4D58-4937-B2B7-B1207CA18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4F665B49-075E-B045-B75B-44C387A57D84}"/>
              </a:ext>
            </a:extLst>
          </p:cNvPr>
          <p:cNvSpPr>
            <a:spLocks noGrp="1"/>
          </p:cNvSpPr>
          <p:nvPr>
            <p:ph type="title"/>
          </p:nvPr>
        </p:nvSpPr>
        <p:spPr>
          <a:xfrm>
            <a:off x="838200" y="1391619"/>
            <a:ext cx="4905401" cy="4042196"/>
          </a:xfrm>
        </p:spPr>
        <p:txBody>
          <a:bodyPr>
            <a:normAutofit/>
          </a:bodyPr>
          <a:lstStyle/>
          <a:p>
            <a:pPr algn="ctr"/>
            <a:r>
              <a:rPr lang="en-US">
                <a:solidFill>
                  <a:schemeClr val="bg1"/>
                </a:solidFill>
                <a:latin typeface="Calibri"/>
                <a:ea typeface="Calibri"/>
                <a:cs typeface="Calibri"/>
              </a:rPr>
              <a:t>Objectives</a:t>
            </a:r>
            <a:endParaRPr lang="en-US">
              <a:solidFill>
                <a:schemeClr val="bg1"/>
              </a:solidFill>
            </a:endParaRPr>
          </a:p>
        </p:txBody>
      </p:sp>
      <p:sp>
        <p:nvSpPr>
          <p:cNvPr id="3" name="Content Placeholder 2">
            <a:extLst>
              <a:ext uri="{FF2B5EF4-FFF2-40B4-BE49-F238E27FC236}">
                <a16:creationId xmlns:a16="http://schemas.microsoft.com/office/drawing/2014/main" id="{F6A99823-3918-4B7B-7B6E-16B5C2AB489B}"/>
              </a:ext>
            </a:extLst>
          </p:cNvPr>
          <p:cNvSpPr>
            <a:spLocks noGrp="1"/>
          </p:cNvSpPr>
          <p:nvPr>
            <p:ph idx="1"/>
          </p:nvPr>
        </p:nvSpPr>
        <p:spPr>
          <a:xfrm>
            <a:off x="6477270" y="1130846"/>
            <a:ext cx="4974771" cy="4351338"/>
          </a:xfrm>
        </p:spPr>
        <p:txBody>
          <a:bodyPr vert="horz" lIns="91440" tIns="45720" rIns="91440" bIns="45720" rtlCol="0" anchor="t">
            <a:normAutofit/>
          </a:bodyPr>
          <a:lstStyle/>
          <a:p>
            <a:r>
              <a:rPr lang="en-US" sz="2200" dirty="0">
                <a:solidFill>
                  <a:schemeClr val="bg1"/>
                </a:solidFill>
                <a:ea typeface="+mn-lt"/>
                <a:cs typeface="+mn-lt"/>
              </a:rPr>
              <a:t> Perform sector-wise EDA of GDP (Agriculture, Industry, Services).</a:t>
            </a:r>
            <a:endParaRPr lang="en-US" sz="2200" dirty="0">
              <a:solidFill>
                <a:schemeClr val="bg1"/>
              </a:solidFill>
            </a:endParaRPr>
          </a:p>
          <a:p>
            <a:r>
              <a:rPr lang="en-US" sz="2200" dirty="0">
                <a:solidFill>
                  <a:schemeClr val="bg1"/>
                </a:solidFill>
                <a:ea typeface="+mn-lt"/>
                <a:cs typeface="+mn-lt"/>
              </a:rPr>
              <a:t> Identify global economic disparities and patterns.</a:t>
            </a:r>
            <a:endParaRPr lang="en-US" sz="2200" dirty="0">
              <a:solidFill>
                <a:schemeClr val="bg1"/>
              </a:solidFill>
            </a:endParaRPr>
          </a:p>
          <a:p>
            <a:r>
              <a:rPr lang="en-US" sz="2200" dirty="0">
                <a:solidFill>
                  <a:schemeClr val="bg1"/>
                </a:solidFill>
                <a:ea typeface="+mn-lt"/>
                <a:cs typeface="+mn-lt"/>
              </a:rPr>
              <a:t> Detect anomalies and outliers in GDP structure using various techniques.</a:t>
            </a:r>
            <a:endParaRPr lang="en-US" sz="2200" dirty="0">
              <a:solidFill>
                <a:schemeClr val="bg1"/>
              </a:solidFill>
            </a:endParaRPr>
          </a:p>
          <a:p>
            <a:r>
              <a:rPr lang="en-US" sz="2200" dirty="0">
                <a:solidFill>
                  <a:schemeClr val="bg1"/>
                </a:solidFill>
                <a:ea typeface="+mn-lt"/>
                <a:cs typeface="+mn-lt"/>
              </a:rPr>
              <a:t>Apply Association Rule Mining using </a:t>
            </a:r>
            <a:r>
              <a:rPr lang="en-US" sz="2200" dirty="0" err="1">
                <a:solidFill>
                  <a:schemeClr val="bg1"/>
                </a:solidFill>
                <a:ea typeface="+mn-lt"/>
                <a:cs typeface="+mn-lt"/>
              </a:rPr>
              <a:t>Apriori</a:t>
            </a:r>
            <a:r>
              <a:rPr lang="en-US" sz="2200" dirty="0">
                <a:solidFill>
                  <a:schemeClr val="bg1"/>
                </a:solidFill>
                <a:ea typeface="+mn-lt"/>
                <a:cs typeface="+mn-lt"/>
              </a:rPr>
              <a:t>, Hashing, and FP-Growth.</a:t>
            </a:r>
            <a:endParaRPr lang="en-US" sz="2200" dirty="0">
              <a:solidFill>
                <a:schemeClr val="bg1"/>
              </a:solidFill>
            </a:endParaRPr>
          </a:p>
          <a:p>
            <a:r>
              <a:rPr lang="en-US" sz="2200" dirty="0">
                <a:solidFill>
                  <a:schemeClr val="bg1"/>
                </a:solidFill>
                <a:ea typeface="+mn-lt"/>
                <a:cs typeface="+mn-lt"/>
              </a:rPr>
              <a:t> Link findings with SDG 8 goals (sustainable and inclusive economic growth).</a:t>
            </a:r>
            <a:endParaRPr lang="en-US" sz="2200" dirty="0">
              <a:solidFill>
                <a:schemeClr val="bg1"/>
              </a:solidFill>
            </a:endParaRPr>
          </a:p>
          <a:p>
            <a:endParaRPr lang="en-US" sz="2200">
              <a:solidFill>
                <a:schemeClr val="bg1"/>
              </a:solidFill>
            </a:endParaRPr>
          </a:p>
        </p:txBody>
      </p:sp>
    </p:spTree>
    <p:extLst>
      <p:ext uri="{BB962C8B-B14F-4D97-AF65-F5344CB8AC3E}">
        <p14:creationId xmlns:p14="http://schemas.microsoft.com/office/powerpoint/2010/main" val="417037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EF463D-EE6B-46FF-B7C7-74B09A96C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11A27B3A-460C-4100-99B5-817F25979F6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7089" y="1498602"/>
            <a:ext cx="4403345" cy="3940174"/>
            <a:chOff x="827089" y="1498602"/>
            <a:chExt cx="4403345" cy="3940174"/>
          </a:xfrm>
          <a:effectLst>
            <a:outerShdw blurRad="381000" dist="152400" dir="5400000" algn="ctr" rotWithShape="0">
              <a:srgbClr val="000000">
                <a:alpha val="10000"/>
              </a:srgbClr>
            </a:outerShdw>
          </a:effectLst>
        </p:grpSpPr>
        <p:sp>
          <p:nvSpPr>
            <p:cNvPr id="11" name="Freeform: Shape 10">
              <a:extLst>
                <a:ext uri="{FF2B5EF4-FFF2-40B4-BE49-F238E27FC236}">
                  <a16:creationId xmlns:a16="http://schemas.microsoft.com/office/drawing/2014/main" id="{35450488-7F33-43E4-B4DA-CAB50A1CC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sp>
          <p:nvSpPr>
            <p:cNvPr id="12" name="Freeform: Shape 11">
              <a:extLst>
                <a:ext uri="{FF2B5EF4-FFF2-40B4-BE49-F238E27FC236}">
                  <a16:creationId xmlns:a16="http://schemas.microsoft.com/office/drawing/2014/main" id="{EE5154B2-BEF9-4C08-B6B1-9DED9F17C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7089" y="1498602"/>
              <a:ext cx="4403345" cy="3940174"/>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bg1">
                <a:alpha val="86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alpha val="14000"/>
                  </a:schemeClr>
                </a:solidFill>
              </a:endParaRPr>
            </a:p>
          </p:txBody>
        </p:sp>
      </p:grpSp>
      <p:sp>
        <p:nvSpPr>
          <p:cNvPr id="2" name="Title 1">
            <a:extLst>
              <a:ext uri="{FF2B5EF4-FFF2-40B4-BE49-F238E27FC236}">
                <a16:creationId xmlns:a16="http://schemas.microsoft.com/office/drawing/2014/main" id="{7AA5BDDB-3E78-A92C-4A7A-9202F99BF7BC}"/>
              </a:ext>
            </a:extLst>
          </p:cNvPr>
          <p:cNvSpPr>
            <a:spLocks noGrp="1"/>
          </p:cNvSpPr>
          <p:nvPr>
            <p:ph type="title"/>
          </p:nvPr>
        </p:nvSpPr>
        <p:spPr>
          <a:xfrm>
            <a:off x="1268127" y="2023558"/>
            <a:ext cx="3521265" cy="2491292"/>
          </a:xfrm>
        </p:spPr>
        <p:txBody>
          <a:bodyPr anchor="t">
            <a:normAutofit/>
          </a:bodyPr>
          <a:lstStyle/>
          <a:p>
            <a:r>
              <a:rPr lang="en-US" sz="4000"/>
              <a:t>Proposed Methodology</a:t>
            </a:r>
          </a:p>
        </p:txBody>
      </p:sp>
      <p:sp>
        <p:nvSpPr>
          <p:cNvPr id="14" name="Freeform: Shape 13">
            <a:extLst>
              <a:ext uri="{FF2B5EF4-FFF2-40B4-BE49-F238E27FC236}">
                <a16:creationId xmlns:a16="http://schemas.microsoft.com/office/drawing/2014/main" id="{30B5ED20-499B-41E7-95BE-8BBD31314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35A51D22-76EA-4C70-B5C9-ED3946924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258080"/>
            <a:ext cx="4403345" cy="1180695"/>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2">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D423825-BE13-B635-D7A2-2DA447ECC1A5}"/>
              </a:ext>
            </a:extLst>
          </p:cNvPr>
          <p:cNvSpPr>
            <a:spLocks noGrp="1"/>
          </p:cNvSpPr>
          <p:nvPr>
            <p:ph idx="1"/>
          </p:nvPr>
        </p:nvSpPr>
        <p:spPr>
          <a:xfrm>
            <a:off x="6099175" y="1311088"/>
            <a:ext cx="5276850" cy="4327261"/>
          </a:xfrm>
        </p:spPr>
        <p:txBody>
          <a:bodyPr vert="horz" lIns="91440" tIns="45720" rIns="91440" bIns="45720" rtlCol="0" anchor="t">
            <a:normAutofit/>
          </a:bodyPr>
          <a:lstStyle/>
          <a:p>
            <a:pPr marL="0" indent="0">
              <a:buNone/>
            </a:pPr>
            <a:r>
              <a:rPr lang="en-US" sz="2200">
                <a:solidFill>
                  <a:schemeClr val="tx1">
                    <a:alpha val="80000"/>
                  </a:schemeClr>
                </a:solidFill>
                <a:ea typeface="+mn-lt"/>
                <a:cs typeface="+mn-lt"/>
              </a:rPr>
              <a:t>1. Dataset Collection</a:t>
            </a:r>
            <a:endParaRPr lang="en-US" sz="2200">
              <a:solidFill>
                <a:srgbClr val="FFFFFF">
                  <a:alpha val="80000"/>
                </a:srgbClr>
              </a:solidFill>
            </a:endParaRPr>
          </a:p>
          <a:p>
            <a:pPr marL="0" indent="0">
              <a:buNone/>
            </a:pPr>
            <a:r>
              <a:rPr lang="en-US" sz="2200">
                <a:solidFill>
                  <a:schemeClr val="tx1">
                    <a:alpha val="80000"/>
                  </a:schemeClr>
                </a:solidFill>
                <a:ea typeface="+mn-lt"/>
                <a:cs typeface="+mn-lt"/>
              </a:rPr>
              <a:t>2. Data Cleaning &amp; Normalization</a:t>
            </a:r>
            <a:endParaRPr lang="en-US" sz="2200">
              <a:solidFill>
                <a:srgbClr val="FFFFFF">
                  <a:alpha val="80000"/>
                </a:srgbClr>
              </a:solidFill>
            </a:endParaRPr>
          </a:p>
          <a:p>
            <a:pPr marL="0" indent="0">
              <a:buNone/>
            </a:pPr>
            <a:r>
              <a:rPr lang="en-US" sz="2200">
                <a:solidFill>
                  <a:schemeClr val="tx1">
                    <a:alpha val="80000"/>
                  </a:schemeClr>
                </a:solidFill>
                <a:ea typeface="+mn-lt"/>
                <a:cs typeface="+mn-lt"/>
              </a:rPr>
              <a:t>3. EDA (Univariate, Bivariate Analysis)</a:t>
            </a:r>
            <a:endParaRPr lang="en-US" sz="2200">
              <a:solidFill>
                <a:srgbClr val="FFFFFF">
                  <a:alpha val="80000"/>
                </a:srgbClr>
              </a:solidFill>
            </a:endParaRPr>
          </a:p>
          <a:p>
            <a:pPr marL="0" indent="0">
              <a:buNone/>
            </a:pPr>
            <a:r>
              <a:rPr lang="en-US" sz="2200">
                <a:solidFill>
                  <a:schemeClr val="tx1">
                    <a:alpha val="80000"/>
                  </a:schemeClr>
                </a:solidFill>
                <a:ea typeface="+mn-lt"/>
                <a:cs typeface="+mn-lt"/>
              </a:rPr>
              <a:t>4. Outlier Detection (Z-score, IQR, LOF)</a:t>
            </a:r>
            <a:endParaRPr lang="en-US" sz="2200">
              <a:solidFill>
                <a:srgbClr val="FFFFFF">
                  <a:alpha val="80000"/>
                </a:srgbClr>
              </a:solidFill>
            </a:endParaRPr>
          </a:p>
          <a:p>
            <a:pPr marL="0" indent="0">
              <a:buNone/>
            </a:pPr>
            <a:r>
              <a:rPr lang="en-US" sz="2200">
                <a:solidFill>
                  <a:schemeClr val="tx1">
                    <a:alpha val="80000"/>
                  </a:schemeClr>
                </a:solidFill>
                <a:ea typeface="+mn-lt"/>
                <a:cs typeface="+mn-lt"/>
              </a:rPr>
              <a:t>5. Association Rule Mining (</a:t>
            </a:r>
            <a:r>
              <a:rPr lang="en-US" sz="2200" err="1">
                <a:solidFill>
                  <a:schemeClr val="tx1">
                    <a:alpha val="80000"/>
                  </a:schemeClr>
                </a:solidFill>
                <a:ea typeface="+mn-lt"/>
                <a:cs typeface="+mn-lt"/>
              </a:rPr>
              <a:t>Apriori</a:t>
            </a:r>
            <a:r>
              <a:rPr lang="en-US" sz="2200">
                <a:solidFill>
                  <a:schemeClr val="tx1">
                    <a:alpha val="80000"/>
                  </a:schemeClr>
                </a:solidFill>
                <a:ea typeface="+mn-lt"/>
                <a:cs typeface="+mn-lt"/>
              </a:rPr>
              <a:t>, Hashing, FP-Growth)</a:t>
            </a:r>
            <a:endParaRPr lang="en-US" sz="2200">
              <a:solidFill>
                <a:schemeClr val="tx1">
                  <a:alpha val="80000"/>
                </a:schemeClr>
              </a:solidFill>
            </a:endParaRPr>
          </a:p>
          <a:p>
            <a:pPr marL="0" indent="0">
              <a:buNone/>
            </a:pPr>
            <a:r>
              <a:rPr lang="en-US" sz="2200">
                <a:solidFill>
                  <a:schemeClr val="tx1">
                    <a:alpha val="80000"/>
                  </a:schemeClr>
                </a:solidFill>
                <a:ea typeface="+mn-lt"/>
                <a:cs typeface="+mn-lt"/>
              </a:rPr>
              <a:t>6. Visualization &amp; Result Interpretation</a:t>
            </a:r>
            <a:endParaRPr lang="en-US" sz="2200">
              <a:solidFill>
                <a:srgbClr val="FFFFFF">
                  <a:alpha val="80000"/>
                </a:srgbClr>
              </a:solidFill>
            </a:endParaRPr>
          </a:p>
          <a:p>
            <a:pPr marL="0" indent="0">
              <a:buNone/>
            </a:pPr>
            <a:r>
              <a:rPr lang="en-US" sz="2200">
                <a:solidFill>
                  <a:schemeClr val="tx1">
                    <a:alpha val="80000"/>
                  </a:schemeClr>
                </a:solidFill>
                <a:ea typeface="+mn-lt"/>
                <a:cs typeface="+mn-lt"/>
              </a:rPr>
              <a:t>7. SDG 8 Alignment &amp; Recommendations</a:t>
            </a:r>
            <a:endParaRPr lang="en-US" sz="2200">
              <a:solidFill>
                <a:srgbClr val="FFFFFF">
                  <a:alpha val="80000"/>
                </a:srgbClr>
              </a:solidFill>
            </a:endParaRPr>
          </a:p>
          <a:p>
            <a:endParaRPr lang="en-US" sz="2200">
              <a:solidFill>
                <a:schemeClr val="tx1">
                  <a:alpha val="80000"/>
                </a:schemeClr>
              </a:solidFill>
            </a:endParaRPr>
          </a:p>
        </p:txBody>
      </p:sp>
    </p:spTree>
    <p:extLst>
      <p:ext uri="{BB962C8B-B14F-4D97-AF65-F5344CB8AC3E}">
        <p14:creationId xmlns:p14="http://schemas.microsoft.com/office/powerpoint/2010/main" val="57721942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2433E4-DFCF-45E3-C64B-B32704D42873}"/>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ea typeface="+mj-lt"/>
                <a:cs typeface="+mj-lt"/>
              </a:rPr>
              <a:t>Architecture</a:t>
            </a:r>
            <a:endParaRPr lang="en-US" dirty="0"/>
          </a:p>
        </p:txBody>
      </p:sp>
      <p:graphicFrame>
        <p:nvGraphicFramePr>
          <p:cNvPr id="5" name="Content Placeholder 2">
            <a:extLst>
              <a:ext uri="{FF2B5EF4-FFF2-40B4-BE49-F238E27FC236}">
                <a16:creationId xmlns:a16="http://schemas.microsoft.com/office/drawing/2014/main" id="{CB1DDCB4-E708-A687-DDB0-BE02528311E6}"/>
              </a:ext>
            </a:extLst>
          </p:cNvPr>
          <p:cNvGraphicFramePr>
            <a:graphicFrameLocks noGrp="1"/>
          </p:cNvGraphicFramePr>
          <p:nvPr>
            <p:ph idx="1"/>
            <p:extLst>
              <p:ext uri="{D42A27DB-BD31-4B8C-83A1-F6EECF244321}">
                <p14:modId xmlns:p14="http://schemas.microsoft.com/office/powerpoint/2010/main" val="5747586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8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655FD5-6BB5-5771-5743-2501AD614FC3}"/>
              </a:ext>
            </a:extLst>
          </p:cNvPr>
          <p:cNvSpPr>
            <a:spLocks noGrp="1"/>
          </p:cNvSpPr>
          <p:nvPr>
            <p:ph type="title"/>
          </p:nvPr>
        </p:nvSpPr>
        <p:spPr>
          <a:xfrm>
            <a:off x="1102368" y="694268"/>
            <a:ext cx="3553510" cy="5477932"/>
          </a:xfrm>
        </p:spPr>
        <p:txBody>
          <a:bodyPr>
            <a:normAutofit/>
          </a:bodyPr>
          <a:lstStyle/>
          <a:p>
            <a:pPr algn="ctr"/>
            <a:r>
              <a:rPr lang="en-US">
                <a:solidFill>
                  <a:schemeClr val="bg1"/>
                </a:solidFill>
                <a:latin typeface="Calibri"/>
                <a:ea typeface="Calibri"/>
                <a:cs typeface="Calibri"/>
              </a:rPr>
              <a:t>Dataset Overview</a:t>
            </a:r>
            <a:endParaRPr lang="en-US">
              <a:solidFill>
                <a:schemeClr val="bg1"/>
              </a:solidFill>
            </a:endParaRPr>
          </a:p>
        </p:txBody>
      </p:sp>
      <p:grpSp>
        <p:nvGrpSpPr>
          <p:cNvPr id="10" name="Graphic 38">
            <a:extLst>
              <a:ext uri="{FF2B5EF4-FFF2-40B4-BE49-F238E27FC236}">
                <a16:creationId xmlns:a16="http://schemas.microsoft.com/office/drawing/2014/main" id="{1E8369D0-2C3B-4E27-AC6C-A246AC28CDA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A3D5586F-4573-4C57-9793-1EBFDC896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5EED35EF-93A0-4921-941C-ECC67AE2A4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14" name="Graphic 4">
            <a:extLst>
              <a:ext uri="{FF2B5EF4-FFF2-40B4-BE49-F238E27FC236}">
                <a16:creationId xmlns:a16="http://schemas.microsoft.com/office/drawing/2014/main" id="{C6F74901-2A71-43C3-837C-27CCD6B6D63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37426" y="2203010"/>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7B7142-9D64-4D34-B23C-9471326AD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E8EB71CD-AB26-440E-A0D5-E1081DB5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34423BD2-7458-4680-AF49-5013C9D30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29" name="Oval 28">
            <a:extLst>
              <a:ext uri="{FF2B5EF4-FFF2-40B4-BE49-F238E27FC236}">
                <a16:creationId xmlns:a16="http://schemas.microsoft.com/office/drawing/2014/main" id="{EC11F68A-CC71-4196-BBF3-20CDCD75D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085F9950-F10E-4E64-962B-F7034578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9502" y="4752208"/>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CC1FDF79-1E7B-0ADB-9121-2FBA9AABB88D}"/>
              </a:ext>
            </a:extLst>
          </p:cNvPr>
          <p:cNvSpPr>
            <a:spLocks noGrp="1"/>
          </p:cNvSpPr>
          <p:nvPr>
            <p:ph idx="1"/>
          </p:nvPr>
        </p:nvSpPr>
        <p:spPr>
          <a:xfrm>
            <a:off x="6234868" y="1130846"/>
            <a:ext cx="5217173" cy="4351338"/>
          </a:xfrm>
        </p:spPr>
        <p:txBody>
          <a:bodyPr vert="horz" lIns="91440" tIns="45720" rIns="91440" bIns="45720" rtlCol="0">
            <a:normAutofit/>
          </a:bodyPr>
          <a:lstStyle/>
          <a:p>
            <a:pPr lvl="1">
              <a:buNone/>
            </a:pPr>
            <a:r>
              <a:rPr lang="en-US" sz="1700" dirty="0">
                <a:solidFill>
                  <a:schemeClr val="bg1"/>
                </a:solidFill>
                <a:ea typeface="+mn-lt"/>
                <a:cs typeface="+mn-lt"/>
              </a:rPr>
              <a:t>Dataset: List of Countries by GDP Sector Composition  </a:t>
            </a:r>
            <a:endParaRPr lang="en-US" sz="1700" dirty="0">
              <a:solidFill>
                <a:schemeClr val="bg1"/>
              </a:solidFill>
            </a:endParaRPr>
          </a:p>
          <a:p>
            <a:pPr lvl="1">
              <a:buNone/>
            </a:pPr>
            <a:r>
              <a:rPr lang="en-US" sz="1700" dirty="0">
                <a:solidFill>
                  <a:schemeClr val="bg1"/>
                </a:solidFill>
                <a:ea typeface="+mn-lt"/>
                <a:cs typeface="+mn-lt"/>
              </a:rPr>
              <a:t>Source: Kaggle  </a:t>
            </a:r>
            <a:endParaRPr lang="en-US" sz="1700">
              <a:solidFill>
                <a:schemeClr val="bg1"/>
              </a:solidFill>
            </a:endParaRPr>
          </a:p>
          <a:p>
            <a:pPr lvl="1">
              <a:buNone/>
            </a:pPr>
            <a:r>
              <a:rPr lang="en-US" sz="1700" dirty="0">
                <a:solidFill>
                  <a:schemeClr val="bg1"/>
                </a:solidFill>
                <a:ea typeface="+mn-lt"/>
                <a:cs typeface="+mn-lt"/>
              </a:rPr>
              <a:t>Link: </a:t>
            </a:r>
            <a:r>
              <a:rPr lang="en-US" sz="1700" dirty="0">
                <a:solidFill>
                  <a:schemeClr val="bg1"/>
                </a:solidFill>
                <a:ea typeface="+mn-lt"/>
                <a:cs typeface="+mn-lt"/>
                <a:hlinkClick r:id="rId2"/>
              </a:rPr>
              <a:t>https://www.kaggle.com/datasets/rajkumarpandey02/list-of-countries-by-gdp-sector-composition</a:t>
            </a:r>
            <a:endParaRPr lang="en-US" sz="1700">
              <a:solidFill>
                <a:schemeClr val="bg1"/>
              </a:solidFill>
              <a:ea typeface="+mn-lt"/>
              <a:cs typeface="+mn-lt"/>
            </a:endParaRPr>
          </a:p>
          <a:p>
            <a:pPr lvl="1">
              <a:buNone/>
            </a:pPr>
            <a:endParaRPr lang="en-US" sz="1700">
              <a:solidFill>
                <a:schemeClr val="bg1"/>
              </a:solidFill>
            </a:endParaRPr>
          </a:p>
          <a:p>
            <a:pPr lvl="1">
              <a:buNone/>
            </a:pPr>
            <a:r>
              <a:rPr lang="en-US" sz="1700" dirty="0">
                <a:solidFill>
                  <a:schemeClr val="bg1"/>
                </a:solidFill>
                <a:ea typeface="+mn-lt"/>
                <a:cs typeface="+mn-lt"/>
              </a:rPr>
              <a:t>Key Features:</a:t>
            </a:r>
            <a:endParaRPr lang="en-US" sz="1700">
              <a:solidFill>
                <a:schemeClr val="bg1"/>
              </a:solidFill>
            </a:endParaRPr>
          </a:p>
          <a:p>
            <a:pPr lvl="1">
              <a:buNone/>
            </a:pPr>
            <a:r>
              <a:rPr lang="en-US" sz="1700" dirty="0">
                <a:solidFill>
                  <a:schemeClr val="bg1"/>
                </a:solidFill>
                <a:ea typeface="+mn-lt"/>
                <a:cs typeface="+mn-lt"/>
              </a:rPr>
              <a:t>- 229 countries</a:t>
            </a:r>
            <a:endParaRPr lang="en-US" sz="1700">
              <a:solidFill>
                <a:schemeClr val="bg1"/>
              </a:solidFill>
            </a:endParaRPr>
          </a:p>
          <a:p>
            <a:pPr lvl="1">
              <a:buNone/>
            </a:pPr>
            <a:r>
              <a:rPr lang="en-US" sz="1700" dirty="0">
                <a:solidFill>
                  <a:schemeClr val="bg1"/>
                </a:solidFill>
                <a:ea typeface="+mn-lt"/>
                <a:cs typeface="+mn-lt"/>
              </a:rPr>
              <a:t>- GDP in USD</a:t>
            </a:r>
            <a:endParaRPr lang="en-US" sz="1700">
              <a:solidFill>
                <a:schemeClr val="bg1"/>
              </a:solidFill>
            </a:endParaRPr>
          </a:p>
          <a:p>
            <a:pPr lvl="1">
              <a:buNone/>
            </a:pPr>
            <a:r>
              <a:rPr lang="en-US" sz="1700" dirty="0">
                <a:solidFill>
                  <a:schemeClr val="bg1"/>
                </a:solidFill>
                <a:ea typeface="+mn-lt"/>
                <a:cs typeface="+mn-lt"/>
              </a:rPr>
              <a:t>- % contributions from agriculture, industry, and services</a:t>
            </a:r>
            <a:endParaRPr lang="en-US" sz="1700">
              <a:solidFill>
                <a:schemeClr val="bg1"/>
              </a:solidFill>
            </a:endParaRPr>
          </a:p>
          <a:p>
            <a:pPr lvl="1">
              <a:buNone/>
            </a:pPr>
            <a:r>
              <a:rPr lang="en-US" sz="1700" dirty="0">
                <a:solidFill>
                  <a:schemeClr val="bg1"/>
                </a:solidFill>
                <a:ea typeface="+mn-lt"/>
                <a:cs typeface="+mn-lt"/>
              </a:rPr>
              <a:t>- Ideal for sectoral, trend, and pattern mining analysis</a:t>
            </a:r>
            <a:endParaRPr lang="en-US" sz="1700" dirty="0">
              <a:solidFill>
                <a:schemeClr val="bg1"/>
              </a:solidFill>
            </a:endParaRPr>
          </a:p>
          <a:p>
            <a:pPr marL="457200" lvl="1" indent="0">
              <a:buNone/>
            </a:pPr>
            <a:endParaRPr lang="en-US" sz="1700">
              <a:solidFill>
                <a:schemeClr val="bg1"/>
              </a:solidFill>
            </a:endParaRPr>
          </a:p>
        </p:txBody>
      </p:sp>
    </p:spTree>
    <p:extLst>
      <p:ext uri="{BB962C8B-B14F-4D97-AF65-F5344CB8AC3E}">
        <p14:creationId xmlns:p14="http://schemas.microsoft.com/office/powerpoint/2010/main" val="329827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4" name="Rectangle 373">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1D867A-D76E-AB10-C095-5B5D6CE38B23}"/>
              </a:ext>
            </a:extLst>
          </p:cNvPr>
          <p:cNvSpPr>
            <a:spLocks noGrp="1"/>
          </p:cNvSpPr>
          <p:nvPr>
            <p:ph type="title"/>
          </p:nvPr>
        </p:nvSpPr>
        <p:spPr>
          <a:xfrm>
            <a:off x="827088" y="1641752"/>
            <a:ext cx="3527425" cy="4366936"/>
          </a:xfrm>
        </p:spPr>
        <p:txBody>
          <a:bodyPr anchor="t">
            <a:normAutofit/>
          </a:bodyPr>
          <a:lstStyle/>
          <a:p>
            <a:r>
              <a:rPr lang="en-US" sz="4000"/>
              <a:t>Content</a:t>
            </a:r>
          </a:p>
        </p:txBody>
      </p:sp>
      <p:sp>
        <p:nvSpPr>
          <p:cNvPr id="3" name="Content Placeholder 2">
            <a:extLst>
              <a:ext uri="{FF2B5EF4-FFF2-40B4-BE49-F238E27FC236}">
                <a16:creationId xmlns:a16="http://schemas.microsoft.com/office/drawing/2014/main" id="{6601EB1B-7FE0-EF55-E25E-5363A5C800F7}"/>
              </a:ext>
            </a:extLst>
          </p:cNvPr>
          <p:cNvSpPr>
            <a:spLocks noGrp="1"/>
          </p:cNvSpPr>
          <p:nvPr>
            <p:ph idx="1"/>
          </p:nvPr>
        </p:nvSpPr>
        <p:spPr>
          <a:xfrm>
            <a:off x="5222081" y="1641752"/>
            <a:ext cx="5260975" cy="3960000"/>
          </a:xfrm>
        </p:spPr>
        <p:txBody>
          <a:bodyPr vert="horz" lIns="91440" tIns="45720" rIns="91440" bIns="45720" rtlCol="0">
            <a:normAutofit/>
          </a:bodyPr>
          <a:lstStyle/>
          <a:p>
            <a:r>
              <a:rPr lang="en-US" sz="2000">
                <a:solidFill>
                  <a:schemeClr val="tx1">
                    <a:alpha val="80000"/>
                  </a:schemeClr>
                </a:solidFill>
                <a:ea typeface="+mn-lt"/>
                <a:cs typeface="+mn-lt"/>
              </a:rPr>
              <a:t>This dataset provides a snapshot of the global economy, broken down into three major sectors: Agriculture, Industry, and Services. It highlights the percentage each sector contributes to the total world GDP (Nominal) and gives the total production value for each sector.</a:t>
            </a:r>
            <a:endParaRPr lang="en-US" sz="2000">
              <a:solidFill>
                <a:schemeClr val="tx1">
                  <a:alpha val="80000"/>
                </a:schemeClr>
              </a:solidFill>
            </a:endParaRPr>
          </a:p>
          <a:p>
            <a:r>
              <a:rPr lang="en-US" sz="2000">
                <a:solidFill>
                  <a:schemeClr val="tx1">
                    <a:alpha val="80000"/>
                  </a:schemeClr>
                </a:solidFill>
                <a:ea typeface="+mn-lt"/>
                <a:cs typeface="+mn-lt"/>
              </a:rPr>
              <a:t>Furthermore, for each sector, the dataset identifies the top contributing countries and their respective shares in the global output for that sector. This allows for a comparison of the economic strengths of different nations across these key areas.</a:t>
            </a:r>
            <a:endParaRPr lang="en-US" sz="2000">
              <a:solidFill>
                <a:schemeClr val="tx1">
                  <a:alpha val="80000"/>
                </a:schemeClr>
              </a:solidFill>
            </a:endParaRPr>
          </a:p>
          <a:p>
            <a:endParaRPr lang="en-US" sz="2000">
              <a:solidFill>
                <a:schemeClr val="tx1">
                  <a:alpha val="80000"/>
                </a:schemeClr>
              </a:solidFill>
            </a:endParaRPr>
          </a:p>
        </p:txBody>
      </p:sp>
      <p:grpSp>
        <p:nvGrpSpPr>
          <p:cNvPr id="375" name="Group 374">
            <a:extLst>
              <a:ext uri="{FF2B5EF4-FFF2-40B4-BE49-F238E27FC236}">
                <a16:creationId xmlns:a16="http://schemas.microsoft.com/office/drawing/2014/main" id="{4728F330-19FB-4D39-BD0F-53032ABFEB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79015" y="0"/>
            <a:ext cx="712985" cy="6858000"/>
            <a:chOff x="11479015" y="0"/>
            <a:chExt cx="712985" cy="6858000"/>
          </a:xfrm>
          <a:effectLst>
            <a:outerShdw blurRad="381000" dist="152400" dir="10800000" algn="ctr" rotWithShape="0">
              <a:schemeClr val="bg1">
                <a:alpha val="10000"/>
              </a:schemeClr>
            </a:outerShdw>
          </a:effectLst>
        </p:grpSpPr>
        <p:sp>
          <p:nvSpPr>
            <p:cNvPr id="368" name="Freeform: Shape 367">
              <a:extLst>
                <a:ext uri="{FF2B5EF4-FFF2-40B4-BE49-F238E27FC236}">
                  <a16:creationId xmlns:a16="http://schemas.microsoft.com/office/drawing/2014/main" id="{30220D63-6F38-42F9-8AAD-3B1363A4FA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8" y="0"/>
              <a:ext cx="712982" cy="6858000"/>
            </a:xfrm>
            <a:custGeom>
              <a:avLst/>
              <a:gdLst>
                <a:gd name="connsiteX0" fmla="*/ 280560 w 712982"/>
                <a:gd name="connsiteY0" fmla="*/ 0 h 6858000"/>
                <a:gd name="connsiteX1" fmla="*/ 712982 w 712982"/>
                <a:gd name="connsiteY1" fmla="*/ 0 h 6858000"/>
                <a:gd name="connsiteX2" fmla="*/ 712982 w 712982"/>
                <a:gd name="connsiteY2" fmla="*/ 6858000 h 6858000"/>
                <a:gd name="connsiteX3" fmla="*/ 372527 w 712982"/>
                <a:gd name="connsiteY3" fmla="*/ 6858000 h 6858000"/>
                <a:gd name="connsiteX4" fmla="*/ 372901 w 712982"/>
                <a:gd name="connsiteY4" fmla="*/ 6835810 h 6858000"/>
                <a:gd name="connsiteX5" fmla="*/ 363017 w 712982"/>
                <a:gd name="connsiteY5" fmla="*/ 6518145 h 6858000"/>
                <a:gd name="connsiteX6" fmla="*/ 310498 w 712982"/>
                <a:gd name="connsiteY6" fmla="*/ 6393936 h 6858000"/>
                <a:gd name="connsiteX7" fmla="*/ 305420 w 712982"/>
                <a:gd name="connsiteY7" fmla="*/ 6355564 h 6858000"/>
                <a:gd name="connsiteX8" fmla="*/ 311030 w 712982"/>
                <a:gd name="connsiteY8" fmla="*/ 6267729 h 6858000"/>
                <a:gd name="connsiteX9" fmla="*/ 281440 w 712982"/>
                <a:gd name="connsiteY9" fmla="*/ 6090959 h 6858000"/>
                <a:gd name="connsiteX10" fmla="*/ 258928 w 712982"/>
                <a:gd name="connsiteY10" fmla="*/ 6026981 h 6858000"/>
                <a:gd name="connsiteX11" fmla="*/ 245105 w 712982"/>
                <a:gd name="connsiteY11" fmla="*/ 5991615 h 6858000"/>
                <a:gd name="connsiteX12" fmla="*/ 197441 w 712982"/>
                <a:gd name="connsiteY12" fmla="*/ 5807458 h 6858000"/>
                <a:gd name="connsiteX13" fmla="*/ 159115 w 712982"/>
                <a:gd name="connsiteY13" fmla="*/ 5727356 h 6858000"/>
                <a:gd name="connsiteX14" fmla="*/ 152306 w 712982"/>
                <a:gd name="connsiteY14" fmla="*/ 5705270 h 6858000"/>
                <a:gd name="connsiteX15" fmla="*/ 150939 w 712982"/>
                <a:gd name="connsiteY15" fmla="*/ 5580441 h 6858000"/>
                <a:gd name="connsiteX16" fmla="*/ 187956 w 712982"/>
                <a:gd name="connsiteY16" fmla="*/ 5482729 h 6858000"/>
                <a:gd name="connsiteX17" fmla="*/ 201902 w 712982"/>
                <a:gd name="connsiteY17" fmla="*/ 5463053 h 6858000"/>
                <a:gd name="connsiteX18" fmla="*/ 168174 w 712982"/>
                <a:gd name="connsiteY18" fmla="*/ 5205662 h 6858000"/>
                <a:gd name="connsiteX19" fmla="*/ 157186 w 712982"/>
                <a:gd name="connsiteY19" fmla="*/ 5166766 h 6858000"/>
                <a:gd name="connsiteX20" fmla="*/ 163999 w 712982"/>
                <a:gd name="connsiteY20" fmla="*/ 4972256 h 6858000"/>
                <a:gd name="connsiteX21" fmla="*/ 163388 w 712982"/>
                <a:gd name="connsiteY21" fmla="*/ 4915833 h 6858000"/>
                <a:gd name="connsiteX22" fmla="*/ 166361 w 712982"/>
                <a:gd name="connsiteY22" fmla="*/ 4712964 h 6858000"/>
                <a:gd name="connsiteX23" fmla="*/ 140122 w 712982"/>
                <a:gd name="connsiteY23" fmla="*/ 4687152 h 6858000"/>
                <a:gd name="connsiteX24" fmla="*/ 73058 w 712982"/>
                <a:gd name="connsiteY24" fmla="*/ 4611951 h 6858000"/>
                <a:gd name="connsiteX25" fmla="*/ 3979 w 712982"/>
                <a:gd name="connsiteY25" fmla="*/ 4456771 h 6858000"/>
                <a:gd name="connsiteX26" fmla="*/ 2091 w 712982"/>
                <a:gd name="connsiteY26" fmla="*/ 4412781 h 6858000"/>
                <a:gd name="connsiteX27" fmla="*/ 75905 w 712982"/>
                <a:gd name="connsiteY27" fmla="*/ 4292897 h 6858000"/>
                <a:gd name="connsiteX28" fmla="*/ 104434 w 712982"/>
                <a:gd name="connsiteY28" fmla="*/ 4235333 h 6858000"/>
                <a:gd name="connsiteX29" fmla="*/ 151065 w 712982"/>
                <a:gd name="connsiteY29" fmla="*/ 4075686 h 6858000"/>
                <a:gd name="connsiteX30" fmla="*/ 161243 w 712982"/>
                <a:gd name="connsiteY30" fmla="*/ 4061695 h 6858000"/>
                <a:gd name="connsiteX31" fmla="*/ 286285 w 712982"/>
                <a:gd name="connsiteY31" fmla="*/ 3933862 h 6858000"/>
                <a:gd name="connsiteX32" fmla="*/ 306926 w 712982"/>
                <a:gd name="connsiteY32" fmla="*/ 3905847 h 6858000"/>
                <a:gd name="connsiteX33" fmla="*/ 340015 w 712982"/>
                <a:gd name="connsiteY33" fmla="*/ 3871199 h 6858000"/>
                <a:gd name="connsiteX34" fmla="*/ 400111 w 712982"/>
                <a:gd name="connsiteY34" fmla="*/ 3767743 h 6858000"/>
                <a:gd name="connsiteX35" fmla="*/ 409694 w 712982"/>
                <a:gd name="connsiteY35" fmla="*/ 3646690 h 6858000"/>
                <a:gd name="connsiteX36" fmla="*/ 428447 w 712982"/>
                <a:gd name="connsiteY36" fmla="*/ 3499752 h 6858000"/>
                <a:gd name="connsiteX37" fmla="*/ 445033 w 712982"/>
                <a:gd name="connsiteY37" fmla="*/ 3437349 h 6858000"/>
                <a:gd name="connsiteX38" fmla="*/ 471431 w 712982"/>
                <a:gd name="connsiteY38" fmla="*/ 3272018 h 6858000"/>
                <a:gd name="connsiteX39" fmla="*/ 495919 w 712982"/>
                <a:gd name="connsiteY39" fmla="*/ 3153432 h 6858000"/>
                <a:gd name="connsiteX40" fmla="*/ 499541 w 712982"/>
                <a:gd name="connsiteY40" fmla="*/ 2985907 h 6858000"/>
                <a:gd name="connsiteX41" fmla="*/ 491640 w 712982"/>
                <a:gd name="connsiteY41" fmla="*/ 2905697 h 6858000"/>
                <a:gd name="connsiteX42" fmla="*/ 586592 w 712982"/>
                <a:gd name="connsiteY42" fmla="*/ 2746325 h 6858000"/>
                <a:gd name="connsiteX43" fmla="*/ 647211 w 712982"/>
                <a:gd name="connsiteY43" fmla="*/ 2620857 h 6858000"/>
                <a:gd name="connsiteX44" fmla="*/ 598120 w 712982"/>
                <a:gd name="connsiteY44" fmla="*/ 2501248 h 6858000"/>
                <a:gd name="connsiteX45" fmla="*/ 560897 w 712982"/>
                <a:gd name="connsiteY45" fmla="*/ 2471368 h 6858000"/>
                <a:gd name="connsiteX46" fmla="*/ 506928 w 712982"/>
                <a:gd name="connsiteY46" fmla="*/ 2272389 h 6858000"/>
                <a:gd name="connsiteX47" fmla="*/ 474122 w 712982"/>
                <a:gd name="connsiteY47" fmla="*/ 1983284 h 6858000"/>
                <a:gd name="connsiteX48" fmla="*/ 349180 w 712982"/>
                <a:gd name="connsiteY48" fmla="*/ 1510207 h 6858000"/>
                <a:gd name="connsiteX49" fmla="*/ 306451 w 712982"/>
                <a:gd name="connsiteY49" fmla="*/ 1430003 h 6858000"/>
                <a:gd name="connsiteX50" fmla="*/ 287747 w 712982"/>
                <a:gd name="connsiteY50" fmla="*/ 1336633 h 6858000"/>
                <a:gd name="connsiteX51" fmla="*/ 304326 w 712982"/>
                <a:gd name="connsiteY51" fmla="*/ 1298229 h 6858000"/>
                <a:gd name="connsiteX52" fmla="*/ 317671 w 712982"/>
                <a:gd name="connsiteY52" fmla="*/ 1136667 h 6858000"/>
                <a:gd name="connsiteX53" fmla="*/ 314959 w 712982"/>
                <a:gd name="connsiteY53" fmla="*/ 1106522 h 6858000"/>
                <a:gd name="connsiteX54" fmla="*/ 290675 w 712982"/>
                <a:gd name="connsiteY54" fmla="*/ 1004980 h 6858000"/>
                <a:gd name="connsiteX55" fmla="*/ 272712 w 712982"/>
                <a:gd name="connsiteY55" fmla="*/ 910357 h 6858000"/>
                <a:gd name="connsiteX56" fmla="*/ 270963 w 712982"/>
                <a:gd name="connsiteY56" fmla="*/ 667028 h 6858000"/>
                <a:gd name="connsiteX57" fmla="*/ 244986 w 712982"/>
                <a:gd name="connsiteY57" fmla="*/ 483131 h 6858000"/>
                <a:gd name="connsiteX58" fmla="*/ 241465 w 712982"/>
                <a:gd name="connsiteY58" fmla="*/ 397465 h 6858000"/>
                <a:gd name="connsiteX59" fmla="*/ 244890 w 712982"/>
                <a:gd name="connsiteY59" fmla="*/ 348507 h 6858000"/>
                <a:gd name="connsiteX60" fmla="*/ 293439 w 712982"/>
                <a:gd name="connsiteY60" fmla="*/ 233141 h 6858000"/>
                <a:gd name="connsiteX61" fmla="*/ 300513 w 712982"/>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2" h="6858000">
                  <a:moveTo>
                    <a:pt x="280560" y="0"/>
                  </a:moveTo>
                  <a:lnTo>
                    <a:pt x="712982" y="0"/>
                  </a:lnTo>
                  <a:lnTo>
                    <a:pt x="712982"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6" name="Freeform: Shape 375">
              <a:extLst>
                <a:ext uri="{FF2B5EF4-FFF2-40B4-BE49-F238E27FC236}">
                  <a16:creationId xmlns:a16="http://schemas.microsoft.com/office/drawing/2014/main" id="{97B054CB-4DA3-4EDD-B196-A5DDD1E4E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79015" y="0"/>
              <a:ext cx="712985" cy="6858000"/>
            </a:xfrm>
            <a:custGeom>
              <a:avLst/>
              <a:gdLst>
                <a:gd name="connsiteX0" fmla="*/ 280560 w 712985"/>
                <a:gd name="connsiteY0" fmla="*/ 0 h 6858000"/>
                <a:gd name="connsiteX1" fmla="*/ 712985 w 712985"/>
                <a:gd name="connsiteY1" fmla="*/ 0 h 6858000"/>
                <a:gd name="connsiteX2" fmla="*/ 712985 w 712985"/>
                <a:gd name="connsiteY2" fmla="*/ 6858000 h 6858000"/>
                <a:gd name="connsiteX3" fmla="*/ 372527 w 712985"/>
                <a:gd name="connsiteY3" fmla="*/ 6858000 h 6858000"/>
                <a:gd name="connsiteX4" fmla="*/ 372901 w 712985"/>
                <a:gd name="connsiteY4" fmla="*/ 6835810 h 6858000"/>
                <a:gd name="connsiteX5" fmla="*/ 363017 w 712985"/>
                <a:gd name="connsiteY5" fmla="*/ 6518145 h 6858000"/>
                <a:gd name="connsiteX6" fmla="*/ 310498 w 712985"/>
                <a:gd name="connsiteY6" fmla="*/ 6393936 h 6858000"/>
                <a:gd name="connsiteX7" fmla="*/ 305420 w 712985"/>
                <a:gd name="connsiteY7" fmla="*/ 6355564 h 6858000"/>
                <a:gd name="connsiteX8" fmla="*/ 311030 w 712985"/>
                <a:gd name="connsiteY8" fmla="*/ 6267729 h 6858000"/>
                <a:gd name="connsiteX9" fmla="*/ 281440 w 712985"/>
                <a:gd name="connsiteY9" fmla="*/ 6090959 h 6858000"/>
                <a:gd name="connsiteX10" fmla="*/ 258928 w 712985"/>
                <a:gd name="connsiteY10" fmla="*/ 6026981 h 6858000"/>
                <a:gd name="connsiteX11" fmla="*/ 245105 w 712985"/>
                <a:gd name="connsiteY11" fmla="*/ 5991615 h 6858000"/>
                <a:gd name="connsiteX12" fmla="*/ 197441 w 712985"/>
                <a:gd name="connsiteY12" fmla="*/ 5807458 h 6858000"/>
                <a:gd name="connsiteX13" fmla="*/ 159115 w 712985"/>
                <a:gd name="connsiteY13" fmla="*/ 5727356 h 6858000"/>
                <a:gd name="connsiteX14" fmla="*/ 152306 w 712985"/>
                <a:gd name="connsiteY14" fmla="*/ 5705270 h 6858000"/>
                <a:gd name="connsiteX15" fmla="*/ 150939 w 712985"/>
                <a:gd name="connsiteY15" fmla="*/ 5580441 h 6858000"/>
                <a:gd name="connsiteX16" fmla="*/ 187956 w 712985"/>
                <a:gd name="connsiteY16" fmla="*/ 5482729 h 6858000"/>
                <a:gd name="connsiteX17" fmla="*/ 201902 w 712985"/>
                <a:gd name="connsiteY17" fmla="*/ 5463053 h 6858000"/>
                <a:gd name="connsiteX18" fmla="*/ 168174 w 712985"/>
                <a:gd name="connsiteY18" fmla="*/ 5205662 h 6858000"/>
                <a:gd name="connsiteX19" fmla="*/ 157186 w 712985"/>
                <a:gd name="connsiteY19" fmla="*/ 5166766 h 6858000"/>
                <a:gd name="connsiteX20" fmla="*/ 163999 w 712985"/>
                <a:gd name="connsiteY20" fmla="*/ 4972256 h 6858000"/>
                <a:gd name="connsiteX21" fmla="*/ 163388 w 712985"/>
                <a:gd name="connsiteY21" fmla="*/ 4915833 h 6858000"/>
                <a:gd name="connsiteX22" fmla="*/ 166361 w 712985"/>
                <a:gd name="connsiteY22" fmla="*/ 4712964 h 6858000"/>
                <a:gd name="connsiteX23" fmla="*/ 140122 w 712985"/>
                <a:gd name="connsiteY23" fmla="*/ 4687152 h 6858000"/>
                <a:gd name="connsiteX24" fmla="*/ 73058 w 712985"/>
                <a:gd name="connsiteY24" fmla="*/ 4611951 h 6858000"/>
                <a:gd name="connsiteX25" fmla="*/ 3979 w 712985"/>
                <a:gd name="connsiteY25" fmla="*/ 4456771 h 6858000"/>
                <a:gd name="connsiteX26" fmla="*/ 2091 w 712985"/>
                <a:gd name="connsiteY26" fmla="*/ 4412781 h 6858000"/>
                <a:gd name="connsiteX27" fmla="*/ 75905 w 712985"/>
                <a:gd name="connsiteY27" fmla="*/ 4292897 h 6858000"/>
                <a:gd name="connsiteX28" fmla="*/ 104434 w 712985"/>
                <a:gd name="connsiteY28" fmla="*/ 4235333 h 6858000"/>
                <a:gd name="connsiteX29" fmla="*/ 151065 w 712985"/>
                <a:gd name="connsiteY29" fmla="*/ 4075686 h 6858000"/>
                <a:gd name="connsiteX30" fmla="*/ 161243 w 712985"/>
                <a:gd name="connsiteY30" fmla="*/ 4061695 h 6858000"/>
                <a:gd name="connsiteX31" fmla="*/ 286285 w 712985"/>
                <a:gd name="connsiteY31" fmla="*/ 3933862 h 6858000"/>
                <a:gd name="connsiteX32" fmla="*/ 306926 w 712985"/>
                <a:gd name="connsiteY32" fmla="*/ 3905847 h 6858000"/>
                <a:gd name="connsiteX33" fmla="*/ 340015 w 712985"/>
                <a:gd name="connsiteY33" fmla="*/ 3871199 h 6858000"/>
                <a:gd name="connsiteX34" fmla="*/ 400111 w 712985"/>
                <a:gd name="connsiteY34" fmla="*/ 3767743 h 6858000"/>
                <a:gd name="connsiteX35" fmla="*/ 409694 w 712985"/>
                <a:gd name="connsiteY35" fmla="*/ 3646690 h 6858000"/>
                <a:gd name="connsiteX36" fmla="*/ 428447 w 712985"/>
                <a:gd name="connsiteY36" fmla="*/ 3499752 h 6858000"/>
                <a:gd name="connsiteX37" fmla="*/ 445033 w 712985"/>
                <a:gd name="connsiteY37" fmla="*/ 3437349 h 6858000"/>
                <a:gd name="connsiteX38" fmla="*/ 471431 w 712985"/>
                <a:gd name="connsiteY38" fmla="*/ 3272018 h 6858000"/>
                <a:gd name="connsiteX39" fmla="*/ 495919 w 712985"/>
                <a:gd name="connsiteY39" fmla="*/ 3153432 h 6858000"/>
                <a:gd name="connsiteX40" fmla="*/ 499541 w 712985"/>
                <a:gd name="connsiteY40" fmla="*/ 2985907 h 6858000"/>
                <a:gd name="connsiteX41" fmla="*/ 491640 w 712985"/>
                <a:gd name="connsiteY41" fmla="*/ 2905697 h 6858000"/>
                <a:gd name="connsiteX42" fmla="*/ 586592 w 712985"/>
                <a:gd name="connsiteY42" fmla="*/ 2746325 h 6858000"/>
                <a:gd name="connsiteX43" fmla="*/ 647211 w 712985"/>
                <a:gd name="connsiteY43" fmla="*/ 2620857 h 6858000"/>
                <a:gd name="connsiteX44" fmla="*/ 598120 w 712985"/>
                <a:gd name="connsiteY44" fmla="*/ 2501248 h 6858000"/>
                <a:gd name="connsiteX45" fmla="*/ 560897 w 712985"/>
                <a:gd name="connsiteY45" fmla="*/ 2471368 h 6858000"/>
                <a:gd name="connsiteX46" fmla="*/ 506928 w 712985"/>
                <a:gd name="connsiteY46" fmla="*/ 2272389 h 6858000"/>
                <a:gd name="connsiteX47" fmla="*/ 474122 w 712985"/>
                <a:gd name="connsiteY47" fmla="*/ 1983284 h 6858000"/>
                <a:gd name="connsiteX48" fmla="*/ 349180 w 712985"/>
                <a:gd name="connsiteY48" fmla="*/ 1510207 h 6858000"/>
                <a:gd name="connsiteX49" fmla="*/ 306451 w 712985"/>
                <a:gd name="connsiteY49" fmla="*/ 1430003 h 6858000"/>
                <a:gd name="connsiteX50" fmla="*/ 287747 w 712985"/>
                <a:gd name="connsiteY50" fmla="*/ 1336633 h 6858000"/>
                <a:gd name="connsiteX51" fmla="*/ 304326 w 712985"/>
                <a:gd name="connsiteY51" fmla="*/ 1298229 h 6858000"/>
                <a:gd name="connsiteX52" fmla="*/ 317671 w 712985"/>
                <a:gd name="connsiteY52" fmla="*/ 1136667 h 6858000"/>
                <a:gd name="connsiteX53" fmla="*/ 314959 w 712985"/>
                <a:gd name="connsiteY53" fmla="*/ 1106522 h 6858000"/>
                <a:gd name="connsiteX54" fmla="*/ 290675 w 712985"/>
                <a:gd name="connsiteY54" fmla="*/ 1004980 h 6858000"/>
                <a:gd name="connsiteX55" fmla="*/ 272712 w 712985"/>
                <a:gd name="connsiteY55" fmla="*/ 910357 h 6858000"/>
                <a:gd name="connsiteX56" fmla="*/ 270963 w 712985"/>
                <a:gd name="connsiteY56" fmla="*/ 667028 h 6858000"/>
                <a:gd name="connsiteX57" fmla="*/ 244986 w 712985"/>
                <a:gd name="connsiteY57" fmla="*/ 483131 h 6858000"/>
                <a:gd name="connsiteX58" fmla="*/ 241465 w 712985"/>
                <a:gd name="connsiteY58" fmla="*/ 397465 h 6858000"/>
                <a:gd name="connsiteX59" fmla="*/ 244890 w 712985"/>
                <a:gd name="connsiteY59" fmla="*/ 348507 h 6858000"/>
                <a:gd name="connsiteX60" fmla="*/ 293439 w 712985"/>
                <a:gd name="connsiteY60" fmla="*/ 233141 h 6858000"/>
                <a:gd name="connsiteX61" fmla="*/ 300513 w 712985"/>
                <a:gd name="connsiteY61" fmla="*/ 17206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712985" h="6858000">
                  <a:moveTo>
                    <a:pt x="280560" y="0"/>
                  </a:moveTo>
                  <a:lnTo>
                    <a:pt x="712985" y="0"/>
                  </a:lnTo>
                  <a:lnTo>
                    <a:pt x="712985" y="6858000"/>
                  </a:lnTo>
                  <a:lnTo>
                    <a:pt x="372527" y="6858000"/>
                  </a:lnTo>
                  <a:lnTo>
                    <a:pt x="372901" y="6835810"/>
                  </a:lnTo>
                  <a:cubicBezTo>
                    <a:pt x="343741" y="6729822"/>
                    <a:pt x="373381" y="6623551"/>
                    <a:pt x="363017" y="6518145"/>
                  </a:cubicBezTo>
                  <a:cubicBezTo>
                    <a:pt x="358372" y="6470360"/>
                    <a:pt x="362468" y="6422202"/>
                    <a:pt x="310498" y="6393936"/>
                  </a:cubicBezTo>
                  <a:cubicBezTo>
                    <a:pt x="303659" y="6390296"/>
                    <a:pt x="304819" y="6368800"/>
                    <a:pt x="305420" y="6355564"/>
                  </a:cubicBezTo>
                  <a:cubicBezTo>
                    <a:pt x="306594" y="6326166"/>
                    <a:pt x="314451" y="6296329"/>
                    <a:pt x="311030" y="6267729"/>
                  </a:cubicBezTo>
                  <a:cubicBezTo>
                    <a:pt x="304253" y="6208466"/>
                    <a:pt x="293104" y="6149393"/>
                    <a:pt x="281440" y="6090959"/>
                  </a:cubicBezTo>
                  <a:cubicBezTo>
                    <a:pt x="276978" y="6068911"/>
                    <a:pt x="266829" y="6048361"/>
                    <a:pt x="258928" y="6026981"/>
                  </a:cubicBezTo>
                  <a:cubicBezTo>
                    <a:pt x="254416" y="6015184"/>
                    <a:pt x="244605" y="6003083"/>
                    <a:pt x="245105" y="5991615"/>
                  </a:cubicBezTo>
                  <a:cubicBezTo>
                    <a:pt x="248075" y="5925141"/>
                    <a:pt x="216651" y="5867990"/>
                    <a:pt x="197441" y="5807458"/>
                  </a:cubicBezTo>
                  <a:cubicBezTo>
                    <a:pt x="188523" y="5779456"/>
                    <a:pt x="171697" y="5754078"/>
                    <a:pt x="159115" y="5727356"/>
                  </a:cubicBezTo>
                  <a:cubicBezTo>
                    <a:pt x="155717" y="5720411"/>
                    <a:pt x="152517" y="5712566"/>
                    <a:pt x="152306" y="5705270"/>
                  </a:cubicBezTo>
                  <a:cubicBezTo>
                    <a:pt x="151252" y="5663532"/>
                    <a:pt x="151674" y="5621922"/>
                    <a:pt x="150939" y="5580441"/>
                  </a:cubicBezTo>
                  <a:cubicBezTo>
                    <a:pt x="150326" y="5542748"/>
                    <a:pt x="147369" y="5505023"/>
                    <a:pt x="187956" y="5482729"/>
                  </a:cubicBezTo>
                  <a:cubicBezTo>
                    <a:pt x="194324" y="5479395"/>
                    <a:pt x="198291" y="5470181"/>
                    <a:pt x="201902" y="5463053"/>
                  </a:cubicBezTo>
                  <a:cubicBezTo>
                    <a:pt x="257480" y="5353065"/>
                    <a:pt x="249730" y="5298303"/>
                    <a:pt x="168174" y="5205662"/>
                  </a:cubicBezTo>
                  <a:cubicBezTo>
                    <a:pt x="159805" y="5196040"/>
                    <a:pt x="152161" y="5174340"/>
                    <a:pt x="157186" y="5166766"/>
                  </a:cubicBezTo>
                  <a:cubicBezTo>
                    <a:pt x="198743" y="5102508"/>
                    <a:pt x="186477" y="5038579"/>
                    <a:pt x="163999" y="4972256"/>
                  </a:cubicBezTo>
                  <a:cubicBezTo>
                    <a:pt x="158020" y="4955056"/>
                    <a:pt x="155299" y="4930181"/>
                    <a:pt x="163388" y="4915833"/>
                  </a:cubicBezTo>
                  <a:cubicBezTo>
                    <a:pt x="200708" y="4847649"/>
                    <a:pt x="186907" y="4780374"/>
                    <a:pt x="166361" y="4712964"/>
                  </a:cubicBezTo>
                  <a:cubicBezTo>
                    <a:pt x="163165" y="4702485"/>
                    <a:pt x="150748" y="4690669"/>
                    <a:pt x="140122" y="4687152"/>
                  </a:cubicBezTo>
                  <a:cubicBezTo>
                    <a:pt x="102452" y="4674589"/>
                    <a:pt x="86917" y="4644970"/>
                    <a:pt x="73058" y="4611951"/>
                  </a:cubicBezTo>
                  <a:cubicBezTo>
                    <a:pt x="50686" y="4559957"/>
                    <a:pt x="25516" y="4509149"/>
                    <a:pt x="3979" y="4456771"/>
                  </a:cubicBezTo>
                  <a:cubicBezTo>
                    <a:pt x="-1236" y="4443877"/>
                    <a:pt x="-726" y="4427139"/>
                    <a:pt x="2091" y="4412781"/>
                  </a:cubicBezTo>
                  <a:cubicBezTo>
                    <a:pt x="11653" y="4363733"/>
                    <a:pt x="45382" y="4329603"/>
                    <a:pt x="75905" y="4292897"/>
                  </a:cubicBezTo>
                  <a:cubicBezTo>
                    <a:pt x="89361" y="4276787"/>
                    <a:pt x="97880" y="4255660"/>
                    <a:pt x="104434" y="4235333"/>
                  </a:cubicBezTo>
                  <a:cubicBezTo>
                    <a:pt x="121200" y="4182569"/>
                    <a:pt x="135523" y="4128901"/>
                    <a:pt x="151065" y="4075686"/>
                  </a:cubicBezTo>
                  <a:cubicBezTo>
                    <a:pt x="152552" y="4070549"/>
                    <a:pt x="157315" y="4065932"/>
                    <a:pt x="161243" y="4061695"/>
                  </a:cubicBezTo>
                  <a:cubicBezTo>
                    <a:pt x="202828" y="4019095"/>
                    <a:pt x="244731" y="3976753"/>
                    <a:pt x="286285" y="3933862"/>
                  </a:cubicBezTo>
                  <a:cubicBezTo>
                    <a:pt x="294168" y="3925683"/>
                    <a:pt x="299393" y="3914571"/>
                    <a:pt x="306926" y="3905847"/>
                  </a:cubicBezTo>
                  <a:cubicBezTo>
                    <a:pt x="317292" y="3893589"/>
                    <a:pt x="326766" y="3878502"/>
                    <a:pt x="340015" y="3871199"/>
                  </a:cubicBezTo>
                  <a:cubicBezTo>
                    <a:pt x="381725" y="3848490"/>
                    <a:pt x="396760" y="3812013"/>
                    <a:pt x="400111" y="3767743"/>
                  </a:cubicBezTo>
                  <a:cubicBezTo>
                    <a:pt x="403294" y="3727294"/>
                    <a:pt x="405323" y="3686973"/>
                    <a:pt x="409694" y="3646690"/>
                  </a:cubicBezTo>
                  <a:cubicBezTo>
                    <a:pt x="414852" y="3597538"/>
                    <a:pt x="420910" y="3548579"/>
                    <a:pt x="428447" y="3499752"/>
                  </a:cubicBezTo>
                  <a:cubicBezTo>
                    <a:pt x="431696" y="3478619"/>
                    <a:pt x="435683" y="3456228"/>
                    <a:pt x="445033" y="3437349"/>
                  </a:cubicBezTo>
                  <a:cubicBezTo>
                    <a:pt x="470858" y="3384475"/>
                    <a:pt x="486179" y="3329236"/>
                    <a:pt x="471431" y="3272018"/>
                  </a:cubicBezTo>
                  <a:cubicBezTo>
                    <a:pt x="459682" y="3226180"/>
                    <a:pt x="472474" y="3185267"/>
                    <a:pt x="495919" y="3153432"/>
                  </a:cubicBezTo>
                  <a:cubicBezTo>
                    <a:pt x="538461" y="3095505"/>
                    <a:pt x="521296" y="3040311"/>
                    <a:pt x="499541" y="2985907"/>
                  </a:cubicBezTo>
                  <a:cubicBezTo>
                    <a:pt x="488276" y="2957871"/>
                    <a:pt x="486838" y="2934028"/>
                    <a:pt x="491640" y="2905697"/>
                  </a:cubicBezTo>
                  <a:cubicBezTo>
                    <a:pt x="502898" y="2840071"/>
                    <a:pt x="547705" y="2792141"/>
                    <a:pt x="586592" y="2746325"/>
                  </a:cubicBezTo>
                  <a:cubicBezTo>
                    <a:pt x="619786" y="2707275"/>
                    <a:pt x="636305" y="2665661"/>
                    <a:pt x="647211" y="2620857"/>
                  </a:cubicBezTo>
                  <a:cubicBezTo>
                    <a:pt x="661216" y="2564298"/>
                    <a:pt x="648982" y="2522027"/>
                    <a:pt x="598120" y="2501248"/>
                  </a:cubicBezTo>
                  <a:cubicBezTo>
                    <a:pt x="583733" y="2495506"/>
                    <a:pt x="566431" y="2484521"/>
                    <a:pt x="560897" y="2471368"/>
                  </a:cubicBezTo>
                  <a:cubicBezTo>
                    <a:pt x="533469" y="2407931"/>
                    <a:pt x="496686" y="2344634"/>
                    <a:pt x="506928" y="2272389"/>
                  </a:cubicBezTo>
                  <a:cubicBezTo>
                    <a:pt x="520879" y="2172517"/>
                    <a:pt x="509052" y="2077807"/>
                    <a:pt x="474122" y="1983284"/>
                  </a:cubicBezTo>
                  <a:cubicBezTo>
                    <a:pt x="417537" y="1829959"/>
                    <a:pt x="358639" y="1676886"/>
                    <a:pt x="349180" y="1510207"/>
                  </a:cubicBezTo>
                  <a:cubicBezTo>
                    <a:pt x="347619" y="1482573"/>
                    <a:pt x="326399" y="1451821"/>
                    <a:pt x="306451" y="1430003"/>
                  </a:cubicBezTo>
                  <a:cubicBezTo>
                    <a:pt x="268511" y="1388202"/>
                    <a:pt x="266127" y="1390512"/>
                    <a:pt x="287747" y="1336633"/>
                  </a:cubicBezTo>
                  <a:cubicBezTo>
                    <a:pt x="293070" y="1323756"/>
                    <a:pt x="295470" y="1308272"/>
                    <a:pt x="304326" y="1298229"/>
                  </a:cubicBezTo>
                  <a:cubicBezTo>
                    <a:pt x="349361" y="1247057"/>
                    <a:pt x="331041" y="1191986"/>
                    <a:pt x="317671" y="1136667"/>
                  </a:cubicBezTo>
                  <a:cubicBezTo>
                    <a:pt x="315148" y="1126990"/>
                    <a:pt x="311827" y="1115354"/>
                    <a:pt x="314959" y="1106522"/>
                  </a:cubicBezTo>
                  <a:cubicBezTo>
                    <a:pt x="329032" y="1066641"/>
                    <a:pt x="319157" y="1035231"/>
                    <a:pt x="290675" y="1004980"/>
                  </a:cubicBezTo>
                  <a:cubicBezTo>
                    <a:pt x="266138" y="978690"/>
                    <a:pt x="249805" y="947108"/>
                    <a:pt x="272712" y="910357"/>
                  </a:cubicBezTo>
                  <a:cubicBezTo>
                    <a:pt x="323486" y="828702"/>
                    <a:pt x="317578" y="747981"/>
                    <a:pt x="270963" y="667028"/>
                  </a:cubicBezTo>
                  <a:cubicBezTo>
                    <a:pt x="237707" y="609204"/>
                    <a:pt x="225082" y="549995"/>
                    <a:pt x="244986" y="483131"/>
                  </a:cubicBezTo>
                  <a:cubicBezTo>
                    <a:pt x="252708" y="457408"/>
                    <a:pt x="242285" y="426353"/>
                    <a:pt x="241465" y="397465"/>
                  </a:cubicBezTo>
                  <a:cubicBezTo>
                    <a:pt x="240850" y="381142"/>
                    <a:pt x="239176" y="363176"/>
                    <a:pt x="244890" y="348507"/>
                  </a:cubicBezTo>
                  <a:cubicBezTo>
                    <a:pt x="259350" y="309454"/>
                    <a:pt x="279299" y="272445"/>
                    <a:pt x="293439" y="233141"/>
                  </a:cubicBezTo>
                  <a:cubicBezTo>
                    <a:pt x="300152" y="214256"/>
                    <a:pt x="302437" y="192349"/>
                    <a:pt x="300513" y="172069"/>
                  </a:cubicBezTo>
                  <a:close/>
                </a:path>
              </a:pathLst>
            </a:custGeom>
            <a:blipFill>
              <a:blip r:embed="rId2">
                <a:alphaModFix amt="57000"/>
              </a:blip>
              <a:tile tx="0" ty="0" sx="100000" sy="10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96469115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8927998-7094-FA21-208C-03825BD90FAE}"/>
              </a:ext>
            </a:extLst>
          </p:cNvPr>
          <p:cNvSpPr>
            <a:spLocks noGrp="1"/>
          </p:cNvSpPr>
          <p:nvPr>
            <p:ph type="title"/>
          </p:nvPr>
        </p:nvSpPr>
        <p:spPr>
          <a:xfrm>
            <a:off x="838200" y="669925"/>
            <a:ext cx="4508946" cy="1325563"/>
          </a:xfrm>
        </p:spPr>
        <p:txBody>
          <a:bodyPr anchor="b">
            <a:normAutofit/>
          </a:bodyPr>
          <a:lstStyle/>
          <a:p>
            <a:pPr algn="r"/>
            <a:r>
              <a:rPr lang="en-US" sz="3700">
                <a:solidFill>
                  <a:schemeClr val="bg1"/>
                </a:solidFill>
                <a:latin typeface="Calibri"/>
                <a:ea typeface="Calibri"/>
                <a:cs typeface="Calibri"/>
              </a:rPr>
              <a:t>SDG 8 – Decent Work and Economic Growth</a:t>
            </a:r>
            <a:endParaRPr lang="en-US" sz="3700">
              <a:solidFill>
                <a:schemeClr val="bg1"/>
              </a:solidFill>
            </a:endParaRP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6A003A4-B167-D251-F46F-06879192EF9D}"/>
              </a:ext>
            </a:extLst>
          </p:cNvPr>
          <p:cNvSpPr>
            <a:spLocks noGrp="1"/>
          </p:cNvSpPr>
          <p:nvPr>
            <p:ph idx="1"/>
          </p:nvPr>
        </p:nvSpPr>
        <p:spPr>
          <a:xfrm>
            <a:off x="1392667" y="2398957"/>
            <a:ext cx="9406666" cy="3526144"/>
          </a:xfrm>
        </p:spPr>
        <p:txBody>
          <a:bodyPr vert="horz" lIns="91440" tIns="45720" rIns="91440" bIns="45720" rtlCol="0">
            <a:normAutofit/>
          </a:bodyPr>
          <a:lstStyle/>
          <a:p>
            <a:pPr marL="0" indent="0">
              <a:buNone/>
            </a:pPr>
            <a:endParaRPr lang="en-US" sz="1900">
              <a:solidFill>
                <a:schemeClr val="bg1"/>
              </a:solidFill>
            </a:endParaRPr>
          </a:p>
          <a:p>
            <a:r>
              <a:rPr lang="en-US" sz="1900" dirty="0">
                <a:solidFill>
                  <a:schemeClr val="bg1"/>
                </a:solidFill>
                <a:ea typeface="+mn-lt"/>
                <a:cs typeface="+mn-lt"/>
              </a:rPr>
              <a:t>Focus:</a:t>
            </a:r>
            <a:endParaRPr lang="en-US" sz="1900" dirty="0">
              <a:solidFill>
                <a:schemeClr val="bg1"/>
              </a:solidFill>
            </a:endParaRPr>
          </a:p>
          <a:p>
            <a:pPr marL="0" indent="0">
              <a:buNone/>
            </a:pPr>
            <a:r>
              <a:rPr lang="en-US" sz="1900">
                <a:solidFill>
                  <a:schemeClr val="bg1"/>
                </a:solidFill>
                <a:ea typeface="+mn-lt"/>
                <a:cs typeface="+mn-lt"/>
              </a:rPr>
              <a:t>  - Promote sustained, inclusive, and sustainable economic growth.</a:t>
            </a:r>
            <a:endParaRPr lang="en-US" sz="1900">
              <a:solidFill>
                <a:schemeClr val="bg1"/>
              </a:solidFill>
            </a:endParaRPr>
          </a:p>
          <a:p>
            <a:pPr marL="0" indent="0">
              <a:buNone/>
            </a:pPr>
            <a:r>
              <a:rPr lang="en-US" sz="1900">
                <a:solidFill>
                  <a:schemeClr val="bg1"/>
                </a:solidFill>
                <a:ea typeface="+mn-lt"/>
                <a:cs typeface="+mn-lt"/>
              </a:rPr>
              <a:t>  - Encourage productive employment and decent work for all.</a:t>
            </a:r>
            <a:endParaRPr lang="en-US" sz="1900">
              <a:solidFill>
                <a:schemeClr val="bg1"/>
              </a:solidFill>
            </a:endParaRPr>
          </a:p>
          <a:p>
            <a:endParaRPr lang="en-US" sz="1900">
              <a:solidFill>
                <a:schemeClr val="bg1"/>
              </a:solidFill>
            </a:endParaRPr>
          </a:p>
          <a:p>
            <a:r>
              <a:rPr lang="en-US" sz="1900" dirty="0">
                <a:solidFill>
                  <a:schemeClr val="bg1"/>
                </a:solidFill>
                <a:ea typeface="+mn-lt"/>
                <a:cs typeface="+mn-lt"/>
              </a:rPr>
              <a:t>Our data reveals:</a:t>
            </a:r>
          </a:p>
          <a:p>
            <a:pPr marL="0" indent="0">
              <a:buNone/>
            </a:pPr>
            <a:r>
              <a:rPr lang="en-US" sz="1900" dirty="0">
                <a:solidFill>
                  <a:schemeClr val="bg1"/>
                </a:solidFill>
                <a:ea typeface="+mn-lt"/>
                <a:cs typeface="+mn-lt"/>
              </a:rPr>
              <a:t>  - Countries over-dependent on agriculture face employment instability.</a:t>
            </a:r>
          </a:p>
          <a:p>
            <a:pPr marL="0" indent="0">
              <a:buNone/>
            </a:pPr>
            <a:r>
              <a:rPr lang="en-US" sz="1900">
                <a:solidFill>
                  <a:schemeClr val="bg1"/>
                </a:solidFill>
                <a:ea typeface="+mn-lt"/>
                <a:cs typeface="+mn-lt"/>
              </a:rPr>
              <a:t>  - Diversified economies (high industry + services) show resilience.</a:t>
            </a:r>
            <a:endParaRPr lang="en-US" sz="1900">
              <a:solidFill>
                <a:schemeClr val="bg1"/>
              </a:solidFill>
            </a:endParaRPr>
          </a:p>
          <a:p>
            <a:pPr marL="0" indent="0">
              <a:buNone/>
            </a:pPr>
            <a:r>
              <a:rPr lang="en-US" sz="1900" dirty="0">
                <a:solidFill>
                  <a:schemeClr val="bg1"/>
                </a:solidFill>
                <a:ea typeface="+mn-lt"/>
                <a:cs typeface="+mn-lt"/>
              </a:rPr>
              <a:t>  - Outlier detection and rule mining support identifying underperforming sectors.</a:t>
            </a:r>
            <a:endParaRPr lang="en-US" sz="1900" dirty="0">
              <a:solidFill>
                <a:schemeClr val="bg1"/>
              </a:solidFill>
            </a:endParaRPr>
          </a:p>
          <a:p>
            <a:endParaRPr lang="en-US" sz="19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640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6A57EACD-61CA-4775-9551-2078FC0BC7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31107" y="5203828"/>
            <a:ext cx="1861478" cy="1557272"/>
            <a:chOff x="9731107" y="5203828"/>
            <a:chExt cx="1861478" cy="1557272"/>
          </a:xfrm>
          <a:solidFill>
            <a:schemeClr val="bg1"/>
          </a:solidFill>
        </p:grpSpPr>
        <p:sp>
          <p:nvSpPr>
            <p:cNvPr id="11" name="Freeform: Shape 10">
              <a:extLst>
                <a:ext uri="{FF2B5EF4-FFF2-40B4-BE49-F238E27FC236}">
                  <a16:creationId xmlns:a16="http://schemas.microsoft.com/office/drawing/2014/main" id="{5EA9CEFA-65DF-4773-AB16-4E0811348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203828"/>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5B46568-197D-4462-A2AB-B32016E07D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A310550-C5D3-4B44-A74F-CA522D3EA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F4320944-CB85-404B-ACEB-4C621A2DE0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09ADAE-8ED7-4349-9F53-C9846B34A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44A30888-D632-4303-AD63-F9F6425F67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494E026-3245-4E27-8FA4-B5E503989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70980A2D-E8F8-4D53-96BD-549B6E43CE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203828"/>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F9B2DDE9-70F9-46DE-A98D-A9E6A15B0C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D6359C0-FED2-4F38-AF2C-D2CCB137C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203828"/>
              <a:ext cx="36218" cy="36221"/>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E731DFD6-7643-4367-B357-419597215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D5AD929-BDD1-4C17-B069-7F26DA239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A89B223-AC6D-428A-ADA0-A8107F132C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203828"/>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D55AE910-CDA0-467B-91F1-30022FC702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356051"/>
              <a:ext cx="36465" cy="36221"/>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280BBB4-49D0-40C7-949B-CE40E918B3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3560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A691FB-DA8E-4CB6-B2CB-43996A8A6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6ABC7EF-0297-4356-A5FE-85B70C226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E2A4C124-2BE2-47A7-88BD-0D0E70225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77B5782-F97B-49E6-B4CF-05080D43F7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356051"/>
              <a:ext cx="36221" cy="36221"/>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8B45F28A-82A7-4E2A-AC1D-A9080F5F5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3560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904D3904-C2B3-4481-9AD0-4F4B97BF7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356044"/>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17E99BD2-8425-452F-BBC9-DA271A4D4B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26826B2E-CE5F-4751-AB16-2F5D38E0D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356044"/>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73D69C59-2023-4CEC-BA7C-5EE1834EC6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356044"/>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B90D7BC-1D4E-4E24-B1E4-700CFE90C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35604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79425F03-8DA8-4B30-8D52-0F823F557C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356046"/>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5042418-2AFD-437C-BDFE-95057749D1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50803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6F7247EC-FBD7-42B0-89E1-981401897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C642B17A-8F41-4932-B0D0-CAA198A367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BC09251-BDF7-47DB-8213-2FD24431C9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F3F5D47-FD51-41B4-B385-72FB1B83FD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FEDA36F-4DFB-4CF9-AFCB-DF2830797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5508030"/>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4B82A4E-24F2-4AF9-ACD9-032004D5C7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5080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48A1B0D-4A06-45BC-B4BC-CFC5300FB0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50802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5FAD49E-FD72-4576-A940-2428587BC1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0C5050F-FCF4-41AE-A014-DA0E79C9D0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50802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C05C37E2-39BD-41F3-A48B-0D6656AFD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ADE8E63-21C2-4361-9759-81558A67FB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50802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1BB2F91E-6261-407E-AB8B-BC2971C5E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508025"/>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51B8D98F-3287-4463-9C66-4D5562880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660254"/>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94B4DF75-5954-4360-BD08-C0F14F07B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660248"/>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D9646D91-7334-4EF7-854E-31229C0EBD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6B52D0D3-BAB6-4E87-A7E3-042FE194E0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7C99FAD0-CAF0-416B-A5C2-BF67795C5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0E22E26C-C150-4D82-9949-7CBE6C6E37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660254"/>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D072F62D-B9FA-4CBD-8427-DCDAE9724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6602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4A5E7E19-8DF1-4E35-B975-14DB353C5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660246"/>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F29CC129-69D0-48B1-969C-406A8EC16C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0863A762-C2BE-4B7F-8F77-FB38598FD6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660246"/>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875ED5B7-A269-4716-8A91-60C4640BC4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53D700F-89B5-47C3-88CF-F491CCA23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660246"/>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A60B6165-C5E0-4495-B9AC-5D3FAA17C3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66025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72C06BE7-B255-49E8-AFD7-16EA0DEED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812233"/>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A62BAA60-4FD3-4ED5-85B8-FA1AEBB54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7D285C5F-B15D-4C99-876E-11EA0EDDB8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31D3315B-6CF6-4B8A-9AD6-15E8ED774D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22316A1B-DF30-4B08-A25E-634088C3A8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13B9824C-F3A0-4BB5-BA2D-E7B2C8739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812233"/>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E74AA607-331A-4D12-9628-01D4184CA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C5FC238-AD32-4501-B2D5-55A3F1409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81223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92651C95-EE88-4D97-A4BD-842E093F04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DD800BB2-C68A-40A6-8CD4-A733BD0DBA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812233"/>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8697780E-7DCF-4651-9953-FE1A7062C3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6B417FEE-0006-405F-A3EF-741EC0C60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8122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2CA75D-333A-4FC0-A35C-150218932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81223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71FE7FEB-856E-4B91-9524-7CB608A04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5964459"/>
              <a:ext cx="36465" cy="36221"/>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B815A820-71A2-4F06-909A-802956FCD9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5964453"/>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4135222E-6463-4F37-A52D-8E5F48B17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34C684AC-F7CB-4096-BD97-E024A2203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2AEB483C-20AB-4095-912D-AB52A7C32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2D1625C5-4D6F-4AF0-8F52-3E430AD86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5964459"/>
              <a:ext cx="36221" cy="36221"/>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BE6AC22C-25A4-400A-8E40-0DA9119C5D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5964453"/>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4586291-7B87-4844-A3C7-1B10E7070A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5964451"/>
              <a:ext cx="36221" cy="36226"/>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7E6C849B-AC63-4611-9425-967763280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3DD2AB7-F94D-4A1E-8D17-3A8418C7D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5964451"/>
              <a:ext cx="36218" cy="36226"/>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99CE3DE-A5D3-4CBC-9771-BA0D4A71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5964451"/>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F51F4BCD-DCFB-49C5-AA53-912A2644D5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5964448"/>
              <a:ext cx="36218" cy="36226"/>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217BD47A-2F24-467E-A016-650656A35B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5964453"/>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260F5B69-D34A-4A38-AC4F-E04BB730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116440"/>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36D5DFC6-ED6D-4E93-BBFD-32876861C6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116440"/>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046009FB-3E9E-46F5-9DC9-B225C7B7D6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E10C4A9D-1BAD-4C1A-B643-39CEA7C56A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3786231-B3C8-45C0-AB76-F0F35D7E1D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E05DBD8-3FC9-47DE-88E7-849A2BE28C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116440"/>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F8B45623-D400-48AE-99CB-C50EF8208C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650817F4-286D-4A64-A707-319964118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47" y="6116435"/>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CE2CBB23-BC03-4233-B66D-F3E1BC361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29" y="611643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45B057C8-A242-41ED-B0DB-78B245C07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52" y="6116435"/>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9CB4C1C0-5F41-4E24-A7CD-AFB1DE7B3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31" y="611643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153209C-5637-4CEC-AB94-73A0EA2C7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57" y="611643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F7A55A31-FEC9-482A-B837-9658289139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36" y="6116440"/>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3BA94A3-F00C-4D17-9254-A955E4414F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268419"/>
              <a:ext cx="36465" cy="36219"/>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A2902DE-23EF-49CE-A669-B9096A9D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35780746-7CB1-459B-ACF8-EE4C8FA2DA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6EC72100-CCC7-485B-AB73-AFE6263C2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0330226-7157-4C26-8B12-849E7E40B5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6FC5CE2-A4E9-48A9-A687-9D3CBDF2C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268419"/>
              <a:ext cx="36221" cy="36221"/>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71F8A61-039C-4875-ABD2-DDAD0AF611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5E9C48D7-E617-453A-95A7-4CBADCB709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268419"/>
              <a:ext cx="36221" cy="36219"/>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6028847A-3236-456C-ABCA-F17FACC74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68F10DA-E024-4DFF-B71A-284CE37839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268419"/>
              <a:ext cx="36218" cy="36219"/>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D1258F2-08D2-4674-BB2B-00DA3F054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CA4E673-ADD3-4C6A-B67D-077CD7F76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268419"/>
              <a:ext cx="36218" cy="36219"/>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E8412C5A-7E5C-437B-A36E-FD4ADC57EE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268417"/>
              <a:ext cx="36218" cy="36221"/>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B56AC8FA-ED34-4749-9A15-E878B40889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420645"/>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EEE8845F-6312-4CB4-8345-10FAA6E91F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B6649974-BABE-465B-934C-798CD398A3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9A2E8120-B8AC-4058-AB81-44A99CF53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EB3ACBEF-904A-4B73-A8B1-3A62AC125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F80CD75B-0C3D-4186-B1D8-E58A7580E5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5" y="6420645"/>
              <a:ext cx="36221" cy="36221"/>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C17D40FB-488F-4EFD-9019-8E5802A73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420645"/>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7089A9FA-C815-459B-8D43-862AC2805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420653"/>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CA360E5B-3ABC-46DD-9DFE-5D8D1D4D21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42066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DBCC9121-E8F5-49AE-869E-1245398D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42066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190A7C8-B00C-4DCB-929A-3288110391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42066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DFBC02C4-69CC-4293-9249-E28D9F2C5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42067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C4748328-B03B-4EDD-96F0-DAF6527201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420679"/>
              <a:ext cx="36218" cy="36221"/>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7E29EF6-5C38-4836-AE46-64215DD78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12" y="6572627"/>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33BC27D-A755-4489-B73A-5B0EA4BD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5" y="6572627"/>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018ADBF-7412-4D0F-BC0F-8710DB9A4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370D54CD-D372-4C7F-B2AC-AB600FE52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9BB9398E-F21C-4918-8C5A-90735B80B3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9"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A7E3180-5F52-4B48-B3BD-F02177C41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2" y="6572627"/>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B657DEC7-1A91-41CA-B3FD-593EFF942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572627"/>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F66DBED-0EF0-4BC7-A733-8CEB9301F0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57265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327BC7E2-BB50-457E-8D53-CBADC3D0A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2E5B2F2A-FBC8-42A5-9305-B5C98A24D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572658"/>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7BC862E-B59F-4BFB-A777-05409E727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33FB1571-92E7-4829-BCCD-7DCB0FE981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572653"/>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E4F917C1-A8BC-4A0E-AE36-F9D0BE9818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57" y="657265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76F8931C-3AC8-4029-B30C-5361BFBCA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31107" y="6724848"/>
              <a:ext cx="36465" cy="36219"/>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076E87F7-1BC0-472D-B19E-FFB49424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83333" y="6724848"/>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65149F4-5FFD-4DA3-B387-25DDFF149B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35312"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CC143A2-5B71-45E0-A5DC-1AE44CF27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87538"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A29C66E6-99F1-4166-B11B-8C47DD3103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9517"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D782C24-70D1-4DF0-A631-9FA264292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1740" y="6724848"/>
              <a:ext cx="36221" cy="36219"/>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204EA4D6-FB90-4EE9-9C94-FACE6D79A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643724" y="6724848"/>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F71E17C7-CF11-4295-85DA-5237670B3A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5968" y="6724881"/>
              <a:ext cx="36221" cy="36219"/>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73AF0AFB-AF22-44B2-B981-AF6098F19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795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7A3631-6B95-4E40-89A4-0DC231A1A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00173" y="6724881"/>
              <a:ext cx="36218" cy="36219"/>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E320EDD3-FA1E-4F06-B5E6-86BA66BFFF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52154"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5CB6263-11E9-4CF8-B171-7C627720C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04380" y="6724881"/>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9FB7707-C4F1-4107-A1AA-C702870A5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56367" y="6724876"/>
              <a:ext cx="36218" cy="36219"/>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94E0D665-CB40-3CFD-CCE5-22F3AAE86CF0}"/>
              </a:ext>
            </a:extLst>
          </p:cNvPr>
          <p:cNvSpPr>
            <a:spLocks noGrp="1"/>
          </p:cNvSpPr>
          <p:nvPr>
            <p:ph type="title"/>
          </p:nvPr>
        </p:nvSpPr>
        <p:spPr>
          <a:xfrm>
            <a:off x="7026992" y="1202026"/>
            <a:ext cx="4030132" cy="4406508"/>
          </a:xfrm>
        </p:spPr>
        <p:txBody>
          <a:bodyPr>
            <a:normAutofit/>
          </a:bodyPr>
          <a:lstStyle/>
          <a:p>
            <a:pPr algn="ctr"/>
            <a:r>
              <a:rPr lang="en-US">
                <a:solidFill>
                  <a:schemeClr val="bg1"/>
                </a:solidFill>
              </a:rPr>
              <a:t>Exploratory Data Analysis</a:t>
            </a:r>
          </a:p>
        </p:txBody>
      </p:sp>
      <p:sp>
        <p:nvSpPr>
          <p:cNvPr id="3" name="Content Placeholder 2">
            <a:extLst>
              <a:ext uri="{FF2B5EF4-FFF2-40B4-BE49-F238E27FC236}">
                <a16:creationId xmlns:a16="http://schemas.microsoft.com/office/drawing/2014/main" id="{8353E2D4-C87B-B8A4-900F-7E1060C286F2}"/>
              </a:ext>
            </a:extLst>
          </p:cNvPr>
          <p:cNvSpPr>
            <a:spLocks noGrp="1"/>
          </p:cNvSpPr>
          <p:nvPr>
            <p:ph idx="1"/>
          </p:nvPr>
        </p:nvSpPr>
        <p:spPr>
          <a:xfrm>
            <a:off x="892228" y="1257565"/>
            <a:ext cx="5217173" cy="4351338"/>
          </a:xfrm>
        </p:spPr>
        <p:txBody>
          <a:bodyPr vert="horz" lIns="91440" tIns="45720" rIns="91440" bIns="45720" rtlCol="0">
            <a:normAutofit/>
          </a:bodyPr>
          <a:lstStyle/>
          <a:p>
            <a:pPr marL="457200" lvl="1" indent="0">
              <a:buNone/>
            </a:pPr>
            <a:r>
              <a:rPr lang="en-US" u="sng" dirty="0">
                <a:solidFill>
                  <a:schemeClr val="bg1"/>
                </a:solidFill>
                <a:ea typeface="+mn-lt"/>
                <a:cs typeface="+mn-lt"/>
              </a:rPr>
              <a:t>Sectoral Dominance</a:t>
            </a:r>
            <a:endParaRPr lang="en-US" u="sng" dirty="0">
              <a:solidFill>
                <a:schemeClr val="bg1"/>
              </a:solidFill>
            </a:endParaRPr>
          </a:p>
          <a:p>
            <a:pPr marL="457200" lvl="1" indent="0">
              <a:buNone/>
            </a:pPr>
            <a:r>
              <a:rPr lang="en-US">
                <a:solidFill>
                  <a:schemeClr val="bg1"/>
                </a:solidFill>
                <a:ea typeface="+mn-lt"/>
                <a:cs typeface="+mn-lt"/>
              </a:rPr>
              <a:t> -Most developed countries are services-driven (70–80%).</a:t>
            </a:r>
          </a:p>
          <a:p>
            <a:pPr marL="457200" lvl="1" indent="0">
              <a:buNone/>
            </a:pPr>
            <a:r>
              <a:rPr lang="en-US">
                <a:solidFill>
                  <a:schemeClr val="bg1"/>
                </a:solidFill>
                <a:ea typeface="+mn-lt"/>
                <a:cs typeface="+mn-lt"/>
              </a:rPr>
              <a:t> -Developing countries have agriculture-heavy economies.</a:t>
            </a:r>
            <a:endParaRPr lang="en-US">
              <a:solidFill>
                <a:schemeClr val="bg1"/>
              </a:solidFill>
            </a:endParaRPr>
          </a:p>
          <a:p>
            <a:pPr lvl="1"/>
            <a:endParaRPr lang="en-US">
              <a:solidFill>
                <a:schemeClr val="bg1"/>
              </a:solidFill>
            </a:endParaRPr>
          </a:p>
          <a:p>
            <a:pPr marL="457200" lvl="1" indent="0">
              <a:buNone/>
            </a:pPr>
            <a:r>
              <a:rPr lang="en-US" u="sng">
                <a:solidFill>
                  <a:schemeClr val="bg1"/>
                </a:solidFill>
                <a:ea typeface="+mn-lt"/>
                <a:cs typeface="+mn-lt"/>
              </a:rPr>
              <a:t>Regional Disparities</a:t>
            </a:r>
            <a:endParaRPr lang="en-US" u="sng">
              <a:solidFill>
                <a:schemeClr val="bg1"/>
              </a:solidFill>
            </a:endParaRPr>
          </a:p>
          <a:p>
            <a:pPr lvl="1">
              <a:buNone/>
            </a:pPr>
            <a:r>
              <a:rPr lang="en-US">
                <a:solidFill>
                  <a:schemeClr val="bg1"/>
                </a:solidFill>
                <a:ea typeface="+mn-lt"/>
                <a:cs typeface="+mn-lt"/>
              </a:rPr>
              <a:t>- Africa: Agriculture &gt; 25%</a:t>
            </a:r>
          </a:p>
          <a:p>
            <a:pPr lvl="1">
              <a:buNone/>
            </a:pPr>
            <a:r>
              <a:rPr lang="en-US">
                <a:solidFill>
                  <a:schemeClr val="bg1"/>
                </a:solidFill>
                <a:ea typeface="+mn-lt"/>
                <a:cs typeface="+mn-lt"/>
              </a:rPr>
              <a:t>- Europe: Services dominate</a:t>
            </a:r>
          </a:p>
          <a:p>
            <a:pPr lvl="1">
              <a:buNone/>
            </a:pPr>
            <a:r>
              <a:rPr lang="en-US">
                <a:solidFill>
                  <a:schemeClr val="bg1"/>
                </a:solidFill>
                <a:ea typeface="+mn-lt"/>
                <a:cs typeface="+mn-lt"/>
              </a:rPr>
              <a:t>- Asia: Industry-driven transitions (India, China)</a:t>
            </a:r>
          </a:p>
          <a:p>
            <a:pPr marL="457200" lvl="1" indent="0">
              <a:buNone/>
            </a:pPr>
            <a:endParaRPr lang="en-US">
              <a:solidFill>
                <a:schemeClr val="bg1"/>
              </a:solidFill>
            </a:endParaRPr>
          </a:p>
          <a:p>
            <a:pPr lvl="1"/>
            <a:endParaRPr lang="en-US">
              <a:solidFill>
                <a:schemeClr val="bg1"/>
              </a:solidFill>
            </a:endParaRPr>
          </a:p>
        </p:txBody>
      </p:sp>
      <p:grpSp>
        <p:nvGrpSpPr>
          <p:cNvPr id="155" name="Graphic 190">
            <a:extLst>
              <a:ext uri="{FF2B5EF4-FFF2-40B4-BE49-F238E27FC236}">
                <a16:creationId xmlns:a16="http://schemas.microsoft.com/office/drawing/2014/main" id="{55A100E1-E66E-4ED2-A56A-F7A819228F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725954"/>
            <a:ext cx="1598829" cy="531293"/>
            <a:chOff x="2504802" y="1755501"/>
            <a:chExt cx="1598829" cy="531293"/>
          </a:xfrm>
          <a:solidFill>
            <a:schemeClr val="bg1"/>
          </a:solidFill>
        </p:grpSpPr>
        <p:sp>
          <p:nvSpPr>
            <p:cNvPr id="156" name="Freeform: Shape 155">
              <a:extLst>
                <a:ext uri="{FF2B5EF4-FFF2-40B4-BE49-F238E27FC236}">
                  <a16:creationId xmlns:a16="http://schemas.microsoft.com/office/drawing/2014/main" id="{4AB9672F-EB60-4C69-965D-C7AD5217C2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47B9190C-E3A6-476A-9BBD-79CC3E7A04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sp>
        <p:nvSpPr>
          <p:cNvPr id="159" name="Graphic 212">
            <a:extLst>
              <a:ext uri="{FF2B5EF4-FFF2-40B4-BE49-F238E27FC236}">
                <a16:creationId xmlns:a16="http://schemas.microsoft.com/office/drawing/2014/main" id="{CAB9AD4F-A248-4D49-8779-CE40E64C0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1" name="Graphic 212">
            <a:extLst>
              <a:ext uri="{FF2B5EF4-FFF2-40B4-BE49-F238E27FC236}">
                <a16:creationId xmlns:a16="http://schemas.microsoft.com/office/drawing/2014/main" id="{3D4C1981-3D8B-446C-BFAE-E7EE5CF2D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91258" y="315927"/>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Tree>
    <p:extLst>
      <p:ext uri="{BB962C8B-B14F-4D97-AF65-F5344CB8AC3E}">
        <p14:creationId xmlns:p14="http://schemas.microsoft.com/office/powerpoint/2010/main" val="4242083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Understanding Global Economic Trends: A Data-Driven Approach</vt:lpstr>
      <vt:lpstr>Abstract</vt:lpstr>
      <vt:lpstr>Objectives</vt:lpstr>
      <vt:lpstr>Proposed Methodology</vt:lpstr>
      <vt:lpstr>Architecture</vt:lpstr>
      <vt:lpstr>Dataset Overview</vt:lpstr>
      <vt:lpstr>Content</vt:lpstr>
      <vt:lpstr>SDG 8 – Decent Work and Economic Growth</vt:lpstr>
      <vt:lpstr>Exploratory Data Analysis</vt:lpstr>
      <vt:lpstr>Visuals</vt:lpstr>
      <vt:lpstr>Outlier and Anomaly Detection</vt:lpstr>
      <vt:lpstr>Visuals</vt:lpstr>
      <vt:lpstr>Visuals Contd.</vt:lpstr>
      <vt:lpstr>Association Rule Mining – Apriori &amp; FP-Growth</vt:lpstr>
      <vt:lpstr>Visuals</vt:lpstr>
      <vt:lpstr>Visuals Contd.</vt:lpstr>
      <vt:lpstr>Association Rules Table</vt:lpstr>
      <vt:lpstr>Key Results and Insights</vt:lpstr>
      <vt:lpstr>GitHub Repository</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247</cp:revision>
  <dcterms:created xsi:type="dcterms:W3CDTF">2025-04-19T20:48:21Z</dcterms:created>
  <dcterms:modified xsi:type="dcterms:W3CDTF">2025-04-19T22:27:03Z</dcterms:modified>
</cp:coreProperties>
</file>