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4"/>
  </p:notesMasterIdLst>
  <p:sldIdLst>
    <p:sldId id="301" r:id="rId3"/>
    <p:sldId id="258" r:id="rId4"/>
    <p:sldId id="323" r:id="rId5"/>
    <p:sldId id="359" r:id="rId6"/>
    <p:sldId id="324" r:id="rId7"/>
    <p:sldId id="325" r:id="rId8"/>
    <p:sldId id="327" r:id="rId9"/>
    <p:sldId id="326" r:id="rId10"/>
    <p:sldId id="328" r:id="rId11"/>
    <p:sldId id="329" r:id="rId12"/>
    <p:sldId id="336" r:id="rId13"/>
    <p:sldId id="337" r:id="rId14"/>
    <p:sldId id="367" r:id="rId15"/>
    <p:sldId id="368" r:id="rId16"/>
    <p:sldId id="355" r:id="rId17"/>
    <p:sldId id="356" r:id="rId18"/>
    <p:sldId id="357" r:id="rId19"/>
    <p:sldId id="358" r:id="rId20"/>
    <p:sldId id="330" r:id="rId21"/>
    <p:sldId id="331" r:id="rId22"/>
    <p:sldId id="332" r:id="rId23"/>
    <p:sldId id="334" r:id="rId24"/>
    <p:sldId id="339" r:id="rId25"/>
    <p:sldId id="340" r:id="rId26"/>
    <p:sldId id="366" r:id="rId27"/>
    <p:sldId id="360" r:id="rId28"/>
    <p:sldId id="362" r:id="rId29"/>
    <p:sldId id="363" r:id="rId30"/>
    <p:sldId id="365" r:id="rId31"/>
    <p:sldId id="302" r:id="rId32"/>
    <p:sldId id="36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1994327-4D52-45BB-981D-E882642C3DF0}">
          <p14:sldIdLst>
            <p14:sldId id="301"/>
            <p14:sldId id="258"/>
            <p14:sldId id="323"/>
            <p14:sldId id="359"/>
            <p14:sldId id="324"/>
            <p14:sldId id="325"/>
            <p14:sldId id="327"/>
            <p14:sldId id="326"/>
            <p14:sldId id="328"/>
            <p14:sldId id="329"/>
            <p14:sldId id="336"/>
            <p14:sldId id="337"/>
            <p14:sldId id="367"/>
            <p14:sldId id="368"/>
            <p14:sldId id="355"/>
            <p14:sldId id="356"/>
            <p14:sldId id="357"/>
            <p14:sldId id="358"/>
            <p14:sldId id="330"/>
            <p14:sldId id="331"/>
            <p14:sldId id="332"/>
            <p14:sldId id="334"/>
            <p14:sldId id="339"/>
            <p14:sldId id="340"/>
            <p14:sldId id="366"/>
            <p14:sldId id="360"/>
            <p14:sldId id="362"/>
            <p14:sldId id="363"/>
            <p14:sldId id="365"/>
            <p14:sldId id="302"/>
            <p14:sldId id="3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56" autoAdjust="0"/>
    <p:restoredTop sz="94343" autoAdjust="0"/>
  </p:normalViewPr>
  <p:slideViewPr>
    <p:cSldViewPr>
      <p:cViewPr>
        <p:scale>
          <a:sx n="90" d="100"/>
          <a:sy n="90" d="100"/>
        </p:scale>
        <p:origin x="6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07F47-C2C0-4BCB-9AD3-AE04CE4CAA2F}" type="datetimeFigureOut">
              <a:rPr lang="en-US" smtClean="0"/>
              <a:t>9/12/2020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35028E-47DD-4B58-8D43-F65505D0BCB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1FA580-EC3E-418B-8029-FD0545166DC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37687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35028E-47DD-4B58-8D43-F65505D0BCB1}" type="slidenum">
              <a:rPr lang="en-US" smtClean="0"/>
              <a:t>26</a:t>
            </a:fld>
            <a:endParaRPr lang="en-US"/>
          </a:p>
        </p:txBody>
      </p:sp>
    </p:spTree>
    <p:extLst>
      <p:ext uri="{BB962C8B-B14F-4D97-AF65-F5344CB8AC3E}">
        <p14:creationId xmlns:p14="http://schemas.microsoft.com/office/powerpoint/2010/main" val="2856961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Tree>
    <p:extLst>
      <p:ext uri="{BB962C8B-B14F-4D97-AF65-F5344CB8AC3E}">
        <p14:creationId xmlns:p14="http://schemas.microsoft.com/office/powerpoint/2010/main" val="109340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600CD-ED43-46FE-944D-35A18843FC79}"/>
              </a:ext>
            </a:extLst>
          </p:cNvPr>
          <p:cNvSpPr>
            <a:spLocks noGrp="1"/>
          </p:cNvSpPr>
          <p:nvPr>
            <p:ph type="ctrTitle"/>
          </p:nvPr>
        </p:nvSpPr>
        <p:spPr>
          <a:xfrm>
            <a:off x="1143000" y="1987062"/>
            <a:ext cx="6858000" cy="1522901"/>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AC8A1D-A335-4338-BF91-B13190DB9D4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8" name="Picture 7">
            <a:extLst>
              <a:ext uri="{FF2B5EF4-FFF2-40B4-BE49-F238E27FC236}">
                <a16:creationId xmlns:a16="http://schemas.microsoft.com/office/drawing/2014/main" id="{0CE9D669-5A12-4F50-8FAF-C89743F6FCD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57575" y="240690"/>
            <a:ext cx="1112907" cy="1449998"/>
          </a:xfrm>
          <a:prstGeom prst="rect">
            <a:avLst/>
          </a:prstGeom>
        </p:spPr>
      </p:pic>
      <p:pic>
        <p:nvPicPr>
          <p:cNvPr id="9" name="Picture 8">
            <a:extLst>
              <a:ext uri="{FF2B5EF4-FFF2-40B4-BE49-F238E27FC236}">
                <a16:creationId xmlns:a16="http://schemas.microsoft.com/office/drawing/2014/main" id="{A0F69D62-0BC0-4856-8B0E-EB56B8FBD2A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270482" y="655386"/>
            <a:ext cx="2260722" cy="683655"/>
          </a:xfrm>
          <a:prstGeom prst="rect">
            <a:avLst/>
          </a:prstGeom>
        </p:spPr>
      </p:pic>
      <p:sp>
        <p:nvSpPr>
          <p:cNvPr id="10" name="Date Placeholder 3">
            <a:extLst>
              <a:ext uri="{FF2B5EF4-FFF2-40B4-BE49-F238E27FC236}">
                <a16:creationId xmlns:a16="http://schemas.microsoft.com/office/drawing/2014/main" id="{57AB13E6-DB63-4C49-BA70-8AFFC9F3CC29}"/>
              </a:ext>
            </a:extLst>
          </p:cNvPr>
          <p:cNvSpPr>
            <a:spLocks noGrp="1"/>
          </p:cNvSpPr>
          <p:nvPr>
            <p:ph type="dt" sz="half" idx="10"/>
          </p:nvPr>
        </p:nvSpPr>
        <p:spPr>
          <a:xfrm>
            <a:off x="628650" y="6356351"/>
            <a:ext cx="1714500" cy="365125"/>
          </a:xfrm>
        </p:spPr>
        <p:txBody>
          <a:bodyPr/>
          <a:lstStyle/>
          <a:p>
            <a:fld id="{24DC790F-7421-49B5-A335-8A15BB65C9AD}" type="datetime1">
              <a:rPr lang="en-US" smtClean="0"/>
              <a:t>9/12/2020</a:t>
            </a:fld>
            <a:endParaRPr lang="en-US"/>
          </a:p>
        </p:txBody>
      </p:sp>
      <p:sp>
        <p:nvSpPr>
          <p:cNvPr id="11" name="Footer Placeholder 4">
            <a:extLst>
              <a:ext uri="{FF2B5EF4-FFF2-40B4-BE49-F238E27FC236}">
                <a16:creationId xmlns:a16="http://schemas.microsoft.com/office/drawing/2014/main" id="{DFF979C4-3847-43C0-BE86-76D699EDFC21}"/>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12" name="Slide Number Placeholder 5">
            <a:extLst>
              <a:ext uri="{FF2B5EF4-FFF2-40B4-BE49-F238E27FC236}">
                <a16:creationId xmlns:a16="http://schemas.microsoft.com/office/drawing/2014/main" id="{87DC9952-3525-4589-B72C-ECF3FBFE26FC}"/>
              </a:ext>
            </a:extLst>
          </p:cNvPr>
          <p:cNvSpPr>
            <a:spLocks noGrp="1"/>
          </p:cNvSpPr>
          <p:nvPr>
            <p:ph type="sldNum" sz="quarter" idx="12"/>
          </p:nvPr>
        </p:nvSpPr>
        <p:spPr>
          <a:xfrm>
            <a:off x="6457950" y="6356351"/>
            <a:ext cx="2057400" cy="365125"/>
          </a:xfrm>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767427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83076-454E-4BA8-A102-132B5057F1C9}"/>
              </a:ext>
            </a:extLst>
          </p:cNvPr>
          <p:cNvSpPr>
            <a:spLocks noGrp="1"/>
          </p:cNvSpPr>
          <p:nvPr>
            <p:ph type="title"/>
          </p:nvPr>
        </p:nvSpPr>
        <p:spPr>
          <a:xfrm>
            <a:off x="628650" y="1145570"/>
            <a:ext cx="7886700" cy="997989"/>
          </a:xfrm>
        </p:spPr>
        <p:txBody>
          <a:bodyPr>
            <a:normAutofit/>
          </a:bodyPr>
          <a:lstStyle>
            <a:lvl1pPr>
              <a:defRPr sz="2700"/>
            </a:lvl1pPr>
          </a:lstStyle>
          <a:p>
            <a:r>
              <a:rPr lang="en-US" dirty="0"/>
              <a:t>Click to edit Master title style</a:t>
            </a:r>
          </a:p>
        </p:txBody>
      </p:sp>
      <p:sp>
        <p:nvSpPr>
          <p:cNvPr id="3" name="Content Placeholder 2">
            <a:extLst>
              <a:ext uri="{FF2B5EF4-FFF2-40B4-BE49-F238E27FC236}">
                <a16:creationId xmlns:a16="http://schemas.microsoft.com/office/drawing/2014/main" id="{E6AAAEF1-D903-445F-994F-004B0B23D507}"/>
              </a:ext>
            </a:extLst>
          </p:cNvPr>
          <p:cNvSpPr>
            <a:spLocks noGrp="1"/>
          </p:cNvSpPr>
          <p:nvPr>
            <p:ph idx="1"/>
          </p:nvPr>
        </p:nvSpPr>
        <p:spPr>
          <a:xfrm>
            <a:off x="628650" y="2262555"/>
            <a:ext cx="7886700" cy="3914409"/>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0421F57-C7B0-42A9-A8DA-E4088DA7010E}"/>
              </a:ext>
            </a:extLst>
          </p:cNvPr>
          <p:cNvSpPr>
            <a:spLocks noGrp="1"/>
          </p:cNvSpPr>
          <p:nvPr>
            <p:ph type="dt" sz="half" idx="10"/>
          </p:nvPr>
        </p:nvSpPr>
        <p:spPr>
          <a:xfrm>
            <a:off x="628650" y="6356351"/>
            <a:ext cx="1714500" cy="365125"/>
          </a:xfrm>
        </p:spPr>
        <p:txBody>
          <a:bodyPr/>
          <a:lstStyle/>
          <a:p>
            <a:fld id="{5D1E2D5E-AC7B-4B37-9246-DABB8770DABE}" type="datetime1">
              <a:rPr lang="en-US" smtClean="0"/>
              <a:t>9/12/2020</a:t>
            </a:fld>
            <a:endParaRPr lang="en-US"/>
          </a:p>
        </p:txBody>
      </p:sp>
      <p:sp>
        <p:nvSpPr>
          <p:cNvPr id="5" name="Footer Placeholder 4">
            <a:extLst>
              <a:ext uri="{FF2B5EF4-FFF2-40B4-BE49-F238E27FC236}">
                <a16:creationId xmlns:a16="http://schemas.microsoft.com/office/drawing/2014/main" id="{7204947D-0CF8-4D28-9D1E-C5D5B621F79B}"/>
              </a:ext>
            </a:extLst>
          </p:cNvPr>
          <p:cNvSpPr>
            <a:spLocks noGrp="1"/>
          </p:cNvSpPr>
          <p:nvPr>
            <p:ph type="ftr" sz="quarter" idx="11"/>
          </p:nvPr>
        </p:nvSpPr>
        <p:spPr>
          <a:xfrm>
            <a:off x="2686050" y="6356351"/>
            <a:ext cx="3429000" cy="365125"/>
          </a:xfrm>
        </p:spPr>
        <p:txBody>
          <a:bodyPr/>
          <a:lstStyle/>
          <a:p>
            <a:r>
              <a:rPr lang="en-US" dirty="0"/>
              <a:t>CS ZG525 / CSI ZG525/ ES ZG526: ADVANCED COMPUTER NETWORKS</a:t>
            </a:r>
          </a:p>
        </p:txBody>
      </p:sp>
      <p:sp>
        <p:nvSpPr>
          <p:cNvPr id="6" name="Slide Number Placeholder 5">
            <a:extLst>
              <a:ext uri="{FF2B5EF4-FFF2-40B4-BE49-F238E27FC236}">
                <a16:creationId xmlns:a16="http://schemas.microsoft.com/office/drawing/2014/main" id="{04DD744D-C12E-439A-A195-8742E4A94F53}"/>
              </a:ext>
            </a:extLst>
          </p:cNvPr>
          <p:cNvSpPr>
            <a:spLocks noGrp="1"/>
          </p:cNvSpPr>
          <p:nvPr>
            <p:ph type="sldNum" sz="quarter" idx="12"/>
          </p:nvPr>
        </p:nvSpPr>
        <p:spPr/>
        <p:txBody>
          <a:bodyPr/>
          <a:lstStyle/>
          <a:p>
            <a:fld id="{29C7079E-14CB-49E3-8BA8-C540CEA3A588}" type="slidenum">
              <a:rPr lang="en-US" smtClean="0"/>
              <a:t>‹#›</a:t>
            </a:fld>
            <a:endParaRPr lang="en-US"/>
          </a:p>
        </p:txBody>
      </p:sp>
      <p:pic>
        <p:nvPicPr>
          <p:cNvPr id="7" name="Picture 6">
            <a:extLst>
              <a:ext uri="{FF2B5EF4-FFF2-40B4-BE49-F238E27FC236}">
                <a16:creationId xmlns:a16="http://schemas.microsoft.com/office/drawing/2014/main" id="{BDFD0A83-FB8F-46A4-BD77-6D2EF6BBF42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75584" y="169910"/>
            <a:ext cx="2110841" cy="976022"/>
          </a:xfrm>
          <a:prstGeom prst="rect">
            <a:avLst/>
          </a:prstGeom>
        </p:spPr>
      </p:pic>
      <p:pic>
        <p:nvPicPr>
          <p:cNvPr id="8" name="Picture 7">
            <a:extLst>
              <a:ext uri="{FF2B5EF4-FFF2-40B4-BE49-F238E27FC236}">
                <a16:creationId xmlns:a16="http://schemas.microsoft.com/office/drawing/2014/main" id="{DD4A800B-A963-4222-970C-E54BDBF8408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57576" y="169911"/>
            <a:ext cx="765617" cy="997517"/>
          </a:xfrm>
          <a:prstGeom prst="rect">
            <a:avLst/>
          </a:prstGeom>
        </p:spPr>
      </p:pic>
      <p:pic>
        <p:nvPicPr>
          <p:cNvPr id="9" name="Picture 8">
            <a:extLst>
              <a:ext uri="{FF2B5EF4-FFF2-40B4-BE49-F238E27FC236}">
                <a16:creationId xmlns:a16="http://schemas.microsoft.com/office/drawing/2014/main" id="{65E7CA1B-08E2-483D-842C-FE4B1CDFD1EF}"/>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99018" y="442167"/>
            <a:ext cx="1497998" cy="453003"/>
          </a:xfrm>
          <a:prstGeom prst="rect">
            <a:avLst/>
          </a:prstGeom>
        </p:spPr>
      </p:pic>
      <p:pic>
        <p:nvPicPr>
          <p:cNvPr id="10" name="Picture 9">
            <a:extLst>
              <a:ext uri="{FF2B5EF4-FFF2-40B4-BE49-F238E27FC236}">
                <a16:creationId xmlns:a16="http://schemas.microsoft.com/office/drawing/2014/main" id="{1AB47AB9-98CA-4974-9401-0C960D9C3730}"/>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628650" y="1895908"/>
            <a:ext cx="7929563" cy="247650"/>
          </a:xfrm>
          <a:prstGeom prst="rect">
            <a:avLst/>
          </a:prstGeom>
        </p:spPr>
      </p:pic>
    </p:spTree>
    <p:extLst>
      <p:ext uri="{BB962C8B-B14F-4D97-AF65-F5344CB8AC3E}">
        <p14:creationId xmlns:p14="http://schemas.microsoft.com/office/powerpoint/2010/main" val="269046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C1DB0-0445-41A0-ACEE-03823BDEB13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0A063E9-4D4B-4FC0-9FFA-430D55738DF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C3D7AC-B70C-4092-ABFD-66FCCE557B38}"/>
              </a:ext>
            </a:extLst>
          </p:cNvPr>
          <p:cNvSpPr>
            <a:spLocks noGrp="1"/>
          </p:cNvSpPr>
          <p:nvPr>
            <p:ph type="dt" sz="half" idx="10"/>
          </p:nvPr>
        </p:nvSpPr>
        <p:spPr/>
        <p:txBody>
          <a:bodyPr/>
          <a:lstStyle/>
          <a:p>
            <a:fld id="{2E7CC8AB-DA3C-4CB0-8904-60D39B1950B9}" type="datetime1">
              <a:rPr lang="en-US" smtClean="0"/>
              <a:t>9/12/2020</a:t>
            </a:fld>
            <a:endParaRPr lang="en-US"/>
          </a:p>
        </p:txBody>
      </p:sp>
      <p:sp>
        <p:nvSpPr>
          <p:cNvPr id="5" name="Footer Placeholder 4">
            <a:extLst>
              <a:ext uri="{FF2B5EF4-FFF2-40B4-BE49-F238E27FC236}">
                <a16:creationId xmlns:a16="http://schemas.microsoft.com/office/drawing/2014/main" id="{A520A7B2-5640-43B0-901F-372EDFE733D0}"/>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BF1A0A19-0DD3-49DB-9ABA-6A78DBE1562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989192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E7C04-8733-488B-BB67-9F223195B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10E04-046C-4034-B097-9E383244B45D}"/>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8EA0FE-93F3-4B79-B040-66F5A04B7438}"/>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7CD1DC-62A6-4B84-8F1D-71623F8B5934}"/>
              </a:ext>
            </a:extLst>
          </p:cNvPr>
          <p:cNvSpPr>
            <a:spLocks noGrp="1"/>
          </p:cNvSpPr>
          <p:nvPr>
            <p:ph type="dt" sz="half" idx="10"/>
          </p:nvPr>
        </p:nvSpPr>
        <p:spPr/>
        <p:txBody>
          <a:bodyPr/>
          <a:lstStyle/>
          <a:p>
            <a:fld id="{6D3843B5-5FC3-457A-8B78-AA42173FD6A0}" type="datetime1">
              <a:rPr lang="en-US" smtClean="0"/>
              <a:t>9/12/2020</a:t>
            </a:fld>
            <a:endParaRPr lang="en-US"/>
          </a:p>
        </p:txBody>
      </p:sp>
      <p:sp>
        <p:nvSpPr>
          <p:cNvPr id="6" name="Footer Placeholder 5">
            <a:extLst>
              <a:ext uri="{FF2B5EF4-FFF2-40B4-BE49-F238E27FC236}">
                <a16:creationId xmlns:a16="http://schemas.microsoft.com/office/drawing/2014/main" id="{E97C86D4-C410-4DBF-8762-FF52E3445DE0}"/>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CCDE0619-F381-4817-AF40-90C3A5B01FFA}"/>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4696074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1BD0A-8D4B-4F70-B10E-6BDFF53622F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7AA0EF-567C-4DAD-BB24-8402D0D4A3A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FDCE08C3-D7C5-44BC-9C10-A5D47836CD68}"/>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270607-3E69-429C-9544-0183194654C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BF1FABAD-A260-435A-9053-23476ADB4DB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AD5625-88A7-4431-918C-1FCE62649388}"/>
              </a:ext>
            </a:extLst>
          </p:cNvPr>
          <p:cNvSpPr>
            <a:spLocks noGrp="1"/>
          </p:cNvSpPr>
          <p:nvPr>
            <p:ph type="dt" sz="half" idx="10"/>
          </p:nvPr>
        </p:nvSpPr>
        <p:spPr/>
        <p:txBody>
          <a:bodyPr/>
          <a:lstStyle/>
          <a:p>
            <a:fld id="{2D19A4DA-62CB-43A4-9353-73E74A75742A}" type="datetime1">
              <a:rPr lang="en-US" smtClean="0"/>
              <a:t>9/12/2020</a:t>
            </a:fld>
            <a:endParaRPr lang="en-US"/>
          </a:p>
        </p:txBody>
      </p:sp>
      <p:sp>
        <p:nvSpPr>
          <p:cNvPr id="8" name="Footer Placeholder 7">
            <a:extLst>
              <a:ext uri="{FF2B5EF4-FFF2-40B4-BE49-F238E27FC236}">
                <a16:creationId xmlns:a16="http://schemas.microsoft.com/office/drawing/2014/main" id="{B0A25D9B-4831-45AE-AB61-77038301D390}"/>
              </a:ext>
            </a:extLst>
          </p:cNvPr>
          <p:cNvSpPr>
            <a:spLocks noGrp="1"/>
          </p:cNvSpPr>
          <p:nvPr>
            <p:ph type="ftr" sz="quarter" idx="11"/>
          </p:nvPr>
        </p:nvSpPr>
        <p:spPr/>
        <p:txBody>
          <a:bodyPr/>
          <a:lstStyle/>
          <a:p>
            <a:r>
              <a:rPr lang="en-US"/>
              <a:t>CS ZG525 / CSI ZG525/ ES ZG526: ADVANCED COMPUTER NETWORKS</a:t>
            </a:r>
          </a:p>
        </p:txBody>
      </p:sp>
      <p:sp>
        <p:nvSpPr>
          <p:cNvPr id="9" name="Slide Number Placeholder 8">
            <a:extLst>
              <a:ext uri="{FF2B5EF4-FFF2-40B4-BE49-F238E27FC236}">
                <a16:creationId xmlns:a16="http://schemas.microsoft.com/office/drawing/2014/main" id="{825798B0-5E82-4E60-BD86-603FA39D1593}"/>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335259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AAEC5-4E16-41EF-A1E4-8A5D21C8DD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C09611-7F4A-433D-912A-AAC34693D1D9}"/>
              </a:ext>
            </a:extLst>
          </p:cNvPr>
          <p:cNvSpPr>
            <a:spLocks noGrp="1"/>
          </p:cNvSpPr>
          <p:nvPr>
            <p:ph type="dt" sz="half" idx="10"/>
          </p:nvPr>
        </p:nvSpPr>
        <p:spPr/>
        <p:txBody>
          <a:bodyPr/>
          <a:lstStyle/>
          <a:p>
            <a:fld id="{FE2A3B25-CB58-45A2-92CE-132D94BDC731}" type="datetime1">
              <a:rPr lang="en-US" smtClean="0"/>
              <a:t>9/12/2020</a:t>
            </a:fld>
            <a:endParaRPr lang="en-US"/>
          </a:p>
        </p:txBody>
      </p:sp>
      <p:sp>
        <p:nvSpPr>
          <p:cNvPr id="4" name="Footer Placeholder 3">
            <a:extLst>
              <a:ext uri="{FF2B5EF4-FFF2-40B4-BE49-F238E27FC236}">
                <a16:creationId xmlns:a16="http://schemas.microsoft.com/office/drawing/2014/main" id="{270DC0C2-D439-4BEB-9001-78660C0582E8}"/>
              </a:ext>
            </a:extLst>
          </p:cNvPr>
          <p:cNvSpPr>
            <a:spLocks noGrp="1"/>
          </p:cNvSpPr>
          <p:nvPr>
            <p:ph type="ftr" sz="quarter" idx="11"/>
          </p:nvPr>
        </p:nvSpPr>
        <p:spPr/>
        <p:txBody>
          <a:bodyPr/>
          <a:lstStyle/>
          <a:p>
            <a:r>
              <a:rPr lang="en-US"/>
              <a:t>CS ZG525 / CSI ZG525/ ES ZG526: ADVANCED COMPUTER NETWORKS</a:t>
            </a:r>
          </a:p>
        </p:txBody>
      </p:sp>
      <p:sp>
        <p:nvSpPr>
          <p:cNvPr id="5" name="Slide Number Placeholder 4">
            <a:extLst>
              <a:ext uri="{FF2B5EF4-FFF2-40B4-BE49-F238E27FC236}">
                <a16:creationId xmlns:a16="http://schemas.microsoft.com/office/drawing/2014/main" id="{F46D918C-E13F-46B9-AD96-72E601F3E519}"/>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856300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35398C-D002-4B92-9667-8960124212D6}"/>
              </a:ext>
            </a:extLst>
          </p:cNvPr>
          <p:cNvSpPr>
            <a:spLocks noGrp="1"/>
          </p:cNvSpPr>
          <p:nvPr>
            <p:ph type="dt" sz="half" idx="10"/>
          </p:nvPr>
        </p:nvSpPr>
        <p:spPr/>
        <p:txBody>
          <a:bodyPr/>
          <a:lstStyle/>
          <a:p>
            <a:fld id="{EAE2A60D-A378-4388-8F7C-2CE3DBDA5931}" type="datetime1">
              <a:rPr lang="en-US" smtClean="0"/>
              <a:t>9/12/2020</a:t>
            </a:fld>
            <a:endParaRPr lang="en-US"/>
          </a:p>
        </p:txBody>
      </p:sp>
      <p:sp>
        <p:nvSpPr>
          <p:cNvPr id="3" name="Footer Placeholder 2">
            <a:extLst>
              <a:ext uri="{FF2B5EF4-FFF2-40B4-BE49-F238E27FC236}">
                <a16:creationId xmlns:a16="http://schemas.microsoft.com/office/drawing/2014/main" id="{F5DDD067-8B3B-4536-958C-1089B5535B5C}"/>
              </a:ext>
            </a:extLst>
          </p:cNvPr>
          <p:cNvSpPr>
            <a:spLocks noGrp="1"/>
          </p:cNvSpPr>
          <p:nvPr>
            <p:ph type="ftr" sz="quarter" idx="11"/>
          </p:nvPr>
        </p:nvSpPr>
        <p:spPr/>
        <p:txBody>
          <a:bodyPr/>
          <a:lstStyle/>
          <a:p>
            <a:r>
              <a:rPr lang="en-US"/>
              <a:t>CS ZG525 / CSI ZG525/ ES ZG526: ADVANCED COMPUTER NETWORKS</a:t>
            </a:r>
          </a:p>
        </p:txBody>
      </p:sp>
      <p:sp>
        <p:nvSpPr>
          <p:cNvPr id="4" name="Slide Number Placeholder 3">
            <a:extLst>
              <a:ext uri="{FF2B5EF4-FFF2-40B4-BE49-F238E27FC236}">
                <a16:creationId xmlns:a16="http://schemas.microsoft.com/office/drawing/2014/main" id="{262B8BF4-C3D0-44EA-AC6D-C4B89ED6E61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2879584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E6B7A1-1A60-4CB5-83B3-0CE23619970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5091-6BC5-4425-AAFB-78A9CC49E05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B630BAB-AAE7-427A-838D-1BF2C5402E7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C8370-6CB6-43F8-B742-A97EF137C0B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D8AA3F0-5A46-42A7-9082-C14623012CDC}"/>
              </a:ext>
            </a:extLst>
          </p:cNvPr>
          <p:cNvSpPr>
            <a:spLocks noGrp="1"/>
          </p:cNvSpPr>
          <p:nvPr>
            <p:ph type="dt" sz="half" idx="10"/>
          </p:nvPr>
        </p:nvSpPr>
        <p:spPr/>
        <p:txBody>
          <a:bodyPr/>
          <a:lstStyle/>
          <a:p>
            <a:fld id="{24C364BE-BBB4-4250-A714-DA52E34663AC}" type="datetime1">
              <a:rPr lang="en-US" smtClean="0"/>
              <a:t>9/12/2020</a:t>
            </a:fld>
            <a:endParaRPr lang="en-US"/>
          </a:p>
        </p:txBody>
      </p:sp>
      <p:sp>
        <p:nvSpPr>
          <p:cNvPr id="6" name="Footer Placeholder 5">
            <a:extLst>
              <a:ext uri="{FF2B5EF4-FFF2-40B4-BE49-F238E27FC236}">
                <a16:creationId xmlns:a16="http://schemas.microsoft.com/office/drawing/2014/main" id="{CD81651D-0F79-46EE-A745-899AF5A68BE4}"/>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D7376205-252C-46F2-AAE4-25E972A5E09D}"/>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1336218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01017-7E6D-4FD1-8014-707B9A18D75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0B3D9B4-3FFD-4AB0-96CA-2F3B41B8115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D3799D9-C754-4197-B84D-72F91469514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024145DF-CA2C-47DC-A190-FE3356EE089D}"/>
              </a:ext>
            </a:extLst>
          </p:cNvPr>
          <p:cNvSpPr>
            <a:spLocks noGrp="1"/>
          </p:cNvSpPr>
          <p:nvPr>
            <p:ph type="dt" sz="half" idx="10"/>
          </p:nvPr>
        </p:nvSpPr>
        <p:spPr/>
        <p:txBody>
          <a:bodyPr/>
          <a:lstStyle/>
          <a:p>
            <a:fld id="{B07ECB27-79A4-4C4B-A5AA-09D7B8C301AE}" type="datetime1">
              <a:rPr lang="en-US" smtClean="0"/>
              <a:t>9/12/2020</a:t>
            </a:fld>
            <a:endParaRPr lang="en-US"/>
          </a:p>
        </p:txBody>
      </p:sp>
      <p:sp>
        <p:nvSpPr>
          <p:cNvPr id="6" name="Footer Placeholder 5">
            <a:extLst>
              <a:ext uri="{FF2B5EF4-FFF2-40B4-BE49-F238E27FC236}">
                <a16:creationId xmlns:a16="http://schemas.microsoft.com/office/drawing/2014/main" id="{7D0FE476-0EF6-4F70-B776-5DA21E3543CF}"/>
              </a:ext>
            </a:extLst>
          </p:cNvPr>
          <p:cNvSpPr>
            <a:spLocks noGrp="1"/>
          </p:cNvSpPr>
          <p:nvPr>
            <p:ph type="ftr" sz="quarter" idx="11"/>
          </p:nvPr>
        </p:nvSpPr>
        <p:spPr/>
        <p:txBody>
          <a:bodyPr/>
          <a:lstStyle/>
          <a:p>
            <a:r>
              <a:rPr lang="en-US"/>
              <a:t>CS ZG525 / CSI ZG525/ ES ZG526: ADVANCED COMPUTER NETWORKS</a:t>
            </a:r>
          </a:p>
        </p:txBody>
      </p:sp>
      <p:sp>
        <p:nvSpPr>
          <p:cNvPr id="7" name="Slide Number Placeholder 6">
            <a:extLst>
              <a:ext uri="{FF2B5EF4-FFF2-40B4-BE49-F238E27FC236}">
                <a16:creationId xmlns:a16="http://schemas.microsoft.com/office/drawing/2014/main" id="{661C66AE-08DE-4601-811F-8BBF0FDF2656}"/>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7711628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8B78-574F-4C66-B5BC-4E0F7A0A58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611C8-C8B7-4FF1-83BC-0D1C0BA7C3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E44EC-B28C-4D4D-AB92-0F4F890E1915}"/>
              </a:ext>
            </a:extLst>
          </p:cNvPr>
          <p:cNvSpPr>
            <a:spLocks noGrp="1"/>
          </p:cNvSpPr>
          <p:nvPr>
            <p:ph type="dt" sz="half" idx="10"/>
          </p:nvPr>
        </p:nvSpPr>
        <p:spPr/>
        <p:txBody>
          <a:bodyPr/>
          <a:lstStyle/>
          <a:p>
            <a:fld id="{0620B13D-7C50-4893-9B96-D671BAC7961C}" type="datetime1">
              <a:rPr lang="en-US" smtClean="0"/>
              <a:t>9/12/2020</a:t>
            </a:fld>
            <a:endParaRPr lang="en-US"/>
          </a:p>
        </p:txBody>
      </p:sp>
      <p:sp>
        <p:nvSpPr>
          <p:cNvPr id="5" name="Footer Placeholder 4">
            <a:extLst>
              <a:ext uri="{FF2B5EF4-FFF2-40B4-BE49-F238E27FC236}">
                <a16:creationId xmlns:a16="http://schemas.microsoft.com/office/drawing/2014/main" id="{FE752294-85BD-4290-AEB8-9B3ED03BB098}"/>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E9C182AF-80E0-43AB-B5A1-C1025F1381FF}"/>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1855455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60886-23A6-4613-9B79-CE5EACF6886D}"/>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7209D-044D-4E3F-8D24-FEA93E5FE0CD}"/>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3F9B3-8678-4510-8FA6-1D225C0F3C90}"/>
              </a:ext>
            </a:extLst>
          </p:cNvPr>
          <p:cNvSpPr>
            <a:spLocks noGrp="1"/>
          </p:cNvSpPr>
          <p:nvPr>
            <p:ph type="dt" sz="half" idx="10"/>
          </p:nvPr>
        </p:nvSpPr>
        <p:spPr/>
        <p:txBody>
          <a:bodyPr/>
          <a:lstStyle/>
          <a:p>
            <a:fld id="{FCBAAED9-73BB-43FB-BE57-5F116564B6DB}" type="datetime1">
              <a:rPr lang="en-US" smtClean="0"/>
              <a:t>9/12/2020</a:t>
            </a:fld>
            <a:endParaRPr lang="en-US"/>
          </a:p>
        </p:txBody>
      </p:sp>
      <p:sp>
        <p:nvSpPr>
          <p:cNvPr id="5" name="Footer Placeholder 4">
            <a:extLst>
              <a:ext uri="{FF2B5EF4-FFF2-40B4-BE49-F238E27FC236}">
                <a16:creationId xmlns:a16="http://schemas.microsoft.com/office/drawing/2014/main" id="{6DBC5B70-38F4-4560-B70A-79A1635E8139}"/>
              </a:ext>
            </a:extLst>
          </p:cNvPr>
          <p:cNvSpPr>
            <a:spLocks noGrp="1"/>
          </p:cNvSpPr>
          <p:nvPr>
            <p:ph type="ftr" sz="quarter" idx="11"/>
          </p:nvPr>
        </p:nvSpPr>
        <p:spPr/>
        <p:txBody>
          <a:body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82346E8D-6ABB-499F-96C9-E1B6B8679822}"/>
              </a:ext>
            </a:extLst>
          </p:cNvPr>
          <p:cNvSpPr>
            <a:spLocks noGrp="1"/>
          </p:cNvSpPr>
          <p:nvPr>
            <p:ph type="sldNum" sz="quarter" idx="12"/>
          </p:nvPr>
        </p:nvSpPr>
        <p:spPr/>
        <p:txBody>
          <a:bodyPr/>
          <a:lstStyle/>
          <a:p>
            <a:fld id="{29C7079E-14CB-49E3-8BA8-C540CEA3A588}" type="slidenum">
              <a:rPr lang="en-US" smtClean="0"/>
              <a:t>‹#›</a:t>
            </a:fld>
            <a:endParaRPr lang="en-US"/>
          </a:p>
        </p:txBody>
      </p:sp>
    </p:spTree>
    <p:extLst>
      <p:ext uri="{BB962C8B-B14F-4D97-AF65-F5344CB8AC3E}">
        <p14:creationId xmlns:p14="http://schemas.microsoft.com/office/powerpoint/2010/main" val="38026551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5 - Text &amp; Bullets - White BG - Orange">
    <p:spTree>
      <p:nvGrpSpPr>
        <p:cNvPr id="1" name=""/>
        <p:cNvGrpSpPr/>
        <p:nvPr/>
      </p:nvGrpSpPr>
      <p:grpSpPr>
        <a:xfrm>
          <a:off x="0" y="0"/>
          <a:ext cx="0" cy="0"/>
          <a:chOff x="0" y="0"/>
          <a:chExt cx="0" cy="0"/>
        </a:xfrm>
      </p:grpSpPr>
      <p:sp>
        <p:nvSpPr>
          <p:cNvPr id="20" name="Text Placeholder 19"/>
          <p:cNvSpPr>
            <a:spLocks noGrp="1"/>
          </p:cNvSpPr>
          <p:nvPr>
            <p:ph type="body" sz="quarter" idx="20" hasCustomPrompt="1"/>
          </p:nvPr>
        </p:nvSpPr>
        <p:spPr>
          <a:xfrm>
            <a:off x="309669" y="199995"/>
            <a:ext cx="7176120" cy="399604"/>
          </a:xfrm>
          <a:prstGeom prst="rect">
            <a:avLst/>
          </a:prstGeom>
        </p:spPr>
        <p:txBody>
          <a:bodyPr vert="horz" lIns="91111" tIns="45555" rIns="91111" bIns="45555" anchor="b"/>
          <a:lstStyle>
            <a:lvl1pPr marL="0" indent="0">
              <a:buNone/>
              <a:defRPr sz="794" b="1" cap="all" baseline="0">
                <a:solidFill>
                  <a:srgbClr val="EB8024"/>
                </a:solidFill>
                <a:latin typeface="+mj-lt"/>
                <a:cs typeface="BentonSans Book"/>
              </a:defRPr>
            </a:lvl1pPr>
          </a:lstStyle>
          <a:p>
            <a:pPr lvl="0"/>
            <a:r>
              <a:rPr lang="en-US" dirty="0"/>
              <a:t>CATEGORY</a:t>
            </a:r>
          </a:p>
        </p:txBody>
      </p:sp>
      <p:sp>
        <p:nvSpPr>
          <p:cNvPr id="11" name="Text Placeholder 10"/>
          <p:cNvSpPr>
            <a:spLocks noGrp="1"/>
          </p:cNvSpPr>
          <p:nvPr>
            <p:ph type="body" sz="quarter" idx="24" hasCustomPrompt="1"/>
          </p:nvPr>
        </p:nvSpPr>
        <p:spPr>
          <a:xfrm>
            <a:off x="309669" y="645145"/>
            <a:ext cx="7176120" cy="545609"/>
          </a:xfrm>
          <a:prstGeom prst="rect">
            <a:avLst/>
          </a:prstGeom>
        </p:spPr>
        <p:txBody>
          <a:bodyPr lIns="91111" tIns="45555" rIns="91111" bIns="45555"/>
          <a:lstStyle>
            <a:lvl1pPr marL="0" indent="0">
              <a:buNone/>
              <a:defRPr sz="1588" baseline="0">
                <a:latin typeface="+mj-lt"/>
              </a:defRPr>
            </a:lvl1pPr>
            <a:lvl2pPr>
              <a:defRPr sz="1588"/>
            </a:lvl2pPr>
            <a:lvl3pPr>
              <a:defRPr sz="1588"/>
            </a:lvl3pPr>
            <a:lvl4pPr>
              <a:defRPr sz="1588"/>
            </a:lvl4pPr>
            <a:lvl5pPr>
              <a:defRPr sz="1588"/>
            </a:lvl5pPr>
          </a:lstStyle>
          <a:p>
            <a:pPr lvl="0"/>
            <a:r>
              <a:rPr lang="nl-NL" dirty="0" err="1"/>
              <a:t>Slide</a:t>
            </a:r>
            <a:r>
              <a:rPr lang="nl-NL" dirty="0"/>
              <a:t> </a:t>
            </a:r>
            <a:r>
              <a:rPr lang="nl-NL" dirty="0" err="1"/>
              <a:t>Title</a:t>
            </a:r>
            <a:endParaRPr lang="en-GB" dirty="0"/>
          </a:p>
        </p:txBody>
      </p:sp>
      <p:sp>
        <p:nvSpPr>
          <p:cNvPr id="13" name="TextBox 12"/>
          <p:cNvSpPr txBox="1"/>
          <p:nvPr userDrawn="1"/>
        </p:nvSpPr>
        <p:spPr>
          <a:xfrm>
            <a:off x="8580398" y="6536778"/>
            <a:ext cx="563603" cy="230704"/>
          </a:xfrm>
          <a:prstGeom prst="rect">
            <a:avLst/>
          </a:prstGeom>
          <a:ln>
            <a:noFill/>
          </a:ln>
        </p:spPr>
        <p:txBody>
          <a:bodyPr wrap="square" rtlCol="0" anchor="ctr">
            <a:spAutoFit/>
          </a:bodyPr>
          <a:lstStyle/>
          <a:p>
            <a:pPr marL="0" indent="0" algn="ctr"/>
            <a:fld id="{9C0653CD-709A-4C23-AF85-C211F9C3D3CB}" type="slidenum">
              <a:rPr lang="nl-NL" sz="899" smtClean="0">
                <a:solidFill>
                  <a:schemeClr val="tx1"/>
                </a:solidFill>
                <a:latin typeface="+mj-lt"/>
                <a:ea typeface="BentonSans"/>
                <a:cs typeface="BentonSans"/>
                <a:sym typeface="BentonSans"/>
              </a:rPr>
              <a:pPr marL="0" indent="0" algn="ctr"/>
              <a:t>‹#›</a:t>
            </a:fld>
            <a:endParaRPr lang="en-GB" sz="899" dirty="0">
              <a:solidFill>
                <a:schemeClr val="tx1"/>
              </a:solidFill>
              <a:latin typeface="+mj-lt"/>
              <a:ea typeface="BentonSans"/>
              <a:cs typeface="BentonSans"/>
              <a:sym typeface="BentonSans"/>
            </a:endParaRPr>
          </a:p>
        </p:txBody>
      </p:sp>
      <p:sp>
        <p:nvSpPr>
          <p:cNvPr id="16" name="Text Placeholder 3"/>
          <p:cNvSpPr>
            <a:spLocks noGrp="1"/>
          </p:cNvSpPr>
          <p:nvPr>
            <p:ph type="body" sz="quarter" idx="30"/>
          </p:nvPr>
        </p:nvSpPr>
        <p:spPr>
          <a:xfrm>
            <a:off x="309668" y="1883046"/>
            <a:ext cx="8493591" cy="4724272"/>
          </a:xfrm>
          <a:prstGeom prst="rect">
            <a:avLst/>
          </a:prstGeom>
        </p:spPr>
        <p:txBody>
          <a:bodyPr vert="horz"/>
          <a:lstStyle>
            <a:lvl1pPr marL="151198" indent="-151198">
              <a:buClr>
                <a:srgbClr val="EB8024"/>
              </a:buClr>
              <a:buFont typeface="Arial"/>
              <a:buChar char="•"/>
              <a:defRPr sz="899">
                <a:latin typeface="Georgia"/>
                <a:cs typeface="Georgia"/>
              </a:defRPr>
            </a:lvl1pPr>
            <a:lvl2pPr marL="494080" indent="-151198">
              <a:buClr>
                <a:srgbClr val="EB8024"/>
              </a:buClr>
              <a:buFont typeface="Arial"/>
              <a:buChar char="•"/>
              <a:defRPr sz="899">
                <a:latin typeface="Georgia"/>
                <a:cs typeface="Georgia"/>
              </a:defRPr>
            </a:lvl2pPr>
            <a:lvl3pPr marL="836963" indent="-151198">
              <a:buClr>
                <a:srgbClr val="EB8024"/>
              </a:buClr>
              <a:buFont typeface="Arial"/>
              <a:buChar char="•"/>
              <a:defRPr sz="899">
                <a:latin typeface="Georgia"/>
                <a:cs typeface="Georgia"/>
              </a:defRPr>
            </a:lvl3pPr>
            <a:lvl4pPr marL="1179845" indent="-151198">
              <a:buClr>
                <a:srgbClr val="EB8024"/>
              </a:buClr>
              <a:buFont typeface="Arial"/>
              <a:buChar char="•"/>
              <a:defRPr sz="899">
                <a:latin typeface="Georgia"/>
                <a:cs typeface="Georgia"/>
              </a:defRPr>
            </a:lvl4pPr>
            <a:lvl5pPr marL="1522728" indent="-151198">
              <a:buClr>
                <a:srgbClr val="EB8024"/>
              </a:buClr>
              <a:buFont typeface="Arial"/>
              <a:buChar char="•"/>
              <a:defRPr sz="899">
                <a:latin typeface="Georgia"/>
                <a:cs typeface="Georgia"/>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hape 93"/>
          <p:cNvSpPr/>
          <p:nvPr userDrawn="1"/>
        </p:nvSpPr>
        <p:spPr>
          <a:xfrm>
            <a:off x="389578" y="1210100"/>
            <a:ext cx="446486" cy="26790"/>
          </a:xfrm>
          <a:prstGeom prst="rect">
            <a:avLst/>
          </a:prstGeom>
          <a:solidFill>
            <a:srgbClr val="EB8024"/>
          </a:solidFill>
          <a:ln w="12700">
            <a:miter lim="400000"/>
          </a:ln>
        </p:spPr>
        <p:txBody>
          <a:bodyPr lIns="0" tIns="0" rIns="0" bIns="0" anchor="ctr"/>
          <a:lstStyle/>
          <a:p>
            <a:pPr lvl="0">
              <a:defRPr sz="2400">
                <a:solidFill>
                  <a:srgbClr val="F2AC00"/>
                </a:solidFill>
              </a:defRPr>
            </a:pPr>
            <a:endParaRPr sz="1270" dirty="0">
              <a:solidFill>
                <a:srgbClr val="EF6317"/>
              </a:solidFill>
            </a:endParaRPr>
          </a:p>
        </p:txBody>
      </p:sp>
      <p:sp>
        <p:nvSpPr>
          <p:cNvPr id="64" name="Text Placeholder 14"/>
          <p:cNvSpPr>
            <a:spLocks noGrp="1"/>
          </p:cNvSpPr>
          <p:nvPr>
            <p:ph type="body" sz="quarter" idx="40"/>
          </p:nvPr>
        </p:nvSpPr>
        <p:spPr>
          <a:xfrm>
            <a:off x="309670" y="1245441"/>
            <a:ext cx="4114688" cy="571786"/>
          </a:xfrm>
          <a:prstGeom prst="rect">
            <a:avLst/>
          </a:prstGeom>
        </p:spPr>
        <p:txBody>
          <a:bodyPr vert="horz" lIns="91111" tIns="45555" rIns="91111" bIns="45555" anchor="b">
            <a:normAutofit/>
          </a:bodyPr>
          <a:lstStyle>
            <a:lvl1pPr marL="0" indent="0">
              <a:buNone/>
              <a:defRPr sz="899" b="1" cap="all" baseline="0">
                <a:solidFill>
                  <a:srgbClr val="EB8024"/>
                </a:solidFill>
                <a:latin typeface="+mj-lt"/>
                <a:cs typeface="BentonSans Book"/>
              </a:defRPr>
            </a:lvl1pPr>
          </a:lstStyle>
          <a:p>
            <a:pPr lvl="0"/>
            <a:endParaRPr lang="en-US" dirty="0"/>
          </a:p>
        </p:txBody>
      </p:sp>
    </p:spTree>
    <p:extLst>
      <p:ext uri="{BB962C8B-B14F-4D97-AF65-F5344CB8AC3E}">
        <p14:creationId xmlns:p14="http://schemas.microsoft.com/office/powerpoint/2010/main" val="212832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E6B7A1-1A60-4CB5-83B3-0CE236199703}" type="datetimeFigureOut">
              <a:rPr lang="en-US" smtClean="0"/>
              <a:t>9/12/2020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7E6B7A1-1A60-4CB5-83B3-0CE236199703}"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7E6B7A1-1A60-4CB5-83B3-0CE236199703}" type="datetimeFigureOut">
              <a:rPr lang="en-US" smtClean="0"/>
              <a:t>9/12/2020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E6B7A1-1A60-4CB5-83B3-0CE236199703}" type="datetimeFigureOut">
              <a:rPr lang="en-US" smtClean="0"/>
              <a:t>9/12/2020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6B7A1-1A60-4CB5-83B3-0CE236199703}" type="datetimeFigureOut">
              <a:rPr lang="en-US" smtClean="0"/>
              <a:t>9/12/2020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E6B7A1-1A60-4CB5-83B3-0CE236199703}" type="datetimeFigureOut">
              <a:rPr lang="en-US" smtClean="0"/>
              <a:t>9/12/2020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446DAAC-8ABD-4CAE-AF6B-733F259BCA5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E6B7A1-1A60-4CB5-83B3-0CE236199703}" type="datetimeFigureOut">
              <a:rPr lang="en-US" smtClean="0"/>
              <a:t>9/12/2020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46DAAC-8ABD-4CAE-AF6B-733F259BCA5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44CCA8-A81D-4AC0-BEA1-68B3973A43D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598ACA-934B-4B26-A24A-EBFA23D1CB4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863A9-125B-47CD-801B-5FD4AB5238E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B62156B-E58D-4B8D-8888-B311B490C688}" type="datetime1">
              <a:rPr lang="en-US" smtClean="0"/>
              <a:t>9/12/2020</a:t>
            </a:fld>
            <a:endParaRPr lang="en-US"/>
          </a:p>
        </p:txBody>
      </p:sp>
      <p:sp>
        <p:nvSpPr>
          <p:cNvPr id="5" name="Footer Placeholder 4">
            <a:extLst>
              <a:ext uri="{FF2B5EF4-FFF2-40B4-BE49-F238E27FC236}">
                <a16:creationId xmlns:a16="http://schemas.microsoft.com/office/drawing/2014/main" id="{08FE20F9-CD41-4ABF-B574-36F8B0265D34}"/>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CS ZG525 / CSI ZG525/ ES ZG526: ADVANCED COMPUTER NETWORKS</a:t>
            </a:r>
          </a:p>
        </p:txBody>
      </p:sp>
      <p:sp>
        <p:nvSpPr>
          <p:cNvPr id="6" name="Slide Number Placeholder 5">
            <a:extLst>
              <a:ext uri="{FF2B5EF4-FFF2-40B4-BE49-F238E27FC236}">
                <a16:creationId xmlns:a16="http://schemas.microsoft.com/office/drawing/2014/main" id="{FD65B247-5F75-4F52-B4C9-B8739A1EFAEB}"/>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C7079E-14CB-49E3-8BA8-C540CEA3A588}" type="slidenum">
              <a:rPr lang="en-US" smtClean="0"/>
              <a:t>‹#›</a:t>
            </a:fld>
            <a:endParaRPr lang="en-US"/>
          </a:p>
        </p:txBody>
      </p:sp>
    </p:spTree>
    <p:extLst>
      <p:ext uri="{BB962C8B-B14F-4D97-AF65-F5344CB8AC3E}">
        <p14:creationId xmlns:p14="http://schemas.microsoft.com/office/powerpoint/2010/main" val="20007993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www.kdnuggets.com/2015/08/new-standard-methodology-analytical-models.html"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hyperlink" Target="ftp://ftp.software.ibm.com/software/data/sw-library/services/ASUM.pdf"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ub.packtpub.com/two-popular-data-analytics-methodologies-every-data-professional-should-know-tdsp-crisp-dm/"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chhsdata.github.io/dataplaybook/documents/APHSA-Roadmap-to-Capacity-Building-in-Analytics-White-Paper.pdf"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www2.cs.uregina.ca/~dbd/cs831/notes/kdd/1_kdd.html" TargetMode="External"/><Relationship Id="rId2" Type="http://schemas.openxmlformats.org/officeDocument/2006/relationships/hyperlink" Target="https://www.youtube.com/watch?v=a4M3GdI5UFY" TargetMode="External"/><Relationship Id="rId1" Type="http://schemas.openxmlformats.org/officeDocument/2006/relationships/slideLayout" Target="../slideLayouts/slideLayout12.xml"/><Relationship Id="rId4" Type="http://schemas.openxmlformats.org/officeDocument/2006/relationships/hyperlink" Target="https://www.tutorialspoint.com/big_data_analytics/big_data_analytics_lifecycle.htm"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pdfs.semanticscholar.org/7dfe/3bc6035da527deaa72007a27cef94047a7f9.pdf" TargetMode="External"/><Relationship Id="rId2" Type="http://schemas.openxmlformats.org/officeDocument/2006/relationships/hyperlink" Target="https://www.scnsoft.com/blog/4-types-of-data-analytics" TargetMode="External"/><Relationship Id="rId1" Type="http://schemas.openxmlformats.org/officeDocument/2006/relationships/slideLayout" Target="../slideLayouts/slideLayout12.xml"/><Relationship Id="rId6" Type="http://schemas.openxmlformats.org/officeDocument/2006/relationships/hyperlink" Target="https://www.jigsawacademy.com/em/Beginners_Guide_to_Analytics.pdf" TargetMode="External"/><Relationship Id="rId5" Type="http://schemas.openxmlformats.org/officeDocument/2006/relationships/hyperlink" Target="https://www.kdnuggets.com/2017/01/four-problems-crisp-dm-fix.html" TargetMode="External"/><Relationship Id="rId4" Type="http://schemas.openxmlformats.org/officeDocument/2006/relationships/hyperlink" Target="https://www.nap.edu/read/23670/chapter/6#57"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www.eaie.org/blog/7-challenges-becoming-data-driven.html#:~:text=Data%20can%20play%20an%20important,and%20wrong%20or%20missing%20information."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hyperlink" Target="https://data-flair.training/blogs/data-mining-and-knowledge-discovery/" TargetMode="External"/><Relationship Id="rId3" Type="http://schemas.openxmlformats.org/officeDocument/2006/relationships/hyperlink" Target="https://www.datasciencecentral.com/profiles/blogs/crisp-dm-a-standard-methodology-to-ensure-a-good-outcome" TargetMode="External"/><Relationship Id="rId7" Type="http://schemas.openxmlformats.org/officeDocument/2006/relationships/hyperlink" Target="http://www2.cs.uregina.ca/~dbd/cs831/notes/kdd/1_kdd.html" TargetMode="External"/><Relationship Id="rId12" Type="http://schemas.openxmlformats.org/officeDocument/2006/relationships/hyperlink" Target="https://www.researchgate.net/publication/326307750_Towards_an_Improved_ASUM-DM_Process_Methodology_for_Cross-Disciplinary_Multi-organization_Big_Data_Analytics_Projects_13th_International_Conference_KMO_2018_Zilina_Slovakia_August_6-10_2018_Proceeding" TargetMode="External"/><Relationship Id="rId2" Type="http://schemas.openxmlformats.org/officeDocument/2006/relationships/hyperlink" Target="https://www.kdnuggets.com/2014/10/crisp-dm-top-methodology-analytics-data-mining-data-science-projects.html" TargetMode="External"/><Relationship Id="rId1" Type="http://schemas.openxmlformats.org/officeDocument/2006/relationships/slideLayout" Target="../slideLayouts/slideLayout7.xml"/><Relationship Id="rId6" Type="http://schemas.openxmlformats.org/officeDocument/2006/relationships/hyperlink" Target="https://www.kdnuggets.com/2015/08/new-standard-methodology-analytical-models.html" TargetMode="External"/><Relationship Id="rId11" Type="http://schemas.openxmlformats.org/officeDocument/2006/relationships/hyperlink" Target="https://www.linkedin.com/pulse/four-keys-big-data-life-cycle-kurt-cagle/" TargetMode="External"/><Relationship Id="rId5" Type="http://schemas.openxmlformats.org/officeDocument/2006/relationships/hyperlink" Target="http://jesshampton.com/2011/02/16/semma-and-crisp-dm-data-mining-methodologies/" TargetMode="External"/><Relationship Id="rId10" Type="http://schemas.openxmlformats.org/officeDocument/2006/relationships/hyperlink" Target="http://www.informit.com/articles/article.aspx?p=2473128&amp;seqNum=11" TargetMode="External"/><Relationship Id="rId4" Type="http://schemas.openxmlformats.org/officeDocument/2006/relationships/hyperlink" Target="https://documentation.sas.com/?docsetId=emref&amp;docsetTarget=n061bzurmej4j3n1jnj8bbjjm1a2.htm&amp;docsetVersion=14.3&amp;locale=en" TargetMode="External"/><Relationship Id="rId9" Type="http://schemas.openxmlformats.org/officeDocument/2006/relationships/hyperlink" Target="https://pdfs.semanticscholar.org/7dfe/3bc6035da527deaa72007a27cef94047a7f9.pdf?_ga=2.146116535.226632156.1578656398-640734799.1575775195"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b="1" dirty="0"/>
              <a:t>Data Analytics </a:t>
            </a:r>
            <a:endParaRPr lang="en-US" dirty="0"/>
          </a:p>
        </p:txBody>
      </p:sp>
      <p:sp>
        <p:nvSpPr>
          <p:cNvPr id="7" name="Subtitle 6"/>
          <p:cNvSpPr>
            <a:spLocks noGrp="1"/>
          </p:cNvSpPr>
          <p:nvPr>
            <p:ph type="subTitle" idx="1"/>
          </p:nvPr>
        </p:nvSpPr>
        <p:spPr/>
        <p:txBody>
          <a:bodyPr/>
          <a:lstStyle/>
          <a:p>
            <a:r>
              <a:rPr lang="en-US" dirty="0" smtClean="0"/>
              <a:t>Lecture –3</a:t>
            </a:r>
          </a:p>
          <a:p>
            <a:r>
              <a:rPr lang="en-US" dirty="0" smtClean="0"/>
              <a:t>Sumita Narang</a:t>
            </a:r>
            <a:endParaRPr lang="en-US" dirty="0"/>
          </a:p>
        </p:txBody>
      </p:sp>
    </p:spTree>
    <p:extLst>
      <p:ext uri="{BB962C8B-B14F-4D97-AF65-F5344CB8AC3E}">
        <p14:creationId xmlns:p14="http://schemas.microsoft.com/office/powerpoint/2010/main" val="19703349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2057400"/>
            <a:ext cx="8947191" cy="3962400"/>
          </a:xfrm>
          <a:prstGeom prst="rect">
            <a:avLst/>
          </a:prstGeom>
        </p:spPr>
      </p:pic>
      <p:sp>
        <p:nvSpPr>
          <p:cNvPr id="3" name="Content Placeholder 2"/>
          <p:cNvSpPr>
            <a:spLocks noGrp="1"/>
          </p:cNvSpPr>
          <p:nvPr>
            <p:ph sz="quarter" idx="10"/>
          </p:nvPr>
        </p:nvSpPr>
        <p:spPr/>
        <p:txBody>
          <a:bodyPr/>
          <a:lstStyle/>
          <a:p>
            <a:r>
              <a:rPr lang="en-US" dirty="0" smtClean="0"/>
              <a:t>KDD vs SEMMA vs CRISP-DM</a:t>
            </a:r>
            <a:endParaRPr lang="en-US" dirty="0"/>
          </a:p>
        </p:txBody>
      </p:sp>
    </p:spTree>
    <p:extLst>
      <p:ext uri="{BB962C8B-B14F-4D97-AF65-F5344CB8AC3E}">
        <p14:creationId xmlns:p14="http://schemas.microsoft.com/office/powerpoint/2010/main" val="303507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buFont typeface="Arial" panose="020B0604020202020204" pitchFamily="34" charset="0"/>
              <a:buChar char="•"/>
            </a:pPr>
            <a:r>
              <a:rPr lang="en-US" dirty="0" smtClean="0"/>
              <a:t>One </a:t>
            </a:r>
            <a:r>
              <a:rPr lang="en-US" dirty="0"/>
              <a:t>major drawback is that the model no longer seems to be actively maintained. The official site, CRISP-DM.org, is no longer being maintained. Furthermore, the framework itself has not been updated on issues on working with new technologies, such as big data. </a:t>
            </a:r>
            <a:endParaRPr lang="en-US" dirty="0" smtClean="0"/>
          </a:p>
          <a:p>
            <a:pPr lvl="1">
              <a:buFont typeface="Arial" panose="020B0604020202020204" pitchFamily="34" charset="0"/>
              <a:buChar char="•"/>
            </a:pPr>
            <a:r>
              <a:rPr lang="en-US" dirty="0" smtClean="0"/>
              <a:t>Big </a:t>
            </a:r>
            <a:r>
              <a:rPr lang="en-US" dirty="0"/>
              <a:t>data technologies means that there can be additional effort spend in the data understanding phase, for example, as the business grapples with the additional complexities that are involved in the shape of big data sources</a:t>
            </a:r>
            <a:r>
              <a:rPr lang="en-US" dirty="0" smtClean="0"/>
              <a:t>.</a:t>
            </a:r>
          </a:p>
          <a:p>
            <a:pPr>
              <a:buFont typeface="Arial" panose="020B0604020202020204" pitchFamily="34" charset="0"/>
              <a:buChar char="•"/>
            </a:pPr>
            <a:r>
              <a:rPr lang="en-US" dirty="0"/>
              <a:t>CRISP-DM is a great framework and its use on projects helps focus them on delivering real business value. CRISP-DM has been around a long time so many projects that are using CRISP-DM are taking shortcuts. Some of these shortcuts make sense but too often they result in projects using a corrupted version of the approach like the one shown in Figure </a:t>
            </a:r>
            <a:r>
              <a:rPr lang="en-US" dirty="0" smtClean="0"/>
              <a:t>.</a:t>
            </a:r>
            <a:endParaRPr lang="en-US" dirty="0"/>
          </a:p>
        </p:txBody>
      </p:sp>
      <p:sp>
        <p:nvSpPr>
          <p:cNvPr id="3" name="Content Placeholder 2"/>
          <p:cNvSpPr>
            <a:spLocks noGrp="1"/>
          </p:cNvSpPr>
          <p:nvPr>
            <p:ph sz="quarter" idx="10"/>
          </p:nvPr>
        </p:nvSpPr>
        <p:spPr/>
        <p:txBody>
          <a:bodyPr/>
          <a:lstStyle/>
          <a:p>
            <a:r>
              <a:rPr lang="en-US" dirty="0" smtClean="0"/>
              <a:t>Drawbacks of CRISP-DM 1/</a:t>
            </a:r>
            <a:endParaRPr lang="en-US" dirty="0"/>
          </a:p>
        </p:txBody>
      </p:sp>
    </p:spTree>
    <p:extLst>
      <p:ext uri="{BB962C8B-B14F-4D97-AF65-F5344CB8AC3E}">
        <p14:creationId xmlns:p14="http://schemas.microsoft.com/office/powerpoint/2010/main" val="2068474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460914"/>
            <a:ext cx="4800600" cy="5029200"/>
          </a:xfrm>
          <a:prstGeom prst="rect">
            <a:avLst/>
          </a:prstGeom>
        </p:spPr>
      </p:pic>
      <p:sp>
        <p:nvSpPr>
          <p:cNvPr id="3" name="Content Placeholder 2"/>
          <p:cNvSpPr>
            <a:spLocks noGrp="1"/>
          </p:cNvSpPr>
          <p:nvPr>
            <p:ph sz="quarter" idx="10"/>
          </p:nvPr>
        </p:nvSpPr>
        <p:spPr/>
        <p:txBody>
          <a:bodyPr/>
          <a:lstStyle/>
          <a:p>
            <a:r>
              <a:rPr lang="en-US" dirty="0"/>
              <a:t>Drawbacks of </a:t>
            </a:r>
            <a:r>
              <a:rPr lang="en-US" dirty="0" smtClean="0"/>
              <a:t>CRISP-DM 2/</a:t>
            </a:r>
            <a:endParaRPr lang="en-US" dirty="0"/>
          </a:p>
        </p:txBody>
      </p:sp>
      <p:sp>
        <p:nvSpPr>
          <p:cNvPr id="5" name="Rectangle 4"/>
          <p:cNvSpPr/>
          <p:nvPr/>
        </p:nvSpPr>
        <p:spPr>
          <a:xfrm>
            <a:off x="4038600" y="1297858"/>
            <a:ext cx="4943919" cy="5355312"/>
          </a:xfrm>
          <a:prstGeom prst="rect">
            <a:avLst/>
          </a:prstGeom>
        </p:spPr>
        <p:txBody>
          <a:bodyPr wrap="square">
            <a:spAutoFit/>
          </a:bodyPr>
          <a:lstStyle/>
          <a:p>
            <a:r>
              <a:rPr lang="en-US" b="1" dirty="0"/>
              <a:t>A lack of clarity: </a:t>
            </a:r>
            <a:r>
              <a:rPr lang="en-US" dirty="0"/>
              <a:t>Rather than drill down into the details and really get clarity on both the business problem and exactly how an analytic might help, the project team make do with the business goals and some metrics to measure success. </a:t>
            </a:r>
            <a:endParaRPr lang="en-US" dirty="0" smtClean="0"/>
          </a:p>
          <a:p>
            <a:r>
              <a:rPr lang="en-US" b="1" dirty="0"/>
              <a:t>Mindless </a:t>
            </a:r>
            <a:r>
              <a:rPr lang="en-US" b="1" dirty="0" smtClean="0"/>
              <a:t>rework: </a:t>
            </a:r>
            <a:r>
              <a:rPr lang="en-US" dirty="0"/>
              <a:t>Most try to find new data or new modeling techniques rather than working with their business partners to re-evaluate the business problem</a:t>
            </a:r>
            <a:r>
              <a:rPr lang="en-US" dirty="0" smtClean="0"/>
              <a:t>.</a:t>
            </a:r>
          </a:p>
          <a:p>
            <a:r>
              <a:rPr lang="en-US" b="1" dirty="0"/>
              <a:t>Blind hand-off to </a:t>
            </a:r>
            <a:r>
              <a:rPr lang="en-US" b="1" dirty="0" smtClean="0"/>
              <a:t>IT: </a:t>
            </a:r>
            <a:r>
              <a:rPr lang="en-US" dirty="0"/>
              <a:t>Some analytic teams don’t think about deployment and operationalization of their models at all. </a:t>
            </a:r>
            <a:r>
              <a:rPr lang="en-US" dirty="0" smtClean="0"/>
              <a:t>Fail to recognize </a:t>
            </a:r>
            <a:r>
              <a:rPr lang="en-US" dirty="0"/>
              <a:t>that the models they build will have to be applied to live data in operational data stores or embedded in operational systems</a:t>
            </a:r>
            <a:r>
              <a:rPr lang="en-US" dirty="0" smtClean="0"/>
              <a:t>.</a:t>
            </a:r>
          </a:p>
          <a:p>
            <a:r>
              <a:rPr lang="en-US" b="1" dirty="0"/>
              <a:t>Failure to iterate</a:t>
            </a:r>
            <a:r>
              <a:rPr lang="en-US" dirty="0"/>
              <a:t/>
            </a:r>
            <a:br>
              <a:rPr lang="en-US" dirty="0"/>
            </a:br>
            <a:r>
              <a:rPr lang="en-US" dirty="0"/>
              <a:t>Analytic professionals know that models age and that models need to be kept up to date if they are to continue to be valuable.</a:t>
            </a:r>
          </a:p>
        </p:txBody>
      </p:sp>
    </p:spTree>
    <p:extLst>
      <p:ext uri="{BB962C8B-B14F-4D97-AF65-F5344CB8AC3E}">
        <p14:creationId xmlns:p14="http://schemas.microsoft.com/office/powerpoint/2010/main" val="40123394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27355"/>
            <a:ext cx="8229600" cy="4525963"/>
          </a:xfrm>
        </p:spPr>
        <p:txBody>
          <a:bodyPr/>
          <a:lstStyle/>
          <a:p>
            <a:r>
              <a:rPr lang="en-US" dirty="0">
                <a:hlinkClick r:id="rId2"/>
              </a:rPr>
              <a:t>https://</a:t>
            </a:r>
            <a:r>
              <a:rPr lang="en-US" dirty="0" smtClean="0">
                <a:hlinkClick r:id="rId2"/>
              </a:rPr>
              <a:t>www.kdnuggets.com/2015/08/new-standard-methodology-analytical-models.html</a:t>
            </a:r>
            <a:endParaRPr lang="en-US" dirty="0" smtClean="0"/>
          </a:p>
          <a:p>
            <a:endParaRPr lang="en-US" dirty="0"/>
          </a:p>
          <a:p>
            <a:endParaRPr lang="en-US" dirty="0"/>
          </a:p>
        </p:txBody>
      </p:sp>
      <p:sp>
        <p:nvSpPr>
          <p:cNvPr id="3" name="Content Placeholder 2"/>
          <p:cNvSpPr>
            <a:spLocks noGrp="1"/>
          </p:cNvSpPr>
          <p:nvPr>
            <p:ph sz="quarter" idx="10"/>
          </p:nvPr>
        </p:nvSpPr>
        <p:spPr/>
        <p:txBody>
          <a:bodyPr>
            <a:normAutofit/>
          </a:bodyPr>
          <a:lstStyle/>
          <a:p>
            <a:r>
              <a:rPr lang="en-US" b="0" dirty="0"/>
              <a:t>Standard Methodology for Analytical Models (SMAM</a:t>
            </a:r>
            <a:r>
              <a:rPr lang="en-US" b="0" dirty="0" smtClean="0"/>
              <a:t>)</a:t>
            </a:r>
            <a:endParaRPr lang="en-US" dirty="0"/>
          </a:p>
        </p:txBody>
      </p:sp>
      <p:pic>
        <p:nvPicPr>
          <p:cNvPr id="1026" name="Picture 2" descr="methodology-analytical-mod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099187"/>
            <a:ext cx="8779625"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571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457200" y="1828800"/>
          <a:ext cx="8382000" cy="4267203"/>
        </p:xfrm>
        <a:graphic>
          <a:graphicData uri="http://schemas.openxmlformats.org/drawingml/2006/table">
            <a:tbl>
              <a:tblPr>
                <a:tableStyleId>{3C2FFA5D-87B4-456A-9821-1D502468CF0F}</a:tableStyleId>
              </a:tblPr>
              <a:tblGrid>
                <a:gridCol w="3048000">
                  <a:extLst>
                    <a:ext uri="{9D8B030D-6E8A-4147-A177-3AD203B41FA5}">
                      <a16:colId xmlns:a16="http://schemas.microsoft.com/office/drawing/2014/main" val="676458103"/>
                    </a:ext>
                  </a:extLst>
                </a:gridCol>
                <a:gridCol w="5334000">
                  <a:extLst>
                    <a:ext uri="{9D8B030D-6E8A-4147-A177-3AD203B41FA5}">
                      <a16:colId xmlns:a16="http://schemas.microsoft.com/office/drawing/2014/main" val="118603139"/>
                    </a:ext>
                  </a:extLst>
                </a:gridCol>
              </a:tblGrid>
              <a:tr h="343949">
                <a:tc>
                  <a:txBody>
                    <a:bodyPr/>
                    <a:lstStyle/>
                    <a:p>
                      <a:pPr algn="just"/>
                      <a:r>
                        <a:rPr lang="en-US" sz="1800" dirty="0">
                          <a:solidFill>
                            <a:schemeClr val="bg1"/>
                          </a:solidFill>
                          <a:effectLst/>
                        </a:rPr>
                        <a:t>Phase</a:t>
                      </a:r>
                      <a:endParaRPr lang="en-US" sz="1800" b="1" i="1" dirty="0">
                        <a:solidFill>
                          <a:schemeClr val="bg1"/>
                        </a:solidFill>
                        <a:effectLst/>
                      </a:endParaRPr>
                    </a:p>
                  </a:txBody>
                  <a:tcPr marL="20610" marR="20610" marT="20610" marB="20610">
                    <a:solidFill>
                      <a:schemeClr val="tx2"/>
                    </a:solidFill>
                  </a:tcPr>
                </a:tc>
                <a:tc>
                  <a:txBody>
                    <a:bodyPr/>
                    <a:lstStyle/>
                    <a:p>
                      <a:pPr algn="just"/>
                      <a:r>
                        <a:rPr lang="en-US" sz="1800" dirty="0">
                          <a:solidFill>
                            <a:schemeClr val="bg1"/>
                          </a:solidFill>
                          <a:effectLst/>
                        </a:rPr>
                        <a:t>Description</a:t>
                      </a:r>
                      <a:endParaRPr lang="en-US" sz="1800" b="1" i="1" dirty="0">
                        <a:solidFill>
                          <a:schemeClr val="bg1"/>
                        </a:solidFill>
                        <a:effectLst/>
                      </a:endParaRPr>
                    </a:p>
                  </a:txBody>
                  <a:tcPr marL="20610" marR="20610" marT="20610" marB="20610">
                    <a:solidFill>
                      <a:schemeClr val="tx2"/>
                    </a:solidFill>
                  </a:tcPr>
                </a:tc>
                <a:extLst>
                  <a:ext uri="{0D108BD9-81ED-4DB2-BD59-A6C34878D82A}">
                    <a16:rowId xmlns:a16="http://schemas.microsoft.com/office/drawing/2014/main" val="169097736"/>
                  </a:ext>
                </a:extLst>
              </a:tr>
              <a:tr h="554845">
                <a:tc>
                  <a:txBody>
                    <a:bodyPr/>
                    <a:lstStyle/>
                    <a:p>
                      <a:pPr algn="just"/>
                      <a:r>
                        <a:rPr lang="en-US" sz="1800" dirty="0">
                          <a:effectLst/>
                        </a:rPr>
                        <a:t>Use-case identification</a:t>
                      </a:r>
                    </a:p>
                  </a:txBody>
                  <a:tcPr marL="20610" marR="20610" marT="20610" marB="20610"/>
                </a:tc>
                <a:tc>
                  <a:txBody>
                    <a:bodyPr/>
                    <a:lstStyle/>
                    <a:p>
                      <a:pPr algn="just"/>
                      <a:r>
                        <a:rPr lang="en-US" sz="1800">
                          <a:effectLst/>
                        </a:rPr>
                        <a:t>Selection of the ideal approach from a list of candidates</a:t>
                      </a:r>
                    </a:p>
                  </a:txBody>
                  <a:tcPr marL="20610" marR="20610" marT="20610" marB="20610"/>
                </a:tc>
                <a:extLst>
                  <a:ext uri="{0D108BD9-81ED-4DB2-BD59-A6C34878D82A}">
                    <a16:rowId xmlns:a16="http://schemas.microsoft.com/office/drawing/2014/main" val="525094306"/>
                  </a:ext>
                </a:extLst>
              </a:tr>
              <a:tr h="642968">
                <a:tc>
                  <a:txBody>
                    <a:bodyPr/>
                    <a:lstStyle/>
                    <a:p>
                      <a:pPr algn="just"/>
                      <a:r>
                        <a:rPr lang="en-US" sz="1800" dirty="0" smtClean="0">
                          <a:effectLst/>
                        </a:rPr>
                        <a:t>Model</a:t>
                      </a:r>
                      <a:r>
                        <a:rPr lang="en-US" sz="1800" baseline="0" dirty="0" smtClean="0">
                          <a:effectLst/>
                        </a:rPr>
                        <a:t> R</a:t>
                      </a:r>
                      <a:r>
                        <a:rPr lang="en-US" sz="1800" dirty="0" smtClean="0">
                          <a:effectLst/>
                        </a:rPr>
                        <a:t>equirements </a:t>
                      </a:r>
                      <a:r>
                        <a:rPr lang="en-US" sz="1800" dirty="0">
                          <a:effectLst/>
                        </a:rPr>
                        <a:t>gathering</a:t>
                      </a:r>
                    </a:p>
                  </a:txBody>
                  <a:tcPr marL="20610" marR="20610" marT="20610" marB="20610"/>
                </a:tc>
                <a:tc>
                  <a:txBody>
                    <a:bodyPr/>
                    <a:lstStyle/>
                    <a:p>
                      <a:pPr algn="just"/>
                      <a:r>
                        <a:rPr lang="en-US" sz="1800" dirty="0">
                          <a:effectLst/>
                        </a:rPr>
                        <a:t>Understanding the conditions required for the model to function</a:t>
                      </a:r>
                    </a:p>
                  </a:txBody>
                  <a:tcPr marL="20610" marR="20610" marT="20610" marB="20610"/>
                </a:tc>
                <a:extLst>
                  <a:ext uri="{0D108BD9-81ED-4DB2-BD59-A6C34878D82A}">
                    <a16:rowId xmlns:a16="http://schemas.microsoft.com/office/drawing/2014/main" val="3905667051"/>
                  </a:ext>
                </a:extLst>
              </a:tr>
              <a:tr h="381907">
                <a:tc>
                  <a:txBody>
                    <a:bodyPr/>
                    <a:lstStyle/>
                    <a:p>
                      <a:pPr algn="just"/>
                      <a:r>
                        <a:rPr lang="en-US" sz="1800">
                          <a:effectLst/>
                        </a:rPr>
                        <a:t>Data preparation</a:t>
                      </a:r>
                    </a:p>
                  </a:txBody>
                  <a:tcPr marL="20610" marR="20610" marT="20610" marB="20610"/>
                </a:tc>
                <a:tc>
                  <a:txBody>
                    <a:bodyPr/>
                    <a:lstStyle/>
                    <a:p>
                      <a:pPr algn="just"/>
                      <a:r>
                        <a:rPr lang="en-US" sz="1800" dirty="0">
                          <a:effectLst/>
                        </a:rPr>
                        <a:t>Getting the data ready for the modeling</a:t>
                      </a:r>
                    </a:p>
                  </a:txBody>
                  <a:tcPr marL="20610" marR="20610" marT="20610" marB="20610"/>
                </a:tc>
                <a:extLst>
                  <a:ext uri="{0D108BD9-81ED-4DB2-BD59-A6C34878D82A}">
                    <a16:rowId xmlns:a16="http://schemas.microsoft.com/office/drawing/2014/main" val="2033859228"/>
                  </a:ext>
                </a:extLst>
              </a:tr>
              <a:tr h="381907">
                <a:tc>
                  <a:txBody>
                    <a:bodyPr/>
                    <a:lstStyle/>
                    <a:p>
                      <a:pPr algn="just"/>
                      <a:r>
                        <a:rPr lang="en-US" sz="1800">
                          <a:effectLst/>
                        </a:rPr>
                        <a:t>Modeling experiments</a:t>
                      </a:r>
                    </a:p>
                  </a:txBody>
                  <a:tcPr marL="20610" marR="20610" marT="20610" marB="20610"/>
                </a:tc>
                <a:tc>
                  <a:txBody>
                    <a:bodyPr/>
                    <a:lstStyle/>
                    <a:p>
                      <a:pPr algn="just"/>
                      <a:r>
                        <a:rPr lang="en-US" sz="1800" dirty="0">
                          <a:effectLst/>
                        </a:rPr>
                        <a:t>Scientific experimentation to solve the business question</a:t>
                      </a:r>
                    </a:p>
                  </a:txBody>
                  <a:tcPr marL="20610" marR="20610" marT="20610" marB="20610"/>
                </a:tc>
                <a:extLst>
                  <a:ext uri="{0D108BD9-81ED-4DB2-BD59-A6C34878D82A}">
                    <a16:rowId xmlns:a16="http://schemas.microsoft.com/office/drawing/2014/main" val="456865141"/>
                  </a:ext>
                </a:extLst>
              </a:tr>
              <a:tr h="554845">
                <a:tc>
                  <a:txBody>
                    <a:bodyPr/>
                    <a:lstStyle/>
                    <a:p>
                      <a:pPr algn="just"/>
                      <a:r>
                        <a:rPr lang="en-US" sz="1800">
                          <a:effectLst/>
                        </a:rPr>
                        <a:t>Insight creation</a:t>
                      </a:r>
                    </a:p>
                  </a:txBody>
                  <a:tcPr marL="20610" marR="20610" marT="20610" marB="20610"/>
                </a:tc>
                <a:tc>
                  <a:txBody>
                    <a:bodyPr/>
                    <a:lstStyle/>
                    <a:p>
                      <a:pPr algn="just"/>
                      <a:r>
                        <a:rPr lang="en-US" sz="1800" dirty="0">
                          <a:effectLst/>
                        </a:rPr>
                        <a:t>Visualization and </a:t>
                      </a:r>
                      <a:r>
                        <a:rPr lang="en-US" sz="1800" dirty="0" smtClean="0">
                          <a:effectLst/>
                        </a:rPr>
                        <a:t>dash-boarding </a:t>
                      </a:r>
                      <a:r>
                        <a:rPr lang="en-US" sz="1800" dirty="0">
                          <a:effectLst/>
                        </a:rPr>
                        <a:t>to provide insight</a:t>
                      </a:r>
                    </a:p>
                  </a:txBody>
                  <a:tcPr marL="20610" marR="20610" marT="20610" marB="20610"/>
                </a:tc>
                <a:extLst>
                  <a:ext uri="{0D108BD9-81ED-4DB2-BD59-A6C34878D82A}">
                    <a16:rowId xmlns:a16="http://schemas.microsoft.com/office/drawing/2014/main" val="3386375203"/>
                  </a:ext>
                </a:extLst>
              </a:tr>
              <a:tr h="642968">
                <a:tc>
                  <a:txBody>
                    <a:bodyPr/>
                    <a:lstStyle/>
                    <a:p>
                      <a:pPr algn="just"/>
                      <a:r>
                        <a:rPr lang="en-US" sz="1800">
                          <a:effectLst/>
                        </a:rPr>
                        <a:t>Proof of Value: ROI</a:t>
                      </a:r>
                    </a:p>
                  </a:txBody>
                  <a:tcPr marL="20610" marR="20610" marT="20610" marB="20610"/>
                </a:tc>
                <a:tc>
                  <a:txBody>
                    <a:bodyPr/>
                    <a:lstStyle/>
                    <a:p>
                      <a:pPr algn="just"/>
                      <a:r>
                        <a:rPr lang="en-US" sz="1800" dirty="0">
                          <a:effectLst/>
                        </a:rPr>
                        <a:t>Running the model in a small scale setting to prove the value</a:t>
                      </a:r>
                    </a:p>
                  </a:txBody>
                  <a:tcPr marL="20610" marR="20610" marT="20610" marB="20610"/>
                </a:tc>
                <a:extLst>
                  <a:ext uri="{0D108BD9-81ED-4DB2-BD59-A6C34878D82A}">
                    <a16:rowId xmlns:a16="http://schemas.microsoft.com/office/drawing/2014/main" val="3465097173"/>
                  </a:ext>
                </a:extLst>
              </a:tr>
              <a:tr h="381907">
                <a:tc>
                  <a:txBody>
                    <a:bodyPr/>
                    <a:lstStyle/>
                    <a:p>
                      <a:pPr algn="just"/>
                      <a:r>
                        <a:rPr lang="en-US" sz="1800">
                          <a:effectLst/>
                        </a:rPr>
                        <a:t>Operationalization</a:t>
                      </a:r>
                    </a:p>
                  </a:txBody>
                  <a:tcPr marL="20610" marR="20610" marT="20610" marB="20610"/>
                </a:tc>
                <a:tc>
                  <a:txBody>
                    <a:bodyPr/>
                    <a:lstStyle/>
                    <a:p>
                      <a:pPr algn="just"/>
                      <a:r>
                        <a:rPr lang="en-US" sz="1800" dirty="0">
                          <a:effectLst/>
                        </a:rPr>
                        <a:t>Embedding the analytical model in operational systems</a:t>
                      </a:r>
                    </a:p>
                  </a:txBody>
                  <a:tcPr marL="20610" marR="20610" marT="20610" marB="20610"/>
                </a:tc>
                <a:extLst>
                  <a:ext uri="{0D108BD9-81ED-4DB2-BD59-A6C34878D82A}">
                    <a16:rowId xmlns:a16="http://schemas.microsoft.com/office/drawing/2014/main" val="237313446"/>
                  </a:ext>
                </a:extLst>
              </a:tr>
              <a:tr h="381907">
                <a:tc>
                  <a:txBody>
                    <a:bodyPr/>
                    <a:lstStyle/>
                    <a:p>
                      <a:r>
                        <a:rPr lang="en-US" sz="1800">
                          <a:effectLst/>
                        </a:rPr>
                        <a:t>Model lifecycle</a:t>
                      </a:r>
                    </a:p>
                  </a:txBody>
                  <a:tcPr marL="20610" marR="20610" marT="20610" marB="20610"/>
                </a:tc>
                <a:tc>
                  <a:txBody>
                    <a:bodyPr/>
                    <a:lstStyle/>
                    <a:p>
                      <a:pPr algn="just"/>
                      <a:r>
                        <a:rPr lang="en-US" sz="1800" dirty="0">
                          <a:effectLst/>
                        </a:rPr>
                        <a:t>Governance around model lifetime and refresh</a:t>
                      </a:r>
                    </a:p>
                  </a:txBody>
                  <a:tcPr marL="20610" marR="20610" marT="20610" marB="20610"/>
                </a:tc>
                <a:extLst>
                  <a:ext uri="{0D108BD9-81ED-4DB2-BD59-A6C34878D82A}">
                    <a16:rowId xmlns:a16="http://schemas.microsoft.com/office/drawing/2014/main" val="1352568286"/>
                  </a:ext>
                </a:extLst>
              </a:tr>
            </a:tbl>
          </a:graphicData>
        </a:graphic>
      </p:graphicFrame>
      <p:sp>
        <p:nvSpPr>
          <p:cNvPr id="3" name="Content Placeholder 2"/>
          <p:cNvSpPr>
            <a:spLocks noGrp="1"/>
          </p:cNvSpPr>
          <p:nvPr>
            <p:ph sz="quarter" idx="10"/>
          </p:nvPr>
        </p:nvSpPr>
        <p:spPr/>
        <p:txBody>
          <a:bodyPr/>
          <a:lstStyle/>
          <a:p>
            <a:r>
              <a:rPr lang="en-US" dirty="0" smtClean="0"/>
              <a:t>SMAM / 2</a:t>
            </a:r>
            <a:endParaRPr lang="en-US" dirty="0"/>
          </a:p>
        </p:txBody>
      </p:sp>
    </p:spTree>
    <p:extLst>
      <p:ext uri="{BB962C8B-B14F-4D97-AF65-F5344CB8AC3E}">
        <p14:creationId xmlns:p14="http://schemas.microsoft.com/office/powerpoint/2010/main" val="3652796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Big Data analytics platforms are designed to serve </a:t>
            </a:r>
            <a:r>
              <a:rPr lang="en-US" dirty="0" smtClean="0"/>
              <a:t>following </a:t>
            </a:r>
            <a:r>
              <a:rPr lang="en-US" dirty="0"/>
              <a:t>needs of today’s businesses</a:t>
            </a:r>
            <a:r>
              <a:rPr lang="en-US" dirty="0" smtClean="0"/>
              <a:t>.</a:t>
            </a:r>
          </a:p>
          <a:p>
            <a:pPr marL="457200" indent="-457200">
              <a:buFont typeface="+mj-lt"/>
              <a:buAutoNum type="arabicPeriod"/>
            </a:pPr>
            <a:r>
              <a:rPr lang="en-US" dirty="0" smtClean="0"/>
              <a:t>Massive </a:t>
            </a:r>
            <a:r>
              <a:rPr lang="en-US" dirty="0"/>
              <a:t>amounts of data - It is big – typically in terabytes or even petabytes </a:t>
            </a:r>
            <a:endParaRPr lang="en-US" dirty="0" smtClean="0"/>
          </a:p>
          <a:p>
            <a:pPr marL="457200" indent="-457200">
              <a:buFont typeface="+mj-lt"/>
              <a:buAutoNum type="arabicPeriod"/>
            </a:pPr>
            <a:r>
              <a:rPr lang="en-US" dirty="0" smtClean="0"/>
              <a:t>Varied </a:t>
            </a:r>
            <a:r>
              <a:rPr lang="en-US" dirty="0"/>
              <a:t>data such as video files to </a:t>
            </a:r>
            <a:r>
              <a:rPr lang="en-US" dirty="0" err="1"/>
              <a:t>sql</a:t>
            </a:r>
            <a:r>
              <a:rPr lang="en-US" dirty="0"/>
              <a:t> databases to text data - It is varied – it could be a traditional database, it could be video data, log data, text data or even voice data </a:t>
            </a:r>
            <a:endParaRPr lang="en-US" dirty="0" smtClean="0"/>
          </a:p>
          <a:p>
            <a:pPr marL="457200" indent="-457200">
              <a:buFont typeface="+mj-lt"/>
              <a:buAutoNum type="arabicPeriod"/>
            </a:pPr>
            <a:r>
              <a:rPr lang="en-US" dirty="0" smtClean="0"/>
              <a:t>Data </a:t>
            </a:r>
            <a:r>
              <a:rPr lang="en-US" dirty="0"/>
              <a:t>that comes in at varying frequency – from days to minutes - It keeps increasing as new data keeps flowing in</a:t>
            </a:r>
          </a:p>
          <a:p>
            <a:pPr marL="457200" indent="-457200">
              <a:buFont typeface="+mj-lt"/>
              <a:buAutoNum type="arabicPeriod"/>
            </a:pPr>
            <a:endParaRPr lang="en-US" dirty="0"/>
          </a:p>
        </p:txBody>
      </p:sp>
      <p:sp>
        <p:nvSpPr>
          <p:cNvPr id="3" name="Content Placeholder 2"/>
          <p:cNvSpPr>
            <a:spLocks noGrp="1"/>
          </p:cNvSpPr>
          <p:nvPr>
            <p:ph sz="quarter" idx="10"/>
          </p:nvPr>
        </p:nvSpPr>
        <p:spPr/>
        <p:txBody>
          <a:bodyPr/>
          <a:lstStyle/>
          <a:p>
            <a:r>
              <a:rPr lang="en-US" dirty="0" smtClean="0"/>
              <a:t>Big </a:t>
            </a:r>
            <a:r>
              <a:rPr lang="en-US" dirty="0"/>
              <a:t>D</a:t>
            </a:r>
            <a:r>
              <a:rPr lang="en-US" dirty="0" smtClean="0"/>
              <a:t>ata Analytics</a:t>
            </a:r>
            <a:endParaRPr lang="en-US" dirty="0"/>
          </a:p>
        </p:txBody>
      </p:sp>
    </p:spTree>
    <p:extLst>
      <p:ext uri="{BB962C8B-B14F-4D97-AF65-F5344CB8AC3E}">
        <p14:creationId xmlns:p14="http://schemas.microsoft.com/office/powerpoint/2010/main" val="5842926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buFont typeface="Arial" panose="020B0604020202020204" pitchFamily="34" charset="0"/>
              <a:buChar char="•"/>
            </a:pPr>
            <a:r>
              <a:rPr lang="en-US" b="1" dirty="0" err="1"/>
              <a:t>MapReduce</a:t>
            </a:r>
            <a:r>
              <a:rPr lang="en-US" dirty="0"/>
              <a:t> To understand the beginning of Big Data technology, we will need to go back to 2004 when 2 Googlers – Sanjay </a:t>
            </a:r>
            <a:r>
              <a:rPr lang="en-US" dirty="0" err="1"/>
              <a:t>Ghemawat</a:t>
            </a:r>
            <a:r>
              <a:rPr lang="en-US" dirty="0"/>
              <a:t> and Jeffrey Dean wrote a paper that described how Google used the ‘Divide and Conquer’ approach to deal with its gigantic databases. This approach involves breaking a task into smaller sub-tasks and then working on sub-tasks in parallel, and results in huge efficiencies. Open source software enthusiast ‘Doug Cutting’ was one of the guys deeply inspired by the Google </a:t>
            </a:r>
            <a:r>
              <a:rPr lang="en-US" dirty="0" smtClean="0"/>
              <a:t>paper. </a:t>
            </a:r>
            <a:r>
              <a:rPr lang="en-US" dirty="0"/>
              <a:t>He was able to scale his engine to process a couple of hundred million web pages but the requirement was for something 10,000 times faster than this. This is the computing power Google generates when it processes the trillions of webpages in existence</a:t>
            </a:r>
            <a:r>
              <a:rPr lang="en-US" dirty="0" smtClean="0"/>
              <a:t>.</a:t>
            </a:r>
          </a:p>
          <a:p>
            <a:pPr>
              <a:buFont typeface="Arial" panose="020B0604020202020204" pitchFamily="34" charset="0"/>
              <a:buChar char="•"/>
            </a:pPr>
            <a:r>
              <a:rPr lang="en-US" b="1" dirty="0"/>
              <a:t>Hadoop</a:t>
            </a:r>
            <a:r>
              <a:rPr lang="en-US" dirty="0"/>
              <a:t> : Doug and his partner went about creating an Open source file system and processing framework that later came to be known as Hadoop. This formed the basis of their search engine “</a:t>
            </a:r>
            <a:r>
              <a:rPr lang="en-US" dirty="0" err="1"/>
              <a:t>Nutch</a:t>
            </a:r>
            <a:r>
              <a:rPr lang="en-US" dirty="0"/>
              <a:t>”. While the original Google file system was based on C++, Doug’s </a:t>
            </a:r>
            <a:r>
              <a:rPr lang="en-US" dirty="0" err="1"/>
              <a:t>hadoop</a:t>
            </a:r>
            <a:r>
              <a:rPr lang="en-US" dirty="0"/>
              <a:t> was based on Java. </a:t>
            </a:r>
            <a:endParaRPr lang="en-US" dirty="0" smtClean="0"/>
          </a:p>
          <a:p>
            <a:endParaRPr lang="en-US" dirty="0"/>
          </a:p>
          <a:p>
            <a:endParaRPr lang="en-US" dirty="0"/>
          </a:p>
        </p:txBody>
      </p:sp>
      <p:sp>
        <p:nvSpPr>
          <p:cNvPr id="3" name="Content Placeholder 2"/>
          <p:cNvSpPr>
            <a:spLocks noGrp="1"/>
          </p:cNvSpPr>
          <p:nvPr>
            <p:ph sz="quarter" idx="10"/>
          </p:nvPr>
        </p:nvSpPr>
        <p:spPr/>
        <p:txBody>
          <a:bodyPr/>
          <a:lstStyle/>
          <a:p>
            <a:r>
              <a:rPr lang="en-US" dirty="0" smtClean="0"/>
              <a:t>Big Data Technologies</a:t>
            </a:r>
            <a:endParaRPr lang="en-US" dirty="0"/>
          </a:p>
        </p:txBody>
      </p:sp>
    </p:spTree>
    <p:extLst>
      <p:ext uri="{BB962C8B-B14F-4D97-AF65-F5344CB8AC3E}">
        <p14:creationId xmlns:p14="http://schemas.microsoft.com/office/powerpoint/2010/main" val="17324658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5135563"/>
          </a:xfrm>
        </p:spPr>
        <p:txBody>
          <a:bodyPr>
            <a:normAutofit fontScale="85000" lnSpcReduction="10000"/>
          </a:bodyPr>
          <a:lstStyle/>
          <a:p>
            <a:pPr>
              <a:buFont typeface="Arial" panose="020B0604020202020204" pitchFamily="34" charset="0"/>
              <a:buChar char="•"/>
            </a:pPr>
            <a:r>
              <a:rPr lang="en-US" b="1" dirty="0" smtClean="0"/>
              <a:t>Pig</a:t>
            </a:r>
            <a:r>
              <a:rPr lang="en-US" dirty="0" smtClean="0"/>
              <a:t>: </a:t>
            </a:r>
            <a:r>
              <a:rPr lang="en-US" dirty="0"/>
              <a:t>As </a:t>
            </a:r>
            <a:r>
              <a:rPr lang="en-US" dirty="0" err="1"/>
              <a:t>hadoop</a:t>
            </a:r>
            <a:r>
              <a:rPr lang="en-US" dirty="0"/>
              <a:t> began to be implemented on a larger scale, Big Data specialists soon realized that they were wasting far too much time on writing </a:t>
            </a:r>
            <a:r>
              <a:rPr lang="en-US" dirty="0" err="1"/>
              <a:t>MapReduce</a:t>
            </a:r>
            <a:r>
              <a:rPr lang="en-US" dirty="0"/>
              <a:t> queries rather than actually analyzing data. </a:t>
            </a:r>
            <a:r>
              <a:rPr lang="en-US" dirty="0" err="1"/>
              <a:t>MapReduce</a:t>
            </a:r>
            <a:r>
              <a:rPr lang="en-US" dirty="0"/>
              <a:t> was long and time consuming to write. Developers at Yahoo soon came out with a work around – Pig. Pig is essentially an easier way to write </a:t>
            </a:r>
            <a:r>
              <a:rPr lang="en-US" dirty="0" err="1"/>
              <a:t>MapReduce</a:t>
            </a:r>
            <a:r>
              <a:rPr lang="en-US" dirty="0"/>
              <a:t> queries.  It is similar to Python and allows for shorter and more efficient code to be written that can then be translated to </a:t>
            </a:r>
            <a:r>
              <a:rPr lang="en-US" dirty="0" err="1"/>
              <a:t>MapReduce</a:t>
            </a:r>
            <a:r>
              <a:rPr lang="en-US" dirty="0"/>
              <a:t> before execution</a:t>
            </a:r>
            <a:r>
              <a:rPr lang="en-US" dirty="0" smtClean="0"/>
              <a:t>.</a:t>
            </a:r>
          </a:p>
          <a:p>
            <a:pPr>
              <a:buFont typeface="Arial" panose="020B0604020202020204" pitchFamily="34" charset="0"/>
              <a:buChar char="•"/>
            </a:pPr>
            <a:r>
              <a:rPr lang="en-US" b="1" dirty="0" smtClean="0"/>
              <a:t>Hive:</a:t>
            </a:r>
            <a:r>
              <a:rPr lang="en-US" dirty="0" smtClean="0"/>
              <a:t> </a:t>
            </a:r>
            <a:r>
              <a:rPr lang="en-US" dirty="0"/>
              <a:t>While this solved the problem for a number of people, there were many who still found this difficult to learn. SQL is a language that most developers are familiar with and hence people at Facebook decided to create Hive – an alternative to Pig.  Hive enables code to be written in Hive query language or HQL that, as the name suggests, is very similar to SQL. Thus, we now have an option – if we are familiar with Python, we can pick up Pig to write code. If we have knowledge of SQL, we can go for Hive. In either case, we get away from the time consuming job of writing </a:t>
            </a:r>
            <a:r>
              <a:rPr lang="en-US" dirty="0" err="1"/>
              <a:t>MapReduce</a:t>
            </a:r>
            <a:r>
              <a:rPr lang="en-US" dirty="0"/>
              <a:t> </a:t>
            </a:r>
            <a:r>
              <a:rPr lang="en-US" dirty="0" err="1" smtClean="0"/>
              <a:t>queries.So</a:t>
            </a:r>
            <a:r>
              <a:rPr lang="en-US" dirty="0" smtClean="0"/>
              <a:t> </a:t>
            </a:r>
            <a:r>
              <a:rPr lang="en-US" dirty="0"/>
              <a:t>far we have understood 4 of the most popular Big Data technologies – </a:t>
            </a:r>
            <a:r>
              <a:rPr lang="en-US" dirty="0" err="1"/>
              <a:t>MapReduce</a:t>
            </a:r>
            <a:r>
              <a:rPr lang="en-US" dirty="0"/>
              <a:t>, Hadoop, Pig and Hive.</a:t>
            </a:r>
          </a:p>
          <a:p>
            <a:pPr marL="0" indent="0"/>
            <a:endParaRPr lang="en-US" dirty="0"/>
          </a:p>
          <a:p>
            <a:endParaRPr lang="en-US" dirty="0"/>
          </a:p>
        </p:txBody>
      </p:sp>
      <p:sp>
        <p:nvSpPr>
          <p:cNvPr id="3" name="Content Placeholder 2"/>
          <p:cNvSpPr>
            <a:spLocks noGrp="1"/>
          </p:cNvSpPr>
          <p:nvPr>
            <p:ph sz="quarter" idx="10"/>
          </p:nvPr>
        </p:nvSpPr>
        <p:spPr/>
        <p:txBody>
          <a:bodyPr/>
          <a:lstStyle/>
          <a:p>
            <a:r>
              <a:rPr lang="en-US" dirty="0"/>
              <a:t>Big Data </a:t>
            </a:r>
            <a:r>
              <a:rPr lang="en-US" dirty="0" smtClean="0"/>
              <a:t>Technologies contd..</a:t>
            </a:r>
            <a:endParaRPr lang="en-US" dirty="0"/>
          </a:p>
        </p:txBody>
      </p:sp>
    </p:spTree>
    <p:extLst>
      <p:ext uri="{BB962C8B-B14F-4D97-AF65-F5344CB8AC3E}">
        <p14:creationId xmlns:p14="http://schemas.microsoft.com/office/powerpoint/2010/main" val="18304551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06963"/>
          </a:xfrm>
        </p:spPr>
        <p:txBody>
          <a:bodyPr>
            <a:normAutofit fontScale="77500" lnSpcReduction="20000"/>
          </a:bodyPr>
          <a:lstStyle/>
          <a:p>
            <a:pPr>
              <a:buFont typeface="Arial" panose="020B0604020202020204" pitchFamily="34" charset="0"/>
              <a:buChar char="•"/>
            </a:pPr>
            <a:r>
              <a:rPr lang="en-US" b="1" dirty="0" smtClean="0"/>
              <a:t>NoSQL</a:t>
            </a:r>
            <a:r>
              <a:rPr lang="en-US" dirty="0" smtClean="0"/>
              <a:t>: </a:t>
            </a:r>
            <a:r>
              <a:rPr lang="en-US" dirty="0"/>
              <a:t>NoSQL refers to databases that do not follow the traditional tabular structure. This means that the data is not organized in the traditional rows and columns  structure. An example of such data is the text from social media sites which can be analyzed to reveal trends and preferences. Another example is video data or sensor data. There are a number of NoSQL database technologies that work well for specific data problems. </a:t>
            </a:r>
            <a:r>
              <a:rPr lang="en-US" dirty="0" err="1"/>
              <a:t>Hbase</a:t>
            </a:r>
            <a:r>
              <a:rPr lang="en-US" dirty="0"/>
              <a:t>, </a:t>
            </a:r>
            <a:r>
              <a:rPr lang="en-US" dirty="0" err="1"/>
              <a:t>CouchDB</a:t>
            </a:r>
            <a:r>
              <a:rPr lang="en-US" dirty="0"/>
              <a:t>, MongoDB and Cassandra are some examples of  NoSQL </a:t>
            </a:r>
            <a:r>
              <a:rPr lang="en-US" dirty="0" smtClean="0"/>
              <a:t>databases. Database </a:t>
            </a:r>
            <a:r>
              <a:rPr lang="en-US" dirty="0"/>
              <a:t>technologies enable efficient storage and processing of data. however, in order to analyze this data, Big Data specialists require other </a:t>
            </a:r>
            <a:r>
              <a:rPr lang="en-US" dirty="0" err="1"/>
              <a:t>specializd</a:t>
            </a:r>
            <a:r>
              <a:rPr lang="en-US" dirty="0"/>
              <a:t> technologies</a:t>
            </a:r>
            <a:r>
              <a:rPr lang="en-US" dirty="0" smtClean="0"/>
              <a:t>.</a:t>
            </a:r>
          </a:p>
          <a:p>
            <a:pPr>
              <a:buFont typeface="Arial" panose="020B0604020202020204" pitchFamily="34" charset="0"/>
              <a:buChar char="•"/>
            </a:pPr>
            <a:r>
              <a:rPr lang="en-US" b="1" dirty="0"/>
              <a:t>Mahout </a:t>
            </a:r>
            <a:r>
              <a:rPr lang="en-US" b="1" dirty="0" smtClean="0"/>
              <a:t>/Impala </a:t>
            </a:r>
            <a:r>
              <a:rPr lang="en-US" dirty="0" smtClean="0"/>
              <a:t>- Mahout </a:t>
            </a:r>
            <a:r>
              <a:rPr lang="en-US" dirty="0"/>
              <a:t>is a collection of algorithms that enable machine learning to be performed on </a:t>
            </a:r>
            <a:r>
              <a:rPr lang="en-US" b="1" dirty="0" err="1"/>
              <a:t>hadoop</a:t>
            </a:r>
            <a:r>
              <a:rPr lang="en-US" dirty="0"/>
              <a:t> databases. If you were looking to perform clustering, classification or collaborative filtering on your data, Mahout will help you do that. </a:t>
            </a:r>
            <a:r>
              <a:rPr lang="en-US" dirty="0" smtClean="0"/>
              <a:t>E-commerce </a:t>
            </a:r>
            <a:r>
              <a:rPr lang="en-US" dirty="0"/>
              <a:t>companies and retailers have a frequent need to perform tasks like clustering and collaborative filtering on their data and Mahout is a great choice for </a:t>
            </a:r>
            <a:r>
              <a:rPr lang="en-US" dirty="0" smtClean="0"/>
              <a:t>this. </a:t>
            </a:r>
            <a:r>
              <a:rPr lang="en-US" b="1" dirty="0" smtClean="0"/>
              <a:t>Impala</a:t>
            </a:r>
            <a:r>
              <a:rPr lang="en-US" dirty="0" smtClean="0"/>
              <a:t> </a:t>
            </a:r>
            <a:r>
              <a:rPr lang="en-US" dirty="0"/>
              <a:t>is another technology that enables analytics on Big Data. Impala is a query engine that allows Big Data specialists to perform analytics on data stored on </a:t>
            </a:r>
            <a:r>
              <a:rPr lang="en-US" dirty="0" err="1"/>
              <a:t>hadoop</a:t>
            </a:r>
            <a:r>
              <a:rPr lang="en-US" dirty="0"/>
              <a:t> via SQL or other BI tools. Impala as been developed and promoted by </a:t>
            </a:r>
            <a:r>
              <a:rPr lang="en-US" dirty="0" err="1"/>
              <a:t>cloudera</a:t>
            </a:r>
            <a:r>
              <a:rPr lang="en-US" dirty="0" smtClean="0"/>
              <a:t>.</a:t>
            </a:r>
            <a:endParaRPr lang="en-US" dirty="0"/>
          </a:p>
          <a:p>
            <a:pPr>
              <a:buFont typeface="Arial" panose="020B0604020202020204" pitchFamily="34" charset="0"/>
              <a:buChar char="•"/>
            </a:pPr>
            <a:endParaRPr lang="en-US" dirty="0"/>
          </a:p>
          <a:p>
            <a:endParaRPr lang="en-US" dirty="0"/>
          </a:p>
        </p:txBody>
      </p:sp>
      <p:sp>
        <p:nvSpPr>
          <p:cNvPr id="3" name="Content Placeholder 2"/>
          <p:cNvSpPr>
            <a:spLocks noGrp="1"/>
          </p:cNvSpPr>
          <p:nvPr>
            <p:ph sz="quarter" idx="10"/>
          </p:nvPr>
        </p:nvSpPr>
        <p:spPr/>
        <p:txBody>
          <a:bodyPr/>
          <a:lstStyle/>
          <a:p>
            <a:r>
              <a:rPr lang="en-US" dirty="0"/>
              <a:t>Big Data Technologies contd</a:t>
            </a:r>
            <a:r>
              <a:rPr lang="en-US" dirty="0" smtClean="0"/>
              <a:t>..</a:t>
            </a:r>
            <a:endParaRPr lang="en-US" dirty="0"/>
          </a:p>
        </p:txBody>
      </p:sp>
    </p:spTree>
    <p:extLst>
      <p:ext uri="{BB962C8B-B14F-4D97-AF65-F5344CB8AC3E}">
        <p14:creationId xmlns:p14="http://schemas.microsoft.com/office/powerpoint/2010/main" val="3783268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A big data analytics cycle can be described by the following stage −</a:t>
            </a:r>
          </a:p>
          <a:p>
            <a:pPr>
              <a:buFont typeface="Arial" panose="020B0604020202020204" pitchFamily="34" charset="0"/>
              <a:buChar char="•"/>
            </a:pPr>
            <a:r>
              <a:rPr lang="en-US" dirty="0"/>
              <a:t>Business Problem </a:t>
            </a:r>
            <a:r>
              <a:rPr lang="en-US" dirty="0" smtClean="0"/>
              <a:t>Definition – CRISP DM : Business understanding</a:t>
            </a:r>
            <a:endParaRPr lang="en-US" dirty="0"/>
          </a:p>
          <a:p>
            <a:pPr>
              <a:buFont typeface="Arial" panose="020B0604020202020204" pitchFamily="34" charset="0"/>
              <a:buChar char="•"/>
            </a:pPr>
            <a:r>
              <a:rPr lang="en-US" i="1" dirty="0" smtClean="0">
                <a:solidFill>
                  <a:schemeClr val="tx2"/>
                </a:solidFill>
              </a:rPr>
              <a:t>Research  -- new step</a:t>
            </a:r>
            <a:endParaRPr lang="en-US" i="1" dirty="0">
              <a:solidFill>
                <a:schemeClr val="tx2"/>
              </a:solidFill>
            </a:endParaRPr>
          </a:p>
          <a:p>
            <a:pPr>
              <a:buFont typeface="Arial" panose="020B0604020202020204" pitchFamily="34" charset="0"/>
              <a:buChar char="•"/>
            </a:pPr>
            <a:r>
              <a:rPr lang="en-US" i="1" dirty="0">
                <a:solidFill>
                  <a:schemeClr val="tx2"/>
                </a:solidFill>
              </a:rPr>
              <a:t>Human Resources </a:t>
            </a:r>
            <a:r>
              <a:rPr lang="en-US" i="1" dirty="0" smtClean="0">
                <a:solidFill>
                  <a:schemeClr val="tx2"/>
                </a:solidFill>
              </a:rPr>
              <a:t>Assessment – new step</a:t>
            </a:r>
            <a:endParaRPr lang="en-US" i="1" dirty="0">
              <a:solidFill>
                <a:schemeClr val="tx2"/>
              </a:solidFill>
            </a:endParaRPr>
          </a:p>
          <a:p>
            <a:pPr>
              <a:buFont typeface="Arial" panose="020B0604020202020204" pitchFamily="34" charset="0"/>
              <a:buChar char="•"/>
            </a:pPr>
            <a:r>
              <a:rPr lang="en-US" i="1" dirty="0">
                <a:solidFill>
                  <a:schemeClr val="tx2"/>
                </a:solidFill>
              </a:rPr>
              <a:t>Data </a:t>
            </a:r>
            <a:r>
              <a:rPr lang="en-US" i="1" dirty="0" smtClean="0">
                <a:solidFill>
                  <a:schemeClr val="tx2"/>
                </a:solidFill>
              </a:rPr>
              <a:t>Acquisition – new step</a:t>
            </a:r>
            <a:endParaRPr lang="en-US" i="1" dirty="0">
              <a:solidFill>
                <a:schemeClr val="tx2"/>
              </a:solidFill>
            </a:endParaRPr>
          </a:p>
          <a:p>
            <a:pPr>
              <a:buFont typeface="Arial" panose="020B0604020202020204" pitchFamily="34" charset="0"/>
              <a:buChar char="•"/>
            </a:pPr>
            <a:r>
              <a:rPr lang="en-US" i="1" dirty="0">
                <a:solidFill>
                  <a:schemeClr val="tx2"/>
                </a:solidFill>
              </a:rPr>
              <a:t>Data </a:t>
            </a:r>
            <a:r>
              <a:rPr lang="en-US" i="1" dirty="0" smtClean="0">
                <a:solidFill>
                  <a:schemeClr val="tx2"/>
                </a:solidFill>
              </a:rPr>
              <a:t>Munging – new step</a:t>
            </a:r>
            <a:endParaRPr lang="en-US" i="1" dirty="0">
              <a:solidFill>
                <a:schemeClr val="tx2"/>
              </a:solidFill>
            </a:endParaRPr>
          </a:p>
          <a:p>
            <a:pPr>
              <a:buFont typeface="Arial" panose="020B0604020202020204" pitchFamily="34" charset="0"/>
              <a:buChar char="•"/>
            </a:pPr>
            <a:r>
              <a:rPr lang="en-US" i="1" dirty="0">
                <a:solidFill>
                  <a:schemeClr val="tx2"/>
                </a:solidFill>
              </a:rPr>
              <a:t>Data </a:t>
            </a:r>
            <a:r>
              <a:rPr lang="en-US" i="1" dirty="0" smtClean="0">
                <a:solidFill>
                  <a:schemeClr val="tx2"/>
                </a:solidFill>
              </a:rPr>
              <a:t>Storage – new step</a:t>
            </a:r>
            <a:endParaRPr lang="en-US" i="1" dirty="0">
              <a:solidFill>
                <a:schemeClr val="tx2"/>
              </a:solidFill>
            </a:endParaRPr>
          </a:p>
          <a:p>
            <a:pPr>
              <a:buFont typeface="Arial" panose="020B0604020202020204" pitchFamily="34" charset="0"/>
              <a:buChar char="•"/>
            </a:pPr>
            <a:r>
              <a:rPr lang="en-US" dirty="0"/>
              <a:t>Exploratory Data </a:t>
            </a:r>
            <a:r>
              <a:rPr lang="en-US" dirty="0" smtClean="0"/>
              <a:t>Analysis – CRISP DM : Data Understanding</a:t>
            </a:r>
            <a:endParaRPr lang="en-US" dirty="0"/>
          </a:p>
          <a:p>
            <a:pPr>
              <a:buFont typeface="Arial" panose="020B0604020202020204" pitchFamily="34" charset="0"/>
              <a:buChar char="•"/>
            </a:pPr>
            <a:r>
              <a:rPr lang="en-US" dirty="0"/>
              <a:t>Data Preparation for Modeling and </a:t>
            </a:r>
            <a:r>
              <a:rPr lang="en-US" dirty="0" smtClean="0"/>
              <a:t>Assessment – CRISP DM : Data Preparation</a:t>
            </a:r>
            <a:endParaRPr lang="en-US" dirty="0"/>
          </a:p>
          <a:p>
            <a:pPr>
              <a:buFont typeface="Arial" panose="020B0604020202020204" pitchFamily="34" charset="0"/>
              <a:buChar char="•"/>
            </a:pPr>
            <a:r>
              <a:rPr lang="en-US" dirty="0" smtClean="0"/>
              <a:t>Modeling – CRISP DM : Data Modelling</a:t>
            </a:r>
            <a:endParaRPr lang="en-US" dirty="0"/>
          </a:p>
          <a:p>
            <a:pPr>
              <a:buFont typeface="Arial" panose="020B0604020202020204" pitchFamily="34" charset="0"/>
              <a:buChar char="•"/>
            </a:pPr>
            <a:r>
              <a:rPr lang="en-US" dirty="0" smtClean="0"/>
              <a:t>Implementation – CRISP DM : Evaluation &amp; Deployment</a:t>
            </a:r>
            <a:endParaRPr lang="en-US" dirty="0"/>
          </a:p>
          <a:p>
            <a:endParaRPr lang="en-US" dirty="0"/>
          </a:p>
        </p:txBody>
      </p:sp>
      <p:sp>
        <p:nvSpPr>
          <p:cNvPr id="3" name="Content Placeholder 2"/>
          <p:cNvSpPr>
            <a:spLocks noGrp="1"/>
          </p:cNvSpPr>
          <p:nvPr>
            <p:ph sz="quarter" idx="10"/>
          </p:nvPr>
        </p:nvSpPr>
        <p:spPr/>
        <p:txBody>
          <a:bodyPr/>
          <a:lstStyle/>
          <a:p>
            <a:r>
              <a:rPr lang="en-US" dirty="0" smtClean="0"/>
              <a:t>Big Data Life Cycle 1/</a:t>
            </a:r>
            <a:endParaRPr lang="en-US" dirty="0"/>
          </a:p>
        </p:txBody>
      </p:sp>
    </p:spTree>
    <p:extLst>
      <p:ext uri="{BB962C8B-B14F-4D97-AF65-F5344CB8AC3E}">
        <p14:creationId xmlns:p14="http://schemas.microsoft.com/office/powerpoint/2010/main" val="8608788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52400" y="2895600"/>
            <a:ext cx="6705600" cy="2743200"/>
          </a:xfrm>
          <a:prstGeom prst="roundRect">
            <a:avLst/>
          </a:prstGeom>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en-US" dirty="0"/>
          </a:p>
        </p:txBody>
      </p:sp>
      <p:sp>
        <p:nvSpPr>
          <p:cNvPr id="2" name="Content Placeholder 1"/>
          <p:cNvSpPr>
            <a:spLocks noGrp="1"/>
          </p:cNvSpPr>
          <p:nvPr>
            <p:ph idx="1"/>
          </p:nvPr>
        </p:nvSpPr>
        <p:spPr/>
        <p:txBody>
          <a:bodyPr>
            <a:normAutofit/>
          </a:bodyPr>
          <a:lstStyle/>
          <a:p>
            <a:pPr lvl="0">
              <a:buFont typeface="Arial" panose="020B0604020202020204" pitchFamily="34" charset="0"/>
              <a:buChar char="•"/>
            </a:pPr>
            <a:r>
              <a:rPr lang="en-IN" dirty="0">
                <a:solidFill>
                  <a:srgbClr val="00B050"/>
                </a:solidFill>
              </a:rPr>
              <a:t>Defining Analytics</a:t>
            </a:r>
            <a:endParaRPr lang="en-US" dirty="0">
              <a:solidFill>
                <a:srgbClr val="00B050"/>
              </a:solidFill>
            </a:endParaRPr>
          </a:p>
          <a:p>
            <a:pPr lvl="0">
              <a:buFont typeface="Arial" panose="020B0604020202020204" pitchFamily="34" charset="0"/>
              <a:buChar char="•"/>
            </a:pPr>
            <a:r>
              <a:rPr lang="en-IN" dirty="0">
                <a:solidFill>
                  <a:srgbClr val="00B050"/>
                </a:solidFill>
              </a:rPr>
              <a:t>Types of data analytics</a:t>
            </a:r>
            <a:endParaRPr lang="en-US" dirty="0">
              <a:solidFill>
                <a:srgbClr val="00B050"/>
              </a:solidFill>
            </a:endParaRPr>
          </a:p>
          <a:p>
            <a:pPr lvl="1"/>
            <a:r>
              <a:rPr lang="en-IN" dirty="0">
                <a:solidFill>
                  <a:srgbClr val="00B050"/>
                </a:solidFill>
              </a:rPr>
              <a:t>Descriptive, Diagnostic </a:t>
            </a:r>
            <a:endParaRPr lang="en-US" dirty="0">
              <a:solidFill>
                <a:srgbClr val="00B050"/>
              </a:solidFill>
            </a:endParaRPr>
          </a:p>
          <a:p>
            <a:pPr lvl="1"/>
            <a:r>
              <a:rPr lang="en-IN" dirty="0">
                <a:solidFill>
                  <a:srgbClr val="00B050"/>
                </a:solidFill>
              </a:rPr>
              <a:t>Predictive, Prescriptive</a:t>
            </a:r>
            <a:endParaRPr lang="en-US" dirty="0">
              <a:solidFill>
                <a:srgbClr val="00B050"/>
              </a:solidFill>
            </a:endParaRPr>
          </a:p>
          <a:p>
            <a:pPr lvl="0">
              <a:buFont typeface="Arial" panose="020B0604020202020204" pitchFamily="34" charset="0"/>
              <a:buChar char="•"/>
            </a:pPr>
            <a:r>
              <a:rPr lang="en-IN" dirty="0"/>
              <a:t>Data Analytics – methodologies</a:t>
            </a:r>
            <a:endParaRPr lang="en-US" dirty="0"/>
          </a:p>
          <a:p>
            <a:pPr lvl="1"/>
            <a:r>
              <a:rPr lang="en-IN" dirty="0"/>
              <a:t>CRISP-DM Methodology</a:t>
            </a:r>
            <a:endParaRPr lang="en-US" dirty="0"/>
          </a:p>
          <a:p>
            <a:pPr lvl="1"/>
            <a:r>
              <a:rPr lang="en-IN" dirty="0"/>
              <a:t>SEMMA</a:t>
            </a:r>
            <a:endParaRPr lang="en-US" dirty="0"/>
          </a:p>
          <a:p>
            <a:pPr lvl="1"/>
            <a:r>
              <a:rPr lang="en-IN" dirty="0"/>
              <a:t>BIG DATA LIFE CYCLE</a:t>
            </a:r>
            <a:endParaRPr lang="en-US" dirty="0"/>
          </a:p>
          <a:p>
            <a:pPr lvl="1"/>
            <a:r>
              <a:rPr lang="en-IN" dirty="0"/>
              <a:t>SMAM</a:t>
            </a:r>
            <a:endParaRPr lang="en-US" dirty="0"/>
          </a:p>
          <a:p>
            <a:pPr lvl="0">
              <a:buFont typeface="Arial" panose="020B0604020202020204" pitchFamily="34" charset="0"/>
              <a:buChar char="•"/>
            </a:pPr>
            <a:r>
              <a:rPr lang="en-IN" dirty="0"/>
              <a:t>Analytics Capacity Building</a:t>
            </a:r>
            <a:endParaRPr lang="en-US" dirty="0"/>
          </a:p>
          <a:p>
            <a:pPr>
              <a:buFont typeface="Arial" panose="020B0604020202020204" pitchFamily="34" charset="0"/>
              <a:buChar char="•"/>
            </a:pPr>
            <a:r>
              <a:rPr lang="en-US" dirty="0"/>
              <a:t>Challenges in Data-driven decision making</a:t>
            </a:r>
            <a:endParaRPr lang="en-US" sz="4800" dirty="0" smtClean="0"/>
          </a:p>
        </p:txBody>
      </p:sp>
      <p:sp>
        <p:nvSpPr>
          <p:cNvPr id="3" name="Content Placeholder 2"/>
          <p:cNvSpPr>
            <a:spLocks noGrp="1"/>
          </p:cNvSpPr>
          <p:nvPr>
            <p:ph sz="quarter" idx="10"/>
          </p:nvPr>
        </p:nvSpPr>
        <p:spPr/>
        <p:txBody>
          <a:bodyPr/>
          <a:lstStyle/>
          <a:p>
            <a:r>
              <a:rPr lang="en-US" dirty="0" smtClean="0"/>
              <a:t>Objectives</a:t>
            </a:r>
            <a:endParaRPr lang="en-US" dirty="0"/>
          </a:p>
        </p:txBody>
      </p:sp>
    </p:spTree>
    <p:extLst>
      <p:ext uri="{BB962C8B-B14F-4D97-AF65-F5344CB8AC3E}">
        <p14:creationId xmlns:p14="http://schemas.microsoft.com/office/powerpoint/2010/main" val="32498356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00316"/>
            <a:ext cx="8686800" cy="5329084"/>
          </a:xfrm>
        </p:spPr>
        <p:txBody>
          <a:bodyPr>
            <a:noAutofit/>
          </a:bodyPr>
          <a:lstStyle/>
          <a:p>
            <a:r>
              <a:rPr lang="en-US" sz="1400" b="1" dirty="0" smtClean="0"/>
              <a:t>Research:  </a:t>
            </a:r>
            <a:r>
              <a:rPr lang="en-US" sz="1400" dirty="0" smtClean="0"/>
              <a:t>Analyze </a:t>
            </a:r>
            <a:r>
              <a:rPr lang="en-US" sz="1400" dirty="0"/>
              <a:t>what other companies have done in the same situation. This involves looking for solutions that are reasonable for your company, even though it involves adapting other solutions to the resources and requirements that your company has. In this stage, a methodology for the future stages should be defined</a:t>
            </a:r>
            <a:r>
              <a:rPr lang="en-US" sz="1400" dirty="0" smtClean="0"/>
              <a:t>.</a:t>
            </a:r>
            <a:endParaRPr lang="en-US" sz="1400" b="1" dirty="0" smtClean="0"/>
          </a:p>
          <a:p>
            <a:r>
              <a:rPr lang="en-US" sz="1400" b="1" dirty="0" smtClean="0"/>
              <a:t>Human </a:t>
            </a:r>
            <a:r>
              <a:rPr lang="en-US" sz="1400" b="1" dirty="0"/>
              <a:t>Resources </a:t>
            </a:r>
            <a:r>
              <a:rPr lang="en-US" sz="1400" b="1" dirty="0" smtClean="0"/>
              <a:t>Assessment:  </a:t>
            </a:r>
            <a:r>
              <a:rPr lang="en-US" sz="1400" dirty="0" smtClean="0"/>
              <a:t>Once </a:t>
            </a:r>
            <a:r>
              <a:rPr lang="en-US" sz="1400" dirty="0"/>
              <a:t>the problem is defined, it’s reasonable to continue analyzing if the current staff is able to complete the project successfully. Traditional BI teams might not be capable to deliver an optimal solution to all the stages, so it should be considered before starting the project if there is a need to outsource a part of the project or hire more people</a:t>
            </a:r>
            <a:r>
              <a:rPr lang="en-US" sz="1400" dirty="0" smtClean="0"/>
              <a:t>.</a:t>
            </a:r>
          </a:p>
          <a:p>
            <a:r>
              <a:rPr lang="en-US" sz="1400" b="1" dirty="0" smtClean="0"/>
              <a:t>Data Acquisition: </a:t>
            </a:r>
            <a:r>
              <a:rPr lang="en-US" sz="1400" dirty="0" smtClean="0"/>
              <a:t>This </a:t>
            </a:r>
            <a:r>
              <a:rPr lang="en-US" sz="1400" dirty="0"/>
              <a:t>section is key in a big data life cycle; it defines which type of profiles would be needed to deliver the resultant data product. Data gathering is a non-trivial step of the process; it normally involves gathering unstructured data from different sources. To give an example, it could involve writing a crawler to retrieve reviews from a website. This involves dealing with text, perhaps in different languages normally requiring a significant amount of time to be completed</a:t>
            </a:r>
            <a:r>
              <a:rPr lang="en-US" sz="1400" dirty="0" smtClean="0"/>
              <a:t>.</a:t>
            </a:r>
          </a:p>
          <a:p>
            <a:r>
              <a:rPr lang="en-US" sz="1400" b="1" dirty="0" smtClean="0"/>
              <a:t>Data Munging:  </a:t>
            </a:r>
            <a:r>
              <a:rPr lang="en-US" sz="1400" dirty="0" smtClean="0"/>
              <a:t>Once </a:t>
            </a:r>
            <a:r>
              <a:rPr lang="en-US" sz="1400" dirty="0"/>
              <a:t>the data is retrieved, for example, from the web, it needs to be stored in an </a:t>
            </a:r>
            <a:r>
              <a:rPr lang="en-US" sz="1400" dirty="0" smtClean="0"/>
              <a:t>easy to-use </a:t>
            </a:r>
            <a:r>
              <a:rPr lang="en-US" sz="1400" dirty="0"/>
              <a:t>format. To continue with the reviews examples, let’s assume the data is retrieved from different sites where each has a different display of the </a:t>
            </a:r>
            <a:r>
              <a:rPr lang="en-US" sz="1400" dirty="0" smtClean="0"/>
              <a:t>data. Suppose </a:t>
            </a:r>
            <a:r>
              <a:rPr lang="en-US" sz="1400" dirty="0"/>
              <a:t>one data source gives reviews in terms of rating in stars, therefore it is possible to read this as a mapping for the response variable </a:t>
            </a:r>
            <a:r>
              <a:rPr lang="en-US" sz="1400" b="1" dirty="0"/>
              <a:t>y ∈ {1, 2, 3, 4, 5}</a:t>
            </a:r>
            <a:r>
              <a:rPr lang="en-US" sz="1400" dirty="0"/>
              <a:t>. Another data source gives reviews using two arrows system, one for up voting and the other for down voting. This would imply a response variable of the form </a:t>
            </a:r>
            <a:r>
              <a:rPr lang="en-US" sz="1400" b="1" dirty="0"/>
              <a:t>y ∈ {positive, negative}</a:t>
            </a:r>
            <a:r>
              <a:rPr lang="en-US" sz="1400" dirty="0"/>
              <a:t>.</a:t>
            </a:r>
          </a:p>
          <a:p>
            <a:r>
              <a:rPr lang="en-US" sz="1400" dirty="0" smtClean="0"/>
              <a:t>	In </a:t>
            </a:r>
            <a:r>
              <a:rPr lang="en-US" sz="1400" dirty="0"/>
              <a:t>order to combine both the data sources, a decision has to be made in order to make these two response representations equivalent. This can involve converting the first data source response representation to the second form, considering one star as negative and five stars as positive. This process often requires a large time allocation to be delivered with good quality</a:t>
            </a:r>
            <a:r>
              <a:rPr lang="en-US" sz="1400" dirty="0" smtClean="0"/>
              <a:t>.</a:t>
            </a:r>
          </a:p>
        </p:txBody>
      </p:sp>
      <p:sp>
        <p:nvSpPr>
          <p:cNvPr id="3" name="Content Placeholder 2"/>
          <p:cNvSpPr>
            <a:spLocks noGrp="1"/>
          </p:cNvSpPr>
          <p:nvPr>
            <p:ph sz="quarter" idx="10"/>
          </p:nvPr>
        </p:nvSpPr>
        <p:spPr/>
        <p:txBody>
          <a:bodyPr/>
          <a:lstStyle/>
          <a:p>
            <a:r>
              <a:rPr lang="en-US" dirty="0"/>
              <a:t>Big Data Life </a:t>
            </a:r>
            <a:r>
              <a:rPr lang="en-US" dirty="0" smtClean="0"/>
              <a:t>Cycle 2/</a:t>
            </a:r>
            <a:endParaRPr lang="en-US" dirty="0"/>
          </a:p>
        </p:txBody>
      </p:sp>
    </p:spTree>
    <p:extLst>
      <p:ext uri="{BB962C8B-B14F-4D97-AF65-F5344CB8AC3E}">
        <p14:creationId xmlns:p14="http://schemas.microsoft.com/office/powerpoint/2010/main" val="8859835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86800" cy="4525963"/>
          </a:xfrm>
        </p:spPr>
        <p:txBody>
          <a:bodyPr>
            <a:noAutofit/>
          </a:bodyPr>
          <a:lstStyle/>
          <a:p>
            <a:r>
              <a:rPr lang="en-US" sz="1600" b="1" dirty="0"/>
              <a:t>Data Storage: </a:t>
            </a:r>
            <a:r>
              <a:rPr lang="en-US" sz="1600" dirty="0"/>
              <a:t>Once the data is processed, it sometimes needs to be stored in a database. Big data technologies offer plenty of alternatives regarding this point. The most common alternative is using the Hadoop File System for storage that provides users a limited version of SQL, known as HIVE Query Language. This allows most analytics task to be done in similar ways as would be done in traditional BI data warehouses, from the user perspective. Other storage options to be considered are MongoDB, </a:t>
            </a:r>
            <a:r>
              <a:rPr lang="en-US" sz="1600" dirty="0" err="1"/>
              <a:t>Redis</a:t>
            </a:r>
            <a:r>
              <a:rPr lang="en-US" sz="1600" dirty="0"/>
              <a:t>, and SPARK.</a:t>
            </a:r>
          </a:p>
          <a:p>
            <a:r>
              <a:rPr lang="en-US" sz="1600" dirty="0"/>
              <a:t>This stage of the cycle is related to the human resources knowledge in terms of their abilities to implement different architectures. Modified versions of traditional data warehouses are still being used in large scale applications. For example, </a:t>
            </a:r>
            <a:r>
              <a:rPr lang="en-US" sz="1600" dirty="0" err="1"/>
              <a:t>teradata</a:t>
            </a:r>
            <a:r>
              <a:rPr lang="en-US" sz="1600" dirty="0"/>
              <a:t> and IBM offer SQL databases that can handle terabytes of data; open source solutions such as </a:t>
            </a:r>
            <a:r>
              <a:rPr lang="en-US" sz="1600" dirty="0" err="1"/>
              <a:t>postgreSQL</a:t>
            </a:r>
            <a:r>
              <a:rPr lang="en-US" sz="1600" dirty="0"/>
              <a:t> and MySQL are still being used for large scale applications.</a:t>
            </a:r>
          </a:p>
          <a:p>
            <a:r>
              <a:rPr lang="en-US" sz="1600" dirty="0"/>
              <a:t>Even though there are differences in how the different storages work in the background, from the client side, most solutions provide a SQL API. Hence having a good understanding of SQL is still a key skill to have for big data analytics.</a:t>
            </a:r>
          </a:p>
          <a:p>
            <a:r>
              <a:rPr lang="en-US" sz="1600" dirty="0"/>
              <a:t>This stage a </a:t>
            </a:r>
            <a:r>
              <a:rPr lang="en-US" sz="1600" i="1" dirty="0"/>
              <a:t>priori</a:t>
            </a:r>
            <a:r>
              <a:rPr lang="en-US" sz="1600" dirty="0"/>
              <a:t> seems to be the most important topic, in practice, this is not true. It is not even an essential stage. It is possible to implement a big data solution that would be working with real-time data, so in this case, we only need to gather data to develop the model and then implement it in real time. So there would not be a need to formally store the data at all.</a:t>
            </a:r>
          </a:p>
          <a:p>
            <a:endParaRPr lang="en-US" sz="1600" dirty="0"/>
          </a:p>
        </p:txBody>
      </p:sp>
      <p:sp>
        <p:nvSpPr>
          <p:cNvPr id="3" name="Content Placeholder 2"/>
          <p:cNvSpPr>
            <a:spLocks noGrp="1"/>
          </p:cNvSpPr>
          <p:nvPr>
            <p:ph sz="quarter" idx="10"/>
          </p:nvPr>
        </p:nvSpPr>
        <p:spPr/>
        <p:txBody>
          <a:bodyPr/>
          <a:lstStyle/>
          <a:p>
            <a:r>
              <a:rPr lang="en-US" dirty="0"/>
              <a:t>Big Data Life </a:t>
            </a:r>
            <a:r>
              <a:rPr lang="en-US" dirty="0" smtClean="0"/>
              <a:t>Cycle 3/</a:t>
            </a:r>
            <a:endParaRPr lang="en-US" dirty="0"/>
          </a:p>
        </p:txBody>
      </p:sp>
    </p:spTree>
    <p:extLst>
      <p:ext uri="{BB962C8B-B14F-4D97-AF65-F5344CB8AC3E}">
        <p14:creationId xmlns:p14="http://schemas.microsoft.com/office/powerpoint/2010/main" val="14620807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hlinkClick r:id="rId2"/>
              </a:rPr>
              <a:t>ftp://</a:t>
            </a:r>
            <a:r>
              <a:rPr lang="en-US" dirty="0" smtClean="0">
                <a:hlinkClick r:id="rId2"/>
              </a:rPr>
              <a:t>ftp.software.ibm.com/software/data/sw-library/services/ASUM.pdf</a:t>
            </a:r>
            <a:endParaRPr lang="en-US" dirty="0" smtClean="0"/>
          </a:p>
          <a:p>
            <a:r>
              <a:rPr lang="en-US" dirty="0"/>
              <a:t>Analytics </a:t>
            </a:r>
            <a:r>
              <a:rPr lang="en-US" dirty="0" smtClean="0"/>
              <a:t>Solutions Unified Method - </a:t>
            </a:r>
            <a:r>
              <a:rPr lang="en-US" i="1" dirty="0" smtClean="0"/>
              <a:t>Implementations </a:t>
            </a:r>
            <a:r>
              <a:rPr lang="en-US" i="1" dirty="0"/>
              <a:t>with Agile </a:t>
            </a:r>
            <a:r>
              <a:rPr lang="en-US" i="1" dirty="0" smtClean="0"/>
              <a:t>principles</a:t>
            </a:r>
          </a:p>
          <a:p>
            <a:r>
              <a:rPr lang="en-US" dirty="0"/>
              <a:t>The Analytics Solutions Unified Method (ASUM) is a </a:t>
            </a:r>
            <a:r>
              <a:rPr lang="en-US" dirty="0" smtClean="0"/>
              <a:t>step-by-step guide </a:t>
            </a:r>
            <a:r>
              <a:rPr lang="en-US" dirty="0"/>
              <a:t>to </a:t>
            </a:r>
            <a:r>
              <a:rPr lang="en-US" dirty="0" smtClean="0"/>
              <a:t>conducting </a:t>
            </a:r>
            <a:r>
              <a:rPr lang="en-US" dirty="0"/>
              <a:t>a complete implementation lifecycle for </a:t>
            </a:r>
            <a:r>
              <a:rPr lang="en-US" dirty="0" smtClean="0"/>
              <a:t>IBM Analytics </a:t>
            </a:r>
            <a:r>
              <a:rPr lang="en-US" dirty="0"/>
              <a:t>solutions</a:t>
            </a:r>
            <a:r>
              <a:rPr lang="en-US" dirty="0" smtClean="0"/>
              <a:t>.</a:t>
            </a:r>
          </a:p>
          <a:p>
            <a:r>
              <a:rPr lang="en-US" dirty="0"/>
              <a:t>ASUM is designed to create successful and repeatable IBM </a:t>
            </a:r>
            <a:r>
              <a:rPr lang="en-US" dirty="0" smtClean="0"/>
              <a:t>Analytics deployments</a:t>
            </a:r>
            <a:r>
              <a:rPr lang="en-US" dirty="0"/>
              <a:t>. The method can be utilized by IBM clients and </a:t>
            </a:r>
            <a:r>
              <a:rPr lang="en-US" dirty="0" smtClean="0"/>
              <a:t>business partners </a:t>
            </a:r>
            <a:r>
              <a:rPr lang="en-US" dirty="0"/>
              <a:t>to successfully implement IBM Analytics solutions.</a:t>
            </a:r>
          </a:p>
        </p:txBody>
      </p:sp>
      <p:sp>
        <p:nvSpPr>
          <p:cNvPr id="3" name="Content Placeholder 2"/>
          <p:cNvSpPr>
            <a:spLocks noGrp="1"/>
          </p:cNvSpPr>
          <p:nvPr>
            <p:ph sz="quarter" idx="10"/>
          </p:nvPr>
        </p:nvSpPr>
        <p:spPr/>
        <p:txBody>
          <a:bodyPr/>
          <a:lstStyle/>
          <a:p>
            <a:r>
              <a:rPr lang="en-US" dirty="0" smtClean="0"/>
              <a:t>ASUM-DM</a:t>
            </a:r>
            <a:endParaRPr lang="en-US" dirty="0"/>
          </a:p>
        </p:txBody>
      </p:sp>
    </p:spTree>
    <p:extLst>
      <p:ext uri="{BB962C8B-B14F-4D97-AF65-F5344CB8AC3E}">
        <p14:creationId xmlns:p14="http://schemas.microsoft.com/office/powerpoint/2010/main" val="21270361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80" y="1752600"/>
            <a:ext cx="6144419" cy="4525962"/>
          </a:xfrm>
          <a:prstGeom prst="rect">
            <a:avLst/>
          </a:prstGeom>
        </p:spPr>
      </p:pic>
      <p:sp>
        <p:nvSpPr>
          <p:cNvPr id="3" name="Content Placeholder 2"/>
          <p:cNvSpPr>
            <a:spLocks noGrp="1"/>
          </p:cNvSpPr>
          <p:nvPr>
            <p:ph sz="quarter" idx="10"/>
          </p:nvPr>
        </p:nvSpPr>
        <p:spPr/>
        <p:txBody>
          <a:bodyPr/>
          <a:lstStyle/>
          <a:p>
            <a:r>
              <a:rPr lang="en-US" dirty="0" smtClean="0"/>
              <a:t>ASUM</a:t>
            </a:r>
            <a:endParaRPr lang="en-US" dirty="0"/>
          </a:p>
        </p:txBody>
      </p:sp>
      <p:sp>
        <p:nvSpPr>
          <p:cNvPr id="2" name="TextBox 1"/>
          <p:cNvSpPr txBox="1"/>
          <p:nvPr/>
        </p:nvSpPr>
        <p:spPr>
          <a:xfrm>
            <a:off x="5791200" y="1905000"/>
            <a:ext cx="3124200" cy="2031325"/>
          </a:xfrm>
          <a:prstGeom prst="rect">
            <a:avLst/>
          </a:prstGeom>
          <a:noFill/>
        </p:spPr>
        <p:txBody>
          <a:bodyPr wrap="square" rtlCol="0">
            <a:spAutoFit/>
          </a:bodyPr>
          <a:lstStyle/>
          <a:p>
            <a:r>
              <a:rPr lang="en-US" dirty="0" smtClean="0"/>
              <a:t>ASUM is a methodology to implement AGILE in the project management way of working. So think of ASUM being applied in some phases of CRISP-DM or SNAM i.e. Data Preparation and Modelling.</a:t>
            </a:r>
            <a:endParaRPr lang="en-US" dirty="0"/>
          </a:p>
        </p:txBody>
      </p:sp>
    </p:spTree>
    <p:extLst>
      <p:ext uri="{BB962C8B-B14F-4D97-AF65-F5344CB8AC3E}">
        <p14:creationId xmlns:p14="http://schemas.microsoft.com/office/powerpoint/2010/main" val="40205925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066800"/>
            <a:ext cx="9144000" cy="5791200"/>
          </a:xfrm>
          <a:prstGeom prst="rect">
            <a:avLst/>
          </a:prstGeom>
        </p:spPr>
      </p:pic>
      <p:sp>
        <p:nvSpPr>
          <p:cNvPr id="3" name="Content Placeholder 2"/>
          <p:cNvSpPr>
            <a:spLocks noGrp="1"/>
          </p:cNvSpPr>
          <p:nvPr>
            <p:ph sz="quarter" idx="10"/>
          </p:nvPr>
        </p:nvSpPr>
        <p:spPr/>
        <p:txBody>
          <a:bodyPr/>
          <a:lstStyle/>
          <a:p>
            <a:r>
              <a:rPr lang="en-US" dirty="0" smtClean="0"/>
              <a:t>ASUM</a:t>
            </a:r>
            <a:endParaRPr lang="en-US" dirty="0"/>
          </a:p>
        </p:txBody>
      </p:sp>
    </p:spTree>
    <p:extLst>
      <p:ext uri="{BB962C8B-B14F-4D97-AF65-F5344CB8AC3E}">
        <p14:creationId xmlns:p14="http://schemas.microsoft.com/office/powerpoint/2010/main" val="22564225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9144000" cy="4525963"/>
          </a:xfrm>
        </p:spPr>
        <p:txBody>
          <a:bodyPr>
            <a:normAutofit/>
          </a:bodyPr>
          <a:lstStyle/>
          <a:p>
            <a:r>
              <a:rPr lang="en-US" sz="1200" b="1" u="sng" dirty="0" smtClean="0"/>
              <a:t>Microsoft Team </a:t>
            </a:r>
            <a:r>
              <a:rPr lang="en-US" sz="1200" b="1" u="sng" dirty="0"/>
              <a:t>Data Science </a:t>
            </a:r>
            <a:r>
              <a:rPr lang="en-US" sz="1200" b="1" u="sng" dirty="0" smtClean="0"/>
              <a:t>Process </a:t>
            </a:r>
          </a:p>
          <a:p>
            <a:r>
              <a:rPr lang="en-US" sz="1200" dirty="0" smtClean="0"/>
              <a:t>The </a:t>
            </a:r>
            <a:r>
              <a:rPr lang="en-US" sz="1200" dirty="0"/>
              <a:t>TDSP process model provides a dynamic framework to machine learning solutions that have been through a robust process of planning, producing, constructing, testing, and deploying models. Here is an example of the TDSP process</a:t>
            </a:r>
            <a:r>
              <a:rPr lang="en-US" sz="1200" dirty="0" smtClean="0"/>
              <a:t>:</a:t>
            </a:r>
          </a:p>
          <a:p>
            <a:r>
              <a:rPr lang="en-US" sz="1200" dirty="0">
                <a:hlinkClick r:id="rId2"/>
              </a:rPr>
              <a:t>https://hub.packtpub.com/two-popular-data-analytics-methodologies-every-data-professional-should-know-tdsp-crisp-dm/</a:t>
            </a:r>
            <a:endParaRPr lang="en-US" sz="1200" dirty="0"/>
          </a:p>
          <a:p>
            <a:endParaRPr lang="en-US" sz="1200" dirty="0"/>
          </a:p>
        </p:txBody>
      </p:sp>
      <p:sp>
        <p:nvSpPr>
          <p:cNvPr id="3" name="Content Placeholder 2"/>
          <p:cNvSpPr>
            <a:spLocks noGrp="1"/>
          </p:cNvSpPr>
          <p:nvPr>
            <p:ph sz="quarter" idx="10"/>
          </p:nvPr>
        </p:nvSpPr>
        <p:spPr/>
        <p:txBody>
          <a:bodyPr/>
          <a:lstStyle/>
          <a:p>
            <a:r>
              <a:rPr lang="en-US" dirty="0" smtClean="0"/>
              <a:t>Some </a:t>
            </a:r>
            <a:r>
              <a:rPr lang="en-US" dirty="0"/>
              <a:t>M</a:t>
            </a:r>
            <a:r>
              <a:rPr lang="en-US" dirty="0" smtClean="0"/>
              <a:t>ore Variations - TDSP</a:t>
            </a:r>
            <a:endParaRPr lang="en-US" dirty="0"/>
          </a:p>
        </p:txBody>
      </p:sp>
      <p:pic>
        <p:nvPicPr>
          <p:cNvPr id="4" name="Picture 3"/>
          <p:cNvPicPr>
            <a:picLocks noChangeAspect="1"/>
          </p:cNvPicPr>
          <p:nvPr/>
        </p:nvPicPr>
        <p:blipFill>
          <a:blip r:embed="rId3"/>
          <a:stretch>
            <a:fillRect/>
          </a:stretch>
        </p:blipFill>
        <p:spPr>
          <a:xfrm>
            <a:off x="762000" y="2362200"/>
            <a:ext cx="7924800" cy="4495800"/>
          </a:xfrm>
          <a:prstGeom prst="rect">
            <a:avLst/>
          </a:prstGeom>
        </p:spPr>
      </p:pic>
    </p:spTree>
    <p:extLst>
      <p:ext uri="{BB962C8B-B14F-4D97-AF65-F5344CB8AC3E}">
        <p14:creationId xmlns:p14="http://schemas.microsoft.com/office/powerpoint/2010/main" val="614425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Analytics Capacity </a:t>
            </a:r>
            <a:r>
              <a:rPr lang="en-IN" dirty="0" smtClean="0"/>
              <a:t>Building</a:t>
            </a:r>
            <a:endParaRPr lang="en-US" dirty="0"/>
          </a:p>
        </p:txBody>
      </p:sp>
      <p:sp>
        <p:nvSpPr>
          <p:cNvPr id="5" name="Rectangle 4"/>
          <p:cNvSpPr/>
          <p:nvPr/>
        </p:nvSpPr>
        <p:spPr>
          <a:xfrm>
            <a:off x="612058" y="5912547"/>
            <a:ext cx="8531942" cy="923330"/>
          </a:xfrm>
          <a:prstGeom prst="rect">
            <a:avLst/>
          </a:prstGeom>
        </p:spPr>
        <p:txBody>
          <a:bodyPr wrap="square">
            <a:spAutoFit/>
          </a:bodyPr>
          <a:lstStyle/>
          <a:p>
            <a:r>
              <a:rPr lang="en-US" dirty="0"/>
              <a:t>Reference – Example : </a:t>
            </a:r>
            <a:r>
              <a:rPr lang="en-US" dirty="0">
                <a:hlinkClick r:id="rId3"/>
              </a:rPr>
              <a:t>https://chhsdata.github.io/dataplaybook/documents/APHSA-Roadmap-to-Capacity-Building-in-Analytics-White-Paper.pdf</a:t>
            </a:r>
            <a:endParaRPr lang="en-US" dirty="0"/>
          </a:p>
          <a:p>
            <a:endParaRPr lang="en-US" dirty="0"/>
          </a:p>
        </p:txBody>
      </p:sp>
      <p:pic>
        <p:nvPicPr>
          <p:cNvPr id="6" name="Content Placeholder 5"/>
          <p:cNvPicPr>
            <a:picLocks noGrp="1" noChangeAspect="1"/>
          </p:cNvPicPr>
          <p:nvPr>
            <p:ph idx="1"/>
          </p:nvPr>
        </p:nvPicPr>
        <p:blipFill rotWithShape="1">
          <a:blip r:embed="rId4"/>
          <a:srcRect l="29502" t="19757" r="33602" b="28125"/>
          <a:stretch/>
        </p:blipFill>
        <p:spPr>
          <a:xfrm>
            <a:off x="1752600" y="1371600"/>
            <a:ext cx="5715000" cy="4538729"/>
          </a:xfrm>
          <a:prstGeom prst="rect">
            <a:avLst/>
          </a:prstGeom>
        </p:spPr>
      </p:pic>
    </p:spTree>
    <p:extLst>
      <p:ext uri="{BB962C8B-B14F-4D97-AF65-F5344CB8AC3E}">
        <p14:creationId xmlns:p14="http://schemas.microsoft.com/office/powerpoint/2010/main" val="13231763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06963"/>
          </a:xfrm>
        </p:spPr>
        <p:txBody>
          <a:bodyPr>
            <a:normAutofit fontScale="92500" lnSpcReduction="10000"/>
          </a:bodyPr>
          <a:lstStyle/>
          <a:p>
            <a:pPr>
              <a:buFont typeface="Arial" panose="020B0604020202020204" pitchFamily="34" charset="0"/>
              <a:buChar char="•"/>
            </a:pPr>
            <a:r>
              <a:rPr lang="en-US" b="1" dirty="0" smtClean="0"/>
              <a:t>Definition</a:t>
            </a:r>
            <a:r>
              <a:rPr lang="en-US" dirty="0" smtClean="0"/>
              <a:t> – When it is data and not instincts that drives the business decisions.</a:t>
            </a:r>
          </a:p>
          <a:p>
            <a:pPr>
              <a:buFont typeface="Arial" panose="020B0604020202020204" pitchFamily="34" charset="0"/>
              <a:buChar char="•"/>
            </a:pPr>
            <a:r>
              <a:rPr lang="en-US" b="1" dirty="0" smtClean="0"/>
              <a:t>Examples</a:t>
            </a:r>
            <a:r>
              <a:rPr lang="en-US" dirty="0" smtClean="0"/>
              <a:t> – Fraud detection in Loans, Credit Cards (</a:t>
            </a:r>
            <a:r>
              <a:rPr lang="en-US" dirty="0" err="1" smtClean="0"/>
              <a:t>Cibil</a:t>
            </a:r>
            <a:r>
              <a:rPr lang="en-US" dirty="0" smtClean="0"/>
              <a:t> scores); Insurance, Six sigma projects to improve efficiency; Target advertising in e-commerce; Product Roadmap planning, Team planning</a:t>
            </a:r>
          </a:p>
          <a:p>
            <a:pPr>
              <a:buFont typeface="Arial" panose="020B0604020202020204" pitchFamily="34" charset="0"/>
              <a:buChar char="•"/>
            </a:pPr>
            <a:r>
              <a:rPr lang="en-US" dirty="0"/>
              <a:t>6</a:t>
            </a:r>
            <a:r>
              <a:rPr lang="en-US" dirty="0" smtClean="0"/>
              <a:t> Steps to Data Driven decision making-</a:t>
            </a:r>
          </a:p>
          <a:p>
            <a:pPr marL="800100" lvl="1" indent="-342900">
              <a:buFont typeface="+mj-lt"/>
              <a:buAutoNum type="arabicPeriod"/>
            </a:pPr>
            <a:r>
              <a:rPr lang="en-US" dirty="0" smtClean="0"/>
              <a:t>Strategy – Define clear Business goals</a:t>
            </a:r>
          </a:p>
          <a:p>
            <a:pPr marL="800100" lvl="1" indent="-342900">
              <a:buFont typeface="+mj-lt"/>
              <a:buAutoNum type="arabicPeriod"/>
            </a:pPr>
            <a:r>
              <a:rPr lang="en-US" dirty="0" smtClean="0"/>
              <a:t>Identifying key data focus areas – Data is everywhere, flowing from multiple sources. Based on domain knowledge define key focus data sources which seem to impact the most, easier to access, reliable and clean</a:t>
            </a:r>
            <a:endParaRPr lang="en-US" dirty="0"/>
          </a:p>
          <a:p>
            <a:pPr marL="800100" lvl="1" indent="-342900">
              <a:buFont typeface="+mj-lt"/>
              <a:buAutoNum type="arabicPeriod"/>
            </a:pPr>
            <a:r>
              <a:rPr lang="en-US" dirty="0" smtClean="0"/>
              <a:t>Data Collection &amp; Storage – Defining data architecture to collect, store, archive i.e. manage data. Connect multiple data sources, clean, prepare and organize</a:t>
            </a:r>
          </a:p>
          <a:p>
            <a:pPr marL="800100" lvl="1" indent="-342900">
              <a:buFont typeface="+mj-lt"/>
              <a:buAutoNum type="arabicPeriod"/>
            </a:pPr>
            <a:r>
              <a:rPr lang="en-US" dirty="0" smtClean="0"/>
              <a:t>Data Analytics – Analyzing the data and derive key insights</a:t>
            </a:r>
          </a:p>
          <a:p>
            <a:pPr marL="800100" lvl="1" indent="-342900">
              <a:buFont typeface="+mj-lt"/>
              <a:buAutoNum type="arabicPeriod"/>
            </a:pPr>
            <a:r>
              <a:rPr lang="en-US" dirty="0" smtClean="0"/>
              <a:t>Turning insights to Actions – business actions to be taken based on the findings from key insights from data</a:t>
            </a:r>
          </a:p>
          <a:p>
            <a:pPr marL="800100" lvl="1" indent="-342900">
              <a:buFont typeface="+mj-lt"/>
              <a:buAutoNum type="arabicPeriod"/>
            </a:pPr>
            <a:r>
              <a:rPr lang="en-US" dirty="0" smtClean="0"/>
              <a:t>Operationalize and Deploy – Using IT systems, automate the data collection, storage,  analysis and presenting the key highlights</a:t>
            </a:r>
          </a:p>
          <a:p>
            <a:pPr marL="800100" lvl="1" indent="-342900">
              <a:buFont typeface="+mj-lt"/>
              <a:buAutoNum type="arabicPeriod"/>
            </a:pPr>
            <a:endParaRPr lang="en-US" dirty="0" smtClean="0"/>
          </a:p>
          <a:p>
            <a:pPr marL="800100" lvl="1" indent="-342900">
              <a:buFont typeface="+mj-lt"/>
              <a:buAutoNum type="arabicPeriod"/>
            </a:pPr>
            <a:endParaRPr lang="en-US" dirty="0" smtClean="0"/>
          </a:p>
          <a:p>
            <a:pPr marL="800100" lvl="1" indent="-342900">
              <a:buFont typeface="+mj-lt"/>
              <a:buAutoNum type="arabicPeriod"/>
            </a:pPr>
            <a:endParaRPr lang="en-US" dirty="0" smtClean="0"/>
          </a:p>
          <a:p>
            <a:pPr>
              <a:buFont typeface="Arial" panose="020B0604020202020204" pitchFamily="34" charset="0"/>
              <a:buChar char="•"/>
            </a:pPr>
            <a:endParaRPr lang="en-US" dirty="0" smtClean="0"/>
          </a:p>
          <a:p>
            <a:endParaRPr lang="en-US" dirty="0"/>
          </a:p>
        </p:txBody>
      </p:sp>
      <p:sp>
        <p:nvSpPr>
          <p:cNvPr id="3" name="Content Placeholder 2"/>
          <p:cNvSpPr>
            <a:spLocks noGrp="1"/>
          </p:cNvSpPr>
          <p:nvPr>
            <p:ph sz="quarter" idx="10"/>
          </p:nvPr>
        </p:nvSpPr>
        <p:spPr/>
        <p:txBody>
          <a:bodyPr/>
          <a:lstStyle/>
          <a:p>
            <a:r>
              <a:rPr lang="en-US" dirty="0"/>
              <a:t>Data driven decision </a:t>
            </a:r>
            <a:r>
              <a:rPr lang="en-US" dirty="0" smtClean="0"/>
              <a:t>making</a:t>
            </a:r>
            <a:endParaRPr lang="en-US" dirty="0"/>
          </a:p>
        </p:txBody>
      </p:sp>
    </p:spTree>
    <p:extLst>
      <p:ext uri="{BB962C8B-B14F-4D97-AF65-F5344CB8AC3E}">
        <p14:creationId xmlns:p14="http://schemas.microsoft.com/office/powerpoint/2010/main" val="28028923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smtClean="0"/>
              <a:t>Data Business Model</a:t>
            </a:r>
            <a:endParaRPr lang="en-IN" sz="3600" dirty="0"/>
          </a:p>
        </p:txBody>
      </p:sp>
      <p:pic>
        <p:nvPicPr>
          <p:cNvPr id="5122" name="Picture 2" descr="https://storage.ning.com/topology/rest/1.0/file/get/135308189?profile=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125" y="1469125"/>
            <a:ext cx="8757717" cy="494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3484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1173163"/>
          </a:xfrm>
        </p:spPr>
        <p:txBody>
          <a:bodyPr>
            <a:normAutofit fontScale="77500" lnSpcReduction="20000"/>
          </a:bodyPr>
          <a:lstStyle/>
          <a:p>
            <a:r>
              <a:rPr lang="en-US" dirty="0" smtClean="0"/>
              <a:t>Business Objective fro FSO Department: Target for 5 top clients in India, Europe, South Africa and Costa Rica Markets</a:t>
            </a:r>
          </a:p>
          <a:p>
            <a:pPr>
              <a:buFont typeface="Arial" panose="020B0604020202020204" pitchFamily="34" charset="0"/>
              <a:buChar char="•"/>
            </a:pPr>
            <a:r>
              <a:rPr lang="en-US" dirty="0" smtClean="0"/>
              <a:t>FTR (Frist Time Right) Improvement by 2%</a:t>
            </a:r>
          </a:p>
          <a:p>
            <a:pPr>
              <a:buFont typeface="Arial" panose="020B0604020202020204" pitchFamily="34" charset="0"/>
              <a:buChar char="•"/>
            </a:pPr>
            <a:r>
              <a:rPr lang="en-US" dirty="0" smtClean="0"/>
              <a:t>Improve incoming WO Quality by 5%</a:t>
            </a:r>
          </a:p>
          <a:p>
            <a:pPr marL="0" indent="0"/>
            <a:endParaRPr lang="en-US" dirty="0" smtClean="0"/>
          </a:p>
          <a:p>
            <a:pPr marL="0" indent="0"/>
            <a:endParaRPr lang="en-US" dirty="0" smtClean="0"/>
          </a:p>
        </p:txBody>
      </p:sp>
      <p:sp>
        <p:nvSpPr>
          <p:cNvPr id="3" name="Content Placeholder 2"/>
          <p:cNvSpPr>
            <a:spLocks noGrp="1"/>
          </p:cNvSpPr>
          <p:nvPr>
            <p:ph sz="quarter" idx="10"/>
          </p:nvPr>
        </p:nvSpPr>
        <p:spPr/>
        <p:txBody>
          <a:bodyPr/>
          <a:lstStyle/>
          <a:p>
            <a:r>
              <a:rPr lang="en-US" dirty="0" smtClean="0"/>
              <a:t>Industry Example – FSO Analytics Tool</a:t>
            </a:r>
            <a:endParaRPr lang="en-US" dirty="0"/>
          </a:p>
        </p:txBody>
      </p:sp>
      <p:grpSp>
        <p:nvGrpSpPr>
          <p:cNvPr id="4" name="Group 3"/>
          <p:cNvGrpSpPr/>
          <p:nvPr/>
        </p:nvGrpSpPr>
        <p:grpSpPr>
          <a:xfrm>
            <a:off x="-1" y="2667000"/>
            <a:ext cx="4441041" cy="3970781"/>
            <a:chOff x="251500" y="1206330"/>
            <a:chExt cx="4293204" cy="5629888"/>
          </a:xfrm>
        </p:grpSpPr>
        <p:pic>
          <p:nvPicPr>
            <p:cNvPr id="5" name="Picture 2" descr="C:\Users\ENARSUM\Picture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00" y="1282105"/>
              <a:ext cx="4033897" cy="5554113"/>
            </a:xfrm>
            <a:prstGeom prst="rect">
              <a:avLst/>
            </a:prstGeom>
            <a:noFill/>
            <a:extLst>
              <a:ext uri="{909E8E84-426E-40DD-AFC4-6F175D3DCCD1}">
                <a14:hiddenFill xmlns:a14="http://schemas.microsoft.com/office/drawing/2010/main">
                  <a:solidFill>
                    <a:srgbClr val="FFFFFF"/>
                  </a:solidFill>
                </a14:hiddenFill>
              </a:ext>
            </a:extLst>
          </p:spPr>
        </p:pic>
        <p:sp>
          <p:nvSpPr>
            <p:cNvPr id="6" name="Right Brace 5"/>
            <p:cNvSpPr/>
            <p:nvPr/>
          </p:nvSpPr>
          <p:spPr bwMode="auto">
            <a:xfrm>
              <a:off x="4285397" y="1206330"/>
              <a:ext cx="259307" cy="5453777"/>
            </a:xfrm>
            <a:prstGeom prst="rightBrac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txBody>
            <a:bodyPr vert="horz" wrap="none" lIns="72000" tIns="45720" rIns="72000" bIns="45720" numCol="1" rtlCol="0" anchor="t" anchorCtr="0" compatLnSpc="1">
              <a:prstTxWarp prst="textNoShape">
                <a:avLst/>
              </a:prstTxWarp>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endParaRPr>
            </a:p>
          </p:txBody>
        </p:sp>
      </p:grpSp>
      <p:pic>
        <p:nvPicPr>
          <p:cNvPr id="7"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7520"/>
          <a:stretch/>
        </p:blipFill>
        <p:spPr bwMode="auto">
          <a:xfrm>
            <a:off x="4648200" y="2666999"/>
            <a:ext cx="3679041" cy="3831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17932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200" dirty="0"/>
              <a:t>Data analytics - methodologies</a:t>
            </a:r>
          </a:p>
          <a:p>
            <a:pPr lvl="1"/>
            <a:r>
              <a:rPr lang="en-US" sz="2000" dirty="0" smtClean="0"/>
              <a:t>KDD – Knowledge Discovery in Database</a:t>
            </a:r>
          </a:p>
          <a:p>
            <a:pPr lvl="2"/>
            <a:r>
              <a:rPr lang="en-US" sz="2000" dirty="0" smtClean="0"/>
              <a:t>(</a:t>
            </a:r>
            <a:r>
              <a:rPr lang="en-US" sz="2000" dirty="0" smtClean="0">
                <a:hlinkClick r:id="rId2"/>
              </a:rPr>
              <a:t>https</a:t>
            </a:r>
            <a:r>
              <a:rPr lang="en-US" sz="2000" dirty="0">
                <a:hlinkClick r:id="rId2"/>
              </a:rPr>
              <a:t>://</a:t>
            </a:r>
            <a:r>
              <a:rPr lang="en-US" sz="2000" dirty="0" smtClean="0">
                <a:hlinkClick r:id="rId2"/>
              </a:rPr>
              <a:t>www.youtube.com/watch?v=a4M3GdI5UFY</a:t>
            </a:r>
            <a:endParaRPr lang="en-US" sz="2000" dirty="0" smtClean="0"/>
          </a:p>
          <a:p>
            <a:pPr lvl="2"/>
            <a:r>
              <a:rPr lang="en-US" sz="2000" dirty="0">
                <a:hlinkClick r:id="rId3"/>
              </a:rPr>
              <a:t>http://www2.cs.uregina.ca/~dbd/cs831/notes/kdd/1_kdd.html</a:t>
            </a:r>
            <a:r>
              <a:rPr lang="en-US" sz="2000" dirty="0" smtClean="0"/>
              <a:t>)</a:t>
            </a:r>
          </a:p>
          <a:p>
            <a:pPr lvl="1"/>
            <a:r>
              <a:rPr lang="en-US" sz="2000" dirty="0" smtClean="0"/>
              <a:t>CRISP-DM </a:t>
            </a:r>
            <a:r>
              <a:rPr lang="en-US" sz="2000" dirty="0"/>
              <a:t>Methodology</a:t>
            </a:r>
          </a:p>
          <a:p>
            <a:pPr lvl="1"/>
            <a:r>
              <a:rPr lang="en-US" sz="2000" dirty="0"/>
              <a:t>SEMMA</a:t>
            </a:r>
          </a:p>
          <a:p>
            <a:pPr lvl="1"/>
            <a:r>
              <a:rPr lang="en-US" sz="2000" dirty="0"/>
              <a:t>BIG DATA LIFE </a:t>
            </a:r>
            <a:r>
              <a:rPr lang="en-US" sz="2000" dirty="0" smtClean="0"/>
              <a:t>CYCLE (</a:t>
            </a:r>
            <a:r>
              <a:rPr lang="en-US" sz="2000" dirty="0">
                <a:hlinkClick r:id="rId4"/>
              </a:rPr>
              <a:t>https://</a:t>
            </a:r>
            <a:r>
              <a:rPr lang="en-US" sz="2000" dirty="0" smtClean="0">
                <a:hlinkClick r:id="rId4"/>
              </a:rPr>
              <a:t>www.tutorialspoint.com/big_data_analytics/big_data_analytics_lifecycle.htm</a:t>
            </a:r>
            <a:r>
              <a:rPr lang="en-US" sz="2000" dirty="0" smtClean="0"/>
              <a:t>)</a:t>
            </a:r>
            <a:endParaRPr lang="en-US" sz="2000" dirty="0"/>
          </a:p>
          <a:p>
            <a:pPr lvl="1"/>
            <a:r>
              <a:rPr lang="en-US" sz="2000" dirty="0"/>
              <a:t>SMAM</a:t>
            </a:r>
          </a:p>
          <a:p>
            <a:pPr lvl="1"/>
            <a:r>
              <a:rPr lang="en-US" sz="2000" dirty="0"/>
              <a:t>ASUM- DM</a:t>
            </a:r>
            <a:endParaRPr lang="en-US" sz="2000" dirty="0" smtClean="0"/>
          </a:p>
          <a:p>
            <a:endParaRPr lang="en-US" sz="3200" dirty="0"/>
          </a:p>
        </p:txBody>
      </p:sp>
      <p:sp>
        <p:nvSpPr>
          <p:cNvPr id="3" name="Content Placeholder 2"/>
          <p:cNvSpPr>
            <a:spLocks noGrp="1"/>
          </p:cNvSpPr>
          <p:nvPr>
            <p:ph sz="quarter" idx="10"/>
          </p:nvPr>
        </p:nvSpPr>
        <p:spPr/>
        <p:txBody>
          <a:bodyPr/>
          <a:lstStyle/>
          <a:p>
            <a:r>
              <a:rPr lang="en-US" dirty="0" smtClean="0"/>
              <a:t>Data Analytics Methodologies</a:t>
            </a:r>
            <a:endParaRPr lang="en-US" dirty="0"/>
          </a:p>
        </p:txBody>
      </p:sp>
    </p:spTree>
    <p:extLst>
      <p:ext uri="{BB962C8B-B14F-4D97-AF65-F5344CB8AC3E}">
        <p14:creationId xmlns:p14="http://schemas.microsoft.com/office/powerpoint/2010/main" val="417057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AutoNum type="arabicPeriod"/>
            </a:pPr>
            <a:r>
              <a:rPr lang="en-US" dirty="0" smtClean="0">
                <a:hlinkClick r:id="rId2"/>
              </a:rPr>
              <a:t>https</a:t>
            </a:r>
            <a:r>
              <a:rPr lang="en-US" dirty="0">
                <a:hlinkClick r:id="rId2"/>
              </a:rPr>
              <a:t>://</a:t>
            </a:r>
            <a:r>
              <a:rPr lang="en-US" dirty="0" smtClean="0">
                <a:hlinkClick r:id="rId2"/>
              </a:rPr>
              <a:t>www.scnsoft.com/blog/4-types-of-data-analytics</a:t>
            </a:r>
            <a:endParaRPr lang="en-US" dirty="0" smtClean="0"/>
          </a:p>
          <a:p>
            <a:pPr marL="457200" indent="-457200">
              <a:buAutoNum type="arabicPeriod"/>
            </a:pPr>
            <a:r>
              <a:rPr lang="en-US" dirty="0">
                <a:hlinkClick r:id="rId3"/>
              </a:rPr>
              <a:t>https://</a:t>
            </a:r>
            <a:r>
              <a:rPr lang="en-US" dirty="0" smtClean="0">
                <a:hlinkClick r:id="rId3"/>
              </a:rPr>
              <a:t>pdfs.semanticscholar.org/7dfe/3bc6035da527deaa72007a27cef94047a7f9.pdf</a:t>
            </a:r>
            <a:endParaRPr lang="en-US" dirty="0" smtClean="0"/>
          </a:p>
          <a:p>
            <a:pPr marL="457200" indent="-457200">
              <a:buAutoNum type="arabicPeriod"/>
            </a:pPr>
            <a:r>
              <a:rPr lang="en-US" dirty="0">
                <a:hlinkClick r:id="rId4"/>
              </a:rPr>
              <a:t>https://</a:t>
            </a:r>
            <a:r>
              <a:rPr lang="en-US" dirty="0" smtClean="0">
                <a:hlinkClick r:id="rId4"/>
              </a:rPr>
              <a:t>www.nap.edu/read/23670/chapter/6#57</a:t>
            </a:r>
            <a:endParaRPr lang="en-US" dirty="0" smtClean="0"/>
          </a:p>
          <a:p>
            <a:pPr marL="457200" indent="-457200">
              <a:buAutoNum type="arabicPeriod"/>
            </a:pPr>
            <a:r>
              <a:rPr lang="en-US" dirty="0">
                <a:hlinkClick r:id="rId5"/>
              </a:rPr>
              <a:t>https://www.kdnuggets.com/2017/01/four-problems-crisp-dm-fix.html</a:t>
            </a:r>
            <a:endParaRPr lang="en-US" dirty="0" smtClean="0"/>
          </a:p>
          <a:p>
            <a:pPr marL="457200" indent="-457200">
              <a:buAutoNum type="arabicPeriod"/>
            </a:pPr>
            <a:r>
              <a:rPr lang="en-US" dirty="0">
                <a:hlinkClick r:id="rId6"/>
              </a:rPr>
              <a:t>https://</a:t>
            </a:r>
            <a:r>
              <a:rPr lang="en-US" dirty="0" smtClean="0">
                <a:hlinkClick r:id="rId6"/>
              </a:rPr>
              <a:t>www.jigsawacademy.com/em/Beginners_Guide_to_Analytics.pdf</a:t>
            </a:r>
            <a:endParaRPr lang="en-US" dirty="0" smtClean="0"/>
          </a:p>
          <a:p>
            <a:pPr marL="457200" indent="-457200">
              <a:buAutoNum type="arabicPeriod"/>
            </a:pPr>
            <a:r>
              <a:rPr lang="en-US" dirty="0"/>
              <a:t>https://data-flair.training/blogs/data-analytics-tutorial/</a:t>
            </a:r>
          </a:p>
        </p:txBody>
      </p:sp>
      <p:sp>
        <p:nvSpPr>
          <p:cNvPr id="3" name="Content Placeholder 2"/>
          <p:cNvSpPr>
            <a:spLocks noGrp="1"/>
          </p:cNvSpPr>
          <p:nvPr>
            <p:ph sz="quarter" idx="10"/>
          </p:nvPr>
        </p:nvSpPr>
        <p:spPr/>
        <p:txBody>
          <a:bodyPr/>
          <a:lstStyle/>
          <a:p>
            <a:r>
              <a:rPr lang="en-US" dirty="0" smtClean="0"/>
              <a:t>References</a:t>
            </a:r>
            <a:endParaRPr lang="en-US" dirty="0"/>
          </a:p>
        </p:txBody>
      </p:sp>
    </p:spTree>
    <p:extLst>
      <p:ext uri="{BB962C8B-B14F-4D97-AF65-F5344CB8AC3E}">
        <p14:creationId xmlns:p14="http://schemas.microsoft.com/office/powerpoint/2010/main" val="24356211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229600" cy="4906963"/>
          </a:xfrm>
        </p:spPr>
        <p:txBody>
          <a:bodyPr>
            <a:noAutofit/>
          </a:bodyPr>
          <a:lstStyle/>
          <a:p>
            <a:pPr marL="457200" indent="-457200">
              <a:buFont typeface="+mj-lt"/>
              <a:buAutoNum type="arabicPeriod"/>
            </a:pPr>
            <a:r>
              <a:rPr lang="en-US" sz="1800" dirty="0" smtClean="0"/>
              <a:t>Identifying the problem</a:t>
            </a:r>
          </a:p>
          <a:p>
            <a:pPr marL="400050" lvl="1" indent="0">
              <a:buNone/>
            </a:pPr>
            <a:r>
              <a:rPr lang="en-US" sz="1200" dirty="0"/>
              <a:t>One of the major steps in </a:t>
            </a:r>
            <a:r>
              <a:rPr lang="en-US" sz="1200" dirty="0" smtClean="0"/>
              <a:t>analyzing </a:t>
            </a:r>
            <a:r>
              <a:rPr lang="en-US" sz="1200" dirty="0"/>
              <a:t>a problem and designing a solution is to first figure out the problem properly and define each aspect of it. Many times Data scientists opt for a mechanical approach and start working on data sets and tools without a clear definition of the business problem or the client requirement.</a:t>
            </a:r>
            <a:endParaRPr lang="en-US" sz="1200" dirty="0" smtClean="0"/>
          </a:p>
          <a:p>
            <a:pPr marL="457200" indent="-457200">
              <a:buFont typeface="+mj-lt"/>
              <a:buAutoNum type="arabicPeriod"/>
            </a:pPr>
            <a:r>
              <a:rPr lang="en-US" sz="1800" dirty="0" smtClean="0"/>
              <a:t>Access to right data – Data quantity</a:t>
            </a:r>
          </a:p>
          <a:p>
            <a:pPr marL="400050" lvl="1" indent="0">
              <a:buNone/>
            </a:pPr>
            <a:r>
              <a:rPr lang="en-US" sz="1200" dirty="0"/>
              <a:t>For right analysis, it is very important to lay the hands on the right kind of data. Gaining access to a variety of data in the most appropriate format is quite difficult as well as time-consuming. There could be issues ranging from hidden data, insufficient volume of data or less variety in the kind of data. Data could be spread unevenly across various lines of business so getting permission to access that data can also pose a challenge.</a:t>
            </a:r>
            <a:endParaRPr lang="en-US" sz="1200" dirty="0" smtClean="0"/>
          </a:p>
          <a:p>
            <a:pPr marL="457200" indent="-457200">
              <a:buFont typeface="+mj-lt"/>
              <a:buAutoNum type="arabicPeriod"/>
            </a:pPr>
            <a:r>
              <a:rPr lang="en-US" sz="1800" dirty="0" smtClean="0"/>
              <a:t>Data Cleansing – Data quality</a:t>
            </a:r>
          </a:p>
          <a:p>
            <a:pPr marL="400050" lvl="1" indent="0">
              <a:buNone/>
            </a:pPr>
            <a:r>
              <a:rPr lang="en-US" sz="1200" dirty="0"/>
              <a:t>According to a study by MIT, Big Data has begun to cost companies up to 25% of possible revenue because cleansing bad data is eroding operating expenses. </a:t>
            </a:r>
            <a:endParaRPr lang="en-US" sz="1200" dirty="0" smtClean="0"/>
          </a:p>
          <a:p>
            <a:pPr marL="457200" indent="-457200">
              <a:buFont typeface="+mj-lt"/>
              <a:buAutoNum type="arabicPeriod"/>
            </a:pPr>
            <a:r>
              <a:rPr lang="en-US" sz="1800" dirty="0" smtClean="0"/>
              <a:t>Lack of domain expertise </a:t>
            </a:r>
          </a:p>
          <a:p>
            <a:pPr marL="400050" lvl="1" indent="0">
              <a:buNone/>
            </a:pPr>
            <a:r>
              <a:rPr lang="en-US" sz="1200" dirty="0"/>
              <a:t>Data Scientists also need to have sound domain knowledge and gain subject matter expertise. One of the biggest challenges faced by data scientists is to apply domain knowledge to business solutions. Data scientists are a bridge between the IT department and the top management. </a:t>
            </a:r>
            <a:endParaRPr lang="en-US" sz="1200" dirty="0" smtClean="0"/>
          </a:p>
          <a:p>
            <a:pPr marL="457200" indent="-457200">
              <a:buFont typeface="+mj-lt"/>
              <a:buAutoNum type="arabicPeriod"/>
            </a:pPr>
            <a:r>
              <a:rPr lang="en-US" sz="1800" dirty="0" smtClean="0"/>
              <a:t>Data security issues</a:t>
            </a:r>
          </a:p>
          <a:p>
            <a:pPr marL="400050" lvl="1" indent="0">
              <a:buNone/>
            </a:pPr>
            <a:r>
              <a:rPr lang="en-US" sz="1200" dirty="0"/>
              <a:t>Since data is extracted through a lot of interconnected channels, social media as well as other nodes, there is increased vulnerability of hacker attacks. Due to the confidentiality element of data, Data scientists are facing obstacles in data extraction, usage, building models or algorithms. The process of obtaining consent from users is causing a major delay in turnaround time and cost overruns</a:t>
            </a:r>
            <a:r>
              <a:rPr lang="en-US" sz="1200" dirty="0" smtClean="0"/>
              <a:t>.</a:t>
            </a:r>
          </a:p>
          <a:p>
            <a:pPr marL="400050" lvl="1" indent="0">
              <a:buNone/>
            </a:pPr>
            <a:r>
              <a:rPr lang="en-US" sz="1200">
                <a:hlinkClick r:id="rId2"/>
              </a:rPr>
              <a:t>https://www.eaie.org/blog/7-challenges-becoming-data-driven.html#:~:text=Data%20can%20play%20an%20important,and%20wrong%20or%20missing%20information.</a:t>
            </a:r>
            <a:endParaRPr lang="en-US" sz="1200" dirty="0" smtClean="0"/>
          </a:p>
          <a:p>
            <a:pPr marL="457200" indent="-457200">
              <a:buFont typeface="+mj-lt"/>
              <a:buAutoNum type="arabicPeriod"/>
            </a:pPr>
            <a:endParaRPr lang="en-US" sz="1800" dirty="0"/>
          </a:p>
        </p:txBody>
      </p:sp>
      <p:sp>
        <p:nvSpPr>
          <p:cNvPr id="3" name="Content Placeholder 2"/>
          <p:cNvSpPr>
            <a:spLocks noGrp="1"/>
          </p:cNvSpPr>
          <p:nvPr>
            <p:ph sz="quarter" idx="10"/>
          </p:nvPr>
        </p:nvSpPr>
        <p:spPr/>
        <p:txBody>
          <a:bodyPr/>
          <a:lstStyle/>
          <a:p>
            <a:r>
              <a:rPr lang="en-US" dirty="0" smtClean="0"/>
              <a:t>Challenges/ Concerns </a:t>
            </a:r>
            <a:endParaRPr lang="en-US" dirty="0"/>
          </a:p>
        </p:txBody>
      </p:sp>
    </p:spTree>
    <p:extLst>
      <p:ext uri="{BB962C8B-B14F-4D97-AF65-F5344CB8AC3E}">
        <p14:creationId xmlns:p14="http://schemas.microsoft.com/office/powerpoint/2010/main" val="42546548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4294967295"/>
          </p:nvPr>
        </p:nvSpPr>
        <p:spPr bwMode="auto">
          <a:xfrm>
            <a:off x="12290" y="304800"/>
            <a:ext cx="8969477" cy="61247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222222"/>
                </a:solidFill>
                <a:effectLst/>
              </a:rPr>
              <a:t>CRISP-DM</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1155CC"/>
                </a:solidFill>
                <a:effectLst/>
                <a:hlinkClick r:id="rId2"/>
              </a:rPr>
              <a:t>https://www.kdnuggets.com/2014/10/crisp-dm-top-methodology-analytics-data-mining-data-science-projects.html</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1155CC"/>
                </a:solidFill>
                <a:effectLst/>
                <a:hlinkClick r:id="rId3"/>
              </a:rPr>
              <a:t>https://www.datasciencecentral.com/profiles/blogs/crisp-dm-a-standard-methodology-to-ensure-a-good-outcome</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222222"/>
                </a:solidFill>
                <a:effectLst/>
              </a:rPr>
              <a:t>SEMMA</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1155CC"/>
                </a:solidFill>
                <a:effectLst/>
                <a:hlinkClick r:id="rId4"/>
              </a:rPr>
              <a:t>https://documentation.sas.com/?docsetId=emref&amp;docsetTarget=n061bzurmej4j3n1jnj8bbjjm1a2.htm&amp;docsetVersion=14.3&amp;locale=en</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1155CC"/>
                </a:solidFill>
                <a:effectLst/>
                <a:hlinkClick r:id="rId5"/>
              </a:rPr>
              <a:t>http://jesshampton.com/2011/02/16/semma-and-crisp-dm-data-mining-methodologies/</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222222"/>
                </a:solidFill>
                <a:effectLst/>
              </a:rPr>
              <a:t>SMAM</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1155CC"/>
                </a:solidFill>
                <a:effectLst/>
                <a:hlinkClick r:id="rId6"/>
              </a:rPr>
              <a:t>https://www.kdnuggets.com/2015/08/new-standard-methodology-analytical-models.html</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222222"/>
                </a:solidFill>
                <a:effectLst/>
              </a:rPr>
              <a:t>KDD</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1155CC"/>
                </a:solidFill>
                <a:effectLst/>
                <a:hlinkClick r:id="rId7"/>
              </a:rPr>
              <a:t>http://www2.cs.uregina.ca/~dbd/cs831/notes/kdd/1_kdd.html</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1155CC"/>
                </a:solidFill>
                <a:effectLst/>
                <a:hlinkClick r:id="rId8"/>
              </a:rPr>
              <a:t>https://data-flair.training/blogs/data-mining-and-knowledge-discovery/</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1155CC"/>
                </a:solidFill>
                <a:effectLst/>
                <a:hlinkClick r:id="rId9"/>
              </a:rPr>
              <a:t>https://pdfs.semanticscholar.org/7dfe/3bc6035da527deaa72007a27cef94047a7f9.pdf?_ga=2.146116535.226632156.1578656398-640734799.1575775195</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222222"/>
                </a:solidFill>
                <a:effectLst/>
              </a:rPr>
              <a:t>Big Data Lifecycle</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1155CC"/>
                </a:solidFill>
                <a:effectLst/>
                <a:hlinkClick r:id="rId10"/>
              </a:rPr>
              <a:t>http://www.informit.com/articles/article.aspx?p=2473128&amp;seqNum=11</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1155CC"/>
                </a:solidFill>
                <a:effectLst/>
                <a:hlinkClick r:id="rId11"/>
              </a:rPr>
              <a:t>https://www.linkedin.com/pulse/four-keys-big-data-life-cycle-kurt-cagle/</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222222"/>
                </a:solidFill>
                <a:effectLst/>
              </a:rPr>
              <a:t>ASUS-DM</a:t>
            </a:r>
            <a:r>
              <a:rPr kumimoji="0" lang="en-US" altLang="en-US" sz="1400" b="0" i="0" u="none" strike="noStrike" cap="none" normalizeH="0" baseline="0" dirty="0" smtClean="0">
                <a:ln>
                  <a:noFill/>
                </a:ln>
                <a:solidFill>
                  <a:schemeClr val="tx1"/>
                </a:solidFill>
                <a:effectLst/>
              </a:rPr>
              <a:t/>
            </a:r>
            <a:br>
              <a:rPr kumimoji="0" lang="en-US" altLang="en-US" sz="1400" b="0" i="0" u="none" strike="noStrike" cap="none" normalizeH="0" baseline="0" dirty="0" smtClean="0">
                <a:ln>
                  <a:noFill/>
                </a:ln>
                <a:solidFill>
                  <a:schemeClr val="tx1"/>
                </a:solidFill>
                <a:effectLst/>
              </a:rPr>
            </a:br>
            <a:r>
              <a:rPr kumimoji="0" lang="en-US" altLang="en-US" sz="1400" b="0" i="0" u="none" strike="noStrike" cap="none" normalizeH="0" baseline="0" dirty="0" smtClean="0">
                <a:ln>
                  <a:noFill/>
                </a:ln>
                <a:solidFill>
                  <a:srgbClr val="1155CC"/>
                </a:solidFill>
                <a:effectLst/>
                <a:hlinkClick r:id="rId12"/>
              </a:rPr>
              <a:t>https://www.researchgate.net/publication/326307750_Towards_an_Improved_ASUM-DM_Process_Methodology_for_Cross-Disciplinary_Multi-organization_Big_Data_Analytics_Projects_13th_International_Conference_KMO_2018_Zilina_Slovakia_August_6-10_2018_Proceeding</a:t>
            </a:r>
            <a:endParaRPr kumimoji="0" lang="en-US" altLang="en-US"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401237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KDD – Knowledge Discovery in Database Process</a:t>
            </a:r>
            <a:endParaRPr lang="en-US" dirty="0"/>
          </a:p>
        </p:txBody>
      </p:sp>
      <p:pic>
        <p:nvPicPr>
          <p:cNvPr id="3074" name="Picture 2" descr="KD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2342" y="1752600"/>
            <a:ext cx="8057968" cy="4217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610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534400" cy="4983163"/>
          </a:xfrm>
        </p:spPr>
        <p:txBody>
          <a:bodyPr>
            <a:noAutofit/>
          </a:bodyPr>
          <a:lstStyle/>
          <a:p>
            <a:r>
              <a:rPr lang="en-US" sz="1800" dirty="0"/>
              <a:t>A</a:t>
            </a:r>
            <a:r>
              <a:rPr lang="en-US" sz="1800" dirty="0" smtClean="0"/>
              <a:t>cronym </a:t>
            </a:r>
            <a:r>
              <a:rPr lang="en-US" sz="1800" dirty="0"/>
              <a:t>SEMMA stands for Sample, Explore, Modify, Model, </a:t>
            </a:r>
            <a:r>
              <a:rPr lang="en-US" sz="1800" dirty="0" smtClean="0"/>
              <a:t>Assess.</a:t>
            </a:r>
          </a:p>
          <a:p>
            <a:r>
              <a:rPr lang="en-US" sz="1800" b="1" dirty="0" smtClean="0"/>
              <a:t>Sample</a:t>
            </a:r>
            <a:r>
              <a:rPr lang="en-US" sz="1800" dirty="0" smtClean="0"/>
              <a:t> —Identify, merge, partition, and sample input data sets, among other tasks.</a:t>
            </a:r>
          </a:p>
          <a:p>
            <a:r>
              <a:rPr lang="en-US" sz="1800" b="1" dirty="0" smtClean="0"/>
              <a:t>Explore</a:t>
            </a:r>
            <a:r>
              <a:rPr lang="en-US" sz="1800" dirty="0" smtClean="0"/>
              <a:t> —explore data sets statistically and graphically. plot the data, obtain descriptive statistics, identify important variables, and perform association analysis, among other tasks.</a:t>
            </a:r>
          </a:p>
          <a:p>
            <a:r>
              <a:rPr lang="en-US" sz="1800" b="1" dirty="0" smtClean="0"/>
              <a:t>Modify</a:t>
            </a:r>
            <a:r>
              <a:rPr lang="en-US" sz="1800" dirty="0" smtClean="0"/>
              <a:t> —prepare the data for analysis. Examples of the tasks that you can complete for these nodes are creating additional variables, transforming existing variables, identifying outliers, replacing missing values, performing cluster analysis, and analyzing data with self-organizing maps (SOMs) or </a:t>
            </a:r>
            <a:r>
              <a:rPr lang="en-US" sz="1800" dirty="0" err="1" smtClean="0"/>
              <a:t>Kohonen</a:t>
            </a:r>
            <a:r>
              <a:rPr lang="en-US" sz="1800" dirty="0" smtClean="0"/>
              <a:t> networks.</a:t>
            </a:r>
          </a:p>
          <a:p>
            <a:r>
              <a:rPr lang="en-US" sz="1800" b="1" dirty="0" smtClean="0"/>
              <a:t>Model</a:t>
            </a:r>
            <a:r>
              <a:rPr lang="en-US" sz="1800" dirty="0" smtClean="0"/>
              <a:t> —fit a predictive model to a target variable. Available models include decision trees, neural networks, least angle regressions, support vector machines, linear regressions, and logistic regressions.</a:t>
            </a:r>
          </a:p>
          <a:p>
            <a:r>
              <a:rPr lang="en-US" sz="1800" b="1" dirty="0" smtClean="0"/>
              <a:t>Assess</a:t>
            </a:r>
            <a:r>
              <a:rPr lang="en-US" sz="1800" dirty="0" smtClean="0"/>
              <a:t> —compare competing predictive models. They build charts that plot the percentage of respondents, percentage of respondents captures, lift, and profit.</a:t>
            </a:r>
            <a:endParaRPr lang="en-US" sz="1800" dirty="0"/>
          </a:p>
        </p:txBody>
      </p:sp>
      <p:sp>
        <p:nvSpPr>
          <p:cNvPr id="3" name="Content Placeholder 2"/>
          <p:cNvSpPr>
            <a:spLocks noGrp="1"/>
          </p:cNvSpPr>
          <p:nvPr>
            <p:ph sz="quarter" idx="10"/>
          </p:nvPr>
        </p:nvSpPr>
        <p:spPr/>
        <p:txBody>
          <a:bodyPr/>
          <a:lstStyle/>
          <a:p>
            <a:r>
              <a:rPr lang="en-US" dirty="0" smtClean="0"/>
              <a:t>SEMMA Process</a:t>
            </a:r>
            <a:endParaRPr lang="en-US" dirty="0"/>
          </a:p>
        </p:txBody>
      </p:sp>
    </p:spTree>
    <p:extLst>
      <p:ext uri="{BB962C8B-B14F-4D97-AF65-F5344CB8AC3E}">
        <p14:creationId xmlns:p14="http://schemas.microsoft.com/office/powerpoint/2010/main" val="88762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By doing a comparison of the </a:t>
            </a:r>
            <a:r>
              <a:rPr lang="en-US" b="1" dirty="0"/>
              <a:t>KDD</a:t>
            </a:r>
            <a:r>
              <a:rPr lang="en-US" dirty="0"/>
              <a:t> and </a:t>
            </a:r>
            <a:r>
              <a:rPr lang="en-US" b="1" dirty="0"/>
              <a:t>SEMMA</a:t>
            </a:r>
            <a:r>
              <a:rPr lang="en-US" dirty="0"/>
              <a:t> stages we would, on a first approach, affirm that they </a:t>
            </a:r>
            <a:r>
              <a:rPr lang="en-US" dirty="0" smtClean="0"/>
              <a:t>are equivalent</a:t>
            </a:r>
            <a:r>
              <a:rPr lang="en-US" dirty="0"/>
              <a:t>: </a:t>
            </a:r>
            <a:endParaRPr lang="en-US" dirty="0" smtClean="0"/>
          </a:p>
          <a:p>
            <a:pPr>
              <a:buFontTx/>
              <a:buChar char="-"/>
            </a:pPr>
            <a:r>
              <a:rPr lang="en-US" b="1" dirty="0" smtClean="0"/>
              <a:t>Sample</a:t>
            </a:r>
            <a:r>
              <a:rPr lang="en-US" dirty="0" smtClean="0"/>
              <a:t> </a:t>
            </a:r>
            <a:r>
              <a:rPr lang="en-US" dirty="0"/>
              <a:t>can be identified with </a:t>
            </a:r>
            <a:r>
              <a:rPr lang="en-US" b="1" dirty="0"/>
              <a:t>Selection</a:t>
            </a:r>
            <a:r>
              <a:rPr lang="en-US" dirty="0"/>
              <a:t>; </a:t>
            </a:r>
            <a:endParaRPr lang="en-US" dirty="0" smtClean="0"/>
          </a:p>
          <a:p>
            <a:pPr>
              <a:buFontTx/>
              <a:buChar char="-"/>
            </a:pPr>
            <a:r>
              <a:rPr lang="en-US" b="1" dirty="0" smtClean="0"/>
              <a:t>Explore</a:t>
            </a:r>
            <a:r>
              <a:rPr lang="en-US" dirty="0" smtClean="0"/>
              <a:t> </a:t>
            </a:r>
            <a:r>
              <a:rPr lang="en-US" dirty="0"/>
              <a:t>can be identified with </a:t>
            </a:r>
            <a:r>
              <a:rPr lang="en-US" b="1" dirty="0"/>
              <a:t>Pre processing</a:t>
            </a:r>
            <a:r>
              <a:rPr lang="en-US" dirty="0"/>
              <a:t>; </a:t>
            </a:r>
            <a:endParaRPr lang="en-US" dirty="0" smtClean="0"/>
          </a:p>
          <a:p>
            <a:pPr>
              <a:buFontTx/>
              <a:buChar char="-"/>
            </a:pPr>
            <a:r>
              <a:rPr lang="en-US" b="1" dirty="0" smtClean="0"/>
              <a:t>Modify</a:t>
            </a:r>
            <a:r>
              <a:rPr lang="en-US" dirty="0" smtClean="0"/>
              <a:t> can </a:t>
            </a:r>
            <a:r>
              <a:rPr lang="en-US" dirty="0"/>
              <a:t>be identified with </a:t>
            </a:r>
            <a:r>
              <a:rPr lang="en-US" b="1" dirty="0"/>
              <a:t>Transformation</a:t>
            </a:r>
            <a:r>
              <a:rPr lang="en-US" dirty="0"/>
              <a:t>; </a:t>
            </a:r>
            <a:endParaRPr lang="en-US" dirty="0" smtClean="0"/>
          </a:p>
          <a:p>
            <a:pPr>
              <a:buFontTx/>
              <a:buChar char="-"/>
            </a:pPr>
            <a:r>
              <a:rPr lang="en-US" b="1" dirty="0" smtClean="0"/>
              <a:t>Model</a:t>
            </a:r>
            <a:r>
              <a:rPr lang="en-US" dirty="0" smtClean="0"/>
              <a:t> </a:t>
            </a:r>
            <a:r>
              <a:rPr lang="en-US" dirty="0"/>
              <a:t>can be identified with </a:t>
            </a:r>
            <a:r>
              <a:rPr lang="en-US" b="1" dirty="0" smtClean="0"/>
              <a:t>Data Mining</a:t>
            </a:r>
            <a:r>
              <a:rPr lang="en-US" dirty="0" smtClean="0"/>
              <a:t>; </a:t>
            </a:r>
          </a:p>
          <a:p>
            <a:pPr>
              <a:buFontTx/>
              <a:buChar char="-"/>
            </a:pPr>
            <a:r>
              <a:rPr lang="en-US" b="1" dirty="0" smtClean="0"/>
              <a:t>Assess</a:t>
            </a:r>
            <a:r>
              <a:rPr lang="en-US" dirty="0" smtClean="0"/>
              <a:t> </a:t>
            </a:r>
            <a:r>
              <a:rPr lang="en-US" dirty="0"/>
              <a:t>can be identified </a:t>
            </a:r>
            <a:r>
              <a:rPr lang="en-US" dirty="0" smtClean="0"/>
              <a:t>with </a:t>
            </a:r>
            <a:r>
              <a:rPr lang="en-US" b="1" dirty="0" smtClean="0"/>
              <a:t>Interpretation/Evaluation</a:t>
            </a:r>
            <a:r>
              <a:rPr lang="en-US" dirty="0"/>
              <a:t>. Examining it thoroughly, we may affirm that the five stages of the </a:t>
            </a:r>
            <a:r>
              <a:rPr lang="en-US" dirty="0" smtClean="0"/>
              <a:t>SEMMA process </a:t>
            </a:r>
            <a:r>
              <a:rPr lang="en-US" dirty="0"/>
              <a:t>can be seen as a practical </a:t>
            </a:r>
            <a:r>
              <a:rPr lang="en-US" dirty="0" smtClean="0"/>
              <a:t>implementation </a:t>
            </a:r>
            <a:r>
              <a:rPr lang="en-US" dirty="0"/>
              <a:t>of the five stages of the KDD process, since it is </a:t>
            </a:r>
            <a:r>
              <a:rPr lang="en-US" dirty="0" smtClean="0"/>
              <a:t>directly linked </a:t>
            </a:r>
            <a:r>
              <a:rPr lang="en-US" dirty="0"/>
              <a:t>to the SAS Enterprise Miner software. </a:t>
            </a:r>
          </a:p>
        </p:txBody>
      </p:sp>
      <p:sp>
        <p:nvSpPr>
          <p:cNvPr id="3" name="Content Placeholder 2"/>
          <p:cNvSpPr>
            <a:spLocks noGrp="1"/>
          </p:cNvSpPr>
          <p:nvPr>
            <p:ph sz="quarter" idx="10"/>
          </p:nvPr>
        </p:nvSpPr>
        <p:spPr/>
        <p:txBody>
          <a:bodyPr/>
          <a:lstStyle/>
          <a:p>
            <a:r>
              <a:rPr lang="en-US" dirty="0" smtClean="0"/>
              <a:t>Comparison Study – KDD vs SEMMA</a:t>
            </a:r>
            <a:endParaRPr lang="en-US" dirty="0"/>
          </a:p>
        </p:txBody>
      </p:sp>
    </p:spTree>
    <p:extLst>
      <p:ext uri="{BB962C8B-B14F-4D97-AF65-F5344CB8AC3E}">
        <p14:creationId xmlns:p14="http://schemas.microsoft.com/office/powerpoint/2010/main" val="3202720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CRISP-DM stands for </a:t>
            </a:r>
            <a:r>
              <a:rPr lang="en-US" sz="2000" u="sng" dirty="0" err="1"/>
              <a:t>CR</a:t>
            </a:r>
            <a:r>
              <a:rPr lang="en-US" sz="2000" dirty="0" err="1"/>
              <a:t>oss</a:t>
            </a:r>
            <a:r>
              <a:rPr lang="en-US" sz="2000" dirty="0"/>
              <a:t>-</a:t>
            </a:r>
            <a:r>
              <a:rPr lang="en-US" sz="2000" u="sng" dirty="0"/>
              <a:t>I</a:t>
            </a:r>
            <a:r>
              <a:rPr lang="en-US" sz="2000" dirty="0"/>
              <a:t>ndustry </a:t>
            </a:r>
            <a:r>
              <a:rPr lang="en-US" sz="2000" u="sng" dirty="0"/>
              <a:t>S</a:t>
            </a:r>
            <a:r>
              <a:rPr lang="en-US" sz="2000" dirty="0"/>
              <a:t>tandard </a:t>
            </a:r>
            <a:r>
              <a:rPr lang="en-US" sz="2000" u="sng" dirty="0"/>
              <a:t>P</a:t>
            </a:r>
            <a:r>
              <a:rPr lang="en-US" sz="2000" dirty="0"/>
              <a:t>rocess for Data Mining. It consists on a cycle </a:t>
            </a:r>
            <a:r>
              <a:rPr lang="en-US" sz="2000" dirty="0" smtClean="0"/>
              <a:t>that comprises </a:t>
            </a:r>
            <a:r>
              <a:rPr lang="en-US" sz="2000" dirty="0"/>
              <a:t>six stages</a:t>
            </a:r>
          </a:p>
        </p:txBody>
      </p:sp>
      <p:sp>
        <p:nvSpPr>
          <p:cNvPr id="3" name="Content Placeholder 2"/>
          <p:cNvSpPr>
            <a:spLocks noGrp="1"/>
          </p:cNvSpPr>
          <p:nvPr>
            <p:ph sz="quarter" idx="10"/>
          </p:nvPr>
        </p:nvSpPr>
        <p:spPr/>
        <p:txBody>
          <a:bodyPr/>
          <a:lstStyle/>
          <a:p>
            <a:r>
              <a:rPr lang="en-US" dirty="0"/>
              <a:t>CRISP-DM Process</a:t>
            </a:r>
          </a:p>
        </p:txBody>
      </p:sp>
      <p:pic>
        <p:nvPicPr>
          <p:cNvPr id="5" name="Picture 2" descr="Image result for CRISP D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2133600"/>
            <a:ext cx="4953000" cy="4476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008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dirty="0"/>
              <a:t>Comparing the KDD stages with the CRISP-DM stages is not as straightforward as in the SEMMA </a:t>
            </a:r>
            <a:r>
              <a:rPr lang="en-US" dirty="0" smtClean="0"/>
              <a:t>situation. CRISP-DM methodology </a:t>
            </a:r>
            <a:r>
              <a:rPr lang="en-US" dirty="0"/>
              <a:t>incorporates the steps that, as referred above, must precede and follow the KDD process that </a:t>
            </a:r>
            <a:r>
              <a:rPr lang="en-US" dirty="0" smtClean="0"/>
              <a:t>is to </a:t>
            </a:r>
            <a:r>
              <a:rPr lang="en-US" dirty="0"/>
              <a:t>say: </a:t>
            </a:r>
            <a:endParaRPr lang="en-US" dirty="0" smtClean="0"/>
          </a:p>
          <a:p>
            <a:pPr>
              <a:buFontTx/>
              <a:buChar char="-"/>
            </a:pPr>
            <a:r>
              <a:rPr lang="en-US" dirty="0" smtClean="0"/>
              <a:t>The </a:t>
            </a:r>
            <a:r>
              <a:rPr lang="en-US" b="1" dirty="0"/>
              <a:t>Business Understanding </a:t>
            </a:r>
            <a:r>
              <a:rPr lang="en-US" dirty="0"/>
              <a:t>phase can be identified with the development of an understanding of </a:t>
            </a:r>
            <a:r>
              <a:rPr lang="en-US" dirty="0" smtClean="0"/>
              <a:t>the application </a:t>
            </a:r>
            <a:r>
              <a:rPr lang="en-US" dirty="0"/>
              <a:t>domain, the relevant prior knowledge and the goals of the end-user; </a:t>
            </a:r>
            <a:endParaRPr lang="en-US" dirty="0" smtClean="0"/>
          </a:p>
          <a:p>
            <a:pPr>
              <a:buFontTx/>
              <a:buChar char="-"/>
            </a:pPr>
            <a:r>
              <a:rPr lang="en-US" dirty="0" smtClean="0"/>
              <a:t>The </a:t>
            </a:r>
            <a:r>
              <a:rPr lang="en-US" b="1" dirty="0"/>
              <a:t>Deployment phase </a:t>
            </a:r>
            <a:r>
              <a:rPr lang="en-US" dirty="0" smtClean="0"/>
              <a:t>can be identified </a:t>
            </a:r>
            <a:r>
              <a:rPr lang="en-US" dirty="0"/>
              <a:t>with the consolidation by incorporating this knowledge into the system. </a:t>
            </a:r>
            <a:endParaRPr lang="en-US" dirty="0" smtClean="0"/>
          </a:p>
          <a:p>
            <a:pPr>
              <a:buFontTx/>
              <a:buChar char="-"/>
            </a:pPr>
            <a:r>
              <a:rPr lang="en-US" dirty="0" smtClean="0"/>
              <a:t>The </a:t>
            </a:r>
            <a:r>
              <a:rPr lang="en-US" b="1" dirty="0"/>
              <a:t>Data Understanding</a:t>
            </a:r>
            <a:r>
              <a:rPr lang="en-US" dirty="0"/>
              <a:t> phase can be identified as the combination </a:t>
            </a:r>
            <a:r>
              <a:rPr lang="en-US" dirty="0" smtClean="0"/>
              <a:t>of </a:t>
            </a:r>
            <a:r>
              <a:rPr lang="en-US" b="1" dirty="0" smtClean="0"/>
              <a:t>Selection </a:t>
            </a:r>
            <a:r>
              <a:rPr lang="en-US" b="1" dirty="0"/>
              <a:t>and Pre processing</a:t>
            </a:r>
            <a:r>
              <a:rPr lang="en-US" dirty="0"/>
              <a:t>; </a:t>
            </a:r>
            <a:endParaRPr lang="en-US" dirty="0" smtClean="0"/>
          </a:p>
          <a:p>
            <a:pPr>
              <a:buFontTx/>
              <a:buChar char="-"/>
            </a:pPr>
            <a:r>
              <a:rPr lang="en-US" dirty="0" smtClean="0"/>
              <a:t>The </a:t>
            </a:r>
            <a:r>
              <a:rPr lang="en-US" b="1" dirty="0"/>
              <a:t>Data Preparation </a:t>
            </a:r>
            <a:r>
              <a:rPr lang="en-US" dirty="0"/>
              <a:t>phase can be identified with </a:t>
            </a:r>
            <a:r>
              <a:rPr lang="en-US" b="1" dirty="0"/>
              <a:t>Transformation</a:t>
            </a:r>
            <a:r>
              <a:rPr lang="en-US" dirty="0"/>
              <a:t>; </a:t>
            </a:r>
            <a:endParaRPr lang="en-US" dirty="0" smtClean="0"/>
          </a:p>
          <a:p>
            <a:pPr>
              <a:buFontTx/>
              <a:buChar char="-"/>
            </a:pPr>
            <a:r>
              <a:rPr lang="en-US" dirty="0" smtClean="0"/>
              <a:t>The </a:t>
            </a:r>
            <a:r>
              <a:rPr lang="en-US" b="1" dirty="0" smtClean="0"/>
              <a:t>Modeling</a:t>
            </a:r>
            <a:r>
              <a:rPr lang="en-US" dirty="0" smtClean="0"/>
              <a:t> </a:t>
            </a:r>
            <a:r>
              <a:rPr lang="en-US" dirty="0"/>
              <a:t>phase can be identified with </a:t>
            </a:r>
            <a:r>
              <a:rPr lang="en-US" b="1" dirty="0" smtClean="0"/>
              <a:t>Data Mining</a:t>
            </a:r>
            <a:r>
              <a:rPr lang="en-US" dirty="0" smtClean="0"/>
              <a:t>; </a:t>
            </a:r>
          </a:p>
          <a:p>
            <a:pPr>
              <a:buFontTx/>
              <a:buChar char="-"/>
            </a:pPr>
            <a:r>
              <a:rPr lang="en-US" dirty="0" smtClean="0"/>
              <a:t>The </a:t>
            </a:r>
            <a:r>
              <a:rPr lang="en-US" b="1" dirty="0"/>
              <a:t>Evaluation</a:t>
            </a:r>
            <a:r>
              <a:rPr lang="en-US" dirty="0"/>
              <a:t> phase can be identified </a:t>
            </a:r>
            <a:r>
              <a:rPr lang="en-US" dirty="0" smtClean="0"/>
              <a:t>with </a:t>
            </a:r>
            <a:r>
              <a:rPr lang="en-US" b="1" dirty="0" smtClean="0"/>
              <a:t>Interpretation/Evaluation</a:t>
            </a:r>
            <a:r>
              <a:rPr lang="en-US" dirty="0"/>
              <a:t>. </a:t>
            </a:r>
          </a:p>
          <a:p>
            <a:endParaRPr lang="en-US" dirty="0"/>
          </a:p>
        </p:txBody>
      </p:sp>
      <p:sp>
        <p:nvSpPr>
          <p:cNvPr id="3" name="Content Placeholder 2"/>
          <p:cNvSpPr>
            <a:spLocks noGrp="1"/>
          </p:cNvSpPr>
          <p:nvPr>
            <p:ph sz="quarter" idx="10"/>
          </p:nvPr>
        </p:nvSpPr>
        <p:spPr/>
        <p:txBody>
          <a:bodyPr/>
          <a:lstStyle/>
          <a:p>
            <a:r>
              <a:rPr lang="en-US" dirty="0" smtClean="0"/>
              <a:t>Comparison Study – KDD vs CRISP-DM</a:t>
            </a:r>
            <a:endParaRPr lang="en-US" dirty="0"/>
          </a:p>
        </p:txBody>
      </p:sp>
    </p:spTree>
    <p:extLst>
      <p:ext uri="{BB962C8B-B14F-4D97-AF65-F5344CB8AC3E}">
        <p14:creationId xmlns:p14="http://schemas.microsoft.com/office/powerpoint/2010/main" val="2833073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20456</TotalTime>
  <Words>3362</Words>
  <Application>Microsoft Office PowerPoint</Application>
  <PresentationFormat>On-screen Show (4:3)</PresentationFormat>
  <Paragraphs>172</Paragraphs>
  <Slides>31</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BentonSans</vt:lpstr>
      <vt:lpstr>BentonSans Book</vt:lpstr>
      <vt:lpstr>Calibri</vt:lpstr>
      <vt:lpstr>Calibri Light</vt:lpstr>
      <vt:lpstr>Georgia</vt:lpstr>
      <vt:lpstr>Office Theme</vt:lpstr>
      <vt:lpstr>1_Office Theme</vt:lpstr>
      <vt:lpstr>Data Analytics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Business Model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Sumita Narang</cp:lastModifiedBy>
  <cp:revision>256</cp:revision>
  <dcterms:created xsi:type="dcterms:W3CDTF">2019-01-11T06:17:47Z</dcterms:created>
  <dcterms:modified xsi:type="dcterms:W3CDTF">2020-09-12T07:32:00Z</dcterms:modified>
</cp:coreProperties>
</file>