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295" r:id="rId3"/>
    <p:sldId id="258" r:id="rId4"/>
    <p:sldId id="297" r:id="rId5"/>
    <p:sldId id="298" r:id="rId6"/>
    <p:sldId id="270" r:id="rId7"/>
    <p:sldId id="327" r:id="rId8"/>
    <p:sldId id="328" r:id="rId9"/>
    <p:sldId id="329" r:id="rId10"/>
    <p:sldId id="330" r:id="rId11"/>
    <p:sldId id="331" r:id="rId12"/>
    <p:sldId id="337" r:id="rId13"/>
    <p:sldId id="339" r:id="rId14"/>
    <p:sldId id="272" r:id="rId15"/>
    <p:sldId id="332" r:id="rId16"/>
    <p:sldId id="394" r:id="rId17"/>
    <p:sldId id="273" r:id="rId18"/>
    <p:sldId id="284" r:id="rId19"/>
    <p:sldId id="427" r:id="rId20"/>
    <p:sldId id="333" r:id="rId21"/>
    <p:sldId id="334" r:id="rId22"/>
    <p:sldId id="335" r:id="rId23"/>
    <p:sldId id="336" r:id="rId24"/>
    <p:sldId id="390" r:id="rId25"/>
    <p:sldId id="412" r:id="rId26"/>
    <p:sldId id="413" r:id="rId27"/>
    <p:sldId id="426" r:id="rId28"/>
    <p:sldId id="414" r:id="rId29"/>
    <p:sldId id="389" r:id="rId30"/>
    <p:sldId id="393" r:id="rId31"/>
    <p:sldId id="318" r:id="rId32"/>
    <p:sldId id="27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295"/>
            <p14:sldId id="258"/>
            <p14:sldId id="297"/>
            <p14:sldId id="298"/>
            <p14:sldId id="270"/>
            <p14:sldId id="327"/>
            <p14:sldId id="328"/>
            <p14:sldId id="329"/>
            <p14:sldId id="330"/>
            <p14:sldId id="331"/>
            <p14:sldId id="337"/>
            <p14:sldId id="339"/>
            <p14:sldId id="272"/>
            <p14:sldId id="332"/>
            <p14:sldId id="394"/>
            <p14:sldId id="273"/>
            <p14:sldId id="284"/>
            <p14:sldId id="427"/>
            <p14:sldId id="333"/>
            <p14:sldId id="334"/>
            <p14:sldId id="335"/>
            <p14:sldId id="336"/>
            <p14:sldId id="390"/>
            <p14:sldId id="412"/>
            <p14:sldId id="413"/>
            <p14:sldId id="426"/>
            <p14:sldId id="414"/>
            <p14:sldId id="389"/>
            <p14:sldId id="393"/>
            <p14:sldId id="318"/>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343" autoAdjust="0"/>
  </p:normalViewPr>
  <p:slideViewPr>
    <p:cSldViewPr>
      <p:cViewPr varScale="1">
        <p:scale>
          <a:sx n="73" d="100"/>
          <a:sy n="73"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AEEB5D-07BA-4212-A1F6-7E3759ED591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D164E91-B453-45AF-A2CB-9F3AD276BC64}">
      <dgm:prSet phldrT="[Text]" custT="1"/>
      <dgm:spPr/>
      <dgm:t>
        <a:bodyPr/>
        <a:lstStyle/>
        <a:p>
          <a:r>
            <a:rPr lang="en-US" sz="1800" smtClean="0"/>
            <a:t>Repeated Analysis</a:t>
          </a:r>
          <a:endParaRPr lang="en-US" sz="1800" dirty="0"/>
        </a:p>
      </dgm:t>
    </dgm:pt>
    <dgm:pt modelId="{63F0FBC4-EAA7-4501-B457-764AB872A12A}" type="parTrans" cxnId="{02663BC2-563E-49E3-9214-C91FC4DFB093}">
      <dgm:prSet/>
      <dgm:spPr/>
      <dgm:t>
        <a:bodyPr/>
        <a:lstStyle/>
        <a:p>
          <a:endParaRPr lang="en-US" sz="1800">
            <a:solidFill>
              <a:schemeClr val="tx1">
                <a:lumMod val="50000"/>
              </a:schemeClr>
            </a:solidFill>
          </a:endParaRPr>
        </a:p>
      </dgm:t>
    </dgm:pt>
    <dgm:pt modelId="{4847A35B-AC3E-4C31-B0B3-AA524E537888}" type="sibTrans" cxnId="{02663BC2-563E-49E3-9214-C91FC4DFB093}">
      <dgm:prSet/>
      <dgm:spPr/>
      <dgm:t>
        <a:bodyPr/>
        <a:lstStyle/>
        <a:p>
          <a:endParaRPr lang="en-US" sz="1800">
            <a:solidFill>
              <a:schemeClr val="tx1">
                <a:lumMod val="50000"/>
              </a:schemeClr>
            </a:solidFill>
          </a:endParaRPr>
        </a:p>
      </dgm:t>
    </dgm:pt>
    <dgm:pt modelId="{54C7E322-4688-48B8-8B7A-AB8C74D902FC}">
      <dgm:prSet phldrT="[Text]" custT="1"/>
      <dgm:spPr/>
      <dgm:t>
        <a:bodyPr/>
        <a:lstStyle/>
        <a:p>
          <a:r>
            <a:rPr lang="en-US" sz="1800" dirty="0" smtClean="0"/>
            <a:t>Pre &amp; Post Analysis</a:t>
          </a:r>
          <a:endParaRPr lang="en-US" sz="1800" dirty="0"/>
        </a:p>
      </dgm:t>
    </dgm:pt>
    <dgm:pt modelId="{6F5B5768-2AA3-4892-B137-BF76FDCCB499}" type="parTrans" cxnId="{04B83D9C-1520-48C0-9BB6-2028FD69AAEB}">
      <dgm:prSet/>
      <dgm:spPr/>
      <dgm:t>
        <a:bodyPr/>
        <a:lstStyle/>
        <a:p>
          <a:endParaRPr lang="en-US" sz="1800">
            <a:solidFill>
              <a:schemeClr val="tx1">
                <a:lumMod val="50000"/>
              </a:schemeClr>
            </a:solidFill>
          </a:endParaRPr>
        </a:p>
      </dgm:t>
    </dgm:pt>
    <dgm:pt modelId="{869544B9-EBBD-47F2-96D5-E73985AF1CE2}" type="sibTrans" cxnId="{04B83D9C-1520-48C0-9BB6-2028FD69AAEB}">
      <dgm:prSet/>
      <dgm:spPr/>
      <dgm:t>
        <a:bodyPr/>
        <a:lstStyle/>
        <a:p>
          <a:endParaRPr lang="en-US" sz="1800">
            <a:solidFill>
              <a:schemeClr val="tx1">
                <a:lumMod val="50000"/>
              </a:schemeClr>
            </a:solidFill>
          </a:endParaRPr>
        </a:p>
      </dgm:t>
    </dgm:pt>
    <dgm:pt modelId="{A6A0EABD-30AD-48DD-AD84-965F84A9AA02}">
      <dgm:prSet phldrT="[Text]" custT="1"/>
      <dgm:spPr/>
      <dgm:t>
        <a:bodyPr/>
        <a:lstStyle/>
        <a:p>
          <a:r>
            <a:rPr lang="en-US" sz="1400" smtClean="0"/>
            <a:t>Aids in doing comparison of same parameters month on month</a:t>
          </a:r>
          <a:endParaRPr lang="en-US" sz="1400" dirty="0"/>
        </a:p>
      </dgm:t>
    </dgm:pt>
    <dgm:pt modelId="{6213C0D5-8FC4-4F19-8E4F-7800E48E9C3F}" type="parTrans" cxnId="{362A67C2-B4BB-4959-88F7-9DFA653896A2}">
      <dgm:prSet/>
      <dgm:spPr/>
      <dgm:t>
        <a:bodyPr/>
        <a:lstStyle/>
        <a:p>
          <a:endParaRPr lang="en-US" sz="1800">
            <a:solidFill>
              <a:schemeClr val="tx1">
                <a:lumMod val="50000"/>
              </a:schemeClr>
            </a:solidFill>
          </a:endParaRPr>
        </a:p>
      </dgm:t>
    </dgm:pt>
    <dgm:pt modelId="{2E819038-1D28-422E-A66A-6D70E406CEA5}" type="sibTrans" cxnId="{362A67C2-B4BB-4959-88F7-9DFA653896A2}">
      <dgm:prSet/>
      <dgm:spPr/>
      <dgm:t>
        <a:bodyPr/>
        <a:lstStyle/>
        <a:p>
          <a:endParaRPr lang="en-US" sz="1800">
            <a:solidFill>
              <a:schemeClr val="tx1">
                <a:lumMod val="50000"/>
              </a:schemeClr>
            </a:solidFill>
          </a:endParaRPr>
        </a:p>
      </dgm:t>
    </dgm:pt>
    <dgm:pt modelId="{034E0F40-2505-463F-8DDE-3CE1FE27A772}">
      <dgm:prSet phldrT="[Text]" custT="1"/>
      <dgm:spPr/>
      <dgm:t>
        <a:bodyPr/>
        <a:lstStyle/>
        <a:p>
          <a:r>
            <a:rPr lang="en-US" sz="1800" smtClean="0"/>
            <a:t>Easy option to fetch reports</a:t>
          </a:r>
          <a:endParaRPr lang="en-US" sz="1800" dirty="0"/>
        </a:p>
      </dgm:t>
    </dgm:pt>
    <dgm:pt modelId="{0F29BDC9-E46E-418E-9BD6-456F38D5A755}" type="parTrans" cxnId="{39DC218D-F8E5-433B-BEEF-95A779FEED9B}">
      <dgm:prSet/>
      <dgm:spPr/>
      <dgm:t>
        <a:bodyPr/>
        <a:lstStyle/>
        <a:p>
          <a:endParaRPr lang="en-US" sz="1800">
            <a:solidFill>
              <a:schemeClr val="tx1">
                <a:lumMod val="50000"/>
              </a:schemeClr>
            </a:solidFill>
          </a:endParaRPr>
        </a:p>
      </dgm:t>
    </dgm:pt>
    <dgm:pt modelId="{4BDFED54-9F0D-46FD-B5D9-E70B987E9EBD}" type="sibTrans" cxnId="{39DC218D-F8E5-433B-BEEF-95A779FEED9B}">
      <dgm:prSet/>
      <dgm:spPr/>
      <dgm:t>
        <a:bodyPr/>
        <a:lstStyle/>
        <a:p>
          <a:endParaRPr lang="en-US" sz="1800">
            <a:solidFill>
              <a:schemeClr val="tx1">
                <a:lumMod val="50000"/>
              </a:schemeClr>
            </a:solidFill>
          </a:endParaRPr>
        </a:p>
      </dgm:t>
    </dgm:pt>
    <dgm:pt modelId="{734EB6EA-7442-4B5B-94A0-8B34AC7B89F9}">
      <dgm:prSet phldrT="[Text]" custT="1"/>
      <dgm:spPr/>
      <dgm:t>
        <a:bodyPr/>
        <a:lstStyle/>
        <a:p>
          <a:r>
            <a:rPr lang="en-US" sz="1400" smtClean="0"/>
            <a:t>Aids in doing comparison of same parameters across different customer/regions</a:t>
          </a:r>
          <a:endParaRPr lang="en-US" sz="1400" dirty="0"/>
        </a:p>
      </dgm:t>
    </dgm:pt>
    <dgm:pt modelId="{13A9C60A-E788-48C5-A95C-286731C0A0B1}" type="parTrans" cxnId="{B6D338F9-7D59-480F-AE1A-DCFD4CF55601}">
      <dgm:prSet/>
      <dgm:spPr/>
      <dgm:t>
        <a:bodyPr/>
        <a:lstStyle/>
        <a:p>
          <a:endParaRPr lang="en-US" sz="1800">
            <a:solidFill>
              <a:schemeClr val="tx1">
                <a:lumMod val="50000"/>
              </a:schemeClr>
            </a:solidFill>
          </a:endParaRPr>
        </a:p>
      </dgm:t>
    </dgm:pt>
    <dgm:pt modelId="{1B55080C-9E99-4E30-8BEF-7316EF3112F7}" type="sibTrans" cxnId="{B6D338F9-7D59-480F-AE1A-DCFD4CF55601}">
      <dgm:prSet/>
      <dgm:spPr/>
      <dgm:t>
        <a:bodyPr/>
        <a:lstStyle/>
        <a:p>
          <a:endParaRPr lang="en-US" sz="1800">
            <a:solidFill>
              <a:schemeClr val="tx1">
                <a:lumMod val="50000"/>
              </a:schemeClr>
            </a:solidFill>
          </a:endParaRPr>
        </a:p>
      </dgm:t>
    </dgm:pt>
    <dgm:pt modelId="{03B3AAE5-38E7-4803-9D8B-50D6DD68F816}">
      <dgm:prSet phldrT="[Text]" custT="1"/>
      <dgm:spPr/>
      <dgm:t>
        <a:bodyPr/>
        <a:lstStyle/>
        <a:p>
          <a:r>
            <a:rPr lang="en-US" sz="1400" smtClean="0"/>
            <a:t>Ease of performing repeated analysis weekly/monthly, on the same parameters, for same customer</a:t>
          </a:r>
          <a:endParaRPr lang="en-US" sz="1400" dirty="0"/>
        </a:p>
      </dgm:t>
    </dgm:pt>
    <dgm:pt modelId="{1A96F314-3F6D-490A-8713-D6EB0E5E3061}" type="parTrans" cxnId="{2D203271-BB62-4F46-AB67-B0B206474A81}">
      <dgm:prSet/>
      <dgm:spPr/>
      <dgm:t>
        <a:bodyPr/>
        <a:lstStyle/>
        <a:p>
          <a:endParaRPr lang="en-US" sz="1800">
            <a:solidFill>
              <a:schemeClr val="tx1">
                <a:lumMod val="50000"/>
              </a:schemeClr>
            </a:solidFill>
          </a:endParaRPr>
        </a:p>
      </dgm:t>
    </dgm:pt>
    <dgm:pt modelId="{FEC878B2-2A23-435E-8A2C-9C82AD0F6C1D}" type="sibTrans" cxnId="{2D203271-BB62-4F46-AB67-B0B206474A81}">
      <dgm:prSet/>
      <dgm:spPr/>
      <dgm:t>
        <a:bodyPr/>
        <a:lstStyle/>
        <a:p>
          <a:endParaRPr lang="en-US" sz="1800">
            <a:solidFill>
              <a:schemeClr val="tx1">
                <a:lumMod val="50000"/>
              </a:schemeClr>
            </a:solidFill>
          </a:endParaRPr>
        </a:p>
      </dgm:t>
    </dgm:pt>
    <dgm:pt modelId="{F1C30601-0DB6-412B-A676-94B16AB7F82F}">
      <dgm:prSet phldrT="[Text]" custT="1"/>
      <dgm:spPr/>
      <dgm:t>
        <a:bodyPr/>
        <a:lstStyle/>
        <a:p>
          <a:r>
            <a:rPr lang="en-US" sz="1400" dirty="0" smtClean="0"/>
            <a:t>Based on actions identified from analysis, results to be monitored</a:t>
          </a:r>
          <a:endParaRPr lang="en-US" sz="1400" dirty="0"/>
        </a:p>
      </dgm:t>
    </dgm:pt>
    <dgm:pt modelId="{D9DD2139-8467-4DF4-A042-AD03F733BC98}" type="parTrans" cxnId="{663F99F9-695D-4F5C-9791-9CE27C4AD98C}">
      <dgm:prSet/>
      <dgm:spPr/>
      <dgm:t>
        <a:bodyPr/>
        <a:lstStyle/>
        <a:p>
          <a:endParaRPr lang="en-US" sz="1800">
            <a:solidFill>
              <a:schemeClr val="tx1">
                <a:lumMod val="50000"/>
              </a:schemeClr>
            </a:solidFill>
          </a:endParaRPr>
        </a:p>
      </dgm:t>
    </dgm:pt>
    <dgm:pt modelId="{C438877C-328A-4011-807F-F62C69A89442}" type="sibTrans" cxnId="{663F99F9-695D-4F5C-9791-9CE27C4AD98C}">
      <dgm:prSet/>
      <dgm:spPr/>
      <dgm:t>
        <a:bodyPr/>
        <a:lstStyle/>
        <a:p>
          <a:endParaRPr lang="en-US" sz="1800">
            <a:solidFill>
              <a:schemeClr val="tx1">
                <a:lumMod val="50000"/>
              </a:schemeClr>
            </a:solidFill>
          </a:endParaRPr>
        </a:p>
      </dgm:t>
    </dgm:pt>
    <dgm:pt modelId="{1AB03043-A286-45F7-AEF2-5090435F1750}">
      <dgm:prSet phldrT="[Text]" custT="1"/>
      <dgm:spPr/>
      <dgm:t>
        <a:bodyPr/>
        <a:lstStyle/>
        <a:p>
          <a:r>
            <a:rPr lang="en-US" sz="1400" smtClean="0"/>
            <a:t>To support in performing the RCA for problematic areas identified through analysis, tool provides the feature of creating &amp; downloading reports</a:t>
          </a:r>
          <a:endParaRPr lang="en-US" sz="1400" dirty="0"/>
        </a:p>
      </dgm:t>
    </dgm:pt>
    <dgm:pt modelId="{BA2750E9-E2D2-4F9C-B291-7F9A30F0353C}" type="parTrans" cxnId="{ABFE44C4-C20A-47E1-B49C-77382A9F9243}">
      <dgm:prSet/>
      <dgm:spPr/>
      <dgm:t>
        <a:bodyPr/>
        <a:lstStyle/>
        <a:p>
          <a:endParaRPr lang="en-US" sz="1800">
            <a:solidFill>
              <a:schemeClr val="tx1">
                <a:lumMod val="50000"/>
              </a:schemeClr>
            </a:solidFill>
          </a:endParaRPr>
        </a:p>
      </dgm:t>
    </dgm:pt>
    <dgm:pt modelId="{B27528A7-76A0-4E8C-8B23-EA6FCB83B291}" type="sibTrans" cxnId="{ABFE44C4-C20A-47E1-B49C-77382A9F9243}">
      <dgm:prSet/>
      <dgm:spPr/>
      <dgm:t>
        <a:bodyPr/>
        <a:lstStyle/>
        <a:p>
          <a:endParaRPr lang="en-US" sz="1800">
            <a:solidFill>
              <a:schemeClr val="tx1">
                <a:lumMod val="50000"/>
              </a:schemeClr>
            </a:solidFill>
          </a:endParaRPr>
        </a:p>
      </dgm:t>
    </dgm:pt>
    <dgm:pt modelId="{9A2222D3-4DEF-4999-99A3-C15EC7404C25}">
      <dgm:prSet phldrT="[Text]" custT="1"/>
      <dgm:spPr/>
      <dgm:t>
        <a:bodyPr/>
        <a:lstStyle/>
        <a:p>
          <a:r>
            <a:rPr lang="en-US" sz="1800" dirty="0" smtClean="0"/>
            <a:t>Highlighting Key Insights based on Analysis</a:t>
          </a:r>
          <a:endParaRPr lang="en-US" sz="1800" dirty="0"/>
        </a:p>
      </dgm:t>
    </dgm:pt>
    <dgm:pt modelId="{627F547A-DC7E-4EE5-A4AA-1F942D8A4EFC}" type="parTrans" cxnId="{91417534-27AD-49A0-880F-884B9DE8BE74}">
      <dgm:prSet/>
      <dgm:spPr/>
      <dgm:t>
        <a:bodyPr/>
        <a:lstStyle/>
        <a:p>
          <a:endParaRPr lang="en-US" sz="1600">
            <a:solidFill>
              <a:schemeClr val="tx1">
                <a:lumMod val="50000"/>
              </a:schemeClr>
            </a:solidFill>
          </a:endParaRPr>
        </a:p>
      </dgm:t>
    </dgm:pt>
    <dgm:pt modelId="{686EEF98-7741-4BE4-9259-DED9A63BC423}" type="sibTrans" cxnId="{91417534-27AD-49A0-880F-884B9DE8BE74}">
      <dgm:prSet/>
      <dgm:spPr/>
      <dgm:t>
        <a:bodyPr/>
        <a:lstStyle/>
        <a:p>
          <a:endParaRPr lang="en-US" sz="1600">
            <a:solidFill>
              <a:schemeClr val="tx1">
                <a:lumMod val="50000"/>
              </a:schemeClr>
            </a:solidFill>
          </a:endParaRPr>
        </a:p>
      </dgm:t>
    </dgm:pt>
    <dgm:pt modelId="{96555298-DB8A-427C-9381-E02800BAA14C}">
      <dgm:prSet phldrT="[Text]" custT="1"/>
      <dgm:spPr/>
      <dgm:t>
        <a:bodyPr/>
        <a:lstStyle/>
        <a:p>
          <a:r>
            <a:rPr lang="en-US" sz="1400" dirty="0" smtClean="0"/>
            <a:t>Key highlights &amp; Lowlights from data depicted as textual &amp; tabular insights in the tool</a:t>
          </a:r>
          <a:endParaRPr lang="en-US" sz="1400" dirty="0"/>
        </a:p>
      </dgm:t>
    </dgm:pt>
    <dgm:pt modelId="{44E5C431-14CF-42A4-87C5-A6873400B5A0}" type="parTrans" cxnId="{006976EC-D081-4A8D-83B7-457917F7F3D1}">
      <dgm:prSet/>
      <dgm:spPr/>
      <dgm:t>
        <a:bodyPr/>
        <a:lstStyle/>
        <a:p>
          <a:endParaRPr lang="en-US" sz="1600">
            <a:solidFill>
              <a:schemeClr val="tx1">
                <a:lumMod val="50000"/>
              </a:schemeClr>
            </a:solidFill>
          </a:endParaRPr>
        </a:p>
      </dgm:t>
    </dgm:pt>
    <dgm:pt modelId="{11913958-8C3D-4640-A735-CCA843DDB826}" type="sibTrans" cxnId="{006976EC-D081-4A8D-83B7-457917F7F3D1}">
      <dgm:prSet/>
      <dgm:spPr/>
      <dgm:t>
        <a:bodyPr/>
        <a:lstStyle/>
        <a:p>
          <a:endParaRPr lang="en-US" sz="1600">
            <a:solidFill>
              <a:schemeClr val="tx1">
                <a:lumMod val="50000"/>
              </a:schemeClr>
            </a:solidFill>
          </a:endParaRPr>
        </a:p>
      </dgm:t>
    </dgm:pt>
    <dgm:pt modelId="{7D09C0F9-43EC-486C-A08C-168234EF45BF}">
      <dgm:prSet phldrT="[Text]" custT="1"/>
      <dgm:spPr/>
      <dgm:t>
        <a:bodyPr/>
        <a:lstStyle/>
        <a:p>
          <a:r>
            <a:rPr lang="en-US" sz="1400" smtClean="0"/>
            <a:t>Aids in identifying key improvement areas in order to improve FTR &amp; Incoming WO Quality</a:t>
          </a:r>
          <a:endParaRPr lang="en-US" sz="3200" dirty="0"/>
        </a:p>
      </dgm:t>
    </dgm:pt>
    <dgm:pt modelId="{334A3E56-69EC-4F89-B4AB-8512B8785AEB}" type="parTrans" cxnId="{DD626872-F3AC-4D7B-89DA-E56391F422B1}">
      <dgm:prSet/>
      <dgm:spPr/>
      <dgm:t>
        <a:bodyPr/>
        <a:lstStyle/>
        <a:p>
          <a:endParaRPr lang="en-US" sz="1600">
            <a:solidFill>
              <a:schemeClr val="tx1">
                <a:lumMod val="50000"/>
              </a:schemeClr>
            </a:solidFill>
          </a:endParaRPr>
        </a:p>
      </dgm:t>
    </dgm:pt>
    <dgm:pt modelId="{4CB3CCCB-B180-487E-A44F-CF0EE4685CBD}" type="sibTrans" cxnId="{DD626872-F3AC-4D7B-89DA-E56391F422B1}">
      <dgm:prSet/>
      <dgm:spPr/>
      <dgm:t>
        <a:bodyPr/>
        <a:lstStyle/>
        <a:p>
          <a:endParaRPr lang="en-US" sz="1600">
            <a:solidFill>
              <a:schemeClr val="tx1">
                <a:lumMod val="50000"/>
              </a:schemeClr>
            </a:solidFill>
          </a:endParaRPr>
        </a:p>
      </dgm:t>
    </dgm:pt>
    <dgm:pt modelId="{AF11920A-E0CF-44BD-833E-9074EE5AB166}" type="pres">
      <dgm:prSet presAssocID="{9CAEEB5D-07BA-4212-A1F6-7E3759ED591A}" presName="linear" presStyleCnt="0">
        <dgm:presLayoutVars>
          <dgm:animLvl val="lvl"/>
          <dgm:resizeHandles val="exact"/>
        </dgm:presLayoutVars>
      </dgm:prSet>
      <dgm:spPr/>
      <dgm:t>
        <a:bodyPr/>
        <a:lstStyle/>
        <a:p>
          <a:endParaRPr lang="en-US"/>
        </a:p>
      </dgm:t>
    </dgm:pt>
    <dgm:pt modelId="{2EB111C6-AACC-4028-B23F-18D2A633AA39}" type="pres">
      <dgm:prSet presAssocID="{9A2222D3-4DEF-4999-99A3-C15EC7404C25}" presName="parentText" presStyleLbl="node1" presStyleIdx="0" presStyleCnt="4">
        <dgm:presLayoutVars>
          <dgm:chMax val="0"/>
          <dgm:bulletEnabled val="1"/>
        </dgm:presLayoutVars>
      </dgm:prSet>
      <dgm:spPr/>
      <dgm:t>
        <a:bodyPr/>
        <a:lstStyle/>
        <a:p>
          <a:endParaRPr lang="en-US"/>
        </a:p>
      </dgm:t>
    </dgm:pt>
    <dgm:pt modelId="{91493B85-3C3C-49F2-B599-ACE470EFEC06}" type="pres">
      <dgm:prSet presAssocID="{9A2222D3-4DEF-4999-99A3-C15EC7404C25}" presName="childText" presStyleLbl="revTx" presStyleIdx="0" presStyleCnt="4">
        <dgm:presLayoutVars>
          <dgm:bulletEnabled val="1"/>
        </dgm:presLayoutVars>
      </dgm:prSet>
      <dgm:spPr/>
      <dgm:t>
        <a:bodyPr/>
        <a:lstStyle/>
        <a:p>
          <a:endParaRPr lang="en-US"/>
        </a:p>
      </dgm:t>
    </dgm:pt>
    <dgm:pt modelId="{7401E89D-E3F3-4F66-9C7B-08E004EA5920}" type="pres">
      <dgm:prSet presAssocID="{BD164E91-B453-45AF-A2CB-9F3AD276BC64}" presName="parentText" presStyleLbl="node1" presStyleIdx="1" presStyleCnt="4">
        <dgm:presLayoutVars>
          <dgm:chMax val="0"/>
          <dgm:bulletEnabled val="1"/>
        </dgm:presLayoutVars>
      </dgm:prSet>
      <dgm:spPr/>
      <dgm:t>
        <a:bodyPr/>
        <a:lstStyle/>
        <a:p>
          <a:endParaRPr lang="en-US"/>
        </a:p>
      </dgm:t>
    </dgm:pt>
    <dgm:pt modelId="{E52A10DB-CB12-42A4-BADF-E8CB33ED1F96}" type="pres">
      <dgm:prSet presAssocID="{BD164E91-B453-45AF-A2CB-9F3AD276BC64}" presName="childText" presStyleLbl="revTx" presStyleIdx="1" presStyleCnt="4">
        <dgm:presLayoutVars>
          <dgm:bulletEnabled val="1"/>
        </dgm:presLayoutVars>
      </dgm:prSet>
      <dgm:spPr/>
      <dgm:t>
        <a:bodyPr/>
        <a:lstStyle/>
        <a:p>
          <a:endParaRPr lang="en-US"/>
        </a:p>
      </dgm:t>
    </dgm:pt>
    <dgm:pt modelId="{DB4B3892-8288-4605-985A-F26F4B6F73DA}" type="pres">
      <dgm:prSet presAssocID="{54C7E322-4688-48B8-8B7A-AB8C74D902FC}" presName="parentText" presStyleLbl="node1" presStyleIdx="2" presStyleCnt="4">
        <dgm:presLayoutVars>
          <dgm:chMax val="0"/>
          <dgm:bulletEnabled val="1"/>
        </dgm:presLayoutVars>
      </dgm:prSet>
      <dgm:spPr/>
      <dgm:t>
        <a:bodyPr/>
        <a:lstStyle/>
        <a:p>
          <a:endParaRPr lang="en-US"/>
        </a:p>
      </dgm:t>
    </dgm:pt>
    <dgm:pt modelId="{600EDCA0-E477-41FA-85EF-19624BB3444A}" type="pres">
      <dgm:prSet presAssocID="{54C7E322-4688-48B8-8B7A-AB8C74D902FC}" presName="childText" presStyleLbl="revTx" presStyleIdx="2" presStyleCnt="4">
        <dgm:presLayoutVars>
          <dgm:bulletEnabled val="1"/>
        </dgm:presLayoutVars>
      </dgm:prSet>
      <dgm:spPr/>
      <dgm:t>
        <a:bodyPr/>
        <a:lstStyle/>
        <a:p>
          <a:endParaRPr lang="en-US"/>
        </a:p>
      </dgm:t>
    </dgm:pt>
    <dgm:pt modelId="{7D4077B4-B1BB-4337-817F-0280F72D180E}" type="pres">
      <dgm:prSet presAssocID="{034E0F40-2505-463F-8DDE-3CE1FE27A772}" presName="parentText" presStyleLbl="node1" presStyleIdx="3" presStyleCnt="4">
        <dgm:presLayoutVars>
          <dgm:chMax val="0"/>
          <dgm:bulletEnabled val="1"/>
        </dgm:presLayoutVars>
      </dgm:prSet>
      <dgm:spPr/>
      <dgm:t>
        <a:bodyPr/>
        <a:lstStyle/>
        <a:p>
          <a:endParaRPr lang="en-US"/>
        </a:p>
      </dgm:t>
    </dgm:pt>
    <dgm:pt modelId="{3DE626CD-0E37-4B1A-ABBD-6ED2CFD71656}" type="pres">
      <dgm:prSet presAssocID="{034E0F40-2505-463F-8DDE-3CE1FE27A772}" presName="childText" presStyleLbl="revTx" presStyleIdx="3" presStyleCnt="4">
        <dgm:presLayoutVars>
          <dgm:bulletEnabled val="1"/>
        </dgm:presLayoutVars>
      </dgm:prSet>
      <dgm:spPr/>
      <dgm:t>
        <a:bodyPr/>
        <a:lstStyle/>
        <a:p>
          <a:endParaRPr lang="en-US"/>
        </a:p>
      </dgm:t>
    </dgm:pt>
  </dgm:ptLst>
  <dgm:cxnLst>
    <dgm:cxn modelId="{30BA365F-C965-4EFF-B16D-8F9B70CE96FA}" type="presOf" srcId="{F1C30601-0DB6-412B-A676-94B16AB7F82F}" destId="{600EDCA0-E477-41FA-85EF-19624BB3444A}" srcOrd="0" destOrd="0" presId="urn:microsoft.com/office/officeart/2005/8/layout/vList2"/>
    <dgm:cxn modelId="{87ED7DD7-241E-4D88-9C34-1EA811F131EF}" type="presOf" srcId="{BD164E91-B453-45AF-A2CB-9F3AD276BC64}" destId="{7401E89D-E3F3-4F66-9C7B-08E004EA5920}" srcOrd="0" destOrd="0" presId="urn:microsoft.com/office/officeart/2005/8/layout/vList2"/>
    <dgm:cxn modelId="{2B5B96F2-06BC-42AE-86F3-1435215F8BB4}" type="presOf" srcId="{A6A0EABD-30AD-48DD-AD84-965F84A9AA02}" destId="{600EDCA0-E477-41FA-85EF-19624BB3444A}" srcOrd="0" destOrd="1" presId="urn:microsoft.com/office/officeart/2005/8/layout/vList2"/>
    <dgm:cxn modelId="{04B83D9C-1520-48C0-9BB6-2028FD69AAEB}" srcId="{9CAEEB5D-07BA-4212-A1F6-7E3759ED591A}" destId="{54C7E322-4688-48B8-8B7A-AB8C74D902FC}" srcOrd="2" destOrd="0" parTransId="{6F5B5768-2AA3-4892-B137-BF76FDCCB499}" sibTransId="{869544B9-EBBD-47F2-96D5-E73985AF1CE2}"/>
    <dgm:cxn modelId="{ABFE44C4-C20A-47E1-B49C-77382A9F9243}" srcId="{034E0F40-2505-463F-8DDE-3CE1FE27A772}" destId="{1AB03043-A286-45F7-AEF2-5090435F1750}" srcOrd="0" destOrd="0" parTransId="{BA2750E9-E2D2-4F9C-B291-7F9A30F0353C}" sibTransId="{B27528A7-76A0-4E8C-8B23-EA6FCB83B291}"/>
    <dgm:cxn modelId="{1D916F10-FE25-4E0F-88A8-481948569F0E}" type="presOf" srcId="{9A2222D3-4DEF-4999-99A3-C15EC7404C25}" destId="{2EB111C6-AACC-4028-B23F-18D2A633AA39}" srcOrd="0" destOrd="0" presId="urn:microsoft.com/office/officeart/2005/8/layout/vList2"/>
    <dgm:cxn modelId="{5FAB2324-1169-480A-9145-A2544C1E3B19}" type="presOf" srcId="{734EB6EA-7442-4B5B-94A0-8B34AC7B89F9}" destId="{600EDCA0-E477-41FA-85EF-19624BB3444A}" srcOrd="0" destOrd="2" presId="urn:microsoft.com/office/officeart/2005/8/layout/vList2"/>
    <dgm:cxn modelId="{36C085FC-1909-4388-9F2E-42F7BEAEAE9C}" type="presOf" srcId="{9CAEEB5D-07BA-4212-A1F6-7E3759ED591A}" destId="{AF11920A-E0CF-44BD-833E-9074EE5AB166}" srcOrd="0" destOrd="0" presId="urn:microsoft.com/office/officeart/2005/8/layout/vList2"/>
    <dgm:cxn modelId="{663F99F9-695D-4F5C-9791-9CE27C4AD98C}" srcId="{54C7E322-4688-48B8-8B7A-AB8C74D902FC}" destId="{F1C30601-0DB6-412B-A676-94B16AB7F82F}" srcOrd="0" destOrd="0" parTransId="{D9DD2139-8467-4DF4-A042-AD03F733BC98}" sibTransId="{C438877C-328A-4011-807F-F62C69A89442}"/>
    <dgm:cxn modelId="{A9E55196-B694-4A4F-9C24-233281F1CFD1}" type="presOf" srcId="{034E0F40-2505-463F-8DDE-3CE1FE27A772}" destId="{7D4077B4-B1BB-4337-817F-0280F72D180E}" srcOrd="0" destOrd="0" presId="urn:microsoft.com/office/officeart/2005/8/layout/vList2"/>
    <dgm:cxn modelId="{362A67C2-B4BB-4959-88F7-9DFA653896A2}" srcId="{54C7E322-4688-48B8-8B7A-AB8C74D902FC}" destId="{A6A0EABD-30AD-48DD-AD84-965F84A9AA02}" srcOrd="1" destOrd="0" parTransId="{6213C0D5-8FC4-4F19-8E4F-7800E48E9C3F}" sibTransId="{2E819038-1D28-422E-A66A-6D70E406CEA5}"/>
    <dgm:cxn modelId="{39DC218D-F8E5-433B-BEEF-95A779FEED9B}" srcId="{9CAEEB5D-07BA-4212-A1F6-7E3759ED591A}" destId="{034E0F40-2505-463F-8DDE-3CE1FE27A772}" srcOrd="3" destOrd="0" parTransId="{0F29BDC9-E46E-418E-9BD6-456F38D5A755}" sibTransId="{4BDFED54-9F0D-46FD-B5D9-E70B987E9EBD}"/>
    <dgm:cxn modelId="{541B177A-EEF7-447E-A067-06F38CFC980C}" type="presOf" srcId="{96555298-DB8A-427C-9381-E02800BAA14C}" destId="{91493B85-3C3C-49F2-B599-ACE470EFEC06}" srcOrd="0" destOrd="1" presId="urn:microsoft.com/office/officeart/2005/8/layout/vList2"/>
    <dgm:cxn modelId="{9F6F9F64-0BD6-4673-BFAF-536A6A46FE3A}" type="presOf" srcId="{54C7E322-4688-48B8-8B7A-AB8C74D902FC}" destId="{DB4B3892-8288-4605-985A-F26F4B6F73DA}" srcOrd="0" destOrd="0" presId="urn:microsoft.com/office/officeart/2005/8/layout/vList2"/>
    <dgm:cxn modelId="{006976EC-D081-4A8D-83B7-457917F7F3D1}" srcId="{9A2222D3-4DEF-4999-99A3-C15EC7404C25}" destId="{96555298-DB8A-427C-9381-E02800BAA14C}" srcOrd="1" destOrd="0" parTransId="{44E5C431-14CF-42A4-87C5-A6873400B5A0}" sibTransId="{11913958-8C3D-4640-A735-CCA843DDB826}"/>
    <dgm:cxn modelId="{721E1FF2-7085-49E6-8B0D-38AE1CD0B77D}" type="presOf" srcId="{03B3AAE5-38E7-4803-9D8B-50D6DD68F816}" destId="{E52A10DB-CB12-42A4-BADF-E8CB33ED1F96}" srcOrd="0" destOrd="0" presId="urn:microsoft.com/office/officeart/2005/8/layout/vList2"/>
    <dgm:cxn modelId="{835537FB-5600-46F3-B2F3-5BAAEB7C3CBD}" type="presOf" srcId="{1AB03043-A286-45F7-AEF2-5090435F1750}" destId="{3DE626CD-0E37-4B1A-ABBD-6ED2CFD71656}" srcOrd="0" destOrd="0" presId="urn:microsoft.com/office/officeart/2005/8/layout/vList2"/>
    <dgm:cxn modelId="{E1E5EC0F-3205-4067-9BFD-61D3113ACF76}" type="presOf" srcId="{7D09C0F9-43EC-486C-A08C-168234EF45BF}" destId="{91493B85-3C3C-49F2-B599-ACE470EFEC06}" srcOrd="0" destOrd="0" presId="urn:microsoft.com/office/officeart/2005/8/layout/vList2"/>
    <dgm:cxn modelId="{DD626872-F3AC-4D7B-89DA-E56391F422B1}" srcId="{9A2222D3-4DEF-4999-99A3-C15EC7404C25}" destId="{7D09C0F9-43EC-486C-A08C-168234EF45BF}" srcOrd="0" destOrd="0" parTransId="{334A3E56-69EC-4F89-B4AB-8512B8785AEB}" sibTransId="{4CB3CCCB-B180-487E-A44F-CF0EE4685CBD}"/>
    <dgm:cxn modelId="{91417534-27AD-49A0-880F-884B9DE8BE74}" srcId="{9CAEEB5D-07BA-4212-A1F6-7E3759ED591A}" destId="{9A2222D3-4DEF-4999-99A3-C15EC7404C25}" srcOrd="0" destOrd="0" parTransId="{627F547A-DC7E-4EE5-A4AA-1F942D8A4EFC}" sibTransId="{686EEF98-7741-4BE4-9259-DED9A63BC423}"/>
    <dgm:cxn modelId="{02663BC2-563E-49E3-9214-C91FC4DFB093}" srcId="{9CAEEB5D-07BA-4212-A1F6-7E3759ED591A}" destId="{BD164E91-B453-45AF-A2CB-9F3AD276BC64}" srcOrd="1" destOrd="0" parTransId="{63F0FBC4-EAA7-4501-B457-764AB872A12A}" sibTransId="{4847A35B-AC3E-4C31-B0B3-AA524E537888}"/>
    <dgm:cxn modelId="{2D203271-BB62-4F46-AB67-B0B206474A81}" srcId="{BD164E91-B453-45AF-A2CB-9F3AD276BC64}" destId="{03B3AAE5-38E7-4803-9D8B-50D6DD68F816}" srcOrd="0" destOrd="0" parTransId="{1A96F314-3F6D-490A-8713-D6EB0E5E3061}" sibTransId="{FEC878B2-2A23-435E-8A2C-9C82AD0F6C1D}"/>
    <dgm:cxn modelId="{B6D338F9-7D59-480F-AE1A-DCFD4CF55601}" srcId="{54C7E322-4688-48B8-8B7A-AB8C74D902FC}" destId="{734EB6EA-7442-4B5B-94A0-8B34AC7B89F9}" srcOrd="2" destOrd="0" parTransId="{13A9C60A-E788-48C5-A95C-286731C0A0B1}" sibTransId="{1B55080C-9E99-4E30-8BEF-7316EF3112F7}"/>
    <dgm:cxn modelId="{32A27CA8-0144-4A14-B121-996FEC360839}" type="presParOf" srcId="{AF11920A-E0CF-44BD-833E-9074EE5AB166}" destId="{2EB111C6-AACC-4028-B23F-18D2A633AA39}" srcOrd="0" destOrd="0" presId="urn:microsoft.com/office/officeart/2005/8/layout/vList2"/>
    <dgm:cxn modelId="{7D831205-F919-4FC1-9772-EEA1B52DFE3E}" type="presParOf" srcId="{AF11920A-E0CF-44BD-833E-9074EE5AB166}" destId="{91493B85-3C3C-49F2-B599-ACE470EFEC06}" srcOrd="1" destOrd="0" presId="urn:microsoft.com/office/officeart/2005/8/layout/vList2"/>
    <dgm:cxn modelId="{CBF0326F-2E84-42B1-BF7B-D0EF9BCF007D}" type="presParOf" srcId="{AF11920A-E0CF-44BD-833E-9074EE5AB166}" destId="{7401E89D-E3F3-4F66-9C7B-08E004EA5920}" srcOrd="2" destOrd="0" presId="urn:microsoft.com/office/officeart/2005/8/layout/vList2"/>
    <dgm:cxn modelId="{C5337A3B-8B54-4C07-9695-633A1602EBF8}" type="presParOf" srcId="{AF11920A-E0CF-44BD-833E-9074EE5AB166}" destId="{E52A10DB-CB12-42A4-BADF-E8CB33ED1F96}" srcOrd="3" destOrd="0" presId="urn:microsoft.com/office/officeart/2005/8/layout/vList2"/>
    <dgm:cxn modelId="{D6285489-D884-47E5-B043-CE8F09230253}" type="presParOf" srcId="{AF11920A-E0CF-44BD-833E-9074EE5AB166}" destId="{DB4B3892-8288-4605-985A-F26F4B6F73DA}" srcOrd="4" destOrd="0" presId="urn:microsoft.com/office/officeart/2005/8/layout/vList2"/>
    <dgm:cxn modelId="{D395DA95-A819-43FA-B8EF-B6D2DF8A25C5}" type="presParOf" srcId="{AF11920A-E0CF-44BD-833E-9074EE5AB166}" destId="{600EDCA0-E477-41FA-85EF-19624BB3444A}" srcOrd="5" destOrd="0" presId="urn:microsoft.com/office/officeart/2005/8/layout/vList2"/>
    <dgm:cxn modelId="{9C8EC6BE-D0F1-4D92-9167-BDB93C69B676}" type="presParOf" srcId="{AF11920A-E0CF-44BD-833E-9074EE5AB166}" destId="{7D4077B4-B1BB-4337-817F-0280F72D180E}" srcOrd="6" destOrd="0" presId="urn:microsoft.com/office/officeart/2005/8/layout/vList2"/>
    <dgm:cxn modelId="{5B10362B-1D52-4C7B-B181-8A1B9E7FE14E}" type="presParOf" srcId="{AF11920A-E0CF-44BD-833E-9074EE5AB166}" destId="{3DE626CD-0E37-4B1A-ABBD-6ED2CFD7165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08899-9956-4A3B-9008-45DE4FD5298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E4C07D8-EA49-4C5E-8BC3-98FA07EE4F26}">
      <dgm:prSet phldrT="[Text]" custT="1"/>
      <dgm:spPr/>
      <dgm:t>
        <a:bodyPr/>
        <a:lstStyle/>
        <a:p>
          <a:r>
            <a:rPr lang="en-US" sz="1800" dirty="0" smtClean="0"/>
            <a:t>1. Business Requirement Understanding</a:t>
          </a:r>
          <a:endParaRPr lang="en-US" sz="1800" dirty="0"/>
        </a:p>
      </dgm:t>
    </dgm:pt>
    <dgm:pt modelId="{46EC652B-E0F6-4138-B31E-005CEED7B51D}" type="parTrans" cxnId="{109C0985-AFE7-40BE-865F-15CF940FEAEF}">
      <dgm:prSet/>
      <dgm:spPr/>
      <dgm:t>
        <a:bodyPr/>
        <a:lstStyle/>
        <a:p>
          <a:endParaRPr lang="en-US" sz="2400"/>
        </a:p>
      </dgm:t>
    </dgm:pt>
    <dgm:pt modelId="{33D94959-4C29-4908-A6EF-5B7B76C2B240}" type="sibTrans" cxnId="{109C0985-AFE7-40BE-865F-15CF940FEAEF}">
      <dgm:prSet custT="1"/>
      <dgm:spPr/>
      <dgm:t>
        <a:bodyPr/>
        <a:lstStyle/>
        <a:p>
          <a:endParaRPr lang="en-US" sz="2400"/>
        </a:p>
      </dgm:t>
    </dgm:pt>
    <dgm:pt modelId="{DCC7417F-D571-4FAA-8D50-EE8CEA598162}">
      <dgm:prSet phldrT="[Text]" custT="1"/>
      <dgm:spPr/>
      <dgm:t>
        <a:bodyPr/>
        <a:lstStyle/>
        <a:p>
          <a:r>
            <a:rPr lang="en-US" sz="1800" dirty="0" smtClean="0"/>
            <a:t>2. Data Acquisition &amp; Storage</a:t>
          </a:r>
          <a:endParaRPr lang="en-US" sz="1800" dirty="0"/>
        </a:p>
      </dgm:t>
    </dgm:pt>
    <dgm:pt modelId="{BF19F8B5-FB31-42B0-BEAA-86E3B09A2402}" type="parTrans" cxnId="{FC2ACABA-E10D-4D12-8CD1-72D726CED19F}">
      <dgm:prSet/>
      <dgm:spPr/>
      <dgm:t>
        <a:bodyPr/>
        <a:lstStyle/>
        <a:p>
          <a:endParaRPr lang="en-US" sz="2400"/>
        </a:p>
      </dgm:t>
    </dgm:pt>
    <dgm:pt modelId="{66CD22BF-40D9-4A9E-BACD-1DFEDB4464DD}" type="sibTrans" cxnId="{FC2ACABA-E10D-4D12-8CD1-72D726CED19F}">
      <dgm:prSet custT="1"/>
      <dgm:spPr/>
      <dgm:t>
        <a:bodyPr/>
        <a:lstStyle/>
        <a:p>
          <a:endParaRPr lang="en-US" sz="2400"/>
        </a:p>
      </dgm:t>
    </dgm:pt>
    <dgm:pt modelId="{C1DEBF71-21CC-460D-8A7C-708D99DC8300}">
      <dgm:prSet phldrT="[Text]" custT="1"/>
      <dgm:spPr/>
      <dgm:t>
        <a:bodyPr/>
        <a:lstStyle/>
        <a:p>
          <a:r>
            <a:rPr lang="en-US" sz="1800" dirty="0" smtClean="0"/>
            <a:t>3. Data Preparation</a:t>
          </a:r>
          <a:endParaRPr lang="en-US" sz="1800" dirty="0"/>
        </a:p>
      </dgm:t>
    </dgm:pt>
    <dgm:pt modelId="{B9A013A9-BFC0-4B2D-BC4E-7DD64D935562}" type="parTrans" cxnId="{545427E4-1078-47D5-A625-BB53D319A839}">
      <dgm:prSet/>
      <dgm:spPr/>
      <dgm:t>
        <a:bodyPr/>
        <a:lstStyle/>
        <a:p>
          <a:endParaRPr lang="en-US" sz="2400"/>
        </a:p>
      </dgm:t>
    </dgm:pt>
    <dgm:pt modelId="{35BE97FD-3CFE-4122-A695-699905B1F5F0}" type="sibTrans" cxnId="{545427E4-1078-47D5-A625-BB53D319A839}">
      <dgm:prSet custT="1"/>
      <dgm:spPr/>
      <dgm:t>
        <a:bodyPr/>
        <a:lstStyle/>
        <a:p>
          <a:endParaRPr lang="en-US" sz="2400"/>
        </a:p>
      </dgm:t>
    </dgm:pt>
    <dgm:pt modelId="{FBDE3785-7139-4FD7-B31C-D09AE81ECDB3}">
      <dgm:prSet phldrT="[Text]" custT="1"/>
      <dgm:spPr/>
      <dgm:t>
        <a:bodyPr/>
        <a:lstStyle/>
        <a:p>
          <a:r>
            <a:rPr lang="en-US" sz="1800" dirty="0" smtClean="0"/>
            <a:t>4. Data Model Creation</a:t>
          </a:r>
          <a:endParaRPr lang="en-US" sz="1800" dirty="0"/>
        </a:p>
      </dgm:t>
    </dgm:pt>
    <dgm:pt modelId="{54CC71B1-C754-4ADB-A8D4-40E2654C42C2}" type="parTrans" cxnId="{BFA2F05E-9B5E-475B-BEA5-2A62440DCA4F}">
      <dgm:prSet/>
      <dgm:spPr/>
      <dgm:t>
        <a:bodyPr/>
        <a:lstStyle/>
        <a:p>
          <a:endParaRPr lang="en-US" sz="2400"/>
        </a:p>
      </dgm:t>
    </dgm:pt>
    <dgm:pt modelId="{E426DDD9-0AD1-441C-89D4-DF28EC8F66DB}" type="sibTrans" cxnId="{BFA2F05E-9B5E-475B-BEA5-2A62440DCA4F}">
      <dgm:prSet custT="1"/>
      <dgm:spPr/>
      <dgm:t>
        <a:bodyPr/>
        <a:lstStyle/>
        <a:p>
          <a:endParaRPr lang="en-US" sz="2400"/>
        </a:p>
      </dgm:t>
    </dgm:pt>
    <dgm:pt modelId="{BD98C552-3B6F-4EDA-A2DD-D8E0272DB343}">
      <dgm:prSet phldrT="[Text]" custT="1"/>
      <dgm:spPr/>
      <dgm:t>
        <a:bodyPr/>
        <a:lstStyle/>
        <a:p>
          <a:r>
            <a:rPr lang="en-US" sz="1800" dirty="0" smtClean="0"/>
            <a:t>5. Evaluate and prove Model</a:t>
          </a:r>
        </a:p>
      </dgm:t>
    </dgm:pt>
    <dgm:pt modelId="{E02A3E9F-B4D4-40CF-93D7-BE07A57B266B}" type="parTrans" cxnId="{CAFE3140-2611-4731-B13C-D29904A4A947}">
      <dgm:prSet/>
      <dgm:spPr/>
      <dgm:t>
        <a:bodyPr/>
        <a:lstStyle/>
        <a:p>
          <a:endParaRPr lang="en-US" sz="2400"/>
        </a:p>
      </dgm:t>
    </dgm:pt>
    <dgm:pt modelId="{9B259CC6-3B2E-44D0-B538-2CA4E31B8B00}" type="sibTrans" cxnId="{CAFE3140-2611-4731-B13C-D29904A4A947}">
      <dgm:prSet custT="1"/>
      <dgm:spPr/>
      <dgm:t>
        <a:bodyPr/>
        <a:lstStyle/>
        <a:p>
          <a:endParaRPr lang="en-US" sz="2400"/>
        </a:p>
      </dgm:t>
    </dgm:pt>
    <dgm:pt modelId="{753FCC39-3FC9-4897-A177-867322EE4687}">
      <dgm:prSet phldrT="[Text]" custT="1"/>
      <dgm:spPr/>
      <dgm:t>
        <a:bodyPr/>
        <a:lstStyle/>
        <a:p>
          <a:r>
            <a:rPr lang="en-US" sz="1800" dirty="0" smtClean="0"/>
            <a:t>6. Interpret and Present Results</a:t>
          </a:r>
        </a:p>
      </dgm:t>
    </dgm:pt>
    <dgm:pt modelId="{9C2B6C20-ED51-49F0-A77D-1C515B874CFD}" type="parTrans" cxnId="{306B1224-35A3-4E8F-89C7-ECF5859A22FC}">
      <dgm:prSet/>
      <dgm:spPr/>
      <dgm:t>
        <a:bodyPr/>
        <a:lstStyle/>
        <a:p>
          <a:endParaRPr lang="en-US" sz="2400"/>
        </a:p>
      </dgm:t>
    </dgm:pt>
    <dgm:pt modelId="{A6E44AFD-3605-4B91-B37C-0776D62977A9}" type="sibTrans" cxnId="{306B1224-35A3-4E8F-89C7-ECF5859A22FC}">
      <dgm:prSet custT="1"/>
      <dgm:spPr/>
      <dgm:t>
        <a:bodyPr/>
        <a:lstStyle/>
        <a:p>
          <a:endParaRPr lang="en-US" sz="2400"/>
        </a:p>
      </dgm:t>
    </dgm:pt>
    <dgm:pt modelId="{779DCAA4-FAF2-4363-AFA0-196972148DFD}">
      <dgm:prSet phldrT="[Text]" custT="1"/>
      <dgm:spPr/>
      <dgm:t>
        <a:bodyPr/>
        <a:lstStyle/>
        <a:p>
          <a:r>
            <a:rPr lang="en-US" sz="1800" dirty="0" smtClean="0"/>
            <a:t>7. Deployment &amp; Operational Support</a:t>
          </a:r>
        </a:p>
      </dgm:t>
    </dgm:pt>
    <dgm:pt modelId="{C007E4B0-A19F-42B8-AA4D-AF02F8C2FC4F}" type="parTrans" cxnId="{E1707FC5-258B-463D-94C4-F47A2DE85B12}">
      <dgm:prSet/>
      <dgm:spPr/>
      <dgm:t>
        <a:bodyPr/>
        <a:lstStyle/>
        <a:p>
          <a:endParaRPr lang="en-US" sz="2400"/>
        </a:p>
      </dgm:t>
    </dgm:pt>
    <dgm:pt modelId="{7D1F10BA-D712-481B-A56B-B44639D7567D}" type="sibTrans" cxnId="{E1707FC5-258B-463D-94C4-F47A2DE85B12}">
      <dgm:prSet/>
      <dgm:spPr/>
      <dgm:t>
        <a:bodyPr/>
        <a:lstStyle/>
        <a:p>
          <a:endParaRPr lang="en-US" sz="2400"/>
        </a:p>
      </dgm:t>
    </dgm:pt>
    <dgm:pt modelId="{9E4569E7-3270-4AE3-A0AC-24744C59581B}" type="pres">
      <dgm:prSet presAssocID="{AF908899-9956-4A3B-9008-45DE4FD52987}" presName="Name0" presStyleCnt="0">
        <dgm:presLayoutVars>
          <dgm:dir/>
          <dgm:resizeHandles val="exact"/>
        </dgm:presLayoutVars>
      </dgm:prSet>
      <dgm:spPr/>
      <dgm:t>
        <a:bodyPr/>
        <a:lstStyle/>
        <a:p>
          <a:endParaRPr lang="en-US"/>
        </a:p>
      </dgm:t>
    </dgm:pt>
    <dgm:pt modelId="{1E9E1C24-345C-4BE0-ABB1-97F7F2896C55}" type="pres">
      <dgm:prSet presAssocID="{CE4C07D8-EA49-4C5E-8BC3-98FA07EE4F26}" presName="node" presStyleLbl="node1" presStyleIdx="0" presStyleCnt="7">
        <dgm:presLayoutVars>
          <dgm:bulletEnabled val="1"/>
        </dgm:presLayoutVars>
      </dgm:prSet>
      <dgm:spPr/>
      <dgm:t>
        <a:bodyPr/>
        <a:lstStyle/>
        <a:p>
          <a:endParaRPr lang="en-US"/>
        </a:p>
      </dgm:t>
    </dgm:pt>
    <dgm:pt modelId="{93DF85B5-EBF4-4565-BE00-B0A2166C9C9C}" type="pres">
      <dgm:prSet presAssocID="{33D94959-4C29-4908-A6EF-5B7B76C2B240}" presName="sibTrans" presStyleLbl="sibTrans1D1" presStyleIdx="0" presStyleCnt="6"/>
      <dgm:spPr/>
      <dgm:t>
        <a:bodyPr/>
        <a:lstStyle/>
        <a:p>
          <a:endParaRPr lang="en-US"/>
        </a:p>
      </dgm:t>
    </dgm:pt>
    <dgm:pt modelId="{1DB7B83C-389E-4E8B-B968-0EE31A534817}" type="pres">
      <dgm:prSet presAssocID="{33D94959-4C29-4908-A6EF-5B7B76C2B240}" presName="connectorText" presStyleLbl="sibTrans1D1" presStyleIdx="0" presStyleCnt="6"/>
      <dgm:spPr/>
      <dgm:t>
        <a:bodyPr/>
        <a:lstStyle/>
        <a:p>
          <a:endParaRPr lang="en-US"/>
        </a:p>
      </dgm:t>
    </dgm:pt>
    <dgm:pt modelId="{27AABC7A-92AD-4866-BCD6-90E2CA43C303}" type="pres">
      <dgm:prSet presAssocID="{DCC7417F-D571-4FAA-8D50-EE8CEA598162}" presName="node" presStyleLbl="node1" presStyleIdx="1" presStyleCnt="7">
        <dgm:presLayoutVars>
          <dgm:bulletEnabled val="1"/>
        </dgm:presLayoutVars>
      </dgm:prSet>
      <dgm:spPr/>
      <dgm:t>
        <a:bodyPr/>
        <a:lstStyle/>
        <a:p>
          <a:endParaRPr lang="en-US"/>
        </a:p>
      </dgm:t>
    </dgm:pt>
    <dgm:pt modelId="{70210DB6-E306-4E6E-AA3B-4B252FF4A930}" type="pres">
      <dgm:prSet presAssocID="{66CD22BF-40D9-4A9E-BACD-1DFEDB4464DD}" presName="sibTrans" presStyleLbl="sibTrans1D1" presStyleIdx="1" presStyleCnt="6"/>
      <dgm:spPr/>
      <dgm:t>
        <a:bodyPr/>
        <a:lstStyle/>
        <a:p>
          <a:endParaRPr lang="en-US"/>
        </a:p>
      </dgm:t>
    </dgm:pt>
    <dgm:pt modelId="{83814613-33CD-44C9-ACFE-D52E72D7B743}" type="pres">
      <dgm:prSet presAssocID="{66CD22BF-40D9-4A9E-BACD-1DFEDB4464DD}" presName="connectorText" presStyleLbl="sibTrans1D1" presStyleIdx="1" presStyleCnt="6"/>
      <dgm:spPr/>
      <dgm:t>
        <a:bodyPr/>
        <a:lstStyle/>
        <a:p>
          <a:endParaRPr lang="en-US"/>
        </a:p>
      </dgm:t>
    </dgm:pt>
    <dgm:pt modelId="{2F29AE5B-5927-47C8-8D8D-AEC4501164DF}" type="pres">
      <dgm:prSet presAssocID="{C1DEBF71-21CC-460D-8A7C-708D99DC8300}" presName="node" presStyleLbl="node1" presStyleIdx="2" presStyleCnt="7">
        <dgm:presLayoutVars>
          <dgm:bulletEnabled val="1"/>
        </dgm:presLayoutVars>
      </dgm:prSet>
      <dgm:spPr/>
      <dgm:t>
        <a:bodyPr/>
        <a:lstStyle/>
        <a:p>
          <a:endParaRPr lang="en-US"/>
        </a:p>
      </dgm:t>
    </dgm:pt>
    <dgm:pt modelId="{8BECC854-850F-4083-846A-6B3DA385D0B7}" type="pres">
      <dgm:prSet presAssocID="{35BE97FD-3CFE-4122-A695-699905B1F5F0}" presName="sibTrans" presStyleLbl="sibTrans1D1" presStyleIdx="2" presStyleCnt="6"/>
      <dgm:spPr/>
      <dgm:t>
        <a:bodyPr/>
        <a:lstStyle/>
        <a:p>
          <a:endParaRPr lang="en-US"/>
        </a:p>
      </dgm:t>
    </dgm:pt>
    <dgm:pt modelId="{05AEE161-81F8-40F9-A912-2D594B521605}" type="pres">
      <dgm:prSet presAssocID="{35BE97FD-3CFE-4122-A695-699905B1F5F0}" presName="connectorText" presStyleLbl="sibTrans1D1" presStyleIdx="2" presStyleCnt="6"/>
      <dgm:spPr/>
      <dgm:t>
        <a:bodyPr/>
        <a:lstStyle/>
        <a:p>
          <a:endParaRPr lang="en-US"/>
        </a:p>
      </dgm:t>
    </dgm:pt>
    <dgm:pt modelId="{2454731E-94D6-4362-807C-04AF31DB0C61}" type="pres">
      <dgm:prSet presAssocID="{FBDE3785-7139-4FD7-B31C-D09AE81ECDB3}" presName="node" presStyleLbl="node1" presStyleIdx="3" presStyleCnt="7">
        <dgm:presLayoutVars>
          <dgm:bulletEnabled val="1"/>
        </dgm:presLayoutVars>
      </dgm:prSet>
      <dgm:spPr/>
      <dgm:t>
        <a:bodyPr/>
        <a:lstStyle/>
        <a:p>
          <a:endParaRPr lang="en-US"/>
        </a:p>
      </dgm:t>
    </dgm:pt>
    <dgm:pt modelId="{2E7EC7D7-331B-4748-8FD7-3AE1B3FC1147}" type="pres">
      <dgm:prSet presAssocID="{E426DDD9-0AD1-441C-89D4-DF28EC8F66DB}" presName="sibTrans" presStyleLbl="sibTrans1D1" presStyleIdx="3" presStyleCnt="6"/>
      <dgm:spPr/>
      <dgm:t>
        <a:bodyPr/>
        <a:lstStyle/>
        <a:p>
          <a:endParaRPr lang="en-US"/>
        </a:p>
      </dgm:t>
    </dgm:pt>
    <dgm:pt modelId="{69DCED8D-E0A4-45F6-9581-2E0236215298}" type="pres">
      <dgm:prSet presAssocID="{E426DDD9-0AD1-441C-89D4-DF28EC8F66DB}" presName="connectorText" presStyleLbl="sibTrans1D1" presStyleIdx="3" presStyleCnt="6"/>
      <dgm:spPr/>
      <dgm:t>
        <a:bodyPr/>
        <a:lstStyle/>
        <a:p>
          <a:endParaRPr lang="en-US"/>
        </a:p>
      </dgm:t>
    </dgm:pt>
    <dgm:pt modelId="{F0D75951-5491-45D2-B6E7-7995B3EE0BC7}" type="pres">
      <dgm:prSet presAssocID="{BD98C552-3B6F-4EDA-A2DD-D8E0272DB343}" presName="node" presStyleLbl="node1" presStyleIdx="4" presStyleCnt="7">
        <dgm:presLayoutVars>
          <dgm:bulletEnabled val="1"/>
        </dgm:presLayoutVars>
      </dgm:prSet>
      <dgm:spPr/>
      <dgm:t>
        <a:bodyPr/>
        <a:lstStyle/>
        <a:p>
          <a:endParaRPr lang="en-US"/>
        </a:p>
      </dgm:t>
    </dgm:pt>
    <dgm:pt modelId="{16378292-EF6A-46C7-8667-84902DB8F85B}" type="pres">
      <dgm:prSet presAssocID="{9B259CC6-3B2E-44D0-B538-2CA4E31B8B00}" presName="sibTrans" presStyleLbl="sibTrans1D1" presStyleIdx="4" presStyleCnt="6"/>
      <dgm:spPr/>
      <dgm:t>
        <a:bodyPr/>
        <a:lstStyle/>
        <a:p>
          <a:endParaRPr lang="en-US"/>
        </a:p>
      </dgm:t>
    </dgm:pt>
    <dgm:pt modelId="{F5B1579D-B685-47AE-BEA6-204CC1051723}" type="pres">
      <dgm:prSet presAssocID="{9B259CC6-3B2E-44D0-B538-2CA4E31B8B00}" presName="connectorText" presStyleLbl="sibTrans1D1" presStyleIdx="4" presStyleCnt="6"/>
      <dgm:spPr/>
      <dgm:t>
        <a:bodyPr/>
        <a:lstStyle/>
        <a:p>
          <a:endParaRPr lang="en-US"/>
        </a:p>
      </dgm:t>
    </dgm:pt>
    <dgm:pt modelId="{617D62CA-7E81-4657-9122-108DEEEB5DC2}" type="pres">
      <dgm:prSet presAssocID="{753FCC39-3FC9-4897-A177-867322EE4687}" presName="node" presStyleLbl="node1" presStyleIdx="5" presStyleCnt="7">
        <dgm:presLayoutVars>
          <dgm:bulletEnabled val="1"/>
        </dgm:presLayoutVars>
      </dgm:prSet>
      <dgm:spPr/>
      <dgm:t>
        <a:bodyPr/>
        <a:lstStyle/>
        <a:p>
          <a:endParaRPr lang="en-US"/>
        </a:p>
      </dgm:t>
    </dgm:pt>
    <dgm:pt modelId="{4EC8FDD6-4296-44A2-AA55-5DA3F4B7F435}" type="pres">
      <dgm:prSet presAssocID="{A6E44AFD-3605-4B91-B37C-0776D62977A9}" presName="sibTrans" presStyleLbl="sibTrans1D1" presStyleIdx="5" presStyleCnt="6"/>
      <dgm:spPr/>
      <dgm:t>
        <a:bodyPr/>
        <a:lstStyle/>
        <a:p>
          <a:endParaRPr lang="en-US"/>
        </a:p>
      </dgm:t>
    </dgm:pt>
    <dgm:pt modelId="{BF0F5196-9A69-48E5-9F37-F10CFA7CD854}" type="pres">
      <dgm:prSet presAssocID="{A6E44AFD-3605-4B91-B37C-0776D62977A9}" presName="connectorText" presStyleLbl="sibTrans1D1" presStyleIdx="5" presStyleCnt="6"/>
      <dgm:spPr/>
      <dgm:t>
        <a:bodyPr/>
        <a:lstStyle/>
        <a:p>
          <a:endParaRPr lang="en-US"/>
        </a:p>
      </dgm:t>
    </dgm:pt>
    <dgm:pt modelId="{184219C1-FDE4-4961-9BFC-65353A45E034}" type="pres">
      <dgm:prSet presAssocID="{779DCAA4-FAF2-4363-AFA0-196972148DFD}" presName="node" presStyleLbl="node1" presStyleIdx="6" presStyleCnt="7">
        <dgm:presLayoutVars>
          <dgm:bulletEnabled val="1"/>
        </dgm:presLayoutVars>
      </dgm:prSet>
      <dgm:spPr/>
      <dgm:t>
        <a:bodyPr/>
        <a:lstStyle/>
        <a:p>
          <a:endParaRPr lang="en-US"/>
        </a:p>
      </dgm:t>
    </dgm:pt>
  </dgm:ptLst>
  <dgm:cxnLst>
    <dgm:cxn modelId="{545427E4-1078-47D5-A625-BB53D319A839}" srcId="{AF908899-9956-4A3B-9008-45DE4FD52987}" destId="{C1DEBF71-21CC-460D-8A7C-708D99DC8300}" srcOrd="2" destOrd="0" parTransId="{B9A013A9-BFC0-4B2D-BC4E-7DD64D935562}" sibTransId="{35BE97FD-3CFE-4122-A695-699905B1F5F0}"/>
    <dgm:cxn modelId="{FCE1B3EA-CEAB-4C0F-A808-A8710592E07A}" type="presOf" srcId="{9B259CC6-3B2E-44D0-B538-2CA4E31B8B00}" destId="{16378292-EF6A-46C7-8667-84902DB8F85B}" srcOrd="0" destOrd="0" presId="urn:microsoft.com/office/officeart/2005/8/layout/bProcess3"/>
    <dgm:cxn modelId="{306B1224-35A3-4E8F-89C7-ECF5859A22FC}" srcId="{AF908899-9956-4A3B-9008-45DE4FD52987}" destId="{753FCC39-3FC9-4897-A177-867322EE4687}" srcOrd="5" destOrd="0" parTransId="{9C2B6C20-ED51-49F0-A77D-1C515B874CFD}" sibTransId="{A6E44AFD-3605-4B91-B37C-0776D62977A9}"/>
    <dgm:cxn modelId="{84A0F058-566E-4D69-8156-96D4E069B1F2}" type="presOf" srcId="{33D94959-4C29-4908-A6EF-5B7B76C2B240}" destId="{1DB7B83C-389E-4E8B-B968-0EE31A534817}" srcOrd="1" destOrd="0" presId="urn:microsoft.com/office/officeart/2005/8/layout/bProcess3"/>
    <dgm:cxn modelId="{573A356F-E0C7-420C-9B88-5498D70257C8}" type="presOf" srcId="{DCC7417F-D571-4FAA-8D50-EE8CEA598162}" destId="{27AABC7A-92AD-4866-BCD6-90E2CA43C303}" srcOrd="0" destOrd="0" presId="urn:microsoft.com/office/officeart/2005/8/layout/bProcess3"/>
    <dgm:cxn modelId="{120B691F-CCE3-4362-9DB7-5F59A69A7387}" type="presOf" srcId="{CE4C07D8-EA49-4C5E-8BC3-98FA07EE4F26}" destId="{1E9E1C24-345C-4BE0-ABB1-97F7F2896C55}" srcOrd="0" destOrd="0" presId="urn:microsoft.com/office/officeart/2005/8/layout/bProcess3"/>
    <dgm:cxn modelId="{E1707FC5-258B-463D-94C4-F47A2DE85B12}" srcId="{AF908899-9956-4A3B-9008-45DE4FD52987}" destId="{779DCAA4-FAF2-4363-AFA0-196972148DFD}" srcOrd="6" destOrd="0" parTransId="{C007E4B0-A19F-42B8-AA4D-AF02F8C2FC4F}" sibTransId="{7D1F10BA-D712-481B-A56B-B44639D7567D}"/>
    <dgm:cxn modelId="{0243A34B-E194-4063-BDA0-ED346C9E0DBA}" type="presOf" srcId="{66CD22BF-40D9-4A9E-BACD-1DFEDB4464DD}" destId="{70210DB6-E306-4E6E-AA3B-4B252FF4A930}" srcOrd="0" destOrd="0" presId="urn:microsoft.com/office/officeart/2005/8/layout/bProcess3"/>
    <dgm:cxn modelId="{CAFE3140-2611-4731-B13C-D29904A4A947}" srcId="{AF908899-9956-4A3B-9008-45DE4FD52987}" destId="{BD98C552-3B6F-4EDA-A2DD-D8E0272DB343}" srcOrd="4" destOrd="0" parTransId="{E02A3E9F-B4D4-40CF-93D7-BE07A57B266B}" sibTransId="{9B259CC6-3B2E-44D0-B538-2CA4E31B8B00}"/>
    <dgm:cxn modelId="{D04039E3-59A8-4D17-B7C7-9B8DE377DD4F}" type="presOf" srcId="{E426DDD9-0AD1-441C-89D4-DF28EC8F66DB}" destId="{69DCED8D-E0A4-45F6-9581-2E0236215298}" srcOrd="1" destOrd="0" presId="urn:microsoft.com/office/officeart/2005/8/layout/bProcess3"/>
    <dgm:cxn modelId="{309271BD-617D-40CB-9DED-D09748F456E9}" type="presOf" srcId="{A6E44AFD-3605-4B91-B37C-0776D62977A9}" destId="{BF0F5196-9A69-48E5-9F37-F10CFA7CD854}" srcOrd="1" destOrd="0" presId="urn:microsoft.com/office/officeart/2005/8/layout/bProcess3"/>
    <dgm:cxn modelId="{5B350B11-23B4-4CC3-AE66-682B75D934D8}" type="presOf" srcId="{35BE97FD-3CFE-4122-A695-699905B1F5F0}" destId="{8BECC854-850F-4083-846A-6B3DA385D0B7}" srcOrd="0" destOrd="0" presId="urn:microsoft.com/office/officeart/2005/8/layout/bProcess3"/>
    <dgm:cxn modelId="{8ED9E383-6503-436E-B8F4-64433885DE89}" type="presOf" srcId="{35BE97FD-3CFE-4122-A695-699905B1F5F0}" destId="{05AEE161-81F8-40F9-A912-2D594B521605}" srcOrd="1" destOrd="0" presId="urn:microsoft.com/office/officeart/2005/8/layout/bProcess3"/>
    <dgm:cxn modelId="{EFB3E283-1697-41E9-9409-E14B5B27E7D8}" type="presOf" srcId="{E426DDD9-0AD1-441C-89D4-DF28EC8F66DB}" destId="{2E7EC7D7-331B-4748-8FD7-3AE1B3FC1147}" srcOrd="0" destOrd="0" presId="urn:microsoft.com/office/officeart/2005/8/layout/bProcess3"/>
    <dgm:cxn modelId="{BFA2F05E-9B5E-475B-BEA5-2A62440DCA4F}" srcId="{AF908899-9956-4A3B-9008-45DE4FD52987}" destId="{FBDE3785-7139-4FD7-B31C-D09AE81ECDB3}" srcOrd="3" destOrd="0" parTransId="{54CC71B1-C754-4ADB-A8D4-40E2654C42C2}" sibTransId="{E426DDD9-0AD1-441C-89D4-DF28EC8F66DB}"/>
    <dgm:cxn modelId="{FC2ACABA-E10D-4D12-8CD1-72D726CED19F}" srcId="{AF908899-9956-4A3B-9008-45DE4FD52987}" destId="{DCC7417F-D571-4FAA-8D50-EE8CEA598162}" srcOrd="1" destOrd="0" parTransId="{BF19F8B5-FB31-42B0-BEAA-86E3B09A2402}" sibTransId="{66CD22BF-40D9-4A9E-BACD-1DFEDB4464DD}"/>
    <dgm:cxn modelId="{D6B09361-4EC8-4659-BB1F-B6B6E4181019}" type="presOf" srcId="{FBDE3785-7139-4FD7-B31C-D09AE81ECDB3}" destId="{2454731E-94D6-4362-807C-04AF31DB0C61}" srcOrd="0" destOrd="0" presId="urn:microsoft.com/office/officeart/2005/8/layout/bProcess3"/>
    <dgm:cxn modelId="{AA51534E-907B-419E-BF4B-242434E0864A}" type="presOf" srcId="{33D94959-4C29-4908-A6EF-5B7B76C2B240}" destId="{93DF85B5-EBF4-4565-BE00-B0A2166C9C9C}" srcOrd="0" destOrd="0" presId="urn:microsoft.com/office/officeart/2005/8/layout/bProcess3"/>
    <dgm:cxn modelId="{C925D0D4-8D99-4811-8D4E-B55C0FB58EEB}" type="presOf" srcId="{9B259CC6-3B2E-44D0-B538-2CA4E31B8B00}" destId="{F5B1579D-B685-47AE-BEA6-204CC1051723}" srcOrd="1" destOrd="0" presId="urn:microsoft.com/office/officeart/2005/8/layout/bProcess3"/>
    <dgm:cxn modelId="{EE22360C-41D5-493E-A76A-73623DA72E1E}" type="presOf" srcId="{AF908899-9956-4A3B-9008-45DE4FD52987}" destId="{9E4569E7-3270-4AE3-A0AC-24744C59581B}" srcOrd="0" destOrd="0" presId="urn:microsoft.com/office/officeart/2005/8/layout/bProcess3"/>
    <dgm:cxn modelId="{ED7111D9-AA7E-49A8-988D-7C45D12C6DE7}" type="presOf" srcId="{C1DEBF71-21CC-460D-8A7C-708D99DC8300}" destId="{2F29AE5B-5927-47C8-8D8D-AEC4501164DF}" srcOrd="0" destOrd="0" presId="urn:microsoft.com/office/officeart/2005/8/layout/bProcess3"/>
    <dgm:cxn modelId="{46D77B47-BFF8-48C9-98FD-EDEF0AF9DE63}" type="presOf" srcId="{66CD22BF-40D9-4A9E-BACD-1DFEDB4464DD}" destId="{83814613-33CD-44C9-ACFE-D52E72D7B743}" srcOrd="1" destOrd="0" presId="urn:microsoft.com/office/officeart/2005/8/layout/bProcess3"/>
    <dgm:cxn modelId="{0B813F5B-B108-42F0-A8C0-4AC32D30533B}" type="presOf" srcId="{753FCC39-3FC9-4897-A177-867322EE4687}" destId="{617D62CA-7E81-4657-9122-108DEEEB5DC2}" srcOrd="0" destOrd="0" presId="urn:microsoft.com/office/officeart/2005/8/layout/bProcess3"/>
    <dgm:cxn modelId="{6BC5047D-0D39-4226-88BA-E63A4DA6550B}" type="presOf" srcId="{BD98C552-3B6F-4EDA-A2DD-D8E0272DB343}" destId="{F0D75951-5491-45D2-B6E7-7995B3EE0BC7}" srcOrd="0" destOrd="0" presId="urn:microsoft.com/office/officeart/2005/8/layout/bProcess3"/>
    <dgm:cxn modelId="{58B2D7A5-0543-47E9-B705-D4D21A82BE90}" type="presOf" srcId="{779DCAA4-FAF2-4363-AFA0-196972148DFD}" destId="{184219C1-FDE4-4961-9BFC-65353A45E034}" srcOrd="0" destOrd="0" presId="urn:microsoft.com/office/officeart/2005/8/layout/bProcess3"/>
    <dgm:cxn modelId="{87A6C327-D2FE-4705-8CFF-554899570B10}" type="presOf" srcId="{A6E44AFD-3605-4B91-B37C-0776D62977A9}" destId="{4EC8FDD6-4296-44A2-AA55-5DA3F4B7F435}" srcOrd="0" destOrd="0" presId="urn:microsoft.com/office/officeart/2005/8/layout/bProcess3"/>
    <dgm:cxn modelId="{109C0985-AFE7-40BE-865F-15CF940FEAEF}" srcId="{AF908899-9956-4A3B-9008-45DE4FD52987}" destId="{CE4C07D8-EA49-4C5E-8BC3-98FA07EE4F26}" srcOrd="0" destOrd="0" parTransId="{46EC652B-E0F6-4138-B31E-005CEED7B51D}" sibTransId="{33D94959-4C29-4908-A6EF-5B7B76C2B240}"/>
    <dgm:cxn modelId="{D298B76D-8889-4AFB-9F56-C434B7604E0D}" type="presParOf" srcId="{9E4569E7-3270-4AE3-A0AC-24744C59581B}" destId="{1E9E1C24-345C-4BE0-ABB1-97F7F2896C55}" srcOrd="0" destOrd="0" presId="urn:microsoft.com/office/officeart/2005/8/layout/bProcess3"/>
    <dgm:cxn modelId="{7B1E4EBA-6CB3-41D0-86D7-0F6D4F49A21E}" type="presParOf" srcId="{9E4569E7-3270-4AE3-A0AC-24744C59581B}" destId="{93DF85B5-EBF4-4565-BE00-B0A2166C9C9C}" srcOrd="1" destOrd="0" presId="urn:microsoft.com/office/officeart/2005/8/layout/bProcess3"/>
    <dgm:cxn modelId="{A9FA7C60-908F-41E8-AB5E-BFB034B7E5F1}" type="presParOf" srcId="{93DF85B5-EBF4-4565-BE00-B0A2166C9C9C}" destId="{1DB7B83C-389E-4E8B-B968-0EE31A534817}" srcOrd="0" destOrd="0" presId="urn:microsoft.com/office/officeart/2005/8/layout/bProcess3"/>
    <dgm:cxn modelId="{67325216-320F-44C7-B2AB-775D2891C7B8}" type="presParOf" srcId="{9E4569E7-3270-4AE3-A0AC-24744C59581B}" destId="{27AABC7A-92AD-4866-BCD6-90E2CA43C303}" srcOrd="2" destOrd="0" presId="urn:microsoft.com/office/officeart/2005/8/layout/bProcess3"/>
    <dgm:cxn modelId="{7466EDFE-C7C5-4447-8AF6-293679A6952B}" type="presParOf" srcId="{9E4569E7-3270-4AE3-A0AC-24744C59581B}" destId="{70210DB6-E306-4E6E-AA3B-4B252FF4A930}" srcOrd="3" destOrd="0" presId="urn:microsoft.com/office/officeart/2005/8/layout/bProcess3"/>
    <dgm:cxn modelId="{E8A32364-EDFE-4EFD-BD45-857EFACBCF77}" type="presParOf" srcId="{70210DB6-E306-4E6E-AA3B-4B252FF4A930}" destId="{83814613-33CD-44C9-ACFE-D52E72D7B743}" srcOrd="0" destOrd="0" presId="urn:microsoft.com/office/officeart/2005/8/layout/bProcess3"/>
    <dgm:cxn modelId="{E0F6472C-6879-4630-9143-5657F62F62F6}" type="presParOf" srcId="{9E4569E7-3270-4AE3-A0AC-24744C59581B}" destId="{2F29AE5B-5927-47C8-8D8D-AEC4501164DF}" srcOrd="4" destOrd="0" presId="urn:microsoft.com/office/officeart/2005/8/layout/bProcess3"/>
    <dgm:cxn modelId="{CBAA9CEC-EA31-480D-93F6-49DD227B7ABC}" type="presParOf" srcId="{9E4569E7-3270-4AE3-A0AC-24744C59581B}" destId="{8BECC854-850F-4083-846A-6B3DA385D0B7}" srcOrd="5" destOrd="0" presId="urn:microsoft.com/office/officeart/2005/8/layout/bProcess3"/>
    <dgm:cxn modelId="{8607BA68-532C-4449-905B-2B55FE1A90A3}" type="presParOf" srcId="{8BECC854-850F-4083-846A-6B3DA385D0B7}" destId="{05AEE161-81F8-40F9-A912-2D594B521605}" srcOrd="0" destOrd="0" presId="urn:microsoft.com/office/officeart/2005/8/layout/bProcess3"/>
    <dgm:cxn modelId="{61902655-C96D-4A6D-BF4B-E2C59E22E049}" type="presParOf" srcId="{9E4569E7-3270-4AE3-A0AC-24744C59581B}" destId="{2454731E-94D6-4362-807C-04AF31DB0C61}" srcOrd="6" destOrd="0" presId="urn:microsoft.com/office/officeart/2005/8/layout/bProcess3"/>
    <dgm:cxn modelId="{021CF1F1-3D32-4A8A-BE24-AA42B3E673DE}" type="presParOf" srcId="{9E4569E7-3270-4AE3-A0AC-24744C59581B}" destId="{2E7EC7D7-331B-4748-8FD7-3AE1B3FC1147}" srcOrd="7" destOrd="0" presId="urn:microsoft.com/office/officeart/2005/8/layout/bProcess3"/>
    <dgm:cxn modelId="{020D6838-8380-41F7-8285-4498557F2CF4}" type="presParOf" srcId="{2E7EC7D7-331B-4748-8FD7-3AE1B3FC1147}" destId="{69DCED8D-E0A4-45F6-9581-2E0236215298}" srcOrd="0" destOrd="0" presId="urn:microsoft.com/office/officeart/2005/8/layout/bProcess3"/>
    <dgm:cxn modelId="{FBE59600-649A-471B-8E23-F9DE94942BB7}" type="presParOf" srcId="{9E4569E7-3270-4AE3-A0AC-24744C59581B}" destId="{F0D75951-5491-45D2-B6E7-7995B3EE0BC7}" srcOrd="8" destOrd="0" presId="urn:microsoft.com/office/officeart/2005/8/layout/bProcess3"/>
    <dgm:cxn modelId="{D9731170-4FD1-4C6B-8D12-2AF3B3B32BD2}" type="presParOf" srcId="{9E4569E7-3270-4AE3-A0AC-24744C59581B}" destId="{16378292-EF6A-46C7-8667-84902DB8F85B}" srcOrd="9" destOrd="0" presId="urn:microsoft.com/office/officeart/2005/8/layout/bProcess3"/>
    <dgm:cxn modelId="{B016A1E3-2C37-42CA-8F18-487F0EBFFD67}" type="presParOf" srcId="{16378292-EF6A-46C7-8667-84902DB8F85B}" destId="{F5B1579D-B685-47AE-BEA6-204CC1051723}" srcOrd="0" destOrd="0" presId="urn:microsoft.com/office/officeart/2005/8/layout/bProcess3"/>
    <dgm:cxn modelId="{C8FB102C-F1AB-4F87-A924-9528D8EE22A4}" type="presParOf" srcId="{9E4569E7-3270-4AE3-A0AC-24744C59581B}" destId="{617D62CA-7E81-4657-9122-108DEEEB5DC2}" srcOrd="10" destOrd="0" presId="urn:microsoft.com/office/officeart/2005/8/layout/bProcess3"/>
    <dgm:cxn modelId="{3F8FB1C8-2AE0-4E4C-A786-1041B89EFD31}" type="presParOf" srcId="{9E4569E7-3270-4AE3-A0AC-24744C59581B}" destId="{4EC8FDD6-4296-44A2-AA55-5DA3F4B7F435}" srcOrd="11" destOrd="0" presId="urn:microsoft.com/office/officeart/2005/8/layout/bProcess3"/>
    <dgm:cxn modelId="{FC396B28-7222-429A-8021-A0012FA21D24}" type="presParOf" srcId="{4EC8FDD6-4296-44A2-AA55-5DA3F4B7F435}" destId="{BF0F5196-9A69-48E5-9F37-F10CFA7CD854}" srcOrd="0" destOrd="0" presId="urn:microsoft.com/office/officeart/2005/8/layout/bProcess3"/>
    <dgm:cxn modelId="{F02251A4-BE96-406F-AF55-160D5AB26450}" type="presParOf" srcId="{9E4569E7-3270-4AE3-A0AC-24744C59581B}" destId="{184219C1-FDE4-4961-9BFC-65353A45E034}"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E7041F-78A6-4EBB-8899-636E12AEDC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9370CA-4314-4508-BE9C-5D70C0ADDEEB}">
      <dgm:prSet custT="1"/>
      <dgm:spPr/>
      <dgm:t>
        <a:bodyPr/>
        <a:lstStyle/>
        <a:p>
          <a:r>
            <a:rPr lang="en-US" sz="2000" dirty="0" smtClean="0"/>
            <a:t>1. Product Need</a:t>
          </a:r>
          <a:endParaRPr lang="en-US" sz="2000" dirty="0"/>
        </a:p>
      </dgm:t>
    </dgm:pt>
    <dgm:pt modelId="{F433C476-60C0-45D8-B092-2908D4656741}" type="parTrans" cxnId="{6B5825E3-4681-459F-847E-9FD0870C6CAB}">
      <dgm:prSet/>
      <dgm:spPr/>
      <dgm:t>
        <a:bodyPr/>
        <a:lstStyle/>
        <a:p>
          <a:endParaRPr lang="en-US" sz="2400"/>
        </a:p>
      </dgm:t>
    </dgm:pt>
    <dgm:pt modelId="{D1FE0600-AF53-467F-9586-D589CE1360DA}" type="sibTrans" cxnId="{6B5825E3-4681-459F-847E-9FD0870C6CAB}">
      <dgm:prSet/>
      <dgm:spPr/>
      <dgm:t>
        <a:bodyPr/>
        <a:lstStyle/>
        <a:p>
          <a:endParaRPr lang="en-US" sz="2400"/>
        </a:p>
      </dgm:t>
    </dgm:pt>
    <dgm:pt modelId="{C02069AC-229C-45B6-9D71-881DE6A8D1CF}">
      <dgm:prSet custT="1"/>
      <dgm:spPr/>
      <dgm:t>
        <a:bodyPr/>
        <a:lstStyle/>
        <a:p>
          <a:r>
            <a:rPr lang="en-US" sz="2000" dirty="0" smtClean="0"/>
            <a:t>2. Initial solution ideation – Data Requirements</a:t>
          </a:r>
          <a:endParaRPr lang="en-US" sz="2000" dirty="0"/>
        </a:p>
      </dgm:t>
    </dgm:pt>
    <dgm:pt modelId="{C03FE7C0-66DA-40C6-97F5-10500464A56B}" type="parTrans" cxnId="{E3F43188-AC33-4547-A4CC-3B4E77A74442}">
      <dgm:prSet/>
      <dgm:spPr/>
      <dgm:t>
        <a:bodyPr/>
        <a:lstStyle/>
        <a:p>
          <a:endParaRPr lang="en-US" sz="2400"/>
        </a:p>
      </dgm:t>
    </dgm:pt>
    <dgm:pt modelId="{2903A05C-286B-40F1-A22A-FDFBFEEC9D85}" type="sibTrans" cxnId="{E3F43188-AC33-4547-A4CC-3B4E77A74442}">
      <dgm:prSet/>
      <dgm:spPr/>
      <dgm:t>
        <a:bodyPr/>
        <a:lstStyle/>
        <a:p>
          <a:endParaRPr lang="en-US" sz="2400"/>
        </a:p>
      </dgm:t>
    </dgm:pt>
    <dgm:pt modelId="{18AF66DF-DB0B-4D1C-A345-918B872908D0}">
      <dgm:prSet custT="1"/>
      <dgm:spPr/>
      <dgm:t>
        <a:bodyPr/>
        <a:lstStyle/>
        <a:p>
          <a:r>
            <a:rPr lang="en-US" sz="1600" dirty="0" smtClean="0"/>
            <a:t>Understand project sponsor needs and limitations</a:t>
          </a:r>
          <a:endParaRPr lang="en-US" sz="1600" dirty="0"/>
        </a:p>
      </dgm:t>
    </dgm:pt>
    <dgm:pt modelId="{18ECD77A-9F6E-44CF-A0BA-783C94500F56}" type="parTrans" cxnId="{459254AB-A9A1-4EF8-915B-3A01B73E9A7D}">
      <dgm:prSet/>
      <dgm:spPr/>
      <dgm:t>
        <a:bodyPr/>
        <a:lstStyle/>
        <a:p>
          <a:endParaRPr lang="en-US" sz="2400"/>
        </a:p>
      </dgm:t>
    </dgm:pt>
    <dgm:pt modelId="{32828B27-3385-41C6-9044-E4B534897769}" type="sibTrans" cxnId="{459254AB-A9A1-4EF8-915B-3A01B73E9A7D}">
      <dgm:prSet/>
      <dgm:spPr/>
      <dgm:t>
        <a:bodyPr/>
        <a:lstStyle/>
        <a:p>
          <a:endParaRPr lang="en-US" sz="2400"/>
        </a:p>
      </dgm:t>
    </dgm:pt>
    <dgm:pt modelId="{CEEF21BD-6CD5-4EB9-B36C-F4CF83F27591}">
      <dgm:prSet custT="1"/>
      <dgm:spPr/>
      <dgm:t>
        <a:bodyPr/>
        <a:lstStyle/>
        <a:p>
          <a:r>
            <a:rPr lang="en-US" sz="2000" dirty="0" smtClean="0"/>
            <a:t>3. Scope &amp; KPI</a:t>
          </a:r>
          <a:endParaRPr lang="en-US" sz="2000" dirty="0"/>
        </a:p>
      </dgm:t>
    </dgm:pt>
    <dgm:pt modelId="{65E8E965-7720-4913-B68C-D599225814B2}" type="parTrans" cxnId="{7B5BEAEE-171F-4284-9DA0-97300F74F504}">
      <dgm:prSet/>
      <dgm:spPr/>
      <dgm:t>
        <a:bodyPr/>
        <a:lstStyle/>
        <a:p>
          <a:endParaRPr lang="en-US" sz="2400"/>
        </a:p>
      </dgm:t>
    </dgm:pt>
    <dgm:pt modelId="{746A9F9B-E14E-4B82-BCAF-C96CDDD3D441}" type="sibTrans" cxnId="{7B5BEAEE-171F-4284-9DA0-97300F74F504}">
      <dgm:prSet/>
      <dgm:spPr/>
      <dgm:t>
        <a:bodyPr/>
        <a:lstStyle/>
        <a:p>
          <a:endParaRPr lang="en-US" sz="2400"/>
        </a:p>
      </dgm:t>
    </dgm:pt>
    <dgm:pt modelId="{CFF8C947-DA45-4F47-BC18-C93C2AB35214}">
      <dgm:prSet custT="1"/>
      <dgm:spPr/>
      <dgm:t>
        <a:bodyPr/>
        <a:lstStyle/>
        <a:p>
          <a:r>
            <a:rPr lang="en-US" sz="1600" smtClean="0"/>
            <a:t>Understand Project sponsor vision to deploy and present the results. </a:t>
          </a:r>
          <a:endParaRPr lang="en-US" sz="1600" dirty="0"/>
        </a:p>
      </dgm:t>
    </dgm:pt>
    <dgm:pt modelId="{FA168454-4F85-4088-9B95-8CF3F1E56D5F}" type="parTrans" cxnId="{3DFD97C4-79EC-4A0C-AD71-73F3538EAFA2}">
      <dgm:prSet/>
      <dgm:spPr/>
      <dgm:t>
        <a:bodyPr/>
        <a:lstStyle/>
        <a:p>
          <a:endParaRPr lang="en-US" sz="2400"/>
        </a:p>
      </dgm:t>
    </dgm:pt>
    <dgm:pt modelId="{9A925D8A-A77B-45C1-A6E8-38997FF556E9}" type="sibTrans" cxnId="{3DFD97C4-79EC-4A0C-AD71-73F3538EAFA2}">
      <dgm:prSet/>
      <dgm:spPr/>
      <dgm:t>
        <a:bodyPr/>
        <a:lstStyle/>
        <a:p>
          <a:endParaRPr lang="en-US" sz="2400"/>
        </a:p>
      </dgm:t>
    </dgm:pt>
    <dgm:pt modelId="{0A451D37-6FA2-419B-A7F4-A9C7AFBCD48B}">
      <dgm:prSet custT="1"/>
      <dgm:spPr/>
      <dgm:t>
        <a:bodyPr/>
        <a:lstStyle/>
        <a:p>
          <a:r>
            <a:rPr lang="en-US" sz="1600" dirty="0" smtClean="0"/>
            <a:t>Collaborate with SME to understand data sources, data fields, and computational resources</a:t>
          </a:r>
        </a:p>
      </dgm:t>
    </dgm:pt>
    <dgm:pt modelId="{BAABDDEA-AE17-423C-A56E-4F764AA1BA0A}" type="parTrans" cxnId="{475310E0-9EDE-454C-8571-128C7CB75569}">
      <dgm:prSet/>
      <dgm:spPr/>
      <dgm:t>
        <a:bodyPr/>
        <a:lstStyle/>
        <a:p>
          <a:endParaRPr lang="en-US" sz="2400"/>
        </a:p>
      </dgm:t>
    </dgm:pt>
    <dgm:pt modelId="{39DDF16B-FE8E-45C1-9A18-D39BDF5AF175}" type="sibTrans" cxnId="{475310E0-9EDE-454C-8571-128C7CB75569}">
      <dgm:prSet/>
      <dgm:spPr/>
      <dgm:t>
        <a:bodyPr/>
        <a:lstStyle/>
        <a:p>
          <a:endParaRPr lang="en-US" sz="2400"/>
        </a:p>
      </dgm:t>
    </dgm:pt>
    <dgm:pt modelId="{2306F79A-50CF-494E-B739-124BDCE3EB69}">
      <dgm:prSet custT="1"/>
      <dgm:spPr/>
      <dgm:t>
        <a:bodyPr/>
        <a:lstStyle/>
        <a:p>
          <a:r>
            <a:rPr lang="en-US" sz="1600" dirty="0" smtClean="0"/>
            <a:t>Collaborate with Data Engineer for possible solutions, data sources &amp; data architecture</a:t>
          </a:r>
        </a:p>
      </dgm:t>
    </dgm:pt>
    <dgm:pt modelId="{175A6F41-0D63-42B2-960C-D46DAE71BA63}" type="parTrans" cxnId="{D8A3BF15-7E01-47BC-9A81-06404ADDFFB9}">
      <dgm:prSet/>
      <dgm:spPr/>
      <dgm:t>
        <a:bodyPr/>
        <a:lstStyle/>
        <a:p>
          <a:endParaRPr lang="en-US" sz="2400"/>
        </a:p>
      </dgm:t>
    </dgm:pt>
    <dgm:pt modelId="{DDC71B80-1B67-4DF7-9E84-5547715AF6B6}" type="sibTrans" cxnId="{D8A3BF15-7E01-47BC-9A81-06404ADDFFB9}">
      <dgm:prSet/>
      <dgm:spPr/>
      <dgm:t>
        <a:bodyPr/>
        <a:lstStyle/>
        <a:p>
          <a:endParaRPr lang="en-US" sz="2400"/>
        </a:p>
      </dgm:t>
    </dgm:pt>
    <dgm:pt modelId="{DC408177-E9A4-4418-A015-977BD11692EC}">
      <dgm:prSet custT="1"/>
      <dgm:spPr/>
      <dgm:t>
        <a:bodyPr/>
        <a:lstStyle/>
        <a:p>
          <a:r>
            <a:rPr lang="en-US" sz="1600" dirty="0" smtClean="0"/>
            <a:t>To define a measurable and quantifiable goal</a:t>
          </a:r>
          <a:endParaRPr lang="en-US" sz="1600" dirty="0"/>
        </a:p>
      </dgm:t>
    </dgm:pt>
    <dgm:pt modelId="{3B82DFAF-94C0-4E8B-BD7F-F9DBF6D12543}" type="parTrans" cxnId="{389A0E5F-41D8-4455-A66E-6085B9440710}">
      <dgm:prSet/>
      <dgm:spPr/>
      <dgm:t>
        <a:bodyPr/>
        <a:lstStyle/>
        <a:p>
          <a:endParaRPr lang="en-US" sz="2400"/>
        </a:p>
      </dgm:t>
    </dgm:pt>
    <dgm:pt modelId="{DF29C318-0798-47EB-9D8E-A81C49ACAD6B}" type="sibTrans" cxnId="{389A0E5F-41D8-4455-A66E-6085B9440710}">
      <dgm:prSet/>
      <dgm:spPr/>
      <dgm:t>
        <a:bodyPr/>
        <a:lstStyle/>
        <a:p>
          <a:endParaRPr lang="en-US" sz="2400"/>
        </a:p>
      </dgm:t>
    </dgm:pt>
    <dgm:pt modelId="{1B646CA4-A339-42D8-9E46-068B5855707C}">
      <dgm:prSet custT="1"/>
      <dgm:spPr/>
      <dgm:t>
        <a:bodyPr/>
        <a:lstStyle/>
        <a:p>
          <a:r>
            <a:rPr lang="en-US" sz="2000" dirty="0" smtClean="0"/>
            <a:t>4. Scope &amp; KPI Approval</a:t>
          </a:r>
          <a:endParaRPr lang="en-US" sz="2000" dirty="0"/>
        </a:p>
      </dgm:t>
    </dgm:pt>
    <dgm:pt modelId="{20298552-E3B0-4A96-90A8-A6ABCB356585}" type="parTrans" cxnId="{90FB514C-C0D7-4723-9901-471AC23A2402}">
      <dgm:prSet/>
      <dgm:spPr/>
      <dgm:t>
        <a:bodyPr/>
        <a:lstStyle/>
        <a:p>
          <a:endParaRPr lang="en-US" sz="2400"/>
        </a:p>
      </dgm:t>
    </dgm:pt>
    <dgm:pt modelId="{39D1FDFF-5D38-4B42-9B67-CAE800F79EF7}" type="sibTrans" cxnId="{90FB514C-C0D7-4723-9901-471AC23A2402}">
      <dgm:prSet/>
      <dgm:spPr/>
      <dgm:t>
        <a:bodyPr/>
        <a:lstStyle/>
        <a:p>
          <a:endParaRPr lang="en-US" sz="2400"/>
        </a:p>
      </dgm:t>
    </dgm:pt>
    <dgm:pt modelId="{77F58D0F-F4AA-4B4B-A212-E832BFDC4435}">
      <dgm:prSet custT="1"/>
      <dgm:spPr/>
      <dgm:t>
        <a:bodyPr/>
        <a:lstStyle/>
        <a:p>
          <a:r>
            <a:rPr lang="en-US" sz="1600" dirty="0" smtClean="0"/>
            <a:t>Product sponsor approved the KPIs defined</a:t>
          </a:r>
          <a:endParaRPr lang="en-US" sz="1600" dirty="0"/>
        </a:p>
      </dgm:t>
    </dgm:pt>
    <dgm:pt modelId="{A3033943-90C9-456B-AB17-B4140DB0E045}" type="parTrans" cxnId="{DED8CE82-C0B3-4D37-B8EC-3196E0A89AB1}">
      <dgm:prSet/>
      <dgm:spPr/>
      <dgm:t>
        <a:bodyPr/>
        <a:lstStyle/>
        <a:p>
          <a:endParaRPr lang="en-US" sz="2400"/>
        </a:p>
      </dgm:t>
    </dgm:pt>
    <dgm:pt modelId="{736A8855-3737-4BF4-964D-91D03A52A87B}" type="sibTrans" cxnId="{DED8CE82-C0B3-4D37-B8EC-3196E0A89AB1}">
      <dgm:prSet/>
      <dgm:spPr/>
      <dgm:t>
        <a:bodyPr/>
        <a:lstStyle/>
        <a:p>
          <a:endParaRPr lang="en-US" sz="2400"/>
        </a:p>
      </dgm:t>
    </dgm:pt>
    <dgm:pt modelId="{F9DD7812-6829-4804-961F-36EFC7F5C35F}">
      <dgm:prSet custT="1"/>
      <dgm:spPr/>
      <dgm:t>
        <a:bodyPr/>
        <a:lstStyle/>
        <a:p>
          <a:r>
            <a:rPr lang="en-US" sz="1600" dirty="0" smtClean="0"/>
            <a:t>Decide on general algorithmic approach (e.g. unsupervised clustering vs boosted-tree-based classification vs probabilistic inference)</a:t>
          </a:r>
        </a:p>
      </dgm:t>
    </dgm:pt>
    <dgm:pt modelId="{2C640256-71DF-4F4E-B0A5-10C280199C9D}" type="parTrans" cxnId="{6B2C1434-6EB7-401B-8041-AA567923CE90}">
      <dgm:prSet/>
      <dgm:spPr/>
      <dgm:t>
        <a:bodyPr/>
        <a:lstStyle/>
        <a:p>
          <a:endParaRPr lang="en-US" sz="2400"/>
        </a:p>
      </dgm:t>
    </dgm:pt>
    <dgm:pt modelId="{3B418361-FC90-42BE-BA0C-2C4161F4B841}" type="sibTrans" cxnId="{6B2C1434-6EB7-401B-8041-AA567923CE90}">
      <dgm:prSet/>
      <dgm:spPr/>
      <dgm:t>
        <a:bodyPr/>
        <a:lstStyle/>
        <a:p>
          <a:endParaRPr lang="en-US" sz="2400"/>
        </a:p>
      </dgm:t>
    </dgm:pt>
    <dgm:pt modelId="{585D420E-C9C1-40B9-ABC9-7F535088006B}">
      <dgm:prSet custT="1"/>
      <dgm:spPr/>
      <dgm:t>
        <a:bodyPr/>
        <a:lstStyle/>
        <a:p>
          <a:r>
            <a:rPr lang="en-US" sz="1600" dirty="0" smtClean="0"/>
            <a:t>E.g. predicting the expected CTR of an ad with approximation of at least X% in at least Y% of the cases, for any ad that runs for at least a week, and for any client with more than two months of historic data”</a:t>
          </a:r>
          <a:endParaRPr lang="en-US" sz="1600" dirty="0"/>
        </a:p>
      </dgm:t>
    </dgm:pt>
    <dgm:pt modelId="{23B911BC-5943-44E6-8A98-37482D14F5A2}" type="parTrans" cxnId="{C041B4E8-2D93-4DBA-A227-BD97D4B9C9CF}">
      <dgm:prSet/>
      <dgm:spPr/>
      <dgm:t>
        <a:bodyPr/>
        <a:lstStyle/>
        <a:p>
          <a:endParaRPr lang="en-US" sz="2400"/>
        </a:p>
      </dgm:t>
    </dgm:pt>
    <dgm:pt modelId="{3275FF54-D950-4268-A69A-BFED39735724}" type="sibTrans" cxnId="{C041B4E8-2D93-4DBA-A227-BD97D4B9C9CF}">
      <dgm:prSet/>
      <dgm:spPr/>
      <dgm:t>
        <a:bodyPr/>
        <a:lstStyle/>
        <a:p>
          <a:endParaRPr lang="en-US" sz="2400"/>
        </a:p>
      </dgm:t>
    </dgm:pt>
    <dgm:pt modelId="{2CF580C4-635A-483D-B422-2D1399D00070}" type="pres">
      <dgm:prSet presAssocID="{9AE7041F-78A6-4EBB-8899-636E12AEDCAF}" presName="linear" presStyleCnt="0">
        <dgm:presLayoutVars>
          <dgm:animLvl val="lvl"/>
          <dgm:resizeHandles val="exact"/>
        </dgm:presLayoutVars>
      </dgm:prSet>
      <dgm:spPr/>
      <dgm:t>
        <a:bodyPr/>
        <a:lstStyle/>
        <a:p>
          <a:endParaRPr lang="en-US"/>
        </a:p>
      </dgm:t>
    </dgm:pt>
    <dgm:pt modelId="{2DE9F946-80CD-42B7-9F3B-CA4708A6A0AF}" type="pres">
      <dgm:prSet presAssocID="{529370CA-4314-4508-BE9C-5D70C0ADDEEB}" presName="parentText" presStyleLbl="node1" presStyleIdx="0" presStyleCnt="4">
        <dgm:presLayoutVars>
          <dgm:chMax val="0"/>
          <dgm:bulletEnabled val="1"/>
        </dgm:presLayoutVars>
      </dgm:prSet>
      <dgm:spPr/>
      <dgm:t>
        <a:bodyPr/>
        <a:lstStyle/>
        <a:p>
          <a:endParaRPr lang="en-US"/>
        </a:p>
      </dgm:t>
    </dgm:pt>
    <dgm:pt modelId="{E68E0C48-5654-48A6-8437-B7234D901A46}" type="pres">
      <dgm:prSet presAssocID="{529370CA-4314-4508-BE9C-5D70C0ADDEEB}" presName="childText" presStyleLbl="revTx" presStyleIdx="0" presStyleCnt="4">
        <dgm:presLayoutVars>
          <dgm:bulletEnabled val="1"/>
        </dgm:presLayoutVars>
      </dgm:prSet>
      <dgm:spPr/>
      <dgm:t>
        <a:bodyPr/>
        <a:lstStyle/>
        <a:p>
          <a:endParaRPr lang="en-US"/>
        </a:p>
      </dgm:t>
    </dgm:pt>
    <dgm:pt modelId="{48848CF4-5232-4A38-819A-F87B4CEDAD40}" type="pres">
      <dgm:prSet presAssocID="{C02069AC-229C-45B6-9D71-881DE6A8D1CF}" presName="parentText" presStyleLbl="node1" presStyleIdx="1" presStyleCnt="4">
        <dgm:presLayoutVars>
          <dgm:chMax val="0"/>
          <dgm:bulletEnabled val="1"/>
        </dgm:presLayoutVars>
      </dgm:prSet>
      <dgm:spPr/>
      <dgm:t>
        <a:bodyPr/>
        <a:lstStyle/>
        <a:p>
          <a:endParaRPr lang="en-US"/>
        </a:p>
      </dgm:t>
    </dgm:pt>
    <dgm:pt modelId="{8CA6B735-109B-4C1B-97B4-F9DEBF8AAB38}" type="pres">
      <dgm:prSet presAssocID="{C02069AC-229C-45B6-9D71-881DE6A8D1CF}" presName="childText" presStyleLbl="revTx" presStyleIdx="1" presStyleCnt="4">
        <dgm:presLayoutVars>
          <dgm:bulletEnabled val="1"/>
        </dgm:presLayoutVars>
      </dgm:prSet>
      <dgm:spPr/>
      <dgm:t>
        <a:bodyPr/>
        <a:lstStyle/>
        <a:p>
          <a:endParaRPr lang="en-US"/>
        </a:p>
      </dgm:t>
    </dgm:pt>
    <dgm:pt modelId="{91576F57-57D8-4FFF-BF91-00DB376F9424}" type="pres">
      <dgm:prSet presAssocID="{CEEF21BD-6CD5-4EB9-B36C-F4CF83F27591}" presName="parentText" presStyleLbl="node1" presStyleIdx="2" presStyleCnt="4">
        <dgm:presLayoutVars>
          <dgm:chMax val="0"/>
          <dgm:bulletEnabled val="1"/>
        </dgm:presLayoutVars>
      </dgm:prSet>
      <dgm:spPr/>
      <dgm:t>
        <a:bodyPr/>
        <a:lstStyle/>
        <a:p>
          <a:endParaRPr lang="en-US"/>
        </a:p>
      </dgm:t>
    </dgm:pt>
    <dgm:pt modelId="{D66E0C3D-8668-4E85-B8E9-BAD2F8D69033}" type="pres">
      <dgm:prSet presAssocID="{CEEF21BD-6CD5-4EB9-B36C-F4CF83F27591}" presName="childText" presStyleLbl="revTx" presStyleIdx="2" presStyleCnt="4">
        <dgm:presLayoutVars>
          <dgm:bulletEnabled val="1"/>
        </dgm:presLayoutVars>
      </dgm:prSet>
      <dgm:spPr/>
      <dgm:t>
        <a:bodyPr/>
        <a:lstStyle/>
        <a:p>
          <a:endParaRPr lang="en-US"/>
        </a:p>
      </dgm:t>
    </dgm:pt>
    <dgm:pt modelId="{F4B6D8D7-E385-44BB-8700-C5DA8CECC633}" type="pres">
      <dgm:prSet presAssocID="{1B646CA4-A339-42D8-9E46-068B5855707C}" presName="parentText" presStyleLbl="node1" presStyleIdx="3" presStyleCnt="4">
        <dgm:presLayoutVars>
          <dgm:chMax val="0"/>
          <dgm:bulletEnabled val="1"/>
        </dgm:presLayoutVars>
      </dgm:prSet>
      <dgm:spPr/>
      <dgm:t>
        <a:bodyPr/>
        <a:lstStyle/>
        <a:p>
          <a:endParaRPr lang="en-US"/>
        </a:p>
      </dgm:t>
    </dgm:pt>
    <dgm:pt modelId="{F474AE38-CD41-4531-A856-E3934476D7BC}" type="pres">
      <dgm:prSet presAssocID="{1B646CA4-A339-42D8-9E46-068B5855707C}" presName="childText" presStyleLbl="revTx" presStyleIdx="3" presStyleCnt="4">
        <dgm:presLayoutVars>
          <dgm:bulletEnabled val="1"/>
        </dgm:presLayoutVars>
      </dgm:prSet>
      <dgm:spPr/>
      <dgm:t>
        <a:bodyPr/>
        <a:lstStyle/>
        <a:p>
          <a:endParaRPr lang="en-US"/>
        </a:p>
      </dgm:t>
    </dgm:pt>
  </dgm:ptLst>
  <dgm:cxnLst>
    <dgm:cxn modelId="{7B5BEAEE-171F-4284-9DA0-97300F74F504}" srcId="{9AE7041F-78A6-4EBB-8899-636E12AEDCAF}" destId="{CEEF21BD-6CD5-4EB9-B36C-F4CF83F27591}" srcOrd="2" destOrd="0" parTransId="{65E8E965-7720-4913-B68C-D599225814B2}" sibTransId="{746A9F9B-E14E-4B82-BCAF-C96CDDD3D441}"/>
    <dgm:cxn modelId="{459254AB-A9A1-4EF8-915B-3A01B73E9A7D}" srcId="{529370CA-4314-4508-BE9C-5D70C0ADDEEB}" destId="{18AF66DF-DB0B-4D1C-A345-918B872908D0}" srcOrd="0" destOrd="0" parTransId="{18ECD77A-9F6E-44CF-A0BA-783C94500F56}" sibTransId="{32828B27-3385-41C6-9044-E4B534897769}"/>
    <dgm:cxn modelId="{DED8CE82-C0B3-4D37-B8EC-3196E0A89AB1}" srcId="{1B646CA4-A339-42D8-9E46-068B5855707C}" destId="{77F58D0F-F4AA-4B4B-A212-E832BFDC4435}" srcOrd="0" destOrd="0" parTransId="{A3033943-90C9-456B-AB17-B4140DB0E045}" sibTransId="{736A8855-3737-4BF4-964D-91D03A52A87B}"/>
    <dgm:cxn modelId="{D8A3BF15-7E01-47BC-9A81-06404ADDFFB9}" srcId="{C02069AC-229C-45B6-9D71-881DE6A8D1CF}" destId="{2306F79A-50CF-494E-B739-124BDCE3EB69}" srcOrd="1" destOrd="0" parTransId="{175A6F41-0D63-42B2-960C-D46DAE71BA63}" sibTransId="{DDC71B80-1B67-4DF7-9E84-5547715AF6B6}"/>
    <dgm:cxn modelId="{6B2C1434-6EB7-401B-8041-AA567923CE90}" srcId="{C02069AC-229C-45B6-9D71-881DE6A8D1CF}" destId="{F9DD7812-6829-4804-961F-36EFC7F5C35F}" srcOrd="2" destOrd="0" parTransId="{2C640256-71DF-4F4E-B0A5-10C280199C9D}" sibTransId="{3B418361-FC90-42BE-BA0C-2C4161F4B841}"/>
    <dgm:cxn modelId="{8ECDFC92-7ABD-4360-9D0F-7DE42F4EDEF1}" type="presOf" srcId="{2306F79A-50CF-494E-B739-124BDCE3EB69}" destId="{8CA6B735-109B-4C1B-97B4-F9DEBF8AAB38}" srcOrd="0" destOrd="1" presId="urn:microsoft.com/office/officeart/2005/8/layout/vList2"/>
    <dgm:cxn modelId="{EE787722-6CF3-4080-90D2-113F7D13E485}" type="presOf" srcId="{9AE7041F-78A6-4EBB-8899-636E12AEDCAF}" destId="{2CF580C4-635A-483D-B422-2D1399D00070}" srcOrd="0" destOrd="0" presId="urn:microsoft.com/office/officeart/2005/8/layout/vList2"/>
    <dgm:cxn modelId="{A4C72E24-E115-40BB-9293-9F79040AAEE5}" type="presOf" srcId="{0A451D37-6FA2-419B-A7F4-A9C7AFBCD48B}" destId="{8CA6B735-109B-4C1B-97B4-F9DEBF8AAB38}" srcOrd="0" destOrd="0" presId="urn:microsoft.com/office/officeart/2005/8/layout/vList2"/>
    <dgm:cxn modelId="{C041B4E8-2D93-4DBA-A227-BD97D4B9C9CF}" srcId="{CEEF21BD-6CD5-4EB9-B36C-F4CF83F27591}" destId="{585D420E-C9C1-40B9-ABC9-7F535088006B}" srcOrd="1" destOrd="0" parTransId="{23B911BC-5943-44E6-8A98-37482D14F5A2}" sibTransId="{3275FF54-D950-4268-A69A-BFED39735724}"/>
    <dgm:cxn modelId="{B60937A9-6EC6-4148-A4A9-EE072F00B819}" type="presOf" srcId="{529370CA-4314-4508-BE9C-5D70C0ADDEEB}" destId="{2DE9F946-80CD-42B7-9F3B-CA4708A6A0AF}" srcOrd="0" destOrd="0" presId="urn:microsoft.com/office/officeart/2005/8/layout/vList2"/>
    <dgm:cxn modelId="{873CD169-9D52-483C-8F57-3A37FC5A36E8}" type="presOf" srcId="{DC408177-E9A4-4418-A015-977BD11692EC}" destId="{D66E0C3D-8668-4E85-B8E9-BAD2F8D69033}" srcOrd="0" destOrd="0" presId="urn:microsoft.com/office/officeart/2005/8/layout/vList2"/>
    <dgm:cxn modelId="{55156237-43F6-4645-97FC-F26C592D68DD}" type="presOf" srcId="{CEEF21BD-6CD5-4EB9-B36C-F4CF83F27591}" destId="{91576F57-57D8-4FFF-BF91-00DB376F9424}" srcOrd="0" destOrd="0" presId="urn:microsoft.com/office/officeart/2005/8/layout/vList2"/>
    <dgm:cxn modelId="{22369A58-61A6-48F4-BB3B-FE05A5D60A25}" type="presOf" srcId="{77F58D0F-F4AA-4B4B-A212-E832BFDC4435}" destId="{F474AE38-CD41-4531-A856-E3934476D7BC}" srcOrd="0" destOrd="0" presId="urn:microsoft.com/office/officeart/2005/8/layout/vList2"/>
    <dgm:cxn modelId="{EB6A1BB0-3133-49E2-A463-296B052C0525}" type="presOf" srcId="{1B646CA4-A339-42D8-9E46-068B5855707C}" destId="{F4B6D8D7-E385-44BB-8700-C5DA8CECC633}" srcOrd="0" destOrd="0" presId="urn:microsoft.com/office/officeart/2005/8/layout/vList2"/>
    <dgm:cxn modelId="{20A09D5B-B3BF-4CB3-B69A-F7774B4C42BE}" type="presOf" srcId="{C02069AC-229C-45B6-9D71-881DE6A8D1CF}" destId="{48848CF4-5232-4A38-819A-F87B4CEDAD40}" srcOrd="0" destOrd="0" presId="urn:microsoft.com/office/officeart/2005/8/layout/vList2"/>
    <dgm:cxn modelId="{389A0E5F-41D8-4455-A66E-6085B9440710}" srcId="{CEEF21BD-6CD5-4EB9-B36C-F4CF83F27591}" destId="{DC408177-E9A4-4418-A015-977BD11692EC}" srcOrd="0" destOrd="0" parTransId="{3B82DFAF-94C0-4E8B-BD7F-F9DBF6D12543}" sibTransId="{DF29C318-0798-47EB-9D8E-A81C49ACAD6B}"/>
    <dgm:cxn modelId="{065B3C3D-C01A-43B3-A057-25011A383146}" type="presOf" srcId="{CFF8C947-DA45-4F47-BC18-C93C2AB35214}" destId="{E68E0C48-5654-48A6-8437-B7234D901A46}" srcOrd="0" destOrd="1" presId="urn:microsoft.com/office/officeart/2005/8/layout/vList2"/>
    <dgm:cxn modelId="{95DBCB2C-5B23-42FC-93FB-C7195502AFAE}" type="presOf" srcId="{585D420E-C9C1-40B9-ABC9-7F535088006B}" destId="{D66E0C3D-8668-4E85-B8E9-BAD2F8D69033}" srcOrd="0" destOrd="1" presId="urn:microsoft.com/office/officeart/2005/8/layout/vList2"/>
    <dgm:cxn modelId="{90FB514C-C0D7-4723-9901-471AC23A2402}" srcId="{9AE7041F-78A6-4EBB-8899-636E12AEDCAF}" destId="{1B646CA4-A339-42D8-9E46-068B5855707C}" srcOrd="3" destOrd="0" parTransId="{20298552-E3B0-4A96-90A8-A6ABCB356585}" sibTransId="{39D1FDFF-5D38-4B42-9B67-CAE800F79EF7}"/>
    <dgm:cxn modelId="{3DFD97C4-79EC-4A0C-AD71-73F3538EAFA2}" srcId="{529370CA-4314-4508-BE9C-5D70C0ADDEEB}" destId="{CFF8C947-DA45-4F47-BC18-C93C2AB35214}" srcOrd="1" destOrd="0" parTransId="{FA168454-4F85-4088-9B95-8CF3F1E56D5F}" sibTransId="{9A925D8A-A77B-45C1-A6E8-38997FF556E9}"/>
    <dgm:cxn modelId="{6B5825E3-4681-459F-847E-9FD0870C6CAB}" srcId="{9AE7041F-78A6-4EBB-8899-636E12AEDCAF}" destId="{529370CA-4314-4508-BE9C-5D70C0ADDEEB}" srcOrd="0" destOrd="0" parTransId="{F433C476-60C0-45D8-B092-2908D4656741}" sibTransId="{D1FE0600-AF53-467F-9586-D589CE1360DA}"/>
    <dgm:cxn modelId="{475310E0-9EDE-454C-8571-128C7CB75569}" srcId="{C02069AC-229C-45B6-9D71-881DE6A8D1CF}" destId="{0A451D37-6FA2-419B-A7F4-A9C7AFBCD48B}" srcOrd="0" destOrd="0" parTransId="{BAABDDEA-AE17-423C-A56E-4F764AA1BA0A}" sibTransId="{39DDF16B-FE8E-45C1-9A18-D39BDF5AF175}"/>
    <dgm:cxn modelId="{E3F43188-AC33-4547-A4CC-3B4E77A74442}" srcId="{9AE7041F-78A6-4EBB-8899-636E12AEDCAF}" destId="{C02069AC-229C-45B6-9D71-881DE6A8D1CF}" srcOrd="1" destOrd="0" parTransId="{C03FE7C0-66DA-40C6-97F5-10500464A56B}" sibTransId="{2903A05C-286B-40F1-A22A-FDFBFEEC9D85}"/>
    <dgm:cxn modelId="{47367247-2981-4714-8580-AA36EB33E9ED}" type="presOf" srcId="{F9DD7812-6829-4804-961F-36EFC7F5C35F}" destId="{8CA6B735-109B-4C1B-97B4-F9DEBF8AAB38}" srcOrd="0" destOrd="2" presId="urn:microsoft.com/office/officeart/2005/8/layout/vList2"/>
    <dgm:cxn modelId="{CD6D0F8A-972C-4EB4-BD8E-F6F7755113BC}" type="presOf" srcId="{18AF66DF-DB0B-4D1C-A345-918B872908D0}" destId="{E68E0C48-5654-48A6-8437-B7234D901A46}" srcOrd="0" destOrd="0" presId="urn:microsoft.com/office/officeart/2005/8/layout/vList2"/>
    <dgm:cxn modelId="{9BEDD4A2-86FE-41BB-97BE-688ECC9B6B93}" type="presParOf" srcId="{2CF580C4-635A-483D-B422-2D1399D00070}" destId="{2DE9F946-80CD-42B7-9F3B-CA4708A6A0AF}" srcOrd="0" destOrd="0" presId="urn:microsoft.com/office/officeart/2005/8/layout/vList2"/>
    <dgm:cxn modelId="{089B4253-FD86-4496-A892-7D0515E24798}" type="presParOf" srcId="{2CF580C4-635A-483D-B422-2D1399D00070}" destId="{E68E0C48-5654-48A6-8437-B7234D901A46}" srcOrd="1" destOrd="0" presId="urn:microsoft.com/office/officeart/2005/8/layout/vList2"/>
    <dgm:cxn modelId="{76DC0095-5FF3-429E-A5A2-D42392D83D7D}" type="presParOf" srcId="{2CF580C4-635A-483D-B422-2D1399D00070}" destId="{48848CF4-5232-4A38-819A-F87B4CEDAD40}" srcOrd="2" destOrd="0" presId="urn:microsoft.com/office/officeart/2005/8/layout/vList2"/>
    <dgm:cxn modelId="{BF986FBB-C202-4C51-8589-F8A249ABEC0F}" type="presParOf" srcId="{2CF580C4-635A-483D-B422-2D1399D00070}" destId="{8CA6B735-109B-4C1B-97B4-F9DEBF8AAB38}" srcOrd="3" destOrd="0" presId="urn:microsoft.com/office/officeart/2005/8/layout/vList2"/>
    <dgm:cxn modelId="{9FEDD2C0-49E7-41A1-B539-54C33227C153}" type="presParOf" srcId="{2CF580C4-635A-483D-B422-2D1399D00070}" destId="{91576F57-57D8-4FFF-BF91-00DB376F9424}" srcOrd="4" destOrd="0" presId="urn:microsoft.com/office/officeart/2005/8/layout/vList2"/>
    <dgm:cxn modelId="{6E4AF72B-2A70-42A1-A442-14A953261BC5}" type="presParOf" srcId="{2CF580C4-635A-483D-B422-2D1399D00070}" destId="{D66E0C3D-8668-4E85-B8E9-BAD2F8D69033}" srcOrd="5" destOrd="0" presId="urn:microsoft.com/office/officeart/2005/8/layout/vList2"/>
    <dgm:cxn modelId="{D208FD2A-15FD-4E72-9CA2-6A462BB17F3E}" type="presParOf" srcId="{2CF580C4-635A-483D-B422-2D1399D00070}" destId="{F4B6D8D7-E385-44BB-8700-C5DA8CECC633}" srcOrd="6" destOrd="0" presId="urn:microsoft.com/office/officeart/2005/8/layout/vList2"/>
    <dgm:cxn modelId="{DEE32F17-8E11-4D6F-9831-D0734B86F0CA}" type="presParOf" srcId="{2CF580C4-635A-483D-B422-2D1399D00070}" destId="{F474AE38-CD41-4531-A856-E3934476D7B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E62D61-A7AD-4B7B-94BE-FE0411EC8F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48FA38B-55AA-4B5D-9396-ABC2525B4209}">
      <dgm:prSet phldrT="[Text]" custT="1"/>
      <dgm:spPr/>
      <dgm:t>
        <a:bodyPr/>
        <a:lstStyle/>
        <a:p>
          <a:r>
            <a:rPr lang="en-US" sz="1800" dirty="0" smtClean="0"/>
            <a:t>Data Acquisition</a:t>
          </a:r>
          <a:endParaRPr lang="en-US" sz="1800" dirty="0"/>
        </a:p>
      </dgm:t>
    </dgm:pt>
    <dgm:pt modelId="{1832E687-53A1-479C-8CD0-D10F2A072601}" type="parTrans" cxnId="{A82613F6-FA2E-407C-8B03-633D81DFB2BF}">
      <dgm:prSet/>
      <dgm:spPr/>
      <dgm:t>
        <a:bodyPr/>
        <a:lstStyle/>
        <a:p>
          <a:endParaRPr lang="en-US" sz="1600"/>
        </a:p>
      </dgm:t>
    </dgm:pt>
    <dgm:pt modelId="{4CF697D7-8611-44AF-B178-722CEDA3B2ED}" type="sibTrans" cxnId="{A82613F6-FA2E-407C-8B03-633D81DFB2BF}">
      <dgm:prSet/>
      <dgm:spPr/>
      <dgm:t>
        <a:bodyPr/>
        <a:lstStyle/>
        <a:p>
          <a:endParaRPr lang="en-US" sz="1600"/>
        </a:p>
      </dgm:t>
    </dgm:pt>
    <dgm:pt modelId="{F87F8131-1346-4BFB-9571-02BDCC2801AA}">
      <dgm:prSet custT="1"/>
      <dgm:spPr/>
      <dgm:t>
        <a:bodyPr/>
        <a:lstStyle/>
        <a:p>
          <a:r>
            <a:rPr lang="en-US" sz="1600" dirty="0" smtClean="0"/>
            <a:t>Stage of collecting or acquiring data from various sources. </a:t>
          </a:r>
          <a:endParaRPr lang="en-US" sz="1600" dirty="0"/>
        </a:p>
      </dgm:t>
    </dgm:pt>
    <dgm:pt modelId="{6EEC6119-952A-4268-8387-FEF4F6D4E407}" type="parTrans" cxnId="{A48AF5F2-55BF-4A55-B1A1-354EA823D0BB}">
      <dgm:prSet/>
      <dgm:spPr/>
      <dgm:t>
        <a:bodyPr/>
        <a:lstStyle/>
        <a:p>
          <a:endParaRPr lang="en-US" sz="1600"/>
        </a:p>
      </dgm:t>
    </dgm:pt>
    <dgm:pt modelId="{6702506A-7CBD-4B94-B264-2DB463082768}" type="sibTrans" cxnId="{A48AF5F2-55BF-4A55-B1A1-354EA823D0BB}">
      <dgm:prSet/>
      <dgm:spPr/>
      <dgm:t>
        <a:bodyPr/>
        <a:lstStyle/>
        <a:p>
          <a:endParaRPr lang="en-US" sz="1600"/>
        </a:p>
      </dgm:t>
    </dgm:pt>
    <dgm:pt modelId="{C2B3B13D-E063-4D24-B2F2-DD5DEB861C4E}">
      <dgm:prSet custT="1"/>
      <dgm:spPr/>
      <dgm:t>
        <a:bodyPr/>
        <a:lstStyle/>
        <a:p>
          <a:r>
            <a:rPr lang="en-US" sz="1600" b="1" dirty="0" smtClean="0"/>
            <a:t>Primary Data collection </a:t>
          </a:r>
          <a:r>
            <a:rPr lang="en-US" sz="1600" dirty="0" smtClean="0"/>
            <a:t>– Data is collected from direct sources. Observation, Interview, Questionnaire, Audit Data, Case Study,  Survey Method</a:t>
          </a:r>
          <a:endParaRPr lang="en-US" sz="1600" dirty="0"/>
        </a:p>
      </dgm:t>
    </dgm:pt>
    <dgm:pt modelId="{AF0E5D0B-1AC5-4156-A88D-91D60FBB4938}" type="parTrans" cxnId="{F3DADC7D-121C-4800-B8BE-CBA20949B37C}">
      <dgm:prSet/>
      <dgm:spPr/>
      <dgm:t>
        <a:bodyPr/>
        <a:lstStyle/>
        <a:p>
          <a:endParaRPr lang="en-US" sz="1600"/>
        </a:p>
      </dgm:t>
    </dgm:pt>
    <dgm:pt modelId="{4A1F0ACA-721A-45D8-ABDE-5C435F52940F}" type="sibTrans" cxnId="{F3DADC7D-121C-4800-B8BE-CBA20949B37C}">
      <dgm:prSet/>
      <dgm:spPr/>
      <dgm:t>
        <a:bodyPr/>
        <a:lstStyle/>
        <a:p>
          <a:endParaRPr lang="en-US" sz="1600"/>
        </a:p>
      </dgm:t>
    </dgm:pt>
    <dgm:pt modelId="{659B6B03-1039-475A-B34F-0645A2D73159}">
      <dgm:prSet custT="1"/>
      <dgm:spPr/>
      <dgm:t>
        <a:bodyPr/>
        <a:lstStyle/>
        <a:p>
          <a:r>
            <a:rPr lang="en-US" sz="1600" b="1" dirty="0" smtClean="0"/>
            <a:t>Secondary Data collection</a:t>
          </a:r>
          <a:r>
            <a:rPr lang="en-US" sz="1600" dirty="0" smtClean="0"/>
            <a:t> – Data collected and research analyzed by other agencies, universities</a:t>
          </a:r>
          <a:endParaRPr lang="en-US" sz="1600" dirty="0"/>
        </a:p>
      </dgm:t>
    </dgm:pt>
    <dgm:pt modelId="{050B81A6-B3E4-4068-AC9C-593579169304}" type="parTrans" cxnId="{1CBFF901-2B2C-4FA8-B5CB-2FBD35D8FDF3}">
      <dgm:prSet/>
      <dgm:spPr/>
      <dgm:t>
        <a:bodyPr/>
        <a:lstStyle/>
        <a:p>
          <a:endParaRPr lang="en-US" sz="1600"/>
        </a:p>
      </dgm:t>
    </dgm:pt>
    <dgm:pt modelId="{7C0590D2-A1B4-4EEB-A122-8E19581A675E}" type="sibTrans" cxnId="{1CBFF901-2B2C-4FA8-B5CB-2FBD35D8FDF3}">
      <dgm:prSet/>
      <dgm:spPr/>
      <dgm:t>
        <a:bodyPr/>
        <a:lstStyle/>
        <a:p>
          <a:endParaRPr lang="en-US" sz="1600"/>
        </a:p>
      </dgm:t>
    </dgm:pt>
    <dgm:pt modelId="{9A88DF62-9E0E-45D4-AD22-40219F7EB688}">
      <dgm:prSet custT="1"/>
      <dgm:spPr/>
      <dgm:t>
        <a:bodyPr/>
        <a:lstStyle/>
        <a:p>
          <a:r>
            <a:rPr lang="en-US" sz="1600" dirty="0" smtClean="0"/>
            <a:t>2 Types of Data Collection techniques - Primary Data &amp; Secondary Data Collection.</a:t>
          </a:r>
          <a:endParaRPr lang="en-US" sz="1600" dirty="0"/>
        </a:p>
      </dgm:t>
    </dgm:pt>
    <dgm:pt modelId="{BBC89C96-2A47-4727-99E7-80919C7BC8F6}" type="parTrans" cxnId="{16D2FA75-0590-4D7F-BCDA-B61E08A58BCD}">
      <dgm:prSet/>
      <dgm:spPr/>
      <dgm:t>
        <a:bodyPr/>
        <a:lstStyle/>
        <a:p>
          <a:endParaRPr lang="en-US" sz="1600"/>
        </a:p>
      </dgm:t>
    </dgm:pt>
    <dgm:pt modelId="{CEFB35AA-F4BE-4134-8208-FEF5CC3BD171}" type="sibTrans" cxnId="{16D2FA75-0590-4D7F-BCDA-B61E08A58BCD}">
      <dgm:prSet/>
      <dgm:spPr/>
      <dgm:t>
        <a:bodyPr/>
        <a:lstStyle/>
        <a:p>
          <a:endParaRPr lang="en-US" sz="1600"/>
        </a:p>
      </dgm:t>
    </dgm:pt>
    <dgm:pt modelId="{70E231B6-C932-48BE-A480-37D4243B4DA0}">
      <dgm:prSet custT="1"/>
      <dgm:spPr/>
      <dgm:t>
        <a:bodyPr/>
        <a:lstStyle/>
        <a:p>
          <a:r>
            <a:rPr lang="en-US" sz="1600" dirty="0" smtClean="0"/>
            <a:t>Develop a solution architecture of the data pipeline that refreshes and scores the data regularly</a:t>
          </a:r>
          <a:endParaRPr lang="en-US" sz="1600" dirty="0"/>
        </a:p>
      </dgm:t>
    </dgm:pt>
    <dgm:pt modelId="{6DBCFC7F-8E41-4E88-A798-26F490BC5F85}" type="parTrans" cxnId="{03F0D513-30B0-418E-8EF4-51844890C754}">
      <dgm:prSet/>
      <dgm:spPr/>
      <dgm:t>
        <a:bodyPr/>
        <a:lstStyle/>
        <a:p>
          <a:endParaRPr lang="en-US" sz="1600"/>
        </a:p>
      </dgm:t>
    </dgm:pt>
    <dgm:pt modelId="{56079615-5DAC-4402-9DCF-B386198A48D2}" type="sibTrans" cxnId="{03F0D513-30B0-418E-8EF4-51844890C754}">
      <dgm:prSet/>
      <dgm:spPr/>
      <dgm:t>
        <a:bodyPr/>
        <a:lstStyle/>
        <a:p>
          <a:endParaRPr lang="en-US" sz="1600"/>
        </a:p>
      </dgm:t>
    </dgm:pt>
    <dgm:pt modelId="{41C9BB51-3F22-4DB2-A602-6438615A1B91}">
      <dgm:prSet custT="1"/>
      <dgm:spPr/>
      <dgm:t>
        <a:bodyPr/>
        <a:lstStyle/>
        <a:p>
          <a:r>
            <a:rPr lang="en-US" sz="1600" smtClean="0"/>
            <a:t>Ingest the data into the target analytic environment</a:t>
          </a:r>
          <a:endParaRPr lang="en-US" sz="1600" dirty="0"/>
        </a:p>
      </dgm:t>
    </dgm:pt>
    <dgm:pt modelId="{7A2EBCAE-F02E-44C6-8001-79511477B26B}" type="parTrans" cxnId="{4417B226-442C-42C5-8DB2-784E8B1AAFEB}">
      <dgm:prSet/>
      <dgm:spPr/>
      <dgm:t>
        <a:bodyPr/>
        <a:lstStyle/>
        <a:p>
          <a:endParaRPr lang="en-US" sz="1600"/>
        </a:p>
      </dgm:t>
    </dgm:pt>
    <dgm:pt modelId="{9B95AD2F-A958-45DA-B0F4-CC8700F15DEC}" type="sibTrans" cxnId="{4417B226-442C-42C5-8DB2-784E8B1AAFEB}">
      <dgm:prSet/>
      <dgm:spPr/>
      <dgm:t>
        <a:bodyPr/>
        <a:lstStyle/>
        <a:p>
          <a:endParaRPr lang="en-US" sz="1600"/>
        </a:p>
      </dgm:t>
    </dgm:pt>
    <dgm:pt modelId="{C021E9AE-EEF5-49FB-A860-A444893555F9}">
      <dgm:prSet custT="1"/>
      <dgm:spPr/>
      <dgm:t>
        <a:bodyPr/>
        <a:lstStyle/>
        <a:p>
          <a:r>
            <a:rPr lang="en-US" sz="1600" dirty="0" smtClean="0"/>
            <a:t>Set up a data pipeline to score new or regularly refreshed data.</a:t>
          </a:r>
          <a:endParaRPr lang="en-US" sz="1600" dirty="0"/>
        </a:p>
      </dgm:t>
    </dgm:pt>
    <dgm:pt modelId="{39D3F8AD-5AC0-454D-9437-45DA0CE59DD3}" type="parTrans" cxnId="{C702E744-5CFB-4933-B7F5-DF3AC9E96444}">
      <dgm:prSet/>
      <dgm:spPr/>
      <dgm:t>
        <a:bodyPr/>
        <a:lstStyle/>
        <a:p>
          <a:endParaRPr lang="en-US" sz="1600"/>
        </a:p>
      </dgm:t>
    </dgm:pt>
    <dgm:pt modelId="{E5709057-ED58-4670-B3FF-5844E7A0A761}" type="sibTrans" cxnId="{C702E744-5CFB-4933-B7F5-DF3AC9E96444}">
      <dgm:prSet/>
      <dgm:spPr/>
      <dgm:t>
        <a:bodyPr/>
        <a:lstStyle/>
        <a:p>
          <a:endParaRPr lang="en-US" sz="1600"/>
        </a:p>
      </dgm:t>
    </dgm:pt>
    <dgm:pt modelId="{A0A7A3BB-A834-4953-B038-953B53268B8C}" type="pres">
      <dgm:prSet presAssocID="{DBE62D61-A7AD-4B7B-94BE-FE0411EC8FED}" presName="vert0" presStyleCnt="0">
        <dgm:presLayoutVars>
          <dgm:dir/>
          <dgm:animOne val="branch"/>
          <dgm:animLvl val="lvl"/>
        </dgm:presLayoutVars>
      </dgm:prSet>
      <dgm:spPr/>
      <dgm:t>
        <a:bodyPr/>
        <a:lstStyle/>
        <a:p>
          <a:endParaRPr lang="en-US"/>
        </a:p>
      </dgm:t>
    </dgm:pt>
    <dgm:pt modelId="{61E6B878-F77A-4E52-B7DC-B18D86C12027}" type="pres">
      <dgm:prSet presAssocID="{548FA38B-55AA-4B5D-9396-ABC2525B4209}" presName="thickLine" presStyleLbl="alignNode1" presStyleIdx="0" presStyleCnt="1"/>
      <dgm:spPr/>
    </dgm:pt>
    <dgm:pt modelId="{C426345B-5818-4B8C-804A-42E51A3B9C36}" type="pres">
      <dgm:prSet presAssocID="{548FA38B-55AA-4B5D-9396-ABC2525B4209}" presName="horz1" presStyleCnt="0"/>
      <dgm:spPr/>
    </dgm:pt>
    <dgm:pt modelId="{7BB81532-7CD0-4E95-B767-6A23CD1CB97A}" type="pres">
      <dgm:prSet presAssocID="{548FA38B-55AA-4B5D-9396-ABC2525B4209}" presName="tx1" presStyleLbl="revTx" presStyleIdx="0" presStyleCnt="8" custScaleX="115235"/>
      <dgm:spPr/>
      <dgm:t>
        <a:bodyPr/>
        <a:lstStyle/>
        <a:p>
          <a:endParaRPr lang="en-US"/>
        </a:p>
      </dgm:t>
    </dgm:pt>
    <dgm:pt modelId="{C5BA325D-ADA4-438B-9D91-AED8369AA161}" type="pres">
      <dgm:prSet presAssocID="{548FA38B-55AA-4B5D-9396-ABC2525B4209}" presName="vert1" presStyleCnt="0"/>
      <dgm:spPr/>
    </dgm:pt>
    <dgm:pt modelId="{A82C310B-926A-4C04-B165-ECA0A1F12E5E}" type="pres">
      <dgm:prSet presAssocID="{F87F8131-1346-4BFB-9571-02BDCC2801AA}" presName="vertSpace2a" presStyleCnt="0"/>
      <dgm:spPr/>
    </dgm:pt>
    <dgm:pt modelId="{9C70AA79-EFCE-4E1A-BE65-329A2E8C2020}" type="pres">
      <dgm:prSet presAssocID="{F87F8131-1346-4BFB-9571-02BDCC2801AA}" presName="horz2" presStyleCnt="0"/>
      <dgm:spPr/>
    </dgm:pt>
    <dgm:pt modelId="{73081C91-0FED-4726-A587-D5AF1B7F688C}" type="pres">
      <dgm:prSet presAssocID="{F87F8131-1346-4BFB-9571-02BDCC2801AA}" presName="horzSpace2" presStyleCnt="0"/>
      <dgm:spPr/>
    </dgm:pt>
    <dgm:pt modelId="{0D842462-6C0E-40A0-8632-1E64FAED5DCB}" type="pres">
      <dgm:prSet presAssocID="{F87F8131-1346-4BFB-9571-02BDCC2801AA}" presName="tx2" presStyleLbl="revTx" presStyleIdx="1" presStyleCnt="8"/>
      <dgm:spPr/>
      <dgm:t>
        <a:bodyPr/>
        <a:lstStyle/>
        <a:p>
          <a:endParaRPr lang="en-US"/>
        </a:p>
      </dgm:t>
    </dgm:pt>
    <dgm:pt modelId="{EC1A7C1A-EE87-4415-8A24-0DA29C4B70C9}" type="pres">
      <dgm:prSet presAssocID="{F87F8131-1346-4BFB-9571-02BDCC2801AA}" presName="vert2" presStyleCnt="0"/>
      <dgm:spPr/>
    </dgm:pt>
    <dgm:pt modelId="{96B3496E-0059-4FB2-91F6-9D365619C432}" type="pres">
      <dgm:prSet presAssocID="{F87F8131-1346-4BFB-9571-02BDCC2801AA}" presName="thinLine2b" presStyleLbl="callout" presStyleIdx="0" presStyleCnt="7"/>
      <dgm:spPr/>
    </dgm:pt>
    <dgm:pt modelId="{DA68AEDF-273C-456D-A251-1EDB35596D3D}" type="pres">
      <dgm:prSet presAssocID="{F87F8131-1346-4BFB-9571-02BDCC2801AA}" presName="vertSpace2b" presStyleCnt="0"/>
      <dgm:spPr/>
    </dgm:pt>
    <dgm:pt modelId="{1CA628FA-6807-43B6-839D-D14F2662BB98}" type="pres">
      <dgm:prSet presAssocID="{9A88DF62-9E0E-45D4-AD22-40219F7EB688}" presName="horz2" presStyleCnt="0"/>
      <dgm:spPr/>
    </dgm:pt>
    <dgm:pt modelId="{0B18D65F-B07E-4759-A524-6F647C7DD5A1}" type="pres">
      <dgm:prSet presAssocID="{9A88DF62-9E0E-45D4-AD22-40219F7EB688}" presName="horzSpace2" presStyleCnt="0"/>
      <dgm:spPr/>
    </dgm:pt>
    <dgm:pt modelId="{3082BEC3-AF52-4B2C-BA0D-42D3ECAF3AD8}" type="pres">
      <dgm:prSet presAssocID="{9A88DF62-9E0E-45D4-AD22-40219F7EB688}" presName="tx2" presStyleLbl="revTx" presStyleIdx="2" presStyleCnt="8"/>
      <dgm:spPr/>
      <dgm:t>
        <a:bodyPr/>
        <a:lstStyle/>
        <a:p>
          <a:endParaRPr lang="en-US"/>
        </a:p>
      </dgm:t>
    </dgm:pt>
    <dgm:pt modelId="{E9E67B7A-6AD1-4545-A9A3-D1B027F8A6F7}" type="pres">
      <dgm:prSet presAssocID="{9A88DF62-9E0E-45D4-AD22-40219F7EB688}" presName="vert2" presStyleCnt="0"/>
      <dgm:spPr/>
    </dgm:pt>
    <dgm:pt modelId="{4672BFCD-E1BC-4801-B91E-B97F31BAB81A}" type="pres">
      <dgm:prSet presAssocID="{9A88DF62-9E0E-45D4-AD22-40219F7EB688}" presName="thinLine2b" presStyleLbl="callout" presStyleIdx="1" presStyleCnt="7"/>
      <dgm:spPr/>
    </dgm:pt>
    <dgm:pt modelId="{E77F9305-3C0D-4515-AADD-08062645C75E}" type="pres">
      <dgm:prSet presAssocID="{9A88DF62-9E0E-45D4-AD22-40219F7EB688}" presName="vertSpace2b" presStyleCnt="0"/>
      <dgm:spPr/>
    </dgm:pt>
    <dgm:pt modelId="{D9CE262F-A616-4252-88BC-AA23613CDF0A}" type="pres">
      <dgm:prSet presAssocID="{C2B3B13D-E063-4D24-B2F2-DD5DEB861C4E}" presName="horz2" presStyleCnt="0"/>
      <dgm:spPr/>
    </dgm:pt>
    <dgm:pt modelId="{AEE30ACF-83E0-48F6-813C-7B20DCACB588}" type="pres">
      <dgm:prSet presAssocID="{C2B3B13D-E063-4D24-B2F2-DD5DEB861C4E}" presName="horzSpace2" presStyleCnt="0"/>
      <dgm:spPr/>
    </dgm:pt>
    <dgm:pt modelId="{B8E4C48C-6CF1-4161-B7BF-0EB10AD93A1C}" type="pres">
      <dgm:prSet presAssocID="{C2B3B13D-E063-4D24-B2F2-DD5DEB861C4E}" presName="tx2" presStyleLbl="revTx" presStyleIdx="3" presStyleCnt="8" custScaleX="120641"/>
      <dgm:spPr/>
      <dgm:t>
        <a:bodyPr/>
        <a:lstStyle/>
        <a:p>
          <a:endParaRPr lang="en-US"/>
        </a:p>
      </dgm:t>
    </dgm:pt>
    <dgm:pt modelId="{F8A32BF6-1CF8-41EE-8DD2-5F5AD6B8CFB7}" type="pres">
      <dgm:prSet presAssocID="{C2B3B13D-E063-4D24-B2F2-DD5DEB861C4E}" presName="vert2" presStyleCnt="0"/>
      <dgm:spPr/>
    </dgm:pt>
    <dgm:pt modelId="{3AA06040-EF79-4D7A-A0D0-12EB019B2F2C}" type="pres">
      <dgm:prSet presAssocID="{C2B3B13D-E063-4D24-B2F2-DD5DEB861C4E}" presName="thinLine2b" presStyleLbl="callout" presStyleIdx="2" presStyleCnt="7"/>
      <dgm:spPr/>
    </dgm:pt>
    <dgm:pt modelId="{1E970C15-192D-4320-8654-737C840BF8FD}" type="pres">
      <dgm:prSet presAssocID="{C2B3B13D-E063-4D24-B2F2-DD5DEB861C4E}" presName="vertSpace2b" presStyleCnt="0"/>
      <dgm:spPr/>
    </dgm:pt>
    <dgm:pt modelId="{F3843B90-FE43-4791-90F9-98350EB60CB6}" type="pres">
      <dgm:prSet presAssocID="{659B6B03-1039-475A-B34F-0645A2D73159}" presName="horz2" presStyleCnt="0"/>
      <dgm:spPr/>
    </dgm:pt>
    <dgm:pt modelId="{4F6DC7FB-CC42-4A8F-9315-FA84BF7976A2}" type="pres">
      <dgm:prSet presAssocID="{659B6B03-1039-475A-B34F-0645A2D73159}" presName="horzSpace2" presStyleCnt="0"/>
      <dgm:spPr/>
    </dgm:pt>
    <dgm:pt modelId="{F1FEE93F-209F-485B-905F-99517B7060A6}" type="pres">
      <dgm:prSet presAssocID="{659B6B03-1039-475A-B34F-0645A2D73159}" presName="tx2" presStyleLbl="revTx" presStyleIdx="4" presStyleCnt="8"/>
      <dgm:spPr/>
      <dgm:t>
        <a:bodyPr/>
        <a:lstStyle/>
        <a:p>
          <a:endParaRPr lang="en-US"/>
        </a:p>
      </dgm:t>
    </dgm:pt>
    <dgm:pt modelId="{AA9A722C-F6E2-4C8F-B34D-25DCADD8E8F6}" type="pres">
      <dgm:prSet presAssocID="{659B6B03-1039-475A-B34F-0645A2D73159}" presName="vert2" presStyleCnt="0"/>
      <dgm:spPr/>
    </dgm:pt>
    <dgm:pt modelId="{1DA86919-7F50-4847-94C7-00ABEC0230F2}" type="pres">
      <dgm:prSet presAssocID="{659B6B03-1039-475A-B34F-0645A2D73159}" presName="thinLine2b" presStyleLbl="callout" presStyleIdx="3" presStyleCnt="7"/>
      <dgm:spPr/>
    </dgm:pt>
    <dgm:pt modelId="{D99207F5-032B-4E45-ADCE-D97B5ABF6012}" type="pres">
      <dgm:prSet presAssocID="{659B6B03-1039-475A-B34F-0645A2D73159}" presName="vertSpace2b" presStyleCnt="0"/>
      <dgm:spPr/>
    </dgm:pt>
    <dgm:pt modelId="{AFFD5F0C-25A4-495E-AB7B-C15E58289959}" type="pres">
      <dgm:prSet presAssocID="{70E231B6-C932-48BE-A480-37D4243B4DA0}" presName="horz2" presStyleCnt="0"/>
      <dgm:spPr/>
    </dgm:pt>
    <dgm:pt modelId="{3700F556-7D49-4DDB-9B85-9567DAAD9E9C}" type="pres">
      <dgm:prSet presAssocID="{70E231B6-C932-48BE-A480-37D4243B4DA0}" presName="horzSpace2" presStyleCnt="0"/>
      <dgm:spPr/>
    </dgm:pt>
    <dgm:pt modelId="{27D70F5A-AE8F-4B9F-9AA5-D7227F79F49A}" type="pres">
      <dgm:prSet presAssocID="{70E231B6-C932-48BE-A480-37D4243B4DA0}" presName="tx2" presStyleLbl="revTx" presStyleIdx="5" presStyleCnt="8"/>
      <dgm:spPr/>
      <dgm:t>
        <a:bodyPr/>
        <a:lstStyle/>
        <a:p>
          <a:endParaRPr lang="en-US"/>
        </a:p>
      </dgm:t>
    </dgm:pt>
    <dgm:pt modelId="{9310DBEC-52A5-4C60-BAEC-93DAF9F2FF94}" type="pres">
      <dgm:prSet presAssocID="{70E231B6-C932-48BE-A480-37D4243B4DA0}" presName="vert2" presStyleCnt="0"/>
      <dgm:spPr/>
    </dgm:pt>
    <dgm:pt modelId="{1BD6FB53-768E-4217-BFEF-448535DC3851}" type="pres">
      <dgm:prSet presAssocID="{70E231B6-C932-48BE-A480-37D4243B4DA0}" presName="thinLine2b" presStyleLbl="callout" presStyleIdx="4" presStyleCnt="7"/>
      <dgm:spPr/>
    </dgm:pt>
    <dgm:pt modelId="{033F42E7-A51B-4C23-8940-565C391B9026}" type="pres">
      <dgm:prSet presAssocID="{70E231B6-C932-48BE-A480-37D4243B4DA0}" presName="vertSpace2b" presStyleCnt="0"/>
      <dgm:spPr/>
    </dgm:pt>
    <dgm:pt modelId="{04B06102-46A2-4A90-9EC1-73E06E946625}" type="pres">
      <dgm:prSet presAssocID="{41C9BB51-3F22-4DB2-A602-6438615A1B91}" presName="horz2" presStyleCnt="0"/>
      <dgm:spPr/>
    </dgm:pt>
    <dgm:pt modelId="{C427B582-E062-4572-BC57-BB3595954B94}" type="pres">
      <dgm:prSet presAssocID="{41C9BB51-3F22-4DB2-A602-6438615A1B91}" presName="horzSpace2" presStyleCnt="0"/>
      <dgm:spPr/>
    </dgm:pt>
    <dgm:pt modelId="{69AD7120-3503-4732-B1E3-D4F6BAE54117}" type="pres">
      <dgm:prSet presAssocID="{41C9BB51-3F22-4DB2-A602-6438615A1B91}" presName="tx2" presStyleLbl="revTx" presStyleIdx="6" presStyleCnt="8"/>
      <dgm:spPr/>
      <dgm:t>
        <a:bodyPr/>
        <a:lstStyle/>
        <a:p>
          <a:endParaRPr lang="en-US"/>
        </a:p>
      </dgm:t>
    </dgm:pt>
    <dgm:pt modelId="{04BAE22D-2FDD-4587-83AA-F4B1D124E2C3}" type="pres">
      <dgm:prSet presAssocID="{41C9BB51-3F22-4DB2-A602-6438615A1B91}" presName="vert2" presStyleCnt="0"/>
      <dgm:spPr/>
    </dgm:pt>
    <dgm:pt modelId="{0977DB29-ADB4-48FE-815B-CE3E6ABDB565}" type="pres">
      <dgm:prSet presAssocID="{41C9BB51-3F22-4DB2-A602-6438615A1B91}" presName="thinLine2b" presStyleLbl="callout" presStyleIdx="5" presStyleCnt="7"/>
      <dgm:spPr/>
    </dgm:pt>
    <dgm:pt modelId="{687C8FCD-3503-4C37-B3B0-451AD5AEDF34}" type="pres">
      <dgm:prSet presAssocID="{41C9BB51-3F22-4DB2-A602-6438615A1B91}" presName="vertSpace2b" presStyleCnt="0"/>
      <dgm:spPr/>
    </dgm:pt>
    <dgm:pt modelId="{FF685FDA-ECC0-4C5F-AB4A-74EFF6321517}" type="pres">
      <dgm:prSet presAssocID="{C021E9AE-EEF5-49FB-A860-A444893555F9}" presName="horz2" presStyleCnt="0"/>
      <dgm:spPr/>
    </dgm:pt>
    <dgm:pt modelId="{AB0FF694-56DF-4373-B7AD-F83C22C1FD80}" type="pres">
      <dgm:prSet presAssocID="{C021E9AE-EEF5-49FB-A860-A444893555F9}" presName="horzSpace2" presStyleCnt="0"/>
      <dgm:spPr/>
    </dgm:pt>
    <dgm:pt modelId="{F0EA0C1B-BDEE-4521-B6E6-CC887AEF2B25}" type="pres">
      <dgm:prSet presAssocID="{C021E9AE-EEF5-49FB-A860-A444893555F9}" presName="tx2" presStyleLbl="revTx" presStyleIdx="7" presStyleCnt="8"/>
      <dgm:spPr/>
      <dgm:t>
        <a:bodyPr/>
        <a:lstStyle/>
        <a:p>
          <a:endParaRPr lang="en-US"/>
        </a:p>
      </dgm:t>
    </dgm:pt>
    <dgm:pt modelId="{FC6B315F-A6D1-43BF-8162-933C178D9B7F}" type="pres">
      <dgm:prSet presAssocID="{C021E9AE-EEF5-49FB-A860-A444893555F9}" presName="vert2" presStyleCnt="0"/>
      <dgm:spPr/>
    </dgm:pt>
    <dgm:pt modelId="{C604DA58-DF8F-43C1-A462-12E44DA292B5}" type="pres">
      <dgm:prSet presAssocID="{C021E9AE-EEF5-49FB-A860-A444893555F9}" presName="thinLine2b" presStyleLbl="callout" presStyleIdx="6" presStyleCnt="7"/>
      <dgm:spPr/>
    </dgm:pt>
    <dgm:pt modelId="{2170393E-08E7-43C3-9095-089AF684F940}" type="pres">
      <dgm:prSet presAssocID="{C021E9AE-EEF5-49FB-A860-A444893555F9}" presName="vertSpace2b" presStyleCnt="0"/>
      <dgm:spPr/>
    </dgm:pt>
  </dgm:ptLst>
  <dgm:cxnLst>
    <dgm:cxn modelId="{1CBFF901-2B2C-4FA8-B5CB-2FBD35D8FDF3}" srcId="{548FA38B-55AA-4B5D-9396-ABC2525B4209}" destId="{659B6B03-1039-475A-B34F-0645A2D73159}" srcOrd="3" destOrd="0" parTransId="{050B81A6-B3E4-4068-AC9C-593579169304}" sibTransId="{7C0590D2-A1B4-4EEB-A122-8E19581A675E}"/>
    <dgm:cxn modelId="{C702E744-5CFB-4933-B7F5-DF3AC9E96444}" srcId="{548FA38B-55AA-4B5D-9396-ABC2525B4209}" destId="{C021E9AE-EEF5-49FB-A860-A444893555F9}" srcOrd="6" destOrd="0" parTransId="{39D3F8AD-5AC0-454D-9437-45DA0CE59DD3}" sibTransId="{E5709057-ED58-4670-B3FF-5844E7A0A761}"/>
    <dgm:cxn modelId="{594FB5DE-4DCE-456C-BD08-7F6F86B19CF9}" type="presOf" srcId="{9A88DF62-9E0E-45D4-AD22-40219F7EB688}" destId="{3082BEC3-AF52-4B2C-BA0D-42D3ECAF3AD8}" srcOrd="0" destOrd="0" presId="urn:microsoft.com/office/officeart/2008/layout/LinedList"/>
    <dgm:cxn modelId="{359FADE6-59C3-4E04-92E0-EB8AB08E5C95}" type="presOf" srcId="{F87F8131-1346-4BFB-9571-02BDCC2801AA}" destId="{0D842462-6C0E-40A0-8632-1E64FAED5DCB}" srcOrd="0" destOrd="0" presId="urn:microsoft.com/office/officeart/2008/layout/LinedList"/>
    <dgm:cxn modelId="{AFF23F62-5359-40D2-BD8A-C77EB82D98F0}" type="presOf" srcId="{548FA38B-55AA-4B5D-9396-ABC2525B4209}" destId="{7BB81532-7CD0-4E95-B767-6A23CD1CB97A}" srcOrd="0" destOrd="0" presId="urn:microsoft.com/office/officeart/2008/layout/LinedList"/>
    <dgm:cxn modelId="{59AAD168-0587-4962-9504-63B207698A2B}" type="presOf" srcId="{70E231B6-C932-48BE-A480-37D4243B4DA0}" destId="{27D70F5A-AE8F-4B9F-9AA5-D7227F79F49A}" srcOrd="0" destOrd="0" presId="urn:microsoft.com/office/officeart/2008/layout/LinedList"/>
    <dgm:cxn modelId="{A82613F6-FA2E-407C-8B03-633D81DFB2BF}" srcId="{DBE62D61-A7AD-4B7B-94BE-FE0411EC8FED}" destId="{548FA38B-55AA-4B5D-9396-ABC2525B4209}" srcOrd="0" destOrd="0" parTransId="{1832E687-53A1-479C-8CD0-D10F2A072601}" sibTransId="{4CF697D7-8611-44AF-B178-722CEDA3B2ED}"/>
    <dgm:cxn modelId="{B479ABFF-E956-419F-8DDA-851B357446D4}" type="presOf" srcId="{C021E9AE-EEF5-49FB-A860-A444893555F9}" destId="{F0EA0C1B-BDEE-4521-B6E6-CC887AEF2B25}" srcOrd="0" destOrd="0" presId="urn:microsoft.com/office/officeart/2008/layout/LinedList"/>
    <dgm:cxn modelId="{16D2FA75-0590-4D7F-BCDA-B61E08A58BCD}" srcId="{548FA38B-55AA-4B5D-9396-ABC2525B4209}" destId="{9A88DF62-9E0E-45D4-AD22-40219F7EB688}" srcOrd="1" destOrd="0" parTransId="{BBC89C96-2A47-4727-99E7-80919C7BC8F6}" sibTransId="{CEFB35AA-F4BE-4134-8208-FEF5CC3BD171}"/>
    <dgm:cxn modelId="{4417B226-442C-42C5-8DB2-784E8B1AAFEB}" srcId="{548FA38B-55AA-4B5D-9396-ABC2525B4209}" destId="{41C9BB51-3F22-4DB2-A602-6438615A1B91}" srcOrd="5" destOrd="0" parTransId="{7A2EBCAE-F02E-44C6-8001-79511477B26B}" sibTransId="{9B95AD2F-A958-45DA-B0F4-CC8700F15DEC}"/>
    <dgm:cxn modelId="{1B8B7701-6F54-499C-93F5-8415105206B7}" type="presOf" srcId="{C2B3B13D-E063-4D24-B2F2-DD5DEB861C4E}" destId="{B8E4C48C-6CF1-4161-B7BF-0EB10AD93A1C}" srcOrd="0" destOrd="0" presId="urn:microsoft.com/office/officeart/2008/layout/LinedList"/>
    <dgm:cxn modelId="{F3DADC7D-121C-4800-B8BE-CBA20949B37C}" srcId="{548FA38B-55AA-4B5D-9396-ABC2525B4209}" destId="{C2B3B13D-E063-4D24-B2F2-DD5DEB861C4E}" srcOrd="2" destOrd="0" parTransId="{AF0E5D0B-1AC5-4156-A88D-91D60FBB4938}" sibTransId="{4A1F0ACA-721A-45D8-ABDE-5C435F52940F}"/>
    <dgm:cxn modelId="{0FBB487F-5CB9-4E83-AC9A-90D305D240D3}" type="presOf" srcId="{DBE62D61-A7AD-4B7B-94BE-FE0411EC8FED}" destId="{A0A7A3BB-A834-4953-B038-953B53268B8C}" srcOrd="0" destOrd="0" presId="urn:microsoft.com/office/officeart/2008/layout/LinedList"/>
    <dgm:cxn modelId="{472ED45B-30E4-4A5B-AE80-85EBC2C65999}" type="presOf" srcId="{41C9BB51-3F22-4DB2-A602-6438615A1B91}" destId="{69AD7120-3503-4732-B1E3-D4F6BAE54117}" srcOrd="0" destOrd="0" presId="urn:microsoft.com/office/officeart/2008/layout/LinedList"/>
    <dgm:cxn modelId="{03F0D513-30B0-418E-8EF4-51844890C754}" srcId="{548FA38B-55AA-4B5D-9396-ABC2525B4209}" destId="{70E231B6-C932-48BE-A480-37D4243B4DA0}" srcOrd="4" destOrd="0" parTransId="{6DBCFC7F-8E41-4E88-A798-26F490BC5F85}" sibTransId="{56079615-5DAC-4402-9DCF-B386198A48D2}"/>
    <dgm:cxn modelId="{08DC0D9E-D95B-4898-9F86-1B22046F01E4}" type="presOf" srcId="{659B6B03-1039-475A-B34F-0645A2D73159}" destId="{F1FEE93F-209F-485B-905F-99517B7060A6}" srcOrd="0" destOrd="0" presId="urn:microsoft.com/office/officeart/2008/layout/LinedList"/>
    <dgm:cxn modelId="{A48AF5F2-55BF-4A55-B1A1-354EA823D0BB}" srcId="{548FA38B-55AA-4B5D-9396-ABC2525B4209}" destId="{F87F8131-1346-4BFB-9571-02BDCC2801AA}" srcOrd="0" destOrd="0" parTransId="{6EEC6119-952A-4268-8387-FEF4F6D4E407}" sibTransId="{6702506A-7CBD-4B94-B264-2DB463082768}"/>
    <dgm:cxn modelId="{CCC47E05-D9DD-4144-B82D-190103F53DF2}" type="presParOf" srcId="{A0A7A3BB-A834-4953-B038-953B53268B8C}" destId="{61E6B878-F77A-4E52-B7DC-B18D86C12027}" srcOrd="0" destOrd="0" presId="urn:microsoft.com/office/officeart/2008/layout/LinedList"/>
    <dgm:cxn modelId="{40A9753C-5AA1-47F7-B00D-2DECEEFEC69C}" type="presParOf" srcId="{A0A7A3BB-A834-4953-B038-953B53268B8C}" destId="{C426345B-5818-4B8C-804A-42E51A3B9C36}" srcOrd="1" destOrd="0" presId="urn:microsoft.com/office/officeart/2008/layout/LinedList"/>
    <dgm:cxn modelId="{D86B0640-0109-40AA-A769-D337F7C83716}" type="presParOf" srcId="{C426345B-5818-4B8C-804A-42E51A3B9C36}" destId="{7BB81532-7CD0-4E95-B767-6A23CD1CB97A}" srcOrd="0" destOrd="0" presId="urn:microsoft.com/office/officeart/2008/layout/LinedList"/>
    <dgm:cxn modelId="{D1566713-3766-47AF-BBD1-73B209B15931}" type="presParOf" srcId="{C426345B-5818-4B8C-804A-42E51A3B9C36}" destId="{C5BA325D-ADA4-438B-9D91-AED8369AA161}" srcOrd="1" destOrd="0" presId="urn:microsoft.com/office/officeart/2008/layout/LinedList"/>
    <dgm:cxn modelId="{85F771A0-13B7-4BB4-8DCC-E3C7A5E429EF}" type="presParOf" srcId="{C5BA325D-ADA4-438B-9D91-AED8369AA161}" destId="{A82C310B-926A-4C04-B165-ECA0A1F12E5E}" srcOrd="0" destOrd="0" presId="urn:microsoft.com/office/officeart/2008/layout/LinedList"/>
    <dgm:cxn modelId="{0736068C-23EC-4320-A0CF-458ECA0D87CD}" type="presParOf" srcId="{C5BA325D-ADA4-438B-9D91-AED8369AA161}" destId="{9C70AA79-EFCE-4E1A-BE65-329A2E8C2020}" srcOrd="1" destOrd="0" presId="urn:microsoft.com/office/officeart/2008/layout/LinedList"/>
    <dgm:cxn modelId="{CA6ACDF6-FB55-42C1-AA2C-35B489A7FB08}" type="presParOf" srcId="{9C70AA79-EFCE-4E1A-BE65-329A2E8C2020}" destId="{73081C91-0FED-4726-A587-D5AF1B7F688C}" srcOrd="0" destOrd="0" presId="urn:microsoft.com/office/officeart/2008/layout/LinedList"/>
    <dgm:cxn modelId="{DAE36DBB-5534-4D04-9D7F-3A826F14F63B}" type="presParOf" srcId="{9C70AA79-EFCE-4E1A-BE65-329A2E8C2020}" destId="{0D842462-6C0E-40A0-8632-1E64FAED5DCB}" srcOrd="1" destOrd="0" presId="urn:microsoft.com/office/officeart/2008/layout/LinedList"/>
    <dgm:cxn modelId="{036F5C9E-A768-49C6-93E3-5BBFA2E98926}" type="presParOf" srcId="{9C70AA79-EFCE-4E1A-BE65-329A2E8C2020}" destId="{EC1A7C1A-EE87-4415-8A24-0DA29C4B70C9}" srcOrd="2" destOrd="0" presId="urn:microsoft.com/office/officeart/2008/layout/LinedList"/>
    <dgm:cxn modelId="{FC5144A8-C24D-47BA-AEFE-36B5DF8AD0E9}" type="presParOf" srcId="{C5BA325D-ADA4-438B-9D91-AED8369AA161}" destId="{96B3496E-0059-4FB2-91F6-9D365619C432}" srcOrd="2" destOrd="0" presId="urn:microsoft.com/office/officeart/2008/layout/LinedList"/>
    <dgm:cxn modelId="{17328349-FDB2-4827-BEAE-E727021C75E0}" type="presParOf" srcId="{C5BA325D-ADA4-438B-9D91-AED8369AA161}" destId="{DA68AEDF-273C-456D-A251-1EDB35596D3D}" srcOrd="3" destOrd="0" presId="urn:microsoft.com/office/officeart/2008/layout/LinedList"/>
    <dgm:cxn modelId="{1B79A1D1-32AE-4F3B-B824-F8885CC74DD9}" type="presParOf" srcId="{C5BA325D-ADA4-438B-9D91-AED8369AA161}" destId="{1CA628FA-6807-43B6-839D-D14F2662BB98}" srcOrd="4" destOrd="0" presId="urn:microsoft.com/office/officeart/2008/layout/LinedList"/>
    <dgm:cxn modelId="{5AB3E48D-FDFE-4729-BD6C-BE26B24C6F22}" type="presParOf" srcId="{1CA628FA-6807-43B6-839D-D14F2662BB98}" destId="{0B18D65F-B07E-4759-A524-6F647C7DD5A1}" srcOrd="0" destOrd="0" presId="urn:microsoft.com/office/officeart/2008/layout/LinedList"/>
    <dgm:cxn modelId="{160C3293-4FA0-44DF-9148-A41367D05931}" type="presParOf" srcId="{1CA628FA-6807-43B6-839D-D14F2662BB98}" destId="{3082BEC3-AF52-4B2C-BA0D-42D3ECAF3AD8}" srcOrd="1" destOrd="0" presId="urn:microsoft.com/office/officeart/2008/layout/LinedList"/>
    <dgm:cxn modelId="{5702D817-50EE-4DF9-AD5D-503BDA3CEA66}" type="presParOf" srcId="{1CA628FA-6807-43B6-839D-D14F2662BB98}" destId="{E9E67B7A-6AD1-4545-A9A3-D1B027F8A6F7}" srcOrd="2" destOrd="0" presId="urn:microsoft.com/office/officeart/2008/layout/LinedList"/>
    <dgm:cxn modelId="{1DA9122B-D818-451C-BF0C-61F49FA0D311}" type="presParOf" srcId="{C5BA325D-ADA4-438B-9D91-AED8369AA161}" destId="{4672BFCD-E1BC-4801-B91E-B97F31BAB81A}" srcOrd="5" destOrd="0" presId="urn:microsoft.com/office/officeart/2008/layout/LinedList"/>
    <dgm:cxn modelId="{D752CE69-8454-47F3-BB54-444469AF81D3}" type="presParOf" srcId="{C5BA325D-ADA4-438B-9D91-AED8369AA161}" destId="{E77F9305-3C0D-4515-AADD-08062645C75E}" srcOrd="6" destOrd="0" presId="urn:microsoft.com/office/officeart/2008/layout/LinedList"/>
    <dgm:cxn modelId="{A441ED8D-13F9-4170-942D-982E1FD6D902}" type="presParOf" srcId="{C5BA325D-ADA4-438B-9D91-AED8369AA161}" destId="{D9CE262F-A616-4252-88BC-AA23613CDF0A}" srcOrd="7" destOrd="0" presId="urn:microsoft.com/office/officeart/2008/layout/LinedList"/>
    <dgm:cxn modelId="{319DE344-C147-43EB-B728-E839E4DC3BF4}" type="presParOf" srcId="{D9CE262F-A616-4252-88BC-AA23613CDF0A}" destId="{AEE30ACF-83E0-48F6-813C-7B20DCACB588}" srcOrd="0" destOrd="0" presId="urn:microsoft.com/office/officeart/2008/layout/LinedList"/>
    <dgm:cxn modelId="{B2807015-BEB5-48DA-86B0-B241FBF5516E}" type="presParOf" srcId="{D9CE262F-A616-4252-88BC-AA23613CDF0A}" destId="{B8E4C48C-6CF1-4161-B7BF-0EB10AD93A1C}" srcOrd="1" destOrd="0" presId="urn:microsoft.com/office/officeart/2008/layout/LinedList"/>
    <dgm:cxn modelId="{B575DFB6-3AFE-4F6E-8CDD-5FED5A3B0B36}" type="presParOf" srcId="{D9CE262F-A616-4252-88BC-AA23613CDF0A}" destId="{F8A32BF6-1CF8-41EE-8DD2-5F5AD6B8CFB7}" srcOrd="2" destOrd="0" presId="urn:microsoft.com/office/officeart/2008/layout/LinedList"/>
    <dgm:cxn modelId="{30F1D95A-45DC-4BA8-8588-35D02A9D2262}" type="presParOf" srcId="{C5BA325D-ADA4-438B-9D91-AED8369AA161}" destId="{3AA06040-EF79-4D7A-A0D0-12EB019B2F2C}" srcOrd="8" destOrd="0" presId="urn:microsoft.com/office/officeart/2008/layout/LinedList"/>
    <dgm:cxn modelId="{87D6FF12-9E6F-4F8B-9FBF-0358185A3ED5}" type="presParOf" srcId="{C5BA325D-ADA4-438B-9D91-AED8369AA161}" destId="{1E970C15-192D-4320-8654-737C840BF8FD}" srcOrd="9" destOrd="0" presId="urn:microsoft.com/office/officeart/2008/layout/LinedList"/>
    <dgm:cxn modelId="{BCDB2B59-1D5A-4BC2-8D51-A107A91AA787}" type="presParOf" srcId="{C5BA325D-ADA4-438B-9D91-AED8369AA161}" destId="{F3843B90-FE43-4791-90F9-98350EB60CB6}" srcOrd="10" destOrd="0" presId="urn:microsoft.com/office/officeart/2008/layout/LinedList"/>
    <dgm:cxn modelId="{D29236CF-78C1-4F1E-AE97-B5DA289A596F}" type="presParOf" srcId="{F3843B90-FE43-4791-90F9-98350EB60CB6}" destId="{4F6DC7FB-CC42-4A8F-9315-FA84BF7976A2}" srcOrd="0" destOrd="0" presId="urn:microsoft.com/office/officeart/2008/layout/LinedList"/>
    <dgm:cxn modelId="{142F6E37-8BB4-4DE7-B860-5F4FC1F61CB7}" type="presParOf" srcId="{F3843B90-FE43-4791-90F9-98350EB60CB6}" destId="{F1FEE93F-209F-485B-905F-99517B7060A6}" srcOrd="1" destOrd="0" presId="urn:microsoft.com/office/officeart/2008/layout/LinedList"/>
    <dgm:cxn modelId="{C2FA5BAC-6BD3-41FD-9A2E-3A5EF1FE03F2}" type="presParOf" srcId="{F3843B90-FE43-4791-90F9-98350EB60CB6}" destId="{AA9A722C-F6E2-4C8F-B34D-25DCADD8E8F6}" srcOrd="2" destOrd="0" presId="urn:microsoft.com/office/officeart/2008/layout/LinedList"/>
    <dgm:cxn modelId="{B90C060D-AE37-4101-99ED-702254F0C11B}" type="presParOf" srcId="{C5BA325D-ADA4-438B-9D91-AED8369AA161}" destId="{1DA86919-7F50-4847-94C7-00ABEC0230F2}" srcOrd="11" destOrd="0" presId="urn:microsoft.com/office/officeart/2008/layout/LinedList"/>
    <dgm:cxn modelId="{FB6F16E7-49AE-4AAB-BA95-09DA2B295502}" type="presParOf" srcId="{C5BA325D-ADA4-438B-9D91-AED8369AA161}" destId="{D99207F5-032B-4E45-ADCE-D97B5ABF6012}" srcOrd="12" destOrd="0" presId="urn:microsoft.com/office/officeart/2008/layout/LinedList"/>
    <dgm:cxn modelId="{8FAD2F09-848C-4D73-ABD2-099FC78B8A7C}" type="presParOf" srcId="{C5BA325D-ADA4-438B-9D91-AED8369AA161}" destId="{AFFD5F0C-25A4-495E-AB7B-C15E58289959}" srcOrd="13" destOrd="0" presId="urn:microsoft.com/office/officeart/2008/layout/LinedList"/>
    <dgm:cxn modelId="{3508F8E7-DA6E-451D-9D22-CD1A1E9EFF0C}" type="presParOf" srcId="{AFFD5F0C-25A4-495E-AB7B-C15E58289959}" destId="{3700F556-7D49-4DDB-9B85-9567DAAD9E9C}" srcOrd="0" destOrd="0" presId="urn:microsoft.com/office/officeart/2008/layout/LinedList"/>
    <dgm:cxn modelId="{68F44BD7-01E2-48E8-959A-1B6E78E95DCA}" type="presParOf" srcId="{AFFD5F0C-25A4-495E-AB7B-C15E58289959}" destId="{27D70F5A-AE8F-4B9F-9AA5-D7227F79F49A}" srcOrd="1" destOrd="0" presId="urn:microsoft.com/office/officeart/2008/layout/LinedList"/>
    <dgm:cxn modelId="{AB548583-5EA3-4E3B-90B1-E87AB612661F}" type="presParOf" srcId="{AFFD5F0C-25A4-495E-AB7B-C15E58289959}" destId="{9310DBEC-52A5-4C60-BAEC-93DAF9F2FF94}" srcOrd="2" destOrd="0" presId="urn:microsoft.com/office/officeart/2008/layout/LinedList"/>
    <dgm:cxn modelId="{C705304E-7E63-4D58-8D47-A6A00ABAC0BC}" type="presParOf" srcId="{C5BA325D-ADA4-438B-9D91-AED8369AA161}" destId="{1BD6FB53-768E-4217-BFEF-448535DC3851}" srcOrd="14" destOrd="0" presId="urn:microsoft.com/office/officeart/2008/layout/LinedList"/>
    <dgm:cxn modelId="{7D9FEB51-78D7-4050-A03D-8202BB7D2CCD}" type="presParOf" srcId="{C5BA325D-ADA4-438B-9D91-AED8369AA161}" destId="{033F42E7-A51B-4C23-8940-565C391B9026}" srcOrd="15" destOrd="0" presId="urn:microsoft.com/office/officeart/2008/layout/LinedList"/>
    <dgm:cxn modelId="{0738F007-5AE1-48D6-8A78-B468D77F3CB6}" type="presParOf" srcId="{C5BA325D-ADA4-438B-9D91-AED8369AA161}" destId="{04B06102-46A2-4A90-9EC1-73E06E946625}" srcOrd="16" destOrd="0" presId="urn:microsoft.com/office/officeart/2008/layout/LinedList"/>
    <dgm:cxn modelId="{AD0D7909-3302-4FED-98A8-11DF8FFC7C46}" type="presParOf" srcId="{04B06102-46A2-4A90-9EC1-73E06E946625}" destId="{C427B582-E062-4572-BC57-BB3595954B94}" srcOrd="0" destOrd="0" presId="urn:microsoft.com/office/officeart/2008/layout/LinedList"/>
    <dgm:cxn modelId="{EA8DA774-AB82-4B02-8AA5-9851CE17F70F}" type="presParOf" srcId="{04B06102-46A2-4A90-9EC1-73E06E946625}" destId="{69AD7120-3503-4732-B1E3-D4F6BAE54117}" srcOrd="1" destOrd="0" presId="urn:microsoft.com/office/officeart/2008/layout/LinedList"/>
    <dgm:cxn modelId="{97AE7601-E299-4242-8BD9-4CA8DB2B4B0A}" type="presParOf" srcId="{04B06102-46A2-4A90-9EC1-73E06E946625}" destId="{04BAE22D-2FDD-4587-83AA-F4B1D124E2C3}" srcOrd="2" destOrd="0" presId="urn:microsoft.com/office/officeart/2008/layout/LinedList"/>
    <dgm:cxn modelId="{33621573-BAA0-4AE2-AEBD-80536329FCEF}" type="presParOf" srcId="{C5BA325D-ADA4-438B-9D91-AED8369AA161}" destId="{0977DB29-ADB4-48FE-815B-CE3E6ABDB565}" srcOrd="17" destOrd="0" presId="urn:microsoft.com/office/officeart/2008/layout/LinedList"/>
    <dgm:cxn modelId="{31E2BC0D-93E2-4578-89D5-6B03BFDCE398}" type="presParOf" srcId="{C5BA325D-ADA4-438B-9D91-AED8369AA161}" destId="{687C8FCD-3503-4C37-B3B0-451AD5AEDF34}" srcOrd="18" destOrd="0" presId="urn:microsoft.com/office/officeart/2008/layout/LinedList"/>
    <dgm:cxn modelId="{322F8471-FDB2-4159-BF61-099783A68D66}" type="presParOf" srcId="{C5BA325D-ADA4-438B-9D91-AED8369AA161}" destId="{FF685FDA-ECC0-4C5F-AB4A-74EFF6321517}" srcOrd="19" destOrd="0" presId="urn:microsoft.com/office/officeart/2008/layout/LinedList"/>
    <dgm:cxn modelId="{7FFBD52A-F35F-40BE-89DE-01B33A0F3A06}" type="presParOf" srcId="{FF685FDA-ECC0-4C5F-AB4A-74EFF6321517}" destId="{AB0FF694-56DF-4373-B7AD-F83C22C1FD80}" srcOrd="0" destOrd="0" presId="urn:microsoft.com/office/officeart/2008/layout/LinedList"/>
    <dgm:cxn modelId="{B9D1E864-DEE3-44A0-947B-158269AAA75B}" type="presParOf" srcId="{FF685FDA-ECC0-4C5F-AB4A-74EFF6321517}" destId="{F0EA0C1B-BDEE-4521-B6E6-CC887AEF2B25}" srcOrd="1" destOrd="0" presId="urn:microsoft.com/office/officeart/2008/layout/LinedList"/>
    <dgm:cxn modelId="{9BD85AC5-C8A7-4372-8E80-F8C12F32608F}" type="presParOf" srcId="{FF685FDA-ECC0-4C5F-AB4A-74EFF6321517}" destId="{FC6B315F-A6D1-43BF-8162-933C178D9B7F}" srcOrd="2" destOrd="0" presId="urn:microsoft.com/office/officeart/2008/layout/LinedList"/>
    <dgm:cxn modelId="{20C36F04-0FFB-4FCB-852E-79A8D08B0F26}" type="presParOf" srcId="{C5BA325D-ADA4-438B-9D91-AED8369AA161}" destId="{C604DA58-DF8F-43C1-A462-12E44DA292B5}" srcOrd="20" destOrd="0" presId="urn:microsoft.com/office/officeart/2008/layout/LinedList"/>
    <dgm:cxn modelId="{09C186C8-4631-4AB4-8FC3-8DEF6D43788D}" type="presParOf" srcId="{C5BA325D-ADA4-438B-9D91-AED8369AA161}" destId="{2170393E-08E7-43C3-9095-089AF684F940}"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E7041F-78A6-4EBB-8899-636E12AEDC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AF66DF-DB0B-4D1C-A345-918B872908D0}">
      <dgm:prSet custT="1"/>
      <dgm:spPr/>
      <dgm:t>
        <a:bodyPr/>
        <a:lstStyle/>
        <a:p>
          <a:r>
            <a:rPr lang="en-US" sz="1800" dirty="0" smtClean="0"/>
            <a:t>Explore dimensions; find deficiencies in data</a:t>
          </a:r>
          <a:endParaRPr lang="en-US" sz="1800" dirty="0"/>
        </a:p>
      </dgm:t>
    </dgm:pt>
    <dgm:pt modelId="{18ECD77A-9F6E-44CF-A0BA-783C94500F56}" type="parTrans" cxnId="{459254AB-A9A1-4EF8-915B-3A01B73E9A7D}">
      <dgm:prSet/>
      <dgm:spPr/>
      <dgm:t>
        <a:bodyPr/>
        <a:lstStyle/>
        <a:p>
          <a:endParaRPr lang="en-US" sz="2000"/>
        </a:p>
      </dgm:t>
    </dgm:pt>
    <dgm:pt modelId="{32828B27-3385-41C6-9044-E4B534897769}" type="sibTrans" cxnId="{459254AB-A9A1-4EF8-915B-3A01B73E9A7D}">
      <dgm:prSet/>
      <dgm:spPr/>
      <dgm:t>
        <a:bodyPr/>
        <a:lstStyle/>
        <a:p>
          <a:endParaRPr lang="en-US" sz="2000"/>
        </a:p>
      </dgm:t>
    </dgm:pt>
    <dgm:pt modelId="{545C7F00-4F17-4703-88D2-5905A516DED6}">
      <dgm:prSet custT="1"/>
      <dgm:spPr/>
      <dgm:t>
        <a:bodyPr/>
        <a:lstStyle/>
        <a:p>
          <a:r>
            <a:rPr lang="en-US" sz="1800" dirty="0" smtClean="0"/>
            <a:t>Add more data sources if required with support from Data Engineer </a:t>
          </a:r>
          <a:endParaRPr lang="en-US" sz="1800" dirty="0"/>
        </a:p>
      </dgm:t>
    </dgm:pt>
    <dgm:pt modelId="{875136F4-EFFF-4057-8CAC-62DF9DE60C4B}" type="parTrans" cxnId="{CB08413F-D739-47ED-9675-7F87FE1CAA7D}">
      <dgm:prSet/>
      <dgm:spPr/>
      <dgm:t>
        <a:bodyPr/>
        <a:lstStyle/>
        <a:p>
          <a:endParaRPr lang="en-US" sz="2000"/>
        </a:p>
      </dgm:t>
    </dgm:pt>
    <dgm:pt modelId="{6B636AFD-2DDC-40CE-AE74-5BBF25232175}" type="sibTrans" cxnId="{CB08413F-D739-47ED-9675-7F87FE1CAA7D}">
      <dgm:prSet/>
      <dgm:spPr/>
      <dgm:t>
        <a:bodyPr/>
        <a:lstStyle/>
        <a:p>
          <a:endParaRPr lang="en-US" sz="2000"/>
        </a:p>
      </dgm:t>
    </dgm:pt>
    <dgm:pt modelId="{DDADFDB5-0515-400E-AA27-483F1254F177}">
      <dgm:prSet custT="1"/>
      <dgm:spPr/>
      <dgm:t>
        <a:bodyPr/>
        <a:lstStyle/>
        <a:p>
          <a:r>
            <a:rPr lang="en-US" sz="2400" dirty="0" smtClean="0"/>
            <a:t>Data Understanding &amp; Exploration/ Data Preparation</a:t>
          </a:r>
          <a:endParaRPr lang="en-US" sz="1800" dirty="0"/>
        </a:p>
      </dgm:t>
    </dgm:pt>
    <dgm:pt modelId="{8BDB18FB-5E29-4B49-87A8-29ED1B18F872}" type="parTrans" cxnId="{5A5090AD-B3BB-4A4C-AD37-D699FAFC63C0}">
      <dgm:prSet/>
      <dgm:spPr/>
      <dgm:t>
        <a:bodyPr/>
        <a:lstStyle/>
        <a:p>
          <a:endParaRPr lang="en-US"/>
        </a:p>
      </dgm:t>
    </dgm:pt>
    <dgm:pt modelId="{FA0D3AC0-1086-456B-98BB-DC114F058D8A}" type="sibTrans" cxnId="{5A5090AD-B3BB-4A4C-AD37-D699FAFC63C0}">
      <dgm:prSet/>
      <dgm:spPr/>
      <dgm:t>
        <a:bodyPr/>
        <a:lstStyle/>
        <a:p>
          <a:endParaRPr lang="en-US"/>
        </a:p>
      </dgm:t>
    </dgm:pt>
    <dgm:pt modelId="{E9B6718A-11A7-4E3F-91F5-BC43FEBFCE67}">
      <dgm:prSet custT="1"/>
      <dgm:spPr/>
      <dgm:t>
        <a:bodyPr/>
        <a:lstStyle/>
        <a:p>
          <a:r>
            <a:rPr lang="en-US" sz="1800" dirty="0" smtClean="0"/>
            <a:t>Produce a clean, high-quality data set whose relationship to the target variables is understood. Locate the data set in the appropriate analytics environment so you are ready to model.</a:t>
          </a:r>
          <a:endParaRPr lang="en-US" sz="1800" dirty="0"/>
        </a:p>
      </dgm:t>
    </dgm:pt>
    <dgm:pt modelId="{E53FC2E7-8BF3-44F3-95C5-5B85CB9B61B2}" type="parTrans" cxnId="{FA96D76C-7990-4E4E-BEEA-FE03CCCABFFF}">
      <dgm:prSet/>
      <dgm:spPr/>
      <dgm:t>
        <a:bodyPr/>
        <a:lstStyle/>
        <a:p>
          <a:endParaRPr lang="en-US"/>
        </a:p>
      </dgm:t>
    </dgm:pt>
    <dgm:pt modelId="{560C96C0-09AC-4F1F-A89A-B59D308821B8}" type="sibTrans" cxnId="{FA96D76C-7990-4E4E-BEEA-FE03CCCABFFF}">
      <dgm:prSet/>
      <dgm:spPr/>
      <dgm:t>
        <a:bodyPr/>
        <a:lstStyle/>
        <a:p>
          <a:endParaRPr lang="en-US"/>
        </a:p>
      </dgm:t>
    </dgm:pt>
    <dgm:pt modelId="{2CF580C4-635A-483D-B422-2D1399D00070}" type="pres">
      <dgm:prSet presAssocID="{9AE7041F-78A6-4EBB-8899-636E12AEDCAF}" presName="linear" presStyleCnt="0">
        <dgm:presLayoutVars>
          <dgm:animLvl val="lvl"/>
          <dgm:resizeHandles val="exact"/>
        </dgm:presLayoutVars>
      </dgm:prSet>
      <dgm:spPr/>
      <dgm:t>
        <a:bodyPr/>
        <a:lstStyle/>
        <a:p>
          <a:endParaRPr lang="en-US"/>
        </a:p>
      </dgm:t>
    </dgm:pt>
    <dgm:pt modelId="{1F0BD2B6-61F2-45B3-A744-58B41481C7AD}" type="pres">
      <dgm:prSet presAssocID="{DDADFDB5-0515-400E-AA27-483F1254F177}" presName="parentText" presStyleLbl="node1" presStyleIdx="0" presStyleCnt="1" custScaleY="40031">
        <dgm:presLayoutVars>
          <dgm:chMax val="0"/>
          <dgm:bulletEnabled val="1"/>
        </dgm:presLayoutVars>
      </dgm:prSet>
      <dgm:spPr/>
      <dgm:t>
        <a:bodyPr/>
        <a:lstStyle/>
        <a:p>
          <a:endParaRPr lang="en-US"/>
        </a:p>
      </dgm:t>
    </dgm:pt>
    <dgm:pt modelId="{3D6EAB9E-D28B-4EA2-A1D9-9DDDFA2E3623}" type="pres">
      <dgm:prSet presAssocID="{DDADFDB5-0515-400E-AA27-483F1254F177}" presName="childText" presStyleLbl="revTx" presStyleIdx="0" presStyleCnt="1">
        <dgm:presLayoutVars>
          <dgm:bulletEnabled val="1"/>
        </dgm:presLayoutVars>
      </dgm:prSet>
      <dgm:spPr/>
      <dgm:t>
        <a:bodyPr/>
        <a:lstStyle/>
        <a:p>
          <a:endParaRPr lang="en-US"/>
        </a:p>
      </dgm:t>
    </dgm:pt>
  </dgm:ptLst>
  <dgm:cxnLst>
    <dgm:cxn modelId="{5A5090AD-B3BB-4A4C-AD37-D699FAFC63C0}" srcId="{9AE7041F-78A6-4EBB-8899-636E12AEDCAF}" destId="{DDADFDB5-0515-400E-AA27-483F1254F177}" srcOrd="0" destOrd="0" parTransId="{8BDB18FB-5E29-4B49-87A8-29ED1B18F872}" sibTransId="{FA0D3AC0-1086-456B-98BB-DC114F058D8A}"/>
    <dgm:cxn modelId="{EE787722-6CF3-4080-90D2-113F7D13E485}" type="presOf" srcId="{9AE7041F-78A6-4EBB-8899-636E12AEDCAF}" destId="{2CF580C4-635A-483D-B422-2D1399D00070}" srcOrd="0" destOrd="0" presId="urn:microsoft.com/office/officeart/2005/8/layout/vList2"/>
    <dgm:cxn modelId="{FA96D76C-7990-4E4E-BEEA-FE03CCCABFFF}" srcId="{DDADFDB5-0515-400E-AA27-483F1254F177}" destId="{E9B6718A-11A7-4E3F-91F5-BC43FEBFCE67}" srcOrd="0" destOrd="0" parTransId="{E53FC2E7-8BF3-44F3-95C5-5B85CB9B61B2}" sibTransId="{560C96C0-09AC-4F1F-A89A-B59D308821B8}"/>
    <dgm:cxn modelId="{C8EA145F-1DAD-435A-90C2-1A2661CB9E72}" type="presOf" srcId="{E9B6718A-11A7-4E3F-91F5-BC43FEBFCE67}" destId="{3D6EAB9E-D28B-4EA2-A1D9-9DDDFA2E3623}" srcOrd="0" destOrd="0" presId="urn:microsoft.com/office/officeart/2005/8/layout/vList2"/>
    <dgm:cxn modelId="{0E613A99-5C58-40CA-977D-237972AF89E0}" type="presOf" srcId="{545C7F00-4F17-4703-88D2-5905A516DED6}" destId="{3D6EAB9E-D28B-4EA2-A1D9-9DDDFA2E3623}" srcOrd="0" destOrd="2" presId="urn:microsoft.com/office/officeart/2005/8/layout/vList2"/>
    <dgm:cxn modelId="{ECBDEE73-7C15-4276-B881-82D469CE8BD2}" type="presOf" srcId="{18AF66DF-DB0B-4D1C-A345-918B872908D0}" destId="{3D6EAB9E-D28B-4EA2-A1D9-9DDDFA2E3623}" srcOrd="0" destOrd="1" presId="urn:microsoft.com/office/officeart/2005/8/layout/vList2"/>
    <dgm:cxn modelId="{459254AB-A9A1-4EF8-915B-3A01B73E9A7D}" srcId="{DDADFDB5-0515-400E-AA27-483F1254F177}" destId="{18AF66DF-DB0B-4D1C-A345-918B872908D0}" srcOrd="1" destOrd="0" parTransId="{18ECD77A-9F6E-44CF-A0BA-783C94500F56}" sibTransId="{32828B27-3385-41C6-9044-E4B534897769}"/>
    <dgm:cxn modelId="{3E5F2BA3-7900-427C-936E-0942ACA90AC2}" type="presOf" srcId="{DDADFDB5-0515-400E-AA27-483F1254F177}" destId="{1F0BD2B6-61F2-45B3-A744-58B41481C7AD}" srcOrd="0" destOrd="0" presId="urn:microsoft.com/office/officeart/2005/8/layout/vList2"/>
    <dgm:cxn modelId="{CB08413F-D739-47ED-9675-7F87FE1CAA7D}" srcId="{DDADFDB5-0515-400E-AA27-483F1254F177}" destId="{545C7F00-4F17-4703-88D2-5905A516DED6}" srcOrd="2" destOrd="0" parTransId="{875136F4-EFFF-4057-8CAC-62DF9DE60C4B}" sibTransId="{6B636AFD-2DDC-40CE-AE74-5BBF25232175}"/>
    <dgm:cxn modelId="{F7F13E48-9858-46BA-9E00-270F673BC336}" type="presParOf" srcId="{2CF580C4-635A-483D-B422-2D1399D00070}" destId="{1F0BD2B6-61F2-45B3-A744-58B41481C7AD}" srcOrd="0" destOrd="0" presId="urn:microsoft.com/office/officeart/2005/8/layout/vList2"/>
    <dgm:cxn modelId="{66C7D51C-85E0-46B6-8DF7-254427FA4054}" type="presParOf" srcId="{2CF580C4-635A-483D-B422-2D1399D00070}" destId="{3D6EAB9E-D28B-4EA2-A1D9-9DDDFA2E362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109FAC-4C97-4885-843A-0C0EE4759E1D}" type="doc">
      <dgm:prSet loTypeId="urn:microsoft.com/office/officeart/2005/8/layout/bProcess3" loCatId="process" qsTypeId="urn:microsoft.com/office/officeart/2005/8/quickstyle/simple1" qsCatId="simple" csTypeId="urn:microsoft.com/office/officeart/2005/8/colors/accent1_2" csCatId="accent1" phldr="1"/>
      <dgm:spPr/>
    </dgm:pt>
    <dgm:pt modelId="{5A634DFC-A7A7-4A34-BFAD-4590F0F80648}">
      <dgm:prSet phldrT="[Text]" custT="1"/>
      <dgm:spPr/>
      <dgm:t>
        <a:bodyPr/>
        <a:lstStyle/>
        <a:p>
          <a:r>
            <a:rPr lang="en-US" sz="1400" b="1" dirty="0" smtClean="0"/>
            <a:t>Data analysis</a:t>
          </a:r>
          <a:r>
            <a:rPr lang="en-US" sz="1400" dirty="0" smtClean="0"/>
            <a:t> – The data is audited for errors ;anomalies to be corrected. For large datasets, data preparation prove helpful in producing metadata &amp; uncovering problems.</a:t>
          </a:r>
          <a:endParaRPr lang="en-US" sz="1400" dirty="0"/>
        </a:p>
      </dgm:t>
    </dgm:pt>
    <dgm:pt modelId="{02D329E9-92C0-4B83-BC8C-9926897D287C}" type="parTrans" cxnId="{A13BD13C-F306-42DF-A300-34FEB9E2E018}">
      <dgm:prSet/>
      <dgm:spPr/>
      <dgm:t>
        <a:bodyPr/>
        <a:lstStyle/>
        <a:p>
          <a:endParaRPr lang="en-US" sz="2000"/>
        </a:p>
      </dgm:t>
    </dgm:pt>
    <dgm:pt modelId="{0FF5E88F-18A6-4911-ACAD-58BF38E8F3F2}" type="sibTrans" cxnId="{A13BD13C-F306-42DF-A300-34FEB9E2E018}">
      <dgm:prSet custT="1"/>
      <dgm:spPr/>
      <dgm:t>
        <a:bodyPr/>
        <a:lstStyle/>
        <a:p>
          <a:endParaRPr lang="en-US" sz="1050"/>
        </a:p>
      </dgm:t>
    </dgm:pt>
    <dgm:pt modelId="{A6980499-E21E-4676-93D4-625637DF59EA}">
      <dgm:prSet custT="1"/>
      <dgm:spPr/>
      <dgm:t>
        <a:bodyPr/>
        <a:lstStyle/>
        <a:p>
          <a:r>
            <a:rPr lang="en-US" sz="1400" b="1" dirty="0" smtClean="0"/>
            <a:t>Creating an intuitive workflow</a:t>
          </a:r>
          <a:r>
            <a:rPr lang="en-US" sz="1400" dirty="0" smtClean="0"/>
            <a:t> – A workflow consisting of a sequence of data prep operations for addressing the data errors is then formulated.</a:t>
          </a:r>
          <a:endParaRPr lang="en-US" sz="1400" dirty="0"/>
        </a:p>
      </dgm:t>
    </dgm:pt>
    <dgm:pt modelId="{E169C5E7-8C9A-48B8-9560-1942CD96425C}" type="parTrans" cxnId="{C0F4338B-5BA1-42F3-A763-00D7CDA19967}">
      <dgm:prSet/>
      <dgm:spPr/>
      <dgm:t>
        <a:bodyPr/>
        <a:lstStyle/>
        <a:p>
          <a:endParaRPr lang="en-US" sz="2000"/>
        </a:p>
      </dgm:t>
    </dgm:pt>
    <dgm:pt modelId="{3812A18B-6594-439E-A105-49104909F378}" type="sibTrans" cxnId="{C0F4338B-5BA1-42F3-A763-00D7CDA19967}">
      <dgm:prSet custT="1"/>
      <dgm:spPr/>
      <dgm:t>
        <a:bodyPr/>
        <a:lstStyle/>
        <a:p>
          <a:endParaRPr lang="en-US" sz="1050"/>
        </a:p>
      </dgm:t>
    </dgm:pt>
    <dgm:pt modelId="{81E26F09-1C5D-419C-95FE-CF43540C815D}">
      <dgm:prSet custT="1"/>
      <dgm:spPr/>
      <dgm:t>
        <a:bodyPr/>
        <a:lstStyle/>
        <a:p>
          <a:r>
            <a:rPr lang="en-US" sz="1400" b="1" dirty="0" smtClean="0"/>
            <a:t>Validation</a:t>
          </a:r>
          <a:r>
            <a:rPr lang="en-US" sz="1400" dirty="0" smtClean="0"/>
            <a:t> – The correctness of the workflow is next evaluated against a representative sample of the dataset; Leading to adjustments to the workflow as previously undetected errors are found.</a:t>
          </a:r>
          <a:endParaRPr lang="en-US" sz="1400" dirty="0"/>
        </a:p>
      </dgm:t>
    </dgm:pt>
    <dgm:pt modelId="{22B9E9DF-620D-4D62-8619-925B3FB56FBC}" type="parTrans" cxnId="{891C15A0-2606-490C-814E-44643A9BD717}">
      <dgm:prSet/>
      <dgm:spPr/>
      <dgm:t>
        <a:bodyPr/>
        <a:lstStyle/>
        <a:p>
          <a:endParaRPr lang="en-US" sz="2000"/>
        </a:p>
      </dgm:t>
    </dgm:pt>
    <dgm:pt modelId="{8F99AF35-D061-48CE-B62B-7CE8C3264FD7}" type="sibTrans" cxnId="{891C15A0-2606-490C-814E-44643A9BD717}">
      <dgm:prSet custT="1"/>
      <dgm:spPr/>
      <dgm:t>
        <a:bodyPr/>
        <a:lstStyle/>
        <a:p>
          <a:endParaRPr lang="en-US" sz="1050"/>
        </a:p>
      </dgm:t>
    </dgm:pt>
    <dgm:pt modelId="{D683BC28-1800-4C26-B1C6-06AB998ABA70}">
      <dgm:prSet custT="1"/>
      <dgm:spPr/>
      <dgm:t>
        <a:bodyPr/>
        <a:lstStyle/>
        <a:p>
          <a:r>
            <a:rPr lang="en-US" sz="1400" b="1" dirty="0" smtClean="0"/>
            <a:t>Transformation</a:t>
          </a:r>
          <a:r>
            <a:rPr lang="en-US" sz="1400" dirty="0" smtClean="0"/>
            <a:t> – Once convinced of the effectiveness of the workflow, transformation may now be carried out, and the actual data prep process takes place.</a:t>
          </a:r>
          <a:endParaRPr lang="en-US" sz="1400" dirty="0"/>
        </a:p>
      </dgm:t>
    </dgm:pt>
    <dgm:pt modelId="{16F0C765-DB7C-4DB3-97EE-77E3E6542467}" type="parTrans" cxnId="{10B8B3C8-32B3-4ECF-98E4-54230029695A}">
      <dgm:prSet/>
      <dgm:spPr/>
      <dgm:t>
        <a:bodyPr/>
        <a:lstStyle/>
        <a:p>
          <a:endParaRPr lang="en-US" sz="2000"/>
        </a:p>
      </dgm:t>
    </dgm:pt>
    <dgm:pt modelId="{49551C8D-4DD3-4994-8AF8-AF63405DA6F6}" type="sibTrans" cxnId="{10B8B3C8-32B3-4ECF-98E4-54230029695A}">
      <dgm:prSet custT="1"/>
      <dgm:spPr/>
      <dgm:t>
        <a:bodyPr/>
        <a:lstStyle/>
        <a:p>
          <a:endParaRPr lang="en-US" sz="1050"/>
        </a:p>
      </dgm:t>
    </dgm:pt>
    <dgm:pt modelId="{6CF5B416-1A44-42DA-B6BE-E5A4E8C76A2D}">
      <dgm:prSet custT="1"/>
      <dgm:spPr/>
      <dgm:t>
        <a:bodyPr/>
        <a:lstStyle/>
        <a:p>
          <a:r>
            <a:rPr lang="en-US" sz="1400" b="1" dirty="0" smtClean="0"/>
            <a:t>Backflow of cleaned data</a:t>
          </a:r>
          <a:r>
            <a:rPr lang="en-US" sz="1400" dirty="0" smtClean="0"/>
            <a:t> – Finally, steps must also be taken for the clean data to replace the original dirty data sources.</a:t>
          </a:r>
          <a:endParaRPr lang="en-US" sz="1400" dirty="0"/>
        </a:p>
      </dgm:t>
    </dgm:pt>
    <dgm:pt modelId="{55D7ADD8-7F12-4AC8-8ABC-3AB6016AB8C1}" type="parTrans" cxnId="{C0AE565B-9221-44DE-BDD6-294130FD5E3C}">
      <dgm:prSet/>
      <dgm:spPr/>
      <dgm:t>
        <a:bodyPr/>
        <a:lstStyle/>
        <a:p>
          <a:endParaRPr lang="en-US" sz="2000"/>
        </a:p>
      </dgm:t>
    </dgm:pt>
    <dgm:pt modelId="{33A4354A-D2F3-4975-8BE2-99BF446042D0}" type="sibTrans" cxnId="{C0AE565B-9221-44DE-BDD6-294130FD5E3C}">
      <dgm:prSet/>
      <dgm:spPr/>
      <dgm:t>
        <a:bodyPr/>
        <a:lstStyle/>
        <a:p>
          <a:endParaRPr lang="en-US" sz="2000"/>
        </a:p>
      </dgm:t>
    </dgm:pt>
    <dgm:pt modelId="{980EC220-519F-4905-A5F9-FE6B0406DDB6}" type="pres">
      <dgm:prSet presAssocID="{74109FAC-4C97-4885-843A-0C0EE4759E1D}" presName="Name0" presStyleCnt="0">
        <dgm:presLayoutVars>
          <dgm:dir/>
          <dgm:resizeHandles val="exact"/>
        </dgm:presLayoutVars>
      </dgm:prSet>
      <dgm:spPr/>
    </dgm:pt>
    <dgm:pt modelId="{A9A68D08-E50A-4F9D-847B-E9BEBF621984}" type="pres">
      <dgm:prSet presAssocID="{5A634DFC-A7A7-4A34-BFAD-4590F0F80648}" presName="node" presStyleLbl="node1" presStyleIdx="0" presStyleCnt="5" custScaleY="121554">
        <dgm:presLayoutVars>
          <dgm:bulletEnabled val="1"/>
        </dgm:presLayoutVars>
      </dgm:prSet>
      <dgm:spPr/>
      <dgm:t>
        <a:bodyPr/>
        <a:lstStyle/>
        <a:p>
          <a:endParaRPr lang="en-US"/>
        </a:p>
      </dgm:t>
    </dgm:pt>
    <dgm:pt modelId="{B9403013-F889-45E5-8AF6-49F0FA4F709A}" type="pres">
      <dgm:prSet presAssocID="{0FF5E88F-18A6-4911-ACAD-58BF38E8F3F2}" presName="sibTrans" presStyleLbl="sibTrans1D1" presStyleIdx="0" presStyleCnt="4"/>
      <dgm:spPr/>
      <dgm:t>
        <a:bodyPr/>
        <a:lstStyle/>
        <a:p>
          <a:endParaRPr lang="en-US"/>
        </a:p>
      </dgm:t>
    </dgm:pt>
    <dgm:pt modelId="{03BE7512-A3F3-49D0-9626-48F5CF6468AD}" type="pres">
      <dgm:prSet presAssocID="{0FF5E88F-18A6-4911-ACAD-58BF38E8F3F2}" presName="connectorText" presStyleLbl="sibTrans1D1" presStyleIdx="0" presStyleCnt="4"/>
      <dgm:spPr/>
      <dgm:t>
        <a:bodyPr/>
        <a:lstStyle/>
        <a:p>
          <a:endParaRPr lang="en-US"/>
        </a:p>
      </dgm:t>
    </dgm:pt>
    <dgm:pt modelId="{8D009D97-B9A2-4E56-BD85-74A7B8AF04C8}" type="pres">
      <dgm:prSet presAssocID="{A6980499-E21E-4676-93D4-625637DF59EA}" presName="node" presStyleLbl="node1" presStyleIdx="1" presStyleCnt="5" custScaleY="121554">
        <dgm:presLayoutVars>
          <dgm:bulletEnabled val="1"/>
        </dgm:presLayoutVars>
      </dgm:prSet>
      <dgm:spPr/>
      <dgm:t>
        <a:bodyPr/>
        <a:lstStyle/>
        <a:p>
          <a:endParaRPr lang="en-US"/>
        </a:p>
      </dgm:t>
    </dgm:pt>
    <dgm:pt modelId="{255BFA1C-E472-4DF8-9F7F-0CC8E5F30A0C}" type="pres">
      <dgm:prSet presAssocID="{3812A18B-6594-439E-A105-49104909F378}" presName="sibTrans" presStyleLbl="sibTrans1D1" presStyleIdx="1" presStyleCnt="4"/>
      <dgm:spPr/>
      <dgm:t>
        <a:bodyPr/>
        <a:lstStyle/>
        <a:p>
          <a:endParaRPr lang="en-US"/>
        </a:p>
      </dgm:t>
    </dgm:pt>
    <dgm:pt modelId="{7C5FC4A8-9298-4AA3-BE04-BCBD40C58916}" type="pres">
      <dgm:prSet presAssocID="{3812A18B-6594-439E-A105-49104909F378}" presName="connectorText" presStyleLbl="sibTrans1D1" presStyleIdx="1" presStyleCnt="4"/>
      <dgm:spPr/>
      <dgm:t>
        <a:bodyPr/>
        <a:lstStyle/>
        <a:p>
          <a:endParaRPr lang="en-US"/>
        </a:p>
      </dgm:t>
    </dgm:pt>
    <dgm:pt modelId="{DB6072ED-2166-41F5-9D35-E814651A436A}" type="pres">
      <dgm:prSet presAssocID="{81E26F09-1C5D-419C-95FE-CF43540C815D}" presName="node" presStyleLbl="node1" presStyleIdx="2" presStyleCnt="5" custScaleY="122422">
        <dgm:presLayoutVars>
          <dgm:bulletEnabled val="1"/>
        </dgm:presLayoutVars>
      </dgm:prSet>
      <dgm:spPr/>
      <dgm:t>
        <a:bodyPr/>
        <a:lstStyle/>
        <a:p>
          <a:endParaRPr lang="en-US"/>
        </a:p>
      </dgm:t>
    </dgm:pt>
    <dgm:pt modelId="{8AE13A30-8958-48D2-B134-FD41308DDD85}" type="pres">
      <dgm:prSet presAssocID="{8F99AF35-D061-48CE-B62B-7CE8C3264FD7}" presName="sibTrans" presStyleLbl="sibTrans1D1" presStyleIdx="2" presStyleCnt="4"/>
      <dgm:spPr/>
      <dgm:t>
        <a:bodyPr/>
        <a:lstStyle/>
        <a:p>
          <a:endParaRPr lang="en-US"/>
        </a:p>
      </dgm:t>
    </dgm:pt>
    <dgm:pt modelId="{D030449E-97A8-4803-8710-48BAA8B05069}" type="pres">
      <dgm:prSet presAssocID="{8F99AF35-D061-48CE-B62B-7CE8C3264FD7}" presName="connectorText" presStyleLbl="sibTrans1D1" presStyleIdx="2" presStyleCnt="4"/>
      <dgm:spPr/>
      <dgm:t>
        <a:bodyPr/>
        <a:lstStyle/>
        <a:p>
          <a:endParaRPr lang="en-US"/>
        </a:p>
      </dgm:t>
    </dgm:pt>
    <dgm:pt modelId="{DE07AFD7-317C-45A9-A13C-46DACFCDB3C9}" type="pres">
      <dgm:prSet presAssocID="{D683BC28-1800-4C26-B1C6-06AB998ABA70}" presName="node" presStyleLbl="node1" presStyleIdx="3" presStyleCnt="5">
        <dgm:presLayoutVars>
          <dgm:bulletEnabled val="1"/>
        </dgm:presLayoutVars>
      </dgm:prSet>
      <dgm:spPr/>
      <dgm:t>
        <a:bodyPr/>
        <a:lstStyle/>
        <a:p>
          <a:endParaRPr lang="en-US"/>
        </a:p>
      </dgm:t>
    </dgm:pt>
    <dgm:pt modelId="{1FC4C643-2D12-4C04-AEC9-EB05D01DB628}" type="pres">
      <dgm:prSet presAssocID="{49551C8D-4DD3-4994-8AF8-AF63405DA6F6}" presName="sibTrans" presStyleLbl="sibTrans1D1" presStyleIdx="3" presStyleCnt="4"/>
      <dgm:spPr/>
      <dgm:t>
        <a:bodyPr/>
        <a:lstStyle/>
        <a:p>
          <a:endParaRPr lang="en-US"/>
        </a:p>
      </dgm:t>
    </dgm:pt>
    <dgm:pt modelId="{D8716AC8-D989-44B8-A530-C77E0F03152A}" type="pres">
      <dgm:prSet presAssocID="{49551C8D-4DD3-4994-8AF8-AF63405DA6F6}" presName="connectorText" presStyleLbl="sibTrans1D1" presStyleIdx="3" presStyleCnt="4"/>
      <dgm:spPr/>
      <dgm:t>
        <a:bodyPr/>
        <a:lstStyle/>
        <a:p>
          <a:endParaRPr lang="en-US"/>
        </a:p>
      </dgm:t>
    </dgm:pt>
    <dgm:pt modelId="{3F92FA5F-DA08-4D37-BCA1-83B88A3B6B1A}" type="pres">
      <dgm:prSet presAssocID="{6CF5B416-1A44-42DA-B6BE-E5A4E8C76A2D}" presName="node" presStyleLbl="node1" presStyleIdx="4" presStyleCnt="5" custScaleY="99132">
        <dgm:presLayoutVars>
          <dgm:bulletEnabled val="1"/>
        </dgm:presLayoutVars>
      </dgm:prSet>
      <dgm:spPr/>
      <dgm:t>
        <a:bodyPr/>
        <a:lstStyle/>
        <a:p>
          <a:endParaRPr lang="en-US"/>
        </a:p>
      </dgm:t>
    </dgm:pt>
  </dgm:ptLst>
  <dgm:cxnLst>
    <dgm:cxn modelId="{0722C15B-7D47-4AD0-9CC7-2338EF2C4237}" type="presOf" srcId="{D683BC28-1800-4C26-B1C6-06AB998ABA70}" destId="{DE07AFD7-317C-45A9-A13C-46DACFCDB3C9}" srcOrd="0" destOrd="0" presId="urn:microsoft.com/office/officeart/2005/8/layout/bProcess3"/>
    <dgm:cxn modelId="{A13BD13C-F306-42DF-A300-34FEB9E2E018}" srcId="{74109FAC-4C97-4885-843A-0C0EE4759E1D}" destId="{5A634DFC-A7A7-4A34-BFAD-4590F0F80648}" srcOrd="0" destOrd="0" parTransId="{02D329E9-92C0-4B83-BC8C-9926897D287C}" sibTransId="{0FF5E88F-18A6-4911-ACAD-58BF38E8F3F2}"/>
    <dgm:cxn modelId="{542BF68F-FE32-485B-83AC-13BFB2E20A20}" type="presOf" srcId="{8F99AF35-D061-48CE-B62B-7CE8C3264FD7}" destId="{D030449E-97A8-4803-8710-48BAA8B05069}" srcOrd="1" destOrd="0" presId="urn:microsoft.com/office/officeart/2005/8/layout/bProcess3"/>
    <dgm:cxn modelId="{C9448648-BD61-4068-ADB6-D9E38767CFD8}" type="presOf" srcId="{3812A18B-6594-439E-A105-49104909F378}" destId="{7C5FC4A8-9298-4AA3-BE04-BCBD40C58916}" srcOrd="1" destOrd="0" presId="urn:microsoft.com/office/officeart/2005/8/layout/bProcess3"/>
    <dgm:cxn modelId="{4B5B7E23-89BD-4830-B108-717AA9100034}" type="presOf" srcId="{A6980499-E21E-4676-93D4-625637DF59EA}" destId="{8D009D97-B9A2-4E56-BD85-74A7B8AF04C8}" srcOrd="0" destOrd="0" presId="urn:microsoft.com/office/officeart/2005/8/layout/bProcess3"/>
    <dgm:cxn modelId="{10B8B3C8-32B3-4ECF-98E4-54230029695A}" srcId="{74109FAC-4C97-4885-843A-0C0EE4759E1D}" destId="{D683BC28-1800-4C26-B1C6-06AB998ABA70}" srcOrd="3" destOrd="0" parTransId="{16F0C765-DB7C-4DB3-97EE-77E3E6542467}" sibTransId="{49551C8D-4DD3-4994-8AF8-AF63405DA6F6}"/>
    <dgm:cxn modelId="{A5127B8D-7DBD-4B4A-B5B3-82BB29D579A2}" type="presOf" srcId="{5A634DFC-A7A7-4A34-BFAD-4590F0F80648}" destId="{A9A68D08-E50A-4F9D-847B-E9BEBF621984}" srcOrd="0" destOrd="0" presId="urn:microsoft.com/office/officeart/2005/8/layout/bProcess3"/>
    <dgm:cxn modelId="{DAB8937A-0364-40A3-9EB9-5C4B23A68AEB}" type="presOf" srcId="{3812A18B-6594-439E-A105-49104909F378}" destId="{255BFA1C-E472-4DF8-9F7F-0CC8E5F30A0C}" srcOrd="0" destOrd="0" presId="urn:microsoft.com/office/officeart/2005/8/layout/bProcess3"/>
    <dgm:cxn modelId="{C0AE565B-9221-44DE-BDD6-294130FD5E3C}" srcId="{74109FAC-4C97-4885-843A-0C0EE4759E1D}" destId="{6CF5B416-1A44-42DA-B6BE-E5A4E8C76A2D}" srcOrd="4" destOrd="0" parTransId="{55D7ADD8-7F12-4AC8-8ABC-3AB6016AB8C1}" sibTransId="{33A4354A-D2F3-4975-8BE2-99BF446042D0}"/>
    <dgm:cxn modelId="{3D249849-726D-41D8-AEEE-6C49AA10024B}" type="presOf" srcId="{8F99AF35-D061-48CE-B62B-7CE8C3264FD7}" destId="{8AE13A30-8958-48D2-B134-FD41308DDD85}" srcOrd="0" destOrd="0" presId="urn:microsoft.com/office/officeart/2005/8/layout/bProcess3"/>
    <dgm:cxn modelId="{9C849667-FB21-4897-8C8C-D70ADB568552}" type="presOf" srcId="{74109FAC-4C97-4885-843A-0C0EE4759E1D}" destId="{980EC220-519F-4905-A5F9-FE6B0406DDB6}" srcOrd="0" destOrd="0" presId="urn:microsoft.com/office/officeart/2005/8/layout/bProcess3"/>
    <dgm:cxn modelId="{3CEEB5DC-DDFE-46FD-BEAD-D5E87711F29E}" type="presOf" srcId="{49551C8D-4DD3-4994-8AF8-AF63405DA6F6}" destId="{D8716AC8-D989-44B8-A530-C77E0F03152A}" srcOrd="1" destOrd="0" presId="urn:microsoft.com/office/officeart/2005/8/layout/bProcess3"/>
    <dgm:cxn modelId="{D2CF1415-7C15-4710-90C3-6AD8DC6FFF2E}" type="presOf" srcId="{0FF5E88F-18A6-4911-ACAD-58BF38E8F3F2}" destId="{B9403013-F889-45E5-8AF6-49F0FA4F709A}" srcOrd="0" destOrd="0" presId="urn:microsoft.com/office/officeart/2005/8/layout/bProcess3"/>
    <dgm:cxn modelId="{7BC1F9BB-24C9-4D28-AE34-D1EA6CC2EE29}" type="presOf" srcId="{6CF5B416-1A44-42DA-B6BE-E5A4E8C76A2D}" destId="{3F92FA5F-DA08-4D37-BCA1-83B88A3B6B1A}" srcOrd="0" destOrd="0" presId="urn:microsoft.com/office/officeart/2005/8/layout/bProcess3"/>
    <dgm:cxn modelId="{C0F4338B-5BA1-42F3-A763-00D7CDA19967}" srcId="{74109FAC-4C97-4885-843A-0C0EE4759E1D}" destId="{A6980499-E21E-4676-93D4-625637DF59EA}" srcOrd="1" destOrd="0" parTransId="{E169C5E7-8C9A-48B8-9560-1942CD96425C}" sibTransId="{3812A18B-6594-439E-A105-49104909F378}"/>
    <dgm:cxn modelId="{891C15A0-2606-490C-814E-44643A9BD717}" srcId="{74109FAC-4C97-4885-843A-0C0EE4759E1D}" destId="{81E26F09-1C5D-419C-95FE-CF43540C815D}" srcOrd="2" destOrd="0" parTransId="{22B9E9DF-620D-4D62-8619-925B3FB56FBC}" sibTransId="{8F99AF35-D061-48CE-B62B-7CE8C3264FD7}"/>
    <dgm:cxn modelId="{EEE7A613-BDC9-4855-B213-2C534CC680B7}" type="presOf" srcId="{0FF5E88F-18A6-4911-ACAD-58BF38E8F3F2}" destId="{03BE7512-A3F3-49D0-9626-48F5CF6468AD}" srcOrd="1" destOrd="0" presId="urn:microsoft.com/office/officeart/2005/8/layout/bProcess3"/>
    <dgm:cxn modelId="{7051E57D-80FC-4875-8CA1-4122D27AEFF0}" type="presOf" srcId="{49551C8D-4DD3-4994-8AF8-AF63405DA6F6}" destId="{1FC4C643-2D12-4C04-AEC9-EB05D01DB628}" srcOrd="0" destOrd="0" presId="urn:microsoft.com/office/officeart/2005/8/layout/bProcess3"/>
    <dgm:cxn modelId="{2607B0C4-0413-4498-94EF-D15271A4B0C1}" type="presOf" srcId="{81E26F09-1C5D-419C-95FE-CF43540C815D}" destId="{DB6072ED-2166-41F5-9D35-E814651A436A}" srcOrd="0" destOrd="0" presId="urn:microsoft.com/office/officeart/2005/8/layout/bProcess3"/>
    <dgm:cxn modelId="{E8297359-050F-4BFB-8665-207CC0039193}" type="presParOf" srcId="{980EC220-519F-4905-A5F9-FE6B0406DDB6}" destId="{A9A68D08-E50A-4F9D-847B-E9BEBF621984}" srcOrd="0" destOrd="0" presId="urn:microsoft.com/office/officeart/2005/8/layout/bProcess3"/>
    <dgm:cxn modelId="{75062F9B-1089-4597-9F54-91001802E0F6}" type="presParOf" srcId="{980EC220-519F-4905-A5F9-FE6B0406DDB6}" destId="{B9403013-F889-45E5-8AF6-49F0FA4F709A}" srcOrd="1" destOrd="0" presId="urn:microsoft.com/office/officeart/2005/8/layout/bProcess3"/>
    <dgm:cxn modelId="{B05E6410-4C17-4BC4-9822-2C16352B0772}" type="presParOf" srcId="{B9403013-F889-45E5-8AF6-49F0FA4F709A}" destId="{03BE7512-A3F3-49D0-9626-48F5CF6468AD}" srcOrd="0" destOrd="0" presId="urn:microsoft.com/office/officeart/2005/8/layout/bProcess3"/>
    <dgm:cxn modelId="{C17D6700-2EFB-4AE2-9318-AF4E20D250AF}" type="presParOf" srcId="{980EC220-519F-4905-A5F9-FE6B0406DDB6}" destId="{8D009D97-B9A2-4E56-BD85-74A7B8AF04C8}" srcOrd="2" destOrd="0" presId="urn:microsoft.com/office/officeart/2005/8/layout/bProcess3"/>
    <dgm:cxn modelId="{2C6C6C1C-5F09-4ADF-A90C-5354D65DE6C6}" type="presParOf" srcId="{980EC220-519F-4905-A5F9-FE6B0406DDB6}" destId="{255BFA1C-E472-4DF8-9F7F-0CC8E5F30A0C}" srcOrd="3" destOrd="0" presId="urn:microsoft.com/office/officeart/2005/8/layout/bProcess3"/>
    <dgm:cxn modelId="{87F2264E-D116-4184-A0CA-0146B2FA60DF}" type="presParOf" srcId="{255BFA1C-E472-4DF8-9F7F-0CC8E5F30A0C}" destId="{7C5FC4A8-9298-4AA3-BE04-BCBD40C58916}" srcOrd="0" destOrd="0" presId="urn:microsoft.com/office/officeart/2005/8/layout/bProcess3"/>
    <dgm:cxn modelId="{461811BA-C01D-44C2-8011-049F0E633226}" type="presParOf" srcId="{980EC220-519F-4905-A5F9-FE6B0406DDB6}" destId="{DB6072ED-2166-41F5-9D35-E814651A436A}" srcOrd="4" destOrd="0" presId="urn:microsoft.com/office/officeart/2005/8/layout/bProcess3"/>
    <dgm:cxn modelId="{7EC1E4EC-B802-4747-8453-CAFC0D1023EA}" type="presParOf" srcId="{980EC220-519F-4905-A5F9-FE6B0406DDB6}" destId="{8AE13A30-8958-48D2-B134-FD41308DDD85}" srcOrd="5" destOrd="0" presId="urn:microsoft.com/office/officeart/2005/8/layout/bProcess3"/>
    <dgm:cxn modelId="{C23E1940-EC68-47F1-A910-C1FA50969C68}" type="presParOf" srcId="{8AE13A30-8958-48D2-B134-FD41308DDD85}" destId="{D030449E-97A8-4803-8710-48BAA8B05069}" srcOrd="0" destOrd="0" presId="urn:microsoft.com/office/officeart/2005/8/layout/bProcess3"/>
    <dgm:cxn modelId="{3BFB46BE-C038-464B-A36C-26440B1B6140}" type="presParOf" srcId="{980EC220-519F-4905-A5F9-FE6B0406DDB6}" destId="{DE07AFD7-317C-45A9-A13C-46DACFCDB3C9}" srcOrd="6" destOrd="0" presId="urn:microsoft.com/office/officeart/2005/8/layout/bProcess3"/>
    <dgm:cxn modelId="{E82D6B87-14FB-445D-A2D3-B5A01AAA4A12}" type="presParOf" srcId="{980EC220-519F-4905-A5F9-FE6B0406DDB6}" destId="{1FC4C643-2D12-4C04-AEC9-EB05D01DB628}" srcOrd="7" destOrd="0" presId="urn:microsoft.com/office/officeart/2005/8/layout/bProcess3"/>
    <dgm:cxn modelId="{53978FB0-21D3-4A56-BCF7-06CEA29947E5}" type="presParOf" srcId="{1FC4C643-2D12-4C04-AEC9-EB05D01DB628}" destId="{D8716AC8-D989-44B8-A530-C77E0F03152A}" srcOrd="0" destOrd="0" presId="urn:microsoft.com/office/officeart/2005/8/layout/bProcess3"/>
    <dgm:cxn modelId="{B5B397E4-6CC7-426A-9402-D3C4CAAAE97E}" type="presParOf" srcId="{980EC220-519F-4905-A5F9-FE6B0406DDB6}" destId="{3F92FA5F-DA08-4D37-BCA1-83B88A3B6B1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111C6-AACC-4028-B23F-18D2A633AA39}">
      <dsp:nvSpPr>
        <dsp:cNvPr id="0" name=""/>
        <dsp:cNvSpPr/>
      </dsp:nvSpPr>
      <dsp:spPr>
        <a:xfrm>
          <a:off x="0" y="928"/>
          <a:ext cx="4749423" cy="430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Highlighting Key Insights based on Analysis</a:t>
          </a:r>
          <a:endParaRPr lang="en-US" sz="1800" kern="1200" dirty="0"/>
        </a:p>
      </dsp:txBody>
      <dsp:txXfrm>
        <a:off x="21018" y="21946"/>
        <a:ext cx="4707387" cy="388524"/>
      </dsp:txXfrm>
    </dsp:sp>
    <dsp:sp modelId="{91493B85-3C3C-49F2-B599-ACE470EFEC06}">
      <dsp:nvSpPr>
        <dsp:cNvPr id="0" name=""/>
        <dsp:cNvSpPr/>
      </dsp:nvSpPr>
      <dsp:spPr>
        <a:xfrm>
          <a:off x="0" y="431488"/>
          <a:ext cx="4749423"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smtClean="0"/>
            <a:t>Aids in identifying key improvement areas in order to improve FTR &amp; Incoming WO Quality</a:t>
          </a:r>
          <a:endParaRPr lang="en-US" sz="3200" kern="1200" dirty="0"/>
        </a:p>
        <a:p>
          <a:pPr marL="114300" lvl="1" indent="-114300" algn="l" defTabSz="622300">
            <a:lnSpc>
              <a:spcPct val="90000"/>
            </a:lnSpc>
            <a:spcBef>
              <a:spcPct val="0"/>
            </a:spcBef>
            <a:spcAft>
              <a:spcPct val="20000"/>
            </a:spcAft>
            <a:buChar char="••"/>
          </a:pPr>
          <a:r>
            <a:rPr lang="en-US" sz="1400" kern="1200" dirty="0" smtClean="0"/>
            <a:t>Key highlights &amp; Lowlights from data depicted as textual &amp; tabular insights in the tool</a:t>
          </a:r>
          <a:endParaRPr lang="en-US" sz="1400" kern="1200" dirty="0"/>
        </a:p>
      </dsp:txBody>
      <dsp:txXfrm>
        <a:off x="0" y="431488"/>
        <a:ext cx="4749423" cy="880785"/>
      </dsp:txXfrm>
    </dsp:sp>
    <dsp:sp modelId="{7401E89D-E3F3-4F66-9C7B-08E004EA5920}">
      <dsp:nvSpPr>
        <dsp:cNvPr id="0" name=""/>
        <dsp:cNvSpPr/>
      </dsp:nvSpPr>
      <dsp:spPr>
        <a:xfrm>
          <a:off x="0" y="1312273"/>
          <a:ext cx="4749423" cy="43056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Repeated Analysis</a:t>
          </a:r>
          <a:endParaRPr lang="en-US" sz="1800" kern="1200" dirty="0"/>
        </a:p>
      </dsp:txBody>
      <dsp:txXfrm>
        <a:off x="21018" y="1333291"/>
        <a:ext cx="4707387" cy="388524"/>
      </dsp:txXfrm>
    </dsp:sp>
    <dsp:sp modelId="{E52A10DB-CB12-42A4-BADF-E8CB33ED1F96}">
      <dsp:nvSpPr>
        <dsp:cNvPr id="0" name=""/>
        <dsp:cNvSpPr/>
      </dsp:nvSpPr>
      <dsp:spPr>
        <a:xfrm>
          <a:off x="0" y="1742833"/>
          <a:ext cx="4749423"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smtClean="0"/>
            <a:t>Ease of performing repeated analysis weekly/monthly, on the same parameters, for same customer</a:t>
          </a:r>
          <a:endParaRPr lang="en-US" sz="1400" kern="1200" dirty="0"/>
        </a:p>
      </dsp:txBody>
      <dsp:txXfrm>
        <a:off x="0" y="1742833"/>
        <a:ext cx="4749423" cy="428490"/>
      </dsp:txXfrm>
    </dsp:sp>
    <dsp:sp modelId="{DB4B3892-8288-4605-985A-F26F4B6F73DA}">
      <dsp:nvSpPr>
        <dsp:cNvPr id="0" name=""/>
        <dsp:cNvSpPr/>
      </dsp:nvSpPr>
      <dsp:spPr>
        <a:xfrm>
          <a:off x="0" y="2171323"/>
          <a:ext cx="4749423" cy="43056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Pre &amp; Post Analysis</a:t>
          </a:r>
          <a:endParaRPr lang="en-US" sz="1800" kern="1200" dirty="0"/>
        </a:p>
      </dsp:txBody>
      <dsp:txXfrm>
        <a:off x="21018" y="2192341"/>
        <a:ext cx="4707387" cy="388524"/>
      </dsp:txXfrm>
    </dsp:sp>
    <dsp:sp modelId="{600EDCA0-E477-41FA-85EF-19624BB3444A}">
      <dsp:nvSpPr>
        <dsp:cNvPr id="0" name=""/>
        <dsp:cNvSpPr/>
      </dsp:nvSpPr>
      <dsp:spPr>
        <a:xfrm>
          <a:off x="0" y="2601883"/>
          <a:ext cx="4749423" cy="1309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Based on actions identified from analysis, results to be monitored</a:t>
          </a:r>
          <a:endParaRPr lang="en-US" sz="1400" kern="1200" dirty="0"/>
        </a:p>
        <a:p>
          <a:pPr marL="114300" lvl="1" indent="-114300" algn="l" defTabSz="622300">
            <a:lnSpc>
              <a:spcPct val="90000"/>
            </a:lnSpc>
            <a:spcBef>
              <a:spcPct val="0"/>
            </a:spcBef>
            <a:spcAft>
              <a:spcPct val="20000"/>
            </a:spcAft>
            <a:buChar char="••"/>
          </a:pPr>
          <a:r>
            <a:rPr lang="en-US" sz="1400" kern="1200" smtClean="0"/>
            <a:t>Aids in doing comparison of same parameters month on month</a:t>
          </a:r>
          <a:endParaRPr lang="en-US" sz="1400" kern="1200" dirty="0"/>
        </a:p>
        <a:p>
          <a:pPr marL="114300" lvl="1" indent="-114300" algn="l" defTabSz="622300">
            <a:lnSpc>
              <a:spcPct val="90000"/>
            </a:lnSpc>
            <a:spcBef>
              <a:spcPct val="0"/>
            </a:spcBef>
            <a:spcAft>
              <a:spcPct val="20000"/>
            </a:spcAft>
            <a:buChar char="••"/>
          </a:pPr>
          <a:r>
            <a:rPr lang="en-US" sz="1400" kern="1200" smtClean="0"/>
            <a:t>Aids in doing comparison of same parameters across different customer/regions</a:t>
          </a:r>
          <a:endParaRPr lang="en-US" sz="1400" kern="1200" dirty="0"/>
        </a:p>
      </dsp:txBody>
      <dsp:txXfrm>
        <a:off x="0" y="2601883"/>
        <a:ext cx="4749423" cy="1309275"/>
      </dsp:txXfrm>
    </dsp:sp>
    <dsp:sp modelId="{7D4077B4-B1BB-4337-817F-0280F72D180E}">
      <dsp:nvSpPr>
        <dsp:cNvPr id="0" name=""/>
        <dsp:cNvSpPr/>
      </dsp:nvSpPr>
      <dsp:spPr>
        <a:xfrm>
          <a:off x="0" y="3911158"/>
          <a:ext cx="4749423" cy="4305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smtClean="0"/>
            <a:t>Easy option to fetch reports</a:t>
          </a:r>
          <a:endParaRPr lang="en-US" sz="1800" kern="1200" dirty="0"/>
        </a:p>
      </dsp:txBody>
      <dsp:txXfrm>
        <a:off x="21018" y="3932176"/>
        <a:ext cx="4707387" cy="388524"/>
      </dsp:txXfrm>
    </dsp:sp>
    <dsp:sp modelId="{3DE626CD-0E37-4B1A-ABBD-6ED2CFD71656}">
      <dsp:nvSpPr>
        <dsp:cNvPr id="0" name=""/>
        <dsp:cNvSpPr/>
      </dsp:nvSpPr>
      <dsp:spPr>
        <a:xfrm>
          <a:off x="0" y="4341718"/>
          <a:ext cx="4749423" cy="63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smtClean="0"/>
            <a:t>To support in performing the RCA for problematic areas identified through analysis, tool provides the feature of creating &amp; downloading reports</a:t>
          </a:r>
          <a:endParaRPr lang="en-US" sz="1400" kern="1200" dirty="0"/>
        </a:p>
      </dsp:txBody>
      <dsp:txXfrm>
        <a:off x="0" y="4341718"/>
        <a:ext cx="4749423" cy="630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F85B5-EBF4-4565-BE00-B0A2166C9C9C}">
      <dsp:nvSpPr>
        <dsp:cNvPr id="0" name=""/>
        <dsp:cNvSpPr/>
      </dsp:nvSpPr>
      <dsp:spPr>
        <a:xfrm>
          <a:off x="2796511" y="590692"/>
          <a:ext cx="456208" cy="91440"/>
        </a:xfrm>
        <a:custGeom>
          <a:avLst/>
          <a:gdLst/>
          <a:ahLst/>
          <a:cxnLst/>
          <a:rect l="0" t="0" r="0" b="0"/>
          <a:pathLst>
            <a:path>
              <a:moveTo>
                <a:pt x="0" y="45720"/>
              </a:moveTo>
              <a:lnTo>
                <a:pt x="45620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012445" y="633978"/>
        <a:ext cx="24340" cy="4868"/>
      </dsp:txXfrm>
    </dsp:sp>
    <dsp:sp modelId="{1E9E1C24-345C-4BE0-ABB1-97F7F2896C55}">
      <dsp:nvSpPr>
        <dsp:cNvPr id="0" name=""/>
        <dsp:cNvSpPr/>
      </dsp:nvSpPr>
      <dsp:spPr>
        <a:xfrm>
          <a:off x="681752" y="1444"/>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1. Business Requirement Understanding</a:t>
          </a:r>
          <a:endParaRPr lang="en-US" sz="1800" kern="1200" dirty="0"/>
        </a:p>
      </dsp:txBody>
      <dsp:txXfrm>
        <a:off x="681752" y="1444"/>
        <a:ext cx="2116559" cy="1269935"/>
      </dsp:txXfrm>
    </dsp:sp>
    <dsp:sp modelId="{70210DB6-E306-4E6E-AA3B-4B252FF4A930}">
      <dsp:nvSpPr>
        <dsp:cNvPr id="0" name=""/>
        <dsp:cNvSpPr/>
      </dsp:nvSpPr>
      <dsp:spPr>
        <a:xfrm>
          <a:off x="5399879" y="590692"/>
          <a:ext cx="456208" cy="91440"/>
        </a:xfrm>
        <a:custGeom>
          <a:avLst/>
          <a:gdLst/>
          <a:ahLst/>
          <a:cxnLst/>
          <a:rect l="0" t="0" r="0" b="0"/>
          <a:pathLst>
            <a:path>
              <a:moveTo>
                <a:pt x="0" y="45720"/>
              </a:moveTo>
              <a:lnTo>
                <a:pt x="45620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5615813" y="633978"/>
        <a:ext cx="24340" cy="4868"/>
      </dsp:txXfrm>
    </dsp:sp>
    <dsp:sp modelId="{27AABC7A-92AD-4866-BCD6-90E2CA43C303}">
      <dsp:nvSpPr>
        <dsp:cNvPr id="0" name=""/>
        <dsp:cNvSpPr/>
      </dsp:nvSpPr>
      <dsp:spPr>
        <a:xfrm>
          <a:off x="3285120" y="1444"/>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2. Data Acquisition &amp; Storage</a:t>
          </a:r>
          <a:endParaRPr lang="en-US" sz="1800" kern="1200" dirty="0"/>
        </a:p>
      </dsp:txBody>
      <dsp:txXfrm>
        <a:off x="3285120" y="1444"/>
        <a:ext cx="2116559" cy="1269935"/>
      </dsp:txXfrm>
    </dsp:sp>
    <dsp:sp modelId="{8BECC854-850F-4083-846A-6B3DA385D0B7}">
      <dsp:nvSpPr>
        <dsp:cNvPr id="0" name=""/>
        <dsp:cNvSpPr/>
      </dsp:nvSpPr>
      <dsp:spPr>
        <a:xfrm>
          <a:off x="1740032" y="1269580"/>
          <a:ext cx="5206735" cy="456208"/>
        </a:xfrm>
        <a:custGeom>
          <a:avLst/>
          <a:gdLst/>
          <a:ahLst/>
          <a:cxnLst/>
          <a:rect l="0" t="0" r="0" b="0"/>
          <a:pathLst>
            <a:path>
              <a:moveTo>
                <a:pt x="5206735" y="0"/>
              </a:moveTo>
              <a:lnTo>
                <a:pt x="5206735" y="245204"/>
              </a:lnTo>
              <a:lnTo>
                <a:pt x="0" y="245204"/>
              </a:lnTo>
              <a:lnTo>
                <a:pt x="0" y="45620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212663" y="1495250"/>
        <a:ext cx="261472" cy="4868"/>
      </dsp:txXfrm>
    </dsp:sp>
    <dsp:sp modelId="{2F29AE5B-5927-47C8-8D8D-AEC4501164DF}">
      <dsp:nvSpPr>
        <dsp:cNvPr id="0" name=""/>
        <dsp:cNvSpPr/>
      </dsp:nvSpPr>
      <dsp:spPr>
        <a:xfrm>
          <a:off x="5888488" y="1444"/>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3. Data Preparation</a:t>
          </a:r>
          <a:endParaRPr lang="en-US" sz="1800" kern="1200" dirty="0"/>
        </a:p>
      </dsp:txBody>
      <dsp:txXfrm>
        <a:off x="5888488" y="1444"/>
        <a:ext cx="2116559" cy="1269935"/>
      </dsp:txXfrm>
    </dsp:sp>
    <dsp:sp modelId="{2E7EC7D7-331B-4748-8FD7-3AE1B3FC1147}">
      <dsp:nvSpPr>
        <dsp:cNvPr id="0" name=""/>
        <dsp:cNvSpPr/>
      </dsp:nvSpPr>
      <dsp:spPr>
        <a:xfrm>
          <a:off x="2796511" y="2347436"/>
          <a:ext cx="456208" cy="91440"/>
        </a:xfrm>
        <a:custGeom>
          <a:avLst/>
          <a:gdLst/>
          <a:ahLst/>
          <a:cxnLst/>
          <a:rect l="0" t="0" r="0" b="0"/>
          <a:pathLst>
            <a:path>
              <a:moveTo>
                <a:pt x="0" y="45720"/>
              </a:moveTo>
              <a:lnTo>
                <a:pt x="45620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3012445" y="2390722"/>
        <a:ext cx="24340" cy="4868"/>
      </dsp:txXfrm>
    </dsp:sp>
    <dsp:sp modelId="{2454731E-94D6-4362-807C-04AF31DB0C61}">
      <dsp:nvSpPr>
        <dsp:cNvPr id="0" name=""/>
        <dsp:cNvSpPr/>
      </dsp:nvSpPr>
      <dsp:spPr>
        <a:xfrm>
          <a:off x="681752" y="1758188"/>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4. Data Model Creation</a:t>
          </a:r>
          <a:endParaRPr lang="en-US" sz="1800" kern="1200" dirty="0"/>
        </a:p>
      </dsp:txBody>
      <dsp:txXfrm>
        <a:off x="681752" y="1758188"/>
        <a:ext cx="2116559" cy="1269935"/>
      </dsp:txXfrm>
    </dsp:sp>
    <dsp:sp modelId="{16378292-EF6A-46C7-8667-84902DB8F85B}">
      <dsp:nvSpPr>
        <dsp:cNvPr id="0" name=""/>
        <dsp:cNvSpPr/>
      </dsp:nvSpPr>
      <dsp:spPr>
        <a:xfrm>
          <a:off x="5399879" y="2347436"/>
          <a:ext cx="456208" cy="91440"/>
        </a:xfrm>
        <a:custGeom>
          <a:avLst/>
          <a:gdLst/>
          <a:ahLst/>
          <a:cxnLst/>
          <a:rect l="0" t="0" r="0" b="0"/>
          <a:pathLst>
            <a:path>
              <a:moveTo>
                <a:pt x="0" y="45720"/>
              </a:moveTo>
              <a:lnTo>
                <a:pt x="45620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5615813" y="2390722"/>
        <a:ext cx="24340" cy="4868"/>
      </dsp:txXfrm>
    </dsp:sp>
    <dsp:sp modelId="{F0D75951-5491-45D2-B6E7-7995B3EE0BC7}">
      <dsp:nvSpPr>
        <dsp:cNvPr id="0" name=""/>
        <dsp:cNvSpPr/>
      </dsp:nvSpPr>
      <dsp:spPr>
        <a:xfrm>
          <a:off x="3285120" y="1758188"/>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5. Evaluate and prove Model</a:t>
          </a:r>
        </a:p>
      </dsp:txBody>
      <dsp:txXfrm>
        <a:off x="3285120" y="1758188"/>
        <a:ext cx="2116559" cy="1269935"/>
      </dsp:txXfrm>
    </dsp:sp>
    <dsp:sp modelId="{4EC8FDD6-4296-44A2-AA55-5DA3F4B7F435}">
      <dsp:nvSpPr>
        <dsp:cNvPr id="0" name=""/>
        <dsp:cNvSpPr/>
      </dsp:nvSpPr>
      <dsp:spPr>
        <a:xfrm>
          <a:off x="1740032" y="3026324"/>
          <a:ext cx="5206735" cy="456208"/>
        </a:xfrm>
        <a:custGeom>
          <a:avLst/>
          <a:gdLst/>
          <a:ahLst/>
          <a:cxnLst/>
          <a:rect l="0" t="0" r="0" b="0"/>
          <a:pathLst>
            <a:path>
              <a:moveTo>
                <a:pt x="5206735" y="0"/>
              </a:moveTo>
              <a:lnTo>
                <a:pt x="5206735" y="245204"/>
              </a:lnTo>
              <a:lnTo>
                <a:pt x="0" y="245204"/>
              </a:lnTo>
              <a:lnTo>
                <a:pt x="0" y="45620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p>
      </dsp:txBody>
      <dsp:txXfrm>
        <a:off x="4212663" y="3251994"/>
        <a:ext cx="261472" cy="4868"/>
      </dsp:txXfrm>
    </dsp:sp>
    <dsp:sp modelId="{617D62CA-7E81-4657-9122-108DEEEB5DC2}">
      <dsp:nvSpPr>
        <dsp:cNvPr id="0" name=""/>
        <dsp:cNvSpPr/>
      </dsp:nvSpPr>
      <dsp:spPr>
        <a:xfrm>
          <a:off x="5888488" y="1758188"/>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6. Interpret and Present Results</a:t>
          </a:r>
        </a:p>
      </dsp:txBody>
      <dsp:txXfrm>
        <a:off x="5888488" y="1758188"/>
        <a:ext cx="2116559" cy="1269935"/>
      </dsp:txXfrm>
    </dsp:sp>
    <dsp:sp modelId="{184219C1-FDE4-4961-9BFC-65353A45E034}">
      <dsp:nvSpPr>
        <dsp:cNvPr id="0" name=""/>
        <dsp:cNvSpPr/>
      </dsp:nvSpPr>
      <dsp:spPr>
        <a:xfrm>
          <a:off x="681752" y="3514932"/>
          <a:ext cx="2116559" cy="12699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7. Deployment &amp; Operational Support</a:t>
          </a:r>
        </a:p>
      </dsp:txBody>
      <dsp:txXfrm>
        <a:off x="681752" y="3514932"/>
        <a:ext cx="2116559" cy="1269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9F946-80CD-42B7-9F3B-CA4708A6A0AF}">
      <dsp:nvSpPr>
        <dsp:cNvPr id="0" name=""/>
        <dsp:cNvSpPr/>
      </dsp:nvSpPr>
      <dsp:spPr>
        <a:xfrm>
          <a:off x="0" y="13057"/>
          <a:ext cx="8382000" cy="479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1. Product Need</a:t>
          </a:r>
          <a:endParaRPr lang="en-US" sz="2000" kern="1200" dirty="0"/>
        </a:p>
      </dsp:txBody>
      <dsp:txXfrm>
        <a:off x="23388" y="36445"/>
        <a:ext cx="8335224" cy="432338"/>
      </dsp:txXfrm>
    </dsp:sp>
    <dsp:sp modelId="{E68E0C48-5654-48A6-8437-B7234D901A46}">
      <dsp:nvSpPr>
        <dsp:cNvPr id="0" name=""/>
        <dsp:cNvSpPr/>
      </dsp:nvSpPr>
      <dsp:spPr>
        <a:xfrm>
          <a:off x="0" y="492172"/>
          <a:ext cx="8382000" cy="543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Understand project sponsor needs and limitations</a:t>
          </a:r>
          <a:endParaRPr lang="en-US" sz="1600" kern="1200" dirty="0"/>
        </a:p>
        <a:p>
          <a:pPr marL="171450" lvl="1" indent="-171450" algn="l" defTabSz="711200">
            <a:lnSpc>
              <a:spcPct val="90000"/>
            </a:lnSpc>
            <a:spcBef>
              <a:spcPct val="0"/>
            </a:spcBef>
            <a:spcAft>
              <a:spcPct val="20000"/>
            </a:spcAft>
            <a:buChar char="••"/>
          </a:pPr>
          <a:r>
            <a:rPr lang="en-US" sz="1600" kern="1200" smtClean="0"/>
            <a:t>Understand Project sponsor vision to deploy and present the results. </a:t>
          </a:r>
          <a:endParaRPr lang="en-US" sz="1600" kern="1200" dirty="0"/>
        </a:p>
      </dsp:txBody>
      <dsp:txXfrm>
        <a:off x="0" y="492172"/>
        <a:ext cx="8382000" cy="543375"/>
      </dsp:txXfrm>
    </dsp:sp>
    <dsp:sp modelId="{48848CF4-5232-4A38-819A-F87B4CEDAD40}">
      <dsp:nvSpPr>
        <dsp:cNvPr id="0" name=""/>
        <dsp:cNvSpPr/>
      </dsp:nvSpPr>
      <dsp:spPr>
        <a:xfrm>
          <a:off x="0" y="1035547"/>
          <a:ext cx="8382000" cy="479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2. Initial solution ideation – Data Requirements</a:t>
          </a:r>
          <a:endParaRPr lang="en-US" sz="2000" kern="1200" dirty="0"/>
        </a:p>
      </dsp:txBody>
      <dsp:txXfrm>
        <a:off x="23388" y="1058935"/>
        <a:ext cx="8335224" cy="432338"/>
      </dsp:txXfrm>
    </dsp:sp>
    <dsp:sp modelId="{8CA6B735-109B-4C1B-97B4-F9DEBF8AAB38}">
      <dsp:nvSpPr>
        <dsp:cNvPr id="0" name=""/>
        <dsp:cNvSpPr/>
      </dsp:nvSpPr>
      <dsp:spPr>
        <a:xfrm>
          <a:off x="0" y="1514662"/>
          <a:ext cx="83820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Collaborate with SME to understand data sources, data fields, and computational resources</a:t>
          </a:r>
        </a:p>
        <a:p>
          <a:pPr marL="171450" lvl="1" indent="-171450" algn="l" defTabSz="711200">
            <a:lnSpc>
              <a:spcPct val="90000"/>
            </a:lnSpc>
            <a:spcBef>
              <a:spcPct val="0"/>
            </a:spcBef>
            <a:spcAft>
              <a:spcPct val="20000"/>
            </a:spcAft>
            <a:buChar char="••"/>
          </a:pPr>
          <a:r>
            <a:rPr lang="en-US" sz="1600" kern="1200" dirty="0" smtClean="0"/>
            <a:t>Collaborate with Data Engineer for possible solutions, data sources &amp; data architecture</a:t>
          </a:r>
        </a:p>
        <a:p>
          <a:pPr marL="171450" lvl="1" indent="-171450" algn="l" defTabSz="711200">
            <a:lnSpc>
              <a:spcPct val="90000"/>
            </a:lnSpc>
            <a:spcBef>
              <a:spcPct val="0"/>
            </a:spcBef>
            <a:spcAft>
              <a:spcPct val="20000"/>
            </a:spcAft>
            <a:buChar char="••"/>
          </a:pPr>
          <a:r>
            <a:rPr lang="en-US" sz="1600" kern="1200" dirty="0" smtClean="0"/>
            <a:t>Decide on general algorithmic approach (e.g. unsupervised clustering vs boosted-tree-based classification vs probabilistic inference)</a:t>
          </a:r>
        </a:p>
      </dsp:txBody>
      <dsp:txXfrm>
        <a:off x="0" y="1514662"/>
        <a:ext cx="8382000" cy="1043280"/>
      </dsp:txXfrm>
    </dsp:sp>
    <dsp:sp modelId="{91576F57-57D8-4FFF-BF91-00DB376F9424}">
      <dsp:nvSpPr>
        <dsp:cNvPr id="0" name=""/>
        <dsp:cNvSpPr/>
      </dsp:nvSpPr>
      <dsp:spPr>
        <a:xfrm>
          <a:off x="0" y="2557942"/>
          <a:ext cx="8382000" cy="479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3. Scope &amp; KPI</a:t>
          </a:r>
          <a:endParaRPr lang="en-US" sz="2000" kern="1200" dirty="0"/>
        </a:p>
      </dsp:txBody>
      <dsp:txXfrm>
        <a:off x="23388" y="2581330"/>
        <a:ext cx="8335224" cy="432338"/>
      </dsp:txXfrm>
    </dsp:sp>
    <dsp:sp modelId="{D66E0C3D-8668-4E85-B8E9-BAD2F8D69033}">
      <dsp:nvSpPr>
        <dsp:cNvPr id="0" name=""/>
        <dsp:cNvSpPr/>
      </dsp:nvSpPr>
      <dsp:spPr>
        <a:xfrm>
          <a:off x="0" y="3037057"/>
          <a:ext cx="8382000"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To define a measurable and quantifiable goal</a:t>
          </a:r>
          <a:endParaRPr lang="en-US" sz="1600" kern="1200" dirty="0"/>
        </a:p>
        <a:p>
          <a:pPr marL="171450" lvl="1" indent="-171450" algn="l" defTabSz="711200">
            <a:lnSpc>
              <a:spcPct val="90000"/>
            </a:lnSpc>
            <a:spcBef>
              <a:spcPct val="0"/>
            </a:spcBef>
            <a:spcAft>
              <a:spcPct val="20000"/>
            </a:spcAft>
            <a:buChar char="••"/>
          </a:pPr>
          <a:r>
            <a:rPr lang="en-US" sz="1600" kern="1200" dirty="0" smtClean="0"/>
            <a:t>E.g. predicting the expected CTR of an ad with approximation of at least X% in at least Y% of the cases, for any ad that runs for at least a week, and for any client with more than two months of historic data”</a:t>
          </a:r>
          <a:endParaRPr lang="en-US" sz="1600" kern="1200" dirty="0"/>
        </a:p>
      </dsp:txBody>
      <dsp:txXfrm>
        <a:off x="0" y="3037057"/>
        <a:ext cx="8382000" cy="999809"/>
      </dsp:txXfrm>
    </dsp:sp>
    <dsp:sp modelId="{F4B6D8D7-E385-44BB-8700-C5DA8CECC633}">
      <dsp:nvSpPr>
        <dsp:cNvPr id="0" name=""/>
        <dsp:cNvSpPr/>
      </dsp:nvSpPr>
      <dsp:spPr>
        <a:xfrm>
          <a:off x="0" y="4036867"/>
          <a:ext cx="8382000" cy="4791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4. Scope &amp; KPI Approval</a:t>
          </a:r>
          <a:endParaRPr lang="en-US" sz="2000" kern="1200" dirty="0"/>
        </a:p>
      </dsp:txBody>
      <dsp:txXfrm>
        <a:off x="23388" y="4060255"/>
        <a:ext cx="8335224" cy="432338"/>
      </dsp:txXfrm>
    </dsp:sp>
    <dsp:sp modelId="{F474AE38-CD41-4531-A856-E3934476D7BC}">
      <dsp:nvSpPr>
        <dsp:cNvPr id="0" name=""/>
        <dsp:cNvSpPr/>
      </dsp:nvSpPr>
      <dsp:spPr>
        <a:xfrm>
          <a:off x="0" y="4515982"/>
          <a:ext cx="8382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Product sponsor approved the KPIs defined</a:t>
          </a:r>
          <a:endParaRPr lang="en-US" sz="1600" kern="1200" dirty="0"/>
        </a:p>
      </dsp:txBody>
      <dsp:txXfrm>
        <a:off x="0" y="4515982"/>
        <a:ext cx="8382000" cy="347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6B878-F77A-4E52-B7DC-B18D86C12027}">
      <dsp:nvSpPr>
        <dsp:cNvPr id="0" name=""/>
        <dsp:cNvSpPr/>
      </dsp:nvSpPr>
      <dsp:spPr>
        <a:xfrm>
          <a:off x="0" y="0"/>
          <a:ext cx="8656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B81532-7CD0-4E95-B767-6A23CD1CB97A}">
      <dsp:nvSpPr>
        <dsp:cNvPr id="0" name=""/>
        <dsp:cNvSpPr/>
      </dsp:nvSpPr>
      <dsp:spPr>
        <a:xfrm>
          <a:off x="0" y="0"/>
          <a:ext cx="1671610" cy="441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Data Acquisition</a:t>
          </a:r>
          <a:endParaRPr lang="en-US" sz="1800" kern="1200" dirty="0"/>
        </a:p>
      </dsp:txBody>
      <dsp:txXfrm>
        <a:off x="0" y="0"/>
        <a:ext cx="1671610" cy="4419600"/>
      </dsp:txXfrm>
    </dsp:sp>
    <dsp:sp modelId="{0D842462-6C0E-40A0-8632-1E64FAED5DCB}">
      <dsp:nvSpPr>
        <dsp:cNvPr id="0" name=""/>
        <dsp:cNvSpPr/>
      </dsp:nvSpPr>
      <dsp:spPr>
        <a:xfrm>
          <a:off x="1780406" y="29834"/>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Stage of collecting or acquiring data from various sources. </a:t>
          </a:r>
          <a:endParaRPr lang="en-US" sz="1600" kern="1200" dirty="0"/>
        </a:p>
      </dsp:txBody>
      <dsp:txXfrm>
        <a:off x="1780406" y="29834"/>
        <a:ext cx="5693643" cy="596689"/>
      </dsp:txXfrm>
    </dsp:sp>
    <dsp:sp modelId="{96B3496E-0059-4FB2-91F6-9D365619C432}">
      <dsp:nvSpPr>
        <dsp:cNvPr id="0" name=""/>
        <dsp:cNvSpPr/>
      </dsp:nvSpPr>
      <dsp:spPr>
        <a:xfrm>
          <a:off x="1671610" y="626523"/>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82BEC3-AF52-4B2C-BA0D-42D3ECAF3AD8}">
      <dsp:nvSpPr>
        <dsp:cNvPr id="0" name=""/>
        <dsp:cNvSpPr/>
      </dsp:nvSpPr>
      <dsp:spPr>
        <a:xfrm>
          <a:off x="1780406" y="656358"/>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2 Types of Data Collection techniques - Primary Data &amp; Secondary Data Collection.</a:t>
          </a:r>
          <a:endParaRPr lang="en-US" sz="1600" kern="1200" dirty="0"/>
        </a:p>
      </dsp:txBody>
      <dsp:txXfrm>
        <a:off x="1780406" y="656358"/>
        <a:ext cx="5693643" cy="596689"/>
      </dsp:txXfrm>
    </dsp:sp>
    <dsp:sp modelId="{4672BFCD-E1BC-4801-B91E-B97F31BAB81A}">
      <dsp:nvSpPr>
        <dsp:cNvPr id="0" name=""/>
        <dsp:cNvSpPr/>
      </dsp:nvSpPr>
      <dsp:spPr>
        <a:xfrm>
          <a:off x="1671610" y="1253047"/>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4C48C-6CF1-4161-B7BF-0EB10AD93A1C}">
      <dsp:nvSpPr>
        <dsp:cNvPr id="0" name=""/>
        <dsp:cNvSpPr/>
      </dsp:nvSpPr>
      <dsp:spPr>
        <a:xfrm>
          <a:off x="1780406" y="1282881"/>
          <a:ext cx="6868868"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Primary Data collection </a:t>
          </a:r>
          <a:r>
            <a:rPr lang="en-US" sz="1600" kern="1200" dirty="0" smtClean="0"/>
            <a:t>– Data is collected from direct sources. Observation, Interview, Questionnaire, Audit Data, Case Study,  Survey Method</a:t>
          </a:r>
          <a:endParaRPr lang="en-US" sz="1600" kern="1200" dirty="0"/>
        </a:p>
      </dsp:txBody>
      <dsp:txXfrm>
        <a:off x="1780406" y="1282881"/>
        <a:ext cx="6868868" cy="596689"/>
      </dsp:txXfrm>
    </dsp:sp>
    <dsp:sp modelId="{3AA06040-EF79-4D7A-A0D0-12EB019B2F2C}">
      <dsp:nvSpPr>
        <dsp:cNvPr id="0" name=""/>
        <dsp:cNvSpPr/>
      </dsp:nvSpPr>
      <dsp:spPr>
        <a:xfrm>
          <a:off x="1671610" y="1879570"/>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EE93F-209F-485B-905F-99517B7060A6}">
      <dsp:nvSpPr>
        <dsp:cNvPr id="0" name=""/>
        <dsp:cNvSpPr/>
      </dsp:nvSpPr>
      <dsp:spPr>
        <a:xfrm>
          <a:off x="1780406" y="1909405"/>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1" kern="1200" dirty="0" smtClean="0"/>
            <a:t>Secondary Data collection</a:t>
          </a:r>
          <a:r>
            <a:rPr lang="en-US" sz="1600" kern="1200" dirty="0" smtClean="0"/>
            <a:t> – Data collected and research analyzed by other agencies, universities</a:t>
          </a:r>
          <a:endParaRPr lang="en-US" sz="1600" kern="1200" dirty="0"/>
        </a:p>
      </dsp:txBody>
      <dsp:txXfrm>
        <a:off x="1780406" y="1909405"/>
        <a:ext cx="5693643" cy="596689"/>
      </dsp:txXfrm>
    </dsp:sp>
    <dsp:sp modelId="{1DA86919-7F50-4847-94C7-00ABEC0230F2}">
      <dsp:nvSpPr>
        <dsp:cNvPr id="0" name=""/>
        <dsp:cNvSpPr/>
      </dsp:nvSpPr>
      <dsp:spPr>
        <a:xfrm>
          <a:off x="1671610" y="2506094"/>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D70F5A-AE8F-4B9F-9AA5-D7227F79F49A}">
      <dsp:nvSpPr>
        <dsp:cNvPr id="0" name=""/>
        <dsp:cNvSpPr/>
      </dsp:nvSpPr>
      <dsp:spPr>
        <a:xfrm>
          <a:off x="1780406" y="2535928"/>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Develop a solution architecture of the data pipeline that refreshes and scores the data regularly</a:t>
          </a:r>
          <a:endParaRPr lang="en-US" sz="1600" kern="1200" dirty="0"/>
        </a:p>
      </dsp:txBody>
      <dsp:txXfrm>
        <a:off x="1780406" y="2535928"/>
        <a:ext cx="5693643" cy="596689"/>
      </dsp:txXfrm>
    </dsp:sp>
    <dsp:sp modelId="{1BD6FB53-768E-4217-BFEF-448535DC3851}">
      <dsp:nvSpPr>
        <dsp:cNvPr id="0" name=""/>
        <dsp:cNvSpPr/>
      </dsp:nvSpPr>
      <dsp:spPr>
        <a:xfrm>
          <a:off x="1671610" y="3132618"/>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AD7120-3503-4732-B1E3-D4F6BAE54117}">
      <dsp:nvSpPr>
        <dsp:cNvPr id="0" name=""/>
        <dsp:cNvSpPr/>
      </dsp:nvSpPr>
      <dsp:spPr>
        <a:xfrm>
          <a:off x="1780406" y="3162452"/>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smtClean="0"/>
            <a:t>Ingest the data into the target analytic environment</a:t>
          </a:r>
          <a:endParaRPr lang="en-US" sz="1600" kern="1200" dirty="0"/>
        </a:p>
      </dsp:txBody>
      <dsp:txXfrm>
        <a:off x="1780406" y="3162452"/>
        <a:ext cx="5693643" cy="596689"/>
      </dsp:txXfrm>
    </dsp:sp>
    <dsp:sp modelId="{0977DB29-ADB4-48FE-815B-CE3E6ABDB565}">
      <dsp:nvSpPr>
        <dsp:cNvPr id="0" name=""/>
        <dsp:cNvSpPr/>
      </dsp:nvSpPr>
      <dsp:spPr>
        <a:xfrm>
          <a:off x="1671610" y="3759141"/>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EA0C1B-BDEE-4521-B6E6-CC887AEF2B25}">
      <dsp:nvSpPr>
        <dsp:cNvPr id="0" name=""/>
        <dsp:cNvSpPr/>
      </dsp:nvSpPr>
      <dsp:spPr>
        <a:xfrm>
          <a:off x="1780406" y="3788976"/>
          <a:ext cx="5693643" cy="59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Set up a data pipeline to score new or regularly refreshed data.</a:t>
          </a:r>
          <a:endParaRPr lang="en-US" sz="1600" kern="1200" dirty="0"/>
        </a:p>
      </dsp:txBody>
      <dsp:txXfrm>
        <a:off x="1780406" y="3788976"/>
        <a:ext cx="5693643" cy="596689"/>
      </dsp:txXfrm>
    </dsp:sp>
    <dsp:sp modelId="{C604DA58-DF8F-43C1-A462-12E44DA292B5}">
      <dsp:nvSpPr>
        <dsp:cNvPr id="0" name=""/>
        <dsp:cNvSpPr/>
      </dsp:nvSpPr>
      <dsp:spPr>
        <a:xfrm>
          <a:off x="1671610" y="4385665"/>
          <a:ext cx="580243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D2B6-61F2-45B3-A744-58B41481C7AD}">
      <dsp:nvSpPr>
        <dsp:cNvPr id="0" name=""/>
        <dsp:cNvSpPr/>
      </dsp:nvSpPr>
      <dsp:spPr>
        <a:xfrm>
          <a:off x="0" y="129999"/>
          <a:ext cx="8534400" cy="4796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Data Understanding &amp; Exploration/ Data Preparation</a:t>
          </a:r>
          <a:endParaRPr lang="en-US" sz="1800" kern="1200" dirty="0"/>
        </a:p>
      </dsp:txBody>
      <dsp:txXfrm>
        <a:off x="23412" y="153411"/>
        <a:ext cx="8487576" cy="432779"/>
      </dsp:txXfrm>
    </dsp:sp>
    <dsp:sp modelId="{3D6EAB9E-D28B-4EA2-A1D9-9DDDFA2E3623}">
      <dsp:nvSpPr>
        <dsp:cNvPr id="0" name=""/>
        <dsp:cNvSpPr/>
      </dsp:nvSpPr>
      <dsp:spPr>
        <a:xfrm>
          <a:off x="0" y="609602"/>
          <a:ext cx="8534400"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Produce a clean, high-quality data set whose relationship to the target variables is understood. Locate the data set in the appropriate analytics environment so you are ready to model.</a:t>
          </a:r>
          <a:endParaRPr lang="en-US" sz="1800" kern="1200" dirty="0"/>
        </a:p>
        <a:p>
          <a:pPr marL="171450" lvl="1" indent="-171450" algn="l" defTabSz="800100">
            <a:lnSpc>
              <a:spcPct val="90000"/>
            </a:lnSpc>
            <a:spcBef>
              <a:spcPct val="0"/>
            </a:spcBef>
            <a:spcAft>
              <a:spcPct val="20000"/>
            </a:spcAft>
            <a:buChar char="••"/>
          </a:pPr>
          <a:r>
            <a:rPr lang="en-US" sz="1800" kern="1200" dirty="0" smtClean="0"/>
            <a:t>Explore dimensions; find deficiencies in data</a:t>
          </a:r>
          <a:endParaRPr lang="en-US" sz="1800" kern="1200" dirty="0"/>
        </a:p>
        <a:p>
          <a:pPr marL="171450" lvl="1" indent="-171450" algn="l" defTabSz="800100">
            <a:lnSpc>
              <a:spcPct val="90000"/>
            </a:lnSpc>
            <a:spcBef>
              <a:spcPct val="0"/>
            </a:spcBef>
            <a:spcAft>
              <a:spcPct val="20000"/>
            </a:spcAft>
            <a:buChar char="••"/>
          </a:pPr>
          <a:r>
            <a:rPr lang="en-US" sz="1800" kern="1200" dirty="0" smtClean="0"/>
            <a:t>Add more data sources if required with support from Data Engineer </a:t>
          </a:r>
          <a:endParaRPr lang="en-US" sz="1800" kern="1200" dirty="0"/>
        </a:p>
      </dsp:txBody>
      <dsp:txXfrm>
        <a:off x="0" y="609602"/>
        <a:ext cx="8534400" cy="1424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03013-F889-45E5-8AF6-49F0FA4F709A}">
      <dsp:nvSpPr>
        <dsp:cNvPr id="0" name=""/>
        <dsp:cNvSpPr/>
      </dsp:nvSpPr>
      <dsp:spPr>
        <a:xfrm>
          <a:off x="2403115" y="1284662"/>
          <a:ext cx="520134" cy="91440"/>
        </a:xfrm>
        <a:custGeom>
          <a:avLst/>
          <a:gdLst/>
          <a:ahLst/>
          <a:cxnLst/>
          <a:rect l="0" t="0" r="0" b="0"/>
          <a:pathLst>
            <a:path>
              <a:moveTo>
                <a:pt x="0" y="45720"/>
              </a:moveTo>
              <a:lnTo>
                <a:pt x="52013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kern="1200"/>
        </a:p>
      </dsp:txBody>
      <dsp:txXfrm>
        <a:off x="2649414" y="1327626"/>
        <a:ext cx="27536" cy="5512"/>
      </dsp:txXfrm>
    </dsp:sp>
    <dsp:sp modelId="{A9A68D08-E50A-4F9D-847B-E9BEBF621984}">
      <dsp:nvSpPr>
        <dsp:cNvPr id="0" name=""/>
        <dsp:cNvSpPr/>
      </dsp:nvSpPr>
      <dsp:spPr>
        <a:xfrm>
          <a:off x="10416" y="457200"/>
          <a:ext cx="2394499" cy="17463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Data analysis</a:t>
          </a:r>
          <a:r>
            <a:rPr lang="en-US" sz="1400" kern="1200" dirty="0" smtClean="0"/>
            <a:t> – The data is audited for errors ;anomalies to be corrected. For large datasets, data preparation prove helpful in producing metadata &amp; uncovering problems.</a:t>
          </a:r>
          <a:endParaRPr lang="en-US" sz="1400" kern="1200" dirty="0"/>
        </a:p>
      </dsp:txBody>
      <dsp:txXfrm>
        <a:off x="10416" y="457200"/>
        <a:ext cx="2394499" cy="1746365"/>
      </dsp:txXfrm>
    </dsp:sp>
    <dsp:sp modelId="{255BFA1C-E472-4DF8-9F7F-0CC8E5F30A0C}">
      <dsp:nvSpPr>
        <dsp:cNvPr id="0" name=""/>
        <dsp:cNvSpPr/>
      </dsp:nvSpPr>
      <dsp:spPr>
        <a:xfrm>
          <a:off x="5348349" y="1284662"/>
          <a:ext cx="520134" cy="91440"/>
        </a:xfrm>
        <a:custGeom>
          <a:avLst/>
          <a:gdLst/>
          <a:ahLst/>
          <a:cxnLst/>
          <a:rect l="0" t="0" r="0" b="0"/>
          <a:pathLst>
            <a:path>
              <a:moveTo>
                <a:pt x="0" y="45720"/>
              </a:moveTo>
              <a:lnTo>
                <a:pt x="52013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kern="1200"/>
        </a:p>
      </dsp:txBody>
      <dsp:txXfrm>
        <a:off x="5594648" y="1327626"/>
        <a:ext cx="27536" cy="5512"/>
      </dsp:txXfrm>
    </dsp:sp>
    <dsp:sp modelId="{8D009D97-B9A2-4E56-BD85-74A7B8AF04C8}">
      <dsp:nvSpPr>
        <dsp:cNvPr id="0" name=""/>
        <dsp:cNvSpPr/>
      </dsp:nvSpPr>
      <dsp:spPr>
        <a:xfrm>
          <a:off x="2955650" y="457200"/>
          <a:ext cx="2394499" cy="17463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Creating an intuitive workflow</a:t>
          </a:r>
          <a:r>
            <a:rPr lang="en-US" sz="1400" kern="1200" dirty="0" smtClean="0"/>
            <a:t> – A workflow consisting of a sequence of data prep operations for addressing the data errors is then formulated.</a:t>
          </a:r>
          <a:endParaRPr lang="en-US" sz="1400" kern="1200" dirty="0"/>
        </a:p>
      </dsp:txBody>
      <dsp:txXfrm>
        <a:off x="2955650" y="457200"/>
        <a:ext cx="2394499" cy="1746365"/>
      </dsp:txXfrm>
    </dsp:sp>
    <dsp:sp modelId="{8AE13A30-8958-48D2-B134-FD41308DDD85}">
      <dsp:nvSpPr>
        <dsp:cNvPr id="0" name=""/>
        <dsp:cNvSpPr/>
      </dsp:nvSpPr>
      <dsp:spPr>
        <a:xfrm>
          <a:off x="1207666" y="2208000"/>
          <a:ext cx="5890467" cy="520134"/>
        </a:xfrm>
        <a:custGeom>
          <a:avLst/>
          <a:gdLst/>
          <a:ahLst/>
          <a:cxnLst/>
          <a:rect l="0" t="0" r="0" b="0"/>
          <a:pathLst>
            <a:path>
              <a:moveTo>
                <a:pt x="5890467" y="0"/>
              </a:moveTo>
              <a:lnTo>
                <a:pt x="5890467" y="277167"/>
              </a:lnTo>
              <a:lnTo>
                <a:pt x="0" y="277167"/>
              </a:lnTo>
              <a:lnTo>
                <a:pt x="0" y="52013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kern="1200"/>
        </a:p>
      </dsp:txBody>
      <dsp:txXfrm>
        <a:off x="4004996" y="2465312"/>
        <a:ext cx="295807" cy="5512"/>
      </dsp:txXfrm>
    </dsp:sp>
    <dsp:sp modelId="{DB6072ED-2166-41F5-9D35-E814651A436A}">
      <dsp:nvSpPr>
        <dsp:cNvPr id="0" name=""/>
        <dsp:cNvSpPr/>
      </dsp:nvSpPr>
      <dsp:spPr>
        <a:xfrm>
          <a:off x="5900884" y="450964"/>
          <a:ext cx="2394499" cy="17588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Validation</a:t>
          </a:r>
          <a:r>
            <a:rPr lang="en-US" sz="1400" kern="1200" dirty="0" smtClean="0"/>
            <a:t> – The correctness of the workflow is next evaluated against a representative sample of the dataset; Leading to adjustments to the workflow as previously undetected errors are found.</a:t>
          </a:r>
          <a:endParaRPr lang="en-US" sz="1400" kern="1200" dirty="0"/>
        </a:p>
      </dsp:txBody>
      <dsp:txXfrm>
        <a:off x="5900884" y="450964"/>
        <a:ext cx="2394499" cy="1758836"/>
      </dsp:txXfrm>
    </dsp:sp>
    <dsp:sp modelId="{1FC4C643-2D12-4C04-AEC9-EB05D01DB628}">
      <dsp:nvSpPr>
        <dsp:cNvPr id="0" name=""/>
        <dsp:cNvSpPr/>
      </dsp:nvSpPr>
      <dsp:spPr>
        <a:xfrm>
          <a:off x="2403115" y="3433165"/>
          <a:ext cx="520134" cy="91440"/>
        </a:xfrm>
        <a:custGeom>
          <a:avLst/>
          <a:gdLst/>
          <a:ahLst/>
          <a:cxnLst/>
          <a:rect l="0" t="0" r="0" b="0"/>
          <a:pathLst>
            <a:path>
              <a:moveTo>
                <a:pt x="0" y="45720"/>
              </a:moveTo>
              <a:lnTo>
                <a:pt x="52013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kern="1200"/>
        </a:p>
      </dsp:txBody>
      <dsp:txXfrm>
        <a:off x="2649414" y="3476129"/>
        <a:ext cx="27536" cy="5512"/>
      </dsp:txXfrm>
    </dsp:sp>
    <dsp:sp modelId="{DE07AFD7-317C-45A9-A13C-46DACFCDB3C9}">
      <dsp:nvSpPr>
        <dsp:cNvPr id="0" name=""/>
        <dsp:cNvSpPr/>
      </dsp:nvSpPr>
      <dsp:spPr>
        <a:xfrm>
          <a:off x="10416" y="2760535"/>
          <a:ext cx="2394499" cy="14366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Transformation</a:t>
          </a:r>
          <a:r>
            <a:rPr lang="en-US" sz="1400" kern="1200" dirty="0" smtClean="0"/>
            <a:t> – Once convinced of the effectiveness of the workflow, transformation may now be carried out, and the actual data prep process takes place.</a:t>
          </a:r>
          <a:endParaRPr lang="en-US" sz="1400" kern="1200" dirty="0"/>
        </a:p>
      </dsp:txBody>
      <dsp:txXfrm>
        <a:off x="10416" y="2760535"/>
        <a:ext cx="2394499" cy="1436699"/>
      </dsp:txXfrm>
    </dsp:sp>
    <dsp:sp modelId="{3F92FA5F-DA08-4D37-BCA1-83B88A3B6B1A}">
      <dsp:nvSpPr>
        <dsp:cNvPr id="0" name=""/>
        <dsp:cNvSpPr/>
      </dsp:nvSpPr>
      <dsp:spPr>
        <a:xfrm>
          <a:off x="2955650" y="2766771"/>
          <a:ext cx="2394499" cy="14242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Backflow of cleaned data</a:t>
          </a:r>
          <a:r>
            <a:rPr lang="en-US" sz="1400" kern="1200" dirty="0" smtClean="0"/>
            <a:t> – Finally, steps must also be taken for the clean data to replace the original dirty data sources.</a:t>
          </a:r>
          <a:endParaRPr lang="en-US" sz="1400" kern="1200" dirty="0"/>
        </a:p>
      </dsp:txBody>
      <dsp:txXfrm>
        <a:off x="2955650" y="2766771"/>
        <a:ext cx="2394499" cy="14242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7/18/2020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498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SDLC – Requirement, Design,</a:t>
            </a:r>
            <a:r>
              <a:rPr lang="en-US" baseline="0" dirty="0" smtClean="0"/>
              <a:t> Implement, Test, Deploy, Support</a:t>
            </a:r>
          </a:p>
          <a:p>
            <a:pPr lvl="0"/>
            <a:r>
              <a:rPr lang="en-US" sz="2000" dirty="0" smtClean="0"/>
              <a:t>Business Requirements Understanding</a:t>
            </a:r>
          </a:p>
          <a:p>
            <a:pPr lvl="1"/>
            <a:r>
              <a:rPr lang="en-US" sz="1800" dirty="0" smtClean="0"/>
              <a:t>To define a measurable and quantifiable goal</a:t>
            </a:r>
          </a:p>
          <a:p>
            <a:pPr lvl="1"/>
            <a:r>
              <a:rPr lang="en-US" sz="1800" dirty="0" smtClean="0"/>
              <a:t>Understand project sponsor needs and limitations</a:t>
            </a:r>
          </a:p>
          <a:p>
            <a:pPr lvl="1"/>
            <a:r>
              <a:rPr lang="en-US" sz="1800" dirty="0" smtClean="0"/>
              <a:t>Collaborate with domain expert to understand data sources, data fields, and computational resources</a:t>
            </a:r>
          </a:p>
          <a:p>
            <a:pPr lvl="1"/>
            <a:r>
              <a:rPr lang="en-US" sz="1800" dirty="0" smtClean="0"/>
              <a:t>Project sponsor vision to deploy and present the results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5</a:t>
            </a:fld>
            <a:endParaRPr lang="en-US"/>
          </a:p>
        </p:txBody>
      </p:sp>
    </p:spTree>
    <p:extLst>
      <p:ext uri="{BB962C8B-B14F-4D97-AF65-F5344CB8AC3E}">
        <p14:creationId xmlns:p14="http://schemas.microsoft.com/office/powerpoint/2010/main" val="94895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 theorem</a:t>
            </a:r>
            <a:r>
              <a:rPr lang="en-US" baseline="0" dirty="0" smtClean="0"/>
              <a:t> – Consistency, Availability and Partition Tolerant – in distributed systems</a:t>
            </a:r>
          </a:p>
          <a:p>
            <a:r>
              <a:rPr lang="en-US" sz="1200" b="0" i="0" kern="1200" dirty="0" smtClean="0">
                <a:solidFill>
                  <a:schemeClr val="tx1"/>
                </a:solidFill>
                <a:effectLst/>
                <a:latin typeface="+mn-lt"/>
                <a:ea typeface="+mn-ea"/>
                <a:cs typeface="+mn-cs"/>
              </a:rPr>
              <a:t>Partition tolerance in CAP means tolerance to a network partition. An example of a network partition is when two nodes can't talk to each other, but there are clients able to talk to either one or both of those nodes. If you've ever used IRC and experienced a </a:t>
            </a:r>
            <a:r>
              <a:rPr lang="en-US" sz="1200" b="0" i="0" kern="1200" dirty="0" err="1" smtClean="0">
                <a:solidFill>
                  <a:schemeClr val="tx1"/>
                </a:solidFill>
                <a:effectLst/>
                <a:latin typeface="+mn-lt"/>
                <a:ea typeface="+mn-ea"/>
                <a:cs typeface="+mn-cs"/>
              </a:rPr>
              <a:t>netsplit</a:t>
            </a:r>
            <a:r>
              <a:rPr lang="en-US" sz="1200" b="0" i="0" kern="1200" dirty="0" smtClean="0">
                <a:solidFill>
                  <a:schemeClr val="tx1"/>
                </a:solidFill>
                <a:effectLst/>
                <a:latin typeface="+mn-lt"/>
                <a:ea typeface="+mn-ea"/>
                <a:cs typeface="+mn-cs"/>
              </a:rPr>
              <a:t>, this is a great example of that.</a:t>
            </a:r>
          </a:p>
          <a:p>
            <a:pPr marL="228600" indent="-228600">
              <a:buAutoNum type="arabicPeriod"/>
            </a:pPr>
            <a:r>
              <a:rPr lang="en-US" sz="1200" b="0" i="0" kern="1200" dirty="0" smtClean="0">
                <a:solidFill>
                  <a:schemeClr val="tx1"/>
                </a:solidFill>
                <a:effectLst/>
                <a:latin typeface="+mn-lt"/>
                <a:ea typeface="+mn-ea"/>
                <a:cs typeface="+mn-cs"/>
              </a:rPr>
              <a:t>Key-Value: Big</a:t>
            </a:r>
            <a:r>
              <a:rPr lang="en-US" sz="1200" b="0" i="0" kern="1200" baseline="0" dirty="0" smtClean="0">
                <a:solidFill>
                  <a:schemeClr val="tx1"/>
                </a:solidFill>
                <a:effectLst/>
                <a:latin typeface="+mn-lt"/>
                <a:ea typeface="+mn-ea"/>
                <a:cs typeface="+mn-cs"/>
              </a:rPr>
              <a:t> Hash tables of keys and values. Key is hash function based auto-generated, value can be String, JSON, BLOB</a:t>
            </a:r>
          </a:p>
          <a:p>
            <a:pPr marL="228600" indent="-228600">
              <a:buAutoNum type="arabicPeriod"/>
            </a:pPr>
            <a:r>
              <a:rPr lang="en-US" sz="1200" b="0" i="0" kern="1200" baseline="0" dirty="0" smtClean="0">
                <a:solidFill>
                  <a:schemeClr val="tx1"/>
                </a:solidFill>
                <a:effectLst/>
                <a:latin typeface="+mn-lt"/>
                <a:ea typeface="+mn-ea"/>
                <a:cs typeface="+mn-cs"/>
              </a:rPr>
              <a:t>Document based – stores documents with tagged elements; These are also key value based.  Key is similar to KV Store; but Value is referred as document. Document is managed data in JSON, BSON (Binary encoded JSON) </a:t>
            </a:r>
          </a:p>
          <a:p>
            <a:pPr marL="228600" indent="-228600">
              <a:buAutoNum type="arabicPeriod"/>
            </a:pPr>
            <a:r>
              <a:rPr lang="en-US" sz="1200" b="0" i="0" kern="1200" baseline="0" dirty="0" smtClean="0">
                <a:solidFill>
                  <a:schemeClr val="tx1"/>
                </a:solidFill>
                <a:effectLst/>
                <a:latin typeface="+mn-lt"/>
                <a:ea typeface="+mn-ea"/>
                <a:cs typeface="+mn-cs"/>
              </a:rPr>
              <a:t>Column Based - </a:t>
            </a:r>
            <a:r>
              <a:rPr lang="en-US" sz="1200" b="0" i="0" kern="1200" dirty="0" smtClean="0">
                <a:solidFill>
                  <a:schemeClr val="tx1"/>
                </a:solidFill>
                <a:effectLst/>
                <a:latin typeface="+mn-lt"/>
                <a:ea typeface="+mn-ea"/>
                <a:cs typeface="+mn-cs"/>
              </a:rPr>
              <a:t>data is stored in cells grouped in columns of data rather than as rows of data. Columns are logically grouped into column families. Column families can contain a virtually unlimited number of columns that can be created at runtime or the definition of the schema. Read and write is done using columns rather than rows.</a:t>
            </a:r>
          </a:p>
          <a:p>
            <a:pPr marL="228600" indent="-228600">
              <a:buAutoNum type="arabicPeriod"/>
            </a:pPr>
            <a:r>
              <a:rPr lang="en-US" sz="1200" b="0" i="0" kern="1200" dirty="0" smtClean="0">
                <a:solidFill>
                  <a:schemeClr val="tx1"/>
                </a:solidFill>
                <a:effectLst/>
                <a:latin typeface="+mn-lt"/>
                <a:ea typeface="+mn-ea"/>
                <a:cs typeface="+mn-cs"/>
              </a:rPr>
              <a:t>Graph DBs – RDF based knowledge graphs</a:t>
            </a:r>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13</a:t>
            </a:fld>
            <a:endParaRPr lang="en-US"/>
          </a:p>
        </p:txBody>
      </p:sp>
    </p:spTree>
    <p:extLst>
      <p:ext uri="{BB962C8B-B14F-4D97-AF65-F5344CB8AC3E}">
        <p14:creationId xmlns:p14="http://schemas.microsoft.com/office/powerpoint/2010/main" val="2887184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7/18/2020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9897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7/18/2020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117239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7/18/2020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2246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7/18/2020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87682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7/18/2020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382885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7/18/2020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066297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7/18/2020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2402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7/18/2020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37923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7/18/2020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499640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7/18/2020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18732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7/18/2020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98254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500604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233924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6B7A1-1A60-4CB5-83B3-0CE2361997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6B7A1-1A60-4CB5-83B3-0CE236199703}"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6B7A1-1A60-4CB5-83B3-0CE236199703}"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7/18/2020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7/18/2020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32780994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owardsdatascience.com/what-is-ai-bias-6606a3bcb814"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s://www.analyticsvidhya.com/blog/2016/01/top-certification-courses-sas-r-python-machine-learning-big-data-spark-2015-16/#five" TargetMode="External"/><Relationship Id="rId3" Type="http://schemas.openxmlformats.org/officeDocument/2006/relationships/hyperlink" Target="https://www.udacity.com/course/data-analysis-with-r--ud651" TargetMode="External"/><Relationship Id="rId7" Type="http://schemas.openxmlformats.org/officeDocument/2006/relationships/hyperlink" Target="https://www.kdnuggets.com/2017/06/7-steps-mastering-data-preparation-python.html" TargetMode="External"/><Relationship Id="rId2" Type="http://schemas.openxmlformats.org/officeDocument/2006/relationships/hyperlink" Target="http://www.milanor.net/blog/preparing-the-data-for-modelling-with-r/" TargetMode="External"/><Relationship Id="rId1" Type="http://schemas.openxmlformats.org/officeDocument/2006/relationships/slideLayout" Target="../slideLayouts/slideLayout12.xml"/><Relationship Id="rId6" Type="http://schemas.openxmlformats.org/officeDocument/2006/relationships/hyperlink" Target="https://courses.edx.org/courses/course-v1:Microsoft+DAT209x+5T2016/course/" TargetMode="External"/><Relationship Id="rId5" Type="http://schemas.openxmlformats.org/officeDocument/2006/relationships/hyperlink" Target="https://www.datacamp.com/courses/free-introduction-to-r/continue" TargetMode="External"/><Relationship Id="rId4" Type="http://schemas.openxmlformats.org/officeDocument/2006/relationships/hyperlink" Target="https://www.datacamp.com/home" TargetMode="External"/><Relationship Id="rId9" Type="http://schemas.openxmlformats.org/officeDocument/2006/relationships/hyperlink" Target="https://www.predictiveanalyticstoday.com/data-preparation-tools-and-platform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datavizcatalogue.com/search/relationships.html" TargetMode="External"/><Relationship Id="rId2" Type="http://schemas.openxmlformats.org/officeDocument/2006/relationships/hyperlink" Target="http://www.sthda.com/english/wiki/visualize-correlation-matrix-using-correlogram" TargetMode="External"/><Relationship Id="rId1" Type="http://schemas.openxmlformats.org/officeDocument/2006/relationships/slideLayout" Target="../slideLayouts/slideLayout25.xml"/><Relationship Id="rId6" Type="http://schemas.openxmlformats.org/officeDocument/2006/relationships/hyperlink" Target="https://measuringu.com/handle-missing-data/" TargetMode="External"/><Relationship Id="rId5" Type="http://schemas.openxmlformats.org/officeDocument/2006/relationships/hyperlink" Target="https://towardsdatascience.com/6-different-ways-to-compensate-for-missing-values-data-imputation-with-examples-6022d9ca0779" TargetMode="External"/><Relationship Id="rId4" Type="http://schemas.openxmlformats.org/officeDocument/2006/relationships/hyperlink" Target="https://www.khanacademy.org/math/pre-algebra/pre-algebra-equations-expressions/pre-algebra-dependent-independent/v/dependent-and-independent-variables-exercise-example-2"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questionpro.com/blog/qualitative-data/" TargetMode="External"/><Relationship Id="rId3" Type="http://schemas.openxmlformats.org/officeDocument/2006/relationships/hyperlink" Target="https://www.altexsoft.com/blog/datascience/how-to-structure-data-science-team-key-models-and-roles/" TargetMode="External"/><Relationship Id="rId7" Type="http://schemas.openxmlformats.org/officeDocument/2006/relationships/hyperlink" Target="https://www.slideshare.net/priyansakthi/methods-of-data-collection-16037781" TargetMode="External"/><Relationship Id="rId2" Type="http://schemas.openxmlformats.org/officeDocument/2006/relationships/hyperlink" Target="https://www.bouvet.no/bouvet-deler/roles-in-a-data-science-project" TargetMode="External"/><Relationship Id="rId1" Type="http://schemas.openxmlformats.org/officeDocument/2006/relationships/slideLayout" Target="../slideLayouts/slideLayout12.xml"/><Relationship Id="rId6" Type="http://schemas.openxmlformats.org/officeDocument/2006/relationships/hyperlink" Target="https://www.dezyre.com/article/life-cycle-of-a-data-science-project/270" TargetMode="External"/><Relationship Id="rId11" Type="http://schemas.openxmlformats.org/officeDocument/2006/relationships/hyperlink" Target="https://www.coursera.org/learn/decision-making" TargetMode="External"/><Relationship Id="rId5" Type="http://schemas.openxmlformats.org/officeDocument/2006/relationships/hyperlink" Target="https://towardsdatascience.com/5-steps-of-a-data-science-project-lifecycle-26c50372b492" TargetMode="External"/><Relationship Id="rId10" Type="http://schemas.openxmlformats.org/officeDocument/2006/relationships/hyperlink" Target="https://www.mymarketresearchmethods.com/types-of-data-nominal-ordinal-interval-ratio/" TargetMode="External"/><Relationship Id="rId4" Type="http://schemas.openxmlformats.org/officeDocument/2006/relationships/hyperlink" Target="https://www.quora.com/What-is-the-life-cycle-of-a-data-science-project" TargetMode="External"/><Relationship Id="rId9" Type="http://schemas.openxmlformats.org/officeDocument/2006/relationships/hyperlink" Target="https://surfstat.anu.edu.au/surfstat-home/1-1-1.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Data Science Process</a:t>
            </a:r>
            <a:endParaRPr lang="en-US" dirty="0"/>
          </a:p>
        </p:txBody>
      </p:sp>
      <p:sp>
        <p:nvSpPr>
          <p:cNvPr id="7" name="Subtitle 6"/>
          <p:cNvSpPr>
            <a:spLocks noGrp="1"/>
          </p:cNvSpPr>
          <p:nvPr>
            <p:ph type="subTitle" idx="1"/>
          </p:nvPr>
        </p:nvSpPr>
        <p:spPr>
          <a:xfrm>
            <a:off x="1136469" y="3533912"/>
            <a:ext cx="6858000" cy="1655762"/>
          </a:xfrm>
        </p:spPr>
        <p:txBody>
          <a:bodyPr/>
          <a:lstStyle/>
          <a:p>
            <a:r>
              <a:rPr lang="en-US" dirty="0" smtClean="0"/>
              <a:t>Lecture – 4</a:t>
            </a:r>
          </a:p>
          <a:p>
            <a:r>
              <a:rPr lang="en-US" dirty="0" smtClean="0"/>
              <a:t>Sumita Narang</a:t>
            </a:r>
            <a:endParaRPr lang="en-US" dirty="0"/>
          </a:p>
        </p:txBody>
      </p:sp>
    </p:spTree>
    <p:extLst>
      <p:ext uri="{BB962C8B-B14F-4D97-AF65-F5344CB8AC3E}">
        <p14:creationId xmlns:p14="http://schemas.microsoft.com/office/powerpoint/2010/main" val="3630584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t>Data </a:t>
            </a:r>
            <a:r>
              <a:rPr lang="en-US" dirty="0"/>
              <a:t>Science P</a:t>
            </a:r>
            <a:r>
              <a:rPr lang="en-US" dirty="0" smtClean="0"/>
              <a:t>roject Lifecycle</a:t>
            </a:r>
            <a:endParaRPr lang="en-US" dirty="0"/>
          </a:p>
        </p:txBody>
      </p:sp>
      <p:pic>
        <p:nvPicPr>
          <p:cNvPr id="4" name="Picture 3"/>
          <p:cNvPicPr>
            <a:picLocks noChangeAspect="1"/>
          </p:cNvPicPr>
          <p:nvPr/>
        </p:nvPicPr>
        <p:blipFill>
          <a:blip r:embed="rId2"/>
          <a:stretch>
            <a:fillRect/>
          </a:stretch>
        </p:blipFill>
        <p:spPr>
          <a:xfrm>
            <a:off x="19594" y="1319349"/>
            <a:ext cx="9144000" cy="5233851"/>
          </a:xfrm>
          <a:prstGeom prst="rect">
            <a:avLst/>
          </a:prstGeom>
        </p:spPr>
      </p:pic>
    </p:spTree>
    <p:extLst>
      <p:ext uri="{BB962C8B-B14F-4D97-AF65-F5344CB8AC3E}">
        <p14:creationId xmlns:p14="http://schemas.microsoft.com/office/powerpoint/2010/main" val="227416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Detailed stages</a:t>
            </a:r>
            <a:endParaRPr lang="en-US" dirty="0"/>
          </a:p>
        </p:txBody>
      </p:sp>
      <p:sp>
        <p:nvSpPr>
          <p:cNvPr id="5" name="Text Placeholder 4"/>
          <p:cNvSpPr>
            <a:spLocks noGrp="1"/>
          </p:cNvSpPr>
          <p:nvPr>
            <p:ph type="body" idx="1"/>
          </p:nvPr>
        </p:nvSpPr>
        <p:spPr/>
        <p:txBody>
          <a:bodyPr/>
          <a:lstStyle/>
          <a:p>
            <a:r>
              <a:rPr lang="en-US" dirty="0" smtClean="0"/>
              <a:t>Details</a:t>
            </a:r>
            <a:endParaRPr lang="en-US" dirty="0"/>
          </a:p>
        </p:txBody>
      </p:sp>
    </p:spTree>
    <p:extLst>
      <p:ext uri="{BB962C8B-B14F-4D97-AF65-F5344CB8AC3E}">
        <p14:creationId xmlns:p14="http://schemas.microsoft.com/office/powerpoint/2010/main" val="2189991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1" y="1524000"/>
          <a:ext cx="838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normAutofit fontScale="85000" lnSpcReduction="10000"/>
          </a:bodyPr>
          <a:lstStyle/>
          <a:p>
            <a:r>
              <a:rPr lang="en-US" dirty="0" smtClean="0"/>
              <a:t>Stage 1- Scoping Phase : </a:t>
            </a:r>
            <a:r>
              <a:rPr lang="en-US" dirty="0"/>
              <a:t>Business Requirements </a:t>
            </a:r>
            <a:r>
              <a:rPr lang="en-US" dirty="0" smtClean="0"/>
              <a:t>Understanding</a:t>
            </a:r>
            <a:endParaRPr lang="en-US" dirty="0"/>
          </a:p>
        </p:txBody>
      </p:sp>
    </p:spTree>
    <p:extLst>
      <p:ext uri="{BB962C8B-B14F-4D97-AF65-F5344CB8AC3E}">
        <p14:creationId xmlns:p14="http://schemas.microsoft.com/office/powerpoint/2010/main" val="3516874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37769138"/>
              </p:ext>
            </p:extLst>
          </p:nvPr>
        </p:nvGraphicFramePr>
        <p:xfrm>
          <a:off x="106680" y="1752600"/>
          <a:ext cx="865632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sz="quarter" idx="10"/>
          </p:nvPr>
        </p:nvSpPr>
        <p:spPr/>
        <p:txBody>
          <a:bodyPr/>
          <a:lstStyle/>
          <a:p>
            <a:r>
              <a:rPr lang="en-US" dirty="0" smtClean="0"/>
              <a:t>Stage 2 -Data Acquisition &amp; Management</a:t>
            </a:r>
            <a:endParaRPr lang="en-US" dirty="0"/>
          </a:p>
        </p:txBody>
      </p:sp>
    </p:spTree>
    <p:extLst>
      <p:ext uri="{BB962C8B-B14F-4D97-AF65-F5344CB8AC3E}">
        <p14:creationId xmlns:p14="http://schemas.microsoft.com/office/powerpoint/2010/main" val="4092836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71"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01" name="object 10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2" name="object 10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7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03" name="object 10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4" name="object 10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05" name="object 10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21</a:t>
            </a:r>
            <a:endParaRPr sz="1600">
              <a:latin typeface="Calibri"/>
              <a:cs typeface="Calibri"/>
            </a:endParaRPr>
          </a:p>
        </p:txBody>
      </p:sp>
      <p:sp>
        <p:nvSpPr>
          <p:cNvPr id="4" name="text 1"/>
          <p:cNvSpPr txBox="1"/>
          <p:nvPr/>
        </p:nvSpPr>
        <p:spPr>
          <a:xfrm>
            <a:off x="548640" y="157250"/>
            <a:ext cx="4379084"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Data Acquisition from</a:t>
            </a:r>
          </a:p>
        </p:txBody>
      </p:sp>
      <p:sp>
        <p:nvSpPr>
          <p:cNvPr id="5" name="text 1"/>
          <p:cNvSpPr txBox="1"/>
          <p:nvPr/>
        </p:nvSpPr>
        <p:spPr>
          <a:xfrm>
            <a:off x="548640" y="703096"/>
            <a:ext cx="5084918"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Sources &amp; Variety of data</a:t>
            </a:r>
          </a:p>
        </p:txBody>
      </p:sp>
      <p:pic>
        <p:nvPicPr>
          <p:cNvPr id="7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05128"/>
            <a:ext cx="4867656" cy="4919015"/>
          </a:xfrm>
          <a:prstGeom prst="rect">
            <a:avLst/>
          </a:prstGeom>
        </p:spPr>
      </p:pic>
      <p:pic>
        <p:nvPicPr>
          <p:cNvPr id="7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8588" y="2052828"/>
            <a:ext cx="3748024" cy="3404616"/>
          </a:xfrm>
          <a:prstGeom prst="rect">
            <a:avLst/>
          </a:prstGeom>
        </p:spPr>
      </p:pic>
      <p:sp>
        <p:nvSpPr>
          <p:cNvPr id="106" name="object 106"/>
          <p:cNvSpPr/>
          <p:nvPr/>
        </p:nvSpPr>
        <p:spPr>
          <a:xfrm>
            <a:off x="4958588" y="6061049"/>
            <a:ext cx="3643884" cy="12192"/>
          </a:xfrm>
          <a:custGeom>
            <a:avLst/>
            <a:gdLst/>
            <a:ahLst/>
            <a:cxnLst/>
            <a:rect l="l" t="t" r="r" b="b"/>
            <a:pathLst>
              <a:path w="3643884" h="12192">
                <a:moveTo>
                  <a:pt x="0" y="0"/>
                </a:moveTo>
                <a:lnTo>
                  <a:pt x="910971" y="0"/>
                </a:lnTo>
                <a:lnTo>
                  <a:pt x="1821942" y="0"/>
                </a:lnTo>
                <a:lnTo>
                  <a:pt x="2732913" y="0"/>
                </a:lnTo>
                <a:lnTo>
                  <a:pt x="3643884" y="0"/>
                </a:lnTo>
                <a:lnTo>
                  <a:pt x="3643884" y="12192"/>
                </a:lnTo>
                <a:lnTo>
                  <a:pt x="2732913" y="12192"/>
                </a:lnTo>
                <a:lnTo>
                  <a:pt x="1821942" y="12192"/>
                </a:lnTo>
                <a:lnTo>
                  <a:pt x="910971" y="12192"/>
                </a:lnTo>
                <a:lnTo>
                  <a:pt x="0" y="12192"/>
                </a:lnTo>
                <a:close/>
              </a:path>
            </a:pathLst>
          </a:custGeom>
          <a:solidFill>
            <a:srgbClr val="0000FF"/>
          </a:solidFill>
        </p:spPr>
        <p:txBody>
          <a:bodyPr wrap="square" lIns="0" tIns="0" rIns="0" bIns="0" rtlCol="0">
            <a:noAutofit/>
          </a:bodyPr>
          <a:lstStyle/>
          <a:p>
            <a:endParaRPr/>
          </a:p>
        </p:txBody>
      </p:sp>
      <p:sp>
        <p:nvSpPr>
          <p:cNvPr id="6" name="text 1"/>
          <p:cNvSpPr txBox="1"/>
          <p:nvPr/>
        </p:nvSpPr>
        <p:spPr>
          <a:xfrm>
            <a:off x="4959350" y="5860747"/>
            <a:ext cx="3701308" cy="190125"/>
          </a:xfrm>
          <a:prstGeom prst="rect">
            <a:avLst/>
          </a:prstGeom>
        </p:spPr>
        <p:txBody>
          <a:bodyPr vert="horz" wrap="none" lIns="0" tIns="0" rIns="0" bIns="0" rtlCol="0">
            <a:spAutoFit/>
          </a:bodyPr>
          <a:lstStyle/>
          <a:p>
            <a:pPr marL="0">
              <a:lnSpc>
                <a:spcPct val="100000"/>
              </a:lnSpc>
            </a:pPr>
            <a:r>
              <a:rPr sz="1600" spc="10" dirty="0">
                <a:solidFill>
                  <a:srgbClr val="0000FF"/>
                </a:solidFill>
                <a:latin typeface="Arial"/>
                <a:cs typeface="Arial"/>
              </a:rPr>
              <a:t>https://datafloq.com/read/understanding-</a:t>
            </a:r>
            <a:endParaRPr sz="1600">
              <a:latin typeface="Arial"/>
              <a:cs typeface="Arial"/>
            </a:endParaRPr>
          </a:p>
        </p:txBody>
      </p:sp>
      <p:sp>
        <p:nvSpPr>
          <p:cNvPr id="107" name="object 107"/>
          <p:cNvSpPr/>
          <p:nvPr/>
        </p:nvSpPr>
        <p:spPr>
          <a:xfrm>
            <a:off x="4958588" y="6304889"/>
            <a:ext cx="2967228" cy="12192"/>
          </a:xfrm>
          <a:custGeom>
            <a:avLst/>
            <a:gdLst/>
            <a:ahLst/>
            <a:cxnLst/>
            <a:rect l="l" t="t" r="r" b="b"/>
            <a:pathLst>
              <a:path w="2967228" h="12192">
                <a:moveTo>
                  <a:pt x="0" y="0"/>
                </a:moveTo>
                <a:lnTo>
                  <a:pt x="989076" y="0"/>
                </a:lnTo>
                <a:lnTo>
                  <a:pt x="1978152" y="0"/>
                </a:lnTo>
                <a:lnTo>
                  <a:pt x="2967228" y="0"/>
                </a:lnTo>
                <a:lnTo>
                  <a:pt x="2967228" y="12192"/>
                </a:lnTo>
                <a:lnTo>
                  <a:pt x="1978152" y="12192"/>
                </a:lnTo>
                <a:lnTo>
                  <a:pt x="989076" y="12192"/>
                </a:lnTo>
                <a:lnTo>
                  <a:pt x="0" y="12192"/>
                </a:lnTo>
                <a:close/>
              </a:path>
            </a:pathLst>
          </a:custGeom>
          <a:solidFill>
            <a:srgbClr val="0000FF"/>
          </a:solidFill>
        </p:spPr>
        <p:txBody>
          <a:bodyPr wrap="square" lIns="0" tIns="0" rIns="0" bIns="0" rtlCol="0">
            <a:noAutofit/>
          </a:bodyPr>
          <a:lstStyle/>
          <a:p>
            <a:endParaRPr/>
          </a:p>
        </p:txBody>
      </p:sp>
      <p:sp>
        <p:nvSpPr>
          <p:cNvPr id="7" name="text 1"/>
          <p:cNvSpPr txBox="1"/>
          <p:nvPr/>
        </p:nvSpPr>
        <p:spPr>
          <a:xfrm>
            <a:off x="4959350" y="6104588"/>
            <a:ext cx="3023222" cy="190125"/>
          </a:xfrm>
          <a:prstGeom prst="rect">
            <a:avLst/>
          </a:prstGeom>
        </p:spPr>
        <p:txBody>
          <a:bodyPr vert="horz" wrap="none" lIns="0" tIns="0" rIns="0" bIns="0" rtlCol="0">
            <a:spAutoFit/>
          </a:bodyPr>
          <a:lstStyle/>
          <a:p>
            <a:pPr marL="0">
              <a:lnSpc>
                <a:spcPct val="100000"/>
              </a:lnSpc>
            </a:pPr>
            <a:r>
              <a:rPr sz="1600" spc="10" dirty="0">
                <a:solidFill>
                  <a:srgbClr val="0000FF"/>
                </a:solidFill>
                <a:latin typeface="Arial"/>
                <a:cs typeface="Arial"/>
              </a:rPr>
              <a:t>sources-big-data-infographic/338</a:t>
            </a:r>
            <a:endParaRPr sz="1600">
              <a:latin typeface="Arial"/>
              <a:cs typeface="Arial"/>
            </a:endParaRPr>
          </a:p>
        </p:txBody>
      </p:sp>
    </p:spTree>
    <p:extLst>
      <p:ext uri="{BB962C8B-B14F-4D97-AF65-F5344CB8AC3E}">
        <p14:creationId xmlns:p14="http://schemas.microsoft.com/office/powerpoint/2010/main" val="2090155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5088" y="1711884"/>
            <a:ext cx="1691640" cy="2605881"/>
            <a:chOff x="0" y="2605881"/>
            <a:chExt cx="1691640" cy="2605881"/>
          </a:xfrm>
        </p:grpSpPr>
        <p:sp>
          <p:nvSpPr>
            <p:cNvPr id="12" name="Rectangle 11"/>
            <p:cNvSpPr/>
            <p:nvPr/>
          </p:nvSpPr>
          <p:spPr>
            <a:xfrm>
              <a:off x="0" y="2605881"/>
              <a:ext cx="1691640" cy="260588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p:cNvSpPr txBox="1"/>
            <p:nvPr/>
          </p:nvSpPr>
          <p:spPr>
            <a:xfrm>
              <a:off x="0" y="2605881"/>
              <a:ext cx="1691640" cy="260588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2000" kern="1200" dirty="0" smtClean="0"/>
                <a:t>Data Management/ Warehousing</a:t>
              </a:r>
              <a:endParaRPr lang="en-US" sz="2000" kern="1200" dirty="0"/>
            </a:p>
          </p:txBody>
        </p:sp>
      </p:grpSp>
      <p:grpSp>
        <p:nvGrpSpPr>
          <p:cNvPr id="3" name="Group 2"/>
          <p:cNvGrpSpPr/>
          <p:nvPr/>
        </p:nvGrpSpPr>
        <p:grpSpPr>
          <a:xfrm>
            <a:off x="2133600" y="1818953"/>
            <a:ext cx="6639686" cy="814337"/>
            <a:chOff x="1818512" y="2646597"/>
            <a:chExt cx="6639686" cy="814337"/>
          </a:xfrm>
        </p:grpSpPr>
        <p:sp>
          <p:nvSpPr>
            <p:cNvPr id="10" name="Rectangle 9"/>
            <p:cNvSpPr/>
            <p:nvPr/>
          </p:nvSpPr>
          <p:spPr>
            <a:xfrm>
              <a:off x="1818512" y="2646597"/>
              <a:ext cx="6639686" cy="8143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TextBox 10"/>
            <p:cNvSpPr txBox="1"/>
            <p:nvPr/>
          </p:nvSpPr>
          <p:spPr>
            <a:xfrm>
              <a:off x="1818512" y="2646597"/>
              <a:ext cx="6639686" cy="8143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b="0" i="0" kern="1200" dirty="0" smtClean="0"/>
                <a:t>Administrative process that includes acquiring, validating, storing, protecting, and processing required data to ensure the accessibility, reliability, and timeliness of the data for its users.</a:t>
              </a:r>
            </a:p>
          </p:txBody>
        </p:sp>
      </p:grpSp>
      <p:grpSp>
        <p:nvGrpSpPr>
          <p:cNvPr id="4" name="Group 3"/>
          <p:cNvGrpSpPr/>
          <p:nvPr/>
        </p:nvGrpSpPr>
        <p:grpSpPr>
          <a:xfrm>
            <a:off x="2133600" y="2895600"/>
            <a:ext cx="6639686" cy="814337"/>
            <a:chOff x="1818512" y="3501652"/>
            <a:chExt cx="6639686" cy="814337"/>
          </a:xfrm>
        </p:grpSpPr>
        <p:sp>
          <p:nvSpPr>
            <p:cNvPr id="8" name="Rectangle 7"/>
            <p:cNvSpPr/>
            <p:nvPr/>
          </p:nvSpPr>
          <p:spPr>
            <a:xfrm>
              <a:off x="1818512" y="3501652"/>
              <a:ext cx="6639686" cy="8143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TextBox 8"/>
            <p:cNvSpPr txBox="1"/>
            <p:nvPr/>
          </p:nvSpPr>
          <p:spPr>
            <a:xfrm>
              <a:off x="1818512" y="3501652"/>
              <a:ext cx="6639686" cy="8143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b="0" i="0" kern="1200" dirty="0" smtClean="0"/>
                <a:t>Relational Databases – RDBMS: Structured information &amp; adherence to strong schema, ACID (Atomicity, Consistency, Isolation and Durability) properties, SQL based real time querying</a:t>
              </a:r>
            </a:p>
          </p:txBody>
        </p:sp>
      </p:grpSp>
      <p:grpSp>
        <p:nvGrpSpPr>
          <p:cNvPr id="5" name="Group 4"/>
          <p:cNvGrpSpPr/>
          <p:nvPr/>
        </p:nvGrpSpPr>
        <p:grpSpPr>
          <a:xfrm>
            <a:off x="2133600" y="3910063"/>
            <a:ext cx="6639686" cy="814337"/>
            <a:chOff x="1818512" y="4356707"/>
            <a:chExt cx="6639686" cy="814337"/>
          </a:xfrm>
        </p:grpSpPr>
        <p:sp>
          <p:nvSpPr>
            <p:cNvPr id="6" name="Rectangle 5"/>
            <p:cNvSpPr/>
            <p:nvPr/>
          </p:nvSpPr>
          <p:spPr>
            <a:xfrm>
              <a:off x="1818512" y="4356707"/>
              <a:ext cx="6639686" cy="8143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Box 6"/>
            <p:cNvSpPr txBox="1"/>
            <p:nvPr/>
          </p:nvSpPr>
          <p:spPr>
            <a:xfrm>
              <a:off x="1818512" y="4356707"/>
              <a:ext cx="6639686" cy="8143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b="0" i="0" kern="1200" dirty="0" smtClean="0"/>
                <a:t>NoSQL Databases – 4 types: 1. Key-Value (Amazon S3, </a:t>
              </a:r>
              <a:r>
                <a:rPr lang="en-US" b="0" i="0" kern="1200" dirty="0" err="1" smtClean="0"/>
                <a:t>Riak</a:t>
              </a:r>
              <a:r>
                <a:rPr lang="en-US" b="0" i="0" kern="1200" dirty="0" smtClean="0"/>
                <a:t>) 2.  Document based store ( </a:t>
              </a:r>
              <a:r>
                <a:rPr lang="en-US" b="0" i="0" kern="1200" dirty="0" err="1" smtClean="0"/>
                <a:t>CouchDB</a:t>
              </a:r>
              <a:r>
                <a:rPr lang="en-US" b="0" i="0" kern="1200" dirty="0" smtClean="0"/>
                <a:t>, MongoDB ) 3. Column-Based Store (</a:t>
              </a:r>
              <a:r>
                <a:rPr lang="en-US" b="0" i="0" kern="1200" dirty="0" err="1" smtClean="0"/>
                <a:t>Hbase</a:t>
              </a:r>
              <a:r>
                <a:rPr lang="en-US" b="0" i="0" kern="1200" dirty="0" smtClean="0"/>
                <a:t>, Cassandra ) 4. Graph-Based ( Neo4J)</a:t>
              </a:r>
            </a:p>
          </p:txBody>
        </p:sp>
      </p:grpSp>
      <p:sp>
        <p:nvSpPr>
          <p:cNvPr id="15" name="Content Placeholder 14"/>
          <p:cNvSpPr>
            <a:spLocks noGrp="1"/>
          </p:cNvSpPr>
          <p:nvPr>
            <p:ph sz="quarter" idx="10"/>
          </p:nvPr>
        </p:nvSpPr>
        <p:spPr/>
        <p:txBody>
          <a:bodyPr/>
          <a:lstStyle/>
          <a:p>
            <a:r>
              <a:rPr lang="en-US" dirty="0" smtClean="0"/>
              <a:t>Data Management / Warehousing</a:t>
            </a:r>
            <a:endParaRPr lang="en-US" dirty="0"/>
          </a:p>
        </p:txBody>
      </p:sp>
    </p:spTree>
    <p:extLst>
      <p:ext uri="{BB962C8B-B14F-4D97-AF65-F5344CB8AC3E}">
        <p14:creationId xmlns:p14="http://schemas.microsoft.com/office/powerpoint/2010/main" val="155501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426346"/>
            <a:ext cx="8534400" cy="2925763"/>
          </a:xfrm>
        </p:spPr>
        <p:txBody>
          <a:bodyPr>
            <a:normAutofit fontScale="85000" lnSpcReduction="20000"/>
          </a:bodyPr>
          <a:lstStyle/>
          <a:p>
            <a:r>
              <a:rPr lang="en-US" dirty="0"/>
              <a:t>Data Preparation is the process of collecting, cleaning, and consolidating data into one file or data table, primarily for use in analysis.</a:t>
            </a:r>
          </a:p>
          <a:p>
            <a:pPr marL="457200" indent="-457200">
              <a:buFont typeface="+mj-lt"/>
              <a:buAutoNum type="arabicPeriod"/>
            </a:pPr>
            <a:r>
              <a:rPr lang="en-US" dirty="0" smtClean="0"/>
              <a:t>Handling messy, inconsistent, or un-standardized data</a:t>
            </a:r>
          </a:p>
          <a:p>
            <a:pPr marL="457200" indent="-457200">
              <a:buFont typeface="+mj-lt"/>
              <a:buAutoNum type="arabicPeriod"/>
            </a:pPr>
            <a:r>
              <a:rPr lang="en-US" dirty="0" smtClean="0"/>
              <a:t>Trying to combine data from multiple sources</a:t>
            </a:r>
          </a:p>
          <a:p>
            <a:pPr marL="457200" indent="-457200">
              <a:buFont typeface="+mj-lt"/>
              <a:buAutoNum type="arabicPeriod"/>
            </a:pPr>
            <a:r>
              <a:rPr lang="en-US" dirty="0" smtClean="0"/>
              <a:t>Handling of missing values, boundary values, deleting duplicate values</a:t>
            </a:r>
          </a:p>
          <a:p>
            <a:pPr marL="457200" indent="-457200">
              <a:buFont typeface="+mj-lt"/>
              <a:buAutoNum type="arabicPeriod"/>
            </a:pPr>
            <a:r>
              <a:rPr lang="en-US" dirty="0" smtClean="0"/>
              <a:t>Validation of data, reliability and correctness checks</a:t>
            </a:r>
          </a:p>
          <a:p>
            <a:pPr marL="457200" indent="-457200">
              <a:buFont typeface="+mj-lt"/>
              <a:buAutoNum type="arabicPeriod"/>
            </a:pPr>
            <a:r>
              <a:rPr lang="en-US" dirty="0" smtClean="0"/>
              <a:t>Dealing with data that was scraped from an unstructured source such as PDF documents, images etc.</a:t>
            </a:r>
          </a:p>
          <a:p>
            <a:pPr marL="457200" indent="-457200">
              <a:buFont typeface="+mj-lt"/>
              <a:buAutoNum type="arabicPeriod"/>
            </a:pPr>
            <a:r>
              <a:rPr lang="en-US" dirty="0" smtClean="0"/>
              <a:t>Feature engineering, feature reduction/scaling</a:t>
            </a:r>
          </a:p>
        </p:txBody>
      </p:sp>
      <p:sp>
        <p:nvSpPr>
          <p:cNvPr id="5" name="Content Placeholder 4"/>
          <p:cNvSpPr>
            <a:spLocks noGrp="1"/>
          </p:cNvSpPr>
          <p:nvPr>
            <p:ph sz="quarter" idx="10"/>
          </p:nvPr>
        </p:nvSpPr>
        <p:spPr/>
        <p:txBody>
          <a:bodyPr/>
          <a:lstStyle/>
          <a:p>
            <a:pPr indent="0"/>
            <a:r>
              <a:rPr lang="en-US" dirty="0" smtClean="0"/>
              <a:t>Stage 3: Data Preparation 1/</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322271335"/>
              </p:ext>
            </p:extLst>
          </p:nvPr>
        </p:nvGraphicFramePr>
        <p:xfrm>
          <a:off x="304800" y="4343400"/>
          <a:ext cx="8534400" cy="2163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0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key steps to your data preparation:</a:t>
            </a:r>
          </a:p>
          <a:p>
            <a:endParaRPr lang="en-US" dirty="0"/>
          </a:p>
        </p:txBody>
      </p:sp>
      <p:sp>
        <p:nvSpPr>
          <p:cNvPr id="3" name="Content Placeholder 2"/>
          <p:cNvSpPr>
            <a:spLocks noGrp="1"/>
          </p:cNvSpPr>
          <p:nvPr>
            <p:ph sz="quarter" idx="10"/>
          </p:nvPr>
        </p:nvSpPr>
        <p:spPr/>
        <p:txBody>
          <a:bodyPr/>
          <a:lstStyle/>
          <a:p>
            <a:r>
              <a:rPr lang="en-US" dirty="0" smtClean="0"/>
              <a:t>Stage 3: Data Preparation 2/</a:t>
            </a:r>
            <a:endParaRPr lang="en-US" dirty="0"/>
          </a:p>
        </p:txBody>
      </p:sp>
      <p:graphicFrame>
        <p:nvGraphicFramePr>
          <p:cNvPr id="4" name="Diagram 3"/>
          <p:cNvGraphicFramePr/>
          <p:nvPr>
            <p:extLst>
              <p:ext uri="{D42A27DB-BD31-4B8C-83A1-F6EECF244321}">
                <p14:modId xmlns:p14="http://schemas.microsoft.com/office/powerpoint/2010/main" val="4217350521"/>
              </p:ext>
            </p:extLst>
          </p:nvPr>
        </p:nvGraphicFramePr>
        <p:xfrm>
          <a:off x="457200" y="1828800"/>
          <a:ext cx="83058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94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493838"/>
            <a:ext cx="8153400" cy="4830762"/>
          </a:xfrm>
          <a:prstGeom prst="rect">
            <a:avLst/>
          </a:prstGeom>
        </p:spPr>
      </p:pic>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75770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87"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23" name="object 123"/>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24" name="object 124"/>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8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25" name="object 125"/>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26" name="object 126"/>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27" name="object 127"/>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25</a:t>
            </a:r>
            <a:endParaRPr sz="1600">
              <a:latin typeface="Calibri"/>
              <a:cs typeface="Calibri"/>
            </a:endParaRPr>
          </a:p>
        </p:txBody>
      </p:sp>
      <p:sp>
        <p:nvSpPr>
          <p:cNvPr id="4" name="text 1"/>
          <p:cNvSpPr txBox="1"/>
          <p:nvPr/>
        </p:nvSpPr>
        <p:spPr>
          <a:xfrm>
            <a:off x="329104" y="601380"/>
            <a:ext cx="7469994" cy="461665"/>
          </a:xfrm>
          <a:prstGeom prst="rect">
            <a:avLst/>
          </a:prstGeom>
        </p:spPr>
        <p:txBody>
          <a:bodyPr vert="horz" wrap="none" lIns="0" tIns="0" rIns="0" bIns="0" rtlCol="0">
            <a:spAutoFit/>
          </a:bodyPr>
          <a:lstStyle/>
          <a:p>
            <a:pPr indent="-342900">
              <a:lnSpc>
                <a:spcPts val="3600"/>
              </a:lnSpc>
            </a:pPr>
            <a:r>
              <a:rPr lang="en-US" sz="3600" b="1" spc="-150" dirty="0">
                <a:latin typeface="Arial" pitchFamily="34" charset="0"/>
                <a:cs typeface="Arial" pitchFamily="34" charset="0"/>
              </a:rPr>
              <a:t>Stage 3- </a:t>
            </a:r>
            <a:r>
              <a:rPr sz="3600" b="1" spc="-150" dirty="0">
                <a:latin typeface="Arial" pitchFamily="34" charset="0"/>
                <a:cs typeface="Arial" pitchFamily="34" charset="0"/>
              </a:rPr>
              <a:t>Data </a:t>
            </a:r>
            <a:r>
              <a:rPr sz="3600" b="1" spc="-150" dirty="0" smtClean="0">
                <a:latin typeface="Arial" pitchFamily="34" charset="0"/>
                <a:cs typeface="Arial" pitchFamily="34" charset="0"/>
              </a:rPr>
              <a:t>Pre-processing</a:t>
            </a:r>
            <a:r>
              <a:rPr lang="en-US" sz="3600" b="1" spc="-150" dirty="0" smtClean="0">
                <a:latin typeface="Arial" pitchFamily="34" charset="0"/>
                <a:cs typeface="Arial" pitchFamily="34" charset="0"/>
              </a:rPr>
              <a:t> contd..</a:t>
            </a:r>
            <a:r>
              <a:rPr sz="3600" b="1" spc="-150" dirty="0" smtClean="0">
                <a:latin typeface="Arial" pitchFamily="34" charset="0"/>
                <a:cs typeface="Arial" pitchFamily="34" charset="0"/>
              </a:rPr>
              <a:t> </a:t>
            </a:r>
            <a:endParaRPr sz="3600" b="1" spc="-150" dirty="0">
              <a:latin typeface="Arial" pitchFamily="34" charset="0"/>
              <a:cs typeface="Arial" pitchFamily="34" charset="0"/>
            </a:endParaRPr>
          </a:p>
        </p:txBody>
      </p:sp>
      <p:sp>
        <p:nvSpPr>
          <p:cNvPr id="6" name="text 1"/>
          <p:cNvSpPr txBox="1"/>
          <p:nvPr/>
        </p:nvSpPr>
        <p:spPr>
          <a:xfrm>
            <a:off x="548640" y="1753616"/>
            <a:ext cx="7864070" cy="228600"/>
          </a:xfrm>
          <a:prstGeom prst="rect">
            <a:avLst/>
          </a:prstGeom>
        </p:spPr>
        <p:txBody>
          <a:bodyPr vert="horz" wrap="none" lIns="0" tIns="0" rIns="0" bIns="0" rtlCol="0">
            <a:spAutoFit/>
          </a:bodyPr>
          <a:lstStyle/>
          <a:p>
            <a:pPr marL="0">
              <a:lnSpc>
                <a:spcPct val="100000"/>
              </a:lnSpc>
            </a:pPr>
            <a:r>
              <a:rPr sz="1800" spc="10" dirty="0">
                <a:latin typeface="Calibri"/>
                <a:cs typeface="Calibri"/>
              </a:rPr>
              <a:t>Algorithms require features with some specific characteristic to work properly. Here,</a:t>
            </a:r>
            <a:endParaRPr sz="1800">
              <a:latin typeface="Calibri"/>
              <a:cs typeface="Calibri"/>
            </a:endParaRPr>
          </a:p>
        </p:txBody>
      </p:sp>
      <p:sp>
        <p:nvSpPr>
          <p:cNvPr id="7" name="text 1"/>
          <p:cNvSpPr txBox="1"/>
          <p:nvPr/>
        </p:nvSpPr>
        <p:spPr>
          <a:xfrm>
            <a:off x="548640" y="2030984"/>
            <a:ext cx="3699840" cy="228600"/>
          </a:xfrm>
          <a:prstGeom prst="rect">
            <a:avLst/>
          </a:prstGeom>
        </p:spPr>
        <p:txBody>
          <a:bodyPr vert="horz" wrap="none" lIns="0" tIns="0" rIns="0" bIns="0" rtlCol="0">
            <a:spAutoFit/>
          </a:bodyPr>
          <a:lstStyle/>
          <a:p>
            <a:pPr marL="0">
              <a:lnSpc>
                <a:spcPct val="100000"/>
              </a:lnSpc>
            </a:pPr>
            <a:r>
              <a:rPr sz="1800" spc="10" dirty="0">
                <a:latin typeface="Calibri"/>
                <a:cs typeface="Calibri"/>
              </a:rPr>
              <a:t>the need for </a:t>
            </a:r>
            <a:r>
              <a:rPr sz="1800" b="1" spc="10" dirty="0">
                <a:latin typeface="Calibri"/>
                <a:cs typeface="Calibri"/>
              </a:rPr>
              <a:t>feature engineering </a:t>
            </a:r>
            <a:r>
              <a:rPr sz="1800" spc="10" dirty="0">
                <a:latin typeface="Calibri"/>
                <a:cs typeface="Calibri"/>
              </a:rPr>
              <a:t>arises</a:t>
            </a:r>
            <a:endParaRPr sz="1800">
              <a:latin typeface="Calibri"/>
              <a:cs typeface="Calibri"/>
            </a:endParaRPr>
          </a:p>
        </p:txBody>
      </p:sp>
      <p:sp>
        <p:nvSpPr>
          <p:cNvPr id="8" name="text 1"/>
          <p:cNvSpPr txBox="1"/>
          <p:nvPr/>
        </p:nvSpPr>
        <p:spPr>
          <a:xfrm>
            <a:off x="548640" y="2744851"/>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9" name="text 1"/>
          <p:cNvSpPr txBox="1"/>
          <p:nvPr/>
        </p:nvSpPr>
        <p:spPr>
          <a:xfrm>
            <a:off x="835152" y="2744851"/>
            <a:ext cx="7424926" cy="214427"/>
          </a:xfrm>
          <a:prstGeom prst="rect">
            <a:avLst/>
          </a:prstGeom>
        </p:spPr>
        <p:txBody>
          <a:bodyPr vert="horz" wrap="none" lIns="0" tIns="0" rIns="0" bIns="0" rtlCol="0">
            <a:spAutoFit/>
          </a:bodyPr>
          <a:lstStyle/>
          <a:p>
            <a:pPr marL="0">
              <a:lnSpc>
                <a:spcPct val="100000"/>
              </a:lnSpc>
            </a:pPr>
            <a:r>
              <a:rPr sz="1800" spc="10" dirty="0">
                <a:latin typeface="Arial"/>
                <a:cs typeface="Arial"/>
              </a:rPr>
              <a:t>Preparing the proper input dataset, compatible with the machine learning</a:t>
            </a:r>
            <a:endParaRPr sz="1800">
              <a:latin typeface="Arial"/>
              <a:cs typeface="Arial"/>
            </a:endParaRPr>
          </a:p>
        </p:txBody>
      </p:sp>
      <p:sp>
        <p:nvSpPr>
          <p:cNvPr id="10" name="text 1"/>
          <p:cNvSpPr txBox="1"/>
          <p:nvPr/>
        </p:nvSpPr>
        <p:spPr>
          <a:xfrm>
            <a:off x="835152" y="3019170"/>
            <a:ext cx="2463622" cy="214426"/>
          </a:xfrm>
          <a:prstGeom prst="rect">
            <a:avLst/>
          </a:prstGeom>
        </p:spPr>
        <p:txBody>
          <a:bodyPr vert="horz" wrap="none" lIns="0" tIns="0" rIns="0" bIns="0" rtlCol="0">
            <a:spAutoFit/>
          </a:bodyPr>
          <a:lstStyle/>
          <a:p>
            <a:pPr marL="0">
              <a:lnSpc>
                <a:spcPct val="100000"/>
              </a:lnSpc>
            </a:pPr>
            <a:r>
              <a:rPr sz="1800" spc="10" dirty="0">
                <a:latin typeface="Arial"/>
                <a:cs typeface="Arial"/>
              </a:rPr>
              <a:t>algorithm requirements.</a:t>
            </a:r>
            <a:endParaRPr sz="1800">
              <a:latin typeface="Arial"/>
              <a:cs typeface="Arial"/>
            </a:endParaRPr>
          </a:p>
        </p:txBody>
      </p:sp>
      <p:sp>
        <p:nvSpPr>
          <p:cNvPr id="11" name="text 1"/>
          <p:cNvSpPr txBox="1"/>
          <p:nvPr/>
        </p:nvSpPr>
        <p:spPr>
          <a:xfrm>
            <a:off x="548640" y="3293490"/>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2" name="text 1"/>
          <p:cNvSpPr txBox="1"/>
          <p:nvPr/>
        </p:nvSpPr>
        <p:spPr>
          <a:xfrm>
            <a:off x="835152" y="3293490"/>
            <a:ext cx="5720256" cy="214427"/>
          </a:xfrm>
          <a:prstGeom prst="rect">
            <a:avLst/>
          </a:prstGeom>
        </p:spPr>
        <p:txBody>
          <a:bodyPr vert="horz" wrap="none" lIns="0" tIns="0" rIns="0" bIns="0" rtlCol="0">
            <a:spAutoFit/>
          </a:bodyPr>
          <a:lstStyle/>
          <a:p>
            <a:pPr marL="0">
              <a:lnSpc>
                <a:spcPct val="100000"/>
              </a:lnSpc>
            </a:pPr>
            <a:r>
              <a:rPr sz="1800" spc="10" dirty="0">
                <a:latin typeface="Arial"/>
                <a:cs typeface="Arial"/>
              </a:rPr>
              <a:t>Improving the performance of machine learning models.</a:t>
            </a:r>
            <a:endParaRPr sz="1800">
              <a:latin typeface="Arial"/>
              <a:cs typeface="Arial"/>
            </a:endParaRPr>
          </a:p>
        </p:txBody>
      </p:sp>
      <p:sp>
        <p:nvSpPr>
          <p:cNvPr id="13" name="text 1"/>
          <p:cNvSpPr txBox="1"/>
          <p:nvPr/>
        </p:nvSpPr>
        <p:spPr>
          <a:xfrm>
            <a:off x="634898" y="3871976"/>
            <a:ext cx="4423105" cy="228600"/>
          </a:xfrm>
          <a:prstGeom prst="rect">
            <a:avLst/>
          </a:prstGeom>
        </p:spPr>
        <p:txBody>
          <a:bodyPr vert="horz" wrap="none" lIns="0" tIns="0" rIns="0" bIns="0" rtlCol="0">
            <a:spAutoFit/>
          </a:bodyPr>
          <a:lstStyle/>
          <a:p>
            <a:pPr marL="0">
              <a:lnSpc>
                <a:spcPct val="100000"/>
              </a:lnSpc>
            </a:pPr>
            <a:r>
              <a:rPr sz="1800" spc="10" dirty="0">
                <a:latin typeface="Calibri"/>
                <a:cs typeface="Calibri"/>
              </a:rPr>
              <a:t>data scientists spend </a:t>
            </a:r>
            <a:r>
              <a:rPr sz="1800" b="1" spc="10" dirty="0">
                <a:latin typeface="Calibri"/>
                <a:cs typeface="Calibri"/>
              </a:rPr>
              <a:t>80% </a:t>
            </a:r>
            <a:r>
              <a:rPr sz="1800" spc="10" dirty="0">
                <a:latin typeface="Calibri"/>
                <a:cs typeface="Calibri"/>
              </a:rPr>
              <a:t>of their time on </a:t>
            </a:r>
            <a:r>
              <a:rPr sz="1800" b="1" spc="10" dirty="0">
                <a:latin typeface="Calibri"/>
                <a:cs typeface="Calibri"/>
              </a:rPr>
              <a:t>data</a:t>
            </a:r>
            <a:endParaRPr sz="1800" dirty="0">
              <a:latin typeface="Calibri"/>
              <a:cs typeface="Calibri"/>
            </a:endParaRPr>
          </a:p>
        </p:txBody>
      </p:sp>
      <p:sp>
        <p:nvSpPr>
          <p:cNvPr id="14" name="text 1"/>
          <p:cNvSpPr txBox="1"/>
          <p:nvPr/>
        </p:nvSpPr>
        <p:spPr>
          <a:xfrm>
            <a:off x="634898" y="4149344"/>
            <a:ext cx="1234439" cy="228600"/>
          </a:xfrm>
          <a:prstGeom prst="rect">
            <a:avLst/>
          </a:prstGeom>
        </p:spPr>
        <p:txBody>
          <a:bodyPr vert="horz" wrap="none" lIns="0" tIns="0" rIns="0" bIns="0" rtlCol="0">
            <a:spAutoFit/>
          </a:bodyPr>
          <a:lstStyle/>
          <a:p>
            <a:pPr marL="0">
              <a:lnSpc>
                <a:spcPct val="100000"/>
              </a:lnSpc>
            </a:pPr>
            <a:r>
              <a:rPr sz="1800" b="1" spc="10" dirty="0">
                <a:latin typeface="Calibri"/>
                <a:cs typeface="Calibri"/>
              </a:rPr>
              <a:t>preparation:</a:t>
            </a:r>
            <a:endParaRPr sz="1800">
              <a:latin typeface="Calibri"/>
              <a:cs typeface="Calibri"/>
            </a:endParaRPr>
          </a:p>
        </p:txBody>
      </p:sp>
    </p:spTree>
    <p:extLst>
      <p:ext uri="{BB962C8B-B14F-4D97-AF65-F5344CB8AC3E}">
        <p14:creationId xmlns:p14="http://schemas.microsoft.com/office/powerpoint/2010/main" val="889071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1447800"/>
            <a:ext cx="5867400" cy="1752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Content Placeholder 1"/>
          <p:cNvSpPr>
            <a:spLocks noGrp="1"/>
          </p:cNvSpPr>
          <p:nvPr>
            <p:ph idx="1"/>
          </p:nvPr>
        </p:nvSpPr>
        <p:spPr>
          <a:xfrm>
            <a:off x="685800" y="1493837"/>
            <a:ext cx="7848600" cy="4525963"/>
          </a:xfrm>
        </p:spPr>
        <p:txBody>
          <a:bodyPr>
            <a:normAutofit lnSpcReduction="10000"/>
          </a:bodyPr>
          <a:lstStyle/>
          <a:p>
            <a:pPr lvl="0"/>
            <a:r>
              <a:rPr lang="en-IN" dirty="0">
                <a:solidFill>
                  <a:srgbClr val="0070C0"/>
                </a:solidFill>
              </a:rPr>
              <a:t>Data Science methodology</a:t>
            </a:r>
            <a:endParaRPr lang="en-US" dirty="0">
              <a:solidFill>
                <a:srgbClr val="0070C0"/>
              </a:solidFill>
            </a:endParaRPr>
          </a:p>
          <a:p>
            <a:pPr lvl="1"/>
            <a:r>
              <a:rPr lang="en-IN" dirty="0">
                <a:solidFill>
                  <a:srgbClr val="0070C0"/>
                </a:solidFill>
              </a:rPr>
              <a:t>Business understanding</a:t>
            </a:r>
            <a:endParaRPr lang="en-US" dirty="0">
              <a:solidFill>
                <a:srgbClr val="0070C0"/>
              </a:solidFill>
            </a:endParaRPr>
          </a:p>
          <a:p>
            <a:pPr lvl="1"/>
            <a:r>
              <a:rPr lang="en-IN" dirty="0">
                <a:solidFill>
                  <a:srgbClr val="0070C0"/>
                </a:solidFill>
              </a:rPr>
              <a:t>Data Requirements</a:t>
            </a:r>
            <a:endParaRPr lang="en-US" dirty="0">
              <a:solidFill>
                <a:srgbClr val="0070C0"/>
              </a:solidFill>
            </a:endParaRPr>
          </a:p>
          <a:p>
            <a:pPr lvl="1"/>
            <a:r>
              <a:rPr lang="en-IN" dirty="0">
                <a:solidFill>
                  <a:srgbClr val="0070C0"/>
                </a:solidFill>
              </a:rPr>
              <a:t>Data Acquisition</a:t>
            </a:r>
            <a:endParaRPr lang="en-US" dirty="0">
              <a:solidFill>
                <a:srgbClr val="0070C0"/>
              </a:solidFill>
            </a:endParaRPr>
          </a:p>
          <a:p>
            <a:pPr lvl="1"/>
            <a:r>
              <a:rPr lang="en-IN" dirty="0">
                <a:solidFill>
                  <a:srgbClr val="0070C0"/>
                </a:solidFill>
              </a:rPr>
              <a:t>Data Understanding</a:t>
            </a:r>
            <a:endParaRPr lang="en-US" dirty="0">
              <a:solidFill>
                <a:srgbClr val="0070C0"/>
              </a:solidFill>
            </a:endParaRPr>
          </a:p>
          <a:p>
            <a:pPr lvl="1"/>
            <a:r>
              <a:rPr lang="en-IN" dirty="0">
                <a:solidFill>
                  <a:srgbClr val="0070C0"/>
                </a:solidFill>
              </a:rPr>
              <a:t>Data preparation</a:t>
            </a:r>
            <a:endParaRPr lang="en-US" dirty="0">
              <a:solidFill>
                <a:srgbClr val="0070C0"/>
              </a:solidFill>
            </a:endParaRPr>
          </a:p>
          <a:p>
            <a:pPr lvl="1"/>
            <a:r>
              <a:rPr lang="en-IN" dirty="0"/>
              <a:t>Modelling</a:t>
            </a:r>
            <a:endParaRPr lang="en-US" dirty="0"/>
          </a:p>
          <a:p>
            <a:pPr lvl="1"/>
            <a:r>
              <a:rPr lang="en-IN" dirty="0"/>
              <a:t>Model Evaluation</a:t>
            </a:r>
            <a:endParaRPr lang="en-US" dirty="0"/>
          </a:p>
          <a:p>
            <a:pPr lvl="1"/>
            <a:r>
              <a:rPr lang="en-IN" dirty="0"/>
              <a:t>Deployment and feedback</a:t>
            </a:r>
            <a:endParaRPr lang="en-US" dirty="0"/>
          </a:p>
          <a:p>
            <a:pPr lvl="0"/>
            <a:r>
              <a:rPr lang="en-IN" dirty="0"/>
              <a:t>Case Study</a:t>
            </a:r>
            <a:endParaRPr lang="en-US" dirty="0"/>
          </a:p>
          <a:p>
            <a:pPr lvl="0"/>
            <a:r>
              <a:rPr lang="en-IN" dirty="0"/>
              <a:t>Data Science Proposal </a:t>
            </a:r>
            <a:endParaRPr lang="en-US" dirty="0"/>
          </a:p>
          <a:p>
            <a:pPr lvl="1"/>
            <a:r>
              <a:rPr lang="en-IN" dirty="0"/>
              <a:t>Samples</a:t>
            </a:r>
            <a:endParaRPr lang="en-US" dirty="0"/>
          </a:p>
          <a:p>
            <a:pPr lvl="1"/>
            <a:r>
              <a:rPr lang="en-IN" dirty="0"/>
              <a:t>Evaluation</a:t>
            </a:r>
            <a:endParaRPr lang="en-US" dirty="0"/>
          </a:p>
          <a:p>
            <a:pPr lvl="1"/>
            <a:r>
              <a:rPr lang="en-IN" dirty="0"/>
              <a:t>Review Guide</a:t>
            </a:r>
            <a:endParaRPr lang="en-US" dirty="0"/>
          </a:p>
          <a:p>
            <a:pPr>
              <a:buFont typeface="Arial" panose="020B0604020202020204" pitchFamily="34" charset="0"/>
              <a:buChar char="•"/>
            </a:pPr>
            <a:endParaRPr lang="en-US" dirty="0"/>
          </a:p>
          <a:p>
            <a:pPr marL="0" indent="0"/>
            <a:endParaRPr lang="en-US" dirty="0"/>
          </a:p>
        </p:txBody>
      </p:sp>
      <p:sp>
        <p:nvSpPr>
          <p:cNvPr id="3" name="Content Placeholder 2"/>
          <p:cNvSpPr>
            <a:spLocks noGrp="1"/>
          </p:cNvSpPr>
          <p:nvPr>
            <p:ph sz="quarter" idx="10"/>
          </p:nvPr>
        </p:nvSpPr>
        <p:spPr/>
        <p:txBody>
          <a:bodyPr/>
          <a:lstStyle/>
          <a:p>
            <a:r>
              <a:rPr lang="en-US" dirty="0" smtClean="0"/>
              <a:t>Objectives</a:t>
            </a:r>
            <a:endParaRPr lang="en-US" dirty="0"/>
          </a:p>
        </p:txBody>
      </p:sp>
    </p:spTree>
    <p:extLst>
      <p:ext uri="{BB962C8B-B14F-4D97-AF65-F5344CB8AC3E}">
        <p14:creationId xmlns:p14="http://schemas.microsoft.com/office/powerpoint/2010/main" val="3249835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90"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28" name="object 128"/>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29" name="object 129"/>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9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30" name="object 130"/>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31" name="object 131"/>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32" name="object 132"/>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26</a:t>
            </a:r>
            <a:endParaRPr sz="1600">
              <a:latin typeface="Calibri"/>
              <a:cs typeface="Calibri"/>
            </a:endParaRPr>
          </a:p>
        </p:txBody>
      </p:sp>
      <p:sp>
        <p:nvSpPr>
          <p:cNvPr id="4" name="text 1"/>
          <p:cNvSpPr txBox="1"/>
          <p:nvPr/>
        </p:nvSpPr>
        <p:spPr>
          <a:xfrm>
            <a:off x="389207" y="535723"/>
            <a:ext cx="7360989" cy="923330"/>
          </a:xfrm>
          <a:prstGeom prst="rect">
            <a:avLst/>
          </a:prstGeom>
        </p:spPr>
        <p:txBody>
          <a:bodyPr vert="horz" wrap="none" lIns="0" tIns="0" rIns="0" bIns="0" rtlCol="0">
            <a:spAutoFit/>
          </a:bodyPr>
          <a:lstStyle/>
          <a:p>
            <a:pPr indent="-342900">
              <a:lnSpc>
                <a:spcPts val="3600"/>
              </a:lnSpc>
            </a:pPr>
            <a:r>
              <a:rPr lang="en-US" sz="3600" b="1" spc="-150" dirty="0">
                <a:latin typeface="Arial" pitchFamily="34" charset="0"/>
                <a:cs typeface="Arial" pitchFamily="34" charset="0"/>
              </a:rPr>
              <a:t>Stage 3:</a:t>
            </a:r>
            <a:r>
              <a:rPr sz="3600" b="1" spc="-150" dirty="0">
                <a:latin typeface="Arial" pitchFamily="34" charset="0"/>
                <a:cs typeface="Arial" pitchFamily="34" charset="0"/>
              </a:rPr>
              <a:t>Data </a:t>
            </a:r>
            <a:r>
              <a:rPr sz="3600" b="1" spc="-150" dirty="0" smtClean="0">
                <a:latin typeface="Arial" pitchFamily="34" charset="0"/>
                <a:cs typeface="Arial" pitchFamily="34" charset="0"/>
              </a:rPr>
              <a:t>Pre-processing</a:t>
            </a:r>
            <a:r>
              <a:rPr lang="en-US" sz="3600" b="1" spc="-150" dirty="0">
                <a:latin typeface="Arial" pitchFamily="34" charset="0"/>
                <a:cs typeface="Arial" pitchFamily="34" charset="0"/>
              </a:rPr>
              <a:t> contd.. </a:t>
            </a:r>
          </a:p>
          <a:p>
            <a:pPr indent="-342900">
              <a:lnSpc>
                <a:spcPts val="3600"/>
              </a:lnSpc>
            </a:pPr>
            <a:endParaRPr sz="3600" b="1" spc="-150" dirty="0">
              <a:latin typeface="Arial" pitchFamily="34" charset="0"/>
              <a:cs typeface="Arial" pitchFamily="34" charset="0"/>
            </a:endParaRPr>
          </a:p>
        </p:txBody>
      </p:sp>
      <p:sp>
        <p:nvSpPr>
          <p:cNvPr id="6" name="text 1"/>
          <p:cNvSpPr txBox="1"/>
          <p:nvPr/>
        </p:nvSpPr>
        <p:spPr>
          <a:xfrm>
            <a:off x="548640" y="1636674"/>
            <a:ext cx="5676460" cy="228905"/>
          </a:xfrm>
          <a:prstGeom prst="rect">
            <a:avLst/>
          </a:prstGeom>
        </p:spPr>
        <p:txBody>
          <a:bodyPr vert="horz" wrap="none" lIns="0" tIns="0" rIns="0" bIns="0" rtlCol="0">
            <a:spAutoFit/>
          </a:bodyPr>
          <a:lstStyle/>
          <a:p>
            <a:pPr marL="0">
              <a:lnSpc>
                <a:spcPct val="100000"/>
              </a:lnSpc>
            </a:pPr>
            <a:r>
              <a:rPr sz="1800" spc="10" dirty="0">
                <a:latin typeface="Calibri"/>
                <a:cs typeface="Calibri"/>
              </a:rPr>
              <a:t>Data scientists spend </a:t>
            </a:r>
            <a:r>
              <a:rPr sz="1800" b="1" spc="10" dirty="0">
                <a:latin typeface="Calibri"/>
                <a:cs typeface="Calibri"/>
              </a:rPr>
              <a:t>80% </a:t>
            </a:r>
            <a:r>
              <a:rPr sz="1800" spc="10" dirty="0">
                <a:latin typeface="Calibri"/>
                <a:cs typeface="Calibri"/>
              </a:rPr>
              <a:t>of their time on </a:t>
            </a:r>
            <a:r>
              <a:rPr sz="1800" b="1" spc="10" dirty="0">
                <a:latin typeface="Calibri"/>
                <a:cs typeface="Calibri"/>
              </a:rPr>
              <a:t>data preparation:</a:t>
            </a:r>
            <a:endParaRPr sz="1800">
              <a:latin typeface="Calibri"/>
              <a:cs typeface="Calibri"/>
            </a:endParaRPr>
          </a:p>
        </p:txBody>
      </p:sp>
      <p:pic>
        <p:nvPicPr>
          <p:cNvPr id="9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44" y="2013204"/>
            <a:ext cx="7982712" cy="3800856"/>
          </a:xfrm>
          <a:prstGeom prst="rect">
            <a:avLst/>
          </a:prstGeom>
        </p:spPr>
      </p:pic>
      <p:sp>
        <p:nvSpPr>
          <p:cNvPr id="133" name="object 133"/>
          <p:cNvSpPr/>
          <p:nvPr/>
        </p:nvSpPr>
        <p:spPr>
          <a:xfrm>
            <a:off x="548640" y="6040412"/>
            <a:ext cx="7682484" cy="10668"/>
          </a:xfrm>
          <a:custGeom>
            <a:avLst/>
            <a:gdLst/>
            <a:ahLst/>
            <a:cxnLst/>
            <a:rect l="l" t="t" r="r" b="b"/>
            <a:pathLst>
              <a:path w="7682484" h="10668">
                <a:moveTo>
                  <a:pt x="0" y="0"/>
                </a:moveTo>
                <a:lnTo>
                  <a:pt x="1920621" y="0"/>
                </a:lnTo>
                <a:lnTo>
                  <a:pt x="3841242" y="0"/>
                </a:lnTo>
                <a:lnTo>
                  <a:pt x="5761863" y="0"/>
                </a:lnTo>
                <a:lnTo>
                  <a:pt x="7682484" y="0"/>
                </a:lnTo>
                <a:lnTo>
                  <a:pt x="7682484" y="10668"/>
                </a:lnTo>
                <a:lnTo>
                  <a:pt x="5761863" y="10668"/>
                </a:lnTo>
                <a:lnTo>
                  <a:pt x="3841242" y="10668"/>
                </a:lnTo>
                <a:lnTo>
                  <a:pt x="1920621" y="10668"/>
                </a:lnTo>
                <a:lnTo>
                  <a:pt x="0" y="10668"/>
                </a:lnTo>
                <a:close/>
              </a:path>
            </a:pathLst>
          </a:custGeom>
          <a:solidFill>
            <a:srgbClr val="0000FF"/>
          </a:solidFill>
        </p:spPr>
        <p:txBody>
          <a:bodyPr wrap="square" lIns="0" tIns="0" rIns="0" bIns="0" rtlCol="0">
            <a:noAutofit/>
          </a:bodyPr>
          <a:lstStyle/>
          <a:p>
            <a:endParaRPr/>
          </a:p>
        </p:txBody>
      </p:sp>
      <p:sp>
        <p:nvSpPr>
          <p:cNvPr id="7" name="text 1"/>
          <p:cNvSpPr txBox="1"/>
          <p:nvPr/>
        </p:nvSpPr>
        <p:spPr>
          <a:xfrm>
            <a:off x="548640" y="5892774"/>
            <a:ext cx="7723750" cy="178308"/>
          </a:xfrm>
          <a:prstGeom prst="rect">
            <a:avLst/>
          </a:prstGeom>
        </p:spPr>
        <p:txBody>
          <a:bodyPr vert="horz" wrap="none" lIns="0" tIns="0" rIns="0" bIns="0" rtlCol="0">
            <a:spAutoFit/>
          </a:bodyPr>
          <a:lstStyle/>
          <a:p>
            <a:pPr marL="0">
              <a:lnSpc>
                <a:spcPct val="100000"/>
              </a:lnSpc>
            </a:pPr>
            <a:r>
              <a:rPr sz="1340" spc="10" dirty="0">
                <a:solidFill>
                  <a:srgbClr val="0000FF"/>
                </a:solidFill>
                <a:latin typeface="Calibri"/>
                <a:cs typeface="Calibri"/>
              </a:rPr>
              <a:t>Source: https://www.forbes.com/sites/gilpress/2016/03/23/data-preparation-most-time-consuming-least-</a:t>
            </a:r>
            <a:endParaRPr sz="1300">
              <a:latin typeface="Calibri"/>
              <a:cs typeface="Calibri"/>
            </a:endParaRPr>
          </a:p>
        </p:txBody>
      </p:sp>
      <p:sp>
        <p:nvSpPr>
          <p:cNvPr id="134" name="object 134"/>
          <p:cNvSpPr/>
          <p:nvPr/>
        </p:nvSpPr>
        <p:spPr>
          <a:xfrm>
            <a:off x="548640" y="6255296"/>
            <a:ext cx="2965704" cy="10668"/>
          </a:xfrm>
          <a:custGeom>
            <a:avLst/>
            <a:gdLst/>
            <a:ahLst/>
            <a:cxnLst/>
            <a:rect l="l" t="t" r="r" b="b"/>
            <a:pathLst>
              <a:path w="2965704" h="10668">
                <a:moveTo>
                  <a:pt x="0" y="0"/>
                </a:moveTo>
                <a:lnTo>
                  <a:pt x="1482852" y="0"/>
                </a:lnTo>
                <a:lnTo>
                  <a:pt x="2965704" y="0"/>
                </a:lnTo>
                <a:lnTo>
                  <a:pt x="2965704" y="10668"/>
                </a:lnTo>
                <a:lnTo>
                  <a:pt x="1482852" y="10668"/>
                </a:lnTo>
                <a:lnTo>
                  <a:pt x="0" y="10668"/>
                </a:lnTo>
                <a:close/>
              </a:path>
            </a:pathLst>
          </a:custGeom>
          <a:solidFill>
            <a:srgbClr val="0000FF"/>
          </a:solidFill>
        </p:spPr>
        <p:txBody>
          <a:bodyPr wrap="square" lIns="0" tIns="0" rIns="0" bIns="0" rtlCol="0">
            <a:noAutofit/>
          </a:bodyPr>
          <a:lstStyle/>
          <a:p>
            <a:endParaRPr/>
          </a:p>
        </p:txBody>
      </p:sp>
      <p:sp>
        <p:nvSpPr>
          <p:cNvPr id="8" name="text 1"/>
          <p:cNvSpPr txBox="1"/>
          <p:nvPr/>
        </p:nvSpPr>
        <p:spPr>
          <a:xfrm>
            <a:off x="548640" y="6107658"/>
            <a:ext cx="3006471" cy="178308"/>
          </a:xfrm>
          <a:prstGeom prst="rect">
            <a:avLst/>
          </a:prstGeom>
        </p:spPr>
        <p:txBody>
          <a:bodyPr vert="horz" wrap="none" lIns="0" tIns="0" rIns="0" bIns="0" rtlCol="0">
            <a:spAutoFit/>
          </a:bodyPr>
          <a:lstStyle/>
          <a:p>
            <a:pPr marL="0">
              <a:lnSpc>
                <a:spcPct val="100000"/>
              </a:lnSpc>
            </a:pPr>
            <a:r>
              <a:rPr sz="1340" spc="10" dirty="0">
                <a:solidFill>
                  <a:srgbClr val="0000FF"/>
                </a:solidFill>
                <a:latin typeface="Calibri"/>
                <a:cs typeface="Calibri"/>
              </a:rPr>
              <a:t>enjoyable-data-science-task-survey-says/</a:t>
            </a:r>
            <a:endParaRPr sz="1300">
              <a:latin typeface="Calibri"/>
              <a:cs typeface="Calibri"/>
            </a:endParaRPr>
          </a:p>
        </p:txBody>
      </p:sp>
    </p:spTree>
    <p:extLst>
      <p:ext uri="{BB962C8B-B14F-4D97-AF65-F5344CB8AC3E}">
        <p14:creationId xmlns:p14="http://schemas.microsoft.com/office/powerpoint/2010/main" val="3531900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94"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35" name="object 135"/>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36" name="object 136"/>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9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37" name="object 137"/>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38" name="object 138"/>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39" name="object 139"/>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27</a:t>
            </a:r>
            <a:endParaRPr sz="1600">
              <a:latin typeface="Calibri"/>
              <a:cs typeface="Calibri"/>
            </a:endParaRPr>
          </a:p>
        </p:txBody>
      </p:sp>
      <p:sp>
        <p:nvSpPr>
          <p:cNvPr id="4" name="text 1"/>
          <p:cNvSpPr txBox="1"/>
          <p:nvPr/>
        </p:nvSpPr>
        <p:spPr>
          <a:xfrm>
            <a:off x="548640" y="429411"/>
            <a:ext cx="7244291" cy="461665"/>
          </a:xfrm>
          <a:prstGeom prst="rect">
            <a:avLst/>
          </a:prstGeom>
        </p:spPr>
        <p:txBody>
          <a:bodyPr vert="horz" wrap="none" lIns="0" tIns="0" rIns="0" bIns="0" rtlCol="0">
            <a:spAutoFit/>
          </a:bodyPr>
          <a:lstStyle/>
          <a:p>
            <a:pPr indent="-342900">
              <a:lnSpc>
                <a:spcPts val="3600"/>
              </a:lnSpc>
            </a:pPr>
            <a:r>
              <a:rPr lang="en-US" sz="3600" b="1" spc="-150" dirty="0">
                <a:latin typeface="Arial" pitchFamily="34" charset="0"/>
                <a:cs typeface="Arial" pitchFamily="34" charset="0"/>
              </a:rPr>
              <a:t>Stage 3: </a:t>
            </a:r>
            <a:r>
              <a:rPr sz="3600" b="1" spc="-150" dirty="0">
                <a:latin typeface="Arial" pitchFamily="34" charset="0"/>
                <a:cs typeface="Arial" pitchFamily="34" charset="0"/>
              </a:rPr>
              <a:t>Data Pre-processing steps</a:t>
            </a:r>
          </a:p>
        </p:txBody>
      </p:sp>
      <p:sp>
        <p:nvSpPr>
          <p:cNvPr id="5" name="text 1"/>
          <p:cNvSpPr txBox="1"/>
          <p:nvPr/>
        </p:nvSpPr>
        <p:spPr>
          <a:xfrm>
            <a:off x="548640" y="1607290"/>
            <a:ext cx="7858887" cy="214712"/>
          </a:xfrm>
          <a:prstGeom prst="rect">
            <a:avLst/>
          </a:prstGeom>
        </p:spPr>
        <p:txBody>
          <a:bodyPr vert="horz" wrap="none" lIns="0" tIns="0" rIns="0" bIns="0" rtlCol="0">
            <a:spAutoFit/>
          </a:bodyPr>
          <a:lstStyle/>
          <a:p>
            <a:pPr marL="0">
              <a:lnSpc>
                <a:spcPct val="100000"/>
              </a:lnSpc>
            </a:pPr>
            <a:r>
              <a:rPr sz="1800" b="1" spc="10" dirty="0">
                <a:latin typeface="Arial"/>
                <a:cs typeface="Arial"/>
              </a:rPr>
              <a:t>Data Cleaning</a:t>
            </a:r>
            <a:r>
              <a:rPr sz="1800" spc="10" dirty="0">
                <a:latin typeface="Arial"/>
                <a:cs typeface="Arial"/>
              </a:rPr>
              <a:t>: Data is cleansed through processes such as filling in missing</a:t>
            </a:r>
            <a:endParaRPr sz="1800">
              <a:latin typeface="Arial"/>
              <a:cs typeface="Arial"/>
            </a:endParaRPr>
          </a:p>
        </p:txBody>
      </p:sp>
      <p:sp>
        <p:nvSpPr>
          <p:cNvPr id="6" name="text 1"/>
          <p:cNvSpPr txBox="1"/>
          <p:nvPr/>
        </p:nvSpPr>
        <p:spPr>
          <a:xfrm>
            <a:off x="548640" y="1882267"/>
            <a:ext cx="8154861" cy="830997"/>
          </a:xfrm>
          <a:prstGeom prst="rect">
            <a:avLst/>
          </a:prstGeom>
        </p:spPr>
        <p:txBody>
          <a:bodyPr vert="horz" wrap="none" lIns="0" tIns="0" rIns="0" bIns="0" rtlCol="0">
            <a:spAutoFit/>
          </a:bodyPr>
          <a:lstStyle/>
          <a:p>
            <a:pPr marL="0">
              <a:lnSpc>
                <a:spcPct val="100000"/>
              </a:lnSpc>
            </a:pPr>
            <a:r>
              <a:rPr sz="1800" spc="10" dirty="0">
                <a:latin typeface="Arial"/>
                <a:cs typeface="Arial"/>
              </a:rPr>
              <a:t>values, smoothing the noisy data, or resolving the inconsistencies in the </a:t>
            </a:r>
            <a:r>
              <a:rPr sz="1800" spc="10" dirty="0" smtClean="0">
                <a:latin typeface="Arial"/>
                <a:cs typeface="Arial"/>
              </a:rPr>
              <a:t>data.</a:t>
            </a:r>
            <a:endParaRPr lang="en-US" spc="10" dirty="0">
              <a:latin typeface="Arial"/>
              <a:cs typeface="Arial"/>
            </a:endParaRPr>
          </a:p>
          <a:p>
            <a:pPr marL="0">
              <a:lnSpc>
                <a:spcPct val="100000"/>
              </a:lnSpc>
            </a:pPr>
            <a:r>
              <a:rPr lang="en-US" sz="1800" spc="10" dirty="0" smtClean="0">
                <a:latin typeface="Arial"/>
                <a:cs typeface="Arial"/>
              </a:rPr>
              <a:t>Te</a:t>
            </a:r>
            <a:r>
              <a:rPr lang="en-US" spc="10" dirty="0" smtClean="0">
                <a:latin typeface="Arial"/>
                <a:cs typeface="Arial"/>
              </a:rPr>
              <a:t>chniques like- dropping missing values beyond a threshold, filling with mean/</a:t>
            </a:r>
          </a:p>
          <a:p>
            <a:pPr marL="0">
              <a:lnSpc>
                <a:spcPct val="100000"/>
              </a:lnSpc>
            </a:pPr>
            <a:r>
              <a:rPr lang="en-US" spc="10" dirty="0" smtClean="0">
                <a:latin typeface="Arial"/>
                <a:cs typeface="Arial"/>
              </a:rPr>
              <a:t>Median; Imputation; Binning etc.</a:t>
            </a:r>
          </a:p>
        </p:txBody>
      </p:sp>
      <p:sp>
        <p:nvSpPr>
          <p:cNvPr id="7" name="text 1"/>
          <p:cNvSpPr txBox="1"/>
          <p:nvPr/>
        </p:nvSpPr>
        <p:spPr>
          <a:xfrm>
            <a:off x="548640" y="3048000"/>
            <a:ext cx="7524623"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Data Integration</a:t>
            </a:r>
            <a:r>
              <a:rPr sz="1800" spc="10" dirty="0">
                <a:latin typeface="Arial"/>
                <a:cs typeface="Arial"/>
              </a:rPr>
              <a:t>: Data with different representations are put together and</a:t>
            </a:r>
            <a:endParaRPr sz="1800" dirty="0">
              <a:latin typeface="Arial"/>
              <a:cs typeface="Arial"/>
            </a:endParaRPr>
          </a:p>
        </p:txBody>
      </p:sp>
      <p:sp>
        <p:nvSpPr>
          <p:cNvPr id="8" name="text 1"/>
          <p:cNvSpPr txBox="1"/>
          <p:nvPr/>
        </p:nvSpPr>
        <p:spPr>
          <a:xfrm>
            <a:off x="548640" y="3322319"/>
            <a:ext cx="3807790" cy="214426"/>
          </a:xfrm>
          <a:prstGeom prst="rect">
            <a:avLst/>
          </a:prstGeom>
        </p:spPr>
        <p:txBody>
          <a:bodyPr vert="horz" wrap="none" lIns="0" tIns="0" rIns="0" bIns="0" rtlCol="0">
            <a:spAutoFit/>
          </a:bodyPr>
          <a:lstStyle/>
          <a:p>
            <a:pPr marL="0">
              <a:lnSpc>
                <a:spcPct val="100000"/>
              </a:lnSpc>
            </a:pPr>
            <a:r>
              <a:rPr sz="1800" spc="10" dirty="0">
                <a:latin typeface="Arial"/>
                <a:cs typeface="Arial"/>
              </a:rPr>
              <a:t>conflicts within the data are resolved.</a:t>
            </a:r>
            <a:endParaRPr sz="1800" dirty="0">
              <a:latin typeface="Arial"/>
              <a:cs typeface="Arial"/>
            </a:endParaRPr>
          </a:p>
        </p:txBody>
      </p:sp>
      <p:sp>
        <p:nvSpPr>
          <p:cNvPr id="9" name="text 1"/>
          <p:cNvSpPr txBox="1"/>
          <p:nvPr/>
        </p:nvSpPr>
        <p:spPr>
          <a:xfrm>
            <a:off x="498695" y="3903635"/>
            <a:ext cx="7344180" cy="214426"/>
          </a:xfrm>
          <a:prstGeom prst="rect">
            <a:avLst/>
          </a:prstGeom>
        </p:spPr>
        <p:txBody>
          <a:bodyPr vert="horz" wrap="none" lIns="0" tIns="0" rIns="0" bIns="0" rtlCol="0">
            <a:spAutoFit/>
          </a:bodyPr>
          <a:lstStyle/>
          <a:p>
            <a:pPr marL="0">
              <a:lnSpc>
                <a:spcPct val="100000"/>
              </a:lnSpc>
            </a:pPr>
            <a:r>
              <a:rPr sz="1800" b="1" spc="10" dirty="0">
                <a:latin typeface="Arial"/>
                <a:cs typeface="Arial"/>
              </a:rPr>
              <a:t>Data Transformation</a:t>
            </a:r>
            <a:r>
              <a:rPr sz="1800" spc="10" dirty="0">
                <a:latin typeface="Arial"/>
                <a:cs typeface="Arial"/>
              </a:rPr>
              <a:t>: Data is normalized, aggregated and generalized.</a:t>
            </a:r>
            <a:endParaRPr sz="1800" dirty="0">
              <a:latin typeface="Arial"/>
              <a:cs typeface="Arial"/>
            </a:endParaRPr>
          </a:p>
        </p:txBody>
      </p:sp>
      <p:sp>
        <p:nvSpPr>
          <p:cNvPr id="10" name="text 1"/>
          <p:cNvSpPr txBox="1"/>
          <p:nvPr/>
        </p:nvSpPr>
        <p:spPr>
          <a:xfrm>
            <a:off x="548640" y="4495800"/>
            <a:ext cx="8160359" cy="214426"/>
          </a:xfrm>
          <a:prstGeom prst="rect">
            <a:avLst/>
          </a:prstGeom>
        </p:spPr>
        <p:txBody>
          <a:bodyPr vert="horz" wrap="none" lIns="0" tIns="0" rIns="0" bIns="0" rtlCol="0">
            <a:spAutoFit/>
          </a:bodyPr>
          <a:lstStyle/>
          <a:p>
            <a:pPr marL="0">
              <a:lnSpc>
                <a:spcPct val="100000"/>
              </a:lnSpc>
            </a:pPr>
            <a:r>
              <a:rPr sz="1800" b="1" spc="10" dirty="0">
                <a:latin typeface="Arial"/>
                <a:cs typeface="Arial"/>
              </a:rPr>
              <a:t>Data Reduction</a:t>
            </a:r>
            <a:r>
              <a:rPr sz="1800" spc="10" dirty="0">
                <a:latin typeface="Arial"/>
                <a:cs typeface="Arial"/>
              </a:rPr>
              <a:t>: This step aims to present a reduced representation of the data</a:t>
            </a:r>
            <a:endParaRPr sz="1800" dirty="0">
              <a:latin typeface="Arial"/>
              <a:cs typeface="Arial"/>
            </a:endParaRPr>
          </a:p>
        </p:txBody>
      </p:sp>
      <p:sp>
        <p:nvSpPr>
          <p:cNvPr id="11" name="text 1"/>
          <p:cNvSpPr txBox="1"/>
          <p:nvPr/>
        </p:nvSpPr>
        <p:spPr>
          <a:xfrm>
            <a:off x="548640" y="4770120"/>
            <a:ext cx="2176729" cy="214427"/>
          </a:xfrm>
          <a:prstGeom prst="rect">
            <a:avLst/>
          </a:prstGeom>
        </p:spPr>
        <p:txBody>
          <a:bodyPr vert="horz" wrap="none" lIns="0" tIns="0" rIns="0" bIns="0" rtlCol="0">
            <a:spAutoFit/>
          </a:bodyPr>
          <a:lstStyle/>
          <a:p>
            <a:pPr marL="0">
              <a:lnSpc>
                <a:spcPct val="100000"/>
              </a:lnSpc>
            </a:pPr>
            <a:r>
              <a:rPr sz="1800" spc="10" dirty="0">
                <a:latin typeface="Arial"/>
                <a:cs typeface="Arial"/>
              </a:rPr>
              <a:t>in a data warehouse.</a:t>
            </a:r>
            <a:endParaRPr sz="1800">
              <a:latin typeface="Arial"/>
              <a:cs typeface="Arial"/>
            </a:endParaRPr>
          </a:p>
        </p:txBody>
      </p:sp>
      <p:sp>
        <p:nvSpPr>
          <p:cNvPr id="12" name="text 1"/>
          <p:cNvSpPr txBox="1"/>
          <p:nvPr/>
        </p:nvSpPr>
        <p:spPr>
          <a:xfrm>
            <a:off x="548640" y="5257800"/>
            <a:ext cx="7174864"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Data Discretization</a:t>
            </a:r>
            <a:r>
              <a:rPr sz="1800" spc="10" dirty="0">
                <a:latin typeface="Arial"/>
                <a:cs typeface="Arial"/>
              </a:rPr>
              <a:t>: Involves the reduction of a number of values of a</a:t>
            </a:r>
            <a:endParaRPr sz="1800" dirty="0">
              <a:latin typeface="Arial"/>
              <a:cs typeface="Arial"/>
            </a:endParaRPr>
          </a:p>
        </p:txBody>
      </p:sp>
      <p:sp>
        <p:nvSpPr>
          <p:cNvPr id="13" name="text 1"/>
          <p:cNvSpPr txBox="1"/>
          <p:nvPr/>
        </p:nvSpPr>
        <p:spPr>
          <a:xfrm>
            <a:off x="548640" y="5532120"/>
            <a:ext cx="6347307" cy="214427"/>
          </a:xfrm>
          <a:prstGeom prst="rect">
            <a:avLst/>
          </a:prstGeom>
        </p:spPr>
        <p:txBody>
          <a:bodyPr vert="horz" wrap="none" lIns="0" tIns="0" rIns="0" bIns="0" rtlCol="0">
            <a:spAutoFit/>
          </a:bodyPr>
          <a:lstStyle/>
          <a:p>
            <a:pPr marL="0">
              <a:lnSpc>
                <a:spcPct val="100000"/>
              </a:lnSpc>
            </a:pPr>
            <a:r>
              <a:rPr sz="1800" spc="10" dirty="0">
                <a:latin typeface="Arial"/>
                <a:cs typeface="Arial"/>
              </a:rPr>
              <a:t>continuous attribute by dividing the range of attribute intervals.</a:t>
            </a:r>
            <a:endParaRPr sz="1800">
              <a:latin typeface="Arial"/>
              <a:cs typeface="Arial"/>
            </a:endParaRPr>
          </a:p>
        </p:txBody>
      </p:sp>
    </p:spTree>
    <p:extLst>
      <p:ext uri="{BB962C8B-B14F-4D97-AF65-F5344CB8AC3E}">
        <p14:creationId xmlns:p14="http://schemas.microsoft.com/office/powerpoint/2010/main" val="2199802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97"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40" name="object 140"/>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41" name="object 141"/>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9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42" name="object 142"/>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43" name="object 143"/>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44" name="object 144"/>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249281"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28</a:t>
            </a:r>
            <a:endParaRPr sz="1600">
              <a:latin typeface="Calibri"/>
              <a:cs typeface="Calibri"/>
            </a:endParaRPr>
          </a:p>
        </p:txBody>
      </p:sp>
      <p:sp>
        <p:nvSpPr>
          <p:cNvPr id="4" name="text 1"/>
          <p:cNvSpPr txBox="1"/>
          <p:nvPr/>
        </p:nvSpPr>
        <p:spPr>
          <a:xfrm>
            <a:off x="548640" y="156361"/>
            <a:ext cx="5835893" cy="461665"/>
          </a:xfrm>
          <a:prstGeom prst="rect">
            <a:avLst/>
          </a:prstGeom>
        </p:spPr>
        <p:txBody>
          <a:bodyPr vert="horz" wrap="none" lIns="0" tIns="0" rIns="0" bIns="0" rtlCol="0">
            <a:spAutoFit/>
          </a:bodyPr>
          <a:lstStyle/>
          <a:p>
            <a:pPr indent="-342900">
              <a:lnSpc>
                <a:spcPts val="3600"/>
              </a:lnSpc>
            </a:pPr>
            <a:r>
              <a:rPr lang="en-US" sz="3600" b="1" spc="-150" dirty="0">
                <a:latin typeface="Arial" pitchFamily="34" charset="0"/>
                <a:cs typeface="Arial" pitchFamily="34" charset="0"/>
              </a:rPr>
              <a:t>Stage 3:</a:t>
            </a:r>
            <a:r>
              <a:rPr sz="3600" b="1" spc="-150" dirty="0">
                <a:latin typeface="Arial" pitchFamily="34" charset="0"/>
                <a:cs typeface="Arial" pitchFamily="34" charset="0"/>
              </a:rPr>
              <a:t>Data Pre-processing</a:t>
            </a:r>
          </a:p>
        </p:txBody>
      </p:sp>
      <p:sp>
        <p:nvSpPr>
          <p:cNvPr id="5" name="text 1"/>
          <p:cNvSpPr txBox="1"/>
          <p:nvPr/>
        </p:nvSpPr>
        <p:spPr>
          <a:xfrm>
            <a:off x="548640" y="701617"/>
            <a:ext cx="7211782" cy="553998"/>
          </a:xfrm>
          <a:prstGeom prst="rect">
            <a:avLst/>
          </a:prstGeom>
        </p:spPr>
        <p:txBody>
          <a:bodyPr vert="horz" wrap="none" lIns="0" tIns="0" rIns="0" bIns="0" rtlCol="0">
            <a:spAutoFit/>
          </a:bodyPr>
          <a:lstStyle/>
          <a:p>
            <a:pPr marL="0">
              <a:lnSpc>
                <a:spcPct val="100000"/>
              </a:lnSpc>
            </a:pPr>
            <a:r>
              <a:rPr lang="en-US" sz="3600" b="1" spc="-150" dirty="0">
                <a:latin typeface="Arial" pitchFamily="34" charset="0"/>
                <a:cs typeface="Arial" pitchFamily="34" charset="0"/>
              </a:rPr>
              <a:t>T</a:t>
            </a:r>
            <a:r>
              <a:rPr sz="3600" b="1" spc="-150" dirty="0">
                <a:latin typeface="Arial" pitchFamily="34" charset="0"/>
                <a:cs typeface="Arial" pitchFamily="34" charset="0"/>
              </a:rPr>
              <a:t>echniques</a:t>
            </a:r>
            <a:r>
              <a:rPr lang="en-US" sz="3600" b="1" spc="-150" dirty="0">
                <a:latin typeface="Arial" pitchFamily="34" charset="0"/>
                <a:cs typeface="Arial" pitchFamily="34" charset="0"/>
              </a:rPr>
              <a:t> – Data Transformations</a:t>
            </a:r>
            <a:endParaRPr sz="3600" b="1" spc="-150" dirty="0">
              <a:latin typeface="Arial" pitchFamily="34" charset="0"/>
              <a:cs typeface="Arial" pitchFamily="34" charset="0"/>
            </a:endParaRPr>
          </a:p>
        </p:txBody>
      </p:sp>
      <p:sp>
        <p:nvSpPr>
          <p:cNvPr id="6" name="text 1"/>
          <p:cNvSpPr txBox="1"/>
          <p:nvPr/>
        </p:nvSpPr>
        <p:spPr>
          <a:xfrm>
            <a:off x="548640" y="1607290"/>
            <a:ext cx="251795" cy="214712"/>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7" name="text 1"/>
          <p:cNvSpPr txBox="1"/>
          <p:nvPr/>
        </p:nvSpPr>
        <p:spPr>
          <a:xfrm>
            <a:off x="835152" y="1607290"/>
            <a:ext cx="1131705" cy="214712"/>
          </a:xfrm>
          <a:prstGeom prst="rect">
            <a:avLst/>
          </a:prstGeom>
        </p:spPr>
        <p:txBody>
          <a:bodyPr vert="horz" wrap="none" lIns="0" tIns="0" rIns="0" bIns="0" rtlCol="0">
            <a:spAutoFit/>
          </a:bodyPr>
          <a:lstStyle/>
          <a:p>
            <a:pPr marL="0">
              <a:lnSpc>
                <a:spcPct val="100000"/>
              </a:lnSpc>
            </a:pPr>
            <a:r>
              <a:rPr sz="1800" spc="10" dirty="0">
                <a:latin typeface="Arial"/>
                <a:cs typeface="Arial"/>
              </a:rPr>
              <a:t>Imputation</a:t>
            </a:r>
            <a:endParaRPr sz="1800">
              <a:latin typeface="Arial"/>
              <a:cs typeface="Arial"/>
            </a:endParaRPr>
          </a:p>
        </p:txBody>
      </p:sp>
      <p:sp>
        <p:nvSpPr>
          <p:cNvPr id="8" name="text 1"/>
          <p:cNvSpPr txBox="1"/>
          <p:nvPr/>
        </p:nvSpPr>
        <p:spPr>
          <a:xfrm>
            <a:off x="548640" y="2034667"/>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9" name="text 1"/>
          <p:cNvSpPr txBox="1"/>
          <p:nvPr/>
        </p:nvSpPr>
        <p:spPr>
          <a:xfrm>
            <a:off x="835152" y="2034667"/>
            <a:ext cx="1817370" cy="214426"/>
          </a:xfrm>
          <a:prstGeom prst="rect">
            <a:avLst/>
          </a:prstGeom>
        </p:spPr>
        <p:txBody>
          <a:bodyPr vert="horz" wrap="none" lIns="0" tIns="0" rIns="0" bIns="0" rtlCol="0">
            <a:spAutoFit/>
          </a:bodyPr>
          <a:lstStyle/>
          <a:p>
            <a:pPr marL="0">
              <a:lnSpc>
                <a:spcPct val="100000"/>
              </a:lnSpc>
            </a:pPr>
            <a:r>
              <a:rPr sz="1800" spc="10" dirty="0">
                <a:latin typeface="Arial"/>
                <a:cs typeface="Arial"/>
              </a:rPr>
              <a:t>Handling Outliers</a:t>
            </a:r>
            <a:endParaRPr sz="1800">
              <a:latin typeface="Arial"/>
              <a:cs typeface="Arial"/>
            </a:endParaRPr>
          </a:p>
        </p:txBody>
      </p:sp>
      <p:sp>
        <p:nvSpPr>
          <p:cNvPr id="10" name="text 1"/>
          <p:cNvSpPr txBox="1"/>
          <p:nvPr/>
        </p:nvSpPr>
        <p:spPr>
          <a:xfrm>
            <a:off x="548640" y="2461387"/>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1" name="text 1"/>
          <p:cNvSpPr txBox="1"/>
          <p:nvPr/>
        </p:nvSpPr>
        <p:spPr>
          <a:xfrm>
            <a:off x="835152" y="2461387"/>
            <a:ext cx="824332" cy="214426"/>
          </a:xfrm>
          <a:prstGeom prst="rect">
            <a:avLst/>
          </a:prstGeom>
        </p:spPr>
        <p:txBody>
          <a:bodyPr vert="horz" wrap="none" lIns="0" tIns="0" rIns="0" bIns="0" rtlCol="0">
            <a:spAutoFit/>
          </a:bodyPr>
          <a:lstStyle/>
          <a:p>
            <a:pPr marL="0">
              <a:lnSpc>
                <a:spcPct val="100000"/>
              </a:lnSpc>
            </a:pPr>
            <a:r>
              <a:rPr sz="1800" spc="10" dirty="0">
                <a:latin typeface="Arial"/>
                <a:cs typeface="Arial"/>
              </a:rPr>
              <a:t>Binning</a:t>
            </a:r>
            <a:endParaRPr sz="1800">
              <a:latin typeface="Arial"/>
              <a:cs typeface="Arial"/>
            </a:endParaRPr>
          </a:p>
        </p:txBody>
      </p:sp>
      <p:sp>
        <p:nvSpPr>
          <p:cNvPr id="12" name="text 1"/>
          <p:cNvSpPr txBox="1"/>
          <p:nvPr/>
        </p:nvSpPr>
        <p:spPr>
          <a:xfrm>
            <a:off x="548640" y="2888107"/>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3" name="text 1"/>
          <p:cNvSpPr txBox="1"/>
          <p:nvPr/>
        </p:nvSpPr>
        <p:spPr>
          <a:xfrm>
            <a:off x="835152" y="2888107"/>
            <a:ext cx="1539621" cy="214427"/>
          </a:xfrm>
          <a:prstGeom prst="rect">
            <a:avLst/>
          </a:prstGeom>
        </p:spPr>
        <p:txBody>
          <a:bodyPr vert="horz" wrap="none" lIns="0" tIns="0" rIns="0" bIns="0" rtlCol="0">
            <a:spAutoFit/>
          </a:bodyPr>
          <a:lstStyle/>
          <a:p>
            <a:pPr marL="0">
              <a:lnSpc>
                <a:spcPct val="100000"/>
              </a:lnSpc>
            </a:pPr>
            <a:r>
              <a:rPr sz="1800" spc="10" dirty="0">
                <a:latin typeface="Arial"/>
                <a:cs typeface="Arial"/>
              </a:rPr>
              <a:t>Log Transform</a:t>
            </a:r>
            <a:endParaRPr sz="1800">
              <a:latin typeface="Arial"/>
              <a:cs typeface="Arial"/>
            </a:endParaRPr>
          </a:p>
        </p:txBody>
      </p:sp>
      <p:sp>
        <p:nvSpPr>
          <p:cNvPr id="14" name="text 1"/>
          <p:cNvSpPr txBox="1"/>
          <p:nvPr/>
        </p:nvSpPr>
        <p:spPr>
          <a:xfrm>
            <a:off x="548640" y="3315081"/>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5" name="text 1"/>
          <p:cNvSpPr txBox="1"/>
          <p:nvPr/>
        </p:nvSpPr>
        <p:spPr>
          <a:xfrm>
            <a:off x="835152" y="3315081"/>
            <a:ext cx="1940153" cy="214426"/>
          </a:xfrm>
          <a:prstGeom prst="rect">
            <a:avLst/>
          </a:prstGeom>
        </p:spPr>
        <p:txBody>
          <a:bodyPr vert="horz" wrap="none" lIns="0" tIns="0" rIns="0" bIns="0" rtlCol="0">
            <a:spAutoFit/>
          </a:bodyPr>
          <a:lstStyle/>
          <a:p>
            <a:pPr marL="0">
              <a:lnSpc>
                <a:spcPct val="100000"/>
              </a:lnSpc>
            </a:pPr>
            <a:r>
              <a:rPr sz="1800" spc="10" dirty="0">
                <a:latin typeface="Arial"/>
                <a:cs typeface="Arial"/>
              </a:rPr>
              <a:t>One-Hot Encoding</a:t>
            </a:r>
            <a:endParaRPr sz="1800">
              <a:latin typeface="Arial"/>
              <a:cs typeface="Arial"/>
            </a:endParaRPr>
          </a:p>
        </p:txBody>
      </p:sp>
      <p:sp>
        <p:nvSpPr>
          <p:cNvPr id="16" name="text 1"/>
          <p:cNvSpPr txBox="1"/>
          <p:nvPr/>
        </p:nvSpPr>
        <p:spPr>
          <a:xfrm>
            <a:off x="548640" y="3741801"/>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7" name="text 1"/>
          <p:cNvSpPr txBox="1"/>
          <p:nvPr/>
        </p:nvSpPr>
        <p:spPr>
          <a:xfrm>
            <a:off x="835152" y="3741801"/>
            <a:ext cx="2185187" cy="214427"/>
          </a:xfrm>
          <a:prstGeom prst="rect">
            <a:avLst/>
          </a:prstGeom>
        </p:spPr>
        <p:txBody>
          <a:bodyPr vert="horz" wrap="none" lIns="0" tIns="0" rIns="0" bIns="0" rtlCol="0">
            <a:spAutoFit/>
          </a:bodyPr>
          <a:lstStyle/>
          <a:p>
            <a:pPr marL="0">
              <a:lnSpc>
                <a:spcPct val="100000"/>
              </a:lnSpc>
            </a:pPr>
            <a:r>
              <a:rPr sz="1800" spc="10" dirty="0">
                <a:latin typeface="Arial"/>
                <a:cs typeface="Arial"/>
              </a:rPr>
              <a:t>Grouping Operations</a:t>
            </a:r>
            <a:endParaRPr sz="1800">
              <a:latin typeface="Arial"/>
              <a:cs typeface="Arial"/>
            </a:endParaRPr>
          </a:p>
        </p:txBody>
      </p:sp>
      <p:sp>
        <p:nvSpPr>
          <p:cNvPr id="18" name="text 1"/>
          <p:cNvSpPr txBox="1"/>
          <p:nvPr/>
        </p:nvSpPr>
        <p:spPr>
          <a:xfrm>
            <a:off x="548640" y="4168521"/>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9" name="text 1"/>
          <p:cNvSpPr txBox="1"/>
          <p:nvPr/>
        </p:nvSpPr>
        <p:spPr>
          <a:xfrm>
            <a:off x="835152" y="4168521"/>
            <a:ext cx="1359484" cy="214426"/>
          </a:xfrm>
          <a:prstGeom prst="rect">
            <a:avLst/>
          </a:prstGeom>
        </p:spPr>
        <p:txBody>
          <a:bodyPr vert="horz" wrap="none" lIns="0" tIns="0" rIns="0" bIns="0" rtlCol="0">
            <a:spAutoFit/>
          </a:bodyPr>
          <a:lstStyle/>
          <a:p>
            <a:pPr marL="0">
              <a:lnSpc>
                <a:spcPct val="100000"/>
              </a:lnSpc>
            </a:pPr>
            <a:r>
              <a:rPr sz="1800" spc="10" dirty="0">
                <a:latin typeface="Arial"/>
                <a:cs typeface="Arial"/>
              </a:rPr>
              <a:t>Feature Split</a:t>
            </a:r>
            <a:endParaRPr sz="1800">
              <a:latin typeface="Arial"/>
              <a:cs typeface="Arial"/>
            </a:endParaRPr>
          </a:p>
        </p:txBody>
      </p:sp>
      <p:sp>
        <p:nvSpPr>
          <p:cNvPr id="20" name="text 1"/>
          <p:cNvSpPr txBox="1"/>
          <p:nvPr/>
        </p:nvSpPr>
        <p:spPr>
          <a:xfrm>
            <a:off x="548640" y="4595495"/>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21" name="text 1"/>
          <p:cNvSpPr txBox="1"/>
          <p:nvPr/>
        </p:nvSpPr>
        <p:spPr>
          <a:xfrm>
            <a:off x="835152" y="4595495"/>
            <a:ext cx="812216" cy="214427"/>
          </a:xfrm>
          <a:prstGeom prst="rect">
            <a:avLst/>
          </a:prstGeom>
        </p:spPr>
        <p:txBody>
          <a:bodyPr vert="horz" wrap="none" lIns="0" tIns="0" rIns="0" bIns="0" rtlCol="0">
            <a:spAutoFit/>
          </a:bodyPr>
          <a:lstStyle/>
          <a:p>
            <a:pPr marL="0">
              <a:lnSpc>
                <a:spcPct val="100000"/>
              </a:lnSpc>
            </a:pPr>
            <a:r>
              <a:rPr sz="1800" spc="10" dirty="0">
                <a:latin typeface="Arial"/>
                <a:cs typeface="Arial"/>
              </a:rPr>
              <a:t>Scaling</a:t>
            </a:r>
            <a:endParaRPr sz="1800">
              <a:latin typeface="Arial"/>
              <a:cs typeface="Arial"/>
            </a:endParaRPr>
          </a:p>
        </p:txBody>
      </p:sp>
      <p:sp>
        <p:nvSpPr>
          <p:cNvPr id="22" name="text 1"/>
          <p:cNvSpPr txBox="1"/>
          <p:nvPr/>
        </p:nvSpPr>
        <p:spPr>
          <a:xfrm>
            <a:off x="548640" y="5022215"/>
            <a:ext cx="251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23" name="text 1"/>
          <p:cNvSpPr txBox="1"/>
          <p:nvPr/>
        </p:nvSpPr>
        <p:spPr>
          <a:xfrm>
            <a:off x="835152" y="5022215"/>
            <a:ext cx="16262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Extracting Date</a:t>
            </a:r>
            <a:endParaRPr sz="1800">
              <a:latin typeface="Arial"/>
              <a:cs typeface="Arial"/>
            </a:endParaRPr>
          </a:p>
        </p:txBody>
      </p:sp>
      <p:sp>
        <p:nvSpPr>
          <p:cNvPr id="24" name="text 1"/>
          <p:cNvSpPr txBox="1"/>
          <p:nvPr/>
        </p:nvSpPr>
        <p:spPr>
          <a:xfrm>
            <a:off x="548640" y="5488477"/>
            <a:ext cx="8076565" cy="830997"/>
          </a:xfrm>
          <a:prstGeom prst="rect">
            <a:avLst/>
          </a:prstGeom>
        </p:spPr>
        <p:txBody>
          <a:bodyPr vert="horz" wrap="square" lIns="0" tIns="0" rIns="0" bIns="0" rtlCol="0">
            <a:spAutoFit/>
          </a:bodyPr>
          <a:lstStyle/>
          <a:p>
            <a:r>
              <a:rPr sz="1800" u="sng" spc="10" dirty="0">
                <a:solidFill>
                  <a:srgbClr val="0000FF"/>
                </a:solidFill>
                <a:latin typeface="Arial"/>
                <a:cs typeface="Arial"/>
              </a:rPr>
              <a:t>https://</a:t>
            </a:r>
            <a:r>
              <a:rPr sz="1800" u="sng" spc="10" dirty="0" smtClean="0">
                <a:solidFill>
                  <a:srgbClr val="0000FF"/>
                </a:solidFill>
                <a:latin typeface="Arial"/>
                <a:cs typeface="Arial"/>
              </a:rPr>
              <a:t>towardsdatascience.com/feature-engineering-for-machine-learning-</a:t>
            </a:r>
            <a:r>
              <a:rPr lang="en-US" u="sng" spc="10" dirty="0">
                <a:solidFill>
                  <a:srgbClr val="0000FF"/>
                </a:solidFill>
                <a:latin typeface="Arial"/>
                <a:cs typeface="Arial"/>
              </a:rPr>
              <a:t>3a5e293a5114</a:t>
            </a:r>
            <a:endParaRPr lang="en-US" u="sng" dirty="0">
              <a:latin typeface="Arial"/>
              <a:cs typeface="Arial"/>
            </a:endParaRPr>
          </a:p>
          <a:p>
            <a:pPr marL="0">
              <a:lnSpc>
                <a:spcPct val="100000"/>
              </a:lnSpc>
            </a:pPr>
            <a:endParaRPr sz="1800" dirty="0">
              <a:latin typeface="Arial"/>
              <a:cs typeface="Arial"/>
            </a:endParaRPr>
          </a:p>
        </p:txBody>
      </p:sp>
    </p:spTree>
    <p:extLst>
      <p:ext uri="{BB962C8B-B14F-4D97-AF65-F5344CB8AC3E}">
        <p14:creationId xmlns:p14="http://schemas.microsoft.com/office/powerpoint/2010/main" val="3916680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43"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56" name="object 5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57" name="object 5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4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58" name="object 5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59" name="object 5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60" name="object 6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2870098"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Dealing with missing data</a:t>
            </a:r>
            <a:endParaRPr sz="1800">
              <a:latin typeface="Arial"/>
              <a:cs typeface="Arial"/>
            </a:endParaRPr>
          </a:p>
        </p:txBody>
      </p:sp>
      <p:sp>
        <p:nvSpPr>
          <p:cNvPr id="4" name="text 1"/>
          <p:cNvSpPr txBox="1"/>
          <p:nvPr/>
        </p:nvSpPr>
        <p:spPr>
          <a:xfrm>
            <a:off x="394716" y="1785620"/>
            <a:ext cx="7517309" cy="214427"/>
          </a:xfrm>
          <a:prstGeom prst="rect">
            <a:avLst/>
          </a:prstGeom>
        </p:spPr>
        <p:txBody>
          <a:bodyPr vert="horz" wrap="none" lIns="0" tIns="0" rIns="0" bIns="0" rtlCol="0">
            <a:spAutoFit/>
          </a:bodyPr>
          <a:lstStyle/>
          <a:p>
            <a:pPr marL="0">
              <a:lnSpc>
                <a:spcPct val="100000"/>
              </a:lnSpc>
            </a:pPr>
            <a:r>
              <a:rPr sz="1800" spc="10" dirty="0">
                <a:latin typeface="Arial"/>
                <a:cs typeface="Arial"/>
              </a:rPr>
              <a:t>It is quite common in real-world problems to miss some values of our data</a:t>
            </a:r>
            <a:endParaRPr sz="1800">
              <a:latin typeface="Arial"/>
              <a:cs typeface="Arial"/>
            </a:endParaRPr>
          </a:p>
        </p:txBody>
      </p:sp>
      <p:sp>
        <p:nvSpPr>
          <p:cNvPr id="5" name="text 1"/>
          <p:cNvSpPr txBox="1"/>
          <p:nvPr/>
        </p:nvSpPr>
        <p:spPr>
          <a:xfrm>
            <a:off x="394716" y="2060194"/>
            <a:ext cx="7338288" cy="214427"/>
          </a:xfrm>
          <a:prstGeom prst="rect">
            <a:avLst/>
          </a:prstGeom>
        </p:spPr>
        <p:txBody>
          <a:bodyPr vert="horz" wrap="none" lIns="0" tIns="0" rIns="0" bIns="0" rtlCol="0">
            <a:spAutoFit/>
          </a:bodyPr>
          <a:lstStyle/>
          <a:p>
            <a:pPr marL="0">
              <a:lnSpc>
                <a:spcPct val="100000"/>
              </a:lnSpc>
            </a:pPr>
            <a:r>
              <a:rPr sz="1800" spc="10" dirty="0">
                <a:latin typeface="Arial"/>
                <a:cs typeface="Arial"/>
              </a:rPr>
              <a:t>samples. It may be due to errors on the data collection, blank spaces on</a:t>
            </a:r>
            <a:endParaRPr sz="1800">
              <a:latin typeface="Arial"/>
              <a:cs typeface="Arial"/>
            </a:endParaRPr>
          </a:p>
        </p:txBody>
      </p:sp>
      <p:sp>
        <p:nvSpPr>
          <p:cNvPr id="6" name="text 1"/>
          <p:cNvSpPr txBox="1"/>
          <p:nvPr/>
        </p:nvSpPr>
        <p:spPr>
          <a:xfrm>
            <a:off x="394716" y="2334513"/>
            <a:ext cx="4491558" cy="214427"/>
          </a:xfrm>
          <a:prstGeom prst="rect">
            <a:avLst/>
          </a:prstGeom>
        </p:spPr>
        <p:txBody>
          <a:bodyPr vert="horz" wrap="none" lIns="0" tIns="0" rIns="0" bIns="0" rtlCol="0">
            <a:spAutoFit/>
          </a:bodyPr>
          <a:lstStyle/>
          <a:p>
            <a:pPr marL="0">
              <a:lnSpc>
                <a:spcPct val="100000"/>
              </a:lnSpc>
            </a:pPr>
            <a:r>
              <a:rPr sz="1800" spc="10" dirty="0">
                <a:latin typeface="Arial"/>
                <a:cs typeface="Arial"/>
              </a:rPr>
              <a:t>surveys, measurements not applicable…etc</a:t>
            </a:r>
            <a:endParaRPr sz="1800">
              <a:latin typeface="Arial"/>
              <a:cs typeface="Arial"/>
            </a:endParaRPr>
          </a:p>
        </p:txBody>
      </p:sp>
      <p:sp>
        <p:nvSpPr>
          <p:cNvPr id="7" name="text 1"/>
          <p:cNvSpPr txBox="1"/>
          <p:nvPr/>
        </p:nvSpPr>
        <p:spPr>
          <a:xfrm>
            <a:off x="394716" y="2883153"/>
            <a:ext cx="8011793" cy="214427"/>
          </a:xfrm>
          <a:prstGeom prst="rect">
            <a:avLst/>
          </a:prstGeom>
        </p:spPr>
        <p:txBody>
          <a:bodyPr vert="horz" wrap="none" lIns="0" tIns="0" rIns="0" bIns="0" rtlCol="0">
            <a:spAutoFit/>
          </a:bodyPr>
          <a:lstStyle/>
          <a:p>
            <a:pPr marL="0">
              <a:lnSpc>
                <a:spcPct val="100000"/>
              </a:lnSpc>
            </a:pPr>
            <a:r>
              <a:rPr sz="1800" spc="10" dirty="0">
                <a:latin typeface="Arial"/>
                <a:cs typeface="Arial"/>
              </a:rPr>
              <a:t>Missing values are tipically represented with the “NaN” or “Null” indicators. The</a:t>
            </a:r>
            <a:endParaRPr sz="1800">
              <a:latin typeface="Arial"/>
              <a:cs typeface="Arial"/>
            </a:endParaRPr>
          </a:p>
        </p:txBody>
      </p:sp>
      <p:sp>
        <p:nvSpPr>
          <p:cNvPr id="8" name="text 1"/>
          <p:cNvSpPr txBox="1"/>
          <p:nvPr/>
        </p:nvSpPr>
        <p:spPr>
          <a:xfrm>
            <a:off x="394716" y="3157474"/>
            <a:ext cx="7947506" cy="214426"/>
          </a:xfrm>
          <a:prstGeom prst="rect">
            <a:avLst/>
          </a:prstGeom>
        </p:spPr>
        <p:txBody>
          <a:bodyPr vert="horz" wrap="none" lIns="0" tIns="0" rIns="0" bIns="0" rtlCol="0">
            <a:spAutoFit/>
          </a:bodyPr>
          <a:lstStyle/>
          <a:p>
            <a:pPr marL="0">
              <a:lnSpc>
                <a:spcPct val="100000"/>
              </a:lnSpc>
            </a:pPr>
            <a:r>
              <a:rPr sz="1800" spc="10" dirty="0">
                <a:latin typeface="Arial"/>
                <a:cs typeface="Arial"/>
              </a:rPr>
              <a:t>problem is that most algorithms can’t handle those missing values so we need</a:t>
            </a:r>
            <a:endParaRPr sz="1800">
              <a:latin typeface="Arial"/>
              <a:cs typeface="Arial"/>
            </a:endParaRPr>
          </a:p>
        </p:txBody>
      </p:sp>
      <p:sp>
        <p:nvSpPr>
          <p:cNvPr id="9" name="text 1"/>
          <p:cNvSpPr txBox="1"/>
          <p:nvPr/>
        </p:nvSpPr>
        <p:spPr>
          <a:xfrm>
            <a:off x="394716" y="3431518"/>
            <a:ext cx="7123975" cy="214712"/>
          </a:xfrm>
          <a:prstGeom prst="rect">
            <a:avLst/>
          </a:prstGeom>
        </p:spPr>
        <p:txBody>
          <a:bodyPr vert="horz" wrap="none" lIns="0" tIns="0" rIns="0" bIns="0" rtlCol="0">
            <a:spAutoFit/>
          </a:bodyPr>
          <a:lstStyle/>
          <a:p>
            <a:pPr marL="0">
              <a:lnSpc>
                <a:spcPct val="100000"/>
              </a:lnSpc>
            </a:pPr>
            <a:r>
              <a:rPr sz="1800" spc="10" dirty="0">
                <a:latin typeface="Arial"/>
                <a:cs typeface="Arial"/>
              </a:rPr>
              <a:t>to take care of them before feeding data to our models. Once they are</a:t>
            </a:r>
            <a:endParaRPr sz="1800">
              <a:latin typeface="Arial"/>
              <a:cs typeface="Arial"/>
            </a:endParaRPr>
          </a:p>
        </p:txBody>
      </p:sp>
      <p:sp>
        <p:nvSpPr>
          <p:cNvPr id="10" name="text 1"/>
          <p:cNvSpPr txBox="1"/>
          <p:nvPr/>
        </p:nvSpPr>
        <p:spPr>
          <a:xfrm>
            <a:off x="394716" y="3706495"/>
            <a:ext cx="5255742" cy="214427"/>
          </a:xfrm>
          <a:prstGeom prst="rect">
            <a:avLst/>
          </a:prstGeom>
        </p:spPr>
        <p:txBody>
          <a:bodyPr vert="horz" wrap="none" lIns="0" tIns="0" rIns="0" bIns="0" rtlCol="0">
            <a:spAutoFit/>
          </a:bodyPr>
          <a:lstStyle/>
          <a:p>
            <a:pPr marL="0">
              <a:lnSpc>
                <a:spcPct val="100000"/>
              </a:lnSpc>
            </a:pPr>
            <a:r>
              <a:rPr sz="1800" spc="10" dirty="0">
                <a:latin typeface="Arial"/>
                <a:cs typeface="Arial"/>
              </a:rPr>
              <a:t>identified, there are several ways to deal with them:</a:t>
            </a:r>
            <a:endParaRPr sz="1800">
              <a:latin typeface="Arial"/>
              <a:cs typeface="Arial"/>
            </a:endParaRPr>
          </a:p>
        </p:txBody>
      </p:sp>
      <p:sp>
        <p:nvSpPr>
          <p:cNvPr id="11" name="text 1"/>
          <p:cNvSpPr txBox="1"/>
          <p:nvPr/>
        </p:nvSpPr>
        <p:spPr>
          <a:xfrm>
            <a:off x="394716" y="4255135"/>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2" name="text 1"/>
          <p:cNvSpPr txBox="1"/>
          <p:nvPr/>
        </p:nvSpPr>
        <p:spPr>
          <a:xfrm>
            <a:off x="681228" y="4255135"/>
            <a:ext cx="7514996" cy="214427"/>
          </a:xfrm>
          <a:prstGeom prst="rect">
            <a:avLst/>
          </a:prstGeom>
        </p:spPr>
        <p:txBody>
          <a:bodyPr vert="horz" wrap="none" lIns="0" tIns="0" rIns="0" bIns="0" rtlCol="0">
            <a:spAutoFit/>
          </a:bodyPr>
          <a:lstStyle/>
          <a:p>
            <a:pPr marL="0">
              <a:lnSpc>
                <a:spcPct val="100000"/>
              </a:lnSpc>
            </a:pPr>
            <a:r>
              <a:rPr sz="1800" spc="10" dirty="0">
                <a:latin typeface="Arial"/>
                <a:cs typeface="Arial"/>
              </a:rPr>
              <a:t>Eliminating the samples or features with missing values. (we risk to delete</a:t>
            </a:r>
            <a:endParaRPr sz="1800">
              <a:latin typeface="Arial"/>
              <a:cs typeface="Arial"/>
            </a:endParaRPr>
          </a:p>
        </p:txBody>
      </p:sp>
      <p:sp>
        <p:nvSpPr>
          <p:cNvPr id="13" name="text 1"/>
          <p:cNvSpPr txBox="1"/>
          <p:nvPr/>
        </p:nvSpPr>
        <p:spPr>
          <a:xfrm>
            <a:off x="681228" y="4529455"/>
            <a:ext cx="4328540" cy="214427"/>
          </a:xfrm>
          <a:prstGeom prst="rect">
            <a:avLst/>
          </a:prstGeom>
        </p:spPr>
        <p:txBody>
          <a:bodyPr vert="horz" wrap="none" lIns="0" tIns="0" rIns="0" bIns="0" rtlCol="0">
            <a:spAutoFit/>
          </a:bodyPr>
          <a:lstStyle/>
          <a:p>
            <a:pPr marL="0">
              <a:lnSpc>
                <a:spcPct val="100000"/>
              </a:lnSpc>
            </a:pPr>
            <a:r>
              <a:rPr sz="1800" spc="10" dirty="0">
                <a:latin typeface="Arial"/>
                <a:cs typeface="Arial"/>
              </a:rPr>
              <a:t>relevant information or too many samples)</a:t>
            </a:r>
            <a:endParaRPr sz="1800">
              <a:latin typeface="Arial"/>
              <a:cs typeface="Arial"/>
            </a:endParaRPr>
          </a:p>
        </p:txBody>
      </p:sp>
      <p:sp>
        <p:nvSpPr>
          <p:cNvPr id="14" name="text 1"/>
          <p:cNvSpPr txBox="1"/>
          <p:nvPr/>
        </p:nvSpPr>
        <p:spPr>
          <a:xfrm>
            <a:off x="394716" y="4803499"/>
            <a:ext cx="143752" cy="214713"/>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5" name="text 1"/>
          <p:cNvSpPr txBox="1"/>
          <p:nvPr/>
        </p:nvSpPr>
        <p:spPr>
          <a:xfrm>
            <a:off x="681228" y="4803499"/>
            <a:ext cx="7277090" cy="214713"/>
          </a:xfrm>
          <a:prstGeom prst="rect">
            <a:avLst/>
          </a:prstGeom>
        </p:spPr>
        <p:txBody>
          <a:bodyPr vert="horz" wrap="none" lIns="0" tIns="0" rIns="0" bIns="0" rtlCol="0">
            <a:spAutoFit/>
          </a:bodyPr>
          <a:lstStyle/>
          <a:p>
            <a:pPr marL="0">
              <a:lnSpc>
                <a:spcPct val="100000"/>
              </a:lnSpc>
            </a:pPr>
            <a:r>
              <a:rPr sz="1800" spc="10" dirty="0">
                <a:latin typeface="Arial"/>
                <a:cs typeface="Arial"/>
              </a:rPr>
              <a:t>Imputing the missing values, with some pre-built estimators such as the</a:t>
            </a:r>
            <a:endParaRPr sz="1800">
              <a:latin typeface="Arial"/>
              <a:cs typeface="Arial"/>
            </a:endParaRPr>
          </a:p>
        </p:txBody>
      </p:sp>
      <p:sp>
        <p:nvSpPr>
          <p:cNvPr id="16" name="text 1"/>
          <p:cNvSpPr txBox="1"/>
          <p:nvPr/>
        </p:nvSpPr>
        <p:spPr>
          <a:xfrm>
            <a:off x="681228" y="5078349"/>
            <a:ext cx="7259677" cy="214426"/>
          </a:xfrm>
          <a:prstGeom prst="rect">
            <a:avLst/>
          </a:prstGeom>
        </p:spPr>
        <p:txBody>
          <a:bodyPr vert="horz" wrap="none" lIns="0" tIns="0" rIns="0" bIns="0" rtlCol="0">
            <a:spAutoFit/>
          </a:bodyPr>
          <a:lstStyle/>
          <a:p>
            <a:pPr marL="0">
              <a:lnSpc>
                <a:spcPct val="100000"/>
              </a:lnSpc>
            </a:pPr>
            <a:r>
              <a:rPr sz="1800" spc="10" dirty="0">
                <a:latin typeface="Arial"/>
                <a:cs typeface="Arial"/>
              </a:rPr>
              <a:t>Imputer class from scikit learn. We’ll fit our data and then transform it to</a:t>
            </a:r>
            <a:endParaRPr sz="1800">
              <a:latin typeface="Arial"/>
              <a:cs typeface="Arial"/>
            </a:endParaRPr>
          </a:p>
        </p:txBody>
      </p:sp>
      <p:sp>
        <p:nvSpPr>
          <p:cNvPr id="17" name="text 1"/>
          <p:cNvSpPr txBox="1"/>
          <p:nvPr/>
        </p:nvSpPr>
        <p:spPr>
          <a:xfrm>
            <a:off x="681228" y="5352669"/>
            <a:ext cx="7492136" cy="214427"/>
          </a:xfrm>
          <a:prstGeom prst="rect">
            <a:avLst/>
          </a:prstGeom>
        </p:spPr>
        <p:txBody>
          <a:bodyPr vert="horz" wrap="none" lIns="0" tIns="0" rIns="0" bIns="0" rtlCol="0">
            <a:spAutoFit/>
          </a:bodyPr>
          <a:lstStyle/>
          <a:p>
            <a:pPr marL="0">
              <a:lnSpc>
                <a:spcPct val="100000"/>
              </a:lnSpc>
            </a:pPr>
            <a:r>
              <a:rPr sz="1800" spc="10" dirty="0">
                <a:latin typeface="Arial"/>
                <a:cs typeface="Arial"/>
              </a:rPr>
              <a:t>estimate them. One common approach is to set the missing values as the</a:t>
            </a:r>
            <a:endParaRPr sz="1800">
              <a:latin typeface="Arial"/>
              <a:cs typeface="Arial"/>
            </a:endParaRPr>
          </a:p>
        </p:txBody>
      </p:sp>
      <p:sp>
        <p:nvSpPr>
          <p:cNvPr id="18" name="text 1"/>
          <p:cNvSpPr txBox="1"/>
          <p:nvPr/>
        </p:nvSpPr>
        <p:spPr>
          <a:xfrm>
            <a:off x="681228" y="5626989"/>
            <a:ext cx="3934891" cy="214427"/>
          </a:xfrm>
          <a:prstGeom prst="rect">
            <a:avLst/>
          </a:prstGeom>
        </p:spPr>
        <p:txBody>
          <a:bodyPr vert="horz" wrap="none" lIns="0" tIns="0" rIns="0" bIns="0" rtlCol="0">
            <a:spAutoFit/>
          </a:bodyPr>
          <a:lstStyle/>
          <a:p>
            <a:pPr marL="0">
              <a:lnSpc>
                <a:spcPct val="100000"/>
              </a:lnSpc>
            </a:pPr>
            <a:r>
              <a:rPr sz="1800" spc="10" dirty="0">
                <a:latin typeface="Arial"/>
                <a:cs typeface="Arial"/>
              </a:rPr>
              <a:t>mean value of the rest of the samples.</a:t>
            </a:r>
            <a:endParaRPr sz="1800">
              <a:latin typeface="Arial"/>
              <a:cs typeface="Arial"/>
            </a:endParaRPr>
          </a:p>
        </p:txBody>
      </p:sp>
      <p:sp>
        <p:nvSpPr>
          <p:cNvPr id="19"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12</a:t>
            </a:r>
            <a:endParaRPr sz="1400">
              <a:latin typeface="Calibri"/>
              <a:cs typeface="Calibri"/>
            </a:endParaRPr>
          </a:p>
        </p:txBody>
      </p:sp>
      <p:sp>
        <p:nvSpPr>
          <p:cNvPr id="20" name="text 1"/>
          <p:cNvSpPr txBox="1"/>
          <p:nvPr/>
        </p:nvSpPr>
        <p:spPr>
          <a:xfrm>
            <a:off x="548640" y="429411"/>
            <a:ext cx="3913572"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Preparing The Data</a:t>
            </a:r>
          </a:p>
        </p:txBody>
      </p:sp>
    </p:spTree>
    <p:extLst>
      <p:ext uri="{BB962C8B-B14F-4D97-AF65-F5344CB8AC3E}">
        <p14:creationId xmlns:p14="http://schemas.microsoft.com/office/powerpoint/2010/main" val="258516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50"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66" name="object 6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67" name="object 6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5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68" name="object 6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69" name="object 6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70" name="object 7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6" name="text 1"/>
          <p:cNvSpPr txBox="1"/>
          <p:nvPr/>
        </p:nvSpPr>
        <p:spPr>
          <a:xfrm>
            <a:off x="429485" y="1512295"/>
            <a:ext cx="8230489" cy="3046988"/>
          </a:xfrm>
          <a:prstGeom prst="rect">
            <a:avLst/>
          </a:prstGeom>
        </p:spPr>
        <p:txBody>
          <a:bodyPr vert="horz" wrap="square" lIns="0" tIns="0" rIns="0" bIns="0" rtlCol="0">
            <a:spAutoFit/>
          </a:bodyPr>
          <a:lstStyle/>
          <a:p>
            <a:r>
              <a:rPr lang="en-US" spc="10" dirty="0">
                <a:latin typeface="Arial"/>
                <a:cs typeface="Arial"/>
              </a:rPr>
              <a:t>This is a crucial step in the preprocessing phase as the majority of machine</a:t>
            </a:r>
            <a:endParaRPr lang="en-US" dirty="0">
              <a:latin typeface="Arial"/>
              <a:cs typeface="Arial"/>
            </a:endParaRPr>
          </a:p>
          <a:p>
            <a:r>
              <a:rPr lang="en-US" spc="10" dirty="0" smtClean="0">
                <a:latin typeface="Arial"/>
                <a:cs typeface="Arial"/>
              </a:rPr>
              <a:t>learning </a:t>
            </a:r>
            <a:r>
              <a:rPr lang="en-US" spc="10" dirty="0">
                <a:latin typeface="Arial"/>
                <a:cs typeface="Arial"/>
              </a:rPr>
              <a:t>algorithms perform much better when dealing with features that are on the same scale. </a:t>
            </a:r>
            <a:r>
              <a:rPr lang="en-US" spc="10" dirty="0" smtClean="0">
                <a:latin typeface="Arial"/>
                <a:cs typeface="Arial"/>
              </a:rPr>
              <a:t>In </a:t>
            </a:r>
            <a:r>
              <a:rPr lang="en-US" spc="10" dirty="0">
                <a:latin typeface="Arial"/>
                <a:cs typeface="Arial"/>
              </a:rPr>
              <a:t>most cases, the numerical features of the dataset do not have a </a:t>
            </a:r>
            <a:r>
              <a:rPr lang="en-US" spc="10" dirty="0" smtClean="0">
                <a:latin typeface="Arial"/>
                <a:cs typeface="Arial"/>
              </a:rPr>
              <a:t>certain</a:t>
            </a:r>
            <a:r>
              <a:rPr lang="en-US" spc="10" dirty="0">
                <a:latin typeface="Arial"/>
                <a:cs typeface="Arial"/>
              </a:rPr>
              <a:t> range and they differ from each other. In real life, it is nonsense to expect age </a:t>
            </a:r>
            <a:r>
              <a:rPr lang="en-US" spc="10" dirty="0" smtClean="0">
                <a:latin typeface="Arial"/>
                <a:cs typeface="Arial"/>
              </a:rPr>
              <a:t>and</a:t>
            </a:r>
            <a:r>
              <a:rPr lang="en-US" spc="10" dirty="0">
                <a:latin typeface="Arial"/>
                <a:cs typeface="Arial"/>
              </a:rPr>
              <a:t> income columns to have the same range. But from the machine learning point of </a:t>
            </a:r>
            <a:r>
              <a:rPr lang="en-US" spc="10" dirty="0" smtClean="0">
                <a:latin typeface="Arial"/>
                <a:cs typeface="Arial"/>
              </a:rPr>
              <a:t>view</a:t>
            </a:r>
            <a:r>
              <a:rPr lang="en-US" spc="10" dirty="0">
                <a:latin typeface="Arial"/>
                <a:cs typeface="Arial"/>
              </a:rPr>
              <a:t>, how these two columns can be compared? Scaling solves this problem. </a:t>
            </a:r>
            <a:r>
              <a:rPr lang="en-US" spc="10" dirty="0" smtClean="0">
                <a:latin typeface="Arial"/>
                <a:cs typeface="Arial"/>
              </a:rPr>
              <a:t>The </a:t>
            </a:r>
            <a:r>
              <a:rPr lang="en-US" spc="10" dirty="0">
                <a:latin typeface="Arial"/>
                <a:cs typeface="Arial"/>
              </a:rPr>
              <a:t>continuous features become identical in terms of the range, after a scaling process. </a:t>
            </a:r>
            <a:r>
              <a:rPr lang="en-US" spc="10" dirty="0" smtClean="0">
                <a:latin typeface="Arial"/>
                <a:cs typeface="Arial"/>
              </a:rPr>
              <a:t>This </a:t>
            </a:r>
            <a:r>
              <a:rPr lang="en-US" spc="10" dirty="0">
                <a:latin typeface="Arial"/>
                <a:cs typeface="Arial"/>
              </a:rPr>
              <a:t>process is not mandatory for many algorithms, but it might be still nice to apply. </a:t>
            </a:r>
            <a:r>
              <a:rPr lang="en-US" spc="10" dirty="0" smtClean="0">
                <a:latin typeface="Arial"/>
                <a:cs typeface="Arial"/>
              </a:rPr>
              <a:t>However</a:t>
            </a:r>
            <a:r>
              <a:rPr lang="en-US" spc="10" dirty="0">
                <a:latin typeface="Arial"/>
                <a:cs typeface="Arial"/>
              </a:rPr>
              <a:t>, the algorithms based on distance calculations such as k-NN or k-Means need </a:t>
            </a:r>
            <a:r>
              <a:rPr lang="en-US" spc="10" dirty="0" smtClean="0">
                <a:latin typeface="Arial"/>
                <a:cs typeface="Arial"/>
              </a:rPr>
              <a:t>to </a:t>
            </a:r>
            <a:r>
              <a:rPr lang="en-US" spc="10" dirty="0">
                <a:latin typeface="Arial"/>
                <a:cs typeface="Arial"/>
              </a:rPr>
              <a:t>have scaled continuous features as model </a:t>
            </a:r>
            <a:r>
              <a:rPr lang="en-US" spc="10" dirty="0" smtClean="0">
                <a:latin typeface="Arial"/>
                <a:cs typeface="Arial"/>
              </a:rPr>
              <a:t>input. </a:t>
            </a:r>
            <a:r>
              <a:rPr spc="10" dirty="0" smtClean="0">
                <a:latin typeface="Arial"/>
                <a:cs typeface="Arial"/>
              </a:rPr>
              <a:t>The </a:t>
            </a:r>
            <a:r>
              <a:rPr spc="10" dirty="0">
                <a:latin typeface="Arial"/>
                <a:cs typeface="Arial"/>
              </a:rPr>
              <a:t>most common techniques are:</a:t>
            </a:r>
          </a:p>
        </p:txBody>
      </p:sp>
      <p:sp>
        <p:nvSpPr>
          <p:cNvPr id="7" name="text 1"/>
          <p:cNvSpPr txBox="1"/>
          <p:nvPr/>
        </p:nvSpPr>
        <p:spPr>
          <a:xfrm>
            <a:off x="405080" y="4662373"/>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dirty="0">
              <a:latin typeface="Arial"/>
              <a:cs typeface="Arial"/>
            </a:endParaRPr>
          </a:p>
        </p:txBody>
      </p:sp>
      <p:sp>
        <p:nvSpPr>
          <p:cNvPr id="8" name="text 1"/>
          <p:cNvSpPr txBox="1"/>
          <p:nvPr/>
        </p:nvSpPr>
        <p:spPr>
          <a:xfrm>
            <a:off x="631692" y="4672918"/>
            <a:ext cx="7873950" cy="276999"/>
          </a:xfrm>
          <a:prstGeom prst="rect">
            <a:avLst/>
          </a:prstGeom>
        </p:spPr>
        <p:txBody>
          <a:bodyPr vert="horz" wrap="none" lIns="0" tIns="0" rIns="0" bIns="0" rtlCol="0">
            <a:spAutoFit/>
          </a:bodyPr>
          <a:lstStyle/>
          <a:p>
            <a:pPr marL="0">
              <a:lnSpc>
                <a:spcPct val="100000"/>
              </a:lnSpc>
            </a:pPr>
            <a:r>
              <a:rPr sz="1800" b="1" spc="10" dirty="0">
                <a:latin typeface="Arial"/>
                <a:cs typeface="Arial"/>
              </a:rPr>
              <a:t>Normalization</a:t>
            </a:r>
            <a:r>
              <a:rPr sz="1800" spc="10" dirty="0">
                <a:latin typeface="Arial"/>
                <a:cs typeface="Arial"/>
              </a:rPr>
              <a:t>: it refers to rescaling the features to a range of [0,1], which is</a:t>
            </a:r>
            <a:endParaRPr sz="1800" dirty="0">
              <a:latin typeface="Arial"/>
              <a:cs typeface="Arial"/>
            </a:endParaRPr>
          </a:p>
        </p:txBody>
      </p:sp>
      <p:sp>
        <p:nvSpPr>
          <p:cNvPr id="9" name="text 1"/>
          <p:cNvSpPr txBox="1"/>
          <p:nvPr/>
        </p:nvSpPr>
        <p:spPr>
          <a:xfrm>
            <a:off x="653463" y="4918008"/>
            <a:ext cx="7588399" cy="214426"/>
          </a:xfrm>
          <a:prstGeom prst="rect">
            <a:avLst/>
          </a:prstGeom>
        </p:spPr>
        <p:txBody>
          <a:bodyPr vert="horz" wrap="none" lIns="0" tIns="0" rIns="0" bIns="0" rtlCol="0">
            <a:spAutoFit/>
          </a:bodyPr>
          <a:lstStyle/>
          <a:p>
            <a:pPr marL="0">
              <a:lnSpc>
                <a:spcPct val="100000"/>
              </a:lnSpc>
            </a:pPr>
            <a:r>
              <a:rPr sz="1800" spc="10" dirty="0">
                <a:latin typeface="Arial"/>
                <a:cs typeface="Arial"/>
              </a:rPr>
              <a:t>a special case of min-max scaling. To normalize our data we’ll simply need</a:t>
            </a:r>
            <a:endParaRPr sz="1800" dirty="0">
              <a:latin typeface="Arial"/>
              <a:cs typeface="Arial"/>
            </a:endParaRPr>
          </a:p>
        </p:txBody>
      </p:sp>
      <p:sp>
        <p:nvSpPr>
          <p:cNvPr id="10" name="text 1"/>
          <p:cNvSpPr txBox="1"/>
          <p:nvPr/>
        </p:nvSpPr>
        <p:spPr>
          <a:xfrm>
            <a:off x="653463" y="5163875"/>
            <a:ext cx="6233750" cy="214712"/>
          </a:xfrm>
          <a:prstGeom prst="rect">
            <a:avLst/>
          </a:prstGeom>
        </p:spPr>
        <p:txBody>
          <a:bodyPr vert="horz" wrap="none" lIns="0" tIns="0" rIns="0" bIns="0" rtlCol="0">
            <a:spAutoFit/>
          </a:bodyPr>
          <a:lstStyle/>
          <a:p>
            <a:pPr marL="0">
              <a:lnSpc>
                <a:spcPct val="100000"/>
              </a:lnSpc>
            </a:pPr>
            <a:r>
              <a:rPr sz="1800" spc="10" dirty="0">
                <a:latin typeface="Arial"/>
                <a:cs typeface="Arial"/>
              </a:rPr>
              <a:t>to apply the min-max scaling method to each feature column.</a:t>
            </a:r>
            <a:endParaRPr sz="1800" dirty="0">
              <a:latin typeface="Arial"/>
              <a:cs typeface="Arial"/>
            </a:endParaRPr>
          </a:p>
        </p:txBody>
      </p:sp>
      <p:sp>
        <p:nvSpPr>
          <p:cNvPr id="11" name="text 1"/>
          <p:cNvSpPr txBox="1"/>
          <p:nvPr/>
        </p:nvSpPr>
        <p:spPr>
          <a:xfrm>
            <a:off x="394716" y="5561523"/>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dirty="0">
              <a:latin typeface="Arial"/>
              <a:cs typeface="Arial"/>
            </a:endParaRPr>
          </a:p>
        </p:txBody>
      </p:sp>
      <p:sp>
        <p:nvSpPr>
          <p:cNvPr id="12" name="text 1"/>
          <p:cNvSpPr txBox="1"/>
          <p:nvPr/>
        </p:nvSpPr>
        <p:spPr>
          <a:xfrm>
            <a:off x="681228" y="5561523"/>
            <a:ext cx="7881645" cy="276999"/>
          </a:xfrm>
          <a:prstGeom prst="rect">
            <a:avLst/>
          </a:prstGeom>
        </p:spPr>
        <p:txBody>
          <a:bodyPr vert="horz" wrap="none" lIns="0" tIns="0" rIns="0" bIns="0" rtlCol="0">
            <a:spAutoFit/>
          </a:bodyPr>
          <a:lstStyle/>
          <a:p>
            <a:pPr marL="0">
              <a:lnSpc>
                <a:spcPct val="100000"/>
              </a:lnSpc>
            </a:pPr>
            <a:r>
              <a:rPr sz="1800" b="1" spc="10" dirty="0">
                <a:latin typeface="Arial"/>
                <a:cs typeface="Arial"/>
              </a:rPr>
              <a:t>Standardization</a:t>
            </a:r>
            <a:r>
              <a:rPr sz="1800" spc="10" dirty="0">
                <a:latin typeface="Arial"/>
                <a:cs typeface="Arial"/>
              </a:rPr>
              <a:t>: it consists in centering the feature columns at mean 0 with</a:t>
            </a:r>
            <a:endParaRPr sz="1800" dirty="0">
              <a:latin typeface="Arial"/>
              <a:cs typeface="Arial"/>
            </a:endParaRPr>
          </a:p>
        </p:txBody>
      </p:sp>
      <p:sp>
        <p:nvSpPr>
          <p:cNvPr id="13" name="text 1"/>
          <p:cNvSpPr txBox="1"/>
          <p:nvPr/>
        </p:nvSpPr>
        <p:spPr>
          <a:xfrm>
            <a:off x="681228" y="5835843"/>
            <a:ext cx="7719365" cy="214427"/>
          </a:xfrm>
          <a:prstGeom prst="rect">
            <a:avLst/>
          </a:prstGeom>
        </p:spPr>
        <p:txBody>
          <a:bodyPr vert="horz" wrap="none" lIns="0" tIns="0" rIns="0" bIns="0" rtlCol="0">
            <a:spAutoFit/>
          </a:bodyPr>
          <a:lstStyle/>
          <a:p>
            <a:pPr marL="0">
              <a:lnSpc>
                <a:spcPct val="100000"/>
              </a:lnSpc>
            </a:pPr>
            <a:r>
              <a:rPr sz="1800" spc="10" dirty="0">
                <a:latin typeface="Arial"/>
                <a:cs typeface="Arial"/>
              </a:rPr>
              <a:t>standard deviation 1 so that the feature columns have the same parameters</a:t>
            </a:r>
            <a:endParaRPr sz="1800">
              <a:latin typeface="Arial"/>
              <a:cs typeface="Arial"/>
            </a:endParaRPr>
          </a:p>
        </p:txBody>
      </p:sp>
      <p:sp>
        <p:nvSpPr>
          <p:cNvPr id="14" name="text 1"/>
          <p:cNvSpPr txBox="1"/>
          <p:nvPr/>
        </p:nvSpPr>
        <p:spPr>
          <a:xfrm>
            <a:off x="681228" y="6109887"/>
            <a:ext cx="6538895" cy="214713"/>
          </a:xfrm>
          <a:prstGeom prst="rect">
            <a:avLst/>
          </a:prstGeom>
        </p:spPr>
        <p:txBody>
          <a:bodyPr vert="horz" wrap="none" lIns="0" tIns="0" rIns="0" bIns="0" rtlCol="0">
            <a:spAutoFit/>
          </a:bodyPr>
          <a:lstStyle/>
          <a:p>
            <a:pPr marL="0">
              <a:lnSpc>
                <a:spcPct val="100000"/>
              </a:lnSpc>
            </a:pPr>
            <a:r>
              <a:rPr sz="1800" spc="10" dirty="0">
                <a:latin typeface="Arial"/>
                <a:cs typeface="Arial"/>
              </a:rPr>
              <a:t>as a standard normal distribution (zero mean and unit variance).</a:t>
            </a:r>
            <a:endParaRPr sz="1800">
              <a:latin typeface="Arial"/>
              <a:cs typeface="Arial"/>
            </a:endParaRPr>
          </a:p>
        </p:txBody>
      </p:sp>
      <p:sp>
        <p:nvSpPr>
          <p:cNvPr id="15"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14</a:t>
            </a:r>
            <a:endParaRPr sz="1400">
              <a:latin typeface="Calibri"/>
              <a:cs typeface="Calibri"/>
            </a:endParaRPr>
          </a:p>
        </p:txBody>
      </p:sp>
      <p:sp>
        <p:nvSpPr>
          <p:cNvPr id="16" name="text 1"/>
          <p:cNvSpPr txBox="1"/>
          <p:nvPr/>
        </p:nvSpPr>
        <p:spPr>
          <a:xfrm>
            <a:off x="548640" y="429411"/>
            <a:ext cx="3121047" cy="461665"/>
          </a:xfrm>
          <a:prstGeom prst="rect">
            <a:avLst/>
          </a:prstGeom>
        </p:spPr>
        <p:txBody>
          <a:bodyPr vert="horz" wrap="none" lIns="0" tIns="0" rIns="0" bIns="0" rtlCol="0">
            <a:spAutoFit/>
          </a:bodyPr>
          <a:lstStyle/>
          <a:p>
            <a:pPr indent="-342900">
              <a:lnSpc>
                <a:spcPts val="3600"/>
              </a:lnSpc>
            </a:pPr>
            <a:r>
              <a:rPr lang="en-US" sz="3600" b="1" spc="-150" dirty="0">
                <a:latin typeface="Arial" pitchFamily="34" charset="0"/>
                <a:cs typeface="Arial" pitchFamily="34" charset="0"/>
              </a:rPr>
              <a:t>Feature Scaling</a:t>
            </a:r>
            <a:endParaRPr sz="3600" b="1" spc="-150" dirty="0">
              <a:latin typeface="Arial" pitchFamily="34" charset="0"/>
              <a:cs typeface="Arial" pitchFamily="34" charset="0"/>
            </a:endParaRPr>
          </a:p>
        </p:txBody>
      </p:sp>
    </p:spTree>
    <p:extLst>
      <p:ext uri="{BB962C8B-B14F-4D97-AF65-F5344CB8AC3E}">
        <p14:creationId xmlns:p14="http://schemas.microsoft.com/office/powerpoint/2010/main" val="2116655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53"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71" name="object 7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72" name="object 7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5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73" name="object 7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74" name="object 7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75" name="object 7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4" name="text 1"/>
          <p:cNvSpPr txBox="1"/>
          <p:nvPr/>
        </p:nvSpPr>
        <p:spPr>
          <a:xfrm>
            <a:off x="394716" y="1600200"/>
            <a:ext cx="7307197" cy="214427"/>
          </a:xfrm>
          <a:prstGeom prst="rect">
            <a:avLst/>
          </a:prstGeom>
        </p:spPr>
        <p:txBody>
          <a:bodyPr vert="horz" wrap="none" lIns="0" tIns="0" rIns="0" bIns="0" rtlCol="0">
            <a:spAutoFit/>
          </a:bodyPr>
          <a:lstStyle/>
          <a:p>
            <a:pPr marL="0">
              <a:lnSpc>
                <a:spcPct val="100000"/>
              </a:lnSpc>
            </a:pPr>
            <a:r>
              <a:rPr sz="1800" spc="10" dirty="0">
                <a:latin typeface="Arial"/>
                <a:cs typeface="Arial"/>
              </a:rPr>
              <a:t>One of the most common solution to avoid overfitting is to reduce data’s</a:t>
            </a:r>
            <a:endParaRPr sz="1800">
              <a:latin typeface="Arial"/>
              <a:cs typeface="Arial"/>
            </a:endParaRPr>
          </a:p>
        </p:txBody>
      </p:sp>
      <p:sp>
        <p:nvSpPr>
          <p:cNvPr id="5" name="text 1"/>
          <p:cNvSpPr txBox="1"/>
          <p:nvPr/>
        </p:nvSpPr>
        <p:spPr>
          <a:xfrm>
            <a:off x="394716" y="1874774"/>
            <a:ext cx="77744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dimensionality. This is frequently done by reducing the number of features of</a:t>
            </a:r>
            <a:endParaRPr sz="1800" dirty="0">
              <a:latin typeface="Arial"/>
              <a:cs typeface="Arial"/>
            </a:endParaRPr>
          </a:p>
        </p:txBody>
      </p:sp>
      <p:sp>
        <p:nvSpPr>
          <p:cNvPr id="6" name="text 1"/>
          <p:cNvSpPr txBox="1"/>
          <p:nvPr/>
        </p:nvSpPr>
        <p:spPr>
          <a:xfrm>
            <a:off x="394716" y="2149093"/>
            <a:ext cx="5516960" cy="276999"/>
          </a:xfrm>
          <a:prstGeom prst="rect">
            <a:avLst/>
          </a:prstGeom>
        </p:spPr>
        <p:txBody>
          <a:bodyPr vert="horz" wrap="none" lIns="0" tIns="0" rIns="0" bIns="0" rtlCol="0">
            <a:spAutoFit/>
          </a:bodyPr>
          <a:lstStyle/>
          <a:p>
            <a:pPr marL="0">
              <a:lnSpc>
                <a:spcPct val="100000"/>
              </a:lnSpc>
            </a:pPr>
            <a:r>
              <a:rPr sz="1800" spc="10" dirty="0">
                <a:latin typeface="Arial"/>
                <a:cs typeface="Arial"/>
              </a:rPr>
              <a:t>our dataset via Principal Component Analysis (PCA</a:t>
            </a:r>
            <a:r>
              <a:rPr sz="1800" spc="10" dirty="0" smtClean="0">
                <a:latin typeface="Arial"/>
                <a:cs typeface="Arial"/>
              </a:rPr>
              <a:t>)</a:t>
            </a:r>
            <a:r>
              <a:rPr lang="en-US" sz="1800" spc="10" dirty="0" smtClean="0">
                <a:latin typeface="Arial"/>
                <a:cs typeface="Arial"/>
              </a:rPr>
              <a:t>.</a:t>
            </a:r>
            <a:endParaRPr sz="1800" dirty="0">
              <a:latin typeface="Arial"/>
              <a:cs typeface="Arial"/>
            </a:endParaRPr>
          </a:p>
        </p:txBody>
      </p:sp>
      <p:sp>
        <p:nvSpPr>
          <p:cNvPr id="8"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15</a:t>
            </a:r>
            <a:endParaRPr sz="1400">
              <a:latin typeface="Calibri"/>
              <a:cs typeface="Calibri"/>
            </a:endParaRPr>
          </a:p>
        </p:txBody>
      </p:sp>
      <p:sp>
        <p:nvSpPr>
          <p:cNvPr id="9" name="text 1"/>
          <p:cNvSpPr txBox="1"/>
          <p:nvPr/>
        </p:nvSpPr>
        <p:spPr>
          <a:xfrm>
            <a:off x="471677" y="248145"/>
            <a:ext cx="6995313" cy="923330"/>
          </a:xfrm>
          <a:prstGeom prst="rect">
            <a:avLst/>
          </a:prstGeom>
        </p:spPr>
        <p:txBody>
          <a:bodyPr vert="horz" wrap="square" lIns="0" tIns="0" rIns="0" bIns="0" rtlCol="0">
            <a:spAutoFit/>
          </a:bodyPr>
          <a:lstStyle/>
          <a:p>
            <a:pPr indent="-342900">
              <a:lnSpc>
                <a:spcPts val="3600"/>
              </a:lnSpc>
            </a:pPr>
            <a:r>
              <a:rPr sz="3600" b="1" spc="-150" dirty="0">
                <a:latin typeface="Arial" pitchFamily="34" charset="0"/>
                <a:cs typeface="Arial" pitchFamily="34" charset="0"/>
              </a:rPr>
              <a:t>Preparing The Data</a:t>
            </a:r>
            <a:r>
              <a:rPr lang="en-US" sz="3600" b="1" spc="-150" dirty="0">
                <a:latin typeface="Arial" pitchFamily="34" charset="0"/>
                <a:cs typeface="Arial" pitchFamily="34" charset="0"/>
              </a:rPr>
              <a:t> -Selecting Meaningful Features</a:t>
            </a:r>
            <a:endParaRPr sz="3600" b="1" spc="-150" dirty="0">
              <a:latin typeface="Arial" pitchFamily="34" charset="0"/>
              <a:cs typeface="Arial" pitchFamily="34" charset="0"/>
            </a:endParaRPr>
          </a:p>
        </p:txBody>
      </p:sp>
      <p:pic>
        <p:nvPicPr>
          <p:cNvPr id="5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2973984"/>
            <a:ext cx="6711312" cy="2694432"/>
          </a:xfrm>
          <a:prstGeom prst="rect">
            <a:avLst/>
          </a:prstGeom>
        </p:spPr>
      </p:pic>
    </p:spTree>
    <p:extLst>
      <p:ext uri="{BB962C8B-B14F-4D97-AF65-F5344CB8AC3E}">
        <p14:creationId xmlns:p14="http://schemas.microsoft.com/office/powerpoint/2010/main" val="73942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t>
            </a:r>
            <a:r>
              <a:rPr lang="en-US" b="1" dirty="0"/>
              <a:t>entral Limit Theorem</a:t>
            </a:r>
            <a:r>
              <a:rPr lang="en-US" dirty="0"/>
              <a:t> (CLT) is a statistical theory states that given a sufficiently large sample size from a population with a finite level of variance, the mean of all samples from the same population will be approximately equal to the mean of the population</a:t>
            </a:r>
            <a:r>
              <a:rPr lang="en-US" dirty="0" smtClean="0"/>
              <a:t>.</a:t>
            </a:r>
          </a:p>
          <a:p>
            <a:endParaRPr lang="en-US" dirty="0"/>
          </a:p>
          <a:p>
            <a:pPr>
              <a:buFont typeface="Arial" panose="020B0604020202020204" pitchFamily="34" charset="0"/>
              <a:buChar char="•"/>
            </a:pPr>
            <a:r>
              <a:rPr lang="en-US" dirty="0" smtClean="0"/>
              <a:t>Larger the sample size, the more would be the normal distribution of means of samples</a:t>
            </a:r>
            <a:endParaRPr lang="en-US" dirty="0"/>
          </a:p>
        </p:txBody>
      </p:sp>
      <p:sp>
        <p:nvSpPr>
          <p:cNvPr id="3" name="Content Placeholder 2"/>
          <p:cNvSpPr>
            <a:spLocks noGrp="1"/>
          </p:cNvSpPr>
          <p:nvPr>
            <p:ph sz="quarter" idx="10"/>
          </p:nvPr>
        </p:nvSpPr>
        <p:spPr/>
        <p:txBody>
          <a:bodyPr/>
          <a:lstStyle/>
          <a:p>
            <a:r>
              <a:rPr lang="en-US" dirty="0" smtClean="0"/>
              <a:t>Central Limit Theorem</a:t>
            </a:r>
            <a:endParaRPr lang="en-US" dirty="0"/>
          </a:p>
        </p:txBody>
      </p:sp>
    </p:spTree>
    <p:extLst>
      <p:ext uri="{BB962C8B-B14F-4D97-AF65-F5344CB8AC3E}">
        <p14:creationId xmlns:p14="http://schemas.microsoft.com/office/powerpoint/2010/main" val="3103204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57"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76" name="object 7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77" name="object 7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5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78" name="object 7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79" name="object 7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80" name="object 8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4" name="text 1"/>
          <p:cNvSpPr txBox="1"/>
          <p:nvPr/>
        </p:nvSpPr>
        <p:spPr>
          <a:xfrm>
            <a:off x="394716" y="1600200"/>
            <a:ext cx="7794343" cy="214427"/>
          </a:xfrm>
          <a:prstGeom prst="rect">
            <a:avLst/>
          </a:prstGeom>
        </p:spPr>
        <p:txBody>
          <a:bodyPr vert="horz" wrap="none" lIns="0" tIns="0" rIns="0" bIns="0" rtlCol="0">
            <a:spAutoFit/>
          </a:bodyPr>
          <a:lstStyle/>
          <a:p>
            <a:pPr marL="0">
              <a:lnSpc>
                <a:spcPct val="100000"/>
              </a:lnSpc>
            </a:pPr>
            <a:r>
              <a:rPr sz="1800" spc="10" dirty="0">
                <a:latin typeface="Arial"/>
                <a:cs typeface="Arial"/>
              </a:rPr>
              <a:t>In general, we will split our data in three parts: training, testing and validating</a:t>
            </a:r>
            <a:endParaRPr sz="1800">
              <a:latin typeface="Arial"/>
              <a:cs typeface="Arial"/>
            </a:endParaRPr>
          </a:p>
        </p:txBody>
      </p:sp>
      <p:sp>
        <p:nvSpPr>
          <p:cNvPr id="5" name="text 1"/>
          <p:cNvSpPr txBox="1"/>
          <p:nvPr/>
        </p:nvSpPr>
        <p:spPr>
          <a:xfrm>
            <a:off x="394716" y="1874519"/>
            <a:ext cx="7791372" cy="214427"/>
          </a:xfrm>
          <a:prstGeom prst="rect">
            <a:avLst/>
          </a:prstGeom>
        </p:spPr>
        <p:txBody>
          <a:bodyPr vert="horz" wrap="none" lIns="0" tIns="0" rIns="0" bIns="0" rtlCol="0">
            <a:spAutoFit/>
          </a:bodyPr>
          <a:lstStyle/>
          <a:p>
            <a:pPr marL="0">
              <a:lnSpc>
                <a:spcPct val="100000"/>
              </a:lnSpc>
            </a:pPr>
            <a:r>
              <a:rPr sz="1800" spc="10" dirty="0">
                <a:latin typeface="Arial"/>
                <a:cs typeface="Arial"/>
              </a:rPr>
              <a:t>sets. We train our model with training data, evaluate it on validation data and</a:t>
            </a:r>
            <a:endParaRPr sz="1800">
              <a:latin typeface="Arial"/>
              <a:cs typeface="Arial"/>
            </a:endParaRPr>
          </a:p>
        </p:txBody>
      </p:sp>
      <p:sp>
        <p:nvSpPr>
          <p:cNvPr id="6" name="text 1"/>
          <p:cNvSpPr txBox="1"/>
          <p:nvPr/>
        </p:nvSpPr>
        <p:spPr>
          <a:xfrm>
            <a:off x="394716" y="2148840"/>
            <a:ext cx="6331534" cy="214426"/>
          </a:xfrm>
          <a:prstGeom prst="rect">
            <a:avLst/>
          </a:prstGeom>
        </p:spPr>
        <p:txBody>
          <a:bodyPr vert="horz" wrap="none" lIns="0" tIns="0" rIns="0" bIns="0" rtlCol="0">
            <a:spAutoFit/>
          </a:bodyPr>
          <a:lstStyle/>
          <a:p>
            <a:pPr marL="0">
              <a:lnSpc>
                <a:spcPct val="100000"/>
              </a:lnSpc>
            </a:pPr>
            <a:r>
              <a:rPr sz="1800" spc="10" dirty="0">
                <a:latin typeface="Arial"/>
                <a:cs typeface="Arial"/>
              </a:rPr>
              <a:t>finally, once it is ready to use, test it one last time on test data.</a:t>
            </a:r>
            <a:endParaRPr sz="1800">
              <a:latin typeface="Arial"/>
              <a:cs typeface="Arial"/>
            </a:endParaRPr>
          </a:p>
        </p:txBody>
      </p:sp>
      <p:sp>
        <p:nvSpPr>
          <p:cNvPr id="7" name="text 1"/>
          <p:cNvSpPr txBox="1"/>
          <p:nvPr/>
        </p:nvSpPr>
        <p:spPr>
          <a:xfrm>
            <a:off x="394716" y="2697480"/>
            <a:ext cx="8087640" cy="214426"/>
          </a:xfrm>
          <a:prstGeom prst="rect">
            <a:avLst/>
          </a:prstGeom>
        </p:spPr>
        <p:txBody>
          <a:bodyPr vert="horz" wrap="none" lIns="0" tIns="0" rIns="0" bIns="0" rtlCol="0">
            <a:spAutoFit/>
          </a:bodyPr>
          <a:lstStyle/>
          <a:p>
            <a:pPr marL="0">
              <a:lnSpc>
                <a:spcPct val="100000"/>
              </a:lnSpc>
            </a:pPr>
            <a:r>
              <a:rPr sz="1800" spc="10" dirty="0">
                <a:latin typeface="Arial"/>
                <a:cs typeface="Arial"/>
              </a:rPr>
              <a:t>The ultimate goal is that the model can generalize well on unseen data, in other</a:t>
            </a:r>
            <a:endParaRPr sz="1800">
              <a:latin typeface="Arial"/>
              <a:cs typeface="Arial"/>
            </a:endParaRPr>
          </a:p>
        </p:txBody>
      </p:sp>
      <p:sp>
        <p:nvSpPr>
          <p:cNvPr id="8" name="text 1"/>
          <p:cNvSpPr txBox="1"/>
          <p:nvPr/>
        </p:nvSpPr>
        <p:spPr>
          <a:xfrm>
            <a:off x="394716" y="2971524"/>
            <a:ext cx="8063174" cy="214712"/>
          </a:xfrm>
          <a:prstGeom prst="rect">
            <a:avLst/>
          </a:prstGeom>
        </p:spPr>
        <p:txBody>
          <a:bodyPr vert="horz" wrap="none" lIns="0" tIns="0" rIns="0" bIns="0" rtlCol="0">
            <a:spAutoFit/>
          </a:bodyPr>
          <a:lstStyle/>
          <a:p>
            <a:pPr marL="0">
              <a:lnSpc>
                <a:spcPct val="100000"/>
              </a:lnSpc>
            </a:pPr>
            <a:r>
              <a:rPr sz="1800" spc="10" dirty="0">
                <a:latin typeface="Arial"/>
                <a:cs typeface="Arial"/>
              </a:rPr>
              <a:t>words, predict accurate results from new data, based on its internal parameters</a:t>
            </a:r>
            <a:endParaRPr sz="1800">
              <a:latin typeface="Arial"/>
              <a:cs typeface="Arial"/>
            </a:endParaRPr>
          </a:p>
        </p:txBody>
      </p:sp>
      <p:sp>
        <p:nvSpPr>
          <p:cNvPr id="9" name="text 1"/>
          <p:cNvSpPr txBox="1"/>
          <p:nvPr/>
        </p:nvSpPr>
        <p:spPr>
          <a:xfrm>
            <a:off x="394716" y="3246501"/>
            <a:ext cx="4402836" cy="214427"/>
          </a:xfrm>
          <a:prstGeom prst="rect">
            <a:avLst/>
          </a:prstGeom>
        </p:spPr>
        <p:txBody>
          <a:bodyPr vert="horz" wrap="none" lIns="0" tIns="0" rIns="0" bIns="0" rtlCol="0">
            <a:spAutoFit/>
          </a:bodyPr>
          <a:lstStyle/>
          <a:p>
            <a:pPr marL="0">
              <a:lnSpc>
                <a:spcPct val="100000"/>
              </a:lnSpc>
            </a:pPr>
            <a:r>
              <a:rPr sz="1800" spc="10" dirty="0">
                <a:latin typeface="Arial"/>
                <a:cs typeface="Arial"/>
              </a:rPr>
              <a:t>adjusted while it was trained and validated.</a:t>
            </a:r>
            <a:endParaRPr sz="1800">
              <a:latin typeface="Arial"/>
              <a:cs typeface="Arial"/>
            </a:endParaRPr>
          </a:p>
        </p:txBody>
      </p:sp>
      <p:sp>
        <p:nvSpPr>
          <p:cNvPr id="10" name="text 1"/>
          <p:cNvSpPr txBox="1"/>
          <p:nvPr/>
        </p:nvSpPr>
        <p:spPr>
          <a:xfrm>
            <a:off x="394716" y="3795141"/>
            <a:ext cx="2183359" cy="214427"/>
          </a:xfrm>
          <a:prstGeom prst="rect">
            <a:avLst/>
          </a:prstGeom>
        </p:spPr>
        <p:txBody>
          <a:bodyPr vert="horz" wrap="none" lIns="0" tIns="0" rIns="0" bIns="0" rtlCol="0">
            <a:spAutoFit/>
          </a:bodyPr>
          <a:lstStyle/>
          <a:p>
            <a:pPr marL="0">
              <a:lnSpc>
                <a:spcPct val="100000"/>
              </a:lnSpc>
            </a:pPr>
            <a:r>
              <a:rPr sz="1800" spc="10" dirty="0">
                <a:latin typeface="Arial"/>
                <a:cs typeface="Arial"/>
              </a:rPr>
              <a:t>a) Learning Process</a:t>
            </a:r>
            <a:endParaRPr sz="1800">
              <a:latin typeface="Arial"/>
              <a:cs typeface="Arial"/>
            </a:endParaRPr>
          </a:p>
        </p:txBody>
      </p:sp>
      <p:sp>
        <p:nvSpPr>
          <p:cNvPr id="11" name="text 1"/>
          <p:cNvSpPr txBox="1"/>
          <p:nvPr/>
        </p:nvSpPr>
        <p:spPr>
          <a:xfrm>
            <a:off x="394716" y="4069461"/>
            <a:ext cx="3046577" cy="214427"/>
          </a:xfrm>
          <a:prstGeom prst="rect">
            <a:avLst/>
          </a:prstGeom>
        </p:spPr>
        <p:txBody>
          <a:bodyPr vert="horz" wrap="none" lIns="0" tIns="0" rIns="0" bIns="0" rtlCol="0">
            <a:spAutoFit/>
          </a:bodyPr>
          <a:lstStyle/>
          <a:p>
            <a:pPr marL="0">
              <a:lnSpc>
                <a:spcPct val="100000"/>
              </a:lnSpc>
            </a:pPr>
            <a:r>
              <a:rPr sz="1800" spc="10" dirty="0">
                <a:latin typeface="Arial"/>
                <a:cs typeface="Arial"/>
              </a:rPr>
              <a:t>b) Over-fitting &amp; Under-fitting</a:t>
            </a:r>
            <a:endParaRPr sz="1800">
              <a:latin typeface="Arial"/>
              <a:cs typeface="Arial"/>
            </a:endParaRPr>
          </a:p>
        </p:txBody>
      </p:sp>
      <p:sp>
        <p:nvSpPr>
          <p:cNvPr id="12"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16</a:t>
            </a:r>
            <a:endParaRPr sz="1400">
              <a:latin typeface="Calibri"/>
              <a:cs typeface="Calibri"/>
            </a:endParaRPr>
          </a:p>
        </p:txBody>
      </p:sp>
      <p:sp>
        <p:nvSpPr>
          <p:cNvPr id="13" name="text 1"/>
          <p:cNvSpPr txBox="1"/>
          <p:nvPr/>
        </p:nvSpPr>
        <p:spPr>
          <a:xfrm>
            <a:off x="514333" y="260189"/>
            <a:ext cx="6024406" cy="923330"/>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Preparing The Data</a:t>
            </a:r>
            <a:r>
              <a:rPr lang="en-US" sz="3600" b="1" spc="-150" dirty="0">
                <a:latin typeface="Arial" pitchFamily="34" charset="0"/>
                <a:cs typeface="Arial" pitchFamily="34" charset="0"/>
              </a:rPr>
              <a:t>-Splitting </a:t>
            </a:r>
          </a:p>
          <a:p>
            <a:pPr indent="-342900">
              <a:lnSpc>
                <a:spcPts val="3600"/>
              </a:lnSpc>
            </a:pPr>
            <a:r>
              <a:rPr lang="en-US" sz="3600" b="1" spc="-150" dirty="0">
                <a:latin typeface="Arial" pitchFamily="34" charset="0"/>
                <a:cs typeface="Arial" pitchFamily="34" charset="0"/>
              </a:rPr>
              <a:t>Data Into Subsets </a:t>
            </a:r>
            <a:endParaRPr sz="3600" b="1" spc="-150" dirty="0">
              <a:latin typeface="Arial" pitchFamily="34" charset="0"/>
              <a:cs typeface="Arial" pitchFamily="34" charset="0"/>
            </a:endParaRPr>
          </a:p>
        </p:txBody>
      </p:sp>
      <p:pic>
        <p:nvPicPr>
          <p:cNvPr id="5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4433392"/>
            <a:ext cx="6400800" cy="2020748"/>
          </a:xfrm>
          <a:prstGeom prst="rect">
            <a:avLst/>
          </a:prstGeom>
        </p:spPr>
      </p:pic>
    </p:spTree>
    <p:extLst>
      <p:ext uri="{BB962C8B-B14F-4D97-AF65-F5344CB8AC3E}">
        <p14:creationId xmlns:p14="http://schemas.microsoft.com/office/powerpoint/2010/main" val="2596818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a:hlinkClick r:id="rId2"/>
              </a:rPr>
              <a:t>https://towardsdatascience.com/what-is-ai-bias-6606a3bcb814</a:t>
            </a:r>
            <a:endParaRPr lang="en-US" dirty="0"/>
          </a:p>
          <a:p>
            <a:endParaRPr lang="en-US" dirty="0"/>
          </a:p>
        </p:txBody>
      </p:sp>
      <p:sp>
        <p:nvSpPr>
          <p:cNvPr id="3" name="Content Placeholder 2"/>
          <p:cNvSpPr>
            <a:spLocks noGrp="1"/>
          </p:cNvSpPr>
          <p:nvPr>
            <p:ph sz="quarter" idx="10"/>
          </p:nvPr>
        </p:nvSpPr>
        <p:spPr/>
        <p:txBody>
          <a:bodyPr/>
          <a:lstStyle/>
          <a:p>
            <a:r>
              <a:rPr lang="en-US" dirty="0" smtClean="0"/>
              <a:t>What is Bias &amp; Variance in data</a:t>
            </a:r>
            <a:endParaRPr lang="en-US" dirty="0"/>
          </a:p>
        </p:txBody>
      </p:sp>
      <p:pic>
        <p:nvPicPr>
          <p:cNvPr id="4" name="Picture 3" descr="https://miro.medium.com/max/674/1*TkJHRQw9x9-SsIIV3ge8eA.png"/>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5542"/>
            <a:ext cx="5943600" cy="3782695"/>
          </a:xfrm>
          <a:prstGeom prst="rect">
            <a:avLst/>
          </a:prstGeom>
          <a:noFill/>
          <a:ln>
            <a:noFill/>
          </a:ln>
        </p:spPr>
      </p:pic>
    </p:spTree>
    <p:extLst>
      <p:ext uri="{BB962C8B-B14F-4D97-AF65-F5344CB8AC3E}">
        <p14:creationId xmlns:p14="http://schemas.microsoft.com/office/powerpoint/2010/main" val="795359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AutoNum type="arabicPeriod"/>
            </a:pPr>
            <a:r>
              <a:rPr lang="en-US" dirty="0" smtClean="0"/>
              <a:t>R – Data-tables</a:t>
            </a:r>
            <a:r>
              <a:rPr lang="en-US" dirty="0"/>
              <a:t> </a:t>
            </a:r>
            <a:r>
              <a:rPr lang="en-US" dirty="0" smtClean="0"/>
              <a:t>and related libraries</a:t>
            </a:r>
          </a:p>
          <a:p>
            <a:pPr marL="857250" lvl="1" indent="-457200">
              <a:buAutoNum type="arabicPeriod"/>
            </a:pPr>
            <a:r>
              <a:rPr lang="en-US" dirty="0" smtClean="0">
                <a:hlinkClick r:id="rId2"/>
              </a:rPr>
              <a:t>http</a:t>
            </a:r>
            <a:r>
              <a:rPr lang="en-US" dirty="0">
                <a:hlinkClick r:id="rId2"/>
              </a:rPr>
              <a:t>://www.milanor.net/blog/preparing-the-data-for-modelling-with-r</a:t>
            </a:r>
            <a:r>
              <a:rPr lang="en-US" dirty="0" smtClean="0">
                <a:hlinkClick r:id="rId2"/>
              </a:rPr>
              <a:t>/</a:t>
            </a:r>
            <a:endParaRPr lang="en-US" dirty="0" smtClean="0"/>
          </a:p>
          <a:p>
            <a:pPr marL="857250" lvl="1" indent="-457200">
              <a:buAutoNum type="arabicPeriod"/>
            </a:pPr>
            <a:r>
              <a:rPr lang="en-US" dirty="0">
                <a:hlinkClick r:id="rId3"/>
              </a:rPr>
              <a:t>https://www.udacity.com/course/data-analysis-with-r--</a:t>
            </a:r>
            <a:r>
              <a:rPr lang="en-US" dirty="0" smtClean="0">
                <a:hlinkClick r:id="rId3"/>
              </a:rPr>
              <a:t>ud651</a:t>
            </a:r>
            <a:endParaRPr lang="en-US" dirty="0" smtClean="0"/>
          </a:p>
          <a:p>
            <a:pPr marL="857250" lvl="1" indent="-457200">
              <a:buFont typeface="Arial" pitchFamily="34" charset="0"/>
              <a:buAutoNum type="arabicPeriod"/>
            </a:pPr>
            <a:r>
              <a:rPr lang="en-US" dirty="0">
                <a:hlinkClick r:id="rId4"/>
              </a:rPr>
              <a:t>https://</a:t>
            </a:r>
            <a:r>
              <a:rPr lang="en-US" dirty="0" smtClean="0">
                <a:hlinkClick r:id="rId4"/>
              </a:rPr>
              <a:t>www.datacamp.com/home</a:t>
            </a:r>
            <a:r>
              <a:rPr lang="en-US" dirty="0" smtClean="0"/>
              <a:t> (Course: </a:t>
            </a:r>
            <a:r>
              <a:rPr lang="en-US" b="1" dirty="0" smtClean="0">
                <a:hlinkClick r:id="rId5"/>
              </a:rPr>
              <a:t>Introduction </a:t>
            </a:r>
            <a:r>
              <a:rPr lang="en-US" b="1" dirty="0">
                <a:hlinkClick r:id="rId5"/>
              </a:rPr>
              <a:t>to R </a:t>
            </a:r>
            <a:r>
              <a:rPr lang="en-US" b="1" dirty="0" smtClean="0"/>
              <a:t>)</a:t>
            </a:r>
          </a:p>
          <a:p>
            <a:pPr marL="857250" lvl="1" indent="-457200">
              <a:buFont typeface="Arial" pitchFamily="34" charset="0"/>
              <a:buAutoNum type="arabicPeriod"/>
            </a:pPr>
            <a:r>
              <a:rPr lang="en-US" dirty="0">
                <a:hlinkClick r:id="rId6"/>
              </a:rPr>
              <a:t>https://courses.edx.org/courses/course-v1:Microsoft+DAT209x+5T2016/course/</a:t>
            </a:r>
            <a:endParaRPr lang="en-US" dirty="0" smtClean="0"/>
          </a:p>
          <a:p>
            <a:pPr marL="457200" indent="-457200">
              <a:buAutoNum type="arabicPeriod"/>
            </a:pPr>
            <a:r>
              <a:rPr lang="en-US" dirty="0" smtClean="0"/>
              <a:t>Python – Pandas libraries, </a:t>
            </a:r>
            <a:r>
              <a:rPr lang="en-US" dirty="0" err="1" smtClean="0"/>
              <a:t>Numpy</a:t>
            </a:r>
            <a:r>
              <a:rPr lang="en-US" dirty="0" smtClean="0"/>
              <a:t>, </a:t>
            </a:r>
            <a:r>
              <a:rPr lang="en-US" dirty="0" err="1" smtClean="0"/>
              <a:t>scipy</a:t>
            </a:r>
            <a:r>
              <a:rPr lang="en-US" dirty="0" smtClean="0"/>
              <a:t>, EDA libraries </a:t>
            </a:r>
          </a:p>
          <a:p>
            <a:pPr marL="857250" lvl="1" indent="-457200">
              <a:buAutoNum type="arabicPeriod"/>
            </a:pPr>
            <a:r>
              <a:rPr lang="en-US" dirty="0" smtClean="0">
                <a:hlinkClick r:id="rId7"/>
              </a:rPr>
              <a:t>https</a:t>
            </a:r>
            <a:r>
              <a:rPr lang="en-US" dirty="0">
                <a:hlinkClick r:id="rId7"/>
              </a:rPr>
              <a:t>://</a:t>
            </a:r>
            <a:r>
              <a:rPr lang="en-US" dirty="0" smtClean="0">
                <a:hlinkClick r:id="rId7"/>
              </a:rPr>
              <a:t>www.kdnuggets.com/2017/06/7-steps-mastering-data-preparation-python.html</a:t>
            </a:r>
            <a:endParaRPr lang="en-US" dirty="0"/>
          </a:p>
          <a:p>
            <a:pPr marL="857250" lvl="1" indent="-457200">
              <a:buAutoNum type="arabicPeriod"/>
            </a:pPr>
            <a:r>
              <a:rPr lang="en-US" dirty="0">
                <a:hlinkClick r:id="rId8"/>
              </a:rPr>
              <a:t>https://www.analyticsvidhya.com/blog/2016/01/top-certification-courses-sas-r-python-machine-learning-big-data-spark-2015-16/#five</a:t>
            </a:r>
            <a:endParaRPr lang="en-US" dirty="0" smtClean="0"/>
          </a:p>
          <a:p>
            <a:pPr marL="457200" indent="-457200">
              <a:buAutoNum type="arabicPeriod"/>
            </a:pPr>
            <a:r>
              <a:rPr lang="en-US" dirty="0" smtClean="0"/>
              <a:t>Self Service Data Preparation tools - Examples: Clearstory data, </a:t>
            </a:r>
            <a:r>
              <a:rPr lang="en-US" dirty="0" err="1" smtClean="0"/>
              <a:t>Datameer</a:t>
            </a:r>
            <a:r>
              <a:rPr lang="en-US" dirty="0" smtClean="0"/>
              <a:t>, Microsoft Power query for Excel, </a:t>
            </a:r>
            <a:r>
              <a:rPr lang="en-US" dirty="0" err="1" smtClean="0"/>
              <a:t>Pixata</a:t>
            </a:r>
            <a:r>
              <a:rPr lang="en-US" dirty="0" smtClean="0"/>
              <a:t>, </a:t>
            </a:r>
            <a:r>
              <a:rPr lang="en-US" dirty="0" err="1" smtClean="0"/>
              <a:t>Tamr</a:t>
            </a:r>
            <a:r>
              <a:rPr lang="en-US" dirty="0" smtClean="0"/>
              <a:t>, Big Data </a:t>
            </a:r>
            <a:r>
              <a:rPr lang="en-US" dirty="0" err="1" smtClean="0"/>
              <a:t>analyzeretc</a:t>
            </a:r>
            <a:r>
              <a:rPr lang="en-US" dirty="0" smtClean="0"/>
              <a:t>.</a:t>
            </a:r>
          </a:p>
          <a:p>
            <a:pPr marL="857250" lvl="1" indent="-457200">
              <a:buAutoNum type="arabicPeriod"/>
            </a:pPr>
            <a:r>
              <a:rPr lang="en-US" dirty="0" smtClean="0"/>
              <a:t>(</a:t>
            </a:r>
            <a:r>
              <a:rPr lang="en-US" dirty="0" smtClean="0">
                <a:hlinkClick r:id="rId9"/>
              </a:rPr>
              <a:t>https</a:t>
            </a:r>
            <a:r>
              <a:rPr lang="en-US" dirty="0">
                <a:hlinkClick r:id="rId9"/>
              </a:rPr>
              <a:t>://www.predictiveanalyticstoday.com/data-preparation-tools-and-platforms</a:t>
            </a:r>
            <a:r>
              <a:rPr lang="en-US" dirty="0" smtClean="0">
                <a:hlinkClick r:id="rId9"/>
              </a:rPr>
              <a:t>/</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Tools for Data Preparation</a:t>
            </a:r>
            <a:endParaRPr lang="en-US" dirty="0"/>
          </a:p>
        </p:txBody>
      </p:sp>
    </p:spTree>
    <p:extLst>
      <p:ext uri="{BB962C8B-B14F-4D97-AF65-F5344CB8AC3E}">
        <p14:creationId xmlns:p14="http://schemas.microsoft.com/office/powerpoint/2010/main" val="3306220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173163"/>
          </a:xfrm>
        </p:spPr>
        <p:txBody>
          <a:bodyPr>
            <a:normAutofit fontScale="77500" lnSpcReduction="20000"/>
          </a:bodyPr>
          <a:lstStyle/>
          <a:p>
            <a:r>
              <a:rPr lang="en-US" dirty="0" smtClean="0"/>
              <a:t>Business Objective fro FSO Department: Target for 5 top clients in India, Europe, South Africa and Costa Rica Markets</a:t>
            </a:r>
          </a:p>
          <a:p>
            <a:pPr>
              <a:buFont typeface="Arial" panose="020B0604020202020204" pitchFamily="34" charset="0"/>
              <a:buChar char="•"/>
            </a:pPr>
            <a:r>
              <a:rPr lang="en-US" dirty="0" smtClean="0"/>
              <a:t>FTR (Frist Time Right) Improvement by 2%</a:t>
            </a:r>
          </a:p>
          <a:p>
            <a:pPr>
              <a:buFont typeface="Arial" panose="020B0604020202020204" pitchFamily="34" charset="0"/>
              <a:buChar char="•"/>
            </a:pPr>
            <a:r>
              <a:rPr lang="en-US" dirty="0" smtClean="0"/>
              <a:t>Improve incoming WO Quality by 5%</a:t>
            </a:r>
          </a:p>
          <a:p>
            <a:pPr marL="0" indent="0"/>
            <a:endParaRPr lang="en-US" dirty="0" smtClean="0"/>
          </a:p>
          <a:p>
            <a:pPr marL="0" indent="0"/>
            <a:endParaRPr lang="en-US" dirty="0" smtClean="0"/>
          </a:p>
        </p:txBody>
      </p:sp>
      <p:sp>
        <p:nvSpPr>
          <p:cNvPr id="3" name="Content Placeholder 2"/>
          <p:cNvSpPr>
            <a:spLocks noGrp="1"/>
          </p:cNvSpPr>
          <p:nvPr>
            <p:ph sz="quarter" idx="10"/>
          </p:nvPr>
        </p:nvSpPr>
        <p:spPr/>
        <p:txBody>
          <a:bodyPr/>
          <a:lstStyle/>
          <a:p>
            <a:r>
              <a:rPr lang="en-US" dirty="0" smtClean="0"/>
              <a:t>Industry Example – FSO Analytics Tool</a:t>
            </a:r>
            <a:endParaRPr lang="en-US" dirty="0"/>
          </a:p>
        </p:txBody>
      </p:sp>
      <p:grpSp>
        <p:nvGrpSpPr>
          <p:cNvPr id="4" name="Group 3"/>
          <p:cNvGrpSpPr/>
          <p:nvPr/>
        </p:nvGrpSpPr>
        <p:grpSpPr>
          <a:xfrm>
            <a:off x="-1" y="2667000"/>
            <a:ext cx="4441041" cy="3970781"/>
            <a:chOff x="251500" y="1206330"/>
            <a:chExt cx="4293204" cy="5629888"/>
          </a:xfrm>
        </p:grpSpPr>
        <p:pic>
          <p:nvPicPr>
            <p:cNvPr id="5" name="Picture 2" descr="C:\Users\ENARSUM\Pictu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00" y="1282105"/>
              <a:ext cx="4033897" cy="5554113"/>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p:cNvSpPr/>
            <p:nvPr/>
          </p:nvSpPr>
          <p:spPr bwMode="auto">
            <a:xfrm>
              <a:off x="4285397" y="1206330"/>
              <a:ext cx="259307" cy="5453777"/>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7520"/>
          <a:stretch/>
        </p:blipFill>
        <p:spPr bwMode="auto">
          <a:xfrm>
            <a:off x="4648200" y="2666999"/>
            <a:ext cx="3679041" cy="383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410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a:t>How to depict Dependent and independent variables in data? How to depict data correlation?</a:t>
            </a:r>
          </a:p>
          <a:p>
            <a:r>
              <a:rPr lang="en-US" u="sng" dirty="0">
                <a:hlinkClick r:id="rId2"/>
              </a:rPr>
              <a:t>http://www.sthda.com/english/wiki/visualize-correlation-matrix-using-correlogram</a:t>
            </a:r>
            <a:endParaRPr lang="en-US" dirty="0"/>
          </a:p>
          <a:p>
            <a:r>
              <a:rPr lang="en-US" u="sng" dirty="0">
                <a:hlinkClick r:id="rId3"/>
              </a:rPr>
              <a:t>https://datavizcatalogue.com/search/relationships.html</a:t>
            </a:r>
            <a:endParaRPr lang="en-US" dirty="0"/>
          </a:p>
          <a:p>
            <a:r>
              <a:rPr lang="en-US" u="sng" dirty="0">
                <a:hlinkClick r:id="rId4"/>
              </a:rPr>
              <a:t>https://www.khanacademy.org/math/pre-algebra/pre-algebra-equations-expressions/pre-algebra-dependent-independent/v/dependent-and-independent-variables-exercise-example-2</a:t>
            </a:r>
            <a:endParaRPr lang="en-US" dirty="0"/>
          </a:p>
          <a:p>
            <a:r>
              <a:rPr lang="en-US" b="1" dirty="0"/>
              <a:t>How to compensate for missing values ?</a:t>
            </a:r>
          </a:p>
          <a:p>
            <a:r>
              <a:rPr lang="en-US" u="sng" dirty="0">
                <a:hlinkClick r:id="rId5"/>
              </a:rPr>
              <a:t>https://towardsdatascience.com/6-different-ways-to-compensate-for-missing-values-data-imputation-with-examples-6022d9ca0779</a:t>
            </a:r>
            <a:endParaRPr lang="en-US" dirty="0"/>
          </a:p>
          <a:p>
            <a:r>
              <a:rPr lang="en-US" u="sng" dirty="0">
                <a:hlinkClick r:id="rId6"/>
              </a:rPr>
              <a:t>https://measuringu.com/handle-missing-data/</a:t>
            </a:r>
            <a:endParaRPr lang="en-US" dirty="0"/>
          </a:p>
          <a:p>
            <a:endParaRPr lang="en-US" dirty="0"/>
          </a:p>
        </p:txBody>
      </p:sp>
      <p:sp>
        <p:nvSpPr>
          <p:cNvPr id="3" name="Content Placeholder 2"/>
          <p:cNvSpPr>
            <a:spLocks noGrp="1"/>
          </p:cNvSpPr>
          <p:nvPr>
            <p:ph sz="quarter" idx="10"/>
          </p:nvPr>
        </p:nvSpPr>
        <p:spPr/>
        <p:txBody>
          <a:bodyPr/>
          <a:lstStyle/>
          <a:p>
            <a:r>
              <a:rPr lang="en-US" dirty="0" smtClean="0"/>
              <a:t>Extra Reading</a:t>
            </a:r>
            <a:endParaRPr lang="en-US" dirty="0"/>
          </a:p>
        </p:txBody>
      </p:sp>
    </p:spTree>
    <p:extLst>
      <p:ext uri="{BB962C8B-B14F-4D97-AF65-F5344CB8AC3E}">
        <p14:creationId xmlns:p14="http://schemas.microsoft.com/office/powerpoint/2010/main" val="3811379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Font typeface="Arial" panose="020B0604020202020204" pitchFamily="34" charset="0"/>
              <a:buChar char="•"/>
            </a:pPr>
            <a:r>
              <a:rPr lang="en-US" dirty="0">
                <a:hlinkClick r:id="rId2"/>
              </a:rPr>
              <a:t>https://</a:t>
            </a:r>
            <a:r>
              <a:rPr lang="en-US" dirty="0" smtClean="0">
                <a:hlinkClick r:id="rId2"/>
              </a:rPr>
              <a:t>www.bouvet.no/bouvet-deler/roles-in-a-data-science-project</a:t>
            </a:r>
            <a:endParaRPr lang="en-US" dirty="0" smtClean="0"/>
          </a:p>
          <a:p>
            <a:pPr>
              <a:buFont typeface="Arial" panose="020B0604020202020204" pitchFamily="34" charset="0"/>
              <a:buChar char="•"/>
            </a:pPr>
            <a:r>
              <a:rPr lang="en-US" dirty="0">
                <a:hlinkClick r:id="rId3"/>
              </a:rPr>
              <a:t>https://www.altexsoft.com/blog/datascience/how-to-structure-data-science-team-key-models-and-roles</a:t>
            </a:r>
            <a:r>
              <a:rPr lang="en-US" dirty="0" smtClean="0">
                <a:hlinkClick r:id="rId3"/>
              </a:rPr>
              <a:t>/</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hlinkClick r:id="rId4"/>
              </a:rPr>
              <a:t>https://</a:t>
            </a:r>
            <a:r>
              <a:rPr lang="en-US" dirty="0" smtClean="0">
                <a:hlinkClick r:id="rId4"/>
              </a:rPr>
              <a:t>www.quora.com/What-is-the-life-cycle-of-a-data-science-project</a:t>
            </a:r>
            <a:endParaRPr lang="en-US" dirty="0" smtClean="0"/>
          </a:p>
          <a:p>
            <a:pPr>
              <a:buFont typeface="Arial" panose="020B0604020202020204" pitchFamily="34" charset="0"/>
              <a:buChar char="•"/>
            </a:pPr>
            <a:r>
              <a:rPr lang="en-US" dirty="0">
                <a:hlinkClick r:id="rId5"/>
              </a:rPr>
              <a:t>https://</a:t>
            </a:r>
            <a:r>
              <a:rPr lang="en-US" dirty="0" smtClean="0">
                <a:hlinkClick r:id="rId5"/>
              </a:rPr>
              <a:t>towardsdatascience.com/5-steps-of-a-data-science-project-lifecycle-26c50372b492</a:t>
            </a:r>
            <a:endParaRPr lang="en-US" dirty="0" smtClean="0"/>
          </a:p>
          <a:p>
            <a:pPr>
              <a:buFont typeface="Arial" panose="020B0604020202020204" pitchFamily="34" charset="0"/>
              <a:buChar char="•"/>
            </a:pPr>
            <a:r>
              <a:rPr lang="en-US" dirty="0">
                <a:hlinkClick r:id="rId6"/>
              </a:rPr>
              <a:t>https://</a:t>
            </a:r>
            <a:r>
              <a:rPr lang="en-US" dirty="0" smtClean="0">
                <a:hlinkClick r:id="rId6"/>
              </a:rPr>
              <a:t>www.dezyre.com/article/life-cycle-of-a-data-science-project/270</a:t>
            </a:r>
            <a:endParaRPr lang="en-US" dirty="0" smtClean="0"/>
          </a:p>
          <a:p>
            <a:pPr>
              <a:buFont typeface="Arial" panose="020B0604020202020204" pitchFamily="34" charset="0"/>
              <a:buChar char="•"/>
            </a:pPr>
            <a:r>
              <a:rPr lang="en-US" dirty="0">
                <a:hlinkClick r:id="rId7"/>
              </a:rPr>
              <a:t>https://</a:t>
            </a:r>
            <a:r>
              <a:rPr lang="en-US" dirty="0" smtClean="0">
                <a:hlinkClick r:id="rId7"/>
              </a:rPr>
              <a:t>www.slideshare.net/priyansakthi/methods-of-data-collection-16037781</a:t>
            </a:r>
            <a:endParaRPr lang="en-US" dirty="0" smtClean="0"/>
          </a:p>
          <a:p>
            <a:pPr>
              <a:buFont typeface="Arial" panose="020B0604020202020204" pitchFamily="34" charset="0"/>
              <a:buChar char="•"/>
            </a:pPr>
            <a:r>
              <a:rPr lang="en-US" dirty="0">
                <a:hlinkClick r:id="rId8"/>
              </a:rPr>
              <a:t>https://www.questionpro.com/blog/qualitative-data</a:t>
            </a:r>
            <a:r>
              <a:rPr lang="en-US" dirty="0" smtClean="0">
                <a:hlinkClick r:id="rId8"/>
              </a:rPr>
              <a:t>/</a:t>
            </a:r>
            <a:endParaRPr lang="en-US" dirty="0" smtClean="0"/>
          </a:p>
          <a:p>
            <a:pPr>
              <a:buFont typeface="Arial" panose="020B0604020202020204" pitchFamily="34" charset="0"/>
              <a:buChar char="•"/>
            </a:pPr>
            <a:r>
              <a:rPr lang="en-US" dirty="0">
                <a:hlinkClick r:id="rId9"/>
              </a:rPr>
              <a:t>https://surfstat.anu.edu.au/surfstat-home/1-1-1.html</a:t>
            </a:r>
            <a:endParaRPr lang="en-US" dirty="0" smtClean="0"/>
          </a:p>
          <a:p>
            <a:pPr>
              <a:buFont typeface="Arial" panose="020B0604020202020204" pitchFamily="34" charset="0"/>
              <a:buChar char="•"/>
            </a:pPr>
            <a:r>
              <a:rPr lang="en-US" dirty="0">
                <a:hlinkClick r:id="rId10"/>
              </a:rPr>
              <a:t>https://www.mymarketresearchmethods.com/types-of-data-nominal-ordinal-interval-ratio/</a:t>
            </a:r>
            <a:endParaRPr lang="en-US" dirty="0"/>
          </a:p>
          <a:p>
            <a:pPr>
              <a:buFont typeface="Arial" panose="020B0604020202020204" pitchFamily="34" charset="0"/>
              <a:buChar char="•"/>
            </a:pPr>
            <a:r>
              <a:rPr lang="en-US" dirty="0">
                <a:hlinkClick r:id="rId11"/>
              </a:rPr>
              <a:t>https://www.coursera.org/learn/decision-making</a:t>
            </a:r>
            <a:endParaRPr lang="en-US" dirty="0"/>
          </a:p>
        </p:txBody>
      </p:sp>
      <p:sp>
        <p:nvSpPr>
          <p:cNvPr id="3" name="Content Placeholder 2"/>
          <p:cNvSpPr>
            <a:spLocks noGrp="1"/>
          </p:cNvSpPr>
          <p:nvPr>
            <p:ph sz="quarter" idx="10"/>
          </p:nvPr>
        </p:nvSpPr>
        <p:spPr/>
        <p:txBody>
          <a:bodyPr/>
          <a:lstStyle/>
          <a:p>
            <a:r>
              <a:rPr lang="en-US" dirty="0" smtClean="0"/>
              <a:t>References</a:t>
            </a:r>
            <a:endParaRPr lang="en-US" dirty="0"/>
          </a:p>
        </p:txBody>
      </p:sp>
    </p:spTree>
    <p:extLst>
      <p:ext uri="{BB962C8B-B14F-4D97-AF65-F5344CB8AC3E}">
        <p14:creationId xmlns:p14="http://schemas.microsoft.com/office/powerpoint/2010/main" val="4040276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Industry Example - FSO Analytics Tool</a:t>
            </a:r>
            <a:endParaRPr lang="en-US" dirty="0"/>
          </a:p>
        </p:txBody>
      </p:sp>
      <p:graphicFrame>
        <p:nvGraphicFramePr>
          <p:cNvPr id="27" name="Diagram 26"/>
          <p:cNvGraphicFramePr/>
          <p:nvPr>
            <p:extLst/>
          </p:nvPr>
        </p:nvGraphicFramePr>
        <p:xfrm>
          <a:off x="4258101" y="1351121"/>
          <a:ext cx="4749423" cy="497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8" name="Group 27"/>
          <p:cNvGrpSpPr/>
          <p:nvPr/>
        </p:nvGrpSpPr>
        <p:grpSpPr>
          <a:xfrm>
            <a:off x="0" y="1817130"/>
            <a:ext cx="4182761" cy="4202670"/>
            <a:chOff x="20748" y="1817130"/>
            <a:chExt cx="3990500" cy="3551917"/>
          </a:xfrm>
        </p:grpSpPr>
        <p:sp>
          <p:nvSpPr>
            <p:cNvPr id="29" name="Right Arrow 28"/>
            <p:cNvSpPr/>
            <p:nvPr/>
          </p:nvSpPr>
          <p:spPr bwMode="auto">
            <a:xfrm>
              <a:off x="1077527" y="2425386"/>
              <a:ext cx="502553" cy="393926"/>
            </a:xfrm>
            <a:prstGeom prst="rightArrow">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30" name="Group 29"/>
            <p:cNvGrpSpPr/>
            <p:nvPr/>
          </p:nvGrpSpPr>
          <p:grpSpPr>
            <a:xfrm>
              <a:off x="20748" y="1817130"/>
              <a:ext cx="1015834" cy="1458985"/>
              <a:chOff x="223163" y="1776186"/>
              <a:chExt cx="1015834" cy="1458985"/>
            </a:xfrm>
          </p:grpSpPr>
          <p:pic>
            <p:nvPicPr>
              <p:cNvPr id="4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163" y="1776186"/>
                <a:ext cx="1015834" cy="102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TextBox 48"/>
              <p:cNvSpPr txBox="1"/>
              <p:nvPr/>
            </p:nvSpPr>
            <p:spPr>
              <a:xfrm>
                <a:off x="278303" y="2635007"/>
                <a:ext cx="906101" cy="600164"/>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smtClean="0">
                    <a:solidFill>
                      <a:schemeClr val="bg1"/>
                    </a:solidFill>
                  </a:rPr>
                  <a:t>WFM Closure Dump</a:t>
                </a:r>
                <a:endParaRPr lang="en-US" sz="1100" b="1" dirty="0">
                  <a:solidFill>
                    <a:schemeClr val="bg1"/>
                  </a:solidFill>
                </a:endParaRPr>
              </a:p>
            </p:txBody>
          </p:sp>
        </p:grpSp>
        <p:grpSp>
          <p:nvGrpSpPr>
            <p:cNvPr id="31" name="Group 30"/>
            <p:cNvGrpSpPr/>
            <p:nvPr/>
          </p:nvGrpSpPr>
          <p:grpSpPr>
            <a:xfrm>
              <a:off x="1566434" y="1949292"/>
              <a:ext cx="958298" cy="1416159"/>
              <a:chOff x="1782191" y="1966205"/>
              <a:chExt cx="1005982" cy="1261116"/>
            </a:xfrm>
          </p:grpSpPr>
          <p:sp>
            <p:nvSpPr>
              <p:cNvPr id="46" name="Can 45"/>
              <p:cNvSpPr/>
              <p:nvPr/>
            </p:nvSpPr>
            <p:spPr bwMode="auto">
              <a:xfrm>
                <a:off x="1880443" y="1966205"/>
                <a:ext cx="808167" cy="709746"/>
              </a:xfrm>
              <a:prstGeom prst="can">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7" name="TextBox 46"/>
              <p:cNvSpPr txBox="1"/>
              <p:nvPr/>
            </p:nvSpPr>
            <p:spPr>
              <a:xfrm>
                <a:off x="1782191" y="2692864"/>
                <a:ext cx="1005982" cy="534457"/>
              </a:xfrm>
              <a:prstGeom prst="rect">
                <a:avLst/>
              </a:prstGeom>
              <a:solidFill>
                <a:schemeClr val="tx1">
                  <a:lumMod val="60000"/>
                  <a:lumOff val="4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smtClean="0">
                    <a:solidFill>
                      <a:schemeClr val="bg1"/>
                    </a:solidFill>
                  </a:rPr>
                  <a:t>FSO Analytics History DB</a:t>
                </a:r>
                <a:endParaRPr lang="en-US" sz="1100" b="1" dirty="0">
                  <a:solidFill>
                    <a:schemeClr val="bg1"/>
                  </a:solidFill>
                </a:endParaRPr>
              </a:p>
            </p:txBody>
          </p:sp>
        </p:grpSp>
        <p:sp>
          <p:nvSpPr>
            <p:cNvPr id="32" name="Down Arrow 31"/>
            <p:cNvSpPr/>
            <p:nvPr/>
          </p:nvSpPr>
          <p:spPr bwMode="auto">
            <a:xfrm>
              <a:off x="3359569" y="3331527"/>
              <a:ext cx="368490" cy="592857"/>
            </a:xfrm>
            <a:prstGeom prst="downArrow">
              <a:avLst/>
            </a:prstGeom>
            <a:solidFill>
              <a:schemeClr val="accent5"/>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33" name="Group 32"/>
            <p:cNvGrpSpPr/>
            <p:nvPr/>
          </p:nvGrpSpPr>
          <p:grpSpPr>
            <a:xfrm>
              <a:off x="2998366" y="1991290"/>
              <a:ext cx="1012882" cy="1262118"/>
              <a:chOff x="1757611" y="4375096"/>
              <a:chExt cx="1012882" cy="1262118"/>
            </a:xfrm>
          </p:grpSpPr>
          <p:sp>
            <p:nvSpPr>
              <p:cNvPr id="42" name="Can 41"/>
              <p:cNvSpPr/>
              <p:nvPr/>
            </p:nvSpPr>
            <p:spPr bwMode="auto">
              <a:xfrm>
                <a:off x="1888465" y="4375096"/>
                <a:ext cx="808167" cy="709746"/>
              </a:xfrm>
              <a:prstGeom prst="can">
                <a:avLst/>
              </a:prstGeom>
              <a:solidFill>
                <a:schemeClr val="accent5"/>
              </a:solidFill>
              <a:ln w="12700" cap="flat" cmpd="sng" algn="ctr">
                <a:solidFill>
                  <a:schemeClr val="bg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3" name="Curved Right Arrow 42"/>
              <p:cNvSpPr/>
              <p:nvPr/>
            </p:nvSpPr>
            <p:spPr bwMode="auto">
              <a:xfrm>
                <a:off x="2011566" y="4634433"/>
                <a:ext cx="267605" cy="354873"/>
              </a:xfrm>
              <a:prstGeom prst="curv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4" name="Curved Left Arrow 43"/>
              <p:cNvSpPr/>
              <p:nvPr/>
            </p:nvSpPr>
            <p:spPr bwMode="auto">
              <a:xfrm>
                <a:off x="2340590" y="4634433"/>
                <a:ext cx="238836" cy="354873"/>
              </a:xfrm>
              <a:prstGeom prst="curved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5" name="TextBox 44"/>
              <p:cNvSpPr txBox="1"/>
              <p:nvPr/>
            </p:nvSpPr>
            <p:spPr>
              <a:xfrm>
                <a:off x="1757611" y="5206327"/>
                <a:ext cx="1012882" cy="430887"/>
              </a:xfrm>
              <a:prstGeom prst="rect">
                <a:avLst/>
              </a:prstGeom>
              <a:solidFill>
                <a:schemeClr val="accent5"/>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smtClean="0">
                    <a:solidFill>
                      <a:schemeClr val="tx1"/>
                    </a:solidFill>
                  </a:rPr>
                  <a:t>Data Aggregation</a:t>
                </a:r>
                <a:endParaRPr lang="en-US" sz="1100" b="1" dirty="0">
                  <a:solidFill>
                    <a:schemeClr val="tx1"/>
                  </a:solidFill>
                </a:endParaRPr>
              </a:p>
            </p:txBody>
          </p:sp>
        </p:grpSp>
        <p:sp>
          <p:nvSpPr>
            <p:cNvPr id="34" name="Left Arrow 33"/>
            <p:cNvSpPr/>
            <p:nvPr/>
          </p:nvSpPr>
          <p:spPr bwMode="auto">
            <a:xfrm>
              <a:off x="2045583" y="4798397"/>
              <a:ext cx="565073" cy="430887"/>
            </a:xfrm>
            <a:prstGeom prst="leftArrow">
              <a:avLst/>
            </a:prstGeom>
            <a:solidFill>
              <a:schemeClr val="accent6">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nvGrpSpPr>
            <p:cNvPr id="35" name="Group 34"/>
            <p:cNvGrpSpPr/>
            <p:nvPr/>
          </p:nvGrpSpPr>
          <p:grpSpPr>
            <a:xfrm>
              <a:off x="2916478" y="4105774"/>
              <a:ext cx="1008880" cy="1232201"/>
              <a:chOff x="2916478" y="4105774"/>
              <a:chExt cx="1008880" cy="1232201"/>
            </a:xfrm>
          </p:grpSpPr>
          <p:sp>
            <p:nvSpPr>
              <p:cNvPr id="40" name="TextBox 39"/>
              <p:cNvSpPr txBox="1"/>
              <p:nvPr/>
            </p:nvSpPr>
            <p:spPr>
              <a:xfrm>
                <a:off x="2916478" y="4737811"/>
                <a:ext cx="1008880" cy="600164"/>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smtClean="0">
                    <a:solidFill>
                      <a:schemeClr val="tx1">
                        <a:lumMod val="50000"/>
                      </a:schemeClr>
                    </a:solidFill>
                  </a:rPr>
                  <a:t>Analysis Procedures Execution</a:t>
                </a:r>
                <a:endParaRPr lang="en-US" sz="1100" b="1" dirty="0">
                  <a:solidFill>
                    <a:schemeClr val="tx1">
                      <a:lumMod val="50000"/>
                    </a:schemeClr>
                  </a:solidFill>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9344" y="4105774"/>
                <a:ext cx="614267" cy="617385"/>
              </a:xfrm>
              <a:prstGeom prst="rect">
                <a:avLst/>
              </a:prstGeom>
            </p:spPr>
          </p:pic>
        </p:grpSp>
        <p:grpSp>
          <p:nvGrpSpPr>
            <p:cNvPr id="36" name="Group 35"/>
            <p:cNvGrpSpPr/>
            <p:nvPr/>
          </p:nvGrpSpPr>
          <p:grpSpPr>
            <a:xfrm>
              <a:off x="528938" y="4105774"/>
              <a:ext cx="1335273" cy="1263273"/>
              <a:chOff x="528938" y="4105774"/>
              <a:chExt cx="1335273" cy="1263273"/>
            </a:xfrm>
          </p:grpSpPr>
          <p:pic>
            <p:nvPicPr>
              <p:cNvPr id="38"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0917" y="4105774"/>
                <a:ext cx="783412" cy="579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Box 38"/>
              <p:cNvSpPr txBox="1"/>
              <p:nvPr/>
            </p:nvSpPr>
            <p:spPr>
              <a:xfrm>
                <a:off x="528938" y="4768883"/>
                <a:ext cx="1335273" cy="600164"/>
              </a:xfrm>
              <a:prstGeom prst="rect">
                <a:avLst/>
              </a:prstGeom>
              <a:solidFill>
                <a:schemeClr val="tx2"/>
              </a:solidFill>
            </p:spPr>
            <p:style>
              <a:lnRef idx="1">
                <a:schemeClr val="dk1"/>
              </a:lnRef>
              <a:fillRef idx="2">
                <a:schemeClr val="dk1"/>
              </a:fillRef>
              <a:effectRef idx="1">
                <a:schemeClr val="dk1"/>
              </a:effectRef>
              <a:fontRef idx="minor">
                <a:schemeClr val="dk1"/>
              </a:fontRef>
            </p:style>
            <p:txBody>
              <a:bodyPr wrap="square" rtlCol="0" anchor="ctr">
                <a:spAutoFit/>
              </a:bodyPr>
              <a:lstStyle/>
              <a:p>
                <a:r>
                  <a:rPr lang="en-US" sz="1100" b="1" dirty="0" smtClean="0">
                    <a:solidFill>
                      <a:schemeClr val="bg1"/>
                    </a:solidFill>
                  </a:rPr>
                  <a:t>Analytics GUI Representation</a:t>
                </a:r>
              </a:p>
              <a:p>
                <a:endParaRPr lang="en-US" sz="1100" b="1" dirty="0">
                  <a:solidFill>
                    <a:schemeClr val="bg1"/>
                  </a:solidFill>
                </a:endParaRPr>
              </a:p>
            </p:txBody>
          </p:sp>
        </p:grpSp>
        <p:sp>
          <p:nvSpPr>
            <p:cNvPr id="37" name="Right Arrow 36"/>
            <p:cNvSpPr/>
            <p:nvPr/>
          </p:nvSpPr>
          <p:spPr bwMode="auto">
            <a:xfrm>
              <a:off x="2579323" y="2478988"/>
              <a:ext cx="502553" cy="393926"/>
            </a:xfrm>
            <a:prstGeom prst="rightArrow">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994480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78322612"/>
              </p:ext>
            </p:extLst>
          </p:nvPr>
        </p:nvGraphicFramePr>
        <p:xfrm>
          <a:off x="152400" y="1546429"/>
          <a:ext cx="8686800" cy="4786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quarter" idx="10"/>
          </p:nvPr>
        </p:nvSpPr>
        <p:spPr/>
        <p:txBody>
          <a:bodyPr/>
          <a:lstStyle/>
          <a:p>
            <a:r>
              <a:rPr lang="en-US" dirty="0" smtClean="0"/>
              <a:t>Data Science Process</a:t>
            </a:r>
            <a:endParaRPr lang="en-US" dirty="0"/>
          </a:p>
        </p:txBody>
      </p:sp>
    </p:spTree>
    <p:extLst>
      <p:ext uri="{BB962C8B-B14F-4D97-AF65-F5344CB8AC3E}">
        <p14:creationId xmlns:p14="http://schemas.microsoft.com/office/powerpoint/2010/main" val="3361901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16"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3" name="object 1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7" name="object 1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8" name="object 1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9" name="object 1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20" name="object 2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5" name="text 1"/>
          <p:cNvSpPr txBox="1"/>
          <p:nvPr/>
        </p:nvSpPr>
        <p:spPr>
          <a:xfrm>
            <a:off x="548640" y="1664773"/>
            <a:ext cx="7886967" cy="338554"/>
          </a:xfrm>
          <a:prstGeom prst="rect">
            <a:avLst/>
          </a:prstGeom>
        </p:spPr>
        <p:txBody>
          <a:bodyPr vert="horz" wrap="none" lIns="0" tIns="0" rIns="0" bIns="0" rtlCol="0">
            <a:spAutoFit/>
          </a:bodyPr>
          <a:lstStyle/>
          <a:p>
            <a:pPr marL="0">
              <a:lnSpc>
                <a:spcPct val="100000"/>
              </a:lnSpc>
            </a:pPr>
            <a:r>
              <a:rPr sz="2200" spc="10" dirty="0">
                <a:latin typeface="Arial"/>
                <a:cs typeface="Arial"/>
              </a:rPr>
              <a:t>The </a:t>
            </a:r>
            <a:r>
              <a:rPr sz="2200" b="1" spc="10" dirty="0">
                <a:latin typeface="Arial"/>
                <a:cs typeface="Arial"/>
              </a:rPr>
              <a:t>Team Data Science Process (TDSP</a:t>
            </a:r>
            <a:r>
              <a:rPr sz="2200" spc="10" dirty="0">
                <a:latin typeface="Arial"/>
                <a:cs typeface="Arial"/>
              </a:rPr>
              <a:t>) is an agile, iterative</a:t>
            </a:r>
            <a:endParaRPr sz="2200" dirty="0">
              <a:latin typeface="Arial"/>
              <a:cs typeface="Arial"/>
            </a:endParaRPr>
          </a:p>
        </p:txBody>
      </p:sp>
      <p:sp>
        <p:nvSpPr>
          <p:cNvPr id="6" name="text 1"/>
          <p:cNvSpPr txBox="1"/>
          <p:nvPr/>
        </p:nvSpPr>
        <p:spPr>
          <a:xfrm>
            <a:off x="548640" y="2000709"/>
            <a:ext cx="620813" cy="261601"/>
          </a:xfrm>
          <a:prstGeom prst="rect">
            <a:avLst/>
          </a:prstGeom>
        </p:spPr>
        <p:txBody>
          <a:bodyPr vert="horz" wrap="none" lIns="0" tIns="0" rIns="0" bIns="0" rtlCol="0">
            <a:spAutoFit/>
          </a:bodyPr>
          <a:lstStyle/>
          <a:p>
            <a:pPr marL="0">
              <a:lnSpc>
                <a:spcPct val="100000"/>
              </a:lnSpc>
            </a:pPr>
            <a:r>
              <a:rPr sz="2200" spc="10" dirty="0">
                <a:latin typeface="Arial"/>
                <a:cs typeface="Arial"/>
              </a:rPr>
              <a:t>data</a:t>
            </a:r>
            <a:endParaRPr sz="2200">
              <a:latin typeface="Arial"/>
              <a:cs typeface="Arial"/>
            </a:endParaRPr>
          </a:p>
        </p:txBody>
      </p:sp>
      <p:sp>
        <p:nvSpPr>
          <p:cNvPr id="7" name="text 1"/>
          <p:cNvSpPr txBox="1"/>
          <p:nvPr/>
        </p:nvSpPr>
        <p:spPr>
          <a:xfrm>
            <a:off x="1361186" y="2000709"/>
            <a:ext cx="1023533" cy="261601"/>
          </a:xfrm>
          <a:prstGeom prst="rect">
            <a:avLst/>
          </a:prstGeom>
        </p:spPr>
        <p:txBody>
          <a:bodyPr vert="horz" wrap="none" lIns="0" tIns="0" rIns="0" bIns="0" rtlCol="0">
            <a:spAutoFit/>
          </a:bodyPr>
          <a:lstStyle/>
          <a:p>
            <a:pPr marL="0">
              <a:lnSpc>
                <a:spcPct val="100000"/>
              </a:lnSpc>
            </a:pPr>
            <a:r>
              <a:rPr sz="2200" spc="10" dirty="0">
                <a:latin typeface="Arial"/>
                <a:cs typeface="Arial"/>
              </a:rPr>
              <a:t>science</a:t>
            </a:r>
            <a:endParaRPr sz="2200">
              <a:latin typeface="Arial"/>
              <a:cs typeface="Arial"/>
            </a:endParaRPr>
          </a:p>
        </p:txBody>
      </p:sp>
      <p:sp>
        <p:nvSpPr>
          <p:cNvPr id="8" name="text 1"/>
          <p:cNvSpPr txBox="1"/>
          <p:nvPr/>
        </p:nvSpPr>
        <p:spPr>
          <a:xfrm>
            <a:off x="2577338" y="2000709"/>
            <a:ext cx="1676977" cy="261601"/>
          </a:xfrm>
          <a:prstGeom prst="rect">
            <a:avLst/>
          </a:prstGeom>
        </p:spPr>
        <p:txBody>
          <a:bodyPr vert="horz" wrap="none" lIns="0" tIns="0" rIns="0" bIns="0" rtlCol="0">
            <a:spAutoFit/>
          </a:bodyPr>
          <a:lstStyle/>
          <a:p>
            <a:pPr marL="0">
              <a:lnSpc>
                <a:spcPct val="100000"/>
              </a:lnSpc>
            </a:pPr>
            <a:r>
              <a:rPr sz="2200" spc="10" dirty="0">
                <a:latin typeface="Arial"/>
                <a:cs typeface="Arial"/>
              </a:rPr>
              <a:t>methodology</a:t>
            </a:r>
            <a:endParaRPr sz="2200">
              <a:latin typeface="Arial"/>
              <a:cs typeface="Arial"/>
            </a:endParaRPr>
          </a:p>
        </p:txBody>
      </p:sp>
      <p:sp>
        <p:nvSpPr>
          <p:cNvPr id="9" name="text 1"/>
          <p:cNvSpPr txBox="1"/>
          <p:nvPr/>
        </p:nvSpPr>
        <p:spPr>
          <a:xfrm>
            <a:off x="4446143" y="2000709"/>
            <a:ext cx="310703" cy="261601"/>
          </a:xfrm>
          <a:prstGeom prst="rect">
            <a:avLst/>
          </a:prstGeom>
        </p:spPr>
        <p:txBody>
          <a:bodyPr vert="horz" wrap="none" lIns="0" tIns="0" rIns="0" bIns="0" rtlCol="0">
            <a:spAutoFit/>
          </a:bodyPr>
          <a:lstStyle/>
          <a:p>
            <a:pPr marL="0">
              <a:lnSpc>
                <a:spcPct val="100000"/>
              </a:lnSpc>
            </a:pPr>
            <a:r>
              <a:rPr sz="2200" spc="10" dirty="0">
                <a:latin typeface="Arial"/>
                <a:cs typeface="Arial"/>
              </a:rPr>
              <a:t>to</a:t>
            </a:r>
            <a:endParaRPr sz="2200">
              <a:latin typeface="Arial"/>
              <a:cs typeface="Arial"/>
            </a:endParaRPr>
          </a:p>
        </p:txBody>
      </p:sp>
      <p:sp>
        <p:nvSpPr>
          <p:cNvPr id="10" name="text 1"/>
          <p:cNvSpPr txBox="1"/>
          <p:nvPr/>
        </p:nvSpPr>
        <p:spPr>
          <a:xfrm>
            <a:off x="4949317" y="2000709"/>
            <a:ext cx="899984" cy="261601"/>
          </a:xfrm>
          <a:prstGeom prst="rect">
            <a:avLst/>
          </a:prstGeom>
        </p:spPr>
        <p:txBody>
          <a:bodyPr vert="horz" wrap="none" lIns="0" tIns="0" rIns="0" bIns="0" rtlCol="0">
            <a:spAutoFit/>
          </a:bodyPr>
          <a:lstStyle/>
          <a:p>
            <a:pPr marL="0">
              <a:lnSpc>
                <a:spcPct val="100000"/>
              </a:lnSpc>
            </a:pPr>
            <a:r>
              <a:rPr sz="2200" spc="10" dirty="0">
                <a:latin typeface="Arial"/>
                <a:cs typeface="Arial"/>
              </a:rPr>
              <a:t>deliver</a:t>
            </a:r>
            <a:endParaRPr sz="2200">
              <a:latin typeface="Arial"/>
              <a:cs typeface="Arial"/>
            </a:endParaRPr>
          </a:p>
        </p:txBody>
      </p:sp>
      <p:sp>
        <p:nvSpPr>
          <p:cNvPr id="11" name="text 1"/>
          <p:cNvSpPr txBox="1"/>
          <p:nvPr/>
        </p:nvSpPr>
        <p:spPr>
          <a:xfrm>
            <a:off x="6040501" y="2000709"/>
            <a:ext cx="1274257" cy="261601"/>
          </a:xfrm>
          <a:prstGeom prst="rect">
            <a:avLst/>
          </a:prstGeom>
        </p:spPr>
        <p:txBody>
          <a:bodyPr vert="horz" wrap="none" lIns="0" tIns="0" rIns="0" bIns="0" rtlCol="0">
            <a:spAutoFit/>
          </a:bodyPr>
          <a:lstStyle/>
          <a:p>
            <a:pPr marL="0">
              <a:lnSpc>
                <a:spcPct val="100000"/>
              </a:lnSpc>
            </a:pPr>
            <a:r>
              <a:rPr sz="2200" spc="10" dirty="0">
                <a:latin typeface="Arial"/>
                <a:cs typeface="Arial"/>
              </a:rPr>
              <a:t>predictive</a:t>
            </a:r>
            <a:endParaRPr sz="2200">
              <a:latin typeface="Arial"/>
              <a:cs typeface="Arial"/>
            </a:endParaRPr>
          </a:p>
        </p:txBody>
      </p:sp>
      <p:sp>
        <p:nvSpPr>
          <p:cNvPr id="12" name="text 1"/>
          <p:cNvSpPr txBox="1"/>
          <p:nvPr/>
        </p:nvSpPr>
        <p:spPr>
          <a:xfrm>
            <a:off x="7506969" y="2000709"/>
            <a:ext cx="1164373" cy="261601"/>
          </a:xfrm>
          <a:prstGeom prst="rect">
            <a:avLst/>
          </a:prstGeom>
        </p:spPr>
        <p:txBody>
          <a:bodyPr vert="horz" wrap="none" lIns="0" tIns="0" rIns="0" bIns="0" rtlCol="0">
            <a:spAutoFit/>
          </a:bodyPr>
          <a:lstStyle/>
          <a:p>
            <a:pPr marL="0">
              <a:lnSpc>
                <a:spcPct val="100000"/>
              </a:lnSpc>
            </a:pPr>
            <a:r>
              <a:rPr sz="2200" spc="10" dirty="0">
                <a:latin typeface="Arial"/>
                <a:cs typeface="Arial"/>
              </a:rPr>
              <a:t>analytics</a:t>
            </a:r>
            <a:endParaRPr sz="2200">
              <a:latin typeface="Arial"/>
              <a:cs typeface="Arial"/>
            </a:endParaRPr>
          </a:p>
        </p:txBody>
      </p:sp>
      <p:sp>
        <p:nvSpPr>
          <p:cNvPr id="13" name="text 1"/>
          <p:cNvSpPr txBox="1"/>
          <p:nvPr/>
        </p:nvSpPr>
        <p:spPr>
          <a:xfrm>
            <a:off x="548640" y="2335989"/>
            <a:ext cx="8121936" cy="261601"/>
          </a:xfrm>
          <a:prstGeom prst="rect">
            <a:avLst/>
          </a:prstGeom>
        </p:spPr>
        <p:txBody>
          <a:bodyPr vert="horz" wrap="none" lIns="0" tIns="0" rIns="0" bIns="0" rtlCol="0">
            <a:spAutoFit/>
          </a:bodyPr>
          <a:lstStyle/>
          <a:p>
            <a:pPr marL="0">
              <a:lnSpc>
                <a:spcPct val="100000"/>
              </a:lnSpc>
            </a:pPr>
            <a:r>
              <a:rPr sz="2200" spc="10" dirty="0">
                <a:latin typeface="Arial"/>
                <a:cs typeface="Arial"/>
              </a:rPr>
              <a:t>solutions and intelligent applications efficiently. The process here</a:t>
            </a:r>
            <a:endParaRPr sz="2200" dirty="0">
              <a:latin typeface="Arial"/>
              <a:cs typeface="Arial"/>
            </a:endParaRPr>
          </a:p>
        </p:txBody>
      </p:sp>
      <p:sp>
        <p:nvSpPr>
          <p:cNvPr id="14" name="text 1"/>
          <p:cNvSpPr txBox="1"/>
          <p:nvPr/>
        </p:nvSpPr>
        <p:spPr>
          <a:xfrm>
            <a:off x="548640" y="2671269"/>
            <a:ext cx="5910577" cy="261600"/>
          </a:xfrm>
          <a:prstGeom prst="rect">
            <a:avLst/>
          </a:prstGeom>
        </p:spPr>
        <p:txBody>
          <a:bodyPr vert="horz" wrap="none" lIns="0" tIns="0" rIns="0" bIns="0" rtlCol="0">
            <a:spAutoFit/>
          </a:bodyPr>
          <a:lstStyle/>
          <a:p>
            <a:pPr marL="0">
              <a:lnSpc>
                <a:spcPct val="100000"/>
              </a:lnSpc>
            </a:pPr>
            <a:r>
              <a:rPr sz="2200" spc="10" dirty="0">
                <a:latin typeface="Arial"/>
                <a:cs typeface="Arial"/>
              </a:rPr>
              <a:t>that can be implemented with a variety of tools.</a:t>
            </a:r>
            <a:endParaRPr sz="2200">
              <a:latin typeface="Arial"/>
              <a:cs typeface="Arial"/>
            </a:endParaRPr>
          </a:p>
        </p:txBody>
      </p:sp>
      <p:sp>
        <p:nvSpPr>
          <p:cNvPr id="21" name="text 1"/>
          <p:cNvSpPr txBox="1"/>
          <p:nvPr/>
        </p:nvSpPr>
        <p:spPr>
          <a:xfrm>
            <a:off x="548640" y="3342083"/>
            <a:ext cx="1258693" cy="261600"/>
          </a:xfrm>
          <a:prstGeom prst="rect">
            <a:avLst/>
          </a:prstGeom>
        </p:spPr>
        <p:txBody>
          <a:bodyPr vert="horz" wrap="none" lIns="0" tIns="0" rIns="0" bIns="0" rtlCol="0">
            <a:spAutoFit/>
          </a:bodyPr>
          <a:lstStyle/>
          <a:p>
            <a:pPr marL="0">
              <a:lnSpc>
                <a:spcPct val="100000"/>
              </a:lnSpc>
            </a:pPr>
            <a:r>
              <a:rPr sz="2200" spc="10" dirty="0">
                <a:latin typeface="Arial"/>
                <a:cs typeface="Arial"/>
              </a:rPr>
              <a:t>Features:</a:t>
            </a:r>
            <a:endParaRPr sz="2200">
              <a:latin typeface="Arial"/>
              <a:cs typeface="Arial"/>
            </a:endParaRPr>
          </a:p>
        </p:txBody>
      </p:sp>
      <p:sp>
        <p:nvSpPr>
          <p:cNvPr id="22" name="text 1"/>
          <p:cNvSpPr txBox="1"/>
          <p:nvPr/>
        </p:nvSpPr>
        <p:spPr>
          <a:xfrm>
            <a:off x="548640" y="4012643"/>
            <a:ext cx="170403" cy="261600"/>
          </a:xfrm>
          <a:prstGeom prst="rect">
            <a:avLst/>
          </a:prstGeom>
        </p:spPr>
        <p:txBody>
          <a:bodyPr vert="horz" wrap="none" lIns="0" tIns="0" rIns="0" bIns="0" rtlCol="0">
            <a:spAutoFit/>
          </a:bodyPr>
          <a:lstStyle/>
          <a:p>
            <a:pPr marL="0">
              <a:lnSpc>
                <a:spcPct val="100000"/>
              </a:lnSpc>
            </a:pPr>
            <a:r>
              <a:rPr sz="2200" spc="10" dirty="0">
                <a:latin typeface="Arial"/>
                <a:cs typeface="Arial"/>
              </a:rPr>
              <a:t>-</a:t>
            </a:r>
            <a:endParaRPr sz="2200">
              <a:latin typeface="Arial"/>
              <a:cs typeface="Arial"/>
            </a:endParaRPr>
          </a:p>
        </p:txBody>
      </p:sp>
      <p:sp>
        <p:nvSpPr>
          <p:cNvPr id="23" name="text 1"/>
          <p:cNvSpPr txBox="1"/>
          <p:nvPr/>
        </p:nvSpPr>
        <p:spPr>
          <a:xfrm>
            <a:off x="891844" y="4012643"/>
            <a:ext cx="5188131" cy="261600"/>
          </a:xfrm>
          <a:prstGeom prst="rect">
            <a:avLst/>
          </a:prstGeom>
        </p:spPr>
        <p:txBody>
          <a:bodyPr vert="horz" wrap="none" lIns="0" tIns="0" rIns="0" bIns="0" rtlCol="0">
            <a:spAutoFit/>
          </a:bodyPr>
          <a:lstStyle/>
          <a:p>
            <a:pPr marL="0">
              <a:lnSpc>
                <a:spcPct val="100000"/>
              </a:lnSpc>
            </a:pPr>
            <a:r>
              <a:rPr sz="2200" spc="10" dirty="0">
                <a:latin typeface="Arial"/>
                <a:cs typeface="Arial"/>
              </a:rPr>
              <a:t>Improve Team Collaboration and learning</a:t>
            </a:r>
            <a:endParaRPr sz="2200">
              <a:latin typeface="Arial"/>
              <a:cs typeface="Arial"/>
            </a:endParaRPr>
          </a:p>
        </p:txBody>
      </p:sp>
      <p:sp>
        <p:nvSpPr>
          <p:cNvPr id="24" name="text 1"/>
          <p:cNvSpPr txBox="1"/>
          <p:nvPr/>
        </p:nvSpPr>
        <p:spPr>
          <a:xfrm>
            <a:off x="548640" y="4500048"/>
            <a:ext cx="170589" cy="261886"/>
          </a:xfrm>
          <a:prstGeom prst="rect">
            <a:avLst/>
          </a:prstGeom>
        </p:spPr>
        <p:txBody>
          <a:bodyPr vert="horz" wrap="none" lIns="0" tIns="0" rIns="0" bIns="0" rtlCol="0">
            <a:spAutoFit/>
          </a:bodyPr>
          <a:lstStyle/>
          <a:p>
            <a:pPr marL="0">
              <a:lnSpc>
                <a:spcPct val="100000"/>
              </a:lnSpc>
            </a:pPr>
            <a:r>
              <a:rPr sz="2200" spc="10" dirty="0">
                <a:latin typeface="Arial"/>
                <a:cs typeface="Arial"/>
              </a:rPr>
              <a:t>-</a:t>
            </a:r>
            <a:endParaRPr sz="2200">
              <a:latin typeface="Arial"/>
              <a:cs typeface="Arial"/>
            </a:endParaRPr>
          </a:p>
        </p:txBody>
      </p:sp>
      <p:sp>
        <p:nvSpPr>
          <p:cNvPr id="25" name="text 1"/>
          <p:cNvSpPr txBox="1"/>
          <p:nvPr/>
        </p:nvSpPr>
        <p:spPr>
          <a:xfrm>
            <a:off x="891844" y="4500048"/>
            <a:ext cx="7229082" cy="261886"/>
          </a:xfrm>
          <a:prstGeom prst="rect">
            <a:avLst/>
          </a:prstGeom>
        </p:spPr>
        <p:txBody>
          <a:bodyPr vert="horz" wrap="none" lIns="0" tIns="0" rIns="0" bIns="0" rtlCol="0">
            <a:spAutoFit/>
          </a:bodyPr>
          <a:lstStyle/>
          <a:p>
            <a:pPr marL="0">
              <a:lnSpc>
                <a:spcPct val="100000"/>
              </a:lnSpc>
            </a:pPr>
            <a:r>
              <a:rPr sz="2200" spc="10" dirty="0">
                <a:latin typeface="Arial"/>
                <a:cs typeface="Arial"/>
              </a:rPr>
              <a:t>Contains a distillation of the best practices and structures.</a:t>
            </a:r>
            <a:endParaRPr sz="2200">
              <a:latin typeface="Arial"/>
              <a:cs typeface="Arial"/>
            </a:endParaRPr>
          </a:p>
        </p:txBody>
      </p:sp>
      <p:sp>
        <p:nvSpPr>
          <p:cNvPr id="26" name="text 1"/>
          <p:cNvSpPr txBox="1"/>
          <p:nvPr/>
        </p:nvSpPr>
        <p:spPr>
          <a:xfrm>
            <a:off x="548640" y="4988385"/>
            <a:ext cx="170403" cy="261600"/>
          </a:xfrm>
          <a:prstGeom prst="rect">
            <a:avLst/>
          </a:prstGeom>
        </p:spPr>
        <p:txBody>
          <a:bodyPr vert="horz" wrap="none" lIns="0" tIns="0" rIns="0" bIns="0" rtlCol="0">
            <a:spAutoFit/>
          </a:bodyPr>
          <a:lstStyle/>
          <a:p>
            <a:pPr marL="0">
              <a:lnSpc>
                <a:spcPct val="100000"/>
              </a:lnSpc>
            </a:pPr>
            <a:r>
              <a:rPr sz="2200" spc="10" dirty="0">
                <a:latin typeface="Arial"/>
                <a:cs typeface="Arial"/>
              </a:rPr>
              <a:t>-</a:t>
            </a:r>
            <a:endParaRPr sz="2200">
              <a:latin typeface="Arial"/>
              <a:cs typeface="Arial"/>
            </a:endParaRPr>
          </a:p>
        </p:txBody>
      </p:sp>
      <p:sp>
        <p:nvSpPr>
          <p:cNvPr id="27" name="text 1"/>
          <p:cNvSpPr txBox="1"/>
          <p:nvPr/>
        </p:nvSpPr>
        <p:spPr>
          <a:xfrm>
            <a:off x="891844" y="4988385"/>
            <a:ext cx="7631658" cy="261600"/>
          </a:xfrm>
          <a:prstGeom prst="rect">
            <a:avLst/>
          </a:prstGeom>
        </p:spPr>
        <p:txBody>
          <a:bodyPr vert="horz" wrap="none" lIns="0" tIns="0" rIns="0" bIns="0" rtlCol="0">
            <a:spAutoFit/>
          </a:bodyPr>
          <a:lstStyle/>
          <a:p>
            <a:pPr marL="0">
              <a:lnSpc>
                <a:spcPct val="100000"/>
              </a:lnSpc>
            </a:pPr>
            <a:r>
              <a:rPr sz="2200" spc="10" dirty="0">
                <a:latin typeface="Arial"/>
                <a:cs typeface="Arial"/>
              </a:rPr>
              <a:t>Helps in successful implementation of data science initiatives</a:t>
            </a:r>
            <a:endParaRPr sz="2200">
              <a:latin typeface="Arial"/>
              <a:cs typeface="Arial"/>
            </a:endParaRPr>
          </a:p>
        </p:txBody>
      </p:sp>
      <p:sp>
        <p:nvSpPr>
          <p:cNvPr id="28" name="text 1"/>
          <p:cNvSpPr txBox="1"/>
          <p:nvPr/>
        </p:nvSpPr>
        <p:spPr>
          <a:xfrm>
            <a:off x="8625205" y="6324143"/>
            <a:ext cx="148797"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4</a:t>
            </a:r>
            <a:endParaRPr sz="1600">
              <a:latin typeface="Calibri"/>
              <a:cs typeface="Calibri"/>
            </a:endParaRPr>
          </a:p>
        </p:txBody>
      </p:sp>
      <p:sp>
        <p:nvSpPr>
          <p:cNvPr id="29" name="text 1"/>
          <p:cNvSpPr txBox="1"/>
          <p:nvPr/>
        </p:nvSpPr>
        <p:spPr>
          <a:xfrm>
            <a:off x="548640" y="429964"/>
            <a:ext cx="6080760" cy="461665"/>
          </a:xfrm>
          <a:prstGeom prst="rect">
            <a:avLst/>
          </a:prstGeom>
        </p:spPr>
        <p:txBody>
          <a:bodyPr vert="horz" lIns="91440" tIns="45720" rIns="91440" bIns="45720" rtlCol="0" anchor="ctr" anchorCtr="0">
            <a:noAutofit/>
          </a:bodyPr>
          <a:lstStyle>
            <a:lvl1pPr indent="-342900">
              <a:lnSpc>
                <a:spcPts val="3600"/>
              </a:lnSpc>
              <a:spcBef>
                <a:spcPts val="0"/>
              </a:spcBef>
              <a:buFont typeface="Arial" pitchFamily="34" charset="0"/>
              <a:buNone/>
              <a:defRPr sz="3600" b="1" spc="-150" baseline="0">
                <a:latin typeface="Arial" pitchFamily="34" charset="0"/>
                <a:cs typeface="Arial"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dirty="0"/>
              <a:t>Data Science Process</a:t>
            </a:r>
          </a:p>
        </p:txBody>
      </p:sp>
      <p:sp>
        <p:nvSpPr>
          <p:cNvPr id="30" name="text 1"/>
          <p:cNvSpPr txBox="1"/>
          <p:nvPr/>
        </p:nvSpPr>
        <p:spPr>
          <a:xfrm>
            <a:off x="6772910" y="5892470"/>
            <a:ext cx="1904008" cy="214426"/>
          </a:xfrm>
          <a:prstGeom prst="rect">
            <a:avLst/>
          </a:prstGeom>
        </p:spPr>
        <p:txBody>
          <a:bodyPr vert="horz" wrap="none" lIns="0" tIns="0" rIns="0" bIns="0" rtlCol="0">
            <a:spAutoFit/>
          </a:bodyPr>
          <a:lstStyle/>
          <a:p>
            <a:pPr marL="0">
              <a:lnSpc>
                <a:spcPct val="100000"/>
              </a:lnSpc>
            </a:pPr>
            <a:r>
              <a:rPr sz="1800" spc="10" dirty="0">
                <a:solidFill>
                  <a:srgbClr val="0070C0"/>
                </a:solidFill>
                <a:latin typeface="Arial"/>
                <a:cs typeface="Arial"/>
              </a:rPr>
              <a:t>Source Reference</a:t>
            </a:r>
            <a:endParaRPr sz="1800">
              <a:latin typeface="Arial"/>
              <a:cs typeface="Arial"/>
            </a:endParaRPr>
          </a:p>
        </p:txBody>
      </p:sp>
    </p:spTree>
    <p:extLst>
      <p:ext uri="{BB962C8B-B14F-4D97-AF65-F5344CB8AC3E}">
        <p14:creationId xmlns:p14="http://schemas.microsoft.com/office/powerpoint/2010/main" val="366977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19"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21" name="object 2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2" name="object 2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23" name="object 2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4" name="object 2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25" name="object 2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548640" y="1661795"/>
            <a:ext cx="5148300" cy="214427"/>
          </a:xfrm>
          <a:prstGeom prst="rect">
            <a:avLst/>
          </a:prstGeom>
        </p:spPr>
        <p:txBody>
          <a:bodyPr vert="horz" wrap="none" lIns="0" tIns="0" rIns="0" bIns="0" rtlCol="0">
            <a:spAutoFit/>
          </a:bodyPr>
          <a:lstStyle/>
          <a:p>
            <a:pPr marL="0">
              <a:lnSpc>
                <a:spcPct val="100000"/>
              </a:lnSpc>
            </a:pPr>
            <a:r>
              <a:rPr sz="1800" spc="10" dirty="0">
                <a:latin typeface="Arial"/>
                <a:cs typeface="Arial"/>
              </a:rPr>
              <a:t>TDSP comprises of the following key components:</a:t>
            </a:r>
            <a:endParaRPr sz="1800">
              <a:latin typeface="Arial"/>
              <a:cs typeface="Arial"/>
            </a:endParaRPr>
          </a:p>
        </p:txBody>
      </p:sp>
      <p:sp>
        <p:nvSpPr>
          <p:cNvPr id="4" name="text 1"/>
          <p:cNvSpPr txBox="1"/>
          <p:nvPr/>
        </p:nvSpPr>
        <p:spPr>
          <a:xfrm>
            <a:off x="548640" y="2210816"/>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5" name="text 1"/>
          <p:cNvSpPr txBox="1"/>
          <p:nvPr/>
        </p:nvSpPr>
        <p:spPr>
          <a:xfrm>
            <a:off x="835152" y="2210816"/>
            <a:ext cx="3579748" cy="214426"/>
          </a:xfrm>
          <a:prstGeom prst="rect">
            <a:avLst/>
          </a:prstGeom>
        </p:spPr>
        <p:txBody>
          <a:bodyPr vert="horz" wrap="none" lIns="0" tIns="0" rIns="0" bIns="0" rtlCol="0">
            <a:spAutoFit/>
          </a:bodyPr>
          <a:lstStyle/>
          <a:p>
            <a:pPr marL="0">
              <a:lnSpc>
                <a:spcPct val="100000"/>
              </a:lnSpc>
            </a:pPr>
            <a:r>
              <a:rPr sz="1800" spc="10" dirty="0">
                <a:latin typeface="Arial"/>
                <a:cs typeface="Arial"/>
              </a:rPr>
              <a:t>A </a:t>
            </a:r>
            <a:r>
              <a:rPr sz="1800" b="1" spc="10" dirty="0">
                <a:latin typeface="Arial"/>
                <a:cs typeface="Arial"/>
              </a:rPr>
              <a:t>data science lifecycle </a:t>
            </a:r>
            <a:r>
              <a:rPr sz="1800" spc="10" dirty="0">
                <a:latin typeface="Arial"/>
                <a:cs typeface="Arial"/>
              </a:rPr>
              <a:t>definition</a:t>
            </a:r>
            <a:endParaRPr sz="1800">
              <a:latin typeface="Arial"/>
              <a:cs typeface="Arial"/>
            </a:endParaRPr>
          </a:p>
        </p:txBody>
      </p:sp>
      <p:sp>
        <p:nvSpPr>
          <p:cNvPr id="6" name="text 1"/>
          <p:cNvSpPr txBox="1"/>
          <p:nvPr/>
        </p:nvSpPr>
        <p:spPr>
          <a:xfrm>
            <a:off x="548640" y="2713736"/>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7" name="text 1"/>
          <p:cNvSpPr txBox="1"/>
          <p:nvPr/>
        </p:nvSpPr>
        <p:spPr>
          <a:xfrm>
            <a:off x="835152" y="2713736"/>
            <a:ext cx="3555873" cy="214426"/>
          </a:xfrm>
          <a:prstGeom prst="rect">
            <a:avLst/>
          </a:prstGeom>
        </p:spPr>
        <p:txBody>
          <a:bodyPr vert="horz" wrap="none" lIns="0" tIns="0" rIns="0" bIns="0" rtlCol="0">
            <a:spAutoFit/>
          </a:bodyPr>
          <a:lstStyle/>
          <a:p>
            <a:pPr marL="0">
              <a:lnSpc>
                <a:spcPct val="100000"/>
              </a:lnSpc>
            </a:pPr>
            <a:r>
              <a:rPr sz="1800" spc="10" dirty="0">
                <a:latin typeface="Arial"/>
                <a:cs typeface="Arial"/>
              </a:rPr>
              <a:t>A </a:t>
            </a:r>
            <a:r>
              <a:rPr sz="1800" b="1" spc="10" dirty="0">
                <a:latin typeface="Arial"/>
                <a:cs typeface="Arial"/>
              </a:rPr>
              <a:t>standardized project structure</a:t>
            </a:r>
            <a:endParaRPr sz="1800">
              <a:latin typeface="Arial"/>
              <a:cs typeface="Arial"/>
            </a:endParaRPr>
          </a:p>
        </p:txBody>
      </p:sp>
      <p:sp>
        <p:nvSpPr>
          <p:cNvPr id="8" name="text 1"/>
          <p:cNvSpPr txBox="1"/>
          <p:nvPr/>
        </p:nvSpPr>
        <p:spPr>
          <a:xfrm>
            <a:off x="548640" y="3216380"/>
            <a:ext cx="251795" cy="214712"/>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9" name="text 1"/>
          <p:cNvSpPr txBox="1"/>
          <p:nvPr/>
        </p:nvSpPr>
        <p:spPr>
          <a:xfrm>
            <a:off x="835152" y="3216380"/>
            <a:ext cx="5713451" cy="214712"/>
          </a:xfrm>
          <a:prstGeom prst="rect">
            <a:avLst/>
          </a:prstGeom>
        </p:spPr>
        <p:txBody>
          <a:bodyPr vert="horz" wrap="none" lIns="0" tIns="0" rIns="0" bIns="0" rtlCol="0">
            <a:spAutoFit/>
          </a:bodyPr>
          <a:lstStyle/>
          <a:p>
            <a:pPr marL="0">
              <a:lnSpc>
                <a:spcPct val="100000"/>
              </a:lnSpc>
            </a:pPr>
            <a:r>
              <a:rPr sz="1800" b="1" spc="10" dirty="0">
                <a:latin typeface="Arial"/>
                <a:cs typeface="Arial"/>
              </a:rPr>
              <a:t>Infrastructure and resources </a:t>
            </a:r>
            <a:r>
              <a:rPr sz="1800" spc="10" dirty="0">
                <a:latin typeface="Arial"/>
                <a:cs typeface="Arial"/>
              </a:rPr>
              <a:t>for data science projects</a:t>
            </a:r>
            <a:endParaRPr sz="1800">
              <a:latin typeface="Arial"/>
              <a:cs typeface="Arial"/>
            </a:endParaRPr>
          </a:p>
        </p:txBody>
      </p:sp>
      <p:sp>
        <p:nvSpPr>
          <p:cNvPr id="10" name="text 1"/>
          <p:cNvSpPr txBox="1"/>
          <p:nvPr/>
        </p:nvSpPr>
        <p:spPr>
          <a:xfrm>
            <a:off x="548640" y="3719830"/>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1" name="text 1"/>
          <p:cNvSpPr txBox="1"/>
          <p:nvPr/>
        </p:nvSpPr>
        <p:spPr>
          <a:xfrm>
            <a:off x="835152" y="3719830"/>
            <a:ext cx="4108500" cy="214426"/>
          </a:xfrm>
          <a:prstGeom prst="rect">
            <a:avLst/>
          </a:prstGeom>
        </p:spPr>
        <p:txBody>
          <a:bodyPr vert="horz" wrap="none" lIns="0" tIns="0" rIns="0" bIns="0" rtlCol="0">
            <a:spAutoFit/>
          </a:bodyPr>
          <a:lstStyle/>
          <a:p>
            <a:pPr marL="0">
              <a:lnSpc>
                <a:spcPct val="100000"/>
              </a:lnSpc>
            </a:pPr>
            <a:r>
              <a:rPr sz="1800" b="1" spc="10" dirty="0">
                <a:latin typeface="Arial"/>
                <a:cs typeface="Arial"/>
              </a:rPr>
              <a:t>Tools and utilities </a:t>
            </a:r>
            <a:r>
              <a:rPr sz="1800" spc="10" dirty="0">
                <a:latin typeface="Arial"/>
                <a:cs typeface="Arial"/>
              </a:rPr>
              <a:t>for project execution</a:t>
            </a:r>
            <a:endParaRPr sz="1800">
              <a:latin typeface="Arial"/>
              <a:cs typeface="Arial"/>
            </a:endParaRPr>
          </a:p>
        </p:txBody>
      </p:sp>
      <p:sp>
        <p:nvSpPr>
          <p:cNvPr id="12" name="text 1"/>
          <p:cNvSpPr txBox="1"/>
          <p:nvPr/>
        </p:nvSpPr>
        <p:spPr>
          <a:xfrm>
            <a:off x="8625205" y="6324143"/>
            <a:ext cx="148797"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5</a:t>
            </a:r>
            <a:endParaRPr sz="1600">
              <a:latin typeface="Calibri"/>
              <a:cs typeface="Calibri"/>
            </a:endParaRPr>
          </a:p>
        </p:txBody>
      </p:sp>
      <p:sp>
        <p:nvSpPr>
          <p:cNvPr id="13" name="text 1"/>
          <p:cNvSpPr txBox="1"/>
          <p:nvPr/>
        </p:nvSpPr>
        <p:spPr>
          <a:xfrm>
            <a:off x="455594" y="457886"/>
            <a:ext cx="6173806" cy="553998"/>
          </a:xfrm>
          <a:prstGeom prst="rect">
            <a:avLst/>
          </a:prstGeom>
        </p:spPr>
        <p:txBody>
          <a:bodyPr vert="horz" wrap="none" lIns="0" tIns="0" rIns="0" bIns="0" rtlCol="0">
            <a:spAutoFit/>
          </a:bodyPr>
          <a:lstStyle/>
          <a:p>
            <a:r>
              <a:rPr sz="3600" b="1" spc="-150" dirty="0">
                <a:latin typeface="Arial" pitchFamily="34" charset="0"/>
                <a:cs typeface="Arial" pitchFamily="34" charset="0"/>
              </a:rPr>
              <a:t>Key</a:t>
            </a:r>
            <a:r>
              <a:rPr sz="3200" b="1" spc="10" dirty="0">
                <a:solidFill>
                  <a:srgbClr val="C00000"/>
                </a:solidFill>
                <a:latin typeface="Comic Sans MS"/>
                <a:cs typeface="Comic Sans MS"/>
              </a:rPr>
              <a:t> </a:t>
            </a:r>
            <a:r>
              <a:rPr sz="3600" b="1" spc="-150" dirty="0">
                <a:latin typeface="Arial" pitchFamily="34" charset="0"/>
                <a:cs typeface="Arial" pitchFamily="34" charset="0"/>
              </a:rPr>
              <a:t>components</a:t>
            </a:r>
            <a:r>
              <a:rPr sz="3200" b="1" spc="10" dirty="0">
                <a:solidFill>
                  <a:srgbClr val="C00000"/>
                </a:solidFill>
                <a:latin typeface="Comic Sans MS"/>
                <a:cs typeface="Comic Sans MS"/>
              </a:rPr>
              <a:t> </a:t>
            </a:r>
            <a:r>
              <a:rPr sz="3600" b="1" spc="-150" dirty="0">
                <a:latin typeface="Arial" pitchFamily="34" charset="0"/>
                <a:cs typeface="Arial" pitchFamily="34" charset="0"/>
              </a:rPr>
              <a:t>of</a:t>
            </a:r>
            <a:r>
              <a:rPr sz="3200" b="1" spc="10" dirty="0">
                <a:solidFill>
                  <a:srgbClr val="C00000"/>
                </a:solidFill>
                <a:latin typeface="Comic Sans MS"/>
                <a:cs typeface="Comic Sans MS"/>
              </a:rPr>
              <a:t> </a:t>
            </a:r>
            <a:r>
              <a:rPr sz="3600" b="1" spc="-150" dirty="0" smtClean="0">
                <a:latin typeface="Arial" pitchFamily="34" charset="0"/>
                <a:cs typeface="Arial" pitchFamily="34" charset="0"/>
              </a:rPr>
              <a:t>the</a:t>
            </a:r>
            <a:r>
              <a:rPr lang="en-US" sz="3600" b="1" spc="-150" dirty="0" smtClean="0">
                <a:latin typeface="Arial" pitchFamily="34" charset="0"/>
                <a:cs typeface="Arial" pitchFamily="34" charset="0"/>
              </a:rPr>
              <a:t> </a:t>
            </a:r>
            <a:r>
              <a:rPr lang="en-US" sz="3600" b="1" spc="-150" dirty="0">
                <a:latin typeface="Arial" pitchFamily="34" charset="0"/>
                <a:cs typeface="Arial" pitchFamily="34" charset="0"/>
              </a:rPr>
              <a:t>TDSP</a:t>
            </a:r>
            <a:endParaRPr sz="3600" b="1" spc="-150" dirty="0">
              <a:latin typeface="Arial" pitchFamily="34" charset="0"/>
              <a:cs typeface="Arial" pitchFamily="34" charset="0"/>
            </a:endParaRPr>
          </a:p>
        </p:txBody>
      </p:sp>
    </p:spTree>
    <p:extLst>
      <p:ext uri="{BB962C8B-B14F-4D97-AF65-F5344CB8AC3E}">
        <p14:creationId xmlns:p14="http://schemas.microsoft.com/office/powerpoint/2010/main" val="946644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2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26" name="object 2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7" name="object 2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2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28" name="object 2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9" name="object 2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30" name="object 3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548640" y="1661795"/>
            <a:ext cx="8110780"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The Team Data Science Process (TDSP) provides a lifecycle to structure the</a:t>
            </a:r>
            <a:endParaRPr sz="1800">
              <a:latin typeface="Arial"/>
              <a:cs typeface="Arial"/>
            </a:endParaRPr>
          </a:p>
        </p:txBody>
      </p:sp>
      <p:sp>
        <p:nvSpPr>
          <p:cNvPr id="4" name="text 1"/>
          <p:cNvSpPr txBox="1"/>
          <p:nvPr/>
        </p:nvSpPr>
        <p:spPr>
          <a:xfrm>
            <a:off x="548640" y="1936496"/>
            <a:ext cx="8109483" cy="214426"/>
          </a:xfrm>
          <a:prstGeom prst="rect">
            <a:avLst/>
          </a:prstGeom>
        </p:spPr>
        <p:txBody>
          <a:bodyPr vert="horz" wrap="none" lIns="0" tIns="0" rIns="0" bIns="0" rtlCol="0">
            <a:spAutoFit/>
          </a:bodyPr>
          <a:lstStyle/>
          <a:p>
            <a:pPr marL="0">
              <a:lnSpc>
                <a:spcPct val="100000"/>
              </a:lnSpc>
            </a:pPr>
            <a:r>
              <a:rPr sz="1800" spc="10" dirty="0">
                <a:latin typeface="Arial"/>
                <a:cs typeface="Arial"/>
              </a:rPr>
              <a:t>development of your data science projects. The lifecycle outlines the steps,</a:t>
            </a:r>
            <a:endParaRPr sz="1800">
              <a:latin typeface="Arial"/>
              <a:cs typeface="Arial"/>
            </a:endParaRPr>
          </a:p>
        </p:txBody>
      </p:sp>
      <p:sp>
        <p:nvSpPr>
          <p:cNvPr id="5" name="text 1"/>
          <p:cNvSpPr txBox="1"/>
          <p:nvPr/>
        </p:nvSpPr>
        <p:spPr>
          <a:xfrm>
            <a:off x="548640" y="2210816"/>
            <a:ext cx="7224116" cy="214426"/>
          </a:xfrm>
          <a:prstGeom prst="rect">
            <a:avLst/>
          </a:prstGeom>
        </p:spPr>
        <p:txBody>
          <a:bodyPr vert="horz" wrap="none" lIns="0" tIns="0" rIns="0" bIns="0" rtlCol="0">
            <a:spAutoFit/>
          </a:bodyPr>
          <a:lstStyle/>
          <a:p>
            <a:pPr marL="0">
              <a:lnSpc>
                <a:spcPct val="100000"/>
              </a:lnSpc>
            </a:pPr>
            <a:r>
              <a:rPr sz="1800" spc="10" dirty="0">
                <a:latin typeface="Arial"/>
                <a:cs typeface="Arial"/>
              </a:rPr>
              <a:t>from start to finish, that projects usually follow when they are executed.</a:t>
            </a:r>
            <a:endParaRPr sz="1800">
              <a:latin typeface="Arial"/>
              <a:cs typeface="Arial"/>
            </a:endParaRPr>
          </a:p>
        </p:txBody>
      </p:sp>
      <p:sp>
        <p:nvSpPr>
          <p:cNvPr id="6" name="text 1"/>
          <p:cNvSpPr txBox="1"/>
          <p:nvPr/>
        </p:nvSpPr>
        <p:spPr>
          <a:xfrm>
            <a:off x="548640" y="2759456"/>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7" name="text 1"/>
          <p:cNvSpPr txBox="1"/>
          <p:nvPr/>
        </p:nvSpPr>
        <p:spPr>
          <a:xfrm>
            <a:off x="835152" y="2759456"/>
            <a:ext cx="7808263" cy="214426"/>
          </a:xfrm>
          <a:prstGeom prst="rect">
            <a:avLst/>
          </a:prstGeom>
        </p:spPr>
        <p:txBody>
          <a:bodyPr vert="horz" wrap="none" lIns="0" tIns="0" rIns="0" bIns="0" rtlCol="0">
            <a:spAutoFit/>
          </a:bodyPr>
          <a:lstStyle/>
          <a:p>
            <a:pPr marL="0">
              <a:lnSpc>
                <a:spcPct val="100000"/>
              </a:lnSpc>
            </a:pPr>
            <a:r>
              <a:rPr sz="1800" spc="10" dirty="0">
                <a:latin typeface="Arial"/>
                <a:cs typeface="Arial"/>
              </a:rPr>
              <a:t>Designed for data science projects that ship as part of intelligent applications</a:t>
            </a:r>
            <a:endParaRPr sz="1800">
              <a:latin typeface="Arial"/>
              <a:cs typeface="Arial"/>
            </a:endParaRPr>
          </a:p>
        </p:txBody>
      </p:sp>
      <p:sp>
        <p:nvSpPr>
          <p:cNvPr id="8" name="text 1"/>
          <p:cNvSpPr txBox="1"/>
          <p:nvPr/>
        </p:nvSpPr>
        <p:spPr>
          <a:xfrm>
            <a:off x="548640" y="3262100"/>
            <a:ext cx="251795" cy="214712"/>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9" name="text 1"/>
          <p:cNvSpPr txBox="1"/>
          <p:nvPr/>
        </p:nvSpPr>
        <p:spPr>
          <a:xfrm>
            <a:off x="835152" y="3262100"/>
            <a:ext cx="7236123" cy="214712"/>
          </a:xfrm>
          <a:prstGeom prst="rect">
            <a:avLst/>
          </a:prstGeom>
        </p:spPr>
        <p:txBody>
          <a:bodyPr vert="horz" wrap="none" lIns="0" tIns="0" rIns="0" bIns="0" rtlCol="0">
            <a:spAutoFit/>
          </a:bodyPr>
          <a:lstStyle/>
          <a:p>
            <a:pPr marL="0">
              <a:lnSpc>
                <a:spcPct val="100000"/>
              </a:lnSpc>
            </a:pPr>
            <a:r>
              <a:rPr sz="1800" spc="10" dirty="0">
                <a:latin typeface="Arial"/>
                <a:cs typeface="Arial"/>
              </a:rPr>
              <a:t>Machine learning or artificial intelligence models for predictive analytics</a:t>
            </a:r>
            <a:endParaRPr sz="1800">
              <a:latin typeface="Arial"/>
              <a:cs typeface="Arial"/>
            </a:endParaRPr>
          </a:p>
        </p:txBody>
      </p:sp>
      <p:sp>
        <p:nvSpPr>
          <p:cNvPr id="10" name="text 1"/>
          <p:cNvSpPr txBox="1"/>
          <p:nvPr/>
        </p:nvSpPr>
        <p:spPr>
          <a:xfrm>
            <a:off x="548640" y="3765550"/>
            <a:ext cx="2514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1" name="text 1"/>
          <p:cNvSpPr txBox="1"/>
          <p:nvPr/>
        </p:nvSpPr>
        <p:spPr>
          <a:xfrm>
            <a:off x="835152" y="3765550"/>
            <a:ext cx="7822134" cy="214426"/>
          </a:xfrm>
          <a:prstGeom prst="rect">
            <a:avLst/>
          </a:prstGeom>
        </p:spPr>
        <p:txBody>
          <a:bodyPr vert="horz" wrap="none" lIns="0" tIns="0" rIns="0" bIns="0" rtlCol="0">
            <a:spAutoFit/>
          </a:bodyPr>
          <a:lstStyle/>
          <a:p>
            <a:pPr marL="0">
              <a:lnSpc>
                <a:spcPct val="100000"/>
              </a:lnSpc>
            </a:pPr>
            <a:r>
              <a:rPr sz="1800" spc="10" dirty="0">
                <a:latin typeface="Arial"/>
                <a:cs typeface="Arial"/>
              </a:rPr>
              <a:t>Exploratory data science projects or ad hoc analytics projects can also</a:t>
            </a:r>
            <a:endParaRPr sz="1800">
              <a:latin typeface="Arial"/>
              <a:cs typeface="Arial"/>
            </a:endParaRPr>
          </a:p>
        </p:txBody>
      </p:sp>
      <p:sp>
        <p:nvSpPr>
          <p:cNvPr id="12" name="text 1"/>
          <p:cNvSpPr txBox="1"/>
          <p:nvPr/>
        </p:nvSpPr>
        <p:spPr>
          <a:xfrm>
            <a:off x="835152" y="4039870"/>
            <a:ext cx="748893" cy="214427"/>
          </a:xfrm>
          <a:prstGeom prst="rect">
            <a:avLst/>
          </a:prstGeom>
        </p:spPr>
        <p:txBody>
          <a:bodyPr vert="horz" wrap="none" lIns="0" tIns="0" rIns="0" bIns="0" rtlCol="0">
            <a:spAutoFit/>
          </a:bodyPr>
          <a:lstStyle/>
          <a:p>
            <a:pPr marL="0">
              <a:lnSpc>
                <a:spcPct val="100000"/>
              </a:lnSpc>
            </a:pPr>
            <a:r>
              <a:rPr sz="1800" spc="10" dirty="0">
                <a:latin typeface="Arial"/>
                <a:cs typeface="Arial"/>
              </a:rPr>
              <a:t>benefit</a:t>
            </a:r>
            <a:endParaRPr sz="1800">
              <a:latin typeface="Arial"/>
              <a:cs typeface="Arial"/>
            </a:endParaRPr>
          </a:p>
        </p:txBody>
      </p:sp>
      <p:sp>
        <p:nvSpPr>
          <p:cNvPr id="13" name="text 1"/>
          <p:cNvSpPr txBox="1"/>
          <p:nvPr/>
        </p:nvSpPr>
        <p:spPr>
          <a:xfrm>
            <a:off x="8625205" y="6324143"/>
            <a:ext cx="148797"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6</a:t>
            </a:r>
            <a:endParaRPr sz="1600">
              <a:latin typeface="Calibri"/>
              <a:cs typeface="Calibri"/>
            </a:endParaRPr>
          </a:p>
        </p:txBody>
      </p:sp>
      <p:sp>
        <p:nvSpPr>
          <p:cNvPr id="14" name="text 1"/>
          <p:cNvSpPr txBox="1"/>
          <p:nvPr/>
        </p:nvSpPr>
        <p:spPr>
          <a:xfrm>
            <a:off x="548640" y="429964"/>
            <a:ext cx="4598375"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Data Science Lifecycle</a:t>
            </a:r>
          </a:p>
        </p:txBody>
      </p:sp>
    </p:spTree>
    <p:extLst>
      <p:ext uri="{BB962C8B-B14F-4D97-AF65-F5344CB8AC3E}">
        <p14:creationId xmlns:p14="http://schemas.microsoft.com/office/powerpoint/2010/main" val="2029663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25"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31" name="object 3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32" name="object 3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2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33" name="object 3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34" name="object 3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35" name="object 3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8625205" y="6324143"/>
            <a:ext cx="148797" cy="202996"/>
          </a:xfrm>
          <a:prstGeom prst="rect">
            <a:avLst/>
          </a:prstGeom>
        </p:spPr>
        <p:txBody>
          <a:bodyPr vert="horz" wrap="none" lIns="0" tIns="0" rIns="0" bIns="0" rtlCol="0">
            <a:spAutoFit/>
          </a:bodyPr>
          <a:lstStyle/>
          <a:p>
            <a:pPr marL="0">
              <a:lnSpc>
                <a:spcPct val="100000"/>
              </a:lnSpc>
            </a:pPr>
            <a:r>
              <a:rPr sz="1600" b="1" spc="10" dirty="0">
                <a:latin typeface="Calibri"/>
                <a:cs typeface="Calibri"/>
              </a:rPr>
              <a:t>7</a:t>
            </a:r>
            <a:endParaRPr sz="1600">
              <a:latin typeface="Calibri"/>
              <a:cs typeface="Calibri"/>
            </a:endParaRPr>
          </a:p>
        </p:txBody>
      </p:sp>
      <p:sp>
        <p:nvSpPr>
          <p:cNvPr id="4" name="text 1"/>
          <p:cNvSpPr txBox="1"/>
          <p:nvPr/>
        </p:nvSpPr>
        <p:spPr>
          <a:xfrm>
            <a:off x="548640" y="429964"/>
            <a:ext cx="4598375" cy="461665"/>
          </a:xfrm>
          <a:prstGeom prst="rect">
            <a:avLst/>
          </a:prstGeom>
        </p:spPr>
        <p:txBody>
          <a:bodyPr vert="horz" wrap="none" lIns="0" tIns="0" rIns="0" bIns="0" rtlCol="0">
            <a:spAutoFit/>
          </a:bodyPr>
          <a:lstStyle/>
          <a:p>
            <a:pPr indent="-342900">
              <a:lnSpc>
                <a:spcPts val="3600"/>
              </a:lnSpc>
            </a:pPr>
            <a:r>
              <a:rPr sz="3600" b="1" spc="-150" dirty="0">
                <a:latin typeface="Arial" pitchFamily="34" charset="0"/>
                <a:cs typeface="Arial" pitchFamily="34" charset="0"/>
              </a:rPr>
              <a:t>Data Science Lifecycle</a:t>
            </a:r>
          </a:p>
        </p:txBody>
      </p:sp>
      <p:pic>
        <p:nvPicPr>
          <p:cNvPr id="2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371600"/>
            <a:ext cx="8686799" cy="5160029"/>
          </a:xfrm>
          <a:prstGeom prst="rect">
            <a:avLst/>
          </a:prstGeom>
        </p:spPr>
      </p:pic>
    </p:spTree>
    <p:extLst>
      <p:ext uri="{BB962C8B-B14F-4D97-AF65-F5344CB8AC3E}">
        <p14:creationId xmlns:p14="http://schemas.microsoft.com/office/powerpoint/2010/main" val="1979069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14988</TotalTime>
  <Words>2553</Words>
  <Application>Microsoft Office PowerPoint</Application>
  <PresentationFormat>On-screen Show (4:3)</PresentationFormat>
  <Paragraphs>308</Paragraphs>
  <Slides>31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BentonSans</vt:lpstr>
      <vt:lpstr>BentonSans Book</vt:lpstr>
      <vt:lpstr>Calibri</vt:lpstr>
      <vt:lpstr>Calibri Light</vt:lpstr>
      <vt:lpstr>Comic Sans MS</vt:lpstr>
      <vt:lpstr>Georgia</vt:lpstr>
      <vt:lpstr>Office Theme</vt:lpstr>
      <vt:lpstr>1_Office Theme</vt:lpstr>
      <vt:lpstr>Data Science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Detailed stages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Sumita Narang</cp:lastModifiedBy>
  <cp:revision>187</cp:revision>
  <dcterms:created xsi:type="dcterms:W3CDTF">2019-01-11T06:17:47Z</dcterms:created>
  <dcterms:modified xsi:type="dcterms:W3CDTF">2020-07-18T12:34:59Z</dcterms:modified>
</cp:coreProperties>
</file>