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68"/>
  </p:notesMasterIdLst>
  <p:sldIdLst>
    <p:sldId id="301" r:id="rId3"/>
    <p:sldId id="432" r:id="rId4"/>
    <p:sldId id="323" r:id="rId5"/>
    <p:sldId id="315" r:id="rId6"/>
    <p:sldId id="316" r:id="rId7"/>
    <p:sldId id="317" r:id="rId8"/>
    <p:sldId id="324" r:id="rId9"/>
    <p:sldId id="318" r:id="rId10"/>
    <p:sldId id="411" r:id="rId11"/>
    <p:sldId id="412" r:id="rId12"/>
    <p:sldId id="413" r:id="rId13"/>
    <p:sldId id="440" r:id="rId14"/>
    <p:sldId id="414" r:id="rId15"/>
    <p:sldId id="415" r:id="rId16"/>
    <p:sldId id="416" r:id="rId17"/>
    <p:sldId id="417" r:id="rId18"/>
    <p:sldId id="418" r:id="rId19"/>
    <p:sldId id="419" r:id="rId20"/>
    <p:sldId id="420" r:id="rId21"/>
    <p:sldId id="421" r:id="rId22"/>
    <p:sldId id="422" r:id="rId23"/>
    <p:sldId id="423" r:id="rId24"/>
    <p:sldId id="424" r:id="rId25"/>
    <p:sldId id="425" r:id="rId26"/>
    <p:sldId id="426" r:id="rId27"/>
    <p:sldId id="441" r:id="rId28"/>
    <p:sldId id="427" r:id="rId29"/>
    <p:sldId id="436" r:id="rId30"/>
    <p:sldId id="365" r:id="rId31"/>
    <p:sldId id="366" r:id="rId32"/>
    <p:sldId id="367" r:id="rId33"/>
    <p:sldId id="368" r:id="rId34"/>
    <p:sldId id="369" r:id="rId35"/>
    <p:sldId id="370" r:id="rId36"/>
    <p:sldId id="371" r:id="rId37"/>
    <p:sldId id="372" r:id="rId38"/>
    <p:sldId id="373" r:id="rId39"/>
    <p:sldId id="374" r:id="rId40"/>
    <p:sldId id="375" r:id="rId41"/>
    <p:sldId id="376" r:id="rId42"/>
    <p:sldId id="377" r:id="rId43"/>
    <p:sldId id="378" r:id="rId44"/>
    <p:sldId id="379" r:id="rId45"/>
    <p:sldId id="380" r:id="rId46"/>
    <p:sldId id="381" r:id="rId47"/>
    <p:sldId id="382" r:id="rId48"/>
    <p:sldId id="433" r:id="rId49"/>
    <p:sldId id="434" r:id="rId50"/>
    <p:sldId id="435" r:id="rId51"/>
    <p:sldId id="383" r:id="rId52"/>
    <p:sldId id="294" r:id="rId53"/>
    <p:sldId id="443" r:id="rId54"/>
    <p:sldId id="304" r:id="rId55"/>
    <p:sldId id="442" r:id="rId56"/>
    <p:sldId id="444" r:id="rId57"/>
    <p:sldId id="445" r:id="rId58"/>
    <p:sldId id="298" r:id="rId59"/>
    <p:sldId id="297" r:id="rId60"/>
    <p:sldId id="300" r:id="rId61"/>
    <p:sldId id="437" r:id="rId62"/>
    <p:sldId id="439" r:id="rId63"/>
    <p:sldId id="276" r:id="rId64"/>
    <p:sldId id="302" r:id="rId65"/>
    <p:sldId id="305" r:id="rId66"/>
    <p:sldId id="306"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994327-4D52-45BB-981D-E882642C3DF0}">
          <p14:sldIdLst>
            <p14:sldId id="301"/>
            <p14:sldId id="432"/>
            <p14:sldId id="323"/>
            <p14:sldId id="315"/>
            <p14:sldId id="316"/>
            <p14:sldId id="317"/>
            <p14:sldId id="324"/>
            <p14:sldId id="318"/>
            <p14:sldId id="411"/>
            <p14:sldId id="412"/>
            <p14:sldId id="413"/>
            <p14:sldId id="440"/>
            <p14:sldId id="414"/>
            <p14:sldId id="415"/>
            <p14:sldId id="416"/>
            <p14:sldId id="417"/>
            <p14:sldId id="418"/>
            <p14:sldId id="419"/>
            <p14:sldId id="420"/>
            <p14:sldId id="421"/>
            <p14:sldId id="422"/>
            <p14:sldId id="423"/>
            <p14:sldId id="424"/>
            <p14:sldId id="425"/>
            <p14:sldId id="426"/>
            <p14:sldId id="441"/>
            <p14:sldId id="427"/>
            <p14:sldId id="436"/>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433"/>
            <p14:sldId id="434"/>
            <p14:sldId id="435"/>
            <p14:sldId id="383"/>
            <p14:sldId id="294"/>
            <p14:sldId id="443"/>
            <p14:sldId id="304"/>
            <p14:sldId id="442"/>
            <p14:sldId id="444"/>
            <p14:sldId id="445"/>
            <p14:sldId id="298"/>
            <p14:sldId id="297"/>
            <p14:sldId id="300"/>
            <p14:sldId id="437"/>
            <p14:sldId id="439"/>
            <p14:sldId id="276"/>
            <p14:sldId id="302"/>
            <p14:sldId id="305"/>
            <p14:sldId id="3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94343" autoAdjust="0"/>
  </p:normalViewPr>
  <p:slideViewPr>
    <p:cSldViewPr>
      <p:cViewPr varScale="1">
        <p:scale>
          <a:sx n="69" d="100"/>
          <a:sy n="69" d="100"/>
        </p:scale>
        <p:origin x="135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570866-D7CD-4B2C-8980-75C4937BE2F6}" type="doc">
      <dgm:prSet loTypeId="urn:microsoft.com/office/officeart/2005/8/layout/hierarchy4" loCatId="hierarchy" qsTypeId="urn:microsoft.com/office/officeart/2005/8/quickstyle/3d1" qsCatId="3D" csTypeId="urn:microsoft.com/office/officeart/2005/8/colors/accent1_2" csCatId="accent1" phldr="1"/>
      <dgm:spPr/>
      <dgm:t>
        <a:bodyPr/>
        <a:lstStyle/>
        <a:p>
          <a:endParaRPr lang="en-US"/>
        </a:p>
      </dgm:t>
    </dgm:pt>
    <dgm:pt modelId="{C0CD4271-38B2-4B76-9840-06DB11B039D8}">
      <dgm:prSet phldrT="[Text]" custT="1"/>
      <dgm:spPr/>
      <dgm:t>
        <a:bodyPr/>
        <a:lstStyle/>
        <a:p>
          <a:r>
            <a:rPr lang="en-US" sz="1800" b="1" dirty="0" smtClean="0"/>
            <a:t>TYPES OF DATA</a:t>
          </a:r>
          <a:endParaRPr lang="en-US" sz="1800" b="1" dirty="0"/>
        </a:p>
      </dgm:t>
    </dgm:pt>
    <dgm:pt modelId="{762BEA5B-F801-4CBE-86DD-A07273262B18}" type="parTrans" cxnId="{4DE6097C-6DF4-4752-91D4-60D33D4FE596}">
      <dgm:prSet/>
      <dgm:spPr/>
      <dgm:t>
        <a:bodyPr/>
        <a:lstStyle/>
        <a:p>
          <a:endParaRPr lang="en-US" sz="2800"/>
        </a:p>
      </dgm:t>
    </dgm:pt>
    <dgm:pt modelId="{EA0CA3EF-52BB-446C-B54F-C1F54B3FE4CD}" type="sibTrans" cxnId="{4DE6097C-6DF4-4752-91D4-60D33D4FE596}">
      <dgm:prSet/>
      <dgm:spPr/>
      <dgm:t>
        <a:bodyPr/>
        <a:lstStyle/>
        <a:p>
          <a:endParaRPr lang="en-US" sz="2800"/>
        </a:p>
      </dgm:t>
    </dgm:pt>
    <dgm:pt modelId="{E541CC63-970F-48BE-8E95-90CE1FBDA127}">
      <dgm:prSet phldrT="[Text]" custT="1"/>
      <dgm:spPr/>
      <dgm:t>
        <a:bodyPr/>
        <a:lstStyle/>
        <a:p>
          <a:r>
            <a:rPr lang="en-US" sz="1800" dirty="0" smtClean="0"/>
            <a:t>Qualitative Data</a:t>
          </a:r>
          <a:endParaRPr lang="en-US" sz="1800" dirty="0"/>
        </a:p>
      </dgm:t>
    </dgm:pt>
    <dgm:pt modelId="{FA46F6C3-BA14-46FB-AB81-9D3B29BE0A05}" type="parTrans" cxnId="{4E09B766-DB89-4909-876C-A38550667C77}">
      <dgm:prSet/>
      <dgm:spPr/>
      <dgm:t>
        <a:bodyPr/>
        <a:lstStyle/>
        <a:p>
          <a:endParaRPr lang="en-US" sz="2800"/>
        </a:p>
      </dgm:t>
    </dgm:pt>
    <dgm:pt modelId="{AF7561D6-0F06-467E-A4F3-E738FA3F529E}" type="sibTrans" cxnId="{4E09B766-DB89-4909-876C-A38550667C77}">
      <dgm:prSet/>
      <dgm:spPr/>
      <dgm:t>
        <a:bodyPr/>
        <a:lstStyle/>
        <a:p>
          <a:endParaRPr lang="en-US" sz="2800"/>
        </a:p>
      </dgm:t>
    </dgm:pt>
    <dgm:pt modelId="{834D7FB2-6E23-484D-B892-396990FBD3E0}">
      <dgm:prSet phldrT="[Text]" custT="1"/>
      <dgm:spPr/>
      <dgm:t>
        <a:bodyPr/>
        <a:lstStyle/>
        <a:p>
          <a:r>
            <a:rPr lang="en-US" sz="1800" dirty="0" smtClean="0"/>
            <a:t>Binary</a:t>
          </a:r>
          <a:endParaRPr lang="en-US" sz="1800" dirty="0"/>
        </a:p>
      </dgm:t>
    </dgm:pt>
    <dgm:pt modelId="{0F850FDB-3EC8-40D6-B4D6-F9E8C8B6DE93}" type="parTrans" cxnId="{69D44D06-B119-4B29-AB2E-61DB33D691F9}">
      <dgm:prSet/>
      <dgm:spPr/>
      <dgm:t>
        <a:bodyPr/>
        <a:lstStyle/>
        <a:p>
          <a:endParaRPr lang="en-US" sz="2800"/>
        </a:p>
      </dgm:t>
    </dgm:pt>
    <dgm:pt modelId="{A00CC870-3ED9-4CD8-9F10-D4A47C4C21EE}" type="sibTrans" cxnId="{69D44D06-B119-4B29-AB2E-61DB33D691F9}">
      <dgm:prSet/>
      <dgm:spPr/>
      <dgm:t>
        <a:bodyPr/>
        <a:lstStyle/>
        <a:p>
          <a:endParaRPr lang="en-US" sz="2800"/>
        </a:p>
      </dgm:t>
    </dgm:pt>
    <dgm:pt modelId="{17A0B612-CD87-49ED-AA27-B9C159D13B4F}">
      <dgm:prSet phldrT="[Text]" custT="1"/>
      <dgm:spPr/>
      <dgm:t>
        <a:bodyPr/>
        <a:lstStyle/>
        <a:p>
          <a:r>
            <a:rPr lang="en-US" sz="1800" dirty="0" smtClean="0"/>
            <a:t>Discrete</a:t>
          </a:r>
          <a:endParaRPr lang="en-US" sz="1800" dirty="0"/>
        </a:p>
      </dgm:t>
    </dgm:pt>
    <dgm:pt modelId="{70305499-9998-4102-B96D-EAA49B7EED70}" type="parTrans" cxnId="{C5DAE55E-D35F-4091-A61E-87CD623E5E1A}">
      <dgm:prSet/>
      <dgm:spPr/>
      <dgm:t>
        <a:bodyPr/>
        <a:lstStyle/>
        <a:p>
          <a:endParaRPr lang="en-US" sz="2800"/>
        </a:p>
      </dgm:t>
    </dgm:pt>
    <dgm:pt modelId="{4A273422-B7CA-4C6C-9EF0-034694306593}" type="sibTrans" cxnId="{C5DAE55E-D35F-4091-A61E-87CD623E5E1A}">
      <dgm:prSet/>
      <dgm:spPr/>
      <dgm:t>
        <a:bodyPr/>
        <a:lstStyle/>
        <a:p>
          <a:endParaRPr lang="en-US" sz="2800"/>
        </a:p>
      </dgm:t>
    </dgm:pt>
    <dgm:pt modelId="{5D67DB1E-25ED-4D81-AB95-EE10A7862619}">
      <dgm:prSet phldrT="[Text]" custT="1"/>
      <dgm:spPr/>
      <dgm:t>
        <a:bodyPr/>
        <a:lstStyle/>
        <a:p>
          <a:r>
            <a:rPr lang="en-US" sz="1800" dirty="0" smtClean="0"/>
            <a:t>Continuous</a:t>
          </a:r>
          <a:endParaRPr lang="en-US" sz="1800" dirty="0"/>
        </a:p>
      </dgm:t>
    </dgm:pt>
    <dgm:pt modelId="{CA705B16-9FC1-4F6B-B1EA-A9C03852BDDF}" type="parTrans" cxnId="{8594E6F1-907D-4D6A-B11B-D04CF41FE7C4}">
      <dgm:prSet/>
      <dgm:spPr/>
      <dgm:t>
        <a:bodyPr/>
        <a:lstStyle/>
        <a:p>
          <a:endParaRPr lang="en-US"/>
        </a:p>
      </dgm:t>
    </dgm:pt>
    <dgm:pt modelId="{C8EA1676-FB35-465D-B6E8-EB5A1FD187C8}" type="sibTrans" cxnId="{8594E6F1-907D-4D6A-B11B-D04CF41FE7C4}">
      <dgm:prSet/>
      <dgm:spPr/>
      <dgm:t>
        <a:bodyPr/>
        <a:lstStyle/>
        <a:p>
          <a:endParaRPr lang="en-US"/>
        </a:p>
      </dgm:t>
    </dgm:pt>
    <dgm:pt modelId="{4628FA7F-84DF-42A0-93D6-2F63CF676A41}">
      <dgm:prSet phldrT="[Text]" custT="1"/>
      <dgm:spPr/>
      <dgm:t>
        <a:bodyPr/>
        <a:lstStyle/>
        <a:p>
          <a:r>
            <a:rPr lang="en-US" sz="1800" dirty="0" smtClean="0"/>
            <a:t>Quantitative Data</a:t>
          </a:r>
          <a:endParaRPr lang="en-US" sz="1800" dirty="0"/>
        </a:p>
      </dgm:t>
    </dgm:pt>
    <dgm:pt modelId="{F8018E85-7676-4261-A1C3-6E5DB23F77D2}" type="parTrans" cxnId="{805BC6BC-81D7-45DF-8A68-1456B9F56AC9}">
      <dgm:prSet/>
      <dgm:spPr/>
      <dgm:t>
        <a:bodyPr/>
        <a:lstStyle/>
        <a:p>
          <a:endParaRPr lang="en-US"/>
        </a:p>
      </dgm:t>
    </dgm:pt>
    <dgm:pt modelId="{C1D19652-8784-4C8D-AF5A-F3217D35BD8A}" type="sibTrans" cxnId="{805BC6BC-81D7-45DF-8A68-1456B9F56AC9}">
      <dgm:prSet/>
      <dgm:spPr/>
      <dgm:t>
        <a:bodyPr/>
        <a:lstStyle/>
        <a:p>
          <a:endParaRPr lang="en-US"/>
        </a:p>
      </dgm:t>
    </dgm:pt>
    <dgm:pt modelId="{9C40DCC8-FF9D-4F3E-AB50-5064E4A0DD48}">
      <dgm:prSet phldrT="[Text]" custT="1"/>
      <dgm:spPr/>
      <dgm:t>
        <a:bodyPr/>
        <a:lstStyle/>
        <a:p>
          <a:r>
            <a:rPr lang="en-US" sz="1800" dirty="0" smtClean="0"/>
            <a:t>Binary</a:t>
          </a:r>
          <a:endParaRPr lang="en-US" sz="1800" dirty="0"/>
        </a:p>
      </dgm:t>
    </dgm:pt>
    <dgm:pt modelId="{D905539E-A0A1-412A-A9E6-745048593400}" type="parTrans" cxnId="{7A69D8E2-B1DC-4349-9C1E-7A39F23EA0C7}">
      <dgm:prSet/>
      <dgm:spPr/>
      <dgm:t>
        <a:bodyPr/>
        <a:lstStyle/>
        <a:p>
          <a:endParaRPr lang="en-US"/>
        </a:p>
      </dgm:t>
    </dgm:pt>
    <dgm:pt modelId="{DAAE123F-55AF-47B4-896E-6DD2E0B61C17}" type="sibTrans" cxnId="{7A69D8E2-B1DC-4349-9C1E-7A39F23EA0C7}">
      <dgm:prSet/>
      <dgm:spPr/>
      <dgm:t>
        <a:bodyPr/>
        <a:lstStyle/>
        <a:p>
          <a:endParaRPr lang="en-US"/>
        </a:p>
      </dgm:t>
    </dgm:pt>
    <dgm:pt modelId="{4DB632C3-C301-4D08-ABBF-5827A5947935}">
      <dgm:prSet phldrT="[Text]" custT="1"/>
      <dgm:spPr/>
      <dgm:t>
        <a:bodyPr/>
        <a:lstStyle/>
        <a:p>
          <a:r>
            <a:rPr lang="en-US" sz="1800" dirty="0" smtClean="0"/>
            <a:t>Discrete</a:t>
          </a:r>
          <a:endParaRPr lang="en-US" sz="1800" dirty="0"/>
        </a:p>
      </dgm:t>
    </dgm:pt>
    <dgm:pt modelId="{D259125C-C19B-4DA6-A6D1-5A8A88B0518D}" type="parTrans" cxnId="{E7E99555-7897-4899-8CAF-07BAB1AE3775}">
      <dgm:prSet/>
      <dgm:spPr/>
      <dgm:t>
        <a:bodyPr/>
        <a:lstStyle/>
        <a:p>
          <a:endParaRPr lang="en-US"/>
        </a:p>
      </dgm:t>
    </dgm:pt>
    <dgm:pt modelId="{9941015B-0425-41DF-AC30-F084149E4F12}" type="sibTrans" cxnId="{E7E99555-7897-4899-8CAF-07BAB1AE3775}">
      <dgm:prSet/>
      <dgm:spPr/>
      <dgm:t>
        <a:bodyPr/>
        <a:lstStyle/>
        <a:p>
          <a:endParaRPr lang="en-US"/>
        </a:p>
      </dgm:t>
    </dgm:pt>
    <dgm:pt modelId="{F990870B-EE1E-4259-8809-8DE7C779DCA0}" type="pres">
      <dgm:prSet presAssocID="{85570866-D7CD-4B2C-8980-75C4937BE2F6}" presName="Name0" presStyleCnt="0">
        <dgm:presLayoutVars>
          <dgm:chPref val="1"/>
          <dgm:dir/>
          <dgm:animOne val="branch"/>
          <dgm:animLvl val="lvl"/>
          <dgm:resizeHandles/>
        </dgm:presLayoutVars>
      </dgm:prSet>
      <dgm:spPr/>
      <dgm:t>
        <a:bodyPr/>
        <a:lstStyle/>
        <a:p>
          <a:endParaRPr lang="en-US"/>
        </a:p>
      </dgm:t>
    </dgm:pt>
    <dgm:pt modelId="{A0855A34-45EF-484D-8A3E-9A4BFFFEDBD4}" type="pres">
      <dgm:prSet presAssocID="{C0CD4271-38B2-4B76-9840-06DB11B039D8}" presName="vertOne" presStyleCnt="0"/>
      <dgm:spPr/>
    </dgm:pt>
    <dgm:pt modelId="{78AC764A-CE9D-4D12-914A-56630094D630}" type="pres">
      <dgm:prSet presAssocID="{C0CD4271-38B2-4B76-9840-06DB11B039D8}" presName="txOne" presStyleLbl="node0" presStyleIdx="0" presStyleCnt="1">
        <dgm:presLayoutVars>
          <dgm:chPref val="3"/>
        </dgm:presLayoutVars>
      </dgm:prSet>
      <dgm:spPr/>
      <dgm:t>
        <a:bodyPr/>
        <a:lstStyle/>
        <a:p>
          <a:endParaRPr lang="en-US"/>
        </a:p>
      </dgm:t>
    </dgm:pt>
    <dgm:pt modelId="{7091F5EF-13A8-4714-A6FC-DF6FB2A2CC27}" type="pres">
      <dgm:prSet presAssocID="{C0CD4271-38B2-4B76-9840-06DB11B039D8}" presName="parTransOne" presStyleCnt="0"/>
      <dgm:spPr/>
    </dgm:pt>
    <dgm:pt modelId="{FAD3D724-7155-4752-97D5-D65AE504E83B}" type="pres">
      <dgm:prSet presAssocID="{C0CD4271-38B2-4B76-9840-06DB11B039D8}" presName="horzOne" presStyleCnt="0"/>
      <dgm:spPr/>
    </dgm:pt>
    <dgm:pt modelId="{CD169198-279D-4934-BC7D-5A7CBD5356D2}" type="pres">
      <dgm:prSet presAssocID="{E541CC63-970F-48BE-8E95-90CE1FBDA127}" presName="vertTwo" presStyleCnt="0"/>
      <dgm:spPr/>
    </dgm:pt>
    <dgm:pt modelId="{991A0B66-CEE2-4160-B2B9-2181F08B2E37}" type="pres">
      <dgm:prSet presAssocID="{E541CC63-970F-48BE-8E95-90CE1FBDA127}" presName="txTwo" presStyleLbl="node2" presStyleIdx="0" presStyleCnt="2">
        <dgm:presLayoutVars>
          <dgm:chPref val="3"/>
        </dgm:presLayoutVars>
      </dgm:prSet>
      <dgm:spPr/>
      <dgm:t>
        <a:bodyPr/>
        <a:lstStyle/>
        <a:p>
          <a:endParaRPr lang="en-US"/>
        </a:p>
      </dgm:t>
    </dgm:pt>
    <dgm:pt modelId="{94469267-646A-4204-A68D-7AE73F915CF0}" type="pres">
      <dgm:prSet presAssocID="{E541CC63-970F-48BE-8E95-90CE1FBDA127}" presName="parTransTwo" presStyleCnt="0"/>
      <dgm:spPr/>
    </dgm:pt>
    <dgm:pt modelId="{C8BBF1EA-AFA2-4D66-A2DA-7B69D54BE5E7}" type="pres">
      <dgm:prSet presAssocID="{E541CC63-970F-48BE-8E95-90CE1FBDA127}" presName="horzTwo" presStyleCnt="0"/>
      <dgm:spPr/>
    </dgm:pt>
    <dgm:pt modelId="{226629AC-46B1-4B8F-A318-9BF0EF927EC5}" type="pres">
      <dgm:prSet presAssocID="{9C40DCC8-FF9D-4F3E-AB50-5064E4A0DD48}" presName="vertThree" presStyleCnt="0"/>
      <dgm:spPr/>
    </dgm:pt>
    <dgm:pt modelId="{BBFCBD92-6514-43CD-B378-0C3258AA90C5}" type="pres">
      <dgm:prSet presAssocID="{9C40DCC8-FF9D-4F3E-AB50-5064E4A0DD48}" presName="txThree" presStyleLbl="node3" presStyleIdx="0" presStyleCnt="5">
        <dgm:presLayoutVars>
          <dgm:chPref val="3"/>
        </dgm:presLayoutVars>
      </dgm:prSet>
      <dgm:spPr/>
      <dgm:t>
        <a:bodyPr/>
        <a:lstStyle/>
        <a:p>
          <a:endParaRPr lang="en-US"/>
        </a:p>
      </dgm:t>
    </dgm:pt>
    <dgm:pt modelId="{1D9FA9C9-FCC4-4EC2-BC72-9AFFACCCC8EF}" type="pres">
      <dgm:prSet presAssocID="{9C40DCC8-FF9D-4F3E-AB50-5064E4A0DD48}" presName="horzThree" presStyleCnt="0"/>
      <dgm:spPr/>
    </dgm:pt>
    <dgm:pt modelId="{C48F5066-8287-469E-B1E6-C3CBF654F94B}" type="pres">
      <dgm:prSet presAssocID="{DAAE123F-55AF-47B4-896E-6DD2E0B61C17}" presName="sibSpaceThree" presStyleCnt="0"/>
      <dgm:spPr/>
    </dgm:pt>
    <dgm:pt modelId="{6B8AE904-980C-4CDF-AD16-9F054A806957}" type="pres">
      <dgm:prSet presAssocID="{4DB632C3-C301-4D08-ABBF-5827A5947935}" presName="vertThree" presStyleCnt="0"/>
      <dgm:spPr/>
    </dgm:pt>
    <dgm:pt modelId="{EDA221F2-DADC-4249-88A0-2978EC0E85F9}" type="pres">
      <dgm:prSet presAssocID="{4DB632C3-C301-4D08-ABBF-5827A5947935}" presName="txThree" presStyleLbl="node3" presStyleIdx="1" presStyleCnt="5">
        <dgm:presLayoutVars>
          <dgm:chPref val="3"/>
        </dgm:presLayoutVars>
      </dgm:prSet>
      <dgm:spPr/>
      <dgm:t>
        <a:bodyPr/>
        <a:lstStyle/>
        <a:p>
          <a:endParaRPr lang="en-US"/>
        </a:p>
      </dgm:t>
    </dgm:pt>
    <dgm:pt modelId="{22D79669-2CC7-4369-A16C-175E37C462FF}" type="pres">
      <dgm:prSet presAssocID="{4DB632C3-C301-4D08-ABBF-5827A5947935}" presName="horzThree" presStyleCnt="0"/>
      <dgm:spPr/>
    </dgm:pt>
    <dgm:pt modelId="{0E52D9AA-D831-4112-B252-0F96B375958F}" type="pres">
      <dgm:prSet presAssocID="{AF7561D6-0F06-467E-A4F3-E738FA3F529E}" presName="sibSpaceTwo" presStyleCnt="0"/>
      <dgm:spPr/>
    </dgm:pt>
    <dgm:pt modelId="{64F84BD8-19EA-4779-BBD8-61700544967E}" type="pres">
      <dgm:prSet presAssocID="{4628FA7F-84DF-42A0-93D6-2F63CF676A41}" presName="vertTwo" presStyleCnt="0"/>
      <dgm:spPr/>
    </dgm:pt>
    <dgm:pt modelId="{21D96A5C-6E7B-4E6A-9A1F-57F184ADE22D}" type="pres">
      <dgm:prSet presAssocID="{4628FA7F-84DF-42A0-93D6-2F63CF676A41}" presName="txTwo" presStyleLbl="node2" presStyleIdx="1" presStyleCnt="2">
        <dgm:presLayoutVars>
          <dgm:chPref val="3"/>
        </dgm:presLayoutVars>
      </dgm:prSet>
      <dgm:spPr/>
      <dgm:t>
        <a:bodyPr/>
        <a:lstStyle/>
        <a:p>
          <a:endParaRPr lang="en-US"/>
        </a:p>
      </dgm:t>
    </dgm:pt>
    <dgm:pt modelId="{F2B17802-B7C7-4842-AEA7-057977D7EB1E}" type="pres">
      <dgm:prSet presAssocID="{4628FA7F-84DF-42A0-93D6-2F63CF676A41}" presName="parTransTwo" presStyleCnt="0"/>
      <dgm:spPr/>
    </dgm:pt>
    <dgm:pt modelId="{36B8102F-5EDA-4B7A-8D6A-B73D5F7B630F}" type="pres">
      <dgm:prSet presAssocID="{4628FA7F-84DF-42A0-93D6-2F63CF676A41}" presName="horzTwo" presStyleCnt="0"/>
      <dgm:spPr/>
    </dgm:pt>
    <dgm:pt modelId="{003C1274-2EC3-49C9-A61B-10E44A54B174}" type="pres">
      <dgm:prSet presAssocID="{834D7FB2-6E23-484D-B892-396990FBD3E0}" presName="vertThree" presStyleCnt="0"/>
      <dgm:spPr/>
    </dgm:pt>
    <dgm:pt modelId="{81A59A77-18A0-4085-99A7-8857D304BBCE}" type="pres">
      <dgm:prSet presAssocID="{834D7FB2-6E23-484D-B892-396990FBD3E0}" presName="txThree" presStyleLbl="node3" presStyleIdx="2" presStyleCnt="5">
        <dgm:presLayoutVars>
          <dgm:chPref val="3"/>
        </dgm:presLayoutVars>
      </dgm:prSet>
      <dgm:spPr/>
      <dgm:t>
        <a:bodyPr/>
        <a:lstStyle/>
        <a:p>
          <a:endParaRPr lang="en-US"/>
        </a:p>
      </dgm:t>
    </dgm:pt>
    <dgm:pt modelId="{6A7A6712-1878-49C9-A666-C5285A9D398C}" type="pres">
      <dgm:prSet presAssocID="{834D7FB2-6E23-484D-B892-396990FBD3E0}" presName="horzThree" presStyleCnt="0"/>
      <dgm:spPr/>
    </dgm:pt>
    <dgm:pt modelId="{46DFD14F-5429-4802-B312-31ED3D06F15C}" type="pres">
      <dgm:prSet presAssocID="{A00CC870-3ED9-4CD8-9F10-D4A47C4C21EE}" presName="sibSpaceThree" presStyleCnt="0"/>
      <dgm:spPr/>
    </dgm:pt>
    <dgm:pt modelId="{2894E5B7-7752-4189-9DE2-6A2E2C3F3A51}" type="pres">
      <dgm:prSet presAssocID="{17A0B612-CD87-49ED-AA27-B9C159D13B4F}" presName="vertThree" presStyleCnt="0"/>
      <dgm:spPr/>
    </dgm:pt>
    <dgm:pt modelId="{7591FD1A-220A-4F46-8014-5DF48ECA2B2B}" type="pres">
      <dgm:prSet presAssocID="{17A0B612-CD87-49ED-AA27-B9C159D13B4F}" presName="txThree" presStyleLbl="node3" presStyleIdx="3" presStyleCnt="5">
        <dgm:presLayoutVars>
          <dgm:chPref val="3"/>
        </dgm:presLayoutVars>
      </dgm:prSet>
      <dgm:spPr/>
      <dgm:t>
        <a:bodyPr/>
        <a:lstStyle/>
        <a:p>
          <a:endParaRPr lang="en-US"/>
        </a:p>
      </dgm:t>
    </dgm:pt>
    <dgm:pt modelId="{AE480790-FD49-4110-8B24-66EA906EBCA1}" type="pres">
      <dgm:prSet presAssocID="{17A0B612-CD87-49ED-AA27-B9C159D13B4F}" presName="horzThree" presStyleCnt="0"/>
      <dgm:spPr/>
    </dgm:pt>
    <dgm:pt modelId="{F390C1CB-2C9A-40E8-8883-F7425DAE15E4}" type="pres">
      <dgm:prSet presAssocID="{4A273422-B7CA-4C6C-9EF0-034694306593}" presName="sibSpaceThree" presStyleCnt="0"/>
      <dgm:spPr/>
    </dgm:pt>
    <dgm:pt modelId="{B7ED28A7-808A-4619-9034-74374C5C1C43}" type="pres">
      <dgm:prSet presAssocID="{5D67DB1E-25ED-4D81-AB95-EE10A7862619}" presName="vertThree" presStyleCnt="0"/>
      <dgm:spPr/>
    </dgm:pt>
    <dgm:pt modelId="{D7569BF4-5788-4F0B-B82E-BF3FA0E8ABD2}" type="pres">
      <dgm:prSet presAssocID="{5D67DB1E-25ED-4D81-AB95-EE10A7862619}" presName="txThree" presStyleLbl="node3" presStyleIdx="4" presStyleCnt="5">
        <dgm:presLayoutVars>
          <dgm:chPref val="3"/>
        </dgm:presLayoutVars>
      </dgm:prSet>
      <dgm:spPr/>
      <dgm:t>
        <a:bodyPr/>
        <a:lstStyle/>
        <a:p>
          <a:endParaRPr lang="en-US"/>
        </a:p>
      </dgm:t>
    </dgm:pt>
    <dgm:pt modelId="{B3E21344-FEED-40A1-A9B5-BE9C42846661}" type="pres">
      <dgm:prSet presAssocID="{5D67DB1E-25ED-4D81-AB95-EE10A7862619}" presName="horzThree" presStyleCnt="0"/>
      <dgm:spPr/>
    </dgm:pt>
  </dgm:ptLst>
  <dgm:cxnLst>
    <dgm:cxn modelId="{5D280755-7748-4BBE-95D4-DB780A3873C8}" type="presOf" srcId="{4DB632C3-C301-4D08-ABBF-5827A5947935}" destId="{EDA221F2-DADC-4249-88A0-2978EC0E85F9}" srcOrd="0" destOrd="0" presId="urn:microsoft.com/office/officeart/2005/8/layout/hierarchy4"/>
    <dgm:cxn modelId="{7A69D8E2-B1DC-4349-9C1E-7A39F23EA0C7}" srcId="{E541CC63-970F-48BE-8E95-90CE1FBDA127}" destId="{9C40DCC8-FF9D-4F3E-AB50-5064E4A0DD48}" srcOrd="0" destOrd="0" parTransId="{D905539E-A0A1-412A-A9E6-745048593400}" sibTransId="{DAAE123F-55AF-47B4-896E-6DD2E0B61C17}"/>
    <dgm:cxn modelId="{674E7EA7-4B3A-4CCB-A2F3-C4233308B8E7}" type="presOf" srcId="{4628FA7F-84DF-42A0-93D6-2F63CF676A41}" destId="{21D96A5C-6E7B-4E6A-9A1F-57F184ADE22D}" srcOrd="0" destOrd="0" presId="urn:microsoft.com/office/officeart/2005/8/layout/hierarchy4"/>
    <dgm:cxn modelId="{C5DAE55E-D35F-4091-A61E-87CD623E5E1A}" srcId="{4628FA7F-84DF-42A0-93D6-2F63CF676A41}" destId="{17A0B612-CD87-49ED-AA27-B9C159D13B4F}" srcOrd="1" destOrd="0" parTransId="{70305499-9998-4102-B96D-EAA49B7EED70}" sibTransId="{4A273422-B7CA-4C6C-9EF0-034694306593}"/>
    <dgm:cxn modelId="{C727252F-C772-4E49-AA02-0DBD61AC6A14}" type="presOf" srcId="{9C40DCC8-FF9D-4F3E-AB50-5064E4A0DD48}" destId="{BBFCBD92-6514-43CD-B378-0C3258AA90C5}" srcOrd="0" destOrd="0" presId="urn:microsoft.com/office/officeart/2005/8/layout/hierarchy4"/>
    <dgm:cxn modelId="{FF6CBC27-8A52-4932-BA69-7FB9C283F058}" type="presOf" srcId="{17A0B612-CD87-49ED-AA27-B9C159D13B4F}" destId="{7591FD1A-220A-4F46-8014-5DF48ECA2B2B}" srcOrd="0" destOrd="0" presId="urn:microsoft.com/office/officeart/2005/8/layout/hierarchy4"/>
    <dgm:cxn modelId="{096F93E6-28AF-4451-A06E-5E15AD86D9B3}" type="presOf" srcId="{5D67DB1E-25ED-4D81-AB95-EE10A7862619}" destId="{D7569BF4-5788-4F0B-B82E-BF3FA0E8ABD2}" srcOrd="0" destOrd="0" presId="urn:microsoft.com/office/officeart/2005/8/layout/hierarchy4"/>
    <dgm:cxn modelId="{9114F881-6CA0-4495-86FF-B0231441FF76}" type="presOf" srcId="{85570866-D7CD-4B2C-8980-75C4937BE2F6}" destId="{F990870B-EE1E-4259-8809-8DE7C779DCA0}" srcOrd="0" destOrd="0" presId="urn:microsoft.com/office/officeart/2005/8/layout/hierarchy4"/>
    <dgm:cxn modelId="{4E09B766-DB89-4909-876C-A38550667C77}" srcId="{C0CD4271-38B2-4B76-9840-06DB11B039D8}" destId="{E541CC63-970F-48BE-8E95-90CE1FBDA127}" srcOrd="0" destOrd="0" parTransId="{FA46F6C3-BA14-46FB-AB81-9D3B29BE0A05}" sibTransId="{AF7561D6-0F06-467E-A4F3-E738FA3F529E}"/>
    <dgm:cxn modelId="{69D44D06-B119-4B29-AB2E-61DB33D691F9}" srcId="{4628FA7F-84DF-42A0-93D6-2F63CF676A41}" destId="{834D7FB2-6E23-484D-B892-396990FBD3E0}" srcOrd="0" destOrd="0" parTransId="{0F850FDB-3EC8-40D6-B4D6-F9E8C8B6DE93}" sibTransId="{A00CC870-3ED9-4CD8-9F10-D4A47C4C21EE}"/>
    <dgm:cxn modelId="{9E1CB603-AEE2-4A55-B3CA-AD77BC3F63A5}" type="presOf" srcId="{C0CD4271-38B2-4B76-9840-06DB11B039D8}" destId="{78AC764A-CE9D-4D12-914A-56630094D630}" srcOrd="0" destOrd="0" presId="urn:microsoft.com/office/officeart/2005/8/layout/hierarchy4"/>
    <dgm:cxn modelId="{8594E6F1-907D-4D6A-B11B-D04CF41FE7C4}" srcId="{4628FA7F-84DF-42A0-93D6-2F63CF676A41}" destId="{5D67DB1E-25ED-4D81-AB95-EE10A7862619}" srcOrd="2" destOrd="0" parTransId="{CA705B16-9FC1-4F6B-B1EA-A9C03852BDDF}" sibTransId="{C8EA1676-FB35-465D-B6E8-EB5A1FD187C8}"/>
    <dgm:cxn modelId="{A37ACB6E-00BA-41B5-AD63-F056A47B82A9}" type="presOf" srcId="{834D7FB2-6E23-484D-B892-396990FBD3E0}" destId="{81A59A77-18A0-4085-99A7-8857D304BBCE}" srcOrd="0" destOrd="0" presId="urn:microsoft.com/office/officeart/2005/8/layout/hierarchy4"/>
    <dgm:cxn modelId="{4DE6097C-6DF4-4752-91D4-60D33D4FE596}" srcId="{85570866-D7CD-4B2C-8980-75C4937BE2F6}" destId="{C0CD4271-38B2-4B76-9840-06DB11B039D8}" srcOrd="0" destOrd="0" parTransId="{762BEA5B-F801-4CBE-86DD-A07273262B18}" sibTransId="{EA0CA3EF-52BB-446C-B54F-C1F54B3FE4CD}"/>
    <dgm:cxn modelId="{E0456B0F-0964-4F01-9559-D1DA9E426968}" type="presOf" srcId="{E541CC63-970F-48BE-8E95-90CE1FBDA127}" destId="{991A0B66-CEE2-4160-B2B9-2181F08B2E37}" srcOrd="0" destOrd="0" presId="urn:microsoft.com/office/officeart/2005/8/layout/hierarchy4"/>
    <dgm:cxn modelId="{805BC6BC-81D7-45DF-8A68-1456B9F56AC9}" srcId="{C0CD4271-38B2-4B76-9840-06DB11B039D8}" destId="{4628FA7F-84DF-42A0-93D6-2F63CF676A41}" srcOrd="1" destOrd="0" parTransId="{F8018E85-7676-4261-A1C3-6E5DB23F77D2}" sibTransId="{C1D19652-8784-4C8D-AF5A-F3217D35BD8A}"/>
    <dgm:cxn modelId="{E7E99555-7897-4899-8CAF-07BAB1AE3775}" srcId="{E541CC63-970F-48BE-8E95-90CE1FBDA127}" destId="{4DB632C3-C301-4D08-ABBF-5827A5947935}" srcOrd="1" destOrd="0" parTransId="{D259125C-C19B-4DA6-A6D1-5A8A88B0518D}" sibTransId="{9941015B-0425-41DF-AC30-F084149E4F12}"/>
    <dgm:cxn modelId="{9045EE5A-813A-4804-A747-511AC1D71816}" type="presParOf" srcId="{F990870B-EE1E-4259-8809-8DE7C779DCA0}" destId="{A0855A34-45EF-484D-8A3E-9A4BFFFEDBD4}" srcOrd="0" destOrd="0" presId="urn:microsoft.com/office/officeart/2005/8/layout/hierarchy4"/>
    <dgm:cxn modelId="{B0742F52-1E23-42EC-A5B5-A49610FF9235}" type="presParOf" srcId="{A0855A34-45EF-484D-8A3E-9A4BFFFEDBD4}" destId="{78AC764A-CE9D-4D12-914A-56630094D630}" srcOrd="0" destOrd="0" presId="urn:microsoft.com/office/officeart/2005/8/layout/hierarchy4"/>
    <dgm:cxn modelId="{9BEE24E8-A209-438F-ACC0-00534462D6B8}" type="presParOf" srcId="{A0855A34-45EF-484D-8A3E-9A4BFFFEDBD4}" destId="{7091F5EF-13A8-4714-A6FC-DF6FB2A2CC27}" srcOrd="1" destOrd="0" presId="urn:microsoft.com/office/officeart/2005/8/layout/hierarchy4"/>
    <dgm:cxn modelId="{7B022FCD-FC7B-4958-A057-629081889D78}" type="presParOf" srcId="{A0855A34-45EF-484D-8A3E-9A4BFFFEDBD4}" destId="{FAD3D724-7155-4752-97D5-D65AE504E83B}" srcOrd="2" destOrd="0" presId="urn:microsoft.com/office/officeart/2005/8/layout/hierarchy4"/>
    <dgm:cxn modelId="{EA7F043C-4F23-4B77-AE22-B58EBF031E79}" type="presParOf" srcId="{FAD3D724-7155-4752-97D5-D65AE504E83B}" destId="{CD169198-279D-4934-BC7D-5A7CBD5356D2}" srcOrd="0" destOrd="0" presId="urn:microsoft.com/office/officeart/2005/8/layout/hierarchy4"/>
    <dgm:cxn modelId="{C911A184-0C19-43C9-BE2B-069DAAB6D962}" type="presParOf" srcId="{CD169198-279D-4934-BC7D-5A7CBD5356D2}" destId="{991A0B66-CEE2-4160-B2B9-2181F08B2E37}" srcOrd="0" destOrd="0" presId="urn:microsoft.com/office/officeart/2005/8/layout/hierarchy4"/>
    <dgm:cxn modelId="{F47C5170-4E8F-461C-BC12-F99232E2C446}" type="presParOf" srcId="{CD169198-279D-4934-BC7D-5A7CBD5356D2}" destId="{94469267-646A-4204-A68D-7AE73F915CF0}" srcOrd="1" destOrd="0" presId="urn:microsoft.com/office/officeart/2005/8/layout/hierarchy4"/>
    <dgm:cxn modelId="{66106630-AD1F-431A-8291-82746528B835}" type="presParOf" srcId="{CD169198-279D-4934-BC7D-5A7CBD5356D2}" destId="{C8BBF1EA-AFA2-4D66-A2DA-7B69D54BE5E7}" srcOrd="2" destOrd="0" presId="urn:microsoft.com/office/officeart/2005/8/layout/hierarchy4"/>
    <dgm:cxn modelId="{43D75218-F7B7-4C68-8449-A98724CD052F}" type="presParOf" srcId="{C8BBF1EA-AFA2-4D66-A2DA-7B69D54BE5E7}" destId="{226629AC-46B1-4B8F-A318-9BF0EF927EC5}" srcOrd="0" destOrd="0" presId="urn:microsoft.com/office/officeart/2005/8/layout/hierarchy4"/>
    <dgm:cxn modelId="{4BD5F8D0-1866-4D9C-AD4A-92B34B9A6D32}" type="presParOf" srcId="{226629AC-46B1-4B8F-A318-9BF0EF927EC5}" destId="{BBFCBD92-6514-43CD-B378-0C3258AA90C5}" srcOrd="0" destOrd="0" presId="urn:microsoft.com/office/officeart/2005/8/layout/hierarchy4"/>
    <dgm:cxn modelId="{AF69AD9A-4B2A-4407-BA33-AF6E91A92CFC}" type="presParOf" srcId="{226629AC-46B1-4B8F-A318-9BF0EF927EC5}" destId="{1D9FA9C9-FCC4-4EC2-BC72-9AFFACCCC8EF}" srcOrd="1" destOrd="0" presId="urn:microsoft.com/office/officeart/2005/8/layout/hierarchy4"/>
    <dgm:cxn modelId="{C42E0CB3-CCF4-4649-9DBF-2AFDC4DDBF17}" type="presParOf" srcId="{C8BBF1EA-AFA2-4D66-A2DA-7B69D54BE5E7}" destId="{C48F5066-8287-469E-B1E6-C3CBF654F94B}" srcOrd="1" destOrd="0" presId="urn:microsoft.com/office/officeart/2005/8/layout/hierarchy4"/>
    <dgm:cxn modelId="{21BE5970-39B2-4BB9-A5FD-D4E160FF4EC5}" type="presParOf" srcId="{C8BBF1EA-AFA2-4D66-A2DA-7B69D54BE5E7}" destId="{6B8AE904-980C-4CDF-AD16-9F054A806957}" srcOrd="2" destOrd="0" presId="urn:microsoft.com/office/officeart/2005/8/layout/hierarchy4"/>
    <dgm:cxn modelId="{CD4E6148-4F87-4086-93A3-CBF2EE0C30E7}" type="presParOf" srcId="{6B8AE904-980C-4CDF-AD16-9F054A806957}" destId="{EDA221F2-DADC-4249-88A0-2978EC0E85F9}" srcOrd="0" destOrd="0" presId="urn:microsoft.com/office/officeart/2005/8/layout/hierarchy4"/>
    <dgm:cxn modelId="{E45E30EE-55B7-4906-81C8-3C052B4D24F3}" type="presParOf" srcId="{6B8AE904-980C-4CDF-AD16-9F054A806957}" destId="{22D79669-2CC7-4369-A16C-175E37C462FF}" srcOrd="1" destOrd="0" presId="urn:microsoft.com/office/officeart/2005/8/layout/hierarchy4"/>
    <dgm:cxn modelId="{1B603CD3-0496-4BE6-93CB-612759237D96}" type="presParOf" srcId="{FAD3D724-7155-4752-97D5-D65AE504E83B}" destId="{0E52D9AA-D831-4112-B252-0F96B375958F}" srcOrd="1" destOrd="0" presId="urn:microsoft.com/office/officeart/2005/8/layout/hierarchy4"/>
    <dgm:cxn modelId="{30994B86-98E5-436D-B473-1C95C897CD60}" type="presParOf" srcId="{FAD3D724-7155-4752-97D5-D65AE504E83B}" destId="{64F84BD8-19EA-4779-BBD8-61700544967E}" srcOrd="2" destOrd="0" presId="urn:microsoft.com/office/officeart/2005/8/layout/hierarchy4"/>
    <dgm:cxn modelId="{5189E4A8-CACE-4CB9-97B3-995A9C286FE3}" type="presParOf" srcId="{64F84BD8-19EA-4779-BBD8-61700544967E}" destId="{21D96A5C-6E7B-4E6A-9A1F-57F184ADE22D}" srcOrd="0" destOrd="0" presId="urn:microsoft.com/office/officeart/2005/8/layout/hierarchy4"/>
    <dgm:cxn modelId="{635C7710-3C3F-48D0-859E-573AF9BE9180}" type="presParOf" srcId="{64F84BD8-19EA-4779-BBD8-61700544967E}" destId="{F2B17802-B7C7-4842-AEA7-057977D7EB1E}" srcOrd="1" destOrd="0" presId="urn:microsoft.com/office/officeart/2005/8/layout/hierarchy4"/>
    <dgm:cxn modelId="{0C2DEE66-1D82-4B74-B1CD-F08A6C39FFF1}" type="presParOf" srcId="{64F84BD8-19EA-4779-BBD8-61700544967E}" destId="{36B8102F-5EDA-4B7A-8D6A-B73D5F7B630F}" srcOrd="2" destOrd="0" presId="urn:microsoft.com/office/officeart/2005/8/layout/hierarchy4"/>
    <dgm:cxn modelId="{59F76814-09B2-4B38-A91C-ED346B824D78}" type="presParOf" srcId="{36B8102F-5EDA-4B7A-8D6A-B73D5F7B630F}" destId="{003C1274-2EC3-49C9-A61B-10E44A54B174}" srcOrd="0" destOrd="0" presId="urn:microsoft.com/office/officeart/2005/8/layout/hierarchy4"/>
    <dgm:cxn modelId="{41B22B21-E255-4D73-B741-552252A7BE25}" type="presParOf" srcId="{003C1274-2EC3-49C9-A61B-10E44A54B174}" destId="{81A59A77-18A0-4085-99A7-8857D304BBCE}" srcOrd="0" destOrd="0" presId="urn:microsoft.com/office/officeart/2005/8/layout/hierarchy4"/>
    <dgm:cxn modelId="{6DEA2A47-BC4D-4F29-A316-2602B8043F02}" type="presParOf" srcId="{003C1274-2EC3-49C9-A61B-10E44A54B174}" destId="{6A7A6712-1878-49C9-A666-C5285A9D398C}" srcOrd="1" destOrd="0" presId="urn:microsoft.com/office/officeart/2005/8/layout/hierarchy4"/>
    <dgm:cxn modelId="{DCBFCDDF-7D56-465D-9E81-70A60FBB9976}" type="presParOf" srcId="{36B8102F-5EDA-4B7A-8D6A-B73D5F7B630F}" destId="{46DFD14F-5429-4802-B312-31ED3D06F15C}" srcOrd="1" destOrd="0" presId="urn:microsoft.com/office/officeart/2005/8/layout/hierarchy4"/>
    <dgm:cxn modelId="{5A7730CB-2179-4AD6-950B-1B923F002B85}" type="presParOf" srcId="{36B8102F-5EDA-4B7A-8D6A-B73D5F7B630F}" destId="{2894E5B7-7752-4189-9DE2-6A2E2C3F3A51}" srcOrd="2" destOrd="0" presId="urn:microsoft.com/office/officeart/2005/8/layout/hierarchy4"/>
    <dgm:cxn modelId="{8861E01D-95CA-4467-B4B1-409027E59891}" type="presParOf" srcId="{2894E5B7-7752-4189-9DE2-6A2E2C3F3A51}" destId="{7591FD1A-220A-4F46-8014-5DF48ECA2B2B}" srcOrd="0" destOrd="0" presId="urn:microsoft.com/office/officeart/2005/8/layout/hierarchy4"/>
    <dgm:cxn modelId="{BAE12704-7087-43F7-9421-9182BB015E61}" type="presParOf" srcId="{2894E5B7-7752-4189-9DE2-6A2E2C3F3A51}" destId="{AE480790-FD49-4110-8B24-66EA906EBCA1}" srcOrd="1" destOrd="0" presId="urn:microsoft.com/office/officeart/2005/8/layout/hierarchy4"/>
    <dgm:cxn modelId="{63A7373F-49E5-485D-9F26-D8F6D6ED0005}" type="presParOf" srcId="{36B8102F-5EDA-4B7A-8D6A-B73D5F7B630F}" destId="{F390C1CB-2C9A-40E8-8883-F7425DAE15E4}" srcOrd="3" destOrd="0" presId="urn:microsoft.com/office/officeart/2005/8/layout/hierarchy4"/>
    <dgm:cxn modelId="{B4AF31DD-1904-4814-8D5F-330BFF567553}" type="presParOf" srcId="{36B8102F-5EDA-4B7A-8D6A-B73D5F7B630F}" destId="{B7ED28A7-808A-4619-9034-74374C5C1C43}" srcOrd="4" destOrd="0" presId="urn:microsoft.com/office/officeart/2005/8/layout/hierarchy4"/>
    <dgm:cxn modelId="{FABE3AB7-5F8D-449E-8096-AA340092A0AD}" type="presParOf" srcId="{B7ED28A7-808A-4619-9034-74374C5C1C43}" destId="{D7569BF4-5788-4F0B-B82E-BF3FA0E8ABD2}" srcOrd="0" destOrd="0" presId="urn:microsoft.com/office/officeart/2005/8/layout/hierarchy4"/>
    <dgm:cxn modelId="{C7B38BAF-61AC-4164-BB83-84D3809E0911}" type="presParOf" srcId="{B7ED28A7-808A-4619-9034-74374C5C1C43}" destId="{B3E21344-FEED-40A1-A9B5-BE9C42846661}"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570866-D7CD-4B2C-8980-75C4937BE2F6}" type="doc">
      <dgm:prSet loTypeId="urn:microsoft.com/office/officeart/2005/8/layout/hierarchy4" loCatId="hierarchy" qsTypeId="urn:microsoft.com/office/officeart/2005/8/quickstyle/3d1" qsCatId="3D" csTypeId="urn:microsoft.com/office/officeart/2005/8/colors/accent2_3" csCatId="accent2" phldr="1"/>
      <dgm:spPr/>
      <dgm:t>
        <a:bodyPr/>
        <a:lstStyle/>
        <a:p>
          <a:endParaRPr lang="en-US"/>
        </a:p>
      </dgm:t>
    </dgm:pt>
    <dgm:pt modelId="{C0CD4271-38B2-4B76-9840-06DB11B039D8}">
      <dgm:prSet phldrT="[Text]" custT="1"/>
      <dgm:spPr/>
      <dgm:t>
        <a:bodyPr/>
        <a:lstStyle/>
        <a:p>
          <a:r>
            <a:rPr lang="en-US" sz="1800" b="1" dirty="0" smtClean="0"/>
            <a:t>SCALES OF DATA MEASUREMENT</a:t>
          </a:r>
          <a:endParaRPr lang="en-US" sz="1800" b="1" dirty="0"/>
        </a:p>
      </dgm:t>
    </dgm:pt>
    <dgm:pt modelId="{762BEA5B-F801-4CBE-86DD-A07273262B18}" type="parTrans" cxnId="{4DE6097C-6DF4-4752-91D4-60D33D4FE596}">
      <dgm:prSet/>
      <dgm:spPr/>
      <dgm:t>
        <a:bodyPr/>
        <a:lstStyle/>
        <a:p>
          <a:endParaRPr lang="en-US" sz="2800"/>
        </a:p>
      </dgm:t>
    </dgm:pt>
    <dgm:pt modelId="{EA0CA3EF-52BB-446C-B54F-C1F54B3FE4CD}" type="sibTrans" cxnId="{4DE6097C-6DF4-4752-91D4-60D33D4FE596}">
      <dgm:prSet/>
      <dgm:spPr/>
      <dgm:t>
        <a:bodyPr/>
        <a:lstStyle/>
        <a:p>
          <a:endParaRPr lang="en-US" sz="2800"/>
        </a:p>
      </dgm:t>
    </dgm:pt>
    <dgm:pt modelId="{E541CC63-970F-48BE-8E95-90CE1FBDA127}">
      <dgm:prSet phldrT="[Text]" custT="1"/>
      <dgm:spPr/>
      <dgm:t>
        <a:bodyPr/>
        <a:lstStyle/>
        <a:p>
          <a:r>
            <a:rPr lang="en-US" sz="1800" dirty="0" smtClean="0"/>
            <a:t>Qualitative Data</a:t>
          </a:r>
          <a:endParaRPr lang="en-US" sz="1800" dirty="0"/>
        </a:p>
      </dgm:t>
    </dgm:pt>
    <dgm:pt modelId="{FA46F6C3-BA14-46FB-AB81-9D3B29BE0A05}" type="parTrans" cxnId="{4E09B766-DB89-4909-876C-A38550667C77}">
      <dgm:prSet/>
      <dgm:spPr/>
      <dgm:t>
        <a:bodyPr/>
        <a:lstStyle/>
        <a:p>
          <a:endParaRPr lang="en-US" sz="2800"/>
        </a:p>
      </dgm:t>
    </dgm:pt>
    <dgm:pt modelId="{AF7561D6-0F06-467E-A4F3-E738FA3F529E}" type="sibTrans" cxnId="{4E09B766-DB89-4909-876C-A38550667C77}">
      <dgm:prSet/>
      <dgm:spPr/>
      <dgm:t>
        <a:bodyPr/>
        <a:lstStyle/>
        <a:p>
          <a:endParaRPr lang="en-US" sz="2800"/>
        </a:p>
      </dgm:t>
    </dgm:pt>
    <dgm:pt modelId="{834D7FB2-6E23-484D-B892-396990FBD3E0}">
      <dgm:prSet phldrT="[Text]" custT="1"/>
      <dgm:spPr/>
      <dgm:t>
        <a:bodyPr/>
        <a:lstStyle/>
        <a:p>
          <a:r>
            <a:rPr lang="en-US" sz="1800" dirty="0" smtClean="0"/>
            <a:t>Interval</a:t>
          </a:r>
          <a:endParaRPr lang="en-US" sz="1800" dirty="0"/>
        </a:p>
      </dgm:t>
    </dgm:pt>
    <dgm:pt modelId="{0F850FDB-3EC8-40D6-B4D6-F9E8C8B6DE93}" type="parTrans" cxnId="{69D44D06-B119-4B29-AB2E-61DB33D691F9}">
      <dgm:prSet/>
      <dgm:spPr/>
      <dgm:t>
        <a:bodyPr/>
        <a:lstStyle/>
        <a:p>
          <a:endParaRPr lang="en-US" sz="2800"/>
        </a:p>
      </dgm:t>
    </dgm:pt>
    <dgm:pt modelId="{A00CC870-3ED9-4CD8-9F10-D4A47C4C21EE}" type="sibTrans" cxnId="{69D44D06-B119-4B29-AB2E-61DB33D691F9}">
      <dgm:prSet/>
      <dgm:spPr/>
      <dgm:t>
        <a:bodyPr/>
        <a:lstStyle/>
        <a:p>
          <a:endParaRPr lang="en-US" sz="2800"/>
        </a:p>
      </dgm:t>
    </dgm:pt>
    <dgm:pt modelId="{4628FA7F-84DF-42A0-93D6-2F63CF676A41}">
      <dgm:prSet phldrT="[Text]" custT="1"/>
      <dgm:spPr/>
      <dgm:t>
        <a:bodyPr/>
        <a:lstStyle/>
        <a:p>
          <a:r>
            <a:rPr lang="en-US" sz="1800" dirty="0" smtClean="0"/>
            <a:t>Quantitative Data</a:t>
          </a:r>
          <a:endParaRPr lang="en-US" sz="1800" dirty="0"/>
        </a:p>
      </dgm:t>
    </dgm:pt>
    <dgm:pt modelId="{F8018E85-7676-4261-A1C3-6E5DB23F77D2}" type="parTrans" cxnId="{805BC6BC-81D7-45DF-8A68-1456B9F56AC9}">
      <dgm:prSet/>
      <dgm:spPr/>
      <dgm:t>
        <a:bodyPr/>
        <a:lstStyle/>
        <a:p>
          <a:endParaRPr lang="en-US"/>
        </a:p>
      </dgm:t>
    </dgm:pt>
    <dgm:pt modelId="{C1D19652-8784-4C8D-AF5A-F3217D35BD8A}" type="sibTrans" cxnId="{805BC6BC-81D7-45DF-8A68-1456B9F56AC9}">
      <dgm:prSet/>
      <dgm:spPr/>
      <dgm:t>
        <a:bodyPr/>
        <a:lstStyle/>
        <a:p>
          <a:endParaRPr lang="en-US"/>
        </a:p>
      </dgm:t>
    </dgm:pt>
    <dgm:pt modelId="{D3EECC88-BAFC-4212-8C47-3C7695CA77C3}">
      <dgm:prSet phldrT="[Text]" custT="1"/>
      <dgm:spPr/>
      <dgm:t>
        <a:bodyPr/>
        <a:lstStyle/>
        <a:p>
          <a:r>
            <a:rPr lang="en-US" sz="1800" dirty="0" smtClean="0"/>
            <a:t>Nominal</a:t>
          </a:r>
          <a:endParaRPr lang="en-US" sz="1800" dirty="0"/>
        </a:p>
      </dgm:t>
    </dgm:pt>
    <dgm:pt modelId="{7BA09401-8738-4A64-8C65-4343C9EA2F84}" type="parTrans" cxnId="{62D520AC-6D5E-40D5-96C4-089F7B3D491F}">
      <dgm:prSet/>
      <dgm:spPr/>
      <dgm:t>
        <a:bodyPr/>
        <a:lstStyle/>
        <a:p>
          <a:endParaRPr lang="en-US"/>
        </a:p>
      </dgm:t>
    </dgm:pt>
    <dgm:pt modelId="{075859D8-B2EB-485C-A5EF-2C6450C6EDA4}" type="sibTrans" cxnId="{62D520AC-6D5E-40D5-96C4-089F7B3D491F}">
      <dgm:prSet/>
      <dgm:spPr/>
      <dgm:t>
        <a:bodyPr/>
        <a:lstStyle/>
        <a:p>
          <a:endParaRPr lang="en-US"/>
        </a:p>
      </dgm:t>
    </dgm:pt>
    <dgm:pt modelId="{2E84977B-077A-41BA-8ACD-6FD860C38711}">
      <dgm:prSet phldrT="[Text]" custT="1"/>
      <dgm:spPr/>
      <dgm:t>
        <a:bodyPr/>
        <a:lstStyle/>
        <a:p>
          <a:r>
            <a:rPr lang="en-US" sz="1800" dirty="0" smtClean="0"/>
            <a:t>Ordinal</a:t>
          </a:r>
          <a:endParaRPr lang="en-US" sz="1800" dirty="0"/>
        </a:p>
      </dgm:t>
    </dgm:pt>
    <dgm:pt modelId="{B8ABD584-4569-454A-9468-A1DABB93EDCA}" type="parTrans" cxnId="{444C85DD-94A8-4D9D-979F-22A6C5D9701A}">
      <dgm:prSet/>
      <dgm:spPr/>
      <dgm:t>
        <a:bodyPr/>
        <a:lstStyle/>
        <a:p>
          <a:endParaRPr lang="en-US"/>
        </a:p>
      </dgm:t>
    </dgm:pt>
    <dgm:pt modelId="{F5CACC37-74A5-472E-B65C-4F98A68F2718}" type="sibTrans" cxnId="{444C85DD-94A8-4D9D-979F-22A6C5D9701A}">
      <dgm:prSet/>
      <dgm:spPr/>
      <dgm:t>
        <a:bodyPr/>
        <a:lstStyle/>
        <a:p>
          <a:endParaRPr lang="en-US"/>
        </a:p>
      </dgm:t>
    </dgm:pt>
    <dgm:pt modelId="{D2D030BE-829E-43C5-85F3-61F9A4AD05C8}">
      <dgm:prSet phldrT="[Text]" custT="1"/>
      <dgm:spPr/>
      <dgm:t>
        <a:bodyPr/>
        <a:lstStyle/>
        <a:p>
          <a:r>
            <a:rPr lang="en-US" sz="1800" dirty="0" smtClean="0"/>
            <a:t>Ratio</a:t>
          </a:r>
          <a:endParaRPr lang="en-US" sz="1800" dirty="0"/>
        </a:p>
      </dgm:t>
    </dgm:pt>
    <dgm:pt modelId="{5101DDB0-27A8-4BCE-9019-A9C253258DBB}" type="parTrans" cxnId="{3F60449C-148A-4548-A2AC-9A2C5FDF7926}">
      <dgm:prSet/>
      <dgm:spPr/>
      <dgm:t>
        <a:bodyPr/>
        <a:lstStyle/>
        <a:p>
          <a:endParaRPr lang="en-US"/>
        </a:p>
      </dgm:t>
    </dgm:pt>
    <dgm:pt modelId="{8069D995-D0AB-4E25-9656-2E24F4B4B50E}" type="sibTrans" cxnId="{3F60449C-148A-4548-A2AC-9A2C5FDF7926}">
      <dgm:prSet/>
      <dgm:spPr/>
      <dgm:t>
        <a:bodyPr/>
        <a:lstStyle/>
        <a:p>
          <a:endParaRPr lang="en-US"/>
        </a:p>
      </dgm:t>
    </dgm:pt>
    <dgm:pt modelId="{F990870B-EE1E-4259-8809-8DE7C779DCA0}" type="pres">
      <dgm:prSet presAssocID="{85570866-D7CD-4B2C-8980-75C4937BE2F6}" presName="Name0" presStyleCnt="0">
        <dgm:presLayoutVars>
          <dgm:chPref val="1"/>
          <dgm:dir/>
          <dgm:animOne val="branch"/>
          <dgm:animLvl val="lvl"/>
          <dgm:resizeHandles/>
        </dgm:presLayoutVars>
      </dgm:prSet>
      <dgm:spPr/>
      <dgm:t>
        <a:bodyPr/>
        <a:lstStyle/>
        <a:p>
          <a:endParaRPr lang="en-US"/>
        </a:p>
      </dgm:t>
    </dgm:pt>
    <dgm:pt modelId="{A0855A34-45EF-484D-8A3E-9A4BFFFEDBD4}" type="pres">
      <dgm:prSet presAssocID="{C0CD4271-38B2-4B76-9840-06DB11B039D8}" presName="vertOne" presStyleCnt="0"/>
      <dgm:spPr/>
    </dgm:pt>
    <dgm:pt modelId="{78AC764A-CE9D-4D12-914A-56630094D630}" type="pres">
      <dgm:prSet presAssocID="{C0CD4271-38B2-4B76-9840-06DB11B039D8}" presName="txOne" presStyleLbl="node0" presStyleIdx="0" presStyleCnt="1">
        <dgm:presLayoutVars>
          <dgm:chPref val="3"/>
        </dgm:presLayoutVars>
      </dgm:prSet>
      <dgm:spPr/>
      <dgm:t>
        <a:bodyPr/>
        <a:lstStyle/>
        <a:p>
          <a:endParaRPr lang="en-US"/>
        </a:p>
      </dgm:t>
    </dgm:pt>
    <dgm:pt modelId="{7091F5EF-13A8-4714-A6FC-DF6FB2A2CC27}" type="pres">
      <dgm:prSet presAssocID="{C0CD4271-38B2-4B76-9840-06DB11B039D8}" presName="parTransOne" presStyleCnt="0"/>
      <dgm:spPr/>
    </dgm:pt>
    <dgm:pt modelId="{FAD3D724-7155-4752-97D5-D65AE504E83B}" type="pres">
      <dgm:prSet presAssocID="{C0CD4271-38B2-4B76-9840-06DB11B039D8}" presName="horzOne" presStyleCnt="0"/>
      <dgm:spPr/>
    </dgm:pt>
    <dgm:pt modelId="{CD169198-279D-4934-BC7D-5A7CBD5356D2}" type="pres">
      <dgm:prSet presAssocID="{E541CC63-970F-48BE-8E95-90CE1FBDA127}" presName="vertTwo" presStyleCnt="0"/>
      <dgm:spPr/>
    </dgm:pt>
    <dgm:pt modelId="{991A0B66-CEE2-4160-B2B9-2181F08B2E37}" type="pres">
      <dgm:prSet presAssocID="{E541CC63-970F-48BE-8E95-90CE1FBDA127}" presName="txTwo" presStyleLbl="node2" presStyleIdx="0" presStyleCnt="2">
        <dgm:presLayoutVars>
          <dgm:chPref val="3"/>
        </dgm:presLayoutVars>
      </dgm:prSet>
      <dgm:spPr/>
      <dgm:t>
        <a:bodyPr/>
        <a:lstStyle/>
        <a:p>
          <a:endParaRPr lang="en-US"/>
        </a:p>
      </dgm:t>
    </dgm:pt>
    <dgm:pt modelId="{43564737-A461-4F52-9F74-4D133991BA72}" type="pres">
      <dgm:prSet presAssocID="{E541CC63-970F-48BE-8E95-90CE1FBDA127}" presName="parTransTwo" presStyleCnt="0"/>
      <dgm:spPr/>
    </dgm:pt>
    <dgm:pt modelId="{C8BBF1EA-AFA2-4D66-A2DA-7B69D54BE5E7}" type="pres">
      <dgm:prSet presAssocID="{E541CC63-970F-48BE-8E95-90CE1FBDA127}" presName="horzTwo" presStyleCnt="0"/>
      <dgm:spPr/>
    </dgm:pt>
    <dgm:pt modelId="{78672FBC-1D13-4F87-9CF0-9B77752323C5}" type="pres">
      <dgm:prSet presAssocID="{D3EECC88-BAFC-4212-8C47-3C7695CA77C3}" presName="vertThree" presStyleCnt="0"/>
      <dgm:spPr/>
    </dgm:pt>
    <dgm:pt modelId="{D243B6C4-0895-46C3-9B22-69E7A185921A}" type="pres">
      <dgm:prSet presAssocID="{D3EECC88-BAFC-4212-8C47-3C7695CA77C3}" presName="txThree" presStyleLbl="node3" presStyleIdx="0" presStyleCnt="4">
        <dgm:presLayoutVars>
          <dgm:chPref val="3"/>
        </dgm:presLayoutVars>
      </dgm:prSet>
      <dgm:spPr/>
      <dgm:t>
        <a:bodyPr/>
        <a:lstStyle/>
        <a:p>
          <a:endParaRPr lang="en-US"/>
        </a:p>
      </dgm:t>
    </dgm:pt>
    <dgm:pt modelId="{7F48B342-5B1A-4C22-B721-369759FB63E8}" type="pres">
      <dgm:prSet presAssocID="{D3EECC88-BAFC-4212-8C47-3C7695CA77C3}" presName="horzThree" presStyleCnt="0"/>
      <dgm:spPr/>
    </dgm:pt>
    <dgm:pt modelId="{314C960B-A39F-44F1-BAD9-EFE67BFAF33E}" type="pres">
      <dgm:prSet presAssocID="{075859D8-B2EB-485C-A5EF-2C6450C6EDA4}" presName="sibSpaceThree" presStyleCnt="0"/>
      <dgm:spPr/>
    </dgm:pt>
    <dgm:pt modelId="{52571267-7CA8-4AD0-ACF3-527249592C33}" type="pres">
      <dgm:prSet presAssocID="{2E84977B-077A-41BA-8ACD-6FD860C38711}" presName="vertThree" presStyleCnt="0"/>
      <dgm:spPr/>
    </dgm:pt>
    <dgm:pt modelId="{EC79B3F2-FDBF-4CA9-9CB6-A0A0B1E4FE6D}" type="pres">
      <dgm:prSet presAssocID="{2E84977B-077A-41BA-8ACD-6FD860C38711}" presName="txThree" presStyleLbl="node3" presStyleIdx="1" presStyleCnt="4">
        <dgm:presLayoutVars>
          <dgm:chPref val="3"/>
        </dgm:presLayoutVars>
      </dgm:prSet>
      <dgm:spPr/>
      <dgm:t>
        <a:bodyPr/>
        <a:lstStyle/>
        <a:p>
          <a:endParaRPr lang="en-US"/>
        </a:p>
      </dgm:t>
    </dgm:pt>
    <dgm:pt modelId="{AEDF18FB-AC3B-4BA1-A79F-029D2D6667AB}" type="pres">
      <dgm:prSet presAssocID="{2E84977B-077A-41BA-8ACD-6FD860C38711}" presName="horzThree" presStyleCnt="0"/>
      <dgm:spPr/>
    </dgm:pt>
    <dgm:pt modelId="{0E52D9AA-D831-4112-B252-0F96B375958F}" type="pres">
      <dgm:prSet presAssocID="{AF7561D6-0F06-467E-A4F3-E738FA3F529E}" presName="sibSpaceTwo" presStyleCnt="0"/>
      <dgm:spPr/>
    </dgm:pt>
    <dgm:pt modelId="{64F84BD8-19EA-4779-BBD8-61700544967E}" type="pres">
      <dgm:prSet presAssocID="{4628FA7F-84DF-42A0-93D6-2F63CF676A41}" presName="vertTwo" presStyleCnt="0"/>
      <dgm:spPr/>
    </dgm:pt>
    <dgm:pt modelId="{21D96A5C-6E7B-4E6A-9A1F-57F184ADE22D}" type="pres">
      <dgm:prSet presAssocID="{4628FA7F-84DF-42A0-93D6-2F63CF676A41}" presName="txTwo" presStyleLbl="node2" presStyleIdx="1" presStyleCnt="2">
        <dgm:presLayoutVars>
          <dgm:chPref val="3"/>
        </dgm:presLayoutVars>
      </dgm:prSet>
      <dgm:spPr/>
      <dgm:t>
        <a:bodyPr/>
        <a:lstStyle/>
        <a:p>
          <a:endParaRPr lang="en-US"/>
        </a:p>
      </dgm:t>
    </dgm:pt>
    <dgm:pt modelId="{F2B17802-B7C7-4842-AEA7-057977D7EB1E}" type="pres">
      <dgm:prSet presAssocID="{4628FA7F-84DF-42A0-93D6-2F63CF676A41}" presName="parTransTwo" presStyleCnt="0"/>
      <dgm:spPr/>
    </dgm:pt>
    <dgm:pt modelId="{36B8102F-5EDA-4B7A-8D6A-B73D5F7B630F}" type="pres">
      <dgm:prSet presAssocID="{4628FA7F-84DF-42A0-93D6-2F63CF676A41}" presName="horzTwo" presStyleCnt="0"/>
      <dgm:spPr/>
    </dgm:pt>
    <dgm:pt modelId="{003C1274-2EC3-49C9-A61B-10E44A54B174}" type="pres">
      <dgm:prSet presAssocID="{834D7FB2-6E23-484D-B892-396990FBD3E0}" presName="vertThree" presStyleCnt="0"/>
      <dgm:spPr/>
    </dgm:pt>
    <dgm:pt modelId="{81A59A77-18A0-4085-99A7-8857D304BBCE}" type="pres">
      <dgm:prSet presAssocID="{834D7FB2-6E23-484D-B892-396990FBD3E0}" presName="txThree" presStyleLbl="node3" presStyleIdx="2" presStyleCnt="4">
        <dgm:presLayoutVars>
          <dgm:chPref val="3"/>
        </dgm:presLayoutVars>
      </dgm:prSet>
      <dgm:spPr/>
      <dgm:t>
        <a:bodyPr/>
        <a:lstStyle/>
        <a:p>
          <a:endParaRPr lang="en-US"/>
        </a:p>
      </dgm:t>
    </dgm:pt>
    <dgm:pt modelId="{6A7A6712-1878-49C9-A666-C5285A9D398C}" type="pres">
      <dgm:prSet presAssocID="{834D7FB2-6E23-484D-B892-396990FBD3E0}" presName="horzThree" presStyleCnt="0"/>
      <dgm:spPr/>
    </dgm:pt>
    <dgm:pt modelId="{46DFD14F-5429-4802-B312-31ED3D06F15C}" type="pres">
      <dgm:prSet presAssocID="{A00CC870-3ED9-4CD8-9F10-D4A47C4C21EE}" presName="sibSpaceThree" presStyleCnt="0"/>
      <dgm:spPr/>
    </dgm:pt>
    <dgm:pt modelId="{A7A547EA-F683-4037-AE6F-D6AA46A35C00}" type="pres">
      <dgm:prSet presAssocID="{D2D030BE-829E-43C5-85F3-61F9A4AD05C8}" presName="vertThree" presStyleCnt="0"/>
      <dgm:spPr/>
    </dgm:pt>
    <dgm:pt modelId="{7287D2D6-A994-432C-9894-D748B4E1D489}" type="pres">
      <dgm:prSet presAssocID="{D2D030BE-829E-43C5-85F3-61F9A4AD05C8}" presName="txThree" presStyleLbl="node3" presStyleIdx="3" presStyleCnt="4">
        <dgm:presLayoutVars>
          <dgm:chPref val="3"/>
        </dgm:presLayoutVars>
      </dgm:prSet>
      <dgm:spPr/>
      <dgm:t>
        <a:bodyPr/>
        <a:lstStyle/>
        <a:p>
          <a:endParaRPr lang="en-US"/>
        </a:p>
      </dgm:t>
    </dgm:pt>
    <dgm:pt modelId="{097B3F2E-D63E-432A-9292-62AA78A7E623}" type="pres">
      <dgm:prSet presAssocID="{D2D030BE-829E-43C5-85F3-61F9A4AD05C8}" presName="horzThree" presStyleCnt="0"/>
      <dgm:spPr/>
    </dgm:pt>
  </dgm:ptLst>
  <dgm:cxnLst>
    <dgm:cxn modelId="{674E7EA7-4B3A-4CCB-A2F3-C4233308B8E7}" type="presOf" srcId="{4628FA7F-84DF-42A0-93D6-2F63CF676A41}" destId="{21D96A5C-6E7B-4E6A-9A1F-57F184ADE22D}" srcOrd="0" destOrd="0" presId="urn:microsoft.com/office/officeart/2005/8/layout/hierarchy4"/>
    <dgm:cxn modelId="{CBF0AF0F-A6DF-493A-A2E1-E1013D346FB5}" type="presOf" srcId="{D3EECC88-BAFC-4212-8C47-3C7695CA77C3}" destId="{D243B6C4-0895-46C3-9B22-69E7A185921A}" srcOrd="0" destOrd="0" presId="urn:microsoft.com/office/officeart/2005/8/layout/hierarchy4"/>
    <dgm:cxn modelId="{9114F881-6CA0-4495-86FF-B0231441FF76}" type="presOf" srcId="{85570866-D7CD-4B2C-8980-75C4937BE2F6}" destId="{F990870B-EE1E-4259-8809-8DE7C779DCA0}" srcOrd="0" destOrd="0" presId="urn:microsoft.com/office/officeart/2005/8/layout/hierarchy4"/>
    <dgm:cxn modelId="{4E09B766-DB89-4909-876C-A38550667C77}" srcId="{C0CD4271-38B2-4B76-9840-06DB11B039D8}" destId="{E541CC63-970F-48BE-8E95-90CE1FBDA127}" srcOrd="0" destOrd="0" parTransId="{FA46F6C3-BA14-46FB-AB81-9D3B29BE0A05}" sibTransId="{AF7561D6-0F06-467E-A4F3-E738FA3F529E}"/>
    <dgm:cxn modelId="{444C85DD-94A8-4D9D-979F-22A6C5D9701A}" srcId="{E541CC63-970F-48BE-8E95-90CE1FBDA127}" destId="{2E84977B-077A-41BA-8ACD-6FD860C38711}" srcOrd="1" destOrd="0" parTransId="{B8ABD584-4569-454A-9468-A1DABB93EDCA}" sibTransId="{F5CACC37-74A5-472E-B65C-4F98A68F2718}"/>
    <dgm:cxn modelId="{69D44D06-B119-4B29-AB2E-61DB33D691F9}" srcId="{4628FA7F-84DF-42A0-93D6-2F63CF676A41}" destId="{834D7FB2-6E23-484D-B892-396990FBD3E0}" srcOrd="0" destOrd="0" parTransId="{0F850FDB-3EC8-40D6-B4D6-F9E8C8B6DE93}" sibTransId="{A00CC870-3ED9-4CD8-9F10-D4A47C4C21EE}"/>
    <dgm:cxn modelId="{9E1CB603-AEE2-4A55-B3CA-AD77BC3F63A5}" type="presOf" srcId="{C0CD4271-38B2-4B76-9840-06DB11B039D8}" destId="{78AC764A-CE9D-4D12-914A-56630094D630}" srcOrd="0" destOrd="0" presId="urn:microsoft.com/office/officeart/2005/8/layout/hierarchy4"/>
    <dgm:cxn modelId="{DAE89FFB-C8E8-4473-9E48-86321C86BF36}" type="presOf" srcId="{D2D030BE-829E-43C5-85F3-61F9A4AD05C8}" destId="{7287D2D6-A994-432C-9894-D748B4E1D489}" srcOrd="0" destOrd="0" presId="urn:microsoft.com/office/officeart/2005/8/layout/hierarchy4"/>
    <dgm:cxn modelId="{A37ACB6E-00BA-41B5-AD63-F056A47B82A9}" type="presOf" srcId="{834D7FB2-6E23-484D-B892-396990FBD3E0}" destId="{81A59A77-18A0-4085-99A7-8857D304BBCE}" srcOrd="0" destOrd="0" presId="urn:microsoft.com/office/officeart/2005/8/layout/hierarchy4"/>
    <dgm:cxn modelId="{4DE6097C-6DF4-4752-91D4-60D33D4FE596}" srcId="{85570866-D7CD-4B2C-8980-75C4937BE2F6}" destId="{C0CD4271-38B2-4B76-9840-06DB11B039D8}" srcOrd="0" destOrd="0" parTransId="{762BEA5B-F801-4CBE-86DD-A07273262B18}" sibTransId="{EA0CA3EF-52BB-446C-B54F-C1F54B3FE4CD}"/>
    <dgm:cxn modelId="{62D520AC-6D5E-40D5-96C4-089F7B3D491F}" srcId="{E541CC63-970F-48BE-8E95-90CE1FBDA127}" destId="{D3EECC88-BAFC-4212-8C47-3C7695CA77C3}" srcOrd="0" destOrd="0" parTransId="{7BA09401-8738-4A64-8C65-4343C9EA2F84}" sibTransId="{075859D8-B2EB-485C-A5EF-2C6450C6EDA4}"/>
    <dgm:cxn modelId="{22D60856-38B2-45B4-BE1A-DE4EBB2402EF}" type="presOf" srcId="{2E84977B-077A-41BA-8ACD-6FD860C38711}" destId="{EC79B3F2-FDBF-4CA9-9CB6-A0A0B1E4FE6D}" srcOrd="0" destOrd="0" presId="urn:microsoft.com/office/officeart/2005/8/layout/hierarchy4"/>
    <dgm:cxn modelId="{3F60449C-148A-4548-A2AC-9A2C5FDF7926}" srcId="{4628FA7F-84DF-42A0-93D6-2F63CF676A41}" destId="{D2D030BE-829E-43C5-85F3-61F9A4AD05C8}" srcOrd="1" destOrd="0" parTransId="{5101DDB0-27A8-4BCE-9019-A9C253258DBB}" sibTransId="{8069D995-D0AB-4E25-9656-2E24F4B4B50E}"/>
    <dgm:cxn modelId="{E0456B0F-0964-4F01-9559-D1DA9E426968}" type="presOf" srcId="{E541CC63-970F-48BE-8E95-90CE1FBDA127}" destId="{991A0B66-CEE2-4160-B2B9-2181F08B2E37}" srcOrd="0" destOrd="0" presId="urn:microsoft.com/office/officeart/2005/8/layout/hierarchy4"/>
    <dgm:cxn modelId="{805BC6BC-81D7-45DF-8A68-1456B9F56AC9}" srcId="{C0CD4271-38B2-4B76-9840-06DB11B039D8}" destId="{4628FA7F-84DF-42A0-93D6-2F63CF676A41}" srcOrd="1" destOrd="0" parTransId="{F8018E85-7676-4261-A1C3-6E5DB23F77D2}" sibTransId="{C1D19652-8784-4C8D-AF5A-F3217D35BD8A}"/>
    <dgm:cxn modelId="{9045EE5A-813A-4804-A747-511AC1D71816}" type="presParOf" srcId="{F990870B-EE1E-4259-8809-8DE7C779DCA0}" destId="{A0855A34-45EF-484D-8A3E-9A4BFFFEDBD4}" srcOrd="0" destOrd="0" presId="urn:microsoft.com/office/officeart/2005/8/layout/hierarchy4"/>
    <dgm:cxn modelId="{B0742F52-1E23-42EC-A5B5-A49610FF9235}" type="presParOf" srcId="{A0855A34-45EF-484D-8A3E-9A4BFFFEDBD4}" destId="{78AC764A-CE9D-4D12-914A-56630094D630}" srcOrd="0" destOrd="0" presId="urn:microsoft.com/office/officeart/2005/8/layout/hierarchy4"/>
    <dgm:cxn modelId="{9BEE24E8-A209-438F-ACC0-00534462D6B8}" type="presParOf" srcId="{A0855A34-45EF-484D-8A3E-9A4BFFFEDBD4}" destId="{7091F5EF-13A8-4714-A6FC-DF6FB2A2CC27}" srcOrd="1" destOrd="0" presId="urn:microsoft.com/office/officeart/2005/8/layout/hierarchy4"/>
    <dgm:cxn modelId="{7B022FCD-FC7B-4958-A057-629081889D78}" type="presParOf" srcId="{A0855A34-45EF-484D-8A3E-9A4BFFFEDBD4}" destId="{FAD3D724-7155-4752-97D5-D65AE504E83B}" srcOrd="2" destOrd="0" presId="urn:microsoft.com/office/officeart/2005/8/layout/hierarchy4"/>
    <dgm:cxn modelId="{EA7F043C-4F23-4B77-AE22-B58EBF031E79}" type="presParOf" srcId="{FAD3D724-7155-4752-97D5-D65AE504E83B}" destId="{CD169198-279D-4934-BC7D-5A7CBD5356D2}" srcOrd="0" destOrd="0" presId="urn:microsoft.com/office/officeart/2005/8/layout/hierarchy4"/>
    <dgm:cxn modelId="{C911A184-0C19-43C9-BE2B-069DAAB6D962}" type="presParOf" srcId="{CD169198-279D-4934-BC7D-5A7CBD5356D2}" destId="{991A0B66-CEE2-4160-B2B9-2181F08B2E37}" srcOrd="0" destOrd="0" presId="urn:microsoft.com/office/officeart/2005/8/layout/hierarchy4"/>
    <dgm:cxn modelId="{E7BE888B-1B5B-4A64-AABD-8894B29C7D1B}" type="presParOf" srcId="{CD169198-279D-4934-BC7D-5A7CBD5356D2}" destId="{43564737-A461-4F52-9F74-4D133991BA72}" srcOrd="1" destOrd="0" presId="urn:microsoft.com/office/officeart/2005/8/layout/hierarchy4"/>
    <dgm:cxn modelId="{66106630-AD1F-431A-8291-82746528B835}" type="presParOf" srcId="{CD169198-279D-4934-BC7D-5A7CBD5356D2}" destId="{C8BBF1EA-AFA2-4D66-A2DA-7B69D54BE5E7}" srcOrd="2" destOrd="0" presId="urn:microsoft.com/office/officeart/2005/8/layout/hierarchy4"/>
    <dgm:cxn modelId="{EB843CB9-E581-4AA3-98CF-92BB34BEFEE0}" type="presParOf" srcId="{C8BBF1EA-AFA2-4D66-A2DA-7B69D54BE5E7}" destId="{78672FBC-1D13-4F87-9CF0-9B77752323C5}" srcOrd="0" destOrd="0" presId="urn:microsoft.com/office/officeart/2005/8/layout/hierarchy4"/>
    <dgm:cxn modelId="{8B2B6FDA-B184-406A-98FF-95ED6528B0B6}" type="presParOf" srcId="{78672FBC-1D13-4F87-9CF0-9B77752323C5}" destId="{D243B6C4-0895-46C3-9B22-69E7A185921A}" srcOrd="0" destOrd="0" presId="urn:microsoft.com/office/officeart/2005/8/layout/hierarchy4"/>
    <dgm:cxn modelId="{B4D5522A-DB1E-40A7-95C1-9499FEEAAE9D}" type="presParOf" srcId="{78672FBC-1D13-4F87-9CF0-9B77752323C5}" destId="{7F48B342-5B1A-4C22-B721-369759FB63E8}" srcOrd="1" destOrd="0" presId="urn:microsoft.com/office/officeart/2005/8/layout/hierarchy4"/>
    <dgm:cxn modelId="{BC2A7B57-AD07-4437-97DB-4D2FAFABBBDE}" type="presParOf" srcId="{C8BBF1EA-AFA2-4D66-A2DA-7B69D54BE5E7}" destId="{314C960B-A39F-44F1-BAD9-EFE67BFAF33E}" srcOrd="1" destOrd="0" presId="urn:microsoft.com/office/officeart/2005/8/layout/hierarchy4"/>
    <dgm:cxn modelId="{3A5786AE-BA3F-4F25-B3E3-01D2B1086313}" type="presParOf" srcId="{C8BBF1EA-AFA2-4D66-A2DA-7B69D54BE5E7}" destId="{52571267-7CA8-4AD0-ACF3-527249592C33}" srcOrd="2" destOrd="0" presId="urn:microsoft.com/office/officeart/2005/8/layout/hierarchy4"/>
    <dgm:cxn modelId="{6187A55B-778F-4722-91A9-56398F681AE0}" type="presParOf" srcId="{52571267-7CA8-4AD0-ACF3-527249592C33}" destId="{EC79B3F2-FDBF-4CA9-9CB6-A0A0B1E4FE6D}" srcOrd="0" destOrd="0" presId="urn:microsoft.com/office/officeart/2005/8/layout/hierarchy4"/>
    <dgm:cxn modelId="{F6DF804B-BF94-45BB-861E-D69AD1203E80}" type="presParOf" srcId="{52571267-7CA8-4AD0-ACF3-527249592C33}" destId="{AEDF18FB-AC3B-4BA1-A79F-029D2D6667AB}" srcOrd="1" destOrd="0" presId="urn:microsoft.com/office/officeart/2005/8/layout/hierarchy4"/>
    <dgm:cxn modelId="{1B603CD3-0496-4BE6-93CB-612759237D96}" type="presParOf" srcId="{FAD3D724-7155-4752-97D5-D65AE504E83B}" destId="{0E52D9AA-D831-4112-B252-0F96B375958F}" srcOrd="1" destOrd="0" presId="urn:microsoft.com/office/officeart/2005/8/layout/hierarchy4"/>
    <dgm:cxn modelId="{30994B86-98E5-436D-B473-1C95C897CD60}" type="presParOf" srcId="{FAD3D724-7155-4752-97D5-D65AE504E83B}" destId="{64F84BD8-19EA-4779-BBD8-61700544967E}" srcOrd="2" destOrd="0" presId="urn:microsoft.com/office/officeart/2005/8/layout/hierarchy4"/>
    <dgm:cxn modelId="{5189E4A8-CACE-4CB9-97B3-995A9C286FE3}" type="presParOf" srcId="{64F84BD8-19EA-4779-BBD8-61700544967E}" destId="{21D96A5C-6E7B-4E6A-9A1F-57F184ADE22D}" srcOrd="0" destOrd="0" presId="urn:microsoft.com/office/officeart/2005/8/layout/hierarchy4"/>
    <dgm:cxn modelId="{635C7710-3C3F-48D0-859E-573AF9BE9180}" type="presParOf" srcId="{64F84BD8-19EA-4779-BBD8-61700544967E}" destId="{F2B17802-B7C7-4842-AEA7-057977D7EB1E}" srcOrd="1" destOrd="0" presId="urn:microsoft.com/office/officeart/2005/8/layout/hierarchy4"/>
    <dgm:cxn modelId="{0C2DEE66-1D82-4B74-B1CD-F08A6C39FFF1}" type="presParOf" srcId="{64F84BD8-19EA-4779-BBD8-61700544967E}" destId="{36B8102F-5EDA-4B7A-8D6A-B73D5F7B630F}" srcOrd="2" destOrd="0" presId="urn:microsoft.com/office/officeart/2005/8/layout/hierarchy4"/>
    <dgm:cxn modelId="{59F76814-09B2-4B38-A91C-ED346B824D78}" type="presParOf" srcId="{36B8102F-5EDA-4B7A-8D6A-B73D5F7B630F}" destId="{003C1274-2EC3-49C9-A61B-10E44A54B174}" srcOrd="0" destOrd="0" presId="urn:microsoft.com/office/officeart/2005/8/layout/hierarchy4"/>
    <dgm:cxn modelId="{41B22B21-E255-4D73-B741-552252A7BE25}" type="presParOf" srcId="{003C1274-2EC3-49C9-A61B-10E44A54B174}" destId="{81A59A77-18A0-4085-99A7-8857D304BBCE}" srcOrd="0" destOrd="0" presId="urn:microsoft.com/office/officeart/2005/8/layout/hierarchy4"/>
    <dgm:cxn modelId="{6DEA2A47-BC4D-4F29-A316-2602B8043F02}" type="presParOf" srcId="{003C1274-2EC3-49C9-A61B-10E44A54B174}" destId="{6A7A6712-1878-49C9-A666-C5285A9D398C}" srcOrd="1" destOrd="0" presId="urn:microsoft.com/office/officeart/2005/8/layout/hierarchy4"/>
    <dgm:cxn modelId="{C8F7CC66-A593-45EA-A9EA-D48C5EF17FA6}" type="presParOf" srcId="{36B8102F-5EDA-4B7A-8D6A-B73D5F7B630F}" destId="{46DFD14F-5429-4802-B312-31ED3D06F15C}" srcOrd="1" destOrd="0" presId="urn:microsoft.com/office/officeart/2005/8/layout/hierarchy4"/>
    <dgm:cxn modelId="{9370451A-5FAF-4619-9550-F6BA8F3BA874}" type="presParOf" srcId="{36B8102F-5EDA-4B7A-8D6A-B73D5F7B630F}" destId="{A7A547EA-F683-4037-AE6F-D6AA46A35C00}" srcOrd="2" destOrd="0" presId="urn:microsoft.com/office/officeart/2005/8/layout/hierarchy4"/>
    <dgm:cxn modelId="{2975DD88-869C-4B39-894E-3427A76FF66A}" type="presParOf" srcId="{A7A547EA-F683-4037-AE6F-D6AA46A35C00}" destId="{7287D2D6-A994-432C-9894-D748B4E1D489}" srcOrd="0" destOrd="0" presId="urn:microsoft.com/office/officeart/2005/8/layout/hierarchy4"/>
    <dgm:cxn modelId="{3C9461CB-8957-4200-A3AC-CA0CB9DCD42B}" type="presParOf" srcId="{A7A547EA-F683-4037-AE6F-D6AA46A35C00}" destId="{097B3F2E-D63E-432A-9292-62AA78A7E623}" srcOrd="1" destOrd="0" presId="urn:microsoft.com/office/officeart/2005/8/layout/hierarchy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9F1485-6405-480D-84E6-1C270BB7CB91}"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B1BE7F99-7EBE-4EFC-8070-A9F01D1D0948}">
      <dgm:prSet phldrT="[Text]" custT="1"/>
      <dgm:spPr/>
      <dgm:t>
        <a:bodyPr/>
        <a:lstStyle/>
        <a:p>
          <a:r>
            <a:rPr lang="en-US" sz="1800" dirty="0" smtClean="0"/>
            <a:t>Accuracy</a:t>
          </a:r>
          <a:endParaRPr lang="en-US" sz="1600" dirty="0"/>
        </a:p>
      </dgm:t>
    </dgm:pt>
    <dgm:pt modelId="{1D5AC405-00FC-4795-9ADB-95E4882C2032}" type="parTrans" cxnId="{553F8515-0E1E-4222-8033-EF9ECFF9F22D}">
      <dgm:prSet/>
      <dgm:spPr/>
      <dgm:t>
        <a:bodyPr/>
        <a:lstStyle/>
        <a:p>
          <a:endParaRPr lang="en-US" sz="1600"/>
        </a:p>
      </dgm:t>
    </dgm:pt>
    <dgm:pt modelId="{7646B8B2-29C8-4E26-9EE2-5A2FC6E296E5}" type="sibTrans" cxnId="{553F8515-0E1E-4222-8033-EF9ECFF9F22D}">
      <dgm:prSet/>
      <dgm:spPr/>
      <dgm:t>
        <a:bodyPr/>
        <a:lstStyle/>
        <a:p>
          <a:endParaRPr lang="en-US" sz="1600"/>
        </a:p>
      </dgm:t>
    </dgm:pt>
    <dgm:pt modelId="{6D832F27-A811-4937-8831-88B2E4CA3659}">
      <dgm:prSet phldrT="[Text]" custT="1"/>
      <dgm:spPr/>
      <dgm:t>
        <a:bodyPr/>
        <a:lstStyle/>
        <a:p>
          <a:r>
            <a:rPr lang="en-US" sz="1600" dirty="0" smtClean="0"/>
            <a:t>Measure of correctness of measured values</a:t>
          </a:r>
          <a:endParaRPr lang="en-US" sz="1600" dirty="0"/>
        </a:p>
      </dgm:t>
    </dgm:pt>
    <dgm:pt modelId="{B23C137E-2FB9-4BE7-BC0E-0581B7C18132}" type="parTrans" cxnId="{6921564E-9566-48B7-BC1B-2D665AE0ACD2}">
      <dgm:prSet/>
      <dgm:spPr/>
      <dgm:t>
        <a:bodyPr/>
        <a:lstStyle/>
        <a:p>
          <a:endParaRPr lang="en-US" sz="1600"/>
        </a:p>
      </dgm:t>
    </dgm:pt>
    <dgm:pt modelId="{A0296991-9077-44A5-BB2D-E60D6642B30C}" type="sibTrans" cxnId="{6921564E-9566-48B7-BC1B-2D665AE0ACD2}">
      <dgm:prSet/>
      <dgm:spPr/>
      <dgm:t>
        <a:bodyPr/>
        <a:lstStyle/>
        <a:p>
          <a:endParaRPr lang="en-US" sz="1600"/>
        </a:p>
      </dgm:t>
    </dgm:pt>
    <dgm:pt modelId="{46C52AAE-13D7-49C8-A9D3-F22411A82DB6}">
      <dgm:prSet phldrT="[Text]" custT="1"/>
      <dgm:spPr/>
      <dgm:t>
        <a:bodyPr/>
        <a:lstStyle/>
        <a:p>
          <a:r>
            <a:rPr lang="en-US" sz="1600" dirty="0" smtClean="0"/>
            <a:t>Precision of values – 32 bit, 64 bit</a:t>
          </a:r>
          <a:endParaRPr lang="en-US" sz="1600" dirty="0"/>
        </a:p>
      </dgm:t>
    </dgm:pt>
    <dgm:pt modelId="{3D003DE4-BBF1-4353-9B04-0FD73E03740F}" type="parTrans" cxnId="{E0ACA295-83CF-4602-8971-61FCE969CDBE}">
      <dgm:prSet/>
      <dgm:spPr/>
      <dgm:t>
        <a:bodyPr/>
        <a:lstStyle/>
        <a:p>
          <a:endParaRPr lang="en-US" sz="1600"/>
        </a:p>
      </dgm:t>
    </dgm:pt>
    <dgm:pt modelId="{21655DA6-25AA-4125-A46B-9F02EB782CC2}" type="sibTrans" cxnId="{E0ACA295-83CF-4602-8971-61FCE969CDBE}">
      <dgm:prSet/>
      <dgm:spPr/>
      <dgm:t>
        <a:bodyPr/>
        <a:lstStyle/>
        <a:p>
          <a:endParaRPr lang="en-US" sz="1600"/>
        </a:p>
      </dgm:t>
    </dgm:pt>
    <dgm:pt modelId="{D6F15585-E6D6-4545-AE89-89C18086B8C4}">
      <dgm:prSet phldrT="[Text]" custT="1"/>
      <dgm:spPr/>
      <dgm:t>
        <a:bodyPr/>
        <a:lstStyle/>
        <a:p>
          <a:r>
            <a:rPr lang="en-US" sz="1800" dirty="0" smtClean="0"/>
            <a:t>Completeness</a:t>
          </a:r>
          <a:endParaRPr lang="en-US" sz="1600" dirty="0"/>
        </a:p>
      </dgm:t>
    </dgm:pt>
    <dgm:pt modelId="{8424AF60-D5FE-4D9F-8C0F-987EFAF3C446}" type="parTrans" cxnId="{9A868821-4CD7-4CD4-9DE9-9464031EB978}">
      <dgm:prSet/>
      <dgm:spPr/>
      <dgm:t>
        <a:bodyPr/>
        <a:lstStyle/>
        <a:p>
          <a:endParaRPr lang="en-US" sz="1600"/>
        </a:p>
      </dgm:t>
    </dgm:pt>
    <dgm:pt modelId="{190B414C-91EF-4D55-8FFD-C7EC9FA4D518}" type="sibTrans" cxnId="{9A868821-4CD7-4CD4-9DE9-9464031EB978}">
      <dgm:prSet/>
      <dgm:spPr/>
      <dgm:t>
        <a:bodyPr/>
        <a:lstStyle/>
        <a:p>
          <a:endParaRPr lang="en-US" sz="1600"/>
        </a:p>
      </dgm:t>
    </dgm:pt>
    <dgm:pt modelId="{66C96A44-4053-46C1-8CA5-72BDE7BACFD3}">
      <dgm:prSet phldrT="[Text]" custT="1"/>
      <dgm:spPr/>
      <dgm:t>
        <a:bodyPr/>
        <a:lstStyle/>
        <a:p>
          <a:r>
            <a:rPr lang="en-US" sz="1600" dirty="0" smtClean="0"/>
            <a:t>Measure of data availability for all real-time scenarios</a:t>
          </a:r>
          <a:endParaRPr lang="en-US" sz="1600" dirty="0"/>
        </a:p>
      </dgm:t>
    </dgm:pt>
    <dgm:pt modelId="{CD07FF19-8CB8-45F8-AC84-D1FC39C5A324}" type="parTrans" cxnId="{7558946C-C18E-4B00-91CB-F1027F7E4EEA}">
      <dgm:prSet/>
      <dgm:spPr/>
      <dgm:t>
        <a:bodyPr/>
        <a:lstStyle/>
        <a:p>
          <a:endParaRPr lang="en-US" sz="1600"/>
        </a:p>
      </dgm:t>
    </dgm:pt>
    <dgm:pt modelId="{859C50A3-F776-4E83-AB8E-318DD062A61E}" type="sibTrans" cxnId="{7558946C-C18E-4B00-91CB-F1027F7E4EEA}">
      <dgm:prSet/>
      <dgm:spPr/>
      <dgm:t>
        <a:bodyPr/>
        <a:lstStyle/>
        <a:p>
          <a:endParaRPr lang="en-US" sz="1600"/>
        </a:p>
      </dgm:t>
    </dgm:pt>
    <dgm:pt modelId="{15AB0071-1B10-4D19-A913-322E6F419B02}">
      <dgm:prSet phldrT="[Text]" custT="1"/>
      <dgm:spPr/>
      <dgm:t>
        <a:bodyPr/>
        <a:lstStyle/>
        <a:p>
          <a:r>
            <a:rPr lang="en-US" sz="1600" dirty="0" smtClean="0"/>
            <a:t>Handling Missing values</a:t>
          </a:r>
          <a:endParaRPr lang="en-US" sz="1600" dirty="0"/>
        </a:p>
      </dgm:t>
    </dgm:pt>
    <dgm:pt modelId="{7F602F55-B4DC-4F15-BD18-C90EE138B177}" type="parTrans" cxnId="{51206F81-CBF1-45A5-83B0-A7C36DD5475E}">
      <dgm:prSet/>
      <dgm:spPr/>
      <dgm:t>
        <a:bodyPr/>
        <a:lstStyle/>
        <a:p>
          <a:endParaRPr lang="en-US" sz="1600"/>
        </a:p>
      </dgm:t>
    </dgm:pt>
    <dgm:pt modelId="{ADE1BBCD-3DFC-4272-9D01-73D0AA92EE35}" type="sibTrans" cxnId="{51206F81-CBF1-45A5-83B0-A7C36DD5475E}">
      <dgm:prSet/>
      <dgm:spPr/>
      <dgm:t>
        <a:bodyPr/>
        <a:lstStyle/>
        <a:p>
          <a:endParaRPr lang="en-US" sz="1600"/>
        </a:p>
      </dgm:t>
    </dgm:pt>
    <dgm:pt modelId="{A024CC53-DC70-42C8-987A-9DFCA8ED879D}">
      <dgm:prSet phldrT="[Text]" custT="1"/>
      <dgm:spPr/>
      <dgm:t>
        <a:bodyPr/>
        <a:lstStyle/>
        <a:p>
          <a:r>
            <a:rPr lang="en-US" sz="1800" dirty="0" smtClean="0"/>
            <a:t>Reliability/Comparability</a:t>
          </a:r>
          <a:endParaRPr lang="en-US" sz="1600" dirty="0"/>
        </a:p>
      </dgm:t>
    </dgm:pt>
    <dgm:pt modelId="{1549F66B-99B4-4A21-93FE-15CC7396BC6B}" type="parTrans" cxnId="{BDFB5463-FFED-4F83-8180-DCCAB2E9A864}">
      <dgm:prSet/>
      <dgm:spPr/>
      <dgm:t>
        <a:bodyPr/>
        <a:lstStyle/>
        <a:p>
          <a:endParaRPr lang="en-US" sz="1600"/>
        </a:p>
      </dgm:t>
    </dgm:pt>
    <dgm:pt modelId="{A88920B1-1C39-47FD-8719-EE8F92606141}" type="sibTrans" cxnId="{BDFB5463-FFED-4F83-8180-DCCAB2E9A864}">
      <dgm:prSet/>
      <dgm:spPr/>
      <dgm:t>
        <a:bodyPr/>
        <a:lstStyle/>
        <a:p>
          <a:endParaRPr lang="en-US" sz="1600"/>
        </a:p>
      </dgm:t>
    </dgm:pt>
    <dgm:pt modelId="{9FFC1B64-8EA1-455A-A26D-1589DF1C4366}">
      <dgm:prSet phldrT="[Text]" custT="1"/>
      <dgm:spPr/>
      <dgm:t>
        <a:bodyPr/>
        <a:lstStyle/>
        <a:p>
          <a:r>
            <a:rPr lang="en-US" sz="1600" dirty="0" smtClean="0"/>
            <a:t>Measure of consistency in data</a:t>
          </a:r>
          <a:endParaRPr lang="en-US" sz="1600" dirty="0"/>
        </a:p>
      </dgm:t>
    </dgm:pt>
    <dgm:pt modelId="{66FEB3BA-8F1D-4FD4-8909-21A5FA1F0DFC}" type="parTrans" cxnId="{1B0F9A98-A8E0-4346-AFF6-B0CB81B21121}">
      <dgm:prSet/>
      <dgm:spPr/>
      <dgm:t>
        <a:bodyPr/>
        <a:lstStyle/>
        <a:p>
          <a:endParaRPr lang="en-US" sz="1600"/>
        </a:p>
      </dgm:t>
    </dgm:pt>
    <dgm:pt modelId="{8A42C020-A41F-40CC-BC6F-F64D06115645}" type="sibTrans" cxnId="{1B0F9A98-A8E0-4346-AFF6-B0CB81B21121}">
      <dgm:prSet/>
      <dgm:spPr/>
      <dgm:t>
        <a:bodyPr/>
        <a:lstStyle/>
        <a:p>
          <a:endParaRPr lang="en-US" sz="1600"/>
        </a:p>
      </dgm:t>
    </dgm:pt>
    <dgm:pt modelId="{166F12CA-3BF5-4944-A3D2-B2C4CCB12D0F}">
      <dgm:prSet phldrT="[Text]" custT="1"/>
      <dgm:spPr/>
      <dgm:t>
        <a:bodyPr/>
        <a:lstStyle/>
        <a:p>
          <a:r>
            <a:rPr lang="en-US" sz="1600" dirty="0" smtClean="0"/>
            <a:t>Degree to which data can be compared over time and domain</a:t>
          </a:r>
          <a:endParaRPr lang="en-US" sz="1600" dirty="0"/>
        </a:p>
      </dgm:t>
    </dgm:pt>
    <dgm:pt modelId="{C478CD66-6CB1-42AE-883B-0CE8B207BBC3}" type="parTrans" cxnId="{13BEE7A7-B42D-465B-8B2E-87A92AD6477A}">
      <dgm:prSet/>
      <dgm:spPr/>
      <dgm:t>
        <a:bodyPr/>
        <a:lstStyle/>
        <a:p>
          <a:endParaRPr lang="en-US" sz="1600"/>
        </a:p>
      </dgm:t>
    </dgm:pt>
    <dgm:pt modelId="{8BC7B496-AEAA-4C2A-A343-859025F6FEC8}" type="sibTrans" cxnId="{13BEE7A7-B42D-465B-8B2E-87A92AD6477A}">
      <dgm:prSet/>
      <dgm:spPr/>
      <dgm:t>
        <a:bodyPr/>
        <a:lstStyle/>
        <a:p>
          <a:endParaRPr lang="en-US" sz="1600"/>
        </a:p>
      </dgm:t>
    </dgm:pt>
    <dgm:pt modelId="{7D10E9D7-5273-42DB-8A32-D4D27A84254F}">
      <dgm:prSet phldrT="[Text]" custT="1"/>
      <dgm:spPr/>
      <dgm:t>
        <a:bodyPr/>
        <a:lstStyle/>
        <a:p>
          <a:r>
            <a:rPr lang="en-US" sz="1600" dirty="0" smtClean="0"/>
            <a:t>Relevance</a:t>
          </a:r>
          <a:endParaRPr lang="en-US" sz="1600" dirty="0"/>
        </a:p>
      </dgm:t>
    </dgm:pt>
    <dgm:pt modelId="{C4B22FB9-01B1-4613-ABE5-0AB2CBC0576F}" type="parTrans" cxnId="{D57F61CE-28B1-401F-8130-2432FC72A63A}">
      <dgm:prSet/>
      <dgm:spPr/>
      <dgm:t>
        <a:bodyPr/>
        <a:lstStyle/>
        <a:p>
          <a:endParaRPr lang="en-US"/>
        </a:p>
      </dgm:t>
    </dgm:pt>
    <dgm:pt modelId="{2B5582BE-9B72-4A30-B9C0-8DAF03E33E7C}" type="sibTrans" cxnId="{D57F61CE-28B1-401F-8130-2432FC72A63A}">
      <dgm:prSet/>
      <dgm:spPr/>
      <dgm:t>
        <a:bodyPr/>
        <a:lstStyle/>
        <a:p>
          <a:endParaRPr lang="en-US"/>
        </a:p>
      </dgm:t>
    </dgm:pt>
    <dgm:pt modelId="{46752C25-4D68-480A-BBF7-748B09D9ECAB}">
      <dgm:prSet phldrT="[Text]" custT="1"/>
      <dgm:spPr/>
      <dgm:t>
        <a:bodyPr/>
        <a:lstStyle/>
        <a:p>
          <a:r>
            <a:rPr lang="en-US" sz="1600" dirty="0" smtClean="0"/>
            <a:t>Data collected for the same purpose which is relevant for the current use case under observation</a:t>
          </a:r>
          <a:endParaRPr lang="en-US" sz="1600" dirty="0"/>
        </a:p>
      </dgm:t>
    </dgm:pt>
    <dgm:pt modelId="{48E8B2EF-8E32-4055-AC79-AF2E54DC2694}" type="parTrans" cxnId="{9283A930-0BDF-4D7F-A9F8-A586F197D167}">
      <dgm:prSet/>
      <dgm:spPr/>
      <dgm:t>
        <a:bodyPr/>
        <a:lstStyle/>
        <a:p>
          <a:endParaRPr lang="en-US"/>
        </a:p>
      </dgm:t>
    </dgm:pt>
    <dgm:pt modelId="{5AA62948-B296-485F-907B-03499CAC6098}" type="sibTrans" cxnId="{9283A930-0BDF-4D7F-A9F8-A586F197D167}">
      <dgm:prSet/>
      <dgm:spPr/>
      <dgm:t>
        <a:bodyPr/>
        <a:lstStyle/>
        <a:p>
          <a:endParaRPr lang="en-US"/>
        </a:p>
      </dgm:t>
    </dgm:pt>
    <dgm:pt modelId="{159851F6-D152-4B2E-8CAD-8377D7D890AE}">
      <dgm:prSet phldrT="[Text]" custT="1"/>
      <dgm:spPr/>
      <dgm:t>
        <a:bodyPr/>
        <a:lstStyle/>
        <a:p>
          <a:r>
            <a:rPr lang="en-US" sz="1600" dirty="0" smtClean="0"/>
            <a:t>Timeliness And Punctuality</a:t>
          </a:r>
          <a:endParaRPr lang="en-US" sz="1600" dirty="0"/>
        </a:p>
      </dgm:t>
    </dgm:pt>
    <dgm:pt modelId="{9B73F224-A1C3-43D1-9055-BA00B085FCFB}" type="parTrans" cxnId="{423D8476-4742-4E63-9097-B16C808C8788}">
      <dgm:prSet/>
      <dgm:spPr/>
      <dgm:t>
        <a:bodyPr/>
        <a:lstStyle/>
        <a:p>
          <a:endParaRPr lang="en-US"/>
        </a:p>
      </dgm:t>
    </dgm:pt>
    <dgm:pt modelId="{BD40E965-7382-4A64-8A37-56F08FBC2FBF}" type="sibTrans" cxnId="{423D8476-4742-4E63-9097-B16C808C8788}">
      <dgm:prSet/>
      <dgm:spPr/>
      <dgm:t>
        <a:bodyPr/>
        <a:lstStyle/>
        <a:p>
          <a:endParaRPr lang="en-US"/>
        </a:p>
      </dgm:t>
    </dgm:pt>
    <dgm:pt modelId="{738FC547-0952-4C4B-BE4A-97992A778330}">
      <dgm:prSet phldrT="[Text]" custT="1"/>
      <dgm:spPr/>
      <dgm:t>
        <a:bodyPr/>
        <a:lstStyle/>
        <a:p>
          <a:r>
            <a:rPr lang="en-US" sz="1600" dirty="0" smtClean="0"/>
            <a:t>Defines if data is latest/current</a:t>
          </a:r>
          <a:endParaRPr lang="en-US" sz="1600" dirty="0"/>
        </a:p>
      </dgm:t>
    </dgm:pt>
    <dgm:pt modelId="{F465D90A-80F9-4688-BC76-6EA95CE64AA8}" type="parTrans" cxnId="{A9DC8728-2336-4BC0-90C1-9CB30DD6B211}">
      <dgm:prSet/>
      <dgm:spPr/>
      <dgm:t>
        <a:bodyPr/>
        <a:lstStyle/>
        <a:p>
          <a:endParaRPr lang="en-US"/>
        </a:p>
      </dgm:t>
    </dgm:pt>
    <dgm:pt modelId="{0129B452-F6DA-41E8-A6A0-F979DFC307C3}" type="sibTrans" cxnId="{A9DC8728-2336-4BC0-90C1-9CB30DD6B211}">
      <dgm:prSet/>
      <dgm:spPr/>
      <dgm:t>
        <a:bodyPr/>
        <a:lstStyle/>
        <a:p>
          <a:endParaRPr lang="en-US"/>
        </a:p>
      </dgm:t>
    </dgm:pt>
    <dgm:pt modelId="{3D8A5141-7AF1-4755-8BAA-6A39021D9887}">
      <dgm:prSet phldrT="[Text]" custT="1"/>
      <dgm:spPr/>
      <dgm:t>
        <a:bodyPr/>
        <a:lstStyle/>
        <a:p>
          <a:r>
            <a:rPr lang="en-US" sz="1600" dirty="0" smtClean="0"/>
            <a:t>With change in environmental factors, older data may become outdated and hence unusable</a:t>
          </a:r>
          <a:endParaRPr lang="en-US" sz="1600" dirty="0"/>
        </a:p>
      </dgm:t>
    </dgm:pt>
    <dgm:pt modelId="{9B6C37F5-8AAA-47AB-A38B-6B46A7024CE1}" type="parTrans" cxnId="{277B4625-C09E-469E-82AA-F1718F6FC593}">
      <dgm:prSet/>
      <dgm:spPr/>
      <dgm:t>
        <a:bodyPr/>
        <a:lstStyle/>
        <a:p>
          <a:endParaRPr lang="en-US"/>
        </a:p>
      </dgm:t>
    </dgm:pt>
    <dgm:pt modelId="{10F46ED5-7609-4790-8C10-2C1B0A5DDFF2}" type="sibTrans" cxnId="{277B4625-C09E-469E-82AA-F1718F6FC593}">
      <dgm:prSet/>
      <dgm:spPr/>
      <dgm:t>
        <a:bodyPr/>
        <a:lstStyle/>
        <a:p>
          <a:endParaRPr lang="en-US"/>
        </a:p>
      </dgm:t>
    </dgm:pt>
    <dgm:pt modelId="{993C8581-C54B-4542-A6D1-7CF3B33499C9}">
      <dgm:prSet phldrT="[Text]" custT="1"/>
      <dgm:spPr/>
      <dgm:t>
        <a:bodyPr/>
        <a:lstStyle/>
        <a:p>
          <a:r>
            <a:rPr lang="en-US" sz="1600" dirty="0" smtClean="0"/>
            <a:t>Accessibility / Clarity</a:t>
          </a:r>
          <a:endParaRPr lang="en-US" sz="1600" dirty="0"/>
        </a:p>
      </dgm:t>
    </dgm:pt>
    <dgm:pt modelId="{0310F876-C670-4E34-9E11-86D43BA25092}" type="parTrans" cxnId="{31EA4A63-E4A3-43E9-8E9F-7C68CA07D0B4}">
      <dgm:prSet/>
      <dgm:spPr/>
      <dgm:t>
        <a:bodyPr/>
        <a:lstStyle/>
        <a:p>
          <a:endParaRPr lang="en-US"/>
        </a:p>
      </dgm:t>
    </dgm:pt>
    <dgm:pt modelId="{57E7405F-5ACD-4906-8E94-3FD58670A851}" type="sibTrans" cxnId="{31EA4A63-E4A3-43E9-8E9F-7C68CA07D0B4}">
      <dgm:prSet/>
      <dgm:spPr/>
      <dgm:t>
        <a:bodyPr/>
        <a:lstStyle/>
        <a:p>
          <a:endParaRPr lang="en-US"/>
        </a:p>
      </dgm:t>
    </dgm:pt>
    <dgm:pt modelId="{3208FDF8-D4F8-4FB0-84AB-73E1543E1180}">
      <dgm:prSet phldrT="[Text]" custT="1"/>
      <dgm:spPr/>
      <dgm:t>
        <a:bodyPr/>
        <a:lstStyle/>
        <a:p>
          <a:r>
            <a:rPr lang="en-US" sz="1600" dirty="0" smtClean="0"/>
            <a:t>Ease with which data can be accessed. Formats in which data is available &amp; supporting information defining those formats</a:t>
          </a:r>
          <a:endParaRPr lang="en-US" sz="1600" dirty="0"/>
        </a:p>
      </dgm:t>
    </dgm:pt>
    <dgm:pt modelId="{B1CDA273-809B-4A60-BA9D-C77EEE4D78B8}" type="parTrans" cxnId="{23C36EE6-C9CF-4850-9360-D10ACF36467C}">
      <dgm:prSet/>
      <dgm:spPr/>
      <dgm:t>
        <a:bodyPr/>
        <a:lstStyle/>
        <a:p>
          <a:endParaRPr lang="en-US"/>
        </a:p>
      </dgm:t>
    </dgm:pt>
    <dgm:pt modelId="{34AE381A-3E5C-42C0-B5D2-CA41E96D0B0B}" type="sibTrans" cxnId="{23C36EE6-C9CF-4850-9360-D10ACF36467C}">
      <dgm:prSet/>
      <dgm:spPr/>
      <dgm:t>
        <a:bodyPr/>
        <a:lstStyle/>
        <a:p>
          <a:endParaRPr lang="en-US"/>
        </a:p>
      </dgm:t>
    </dgm:pt>
    <dgm:pt modelId="{47B97E24-AD8E-4DB9-84B8-189FB926DBF7}">
      <dgm:prSet phldrT="[Text]" custT="1"/>
      <dgm:spPr/>
      <dgm:t>
        <a:bodyPr/>
        <a:lstStyle/>
        <a:p>
          <a:r>
            <a:rPr lang="en-US" sz="1600" dirty="0" smtClean="0"/>
            <a:t>Clarity implies sufficiency of metadata, supportive information</a:t>
          </a:r>
          <a:endParaRPr lang="en-US" sz="1600" dirty="0"/>
        </a:p>
      </dgm:t>
    </dgm:pt>
    <dgm:pt modelId="{D4FF3025-71B0-4C99-B234-14AC0BC40430}" type="parTrans" cxnId="{2B234FF5-E4F3-436F-A551-AF043E774058}">
      <dgm:prSet/>
      <dgm:spPr/>
      <dgm:t>
        <a:bodyPr/>
        <a:lstStyle/>
        <a:p>
          <a:endParaRPr lang="en-US"/>
        </a:p>
      </dgm:t>
    </dgm:pt>
    <dgm:pt modelId="{E69793BF-F096-4292-9AE6-0C65FF0EBEC5}" type="sibTrans" cxnId="{2B234FF5-E4F3-436F-A551-AF043E774058}">
      <dgm:prSet/>
      <dgm:spPr/>
      <dgm:t>
        <a:bodyPr/>
        <a:lstStyle/>
        <a:p>
          <a:endParaRPr lang="en-US"/>
        </a:p>
      </dgm:t>
    </dgm:pt>
    <dgm:pt modelId="{AD65EFBE-37AC-4E51-9EFD-976CF540089E}" type="pres">
      <dgm:prSet presAssocID="{5A9F1485-6405-480D-84E6-1C270BB7CB91}" presName="Name0" presStyleCnt="0">
        <dgm:presLayoutVars>
          <dgm:dir/>
          <dgm:animLvl val="lvl"/>
          <dgm:resizeHandles val="exact"/>
        </dgm:presLayoutVars>
      </dgm:prSet>
      <dgm:spPr/>
      <dgm:t>
        <a:bodyPr/>
        <a:lstStyle/>
        <a:p>
          <a:endParaRPr lang="en-US"/>
        </a:p>
      </dgm:t>
    </dgm:pt>
    <dgm:pt modelId="{C9CF53C1-4C2C-4F91-8A10-F2B6842A660B}" type="pres">
      <dgm:prSet presAssocID="{B1BE7F99-7EBE-4EFC-8070-A9F01D1D0948}" presName="linNode" presStyleCnt="0"/>
      <dgm:spPr/>
    </dgm:pt>
    <dgm:pt modelId="{DDF421FD-7BBD-4160-A12D-9F6B8F9B7705}" type="pres">
      <dgm:prSet presAssocID="{B1BE7F99-7EBE-4EFC-8070-A9F01D1D0948}" presName="parTx" presStyleLbl="revTx" presStyleIdx="0" presStyleCnt="6">
        <dgm:presLayoutVars>
          <dgm:chMax val="1"/>
          <dgm:bulletEnabled val="1"/>
        </dgm:presLayoutVars>
      </dgm:prSet>
      <dgm:spPr/>
      <dgm:t>
        <a:bodyPr/>
        <a:lstStyle/>
        <a:p>
          <a:endParaRPr lang="en-US"/>
        </a:p>
      </dgm:t>
    </dgm:pt>
    <dgm:pt modelId="{5477EBED-4539-4078-A661-2294156D1CA6}" type="pres">
      <dgm:prSet presAssocID="{B1BE7F99-7EBE-4EFC-8070-A9F01D1D0948}" presName="bracket" presStyleLbl="parChTrans1D1" presStyleIdx="0" presStyleCnt="6"/>
      <dgm:spPr/>
    </dgm:pt>
    <dgm:pt modelId="{BE8F0EDC-DF21-47C3-A56C-B1614B0C4136}" type="pres">
      <dgm:prSet presAssocID="{B1BE7F99-7EBE-4EFC-8070-A9F01D1D0948}" presName="spH" presStyleCnt="0"/>
      <dgm:spPr/>
    </dgm:pt>
    <dgm:pt modelId="{D4CFAD0D-8F64-4F72-8840-D68E4778F2CC}" type="pres">
      <dgm:prSet presAssocID="{B1BE7F99-7EBE-4EFC-8070-A9F01D1D0948}" presName="desTx" presStyleLbl="node1" presStyleIdx="0" presStyleCnt="6">
        <dgm:presLayoutVars>
          <dgm:bulletEnabled val="1"/>
        </dgm:presLayoutVars>
      </dgm:prSet>
      <dgm:spPr/>
      <dgm:t>
        <a:bodyPr/>
        <a:lstStyle/>
        <a:p>
          <a:endParaRPr lang="en-US"/>
        </a:p>
      </dgm:t>
    </dgm:pt>
    <dgm:pt modelId="{8E6A3109-CC28-4502-AF44-79D66AF2A533}" type="pres">
      <dgm:prSet presAssocID="{7646B8B2-29C8-4E26-9EE2-5A2FC6E296E5}" presName="spV" presStyleCnt="0"/>
      <dgm:spPr/>
    </dgm:pt>
    <dgm:pt modelId="{EE68FE09-E896-4BCC-94E4-53D27F1E34A4}" type="pres">
      <dgm:prSet presAssocID="{D6F15585-E6D6-4545-AE89-89C18086B8C4}" presName="linNode" presStyleCnt="0"/>
      <dgm:spPr/>
    </dgm:pt>
    <dgm:pt modelId="{C938A40E-FEE7-4B58-9794-5E07949F136B}" type="pres">
      <dgm:prSet presAssocID="{D6F15585-E6D6-4545-AE89-89C18086B8C4}" presName="parTx" presStyleLbl="revTx" presStyleIdx="1" presStyleCnt="6">
        <dgm:presLayoutVars>
          <dgm:chMax val="1"/>
          <dgm:bulletEnabled val="1"/>
        </dgm:presLayoutVars>
      </dgm:prSet>
      <dgm:spPr/>
      <dgm:t>
        <a:bodyPr/>
        <a:lstStyle/>
        <a:p>
          <a:endParaRPr lang="en-US"/>
        </a:p>
      </dgm:t>
    </dgm:pt>
    <dgm:pt modelId="{740DF1CF-283B-4B07-8E1B-D95E994D946C}" type="pres">
      <dgm:prSet presAssocID="{D6F15585-E6D6-4545-AE89-89C18086B8C4}" presName="bracket" presStyleLbl="parChTrans1D1" presStyleIdx="1" presStyleCnt="6"/>
      <dgm:spPr/>
    </dgm:pt>
    <dgm:pt modelId="{FE0C81DE-CD70-4EE1-A782-DF3F4EFF4F4F}" type="pres">
      <dgm:prSet presAssocID="{D6F15585-E6D6-4545-AE89-89C18086B8C4}" presName="spH" presStyleCnt="0"/>
      <dgm:spPr/>
    </dgm:pt>
    <dgm:pt modelId="{DE611762-EB8F-4C47-AB56-F33E743BE2CA}" type="pres">
      <dgm:prSet presAssocID="{D6F15585-E6D6-4545-AE89-89C18086B8C4}" presName="desTx" presStyleLbl="node1" presStyleIdx="1" presStyleCnt="6">
        <dgm:presLayoutVars>
          <dgm:bulletEnabled val="1"/>
        </dgm:presLayoutVars>
      </dgm:prSet>
      <dgm:spPr/>
      <dgm:t>
        <a:bodyPr/>
        <a:lstStyle/>
        <a:p>
          <a:endParaRPr lang="en-US"/>
        </a:p>
      </dgm:t>
    </dgm:pt>
    <dgm:pt modelId="{98601E44-560D-4E5E-832B-1F868F6404E9}" type="pres">
      <dgm:prSet presAssocID="{190B414C-91EF-4D55-8FFD-C7EC9FA4D518}" presName="spV" presStyleCnt="0"/>
      <dgm:spPr/>
    </dgm:pt>
    <dgm:pt modelId="{A441C67E-C426-4632-A97D-2FE785B772BC}" type="pres">
      <dgm:prSet presAssocID="{A024CC53-DC70-42C8-987A-9DFCA8ED879D}" presName="linNode" presStyleCnt="0"/>
      <dgm:spPr/>
    </dgm:pt>
    <dgm:pt modelId="{071715A4-7755-4DC9-9EEA-63CB239DB7F3}" type="pres">
      <dgm:prSet presAssocID="{A024CC53-DC70-42C8-987A-9DFCA8ED879D}" presName="parTx" presStyleLbl="revTx" presStyleIdx="2" presStyleCnt="6">
        <dgm:presLayoutVars>
          <dgm:chMax val="1"/>
          <dgm:bulletEnabled val="1"/>
        </dgm:presLayoutVars>
      </dgm:prSet>
      <dgm:spPr/>
      <dgm:t>
        <a:bodyPr/>
        <a:lstStyle/>
        <a:p>
          <a:endParaRPr lang="en-US"/>
        </a:p>
      </dgm:t>
    </dgm:pt>
    <dgm:pt modelId="{2D9EA818-CB07-4860-828A-24636A4693EE}" type="pres">
      <dgm:prSet presAssocID="{A024CC53-DC70-42C8-987A-9DFCA8ED879D}" presName="bracket" presStyleLbl="parChTrans1D1" presStyleIdx="2" presStyleCnt="6"/>
      <dgm:spPr/>
    </dgm:pt>
    <dgm:pt modelId="{68C6D27E-E75F-4FCB-8D55-00B3213FEBE3}" type="pres">
      <dgm:prSet presAssocID="{A024CC53-DC70-42C8-987A-9DFCA8ED879D}" presName="spH" presStyleCnt="0"/>
      <dgm:spPr/>
    </dgm:pt>
    <dgm:pt modelId="{4A2B1D0E-86AD-4FAF-A5AD-131F0FC7997E}" type="pres">
      <dgm:prSet presAssocID="{A024CC53-DC70-42C8-987A-9DFCA8ED879D}" presName="desTx" presStyleLbl="node1" presStyleIdx="2" presStyleCnt="6">
        <dgm:presLayoutVars>
          <dgm:bulletEnabled val="1"/>
        </dgm:presLayoutVars>
      </dgm:prSet>
      <dgm:spPr/>
      <dgm:t>
        <a:bodyPr/>
        <a:lstStyle/>
        <a:p>
          <a:endParaRPr lang="en-US"/>
        </a:p>
      </dgm:t>
    </dgm:pt>
    <dgm:pt modelId="{D608F386-E10D-4807-827B-5B107E5B0BBA}" type="pres">
      <dgm:prSet presAssocID="{A88920B1-1C39-47FD-8719-EE8F92606141}" presName="spV" presStyleCnt="0"/>
      <dgm:spPr/>
    </dgm:pt>
    <dgm:pt modelId="{28F6BE02-A898-464B-80C9-979FDA6DE8A0}" type="pres">
      <dgm:prSet presAssocID="{7D10E9D7-5273-42DB-8A32-D4D27A84254F}" presName="linNode" presStyleCnt="0"/>
      <dgm:spPr/>
    </dgm:pt>
    <dgm:pt modelId="{B6EE4C99-B5AE-47A4-B3D4-2EAD9E3A7E8E}" type="pres">
      <dgm:prSet presAssocID="{7D10E9D7-5273-42DB-8A32-D4D27A84254F}" presName="parTx" presStyleLbl="revTx" presStyleIdx="3" presStyleCnt="6">
        <dgm:presLayoutVars>
          <dgm:chMax val="1"/>
          <dgm:bulletEnabled val="1"/>
        </dgm:presLayoutVars>
      </dgm:prSet>
      <dgm:spPr/>
      <dgm:t>
        <a:bodyPr/>
        <a:lstStyle/>
        <a:p>
          <a:endParaRPr lang="en-US"/>
        </a:p>
      </dgm:t>
    </dgm:pt>
    <dgm:pt modelId="{7EFACF26-5615-4A00-8775-515D965C43FC}" type="pres">
      <dgm:prSet presAssocID="{7D10E9D7-5273-42DB-8A32-D4D27A84254F}" presName="bracket" presStyleLbl="parChTrans1D1" presStyleIdx="3" presStyleCnt="6"/>
      <dgm:spPr/>
    </dgm:pt>
    <dgm:pt modelId="{07560288-296D-4635-850B-31779825F27B}" type="pres">
      <dgm:prSet presAssocID="{7D10E9D7-5273-42DB-8A32-D4D27A84254F}" presName="spH" presStyleCnt="0"/>
      <dgm:spPr/>
    </dgm:pt>
    <dgm:pt modelId="{5EA64809-064C-4A4A-848A-CA6E19808F96}" type="pres">
      <dgm:prSet presAssocID="{7D10E9D7-5273-42DB-8A32-D4D27A84254F}" presName="desTx" presStyleLbl="node1" presStyleIdx="3" presStyleCnt="6">
        <dgm:presLayoutVars>
          <dgm:bulletEnabled val="1"/>
        </dgm:presLayoutVars>
      </dgm:prSet>
      <dgm:spPr/>
      <dgm:t>
        <a:bodyPr/>
        <a:lstStyle/>
        <a:p>
          <a:endParaRPr lang="en-US"/>
        </a:p>
      </dgm:t>
    </dgm:pt>
    <dgm:pt modelId="{D7AE864A-9279-4B09-9952-CE4193EC431A}" type="pres">
      <dgm:prSet presAssocID="{2B5582BE-9B72-4A30-B9C0-8DAF03E33E7C}" presName="spV" presStyleCnt="0"/>
      <dgm:spPr/>
    </dgm:pt>
    <dgm:pt modelId="{06959F85-234E-43FD-B17A-979117448FC9}" type="pres">
      <dgm:prSet presAssocID="{159851F6-D152-4B2E-8CAD-8377D7D890AE}" presName="linNode" presStyleCnt="0"/>
      <dgm:spPr/>
    </dgm:pt>
    <dgm:pt modelId="{FF040CCB-C4B3-451F-B555-CE307A37A0DE}" type="pres">
      <dgm:prSet presAssocID="{159851F6-D152-4B2E-8CAD-8377D7D890AE}" presName="parTx" presStyleLbl="revTx" presStyleIdx="4" presStyleCnt="6">
        <dgm:presLayoutVars>
          <dgm:chMax val="1"/>
          <dgm:bulletEnabled val="1"/>
        </dgm:presLayoutVars>
      </dgm:prSet>
      <dgm:spPr/>
      <dgm:t>
        <a:bodyPr/>
        <a:lstStyle/>
        <a:p>
          <a:endParaRPr lang="en-US"/>
        </a:p>
      </dgm:t>
    </dgm:pt>
    <dgm:pt modelId="{465DA235-B238-48F4-9A0E-AAFED26C5280}" type="pres">
      <dgm:prSet presAssocID="{159851F6-D152-4B2E-8CAD-8377D7D890AE}" presName="bracket" presStyleLbl="parChTrans1D1" presStyleIdx="4" presStyleCnt="6"/>
      <dgm:spPr/>
    </dgm:pt>
    <dgm:pt modelId="{1917A766-D6C8-4949-BCEE-7CF10F1269AA}" type="pres">
      <dgm:prSet presAssocID="{159851F6-D152-4B2E-8CAD-8377D7D890AE}" presName="spH" presStyleCnt="0"/>
      <dgm:spPr/>
    </dgm:pt>
    <dgm:pt modelId="{AACF8B44-663C-4FFD-B824-1CBFE614709C}" type="pres">
      <dgm:prSet presAssocID="{159851F6-D152-4B2E-8CAD-8377D7D890AE}" presName="desTx" presStyleLbl="node1" presStyleIdx="4" presStyleCnt="6">
        <dgm:presLayoutVars>
          <dgm:bulletEnabled val="1"/>
        </dgm:presLayoutVars>
      </dgm:prSet>
      <dgm:spPr/>
      <dgm:t>
        <a:bodyPr/>
        <a:lstStyle/>
        <a:p>
          <a:endParaRPr lang="en-US"/>
        </a:p>
      </dgm:t>
    </dgm:pt>
    <dgm:pt modelId="{6FD96B0C-553A-4FBB-A8A5-46F2D7BB513E}" type="pres">
      <dgm:prSet presAssocID="{BD40E965-7382-4A64-8A37-56F08FBC2FBF}" presName="spV" presStyleCnt="0"/>
      <dgm:spPr/>
    </dgm:pt>
    <dgm:pt modelId="{00FE0C19-021C-4566-ADF0-1369B2F1ED6C}" type="pres">
      <dgm:prSet presAssocID="{993C8581-C54B-4542-A6D1-7CF3B33499C9}" presName="linNode" presStyleCnt="0"/>
      <dgm:spPr/>
    </dgm:pt>
    <dgm:pt modelId="{D9145445-8B12-42A5-9F40-A90D138C7A72}" type="pres">
      <dgm:prSet presAssocID="{993C8581-C54B-4542-A6D1-7CF3B33499C9}" presName="parTx" presStyleLbl="revTx" presStyleIdx="5" presStyleCnt="6">
        <dgm:presLayoutVars>
          <dgm:chMax val="1"/>
          <dgm:bulletEnabled val="1"/>
        </dgm:presLayoutVars>
      </dgm:prSet>
      <dgm:spPr/>
      <dgm:t>
        <a:bodyPr/>
        <a:lstStyle/>
        <a:p>
          <a:endParaRPr lang="en-US"/>
        </a:p>
      </dgm:t>
    </dgm:pt>
    <dgm:pt modelId="{529297DD-1A7C-4D28-9B1F-54D3626922C8}" type="pres">
      <dgm:prSet presAssocID="{993C8581-C54B-4542-A6D1-7CF3B33499C9}" presName="bracket" presStyleLbl="parChTrans1D1" presStyleIdx="5" presStyleCnt="6"/>
      <dgm:spPr/>
    </dgm:pt>
    <dgm:pt modelId="{0C1CB079-17F4-44A9-BB01-B161F29FEAAD}" type="pres">
      <dgm:prSet presAssocID="{993C8581-C54B-4542-A6D1-7CF3B33499C9}" presName="spH" presStyleCnt="0"/>
      <dgm:spPr/>
    </dgm:pt>
    <dgm:pt modelId="{83609D09-60F6-4EA3-B921-F8C398194269}" type="pres">
      <dgm:prSet presAssocID="{993C8581-C54B-4542-A6D1-7CF3B33499C9}" presName="desTx" presStyleLbl="node1" presStyleIdx="5" presStyleCnt="6">
        <dgm:presLayoutVars>
          <dgm:bulletEnabled val="1"/>
        </dgm:presLayoutVars>
      </dgm:prSet>
      <dgm:spPr/>
      <dgm:t>
        <a:bodyPr/>
        <a:lstStyle/>
        <a:p>
          <a:endParaRPr lang="en-US"/>
        </a:p>
      </dgm:t>
    </dgm:pt>
  </dgm:ptLst>
  <dgm:cxnLst>
    <dgm:cxn modelId="{D57F61CE-28B1-401F-8130-2432FC72A63A}" srcId="{5A9F1485-6405-480D-84E6-1C270BB7CB91}" destId="{7D10E9D7-5273-42DB-8A32-D4D27A84254F}" srcOrd="3" destOrd="0" parTransId="{C4B22FB9-01B1-4613-ABE5-0AB2CBC0576F}" sibTransId="{2B5582BE-9B72-4A30-B9C0-8DAF03E33E7C}"/>
    <dgm:cxn modelId="{F3881D5A-2688-42CA-9E88-A296EFCAF61F}" type="presOf" srcId="{3208FDF8-D4F8-4FB0-84AB-73E1543E1180}" destId="{83609D09-60F6-4EA3-B921-F8C398194269}" srcOrd="0" destOrd="0" presId="urn:diagrams.loki3.com/BracketList"/>
    <dgm:cxn modelId="{423D8476-4742-4E63-9097-B16C808C8788}" srcId="{5A9F1485-6405-480D-84E6-1C270BB7CB91}" destId="{159851F6-D152-4B2E-8CAD-8377D7D890AE}" srcOrd="4" destOrd="0" parTransId="{9B73F224-A1C3-43D1-9055-BA00B085FCFB}" sibTransId="{BD40E965-7382-4A64-8A37-56F08FBC2FBF}"/>
    <dgm:cxn modelId="{1B0F9A98-A8E0-4346-AFF6-B0CB81B21121}" srcId="{A024CC53-DC70-42C8-987A-9DFCA8ED879D}" destId="{9FFC1B64-8EA1-455A-A26D-1589DF1C4366}" srcOrd="0" destOrd="0" parTransId="{66FEB3BA-8F1D-4FD4-8909-21A5FA1F0DFC}" sibTransId="{8A42C020-A41F-40CC-BC6F-F64D06115645}"/>
    <dgm:cxn modelId="{31EA4A63-E4A3-43E9-8E9F-7C68CA07D0B4}" srcId="{5A9F1485-6405-480D-84E6-1C270BB7CB91}" destId="{993C8581-C54B-4542-A6D1-7CF3B33499C9}" srcOrd="5" destOrd="0" parTransId="{0310F876-C670-4E34-9E11-86D43BA25092}" sibTransId="{57E7405F-5ACD-4906-8E94-3FD58670A851}"/>
    <dgm:cxn modelId="{6B651656-34AE-467F-B888-0B88FD1DFE41}" type="presOf" srcId="{46C52AAE-13D7-49C8-A9D3-F22411A82DB6}" destId="{D4CFAD0D-8F64-4F72-8840-D68E4778F2CC}" srcOrd="0" destOrd="1" presId="urn:diagrams.loki3.com/BracketList"/>
    <dgm:cxn modelId="{BB268F14-5B50-4EB4-B3E8-C8349F591B52}" type="presOf" srcId="{46752C25-4D68-480A-BBF7-748B09D9ECAB}" destId="{5EA64809-064C-4A4A-848A-CA6E19808F96}" srcOrd="0" destOrd="0" presId="urn:diagrams.loki3.com/BracketList"/>
    <dgm:cxn modelId="{9E4016E0-9E88-4953-8622-BA150DBD5F6A}" type="presOf" srcId="{166F12CA-3BF5-4944-A3D2-B2C4CCB12D0F}" destId="{4A2B1D0E-86AD-4FAF-A5AD-131F0FC7997E}" srcOrd="0" destOrd="1" presId="urn:diagrams.loki3.com/BracketList"/>
    <dgm:cxn modelId="{BDFB5463-FFED-4F83-8180-DCCAB2E9A864}" srcId="{5A9F1485-6405-480D-84E6-1C270BB7CB91}" destId="{A024CC53-DC70-42C8-987A-9DFCA8ED879D}" srcOrd="2" destOrd="0" parTransId="{1549F66B-99B4-4A21-93FE-15CC7396BC6B}" sibTransId="{A88920B1-1C39-47FD-8719-EE8F92606141}"/>
    <dgm:cxn modelId="{9A868821-4CD7-4CD4-9DE9-9464031EB978}" srcId="{5A9F1485-6405-480D-84E6-1C270BB7CB91}" destId="{D6F15585-E6D6-4545-AE89-89C18086B8C4}" srcOrd="1" destOrd="0" parTransId="{8424AF60-D5FE-4D9F-8C0F-987EFAF3C446}" sibTransId="{190B414C-91EF-4D55-8FFD-C7EC9FA4D518}"/>
    <dgm:cxn modelId="{109DBD50-1B4E-483C-8FD1-06D8B0C58DDC}" type="presOf" srcId="{7D10E9D7-5273-42DB-8A32-D4D27A84254F}" destId="{B6EE4C99-B5AE-47A4-B3D4-2EAD9E3A7E8E}" srcOrd="0" destOrd="0" presId="urn:diagrams.loki3.com/BracketList"/>
    <dgm:cxn modelId="{6921564E-9566-48B7-BC1B-2D665AE0ACD2}" srcId="{B1BE7F99-7EBE-4EFC-8070-A9F01D1D0948}" destId="{6D832F27-A811-4937-8831-88B2E4CA3659}" srcOrd="0" destOrd="0" parTransId="{B23C137E-2FB9-4BE7-BC0E-0581B7C18132}" sibTransId="{A0296991-9077-44A5-BB2D-E60D6642B30C}"/>
    <dgm:cxn modelId="{548FDE12-5887-4A3E-802C-E04C9389478E}" type="presOf" srcId="{6D832F27-A811-4937-8831-88B2E4CA3659}" destId="{D4CFAD0D-8F64-4F72-8840-D68E4778F2CC}" srcOrd="0" destOrd="0" presId="urn:diagrams.loki3.com/BracketList"/>
    <dgm:cxn modelId="{CBBC05FE-C9BF-47D6-A0B4-987650E0D4C1}" type="presOf" srcId="{9FFC1B64-8EA1-455A-A26D-1589DF1C4366}" destId="{4A2B1D0E-86AD-4FAF-A5AD-131F0FC7997E}" srcOrd="0" destOrd="0" presId="urn:diagrams.loki3.com/BracketList"/>
    <dgm:cxn modelId="{FDD82672-EB55-4F99-A331-829B5ECCE0B9}" type="presOf" srcId="{159851F6-D152-4B2E-8CAD-8377D7D890AE}" destId="{FF040CCB-C4B3-451F-B555-CE307A37A0DE}" srcOrd="0" destOrd="0" presId="urn:diagrams.loki3.com/BracketList"/>
    <dgm:cxn modelId="{7558946C-C18E-4B00-91CB-F1027F7E4EEA}" srcId="{D6F15585-E6D6-4545-AE89-89C18086B8C4}" destId="{66C96A44-4053-46C1-8CA5-72BDE7BACFD3}" srcOrd="0" destOrd="0" parTransId="{CD07FF19-8CB8-45F8-AC84-D1FC39C5A324}" sibTransId="{859C50A3-F776-4E83-AB8E-318DD062A61E}"/>
    <dgm:cxn modelId="{E0ACA295-83CF-4602-8971-61FCE969CDBE}" srcId="{B1BE7F99-7EBE-4EFC-8070-A9F01D1D0948}" destId="{46C52AAE-13D7-49C8-A9D3-F22411A82DB6}" srcOrd="1" destOrd="0" parTransId="{3D003DE4-BBF1-4353-9B04-0FD73E03740F}" sibTransId="{21655DA6-25AA-4125-A46B-9F02EB782CC2}"/>
    <dgm:cxn modelId="{552A55C6-FB93-40BA-9748-7C8D2AAE2FEF}" type="presOf" srcId="{15AB0071-1B10-4D19-A913-322E6F419B02}" destId="{DE611762-EB8F-4C47-AB56-F33E743BE2CA}" srcOrd="0" destOrd="1" presId="urn:diagrams.loki3.com/BracketList"/>
    <dgm:cxn modelId="{6266AAE6-C337-4B0B-BBC6-CBC462CDFD7B}" type="presOf" srcId="{738FC547-0952-4C4B-BE4A-97992A778330}" destId="{AACF8B44-663C-4FFD-B824-1CBFE614709C}" srcOrd="0" destOrd="0" presId="urn:diagrams.loki3.com/BracketList"/>
    <dgm:cxn modelId="{51206F81-CBF1-45A5-83B0-A7C36DD5475E}" srcId="{D6F15585-E6D6-4545-AE89-89C18086B8C4}" destId="{15AB0071-1B10-4D19-A913-322E6F419B02}" srcOrd="1" destOrd="0" parTransId="{7F602F55-B4DC-4F15-BD18-C90EE138B177}" sibTransId="{ADE1BBCD-3DFC-4272-9D01-73D0AA92EE35}"/>
    <dgm:cxn modelId="{5B72565F-BE70-45C7-990F-69E37BB09ADA}" type="presOf" srcId="{66C96A44-4053-46C1-8CA5-72BDE7BACFD3}" destId="{DE611762-EB8F-4C47-AB56-F33E743BE2CA}" srcOrd="0" destOrd="0" presId="urn:diagrams.loki3.com/BracketList"/>
    <dgm:cxn modelId="{371A4B99-12AB-49AD-85A9-E07CF71EDF13}" type="presOf" srcId="{B1BE7F99-7EBE-4EFC-8070-A9F01D1D0948}" destId="{DDF421FD-7BBD-4160-A12D-9F6B8F9B7705}" srcOrd="0" destOrd="0" presId="urn:diagrams.loki3.com/BracketList"/>
    <dgm:cxn modelId="{A9DC8728-2336-4BC0-90C1-9CB30DD6B211}" srcId="{159851F6-D152-4B2E-8CAD-8377D7D890AE}" destId="{738FC547-0952-4C4B-BE4A-97992A778330}" srcOrd="0" destOrd="0" parTransId="{F465D90A-80F9-4688-BC76-6EA95CE64AA8}" sibTransId="{0129B452-F6DA-41E8-A6A0-F979DFC307C3}"/>
    <dgm:cxn modelId="{23C36EE6-C9CF-4850-9360-D10ACF36467C}" srcId="{993C8581-C54B-4542-A6D1-7CF3B33499C9}" destId="{3208FDF8-D4F8-4FB0-84AB-73E1543E1180}" srcOrd="0" destOrd="0" parTransId="{B1CDA273-809B-4A60-BA9D-C77EEE4D78B8}" sibTransId="{34AE381A-3E5C-42C0-B5D2-CA41E96D0B0B}"/>
    <dgm:cxn modelId="{AC060EF8-D003-49F4-8B00-31E0FCF847FF}" type="presOf" srcId="{993C8581-C54B-4542-A6D1-7CF3B33499C9}" destId="{D9145445-8B12-42A5-9F40-A90D138C7A72}" srcOrd="0" destOrd="0" presId="urn:diagrams.loki3.com/BracketList"/>
    <dgm:cxn modelId="{13BEE7A7-B42D-465B-8B2E-87A92AD6477A}" srcId="{A024CC53-DC70-42C8-987A-9DFCA8ED879D}" destId="{166F12CA-3BF5-4944-A3D2-B2C4CCB12D0F}" srcOrd="1" destOrd="0" parTransId="{C478CD66-6CB1-42AE-883B-0CE8B207BBC3}" sibTransId="{8BC7B496-AEAA-4C2A-A343-859025F6FEC8}"/>
    <dgm:cxn modelId="{D293A5DE-3480-46C2-A1B0-EF7AF8A853B9}" type="presOf" srcId="{5A9F1485-6405-480D-84E6-1C270BB7CB91}" destId="{AD65EFBE-37AC-4E51-9EFD-976CF540089E}" srcOrd="0" destOrd="0" presId="urn:diagrams.loki3.com/BracketList"/>
    <dgm:cxn modelId="{9283A930-0BDF-4D7F-A9F8-A586F197D167}" srcId="{7D10E9D7-5273-42DB-8A32-D4D27A84254F}" destId="{46752C25-4D68-480A-BBF7-748B09D9ECAB}" srcOrd="0" destOrd="0" parTransId="{48E8B2EF-8E32-4055-AC79-AF2E54DC2694}" sibTransId="{5AA62948-B296-485F-907B-03499CAC6098}"/>
    <dgm:cxn modelId="{0C4906EC-C114-4F80-B03F-690898883869}" type="presOf" srcId="{3D8A5141-7AF1-4755-8BAA-6A39021D9887}" destId="{AACF8B44-663C-4FFD-B824-1CBFE614709C}" srcOrd="0" destOrd="1" presId="urn:diagrams.loki3.com/BracketList"/>
    <dgm:cxn modelId="{DA6B3F94-F140-49C8-92C2-C21B22B2CCCF}" type="presOf" srcId="{47B97E24-AD8E-4DB9-84B8-189FB926DBF7}" destId="{83609D09-60F6-4EA3-B921-F8C398194269}" srcOrd="0" destOrd="1" presId="urn:diagrams.loki3.com/BracketList"/>
    <dgm:cxn modelId="{2B234FF5-E4F3-436F-A551-AF043E774058}" srcId="{993C8581-C54B-4542-A6D1-7CF3B33499C9}" destId="{47B97E24-AD8E-4DB9-84B8-189FB926DBF7}" srcOrd="1" destOrd="0" parTransId="{D4FF3025-71B0-4C99-B234-14AC0BC40430}" sibTransId="{E69793BF-F096-4292-9AE6-0C65FF0EBEC5}"/>
    <dgm:cxn modelId="{49B0263B-0CB5-4309-A3F5-12B3FD7645E9}" type="presOf" srcId="{A024CC53-DC70-42C8-987A-9DFCA8ED879D}" destId="{071715A4-7755-4DC9-9EEA-63CB239DB7F3}" srcOrd="0" destOrd="0" presId="urn:diagrams.loki3.com/BracketList"/>
    <dgm:cxn modelId="{553F8515-0E1E-4222-8033-EF9ECFF9F22D}" srcId="{5A9F1485-6405-480D-84E6-1C270BB7CB91}" destId="{B1BE7F99-7EBE-4EFC-8070-A9F01D1D0948}" srcOrd="0" destOrd="0" parTransId="{1D5AC405-00FC-4795-9ADB-95E4882C2032}" sibTransId="{7646B8B2-29C8-4E26-9EE2-5A2FC6E296E5}"/>
    <dgm:cxn modelId="{277B4625-C09E-469E-82AA-F1718F6FC593}" srcId="{159851F6-D152-4B2E-8CAD-8377D7D890AE}" destId="{3D8A5141-7AF1-4755-8BAA-6A39021D9887}" srcOrd="1" destOrd="0" parTransId="{9B6C37F5-8AAA-47AB-A38B-6B46A7024CE1}" sibTransId="{10F46ED5-7609-4790-8C10-2C1B0A5DDFF2}"/>
    <dgm:cxn modelId="{19A876D5-7071-4F7E-B42F-564D9C44D1AF}" type="presOf" srcId="{D6F15585-E6D6-4545-AE89-89C18086B8C4}" destId="{C938A40E-FEE7-4B58-9794-5E07949F136B}" srcOrd="0" destOrd="0" presId="urn:diagrams.loki3.com/BracketList"/>
    <dgm:cxn modelId="{2D129C93-E461-465B-ADAB-3F16CC82D94B}" type="presParOf" srcId="{AD65EFBE-37AC-4E51-9EFD-976CF540089E}" destId="{C9CF53C1-4C2C-4F91-8A10-F2B6842A660B}" srcOrd="0" destOrd="0" presId="urn:diagrams.loki3.com/BracketList"/>
    <dgm:cxn modelId="{3C44439B-FD20-4B1C-96BA-84AE5021AD73}" type="presParOf" srcId="{C9CF53C1-4C2C-4F91-8A10-F2B6842A660B}" destId="{DDF421FD-7BBD-4160-A12D-9F6B8F9B7705}" srcOrd="0" destOrd="0" presId="urn:diagrams.loki3.com/BracketList"/>
    <dgm:cxn modelId="{5BB777BD-99D4-4CD1-B052-027BBFEB2658}" type="presParOf" srcId="{C9CF53C1-4C2C-4F91-8A10-F2B6842A660B}" destId="{5477EBED-4539-4078-A661-2294156D1CA6}" srcOrd="1" destOrd="0" presId="urn:diagrams.loki3.com/BracketList"/>
    <dgm:cxn modelId="{15939F5F-ADA1-44B4-9B05-734E7BD5E79F}" type="presParOf" srcId="{C9CF53C1-4C2C-4F91-8A10-F2B6842A660B}" destId="{BE8F0EDC-DF21-47C3-A56C-B1614B0C4136}" srcOrd="2" destOrd="0" presId="urn:diagrams.loki3.com/BracketList"/>
    <dgm:cxn modelId="{12968E89-97CF-4ED4-AEB0-7ECEC3434CA4}" type="presParOf" srcId="{C9CF53C1-4C2C-4F91-8A10-F2B6842A660B}" destId="{D4CFAD0D-8F64-4F72-8840-D68E4778F2CC}" srcOrd="3" destOrd="0" presId="urn:diagrams.loki3.com/BracketList"/>
    <dgm:cxn modelId="{5AABEB5F-324E-459D-B54E-654582E21A4F}" type="presParOf" srcId="{AD65EFBE-37AC-4E51-9EFD-976CF540089E}" destId="{8E6A3109-CC28-4502-AF44-79D66AF2A533}" srcOrd="1" destOrd="0" presId="urn:diagrams.loki3.com/BracketList"/>
    <dgm:cxn modelId="{8D4507E4-3096-4BB2-8568-1CFD9A64F2D4}" type="presParOf" srcId="{AD65EFBE-37AC-4E51-9EFD-976CF540089E}" destId="{EE68FE09-E896-4BCC-94E4-53D27F1E34A4}" srcOrd="2" destOrd="0" presId="urn:diagrams.loki3.com/BracketList"/>
    <dgm:cxn modelId="{8F059F26-5B26-452F-B87A-02DAB0F30E20}" type="presParOf" srcId="{EE68FE09-E896-4BCC-94E4-53D27F1E34A4}" destId="{C938A40E-FEE7-4B58-9794-5E07949F136B}" srcOrd="0" destOrd="0" presId="urn:diagrams.loki3.com/BracketList"/>
    <dgm:cxn modelId="{BD181D3B-557B-4C4D-9554-3BC6D02E8452}" type="presParOf" srcId="{EE68FE09-E896-4BCC-94E4-53D27F1E34A4}" destId="{740DF1CF-283B-4B07-8E1B-D95E994D946C}" srcOrd="1" destOrd="0" presId="urn:diagrams.loki3.com/BracketList"/>
    <dgm:cxn modelId="{56209781-395E-4C56-835A-5CD396507660}" type="presParOf" srcId="{EE68FE09-E896-4BCC-94E4-53D27F1E34A4}" destId="{FE0C81DE-CD70-4EE1-A782-DF3F4EFF4F4F}" srcOrd="2" destOrd="0" presId="urn:diagrams.loki3.com/BracketList"/>
    <dgm:cxn modelId="{E7C8041F-C017-4310-B2EE-139AFA77D596}" type="presParOf" srcId="{EE68FE09-E896-4BCC-94E4-53D27F1E34A4}" destId="{DE611762-EB8F-4C47-AB56-F33E743BE2CA}" srcOrd="3" destOrd="0" presId="urn:diagrams.loki3.com/BracketList"/>
    <dgm:cxn modelId="{8BCC19B2-2D71-4371-8EDF-6E2C7C661D19}" type="presParOf" srcId="{AD65EFBE-37AC-4E51-9EFD-976CF540089E}" destId="{98601E44-560D-4E5E-832B-1F868F6404E9}" srcOrd="3" destOrd="0" presId="urn:diagrams.loki3.com/BracketList"/>
    <dgm:cxn modelId="{4E4ED3C3-FECF-40DD-BECD-3C9739161058}" type="presParOf" srcId="{AD65EFBE-37AC-4E51-9EFD-976CF540089E}" destId="{A441C67E-C426-4632-A97D-2FE785B772BC}" srcOrd="4" destOrd="0" presId="urn:diagrams.loki3.com/BracketList"/>
    <dgm:cxn modelId="{BFCF7D54-E2B3-4761-9AE3-DD27277B43E7}" type="presParOf" srcId="{A441C67E-C426-4632-A97D-2FE785B772BC}" destId="{071715A4-7755-4DC9-9EEA-63CB239DB7F3}" srcOrd="0" destOrd="0" presId="urn:diagrams.loki3.com/BracketList"/>
    <dgm:cxn modelId="{A6C1D609-0A82-4366-8755-516043655926}" type="presParOf" srcId="{A441C67E-C426-4632-A97D-2FE785B772BC}" destId="{2D9EA818-CB07-4860-828A-24636A4693EE}" srcOrd="1" destOrd="0" presId="urn:diagrams.loki3.com/BracketList"/>
    <dgm:cxn modelId="{E169BF68-CA3B-4243-B08A-BF0F47363D95}" type="presParOf" srcId="{A441C67E-C426-4632-A97D-2FE785B772BC}" destId="{68C6D27E-E75F-4FCB-8D55-00B3213FEBE3}" srcOrd="2" destOrd="0" presId="urn:diagrams.loki3.com/BracketList"/>
    <dgm:cxn modelId="{2FDC4C35-0165-4B02-9F1D-7CB9B6658838}" type="presParOf" srcId="{A441C67E-C426-4632-A97D-2FE785B772BC}" destId="{4A2B1D0E-86AD-4FAF-A5AD-131F0FC7997E}" srcOrd="3" destOrd="0" presId="urn:diagrams.loki3.com/BracketList"/>
    <dgm:cxn modelId="{61BCCED4-353E-4CD4-9366-271D111DF936}" type="presParOf" srcId="{AD65EFBE-37AC-4E51-9EFD-976CF540089E}" destId="{D608F386-E10D-4807-827B-5B107E5B0BBA}" srcOrd="5" destOrd="0" presId="urn:diagrams.loki3.com/BracketList"/>
    <dgm:cxn modelId="{6B4C77CC-08DE-4270-A6E9-86696BFBC808}" type="presParOf" srcId="{AD65EFBE-37AC-4E51-9EFD-976CF540089E}" destId="{28F6BE02-A898-464B-80C9-979FDA6DE8A0}" srcOrd="6" destOrd="0" presId="urn:diagrams.loki3.com/BracketList"/>
    <dgm:cxn modelId="{2B076C05-6D62-4FAB-8186-71EAE1CF8C78}" type="presParOf" srcId="{28F6BE02-A898-464B-80C9-979FDA6DE8A0}" destId="{B6EE4C99-B5AE-47A4-B3D4-2EAD9E3A7E8E}" srcOrd="0" destOrd="0" presId="urn:diagrams.loki3.com/BracketList"/>
    <dgm:cxn modelId="{3D7F749A-79AC-4F54-8B10-15A2EA717FDE}" type="presParOf" srcId="{28F6BE02-A898-464B-80C9-979FDA6DE8A0}" destId="{7EFACF26-5615-4A00-8775-515D965C43FC}" srcOrd="1" destOrd="0" presId="urn:diagrams.loki3.com/BracketList"/>
    <dgm:cxn modelId="{CD6E58FE-BF77-4022-91C6-CE276EDA8828}" type="presParOf" srcId="{28F6BE02-A898-464B-80C9-979FDA6DE8A0}" destId="{07560288-296D-4635-850B-31779825F27B}" srcOrd="2" destOrd="0" presId="urn:diagrams.loki3.com/BracketList"/>
    <dgm:cxn modelId="{1371EF0C-1448-4F57-8148-3003F463BCAC}" type="presParOf" srcId="{28F6BE02-A898-464B-80C9-979FDA6DE8A0}" destId="{5EA64809-064C-4A4A-848A-CA6E19808F96}" srcOrd="3" destOrd="0" presId="urn:diagrams.loki3.com/BracketList"/>
    <dgm:cxn modelId="{4D3031E9-EAE6-4A5E-BEFB-05C81908B79C}" type="presParOf" srcId="{AD65EFBE-37AC-4E51-9EFD-976CF540089E}" destId="{D7AE864A-9279-4B09-9952-CE4193EC431A}" srcOrd="7" destOrd="0" presId="urn:diagrams.loki3.com/BracketList"/>
    <dgm:cxn modelId="{0F3E3FF7-D243-47FA-9933-13834E3B572C}" type="presParOf" srcId="{AD65EFBE-37AC-4E51-9EFD-976CF540089E}" destId="{06959F85-234E-43FD-B17A-979117448FC9}" srcOrd="8" destOrd="0" presId="urn:diagrams.loki3.com/BracketList"/>
    <dgm:cxn modelId="{8F6E6067-662D-4363-AC0E-C111EB7A8EF9}" type="presParOf" srcId="{06959F85-234E-43FD-B17A-979117448FC9}" destId="{FF040CCB-C4B3-451F-B555-CE307A37A0DE}" srcOrd="0" destOrd="0" presId="urn:diagrams.loki3.com/BracketList"/>
    <dgm:cxn modelId="{C1441490-BA93-459F-8509-784B7DBB1C56}" type="presParOf" srcId="{06959F85-234E-43FD-B17A-979117448FC9}" destId="{465DA235-B238-48F4-9A0E-AAFED26C5280}" srcOrd="1" destOrd="0" presId="urn:diagrams.loki3.com/BracketList"/>
    <dgm:cxn modelId="{78E6266F-8F8A-4894-B18C-6417B651273A}" type="presParOf" srcId="{06959F85-234E-43FD-B17A-979117448FC9}" destId="{1917A766-D6C8-4949-BCEE-7CF10F1269AA}" srcOrd="2" destOrd="0" presId="urn:diagrams.loki3.com/BracketList"/>
    <dgm:cxn modelId="{22E12930-E97D-4B4E-9AB8-0498F2E51605}" type="presParOf" srcId="{06959F85-234E-43FD-B17A-979117448FC9}" destId="{AACF8B44-663C-4FFD-B824-1CBFE614709C}" srcOrd="3" destOrd="0" presId="urn:diagrams.loki3.com/BracketList"/>
    <dgm:cxn modelId="{7706F712-A288-40B0-9675-D1D71D3EE03F}" type="presParOf" srcId="{AD65EFBE-37AC-4E51-9EFD-976CF540089E}" destId="{6FD96B0C-553A-4FBB-A8A5-46F2D7BB513E}" srcOrd="9" destOrd="0" presId="urn:diagrams.loki3.com/BracketList"/>
    <dgm:cxn modelId="{E45A3D50-5324-42DD-AF1F-FC078CD68E86}" type="presParOf" srcId="{AD65EFBE-37AC-4E51-9EFD-976CF540089E}" destId="{00FE0C19-021C-4566-ADF0-1369B2F1ED6C}" srcOrd="10" destOrd="0" presId="urn:diagrams.loki3.com/BracketList"/>
    <dgm:cxn modelId="{A3A9FEFF-F086-478C-AE85-6D9D495C13B6}" type="presParOf" srcId="{00FE0C19-021C-4566-ADF0-1369B2F1ED6C}" destId="{D9145445-8B12-42A5-9F40-A90D138C7A72}" srcOrd="0" destOrd="0" presId="urn:diagrams.loki3.com/BracketList"/>
    <dgm:cxn modelId="{E543842B-EC57-4B41-9CDB-226B39A909B4}" type="presParOf" srcId="{00FE0C19-021C-4566-ADF0-1369B2F1ED6C}" destId="{529297DD-1A7C-4D28-9B1F-54D3626922C8}" srcOrd="1" destOrd="0" presId="urn:diagrams.loki3.com/BracketList"/>
    <dgm:cxn modelId="{0D7CE9D6-E65B-4D40-8054-49E70F62F792}" type="presParOf" srcId="{00FE0C19-021C-4566-ADF0-1369B2F1ED6C}" destId="{0C1CB079-17F4-44A9-BB01-B161F29FEAAD}" srcOrd="2" destOrd="0" presId="urn:diagrams.loki3.com/BracketList"/>
    <dgm:cxn modelId="{B48C7458-21E9-4A7B-9C3F-5C54A73795D5}" type="presParOf" srcId="{00FE0C19-021C-4566-ADF0-1369B2F1ED6C}" destId="{83609D09-60F6-4EA3-B921-F8C398194269}"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43843F-F4D5-4A1E-AE00-88A5F73550B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ACE4B0A-760C-470A-9A9C-5B05F27C1152}">
      <dgm:prSet phldrT="[Text]" custT="1"/>
      <dgm:spPr/>
      <dgm:t>
        <a:bodyPr/>
        <a:lstStyle/>
        <a:p>
          <a:r>
            <a:rPr lang="en-US" sz="1600" dirty="0" smtClean="0"/>
            <a:t>Dimensions Types</a:t>
          </a:r>
          <a:endParaRPr lang="en-US" sz="1600" dirty="0"/>
        </a:p>
      </dgm:t>
    </dgm:pt>
    <dgm:pt modelId="{708E9089-C661-4F24-8ADE-06597AFBA789}" type="parTrans" cxnId="{170ED16F-3786-4A66-BC88-0D278DAF1E3A}">
      <dgm:prSet/>
      <dgm:spPr/>
      <dgm:t>
        <a:bodyPr/>
        <a:lstStyle/>
        <a:p>
          <a:endParaRPr lang="en-US" sz="4000"/>
        </a:p>
      </dgm:t>
    </dgm:pt>
    <dgm:pt modelId="{714CFEA0-D082-483C-9373-067215CF2081}" type="sibTrans" cxnId="{170ED16F-3786-4A66-BC88-0D278DAF1E3A}">
      <dgm:prSet/>
      <dgm:spPr/>
      <dgm:t>
        <a:bodyPr/>
        <a:lstStyle/>
        <a:p>
          <a:endParaRPr lang="en-US" sz="4000"/>
        </a:p>
      </dgm:t>
    </dgm:pt>
    <dgm:pt modelId="{FDA61E21-D0CF-4E61-A34E-B3936E39BDFC}">
      <dgm:prSet phldrT="[Text]" custT="1"/>
      <dgm:spPr/>
      <dgm:t>
        <a:bodyPr/>
        <a:lstStyle/>
        <a:p>
          <a:r>
            <a:rPr lang="en-US" sz="1600" dirty="0" smtClean="0"/>
            <a:t>Conformed Dimensions</a:t>
          </a:r>
          <a:endParaRPr lang="en-US" sz="1600" dirty="0"/>
        </a:p>
      </dgm:t>
    </dgm:pt>
    <dgm:pt modelId="{B15D6D3E-AFCD-442B-B53C-3C5064BC821D}" type="parTrans" cxnId="{5DD59EF0-2DF5-4016-9CAF-94F96D913AE0}">
      <dgm:prSet/>
      <dgm:spPr/>
      <dgm:t>
        <a:bodyPr/>
        <a:lstStyle/>
        <a:p>
          <a:endParaRPr lang="en-US" sz="4000"/>
        </a:p>
      </dgm:t>
    </dgm:pt>
    <dgm:pt modelId="{50791112-BAB9-4370-9069-D54E17E22459}" type="sibTrans" cxnId="{5DD59EF0-2DF5-4016-9CAF-94F96D913AE0}">
      <dgm:prSet/>
      <dgm:spPr/>
      <dgm:t>
        <a:bodyPr/>
        <a:lstStyle/>
        <a:p>
          <a:endParaRPr lang="en-US" sz="4000"/>
        </a:p>
      </dgm:t>
    </dgm:pt>
    <dgm:pt modelId="{092422A5-2286-46AF-BA0C-C2C74C20866C}">
      <dgm:prSet phldrT="[Text]" custT="1"/>
      <dgm:spPr/>
      <dgm:t>
        <a:bodyPr/>
        <a:lstStyle/>
        <a:p>
          <a:r>
            <a:rPr lang="en-US" sz="1600" dirty="0" smtClean="0"/>
            <a:t>Junk Dimensions</a:t>
          </a:r>
          <a:endParaRPr lang="en-US" sz="1600" dirty="0"/>
        </a:p>
      </dgm:t>
    </dgm:pt>
    <dgm:pt modelId="{C9A1CD41-E8E8-4CE6-9CB0-631479D04FF8}" type="parTrans" cxnId="{A5BFE641-98F1-466B-AE2F-8BB26CF85524}">
      <dgm:prSet/>
      <dgm:spPr/>
      <dgm:t>
        <a:bodyPr/>
        <a:lstStyle/>
        <a:p>
          <a:endParaRPr lang="en-US" sz="4000"/>
        </a:p>
      </dgm:t>
    </dgm:pt>
    <dgm:pt modelId="{F3A26A94-A122-4D29-8E92-D01964F58609}" type="sibTrans" cxnId="{A5BFE641-98F1-466B-AE2F-8BB26CF85524}">
      <dgm:prSet/>
      <dgm:spPr/>
      <dgm:t>
        <a:bodyPr/>
        <a:lstStyle/>
        <a:p>
          <a:endParaRPr lang="en-US" sz="4000"/>
        </a:p>
      </dgm:t>
    </dgm:pt>
    <dgm:pt modelId="{A6E5C35F-55DA-45DB-B305-FE9CE7780956}">
      <dgm:prSet phldrT="[Text]" custT="1"/>
      <dgm:spPr/>
      <dgm:t>
        <a:bodyPr/>
        <a:lstStyle/>
        <a:p>
          <a:r>
            <a:rPr lang="en-US" sz="1600" dirty="0" smtClean="0"/>
            <a:t>Degenerated Dimensions</a:t>
          </a:r>
          <a:endParaRPr lang="en-US" sz="1600" dirty="0"/>
        </a:p>
      </dgm:t>
    </dgm:pt>
    <dgm:pt modelId="{60EE9DB2-A2DC-489B-93AD-03523C40F193}" type="parTrans" cxnId="{F06FA759-B330-4827-B2F3-2E731DBC796A}">
      <dgm:prSet/>
      <dgm:spPr/>
      <dgm:t>
        <a:bodyPr/>
        <a:lstStyle/>
        <a:p>
          <a:endParaRPr lang="en-US" sz="4000"/>
        </a:p>
      </dgm:t>
    </dgm:pt>
    <dgm:pt modelId="{44639022-A99C-4313-84B0-D0A95358F984}" type="sibTrans" cxnId="{F06FA759-B330-4827-B2F3-2E731DBC796A}">
      <dgm:prSet/>
      <dgm:spPr/>
      <dgm:t>
        <a:bodyPr/>
        <a:lstStyle/>
        <a:p>
          <a:endParaRPr lang="en-US" sz="4000"/>
        </a:p>
      </dgm:t>
    </dgm:pt>
    <dgm:pt modelId="{18F6E271-F06E-4481-842B-8A9563C8D707}">
      <dgm:prSet phldrT="[Text]" custT="1"/>
      <dgm:spPr/>
      <dgm:t>
        <a:bodyPr/>
        <a:lstStyle/>
        <a:p>
          <a:r>
            <a:rPr lang="en-US" sz="1600" dirty="0" smtClean="0"/>
            <a:t>Role-playing Dimensions</a:t>
          </a:r>
          <a:endParaRPr lang="en-US" sz="1600" dirty="0"/>
        </a:p>
      </dgm:t>
    </dgm:pt>
    <dgm:pt modelId="{363CAACA-A34B-481A-97E4-207709D8C039}" type="parTrans" cxnId="{284B0AFA-1376-4194-86A4-A62604913CF0}">
      <dgm:prSet/>
      <dgm:spPr/>
      <dgm:t>
        <a:bodyPr/>
        <a:lstStyle/>
        <a:p>
          <a:endParaRPr lang="en-US" sz="4000"/>
        </a:p>
      </dgm:t>
    </dgm:pt>
    <dgm:pt modelId="{9ED30397-E51F-42E7-A2F3-1C3FAB6B0A4D}" type="sibTrans" cxnId="{284B0AFA-1376-4194-86A4-A62604913CF0}">
      <dgm:prSet/>
      <dgm:spPr/>
      <dgm:t>
        <a:bodyPr/>
        <a:lstStyle/>
        <a:p>
          <a:endParaRPr lang="en-US" sz="4000"/>
        </a:p>
      </dgm:t>
    </dgm:pt>
    <dgm:pt modelId="{CAC4EDB7-A15A-431D-906F-6BB6D82B14EF}" type="pres">
      <dgm:prSet presAssocID="{0143843F-F4D5-4A1E-AE00-88A5F73550BB}" presName="hierChild1" presStyleCnt="0">
        <dgm:presLayoutVars>
          <dgm:chPref val="1"/>
          <dgm:dir/>
          <dgm:animOne val="branch"/>
          <dgm:animLvl val="lvl"/>
          <dgm:resizeHandles/>
        </dgm:presLayoutVars>
      </dgm:prSet>
      <dgm:spPr/>
      <dgm:t>
        <a:bodyPr/>
        <a:lstStyle/>
        <a:p>
          <a:endParaRPr lang="en-US"/>
        </a:p>
      </dgm:t>
    </dgm:pt>
    <dgm:pt modelId="{A351725F-090E-4551-99C8-DF4C4ABC910E}" type="pres">
      <dgm:prSet presAssocID="{EACE4B0A-760C-470A-9A9C-5B05F27C1152}" presName="hierRoot1" presStyleCnt="0"/>
      <dgm:spPr/>
    </dgm:pt>
    <dgm:pt modelId="{6732D910-B1DE-4C92-8650-920FF409D317}" type="pres">
      <dgm:prSet presAssocID="{EACE4B0A-760C-470A-9A9C-5B05F27C1152}" presName="composite" presStyleCnt="0"/>
      <dgm:spPr/>
    </dgm:pt>
    <dgm:pt modelId="{70236D7C-EA53-43C2-A151-EE8ECEB453D7}" type="pres">
      <dgm:prSet presAssocID="{EACE4B0A-760C-470A-9A9C-5B05F27C1152}" presName="background" presStyleLbl="node0" presStyleIdx="0" presStyleCnt="1"/>
      <dgm:spPr/>
    </dgm:pt>
    <dgm:pt modelId="{7851E77C-BF43-4E06-9A51-5713FD4909A9}" type="pres">
      <dgm:prSet presAssocID="{EACE4B0A-760C-470A-9A9C-5B05F27C1152}" presName="text" presStyleLbl="fgAcc0" presStyleIdx="0" presStyleCnt="1">
        <dgm:presLayoutVars>
          <dgm:chPref val="3"/>
        </dgm:presLayoutVars>
      </dgm:prSet>
      <dgm:spPr/>
      <dgm:t>
        <a:bodyPr/>
        <a:lstStyle/>
        <a:p>
          <a:endParaRPr lang="en-US"/>
        </a:p>
      </dgm:t>
    </dgm:pt>
    <dgm:pt modelId="{9E51AC5B-466F-4575-8EAF-CC5F5B6D4314}" type="pres">
      <dgm:prSet presAssocID="{EACE4B0A-760C-470A-9A9C-5B05F27C1152}" presName="hierChild2" presStyleCnt="0"/>
      <dgm:spPr/>
    </dgm:pt>
    <dgm:pt modelId="{6CCA78AC-443A-4709-9CF6-8B72E824CDD0}" type="pres">
      <dgm:prSet presAssocID="{B15D6D3E-AFCD-442B-B53C-3C5064BC821D}" presName="Name10" presStyleLbl="parChTrans1D2" presStyleIdx="0" presStyleCnt="4"/>
      <dgm:spPr/>
      <dgm:t>
        <a:bodyPr/>
        <a:lstStyle/>
        <a:p>
          <a:endParaRPr lang="en-US"/>
        </a:p>
      </dgm:t>
    </dgm:pt>
    <dgm:pt modelId="{D855077F-3ACA-44CE-A028-1FB24F419AAD}" type="pres">
      <dgm:prSet presAssocID="{FDA61E21-D0CF-4E61-A34E-B3936E39BDFC}" presName="hierRoot2" presStyleCnt="0"/>
      <dgm:spPr/>
    </dgm:pt>
    <dgm:pt modelId="{B197C8FA-5BC7-48E6-B251-B04EDE3E9EDF}" type="pres">
      <dgm:prSet presAssocID="{FDA61E21-D0CF-4E61-A34E-B3936E39BDFC}" presName="composite2" presStyleCnt="0"/>
      <dgm:spPr/>
    </dgm:pt>
    <dgm:pt modelId="{9D2AA799-CA57-48AC-B8D4-7413DA7EF6CC}" type="pres">
      <dgm:prSet presAssocID="{FDA61E21-D0CF-4E61-A34E-B3936E39BDFC}" presName="background2" presStyleLbl="node2" presStyleIdx="0" presStyleCnt="4"/>
      <dgm:spPr/>
    </dgm:pt>
    <dgm:pt modelId="{2BB582DA-F469-41E9-B8D1-80BC945C5436}" type="pres">
      <dgm:prSet presAssocID="{FDA61E21-D0CF-4E61-A34E-B3936E39BDFC}" presName="text2" presStyleLbl="fgAcc2" presStyleIdx="0" presStyleCnt="4">
        <dgm:presLayoutVars>
          <dgm:chPref val="3"/>
        </dgm:presLayoutVars>
      </dgm:prSet>
      <dgm:spPr/>
      <dgm:t>
        <a:bodyPr/>
        <a:lstStyle/>
        <a:p>
          <a:endParaRPr lang="en-US"/>
        </a:p>
      </dgm:t>
    </dgm:pt>
    <dgm:pt modelId="{C7F3A9DB-0660-422F-965F-2E076A195E93}" type="pres">
      <dgm:prSet presAssocID="{FDA61E21-D0CF-4E61-A34E-B3936E39BDFC}" presName="hierChild3" presStyleCnt="0"/>
      <dgm:spPr/>
    </dgm:pt>
    <dgm:pt modelId="{416568B9-568B-4DB3-B288-9CD9C6C66162}" type="pres">
      <dgm:prSet presAssocID="{C9A1CD41-E8E8-4CE6-9CB0-631479D04FF8}" presName="Name10" presStyleLbl="parChTrans1D2" presStyleIdx="1" presStyleCnt="4"/>
      <dgm:spPr/>
      <dgm:t>
        <a:bodyPr/>
        <a:lstStyle/>
        <a:p>
          <a:endParaRPr lang="en-US"/>
        </a:p>
      </dgm:t>
    </dgm:pt>
    <dgm:pt modelId="{5E3E894F-A99A-4A42-AD38-AAA68E674A6D}" type="pres">
      <dgm:prSet presAssocID="{092422A5-2286-46AF-BA0C-C2C74C20866C}" presName="hierRoot2" presStyleCnt="0"/>
      <dgm:spPr/>
    </dgm:pt>
    <dgm:pt modelId="{A6931F1C-31D7-4D78-8E1E-40257BB1B96E}" type="pres">
      <dgm:prSet presAssocID="{092422A5-2286-46AF-BA0C-C2C74C20866C}" presName="composite2" presStyleCnt="0"/>
      <dgm:spPr/>
    </dgm:pt>
    <dgm:pt modelId="{A74852D8-043C-4364-A019-36F1EA7D19B8}" type="pres">
      <dgm:prSet presAssocID="{092422A5-2286-46AF-BA0C-C2C74C20866C}" presName="background2" presStyleLbl="node2" presStyleIdx="1" presStyleCnt="4"/>
      <dgm:spPr/>
    </dgm:pt>
    <dgm:pt modelId="{93AB7803-F6DB-42B8-814C-74D23C976A3B}" type="pres">
      <dgm:prSet presAssocID="{092422A5-2286-46AF-BA0C-C2C74C20866C}" presName="text2" presStyleLbl="fgAcc2" presStyleIdx="1" presStyleCnt="4">
        <dgm:presLayoutVars>
          <dgm:chPref val="3"/>
        </dgm:presLayoutVars>
      </dgm:prSet>
      <dgm:spPr/>
      <dgm:t>
        <a:bodyPr/>
        <a:lstStyle/>
        <a:p>
          <a:endParaRPr lang="en-US"/>
        </a:p>
      </dgm:t>
    </dgm:pt>
    <dgm:pt modelId="{04ED3DDE-A986-4B01-AF1D-FC0BA7106DB6}" type="pres">
      <dgm:prSet presAssocID="{092422A5-2286-46AF-BA0C-C2C74C20866C}" presName="hierChild3" presStyleCnt="0"/>
      <dgm:spPr/>
    </dgm:pt>
    <dgm:pt modelId="{F9CCDCE4-DA58-4B7B-801F-E6B1E88DD010}" type="pres">
      <dgm:prSet presAssocID="{60EE9DB2-A2DC-489B-93AD-03523C40F193}" presName="Name10" presStyleLbl="parChTrans1D2" presStyleIdx="2" presStyleCnt="4"/>
      <dgm:spPr/>
      <dgm:t>
        <a:bodyPr/>
        <a:lstStyle/>
        <a:p>
          <a:endParaRPr lang="en-US"/>
        </a:p>
      </dgm:t>
    </dgm:pt>
    <dgm:pt modelId="{D3C1E479-3366-41E5-98FC-860C325278C5}" type="pres">
      <dgm:prSet presAssocID="{A6E5C35F-55DA-45DB-B305-FE9CE7780956}" presName="hierRoot2" presStyleCnt="0"/>
      <dgm:spPr/>
    </dgm:pt>
    <dgm:pt modelId="{3899640E-A2E6-4DF5-8012-C87CE7E9FDF5}" type="pres">
      <dgm:prSet presAssocID="{A6E5C35F-55DA-45DB-B305-FE9CE7780956}" presName="composite2" presStyleCnt="0"/>
      <dgm:spPr/>
    </dgm:pt>
    <dgm:pt modelId="{829B802B-7380-4259-BC8A-EC855C408F6C}" type="pres">
      <dgm:prSet presAssocID="{A6E5C35F-55DA-45DB-B305-FE9CE7780956}" presName="background2" presStyleLbl="node2" presStyleIdx="2" presStyleCnt="4"/>
      <dgm:spPr/>
    </dgm:pt>
    <dgm:pt modelId="{46701822-A322-42D7-BD45-96F2B18D54E8}" type="pres">
      <dgm:prSet presAssocID="{A6E5C35F-55DA-45DB-B305-FE9CE7780956}" presName="text2" presStyleLbl="fgAcc2" presStyleIdx="2" presStyleCnt="4">
        <dgm:presLayoutVars>
          <dgm:chPref val="3"/>
        </dgm:presLayoutVars>
      </dgm:prSet>
      <dgm:spPr/>
      <dgm:t>
        <a:bodyPr/>
        <a:lstStyle/>
        <a:p>
          <a:endParaRPr lang="en-US"/>
        </a:p>
      </dgm:t>
    </dgm:pt>
    <dgm:pt modelId="{0267C3D9-B9D0-4EA5-B0A6-CFCD739459F5}" type="pres">
      <dgm:prSet presAssocID="{A6E5C35F-55DA-45DB-B305-FE9CE7780956}" presName="hierChild3" presStyleCnt="0"/>
      <dgm:spPr/>
    </dgm:pt>
    <dgm:pt modelId="{8426C052-E122-4B49-A834-57BBD8B7151D}" type="pres">
      <dgm:prSet presAssocID="{363CAACA-A34B-481A-97E4-207709D8C039}" presName="Name10" presStyleLbl="parChTrans1D2" presStyleIdx="3" presStyleCnt="4"/>
      <dgm:spPr/>
      <dgm:t>
        <a:bodyPr/>
        <a:lstStyle/>
        <a:p>
          <a:endParaRPr lang="en-US"/>
        </a:p>
      </dgm:t>
    </dgm:pt>
    <dgm:pt modelId="{F47FEF84-BB4B-4556-8FB2-773EB672ACD7}" type="pres">
      <dgm:prSet presAssocID="{18F6E271-F06E-4481-842B-8A9563C8D707}" presName="hierRoot2" presStyleCnt="0"/>
      <dgm:spPr/>
    </dgm:pt>
    <dgm:pt modelId="{0845C6A5-27A7-443C-A823-CED39A66CB83}" type="pres">
      <dgm:prSet presAssocID="{18F6E271-F06E-4481-842B-8A9563C8D707}" presName="composite2" presStyleCnt="0"/>
      <dgm:spPr/>
    </dgm:pt>
    <dgm:pt modelId="{CC80D8E6-89AD-436E-95BF-20C9C35E9DD6}" type="pres">
      <dgm:prSet presAssocID="{18F6E271-F06E-4481-842B-8A9563C8D707}" presName="background2" presStyleLbl="node2" presStyleIdx="3" presStyleCnt="4"/>
      <dgm:spPr/>
    </dgm:pt>
    <dgm:pt modelId="{5683B543-2370-45D2-AD16-D673E450A0C7}" type="pres">
      <dgm:prSet presAssocID="{18F6E271-F06E-4481-842B-8A9563C8D707}" presName="text2" presStyleLbl="fgAcc2" presStyleIdx="3" presStyleCnt="4">
        <dgm:presLayoutVars>
          <dgm:chPref val="3"/>
        </dgm:presLayoutVars>
      </dgm:prSet>
      <dgm:spPr/>
      <dgm:t>
        <a:bodyPr/>
        <a:lstStyle/>
        <a:p>
          <a:endParaRPr lang="en-US"/>
        </a:p>
      </dgm:t>
    </dgm:pt>
    <dgm:pt modelId="{24CA18C3-3B45-4CE8-8D2F-F34D35B432A2}" type="pres">
      <dgm:prSet presAssocID="{18F6E271-F06E-4481-842B-8A9563C8D707}" presName="hierChild3" presStyleCnt="0"/>
      <dgm:spPr/>
    </dgm:pt>
  </dgm:ptLst>
  <dgm:cxnLst>
    <dgm:cxn modelId="{DA2FCB8F-B1FC-4111-A1F6-F4D2E2C5104E}" type="presOf" srcId="{B15D6D3E-AFCD-442B-B53C-3C5064BC821D}" destId="{6CCA78AC-443A-4709-9CF6-8B72E824CDD0}" srcOrd="0" destOrd="0" presId="urn:microsoft.com/office/officeart/2005/8/layout/hierarchy1"/>
    <dgm:cxn modelId="{DC64170C-6B1A-4462-BD7E-6DA7887E7C09}" type="presOf" srcId="{A6E5C35F-55DA-45DB-B305-FE9CE7780956}" destId="{46701822-A322-42D7-BD45-96F2B18D54E8}" srcOrd="0" destOrd="0" presId="urn:microsoft.com/office/officeart/2005/8/layout/hierarchy1"/>
    <dgm:cxn modelId="{5DD59EF0-2DF5-4016-9CAF-94F96D913AE0}" srcId="{EACE4B0A-760C-470A-9A9C-5B05F27C1152}" destId="{FDA61E21-D0CF-4E61-A34E-B3936E39BDFC}" srcOrd="0" destOrd="0" parTransId="{B15D6D3E-AFCD-442B-B53C-3C5064BC821D}" sibTransId="{50791112-BAB9-4370-9069-D54E17E22459}"/>
    <dgm:cxn modelId="{A5BFE641-98F1-466B-AE2F-8BB26CF85524}" srcId="{EACE4B0A-760C-470A-9A9C-5B05F27C1152}" destId="{092422A5-2286-46AF-BA0C-C2C74C20866C}" srcOrd="1" destOrd="0" parTransId="{C9A1CD41-E8E8-4CE6-9CB0-631479D04FF8}" sibTransId="{F3A26A94-A122-4D29-8E92-D01964F58609}"/>
    <dgm:cxn modelId="{F06FA759-B330-4827-B2F3-2E731DBC796A}" srcId="{EACE4B0A-760C-470A-9A9C-5B05F27C1152}" destId="{A6E5C35F-55DA-45DB-B305-FE9CE7780956}" srcOrd="2" destOrd="0" parTransId="{60EE9DB2-A2DC-489B-93AD-03523C40F193}" sibTransId="{44639022-A99C-4313-84B0-D0A95358F984}"/>
    <dgm:cxn modelId="{171944E0-5D81-4C8A-9E46-4078FE170354}" type="presOf" srcId="{EACE4B0A-760C-470A-9A9C-5B05F27C1152}" destId="{7851E77C-BF43-4E06-9A51-5713FD4909A9}" srcOrd="0" destOrd="0" presId="urn:microsoft.com/office/officeart/2005/8/layout/hierarchy1"/>
    <dgm:cxn modelId="{3F07F629-A4D4-437B-8E66-47FFDDBCB013}" type="presOf" srcId="{C9A1CD41-E8E8-4CE6-9CB0-631479D04FF8}" destId="{416568B9-568B-4DB3-B288-9CD9C6C66162}" srcOrd="0" destOrd="0" presId="urn:microsoft.com/office/officeart/2005/8/layout/hierarchy1"/>
    <dgm:cxn modelId="{552C6E21-732A-4ED2-AAAD-3A3910AA6426}" type="presOf" srcId="{363CAACA-A34B-481A-97E4-207709D8C039}" destId="{8426C052-E122-4B49-A834-57BBD8B7151D}" srcOrd="0" destOrd="0" presId="urn:microsoft.com/office/officeart/2005/8/layout/hierarchy1"/>
    <dgm:cxn modelId="{A476FCCA-1227-4133-AF85-D7844D6C2BE5}" type="presOf" srcId="{18F6E271-F06E-4481-842B-8A9563C8D707}" destId="{5683B543-2370-45D2-AD16-D673E450A0C7}" srcOrd="0" destOrd="0" presId="urn:microsoft.com/office/officeart/2005/8/layout/hierarchy1"/>
    <dgm:cxn modelId="{284B0AFA-1376-4194-86A4-A62604913CF0}" srcId="{EACE4B0A-760C-470A-9A9C-5B05F27C1152}" destId="{18F6E271-F06E-4481-842B-8A9563C8D707}" srcOrd="3" destOrd="0" parTransId="{363CAACA-A34B-481A-97E4-207709D8C039}" sibTransId="{9ED30397-E51F-42E7-A2F3-1C3FAB6B0A4D}"/>
    <dgm:cxn modelId="{ECE221DF-F130-4036-B1CB-EA0923F3AA4F}" type="presOf" srcId="{092422A5-2286-46AF-BA0C-C2C74C20866C}" destId="{93AB7803-F6DB-42B8-814C-74D23C976A3B}" srcOrd="0" destOrd="0" presId="urn:microsoft.com/office/officeart/2005/8/layout/hierarchy1"/>
    <dgm:cxn modelId="{170ED16F-3786-4A66-BC88-0D278DAF1E3A}" srcId="{0143843F-F4D5-4A1E-AE00-88A5F73550BB}" destId="{EACE4B0A-760C-470A-9A9C-5B05F27C1152}" srcOrd="0" destOrd="0" parTransId="{708E9089-C661-4F24-8ADE-06597AFBA789}" sibTransId="{714CFEA0-D082-483C-9373-067215CF2081}"/>
    <dgm:cxn modelId="{740723FB-90BE-4719-BDC8-C3F29D03719E}" type="presOf" srcId="{60EE9DB2-A2DC-489B-93AD-03523C40F193}" destId="{F9CCDCE4-DA58-4B7B-801F-E6B1E88DD010}" srcOrd="0" destOrd="0" presId="urn:microsoft.com/office/officeart/2005/8/layout/hierarchy1"/>
    <dgm:cxn modelId="{B6DC206C-6544-4BB6-9035-C97B9706D0C9}" type="presOf" srcId="{0143843F-F4D5-4A1E-AE00-88A5F73550BB}" destId="{CAC4EDB7-A15A-431D-906F-6BB6D82B14EF}" srcOrd="0" destOrd="0" presId="urn:microsoft.com/office/officeart/2005/8/layout/hierarchy1"/>
    <dgm:cxn modelId="{F3543EEA-F7D2-45B5-AC3F-E1ED9C10C7E9}" type="presOf" srcId="{FDA61E21-D0CF-4E61-A34E-B3936E39BDFC}" destId="{2BB582DA-F469-41E9-B8D1-80BC945C5436}" srcOrd="0" destOrd="0" presId="urn:microsoft.com/office/officeart/2005/8/layout/hierarchy1"/>
    <dgm:cxn modelId="{A7DAF7B9-4BFF-4B20-828C-3E21E5397236}" type="presParOf" srcId="{CAC4EDB7-A15A-431D-906F-6BB6D82B14EF}" destId="{A351725F-090E-4551-99C8-DF4C4ABC910E}" srcOrd="0" destOrd="0" presId="urn:microsoft.com/office/officeart/2005/8/layout/hierarchy1"/>
    <dgm:cxn modelId="{AED52473-BE53-4AD4-8557-1A3FB00FACBC}" type="presParOf" srcId="{A351725F-090E-4551-99C8-DF4C4ABC910E}" destId="{6732D910-B1DE-4C92-8650-920FF409D317}" srcOrd="0" destOrd="0" presId="urn:microsoft.com/office/officeart/2005/8/layout/hierarchy1"/>
    <dgm:cxn modelId="{FD1D5778-4C74-4A03-AC26-AFB1E5FEA78F}" type="presParOf" srcId="{6732D910-B1DE-4C92-8650-920FF409D317}" destId="{70236D7C-EA53-43C2-A151-EE8ECEB453D7}" srcOrd="0" destOrd="0" presId="urn:microsoft.com/office/officeart/2005/8/layout/hierarchy1"/>
    <dgm:cxn modelId="{9814B047-9894-4991-A1D9-2A26EC5750B0}" type="presParOf" srcId="{6732D910-B1DE-4C92-8650-920FF409D317}" destId="{7851E77C-BF43-4E06-9A51-5713FD4909A9}" srcOrd="1" destOrd="0" presId="urn:microsoft.com/office/officeart/2005/8/layout/hierarchy1"/>
    <dgm:cxn modelId="{6653A585-4397-4EA6-B740-DA9C082A9191}" type="presParOf" srcId="{A351725F-090E-4551-99C8-DF4C4ABC910E}" destId="{9E51AC5B-466F-4575-8EAF-CC5F5B6D4314}" srcOrd="1" destOrd="0" presId="urn:microsoft.com/office/officeart/2005/8/layout/hierarchy1"/>
    <dgm:cxn modelId="{89716CC2-B7E6-4B4D-90E2-A4C0647C905F}" type="presParOf" srcId="{9E51AC5B-466F-4575-8EAF-CC5F5B6D4314}" destId="{6CCA78AC-443A-4709-9CF6-8B72E824CDD0}" srcOrd="0" destOrd="0" presId="urn:microsoft.com/office/officeart/2005/8/layout/hierarchy1"/>
    <dgm:cxn modelId="{9688DB6F-AA5F-4BB9-9603-D86058999465}" type="presParOf" srcId="{9E51AC5B-466F-4575-8EAF-CC5F5B6D4314}" destId="{D855077F-3ACA-44CE-A028-1FB24F419AAD}" srcOrd="1" destOrd="0" presId="urn:microsoft.com/office/officeart/2005/8/layout/hierarchy1"/>
    <dgm:cxn modelId="{8A3DE0BF-A60F-4946-9B56-896880D4755F}" type="presParOf" srcId="{D855077F-3ACA-44CE-A028-1FB24F419AAD}" destId="{B197C8FA-5BC7-48E6-B251-B04EDE3E9EDF}" srcOrd="0" destOrd="0" presId="urn:microsoft.com/office/officeart/2005/8/layout/hierarchy1"/>
    <dgm:cxn modelId="{624DDE02-0FA4-4D22-9F1F-9803A9DD824B}" type="presParOf" srcId="{B197C8FA-5BC7-48E6-B251-B04EDE3E9EDF}" destId="{9D2AA799-CA57-48AC-B8D4-7413DA7EF6CC}" srcOrd="0" destOrd="0" presId="urn:microsoft.com/office/officeart/2005/8/layout/hierarchy1"/>
    <dgm:cxn modelId="{DDD94BC6-392A-4D83-9929-11DDED3C189C}" type="presParOf" srcId="{B197C8FA-5BC7-48E6-B251-B04EDE3E9EDF}" destId="{2BB582DA-F469-41E9-B8D1-80BC945C5436}" srcOrd="1" destOrd="0" presId="urn:microsoft.com/office/officeart/2005/8/layout/hierarchy1"/>
    <dgm:cxn modelId="{C52E26CF-BEA3-403C-98E3-A287C2E02778}" type="presParOf" srcId="{D855077F-3ACA-44CE-A028-1FB24F419AAD}" destId="{C7F3A9DB-0660-422F-965F-2E076A195E93}" srcOrd="1" destOrd="0" presId="urn:microsoft.com/office/officeart/2005/8/layout/hierarchy1"/>
    <dgm:cxn modelId="{35CD32E1-CCFE-4F2F-ADFE-A88F1E15E24B}" type="presParOf" srcId="{9E51AC5B-466F-4575-8EAF-CC5F5B6D4314}" destId="{416568B9-568B-4DB3-B288-9CD9C6C66162}" srcOrd="2" destOrd="0" presId="urn:microsoft.com/office/officeart/2005/8/layout/hierarchy1"/>
    <dgm:cxn modelId="{53E292E7-CD82-4DC2-9396-A3F5BD344ECA}" type="presParOf" srcId="{9E51AC5B-466F-4575-8EAF-CC5F5B6D4314}" destId="{5E3E894F-A99A-4A42-AD38-AAA68E674A6D}" srcOrd="3" destOrd="0" presId="urn:microsoft.com/office/officeart/2005/8/layout/hierarchy1"/>
    <dgm:cxn modelId="{2E43B7B8-CA70-471A-84AC-07302190F539}" type="presParOf" srcId="{5E3E894F-A99A-4A42-AD38-AAA68E674A6D}" destId="{A6931F1C-31D7-4D78-8E1E-40257BB1B96E}" srcOrd="0" destOrd="0" presId="urn:microsoft.com/office/officeart/2005/8/layout/hierarchy1"/>
    <dgm:cxn modelId="{E422CF27-78ED-4EF8-9D4F-4D71896B379E}" type="presParOf" srcId="{A6931F1C-31D7-4D78-8E1E-40257BB1B96E}" destId="{A74852D8-043C-4364-A019-36F1EA7D19B8}" srcOrd="0" destOrd="0" presId="urn:microsoft.com/office/officeart/2005/8/layout/hierarchy1"/>
    <dgm:cxn modelId="{DD469607-36AF-4BAF-B147-7EEA52E494A4}" type="presParOf" srcId="{A6931F1C-31D7-4D78-8E1E-40257BB1B96E}" destId="{93AB7803-F6DB-42B8-814C-74D23C976A3B}" srcOrd="1" destOrd="0" presId="urn:microsoft.com/office/officeart/2005/8/layout/hierarchy1"/>
    <dgm:cxn modelId="{F8C18CC6-6CE2-41C9-A189-FA0B91488F8A}" type="presParOf" srcId="{5E3E894F-A99A-4A42-AD38-AAA68E674A6D}" destId="{04ED3DDE-A986-4B01-AF1D-FC0BA7106DB6}" srcOrd="1" destOrd="0" presId="urn:microsoft.com/office/officeart/2005/8/layout/hierarchy1"/>
    <dgm:cxn modelId="{A7CF03DC-95AC-4152-BF30-ADA0215CAC33}" type="presParOf" srcId="{9E51AC5B-466F-4575-8EAF-CC5F5B6D4314}" destId="{F9CCDCE4-DA58-4B7B-801F-E6B1E88DD010}" srcOrd="4" destOrd="0" presId="urn:microsoft.com/office/officeart/2005/8/layout/hierarchy1"/>
    <dgm:cxn modelId="{9B958CDD-A480-4F1E-8E3B-0511F939C24A}" type="presParOf" srcId="{9E51AC5B-466F-4575-8EAF-CC5F5B6D4314}" destId="{D3C1E479-3366-41E5-98FC-860C325278C5}" srcOrd="5" destOrd="0" presId="urn:microsoft.com/office/officeart/2005/8/layout/hierarchy1"/>
    <dgm:cxn modelId="{50B6650B-5C2B-414E-BA93-1E553C906DE6}" type="presParOf" srcId="{D3C1E479-3366-41E5-98FC-860C325278C5}" destId="{3899640E-A2E6-4DF5-8012-C87CE7E9FDF5}" srcOrd="0" destOrd="0" presId="urn:microsoft.com/office/officeart/2005/8/layout/hierarchy1"/>
    <dgm:cxn modelId="{A6D0C37B-38AF-49E6-BFC7-7EF380E31F9B}" type="presParOf" srcId="{3899640E-A2E6-4DF5-8012-C87CE7E9FDF5}" destId="{829B802B-7380-4259-BC8A-EC855C408F6C}" srcOrd="0" destOrd="0" presId="urn:microsoft.com/office/officeart/2005/8/layout/hierarchy1"/>
    <dgm:cxn modelId="{CCAD47F8-3F21-46FE-9412-6752FF10D997}" type="presParOf" srcId="{3899640E-A2E6-4DF5-8012-C87CE7E9FDF5}" destId="{46701822-A322-42D7-BD45-96F2B18D54E8}" srcOrd="1" destOrd="0" presId="urn:microsoft.com/office/officeart/2005/8/layout/hierarchy1"/>
    <dgm:cxn modelId="{DCD63097-6292-46FE-9ABE-EB2E71F06993}" type="presParOf" srcId="{D3C1E479-3366-41E5-98FC-860C325278C5}" destId="{0267C3D9-B9D0-4EA5-B0A6-CFCD739459F5}" srcOrd="1" destOrd="0" presId="urn:microsoft.com/office/officeart/2005/8/layout/hierarchy1"/>
    <dgm:cxn modelId="{A5390776-CF01-4B75-9BF8-EA9399721BA7}" type="presParOf" srcId="{9E51AC5B-466F-4575-8EAF-CC5F5B6D4314}" destId="{8426C052-E122-4B49-A834-57BBD8B7151D}" srcOrd="6" destOrd="0" presId="urn:microsoft.com/office/officeart/2005/8/layout/hierarchy1"/>
    <dgm:cxn modelId="{8F0FF111-0A70-4BF9-ABF4-8C85A35AF451}" type="presParOf" srcId="{9E51AC5B-466F-4575-8EAF-CC5F5B6D4314}" destId="{F47FEF84-BB4B-4556-8FB2-773EB672ACD7}" srcOrd="7" destOrd="0" presId="urn:microsoft.com/office/officeart/2005/8/layout/hierarchy1"/>
    <dgm:cxn modelId="{3312AFE6-E23D-4EE7-A3E1-12F12128EE76}" type="presParOf" srcId="{F47FEF84-BB4B-4556-8FB2-773EB672ACD7}" destId="{0845C6A5-27A7-443C-A823-CED39A66CB83}" srcOrd="0" destOrd="0" presId="urn:microsoft.com/office/officeart/2005/8/layout/hierarchy1"/>
    <dgm:cxn modelId="{31381406-603E-4762-B9BE-0C38D7C58C80}" type="presParOf" srcId="{0845C6A5-27A7-443C-A823-CED39A66CB83}" destId="{CC80D8E6-89AD-436E-95BF-20C9C35E9DD6}" srcOrd="0" destOrd="0" presId="urn:microsoft.com/office/officeart/2005/8/layout/hierarchy1"/>
    <dgm:cxn modelId="{1674EC64-CC9B-4C73-BEEA-7003132D6D3B}" type="presParOf" srcId="{0845C6A5-27A7-443C-A823-CED39A66CB83}" destId="{5683B543-2370-45D2-AD16-D673E450A0C7}" srcOrd="1" destOrd="0" presId="urn:microsoft.com/office/officeart/2005/8/layout/hierarchy1"/>
    <dgm:cxn modelId="{2CDE1466-C699-49FB-9E54-52838FBB6AA2}" type="presParOf" srcId="{F47FEF84-BB4B-4556-8FB2-773EB672ACD7}" destId="{24CA18C3-3B45-4CE8-8D2F-F34D35B432A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C764A-CE9D-4D12-914A-56630094D630}">
      <dsp:nvSpPr>
        <dsp:cNvPr id="0" name=""/>
        <dsp:cNvSpPr/>
      </dsp:nvSpPr>
      <dsp:spPr>
        <a:xfrm>
          <a:off x="953" y="470"/>
          <a:ext cx="8303893" cy="57075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TYPES OF DATA</a:t>
          </a:r>
          <a:endParaRPr lang="en-US" sz="1800" b="1" kern="1200" dirty="0"/>
        </a:p>
      </dsp:txBody>
      <dsp:txXfrm>
        <a:off x="17670" y="17187"/>
        <a:ext cx="8270459" cy="537321"/>
      </dsp:txXfrm>
    </dsp:sp>
    <dsp:sp modelId="{991A0B66-CEE2-4160-B2B9-2181F08B2E37}">
      <dsp:nvSpPr>
        <dsp:cNvPr id="0" name=""/>
        <dsp:cNvSpPr/>
      </dsp:nvSpPr>
      <dsp:spPr>
        <a:xfrm>
          <a:off x="953" y="705222"/>
          <a:ext cx="3254616" cy="57075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Qualitative Data</a:t>
          </a:r>
          <a:endParaRPr lang="en-US" sz="1800" kern="1200" dirty="0"/>
        </a:p>
      </dsp:txBody>
      <dsp:txXfrm>
        <a:off x="17670" y="721939"/>
        <a:ext cx="3221182" cy="537321"/>
      </dsp:txXfrm>
    </dsp:sp>
    <dsp:sp modelId="{BBFCBD92-6514-43CD-B378-0C3258AA90C5}">
      <dsp:nvSpPr>
        <dsp:cNvPr id="0" name=""/>
        <dsp:cNvSpPr/>
      </dsp:nvSpPr>
      <dsp:spPr>
        <a:xfrm>
          <a:off x="953" y="1409973"/>
          <a:ext cx="1593837" cy="57075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Binary</a:t>
          </a:r>
          <a:endParaRPr lang="en-US" sz="1800" kern="1200" dirty="0"/>
        </a:p>
      </dsp:txBody>
      <dsp:txXfrm>
        <a:off x="17670" y="1426690"/>
        <a:ext cx="1560403" cy="537321"/>
      </dsp:txXfrm>
    </dsp:sp>
    <dsp:sp modelId="{EDA221F2-DADC-4249-88A0-2978EC0E85F9}">
      <dsp:nvSpPr>
        <dsp:cNvPr id="0" name=""/>
        <dsp:cNvSpPr/>
      </dsp:nvSpPr>
      <dsp:spPr>
        <a:xfrm>
          <a:off x="1661731" y="1409973"/>
          <a:ext cx="1593837" cy="57075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Discrete</a:t>
          </a:r>
          <a:endParaRPr lang="en-US" sz="1800" kern="1200" dirty="0"/>
        </a:p>
      </dsp:txBody>
      <dsp:txXfrm>
        <a:off x="1678448" y="1426690"/>
        <a:ext cx="1560403" cy="537321"/>
      </dsp:txXfrm>
    </dsp:sp>
    <dsp:sp modelId="{21D96A5C-6E7B-4E6A-9A1F-57F184ADE22D}">
      <dsp:nvSpPr>
        <dsp:cNvPr id="0" name=""/>
        <dsp:cNvSpPr/>
      </dsp:nvSpPr>
      <dsp:spPr>
        <a:xfrm>
          <a:off x="3389451" y="705222"/>
          <a:ext cx="4915395" cy="57075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Quantitative Data</a:t>
          </a:r>
          <a:endParaRPr lang="en-US" sz="1800" kern="1200" dirty="0"/>
        </a:p>
      </dsp:txBody>
      <dsp:txXfrm>
        <a:off x="3406168" y="721939"/>
        <a:ext cx="4881961" cy="537321"/>
      </dsp:txXfrm>
    </dsp:sp>
    <dsp:sp modelId="{81A59A77-18A0-4085-99A7-8857D304BBCE}">
      <dsp:nvSpPr>
        <dsp:cNvPr id="0" name=""/>
        <dsp:cNvSpPr/>
      </dsp:nvSpPr>
      <dsp:spPr>
        <a:xfrm>
          <a:off x="3389451" y="1409973"/>
          <a:ext cx="1593837" cy="57075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Binary</a:t>
          </a:r>
          <a:endParaRPr lang="en-US" sz="1800" kern="1200" dirty="0"/>
        </a:p>
      </dsp:txBody>
      <dsp:txXfrm>
        <a:off x="3406168" y="1426690"/>
        <a:ext cx="1560403" cy="537321"/>
      </dsp:txXfrm>
    </dsp:sp>
    <dsp:sp modelId="{7591FD1A-220A-4F46-8014-5DF48ECA2B2B}">
      <dsp:nvSpPr>
        <dsp:cNvPr id="0" name=""/>
        <dsp:cNvSpPr/>
      </dsp:nvSpPr>
      <dsp:spPr>
        <a:xfrm>
          <a:off x="5050230" y="1409973"/>
          <a:ext cx="1593837" cy="57075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Discrete</a:t>
          </a:r>
          <a:endParaRPr lang="en-US" sz="1800" kern="1200" dirty="0"/>
        </a:p>
      </dsp:txBody>
      <dsp:txXfrm>
        <a:off x="5066947" y="1426690"/>
        <a:ext cx="1560403" cy="537321"/>
      </dsp:txXfrm>
    </dsp:sp>
    <dsp:sp modelId="{D7569BF4-5788-4F0B-B82E-BF3FA0E8ABD2}">
      <dsp:nvSpPr>
        <dsp:cNvPr id="0" name=""/>
        <dsp:cNvSpPr/>
      </dsp:nvSpPr>
      <dsp:spPr>
        <a:xfrm>
          <a:off x="6711009" y="1409973"/>
          <a:ext cx="1593837" cy="57075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Continuous</a:t>
          </a:r>
          <a:endParaRPr lang="en-US" sz="1800" kern="1200" dirty="0"/>
        </a:p>
      </dsp:txBody>
      <dsp:txXfrm>
        <a:off x="6727726" y="1426690"/>
        <a:ext cx="1560403" cy="537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C764A-CE9D-4D12-914A-56630094D630}">
      <dsp:nvSpPr>
        <dsp:cNvPr id="0" name=""/>
        <dsp:cNvSpPr/>
      </dsp:nvSpPr>
      <dsp:spPr>
        <a:xfrm>
          <a:off x="3066" y="470"/>
          <a:ext cx="8299667" cy="570755"/>
        </a:xfrm>
        <a:prstGeom prst="roundRect">
          <a:avLst>
            <a:gd name="adj" fmla="val 10000"/>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SCALES OF DATA MEASUREMENT</a:t>
          </a:r>
          <a:endParaRPr lang="en-US" sz="1800" b="1" kern="1200" dirty="0"/>
        </a:p>
      </dsp:txBody>
      <dsp:txXfrm>
        <a:off x="19783" y="17187"/>
        <a:ext cx="8266233" cy="537321"/>
      </dsp:txXfrm>
    </dsp:sp>
    <dsp:sp modelId="{991A0B66-CEE2-4160-B2B9-2181F08B2E37}">
      <dsp:nvSpPr>
        <dsp:cNvPr id="0" name=""/>
        <dsp:cNvSpPr/>
      </dsp:nvSpPr>
      <dsp:spPr>
        <a:xfrm>
          <a:off x="3066" y="705222"/>
          <a:ext cx="4066200" cy="570755"/>
        </a:xfrm>
        <a:prstGeom prst="roundRect">
          <a:avLst>
            <a:gd name="adj" fmla="val 10000"/>
          </a:avLst>
        </a:prstGeom>
        <a:gradFill rotWithShape="0">
          <a:gsLst>
            <a:gs pos="0">
              <a:schemeClr val="accent2">
                <a:tint val="99000"/>
                <a:hueOff val="0"/>
                <a:satOff val="0"/>
                <a:lumOff val="0"/>
                <a:alphaOff val="0"/>
                <a:shade val="51000"/>
                <a:satMod val="130000"/>
              </a:schemeClr>
            </a:gs>
            <a:gs pos="80000">
              <a:schemeClr val="accent2">
                <a:tint val="99000"/>
                <a:hueOff val="0"/>
                <a:satOff val="0"/>
                <a:lumOff val="0"/>
                <a:alphaOff val="0"/>
                <a:shade val="93000"/>
                <a:satMod val="130000"/>
              </a:schemeClr>
            </a:gs>
            <a:gs pos="100000">
              <a:schemeClr val="accent2">
                <a:tint val="99000"/>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Qualitative Data</a:t>
          </a:r>
          <a:endParaRPr lang="en-US" sz="1800" kern="1200" dirty="0"/>
        </a:p>
      </dsp:txBody>
      <dsp:txXfrm>
        <a:off x="19783" y="721939"/>
        <a:ext cx="4032766" cy="537321"/>
      </dsp:txXfrm>
    </dsp:sp>
    <dsp:sp modelId="{D243B6C4-0895-46C3-9B22-69E7A185921A}">
      <dsp:nvSpPr>
        <dsp:cNvPr id="0" name=""/>
        <dsp:cNvSpPr/>
      </dsp:nvSpPr>
      <dsp:spPr>
        <a:xfrm>
          <a:off x="3066" y="1409973"/>
          <a:ext cx="1991283" cy="570755"/>
        </a:xfrm>
        <a:prstGeom prst="roundRect">
          <a:avLst>
            <a:gd name="adj" fmla="val 10000"/>
          </a:avLst>
        </a:prstGeom>
        <a:gradFill rotWithShape="0">
          <a:gsLst>
            <a:gs pos="0">
              <a:schemeClr val="accent2">
                <a:tint val="80000"/>
                <a:hueOff val="0"/>
                <a:satOff val="0"/>
                <a:lumOff val="0"/>
                <a:alphaOff val="0"/>
                <a:shade val="51000"/>
                <a:satMod val="130000"/>
              </a:schemeClr>
            </a:gs>
            <a:gs pos="80000">
              <a:schemeClr val="accent2">
                <a:tint val="80000"/>
                <a:hueOff val="0"/>
                <a:satOff val="0"/>
                <a:lumOff val="0"/>
                <a:alphaOff val="0"/>
                <a:shade val="93000"/>
                <a:satMod val="130000"/>
              </a:schemeClr>
            </a:gs>
            <a:gs pos="100000">
              <a:schemeClr val="accent2">
                <a:tint val="80000"/>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Nominal</a:t>
          </a:r>
          <a:endParaRPr lang="en-US" sz="1800" kern="1200" dirty="0"/>
        </a:p>
      </dsp:txBody>
      <dsp:txXfrm>
        <a:off x="19783" y="1426690"/>
        <a:ext cx="1957849" cy="537321"/>
      </dsp:txXfrm>
    </dsp:sp>
    <dsp:sp modelId="{EC79B3F2-FDBF-4CA9-9CB6-A0A0B1E4FE6D}">
      <dsp:nvSpPr>
        <dsp:cNvPr id="0" name=""/>
        <dsp:cNvSpPr/>
      </dsp:nvSpPr>
      <dsp:spPr>
        <a:xfrm>
          <a:off x="2077983" y="1409973"/>
          <a:ext cx="1991283" cy="570755"/>
        </a:xfrm>
        <a:prstGeom prst="roundRect">
          <a:avLst>
            <a:gd name="adj" fmla="val 10000"/>
          </a:avLst>
        </a:prstGeom>
        <a:gradFill rotWithShape="0">
          <a:gsLst>
            <a:gs pos="0">
              <a:schemeClr val="accent2">
                <a:tint val="80000"/>
                <a:hueOff val="0"/>
                <a:satOff val="0"/>
                <a:lumOff val="0"/>
                <a:alphaOff val="0"/>
                <a:shade val="51000"/>
                <a:satMod val="130000"/>
              </a:schemeClr>
            </a:gs>
            <a:gs pos="80000">
              <a:schemeClr val="accent2">
                <a:tint val="80000"/>
                <a:hueOff val="0"/>
                <a:satOff val="0"/>
                <a:lumOff val="0"/>
                <a:alphaOff val="0"/>
                <a:shade val="93000"/>
                <a:satMod val="130000"/>
              </a:schemeClr>
            </a:gs>
            <a:gs pos="100000">
              <a:schemeClr val="accent2">
                <a:tint val="80000"/>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Ordinal</a:t>
          </a:r>
          <a:endParaRPr lang="en-US" sz="1800" kern="1200" dirty="0"/>
        </a:p>
      </dsp:txBody>
      <dsp:txXfrm>
        <a:off x="2094700" y="1426690"/>
        <a:ext cx="1957849" cy="537321"/>
      </dsp:txXfrm>
    </dsp:sp>
    <dsp:sp modelId="{21D96A5C-6E7B-4E6A-9A1F-57F184ADE22D}">
      <dsp:nvSpPr>
        <dsp:cNvPr id="0" name=""/>
        <dsp:cNvSpPr/>
      </dsp:nvSpPr>
      <dsp:spPr>
        <a:xfrm>
          <a:off x="4236533" y="705222"/>
          <a:ext cx="4066200" cy="570755"/>
        </a:xfrm>
        <a:prstGeom prst="roundRect">
          <a:avLst>
            <a:gd name="adj" fmla="val 10000"/>
          </a:avLst>
        </a:prstGeom>
        <a:gradFill rotWithShape="0">
          <a:gsLst>
            <a:gs pos="0">
              <a:schemeClr val="accent2">
                <a:tint val="99000"/>
                <a:hueOff val="0"/>
                <a:satOff val="0"/>
                <a:lumOff val="0"/>
                <a:alphaOff val="0"/>
                <a:shade val="51000"/>
                <a:satMod val="130000"/>
              </a:schemeClr>
            </a:gs>
            <a:gs pos="80000">
              <a:schemeClr val="accent2">
                <a:tint val="99000"/>
                <a:hueOff val="0"/>
                <a:satOff val="0"/>
                <a:lumOff val="0"/>
                <a:alphaOff val="0"/>
                <a:shade val="93000"/>
                <a:satMod val="130000"/>
              </a:schemeClr>
            </a:gs>
            <a:gs pos="100000">
              <a:schemeClr val="accent2">
                <a:tint val="99000"/>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Quantitative Data</a:t>
          </a:r>
          <a:endParaRPr lang="en-US" sz="1800" kern="1200" dirty="0"/>
        </a:p>
      </dsp:txBody>
      <dsp:txXfrm>
        <a:off x="4253250" y="721939"/>
        <a:ext cx="4032766" cy="537321"/>
      </dsp:txXfrm>
    </dsp:sp>
    <dsp:sp modelId="{81A59A77-18A0-4085-99A7-8857D304BBCE}">
      <dsp:nvSpPr>
        <dsp:cNvPr id="0" name=""/>
        <dsp:cNvSpPr/>
      </dsp:nvSpPr>
      <dsp:spPr>
        <a:xfrm>
          <a:off x="4236533" y="1409973"/>
          <a:ext cx="1991283" cy="570755"/>
        </a:xfrm>
        <a:prstGeom prst="roundRect">
          <a:avLst>
            <a:gd name="adj" fmla="val 10000"/>
          </a:avLst>
        </a:prstGeom>
        <a:gradFill rotWithShape="0">
          <a:gsLst>
            <a:gs pos="0">
              <a:schemeClr val="accent2">
                <a:tint val="80000"/>
                <a:hueOff val="0"/>
                <a:satOff val="0"/>
                <a:lumOff val="0"/>
                <a:alphaOff val="0"/>
                <a:shade val="51000"/>
                <a:satMod val="130000"/>
              </a:schemeClr>
            </a:gs>
            <a:gs pos="80000">
              <a:schemeClr val="accent2">
                <a:tint val="80000"/>
                <a:hueOff val="0"/>
                <a:satOff val="0"/>
                <a:lumOff val="0"/>
                <a:alphaOff val="0"/>
                <a:shade val="93000"/>
                <a:satMod val="130000"/>
              </a:schemeClr>
            </a:gs>
            <a:gs pos="100000">
              <a:schemeClr val="accent2">
                <a:tint val="80000"/>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Interval</a:t>
          </a:r>
          <a:endParaRPr lang="en-US" sz="1800" kern="1200" dirty="0"/>
        </a:p>
      </dsp:txBody>
      <dsp:txXfrm>
        <a:off x="4253250" y="1426690"/>
        <a:ext cx="1957849" cy="537321"/>
      </dsp:txXfrm>
    </dsp:sp>
    <dsp:sp modelId="{7287D2D6-A994-432C-9894-D748B4E1D489}">
      <dsp:nvSpPr>
        <dsp:cNvPr id="0" name=""/>
        <dsp:cNvSpPr/>
      </dsp:nvSpPr>
      <dsp:spPr>
        <a:xfrm>
          <a:off x="6311450" y="1409973"/>
          <a:ext cx="1991283" cy="570755"/>
        </a:xfrm>
        <a:prstGeom prst="roundRect">
          <a:avLst>
            <a:gd name="adj" fmla="val 10000"/>
          </a:avLst>
        </a:prstGeom>
        <a:gradFill rotWithShape="0">
          <a:gsLst>
            <a:gs pos="0">
              <a:schemeClr val="accent2">
                <a:tint val="80000"/>
                <a:hueOff val="0"/>
                <a:satOff val="0"/>
                <a:lumOff val="0"/>
                <a:alphaOff val="0"/>
                <a:shade val="51000"/>
                <a:satMod val="130000"/>
              </a:schemeClr>
            </a:gs>
            <a:gs pos="80000">
              <a:schemeClr val="accent2">
                <a:tint val="80000"/>
                <a:hueOff val="0"/>
                <a:satOff val="0"/>
                <a:lumOff val="0"/>
                <a:alphaOff val="0"/>
                <a:shade val="93000"/>
                <a:satMod val="130000"/>
              </a:schemeClr>
            </a:gs>
            <a:gs pos="100000">
              <a:schemeClr val="accent2">
                <a:tint val="80000"/>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Ratio</a:t>
          </a:r>
          <a:endParaRPr lang="en-US" sz="1800" kern="1200" dirty="0"/>
        </a:p>
      </dsp:txBody>
      <dsp:txXfrm>
        <a:off x="6328167" y="1426690"/>
        <a:ext cx="1957849" cy="5373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421FD-7BBD-4160-A12D-9F6B8F9B7705}">
      <dsp:nvSpPr>
        <dsp:cNvPr id="0" name=""/>
        <dsp:cNvSpPr/>
      </dsp:nvSpPr>
      <dsp:spPr>
        <a:xfrm>
          <a:off x="0" y="131186"/>
          <a:ext cx="2114550" cy="348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lvl="0" algn="r" defTabSz="800100">
            <a:lnSpc>
              <a:spcPct val="90000"/>
            </a:lnSpc>
            <a:spcBef>
              <a:spcPct val="0"/>
            </a:spcBef>
            <a:spcAft>
              <a:spcPct val="35000"/>
            </a:spcAft>
          </a:pPr>
          <a:r>
            <a:rPr lang="en-US" sz="1800" kern="1200" dirty="0" smtClean="0"/>
            <a:t>Accuracy</a:t>
          </a:r>
          <a:endParaRPr lang="en-US" sz="1600" kern="1200" dirty="0"/>
        </a:p>
      </dsp:txBody>
      <dsp:txXfrm>
        <a:off x="0" y="131186"/>
        <a:ext cx="2114550" cy="348975"/>
      </dsp:txXfrm>
    </dsp:sp>
    <dsp:sp modelId="{5477EBED-4539-4078-A661-2294156D1CA6}">
      <dsp:nvSpPr>
        <dsp:cNvPr id="0" name=""/>
        <dsp:cNvSpPr/>
      </dsp:nvSpPr>
      <dsp:spPr>
        <a:xfrm>
          <a:off x="2114549" y="321"/>
          <a:ext cx="422910" cy="610706"/>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CFAD0D-8F64-4F72-8840-D68E4778F2CC}">
      <dsp:nvSpPr>
        <dsp:cNvPr id="0" name=""/>
        <dsp:cNvSpPr/>
      </dsp:nvSpPr>
      <dsp:spPr>
        <a:xfrm>
          <a:off x="2706623" y="321"/>
          <a:ext cx="5751576" cy="6107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Measure of correctness of measured values</a:t>
          </a:r>
          <a:endParaRPr lang="en-US" sz="1600" kern="1200" dirty="0"/>
        </a:p>
        <a:p>
          <a:pPr marL="171450" lvl="1" indent="-171450" algn="l" defTabSz="711200">
            <a:lnSpc>
              <a:spcPct val="90000"/>
            </a:lnSpc>
            <a:spcBef>
              <a:spcPct val="0"/>
            </a:spcBef>
            <a:spcAft>
              <a:spcPct val="15000"/>
            </a:spcAft>
            <a:buChar char="••"/>
          </a:pPr>
          <a:r>
            <a:rPr lang="en-US" sz="1600" kern="1200" dirty="0" smtClean="0"/>
            <a:t>Precision of values – 32 bit, 64 bit</a:t>
          </a:r>
          <a:endParaRPr lang="en-US" sz="1600" kern="1200" dirty="0"/>
        </a:p>
      </dsp:txBody>
      <dsp:txXfrm>
        <a:off x="2706623" y="321"/>
        <a:ext cx="5751576" cy="610706"/>
      </dsp:txXfrm>
    </dsp:sp>
    <dsp:sp modelId="{C938A40E-FEE7-4B58-9794-5E07949F136B}">
      <dsp:nvSpPr>
        <dsp:cNvPr id="0" name=""/>
        <dsp:cNvSpPr/>
      </dsp:nvSpPr>
      <dsp:spPr>
        <a:xfrm>
          <a:off x="0" y="763492"/>
          <a:ext cx="2114550" cy="348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lvl="0" algn="r" defTabSz="800100">
            <a:lnSpc>
              <a:spcPct val="90000"/>
            </a:lnSpc>
            <a:spcBef>
              <a:spcPct val="0"/>
            </a:spcBef>
            <a:spcAft>
              <a:spcPct val="35000"/>
            </a:spcAft>
          </a:pPr>
          <a:r>
            <a:rPr lang="en-US" sz="1800" kern="1200" dirty="0" smtClean="0"/>
            <a:t>Completeness</a:t>
          </a:r>
          <a:endParaRPr lang="en-US" sz="1600" kern="1200" dirty="0"/>
        </a:p>
      </dsp:txBody>
      <dsp:txXfrm>
        <a:off x="0" y="763492"/>
        <a:ext cx="2114550" cy="348975"/>
      </dsp:txXfrm>
    </dsp:sp>
    <dsp:sp modelId="{740DF1CF-283B-4B07-8E1B-D95E994D946C}">
      <dsp:nvSpPr>
        <dsp:cNvPr id="0" name=""/>
        <dsp:cNvSpPr/>
      </dsp:nvSpPr>
      <dsp:spPr>
        <a:xfrm>
          <a:off x="2114549" y="632627"/>
          <a:ext cx="422910" cy="610706"/>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611762-EB8F-4C47-AB56-F33E743BE2CA}">
      <dsp:nvSpPr>
        <dsp:cNvPr id="0" name=""/>
        <dsp:cNvSpPr/>
      </dsp:nvSpPr>
      <dsp:spPr>
        <a:xfrm>
          <a:off x="2706623" y="632627"/>
          <a:ext cx="5751576" cy="6107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Measure of data availability for all real-time scenarios</a:t>
          </a:r>
          <a:endParaRPr lang="en-US" sz="1600" kern="1200" dirty="0"/>
        </a:p>
        <a:p>
          <a:pPr marL="171450" lvl="1" indent="-171450" algn="l" defTabSz="711200">
            <a:lnSpc>
              <a:spcPct val="90000"/>
            </a:lnSpc>
            <a:spcBef>
              <a:spcPct val="0"/>
            </a:spcBef>
            <a:spcAft>
              <a:spcPct val="15000"/>
            </a:spcAft>
            <a:buChar char="••"/>
          </a:pPr>
          <a:r>
            <a:rPr lang="en-US" sz="1600" kern="1200" dirty="0" smtClean="0"/>
            <a:t>Handling Missing values</a:t>
          </a:r>
          <a:endParaRPr lang="en-US" sz="1600" kern="1200" dirty="0"/>
        </a:p>
      </dsp:txBody>
      <dsp:txXfrm>
        <a:off x="2706623" y="632627"/>
        <a:ext cx="5751576" cy="610706"/>
      </dsp:txXfrm>
    </dsp:sp>
    <dsp:sp modelId="{071715A4-7755-4DC9-9EEA-63CB239DB7F3}">
      <dsp:nvSpPr>
        <dsp:cNvPr id="0" name=""/>
        <dsp:cNvSpPr/>
      </dsp:nvSpPr>
      <dsp:spPr>
        <a:xfrm>
          <a:off x="0" y="1489539"/>
          <a:ext cx="2114550" cy="163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lvl="0" algn="r" defTabSz="800100">
            <a:lnSpc>
              <a:spcPct val="90000"/>
            </a:lnSpc>
            <a:spcBef>
              <a:spcPct val="0"/>
            </a:spcBef>
            <a:spcAft>
              <a:spcPct val="35000"/>
            </a:spcAft>
          </a:pPr>
          <a:r>
            <a:rPr lang="en-US" sz="1800" kern="1200" dirty="0" smtClean="0"/>
            <a:t>Reliability/Comparability</a:t>
          </a:r>
          <a:endParaRPr lang="en-US" sz="1600" kern="1200" dirty="0"/>
        </a:p>
      </dsp:txBody>
      <dsp:txXfrm>
        <a:off x="0" y="1489539"/>
        <a:ext cx="2114550" cy="163349"/>
      </dsp:txXfrm>
    </dsp:sp>
    <dsp:sp modelId="{2D9EA818-CB07-4860-828A-24636A4693EE}">
      <dsp:nvSpPr>
        <dsp:cNvPr id="0" name=""/>
        <dsp:cNvSpPr/>
      </dsp:nvSpPr>
      <dsp:spPr>
        <a:xfrm>
          <a:off x="2114549" y="1264933"/>
          <a:ext cx="422910" cy="612562"/>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2B1D0E-86AD-4FAF-A5AD-131F0FC7997E}">
      <dsp:nvSpPr>
        <dsp:cNvPr id="0" name=""/>
        <dsp:cNvSpPr/>
      </dsp:nvSpPr>
      <dsp:spPr>
        <a:xfrm>
          <a:off x="2706623" y="1264933"/>
          <a:ext cx="5751576" cy="6125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Measure of consistency in data</a:t>
          </a:r>
          <a:endParaRPr lang="en-US" sz="1600" kern="1200" dirty="0"/>
        </a:p>
        <a:p>
          <a:pPr marL="171450" lvl="1" indent="-171450" algn="l" defTabSz="711200">
            <a:lnSpc>
              <a:spcPct val="90000"/>
            </a:lnSpc>
            <a:spcBef>
              <a:spcPct val="0"/>
            </a:spcBef>
            <a:spcAft>
              <a:spcPct val="15000"/>
            </a:spcAft>
            <a:buChar char="••"/>
          </a:pPr>
          <a:r>
            <a:rPr lang="en-US" sz="1600" kern="1200" dirty="0" smtClean="0"/>
            <a:t>Degree to which data can be compared over time and domain</a:t>
          </a:r>
          <a:endParaRPr lang="en-US" sz="1600" kern="1200" dirty="0"/>
        </a:p>
      </dsp:txBody>
      <dsp:txXfrm>
        <a:off x="2706623" y="1264933"/>
        <a:ext cx="5751576" cy="612562"/>
      </dsp:txXfrm>
    </dsp:sp>
    <dsp:sp modelId="{B6EE4C99-B5AE-47A4-B3D4-2EAD9E3A7E8E}">
      <dsp:nvSpPr>
        <dsp:cNvPr id="0" name=""/>
        <dsp:cNvSpPr/>
      </dsp:nvSpPr>
      <dsp:spPr>
        <a:xfrm>
          <a:off x="0" y="2030657"/>
          <a:ext cx="2114550" cy="311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lvl="0" algn="r" defTabSz="711200">
            <a:lnSpc>
              <a:spcPct val="90000"/>
            </a:lnSpc>
            <a:spcBef>
              <a:spcPct val="0"/>
            </a:spcBef>
            <a:spcAft>
              <a:spcPct val="35000"/>
            </a:spcAft>
          </a:pPr>
          <a:r>
            <a:rPr lang="en-US" sz="1600" kern="1200" dirty="0" smtClean="0"/>
            <a:t>Relevance</a:t>
          </a:r>
          <a:endParaRPr lang="en-US" sz="1600" kern="1200" dirty="0"/>
        </a:p>
      </dsp:txBody>
      <dsp:txXfrm>
        <a:off x="0" y="2030657"/>
        <a:ext cx="2114550" cy="311850"/>
      </dsp:txXfrm>
    </dsp:sp>
    <dsp:sp modelId="{7EFACF26-5615-4A00-8775-515D965C43FC}">
      <dsp:nvSpPr>
        <dsp:cNvPr id="0" name=""/>
        <dsp:cNvSpPr/>
      </dsp:nvSpPr>
      <dsp:spPr>
        <a:xfrm>
          <a:off x="2114549" y="1899096"/>
          <a:ext cx="422910" cy="57497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A64809-064C-4A4A-848A-CA6E19808F96}">
      <dsp:nvSpPr>
        <dsp:cNvPr id="0" name=""/>
        <dsp:cNvSpPr/>
      </dsp:nvSpPr>
      <dsp:spPr>
        <a:xfrm>
          <a:off x="2706623" y="1899096"/>
          <a:ext cx="5751576" cy="5749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Data collected for the same purpose which is relevant for the current use case under observation</a:t>
          </a:r>
          <a:endParaRPr lang="en-US" sz="1600" kern="1200" dirty="0"/>
        </a:p>
      </dsp:txBody>
      <dsp:txXfrm>
        <a:off x="2706623" y="1899096"/>
        <a:ext cx="5751576" cy="574973"/>
      </dsp:txXfrm>
    </dsp:sp>
    <dsp:sp modelId="{FF040CCB-C4B3-451F-B555-CE307A37A0DE}">
      <dsp:nvSpPr>
        <dsp:cNvPr id="0" name=""/>
        <dsp:cNvSpPr/>
      </dsp:nvSpPr>
      <dsp:spPr>
        <a:xfrm>
          <a:off x="0" y="2646025"/>
          <a:ext cx="2114550" cy="53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lvl="0" algn="r" defTabSz="711200">
            <a:lnSpc>
              <a:spcPct val="90000"/>
            </a:lnSpc>
            <a:spcBef>
              <a:spcPct val="0"/>
            </a:spcBef>
            <a:spcAft>
              <a:spcPct val="35000"/>
            </a:spcAft>
          </a:pPr>
          <a:r>
            <a:rPr lang="en-US" sz="1600" kern="1200" dirty="0" smtClean="0"/>
            <a:t>Timeliness And Punctuality</a:t>
          </a:r>
          <a:endParaRPr lang="en-US" sz="1600" kern="1200" dirty="0"/>
        </a:p>
      </dsp:txBody>
      <dsp:txXfrm>
        <a:off x="0" y="2646025"/>
        <a:ext cx="2114550" cy="534600"/>
      </dsp:txXfrm>
    </dsp:sp>
    <dsp:sp modelId="{465DA235-B238-48F4-9A0E-AAFED26C5280}">
      <dsp:nvSpPr>
        <dsp:cNvPr id="0" name=""/>
        <dsp:cNvSpPr/>
      </dsp:nvSpPr>
      <dsp:spPr>
        <a:xfrm>
          <a:off x="2114549" y="2495669"/>
          <a:ext cx="422910" cy="835312"/>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CF8B44-663C-4FFD-B824-1CBFE614709C}">
      <dsp:nvSpPr>
        <dsp:cNvPr id="0" name=""/>
        <dsp:cNvSpPr/>
      </dsp:nvSpPr>
      <dsp:spPr>
        <a:xfrm>
          <a:off x="2706623" y="2495669"/>
          <a:ext cx="5751576" cy="8353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Defines if data is latest/current</a:t>
          </a:r>
          <a:endParaRPr lang="en-US" sz="1600" kern="1200" dirty="0"/>
        </a:p>
        <a:p>
          <a:pPr marL="171450" lvl="1" indent="-171450" algn="l" defTabSz="711200">
            <a:lnSpc>
              <a:spcPct val="90000"/>
            </a:lnSpc>
            <a:spcBef>
              <a:spcPct val="0"/>
            </a:spcBef>
            <a:spcAft>
              <a:spcPct val="15000"/>
            </a:spcAft>
            <a:buChar char="••"/>
          </a:pPr>
          <a:r>
            <a:rPr lang="en-US" sz="1600" kern="1200" dirty="0" smtClean="0"/>
            <a:t>With change in environmental factors, older data may become outdated and hence unusable</a:t>
          </a:r>
          <a:endParaRPr lang="en-US" sz="1600" kern="1200" dirty="0"/>
        </a:p>
      </dsp:txBody>
      <dsp:txXfrm>
        <a:off x="2706623" y="2495669"/>
        <a:ext cx="5751576" cy="835312"/>
      </dsp:txXfrm>
    </dsp:sp>
    <dsp:sp modelId="{D9145445-8B12-42A5-9F40-A90D138C7A72}">
      <dsp:nvSpPr>
        <dsp:cNvPr id="0" name=""/>
        <dsp:cNvSpPr/>
      </dsp:nvSpPr>
      <dsp:spPr>
        <a:xfrm>
          <a:off x="0" y="3615705"/>
          <a:ext cx="2114550" cy="311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lvl="0" algn="r" defTabSz="711200">
            <a:lnSpc>
              <a:spcPct val="90000"/>
            </a:lnSpc>
            <a:spcBef>
              <a:spcPct val="0"/>
            </a:spcBef>
            <a:spcAft>
              <a:spcPct val="35000"/>
            </a:spcAft>
          </a:pPr>
          <a:r>
            <a:rPr lang="en-US" sz="1600" kern="1200" dirty="0" smtClean="0"/>
            <a:t>Accessibility / Clarity</a:t>
          </a:r>
          <a:endParaRPr lang="en-US" sz="1600" kern="1200" dirty="0"/>
        </a:p>
      </dsp:txBody>
      <dsp:txXfrm>
        <a:off x="0" y="3615705"/>
        <a:ext cx="2114550" cy="311850"/>
      </dsp:txXfrm>
    </dsp:sp>
    <dsp:sp modelId="{529297DD-1A7C-4D28-9B1F-54D3626922C8}">
      <dsp:nvSpPr>
        <dsp:cNvPr id="0" name=""/>
        <dsp:cNvSpPr/>
      </dsp:nvSpPr>
      <dsp:spPr>
        <a:xfrm>
          <a:off x="2114549" y="3352582"/>
          <a:ext cx="422910" cy="838096"/>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609D09-60F6-4EA3-B921-F8C398194269}">
      <dsp:nvSpPr>
        <dsp:cNvPr id="0" name=""/>
        <dsp:cNvSpPr/>
      </dsp:nvSpPr>
      <dsp:spPr>
        <a:xfrm>
          <a:off x="2706623" y="3352582"/>
          <a:ext cx="5751576" cy="8380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Ease with which data can be accessed. Formats in which data is available &amp; supporting information defining those formats</a:t>
          </a:r>
          <a:endParaRPr lang="en-US" sz="1600" kern="1200" dirty="0"/>
        </a:p>
        <a:p>
          <a:pPr marL="171450" lvl="1" indent="-171450" algn="l" defTabSz="711200">
            <a:lnSpc>
              <a:spcPct val="90000"/>
            </a:lnSpc>
            <a:spcBef>
              <a:spcPct val="0"/>
            </a:spcBef>
            <a:spcAft>
              <a:spcPct val="15000"/>
            </a:spcAft>
            <a:buChar char="••"/>
          </a:pPr>
          <a:r>
            <a:rPr lang="en-US" sz="1600" kern="1200" dirty="0" smtClean="0"/>
            <a:t>Clarity implies sufficiency of metadata, supportive information</a:t>
          </a:r>
          <a:endParaRPr lang="en-US" sz="1600" kern="1200" dirty="0"/>
        </a:p>
      </dsp:txBody>
      <dsp:txXfrm>
        <a:off x="2706623" y="3352582"/>
        <a:ext cx="5751576" cy="8380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6C052-E122-4B49-A834-57BBD8B7151D}">
      <dsp:nvSpPr>
        <dsp:cNvPr id="0" name=""/>
        <dsp:cNvSpPr/>
      </dsp:nvSpPr>
      <dsp:spPr>
        <a:xfrm>
          <a:off x="4503464" y="784200"/>
          <a:ext cx="2261666" cy="358782"/>
        </a:xfrm>
        <a:custGeom>
          <a:avLst/>
          <a:gdLst/>
          <a:ahLst/>
          <a:cxnLst/>
          <a:rect l="0" t="0" r="0" b="0"/>
          <a:pathLst>
            <a:path>
              <a:moveTo>
                <a:pt x="0" y="0"/>
              </a:moveTo>
              <a:lnTo>
                <a:pt x="0" y="244499"/>
              </a:lnTo>
              <a:lnTo>
                <a:pt x="2261666" y="244499"/>
              </a:lnTo>
              <a:lnTo>
                <a:pt x="2261666" y="358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CCDCE4-DA58-4B7B-801F-E6B1E88DD010}">
      <dsp:nvSpPr>
        <dsp:cNvPr id="0" name=""/>
        <dsp:cNvSpPr/>
      </dsp:nvSpPr>
      <dsp:spPr>
        <a:xfrm>
          <a:off x="4503464" y="784200"/>
          <a:ext cx="753888" cy="358782"/>
        </a:xfrm>
        <a:custGeom>
          <a:avLst/>
          <a:gdLst/>
          <a:ahLst/>
          <a:cxnLst/>
          <a:rect l="0" t="0" r="0" b="0"/>
          <a:pathLst>
            <a:path>
              <a:moveTo>
                <a:pt x="0" y="0"/>
              </a:moveTo>
              <a:lnTo>
                <a:pt x="0" y="244499"/>
              </a:lnTo>
              <a:lnTo>
                <a:pt x="753888" y="244499"/>
              </a:lnTo>
              <a:lnTo>
                <a:pt x="753888" y="358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6568B9-568B-4DB3-B288-9CD9C6C66162}">
      <dsp:nvSpPr>
        <dsp:cNvPr id="0" name=""/>
        <dsp:cNvSpPr/>
      </dsp:nvSpPr>
      <dsp:spPr>
        <a:xfrm>
          <a:off x="3749575" y="784200"/>
          <a:ext cx="753888" cy="358782"/>
        </a:xfrm>
        <a:custGeom>
          <a:avLst/>
          <a:gdLst/>
          <a:ahLst/>
          <a:cxnLst/>
          <a:rect l="0" t="0" r="0" b="0"/>
          <a:pathLst>
            <a:path>
              <a:moveTo>
                <a:pt x="753888" y="0"/>
              </a:moveTo>
              <a:lnTo>
                <a:pt x="753888" y="244499"/>
              </a:lnTo>
              <a:lnTo>
                <a:pt x="0" y="244499"/>
              </a:lnTo>
              <a:lnTo>
                <a:pt x="0" y="358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CA78AC-443A-4709-9CF6-8B72E824CDD0}">
      <dsp:nvSpPr>
        <dsp:cNvPr id="0" name=""/>
        <dsp:cNvSpPr/>
      </dsp:nvSpPr>
      <dsp:spPr>
        <a:xfrm>
          <a:off x="2241798" y="784200"/>
          <a:ext cx="2261666" cy="358782"/>
        </a:xfrm>
        <a:custGeom>
          <a:avLst/>
          <a:gdLst/>
          <a:ahLst/>
          <a:cxnLst/>
          <a:rect l="0" t="0" r="0" b="0"/>
          <a:pathLst>
            <a:path>
              <a:moveTo>
                <a:pt x="2261666" y="0"/>
              </a:moveTo>
              <a:lnTo>
                <a:pt x="2261666" y="244499"/>
              </a:lnTo>
              <a:lnTo>
                <a:pt x="0" y="244499"/>
              </a:lnTo>
              <a:lnTo>
                <a:pt x="0" y="358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236D7C-EA53-43C2-A151-EE8ECEB453D7}">
      <dsp:nvSpPr>
        <dsp:cNvPr id="0" name=""/>
        <dsp:cNvSpPr/>
      </dsp:nvSpPr>
      <dsp:spPr>
        <a:xfrm>
          <a:off x="3886646" y="841"/>
          <a:ext cx="1233636" cy="7833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51E77C-BF43-4E06-9A51-5713FD4909A9}">
      <dsp:nvSpPr>
        <dsp:cNvPr id="0" name=""/>
        <dsp:cNvSpPr/>
      </dsp:nvSpPr>
      <dsp:spPr>
        <a:xfrm>
          <a:off x="4023717" y="131058"/>
          <a:ext cx="1233636" cy="7833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Dimensions Types</a:t>
          </a:r>
          <a:endParaRPr lang="en-US" sz="1600" kern="1200" dirty="0"/>
        </a:p>
      </dsp:txBody>
      <dsp:txXfrm>
        <a:off x="4046661" y="154002"/>
        <a:ext cx="1187748" cy="737471"/>
      </dsp:txXfrm>
    </dsp:sp>
    <dsp:sp modelId="{9D2AA799-CA57-48AC-B8D4-7413DA7EF6CC}">
      <dsp:nvSpPr>
        <dsp:cNvPr id="0" name=""/>
        <dsp:cNvSpPr/>
      </dsp:nvSpPr>
      <dsp:spPr>
        <a:xfrm>
          <a:off x="1624979" y="1142982"/>
          <a:ext cx="1233636" cy="7833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B582DA-F469-41E9-B8D1-80BC945C5436}">
      <dsp:nvSpPr>
        <dsp:cNvPr id="0" name=""/>
        <dsp:cNvSpPr/>
      </dsp:nvSpPr>
      <dsp:spPr>
        <a:xfrm>
          <a:off x="1762050" y="1273199"/>
          <a:ext cx="1233636" cy="7833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Conformed Dimensions</a:t>
          </a:r>
          <a:endParaRPr lang="en-US" sz="1600" kern="1200" dirty="0"/>
        </a:p>
      </dsp:txBody>
      <dsp:txXfrm>
        <a:off x="1784994" y="1296143"/>
        <a:ext cx="1187748" cy="737471"/>
      </dsp:txXfrm>
    </dsp:sp>
    <dsp:sp modelId="{A74852D8-043C-4364-A019-36F1EA7D19B8}">
      <dsp:nvSpPr>
        <dsp:cNvPr id="0" name=""/>
        <dsp:cNvSpPr/>
      </dsp:nvSpPr>
      <dsp:spPr>
        <a:xfrm>
          <a:off x="3132757" y="1142982"/>
          <a:ext cx="1233636" cy="7833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AB7803-F6DB-42B8-814C-74D23C976A3B}">
      <dsp:nvSpPr>
        <dsp:cNvPr id="0" name=""/>
        <dsp:cNvSpPr/>
      </dsp:nvSpPr>
      <dsp:spPr>
        <a:xfrm>
          <a:off x="3269828" y="1273199"/>
          <a:ext cx="1233636" cy="7833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Junk Dimensions</a:t>
          </a:r>
          <a:endParaRPr lang="en-US" sz="1600" kern="1200" dirty="0"/>
        </a:p>
      </dsp:txBody>
      <dsp:txXfrm>
        <a:off x="3292772" y="1296143"/>
        <a:ext cx="1187748" cy="737471"/>
      </dsp:txXfrm>
    </dsp:sp>
    <dsp:sp modelId="{829B802B-7380-4259-BC8A-EC855C408F6C}">
      <dsp:nvSpPr>
        <dsp:cNvPr id="0" name=""/>
        <dsp:cNvSpPr/>
      </dsp:nvSpPr>
      <dsp:spPr>
        <a:xfrm>
          <a:off x="4640535" y="1142982"/>
          <a:ext cx="1233636" cy="7833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701822-A322-42D7-BD45-96F2B18D54E8}">
      <dsp:nvSpPr>
        <dsp:cNvPr id="0" name=""/>
        <dsp:cNvSpPr/>
      </dsp:nvSpPr>
      <dsp:spPr>
        <a:xfrm>
          <a:off x="4777606" y="1273199"/>
          <a:ext cx="1233636" cy="7833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Degenerated Dimensions</a:t>
          </a:r>
          <a:endParaRPr lang="en-US" sz="1600" kern="1200" dirty="0"/>
        </a:p>
      </dsp:txBody>
      <dsp:txXfrm>
        <a:off x="4800550" y="1296143"/>
        <a:ext cx="1187748" cy="737471"/>
      </dsp:txXfrm>
    </dsp:sp>
    <dsp:sp modelId="{CC80D8E6-89AD-436E-95BF-20C9C35E9DD6}">
      <dsp:nvSpPr>
        <dsp:cNvPr id="0" name=""/>
        <dsp:cNvSpPr/>
      </dsp:nvSpPr>
      <dsp:spPr>
        <a:xfrm>
          <a:off x="6148313" y="1142982"/>
          <a:ext cx="1233636" cy="7833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83B543-2370-45D2-AD16-D673E450A0C7}">
      <dsp:nvSpPr>
        <dsp:cNvPr id="0" name=""/>
        <dsp:cNvSpPr/>
      </dsp:nvSpPr>
      <dsp:spPr>
        <a:xfrm>
          <a:off x="6285383" y="1273199"/>
          <a:ext cx="1233636" cy="7833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Role-playing Dimensions</a:t>
          </a:r>
          <a:endParaRPr lang="en-US" sz="1600" kern="1200" dirty="0"/>
        </a:p>
      </dsp:txBody>
      <dsp:txXfrm>
        <a:off x="6308327" y="1296143"/>
        <a:ext cx="1187748" cy="73747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07F47-C2C0-4BCB-9AD3-AE04CE4CAA2F}" type="datetimeFigureOut">
              <a:rPr lang="en-US" smtClean="0"/>
              <a:t>6/15/2020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35028E-47DD-4B58-8D43-F65505D0BCB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1FA580-EC3E-418B-8029-FD0545166D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37687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DBA1564-5E2D-46C1-ACDD-9107D68FDCD1}" type="slidenum">
              <a:rPr lang="en-US" altLang="en-US"/>
              <a:pPr>
                <a:spcBef>
                  <a:spcPct val="0"/>
                </a:spcBef>
              </a:pPr>
              <a:t>18</a:t>
            </a:fld>
            <a:endParaRPr lang="en-US" altLang="en-US"/>
          </a:p>
        </p:txBody>
      </p:sp>
      <p:sp>
        <p:nvSpPr>
          <p:cNvPr id="87043" name="Rectangle 2"/>
          <p:cNvSpPr>
            <a:spLocks noGrp="1" noRot="1" noChangeAspect="1" noChangeArrowheads="1" noTextEdit="1"/>
          </p:cNvSpPr>
          <p:nvPr>
            <p:ph type="sldImg"/>
          </p:nvPr>
        </p:nvSpPr>
        <p:spPr>
          <a:xfrm>
            <a:off x="1079500" y="677863"/>
            <a:ext cx="4722813" cy="3541712"/>
          </a:xfrm>
          <a:ln/>
        </p:spPr>
      </p:sp>
      <p:sp>
        <p:nvSpPr>
          <p:cNvPr id="87044" name="Rectangle 3"/>
          <p:cNvSpPr>
            <a:spLocks noGrp="1" noChangeArrowheads="1"/>
          </p:cNvSpPr>
          <p:nvPr>
            <p:ph type="body" idx="1"/>
          </p:nvPr>
        </p:nvSpPr>
        <p:spPr>
          <a:xfrm>
            <a:off x="908050" y="4446588"/>
            <a:ext cx="5065713" cy="4144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2" tIns="45631" rIns="91262" bIns="45631"/>
          <a:lstStyle/>
          <a:p>
            <a:r>
              <a:rPr lang="en-US" altLang="en-US" smtClean="0"/>
              <a:t>Note to self (MK): last part of slide does not clearly match slides that follow</a:t>
            </a:r>
          </a:p>
          <a:p>
            <a:r>
              <a:rPr lang="en-US" altLang="en-US" smtClean="0"/>
              <a:t>Introduction slides: </a:t>
            </a:r>
          </a:p>
          <a:p>
            <a:r>
              <a:rPr lang="en-US" altLang="en-US" smtClean="0"/>
              <a:t>In the current version, we only talk about numeric data.  Can we add some materials about non-numeric data.</a:t>
            </a:r>
          </a:p>
          <a:p>
            <a:endParaRPr lang="en-US" altLang="en-US" smtClean="0"/>
          </a:p>
          <a:p>
            <a:r>
              <a:rPr lang="en-US" altLang="en-US" smtClean="0"/>
              <a:t>   - text statistics, TF/IDF</a:t>
            </a:r>
          </a:p>
          <a:p>
            <a:r>
              <a:rPr lang="en-US" altLang="en-US" smtClean="0"/>
              <a:t>   - visualization of text statistics such as word cloud</a:t>
            </a:r>
          </a:p>
          <a:p>
            <a:r>
              <a:rPr lang="en-US" altLang="en-US" smtClean="0"/>
              <a:t>   - distribution of Internet (IN, SCC, OUT, …)</a:t>
            </a:r>
          </a:p>
          <a:p>
            <a:r>
              <a:rPr lang="en-US" altLang="en-US" smtClean="0"/>
              <a:t>   - visualization of social relationship (e.g., http://renlifang.msra.cn/)</a:t>
            </a:r>
          </a:p>
        </p:txBody>
      </p:sp>
    </p:spTree>
    <p:extLst>
      <p:ext uri="{BB962C8B-B14F-4D97-AF65-F5344CB8AC3E}">
        <p14:creationId xmlns:p14="http://schemas.microsoft.com/office/powerpoint/2010/main" val="192414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B302F4F-2F8B-4385-809A-8789D5DC1B1B}" type="slidenum">
              <a:rPr lang="en-US" altLang="en-US"/>
              <a:pPr>
                <a:spcBef>
                  <a:spcPct val="0"/>
                </a:spcBef>
              </a:pPr>
              <a:t>19</a:t>
            </a:fld>
            <a:endParaRPr lang="en-US" altLang="en-US"/>
          </a:p>
        </p:txBody>
      </p:sp>
      <p:sp>
        <p:nvSpPr>
          <p:cNvPr id="88067" name="Rectangle 2"/>
          <p:cNvSpPr>
            <a:spLocks noGrp="1" noRot="1" noChangeAspect="1" noChangeArrowheads="1" noTextEdit="1"/>
          </p:cNvSpPr>
          <p:nvPr>
            <p:ph type="sldImg"/>
          </p:nvPr>
        </p:nvSpPr>
        <p:spPr>
          <a:xfrm>
            <a:off x="1079500" y="677863"/>
            <a:ext cx="4722813" cy="3541712"/>
          </a:xfrm>
          <a:ln/>
        </p:spPr>
      </p:sp>
      <p:sp>
        <p:nvSpPr>
          <p:cNvPr id="88068" name="Rectangle 3"/>
          <p:cNvSpPr>
            <a:spLocks noGrp="1" noChangeArrowheads="1"/>
          </p:cNvSpPr>
          <p:nvPr>
            <p:ph type="body" idx="1"/>
          </p:nvPr>
        </p:nvSpPr>
        <p:spPr>
          <a:xfrm>
            <a:off x="908050" y="4446588"/>
            <a:ext cx="5065713" cy="4144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2" tIns="45631" rIns="91262" bIns="45631"/>
          <a:lstStyle/>
          <a:p>
            <a:endParaRPr lang="en-US" altLang="en-US" smtClean="0"/>
          </a:p>
        </p:txBody>
      </p:sp>
    </p:spTree>
    <p:extLst>
      <p:ext uri="{BB962C8B-B14F-4D97-AF65-F5344CB8AC3E}">
        <p14:creationId xmlns:p14="http://schemas.microsoft.com/office/powerpoint/2010/main" val="771888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52A3F32-DC2F-42C3-8EFB-69B16B6CBC08}" type="slidenum">
              <a:rPr lang="en-US" altLang="en-US"/>
              <a:pPr>
                <a:spcBef>
                  <a:spcPct val="0"/>
                </a:spcBef>
              </a:pPr>
              <a:t>20</a:t>
            </a:fld>
            <a:endParaRPr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56421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AF08C26-D7A2-40B9-B52D-4A79D7B05A50}" type="slidenum">
              <a:rPr lang="en-US" altLang="en-US"/>
              <a:pPr>
                <a:spcBef>
                  <a:spcPct val="0"/>
                </a:spcBef>
              </a:pPr>
              <a:t>21</a:t>
            </a:fld>
            <a:endParaRPr lang="en-US" altLang="en-US"/>
          </a:p>
        </p:txBody>
      </p:sp>
      <p:sp>
        <p:nvSpPr>
          <p:cNvPr id="90115" name="Rectangle 2"/>
          <p:cNvSpPr>
            <a:spLocks noGrp="1" noRot="1" noChangeAspect="1" noChangeArrowheads="1" noTextEdit="1"/>
          </p:cNvSpPr>
          <p:nvPr>
            <p:ph type="sldImg"/>
          </p:nvPr>
        </p:nvSpPr>
        <p:spPr>
          <a:xfrm>
            <a:off x="1079500" y="677863"/>
            <a:ext cx="4722813" cy="3541712"/>
          </a:xfrm>
          <a:ln/>
        </p:spPr>
      </p:sp>
      <p:sp>
        <p:nvSpPr>
          <p:cNvPr id="90116" name="Rectangle 3"/>
          <p:cNvSpPr>
            <a:spLocks noGrp="1" noChangeArrowheads="1"/>
          </p:cNvSpPr>
          <p:nvPr>
            <p:ph type="body" idx="1"/>
          </p:nvPr>
        </p:nvSpPr>
        <p:spPr>
          <a:xfrm>
            <a:off x="908050" y="4446588"/>
            <a:ext cx="5065713" cy="4144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2" tIns="45631" rIns="91262" bIns="45631"/>
          <a:lstStyle/>
          <a:p>
            <a:endParaRPr lang="en-US" altLang="en-US" smtClean="0"/>
          </a:p>
        </p:txBody>
      </p:sp>
    </p:spTree>
    <p:extLst>
      <p:ext uri="{BB962C8B-B14F-4D97-AF65-F5344CB8AC3E}">
        <p14:creationId xmlns:p14="http://schemas.microsoft.com/office/powerpoint/2010/main" val="1459907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4735D9C-602E-471D-A11C-A2FA03FC1C32}" type="slidenum">
              <a:rPr lang="en-US" altLang="en-US"/>
              <a:pPr>
                <a:spcBef>
                  <a:spcPct val="0"/>
                </a:spcBef>
              </a:pPr>
              <a:t>22</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Redraw the boxplot!  Yes, we need a more real boxplot graph!</a:t>
            </a:r>
          </a:p>
        </p:txBody>
      </p:sp>
    </p:spTree>
    <p:extLst>
      <p:ext uri="{BB962C8B-B14F-4D97-AF65-F5344CB8AC3E}">
        <p14:creationId xmlns:p14="http://schemas.microsoft.com/office/powerpoint/2010/main" val="995750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4A0BFAE-24C4-4166-A527-BBE469A3D520}" type="slidenum">
              <a:rPr lang="en-US" altLang="en-US"/>
              <a:pPr>
                <a:spcBef>
                  <a:spcPct val="0"/>
                </a:spcBef>
              </a:pPr>
              <a:t>23</a:t>
            </a:fld>
            <a:endParaRPr lang="en-US" altLang="en-US"/>
          </a:p>
        </p:txBody>
      </p:sp>
      <p:sp>
        <p:nvSpPr>
          <p:cNvPr id="94211" name="Rectangle 2"/>
          <p:cNvSpPr>
            <a:spLocks noGrp="1" noRot="1" noChangeAspect="1" noChangeArrowheads="1" noTextEdit="1"/>
          </p:cNvSpPr>
          <p:nvPr>
            <p:ph type="sldImg"/>
          </p:nvPr>
        </p:nvSpPr>
        <p:spPr>
          <a:xfrm>
            <a:off x="1079500" y="677863"/>
            <a:ext cx="4722813" cy="3541712"/>
          </a:xfrm>
          <a:ln/>
        </p:spPr>
      </p:sp>
      <p:sp>
        <p:nvSpPr>
          <p:cNvPr id="94212" name="Rectangle 3"/>
          <p:cNvSpPr>
            <a:spLocks noGrp="1" noChangeArrowheads="1"/>
          </p:cNvSpPr>
          <p:nvPr>
            <p:ph type="body" idx="1"/>
          </p:nvPr>
        </p:nvSpPr>
        <p:spPr>
          <a:xfrm>
            <a:off x="908050" y="4446588"/>
            <a:ext cx="5065713" cy="4144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2" tIns="45631" rIns="91262" bIns="45631"/>
          <a:lstStyle/>
          <a:p>
            <a:r>
              <a:rPr lang="en-US" altLang="en-US" smtClean="0"/>
              <a:t>JH: Maybe we can remove Loess curve</a:t>
            </a:r>
          </a:p>
        </p:txBody>
      </p:sp>
    </p:spTree>
    <p:extLst>
      <p:ext uri="{BB962C8B-B14F-4D97-AF65-F5344CB8AC3E}">
        <p14:creationId xmlns:p14="http://schemas.microsoft.com/office/powerpoint/2010/main" val="1395455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DBD509-E769-489A-A936-1741B57BCE95}" type="slidenum">
              <a:rPr lang="en-US" altLang="en-US"/>
              <a:pPr>
                <a:spcBef>
                  <a:spcPct val="0"/>
                </a:spcBef>
              </a:pPr>
              <a:t>24</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JH: A better and BASIC histogram figure --- because this one overlaps with a later one!</a:t>
            </a:r>
          </a:p>
        </p:txBody>
      </p:sp>
    </p:spTree>
    <p:extLst>
      <p:ext uri="{BB962C8B-B14F-4D97-AF65-F5344CB8AC3E}">
        <p14:creationId xmlns:p14="http://schemas.microsoft.com/office/powerpoint/2010/main" val="3791174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BA56984-6173-4BCB-A0B8-45C70EAE4B92}" type="slidenum">
              <a:rPr lang="en-US" altLang="en-US"/>
              <a:pPr>
                <a:spcBef>
                  <a:spcPct val="0"/>
                </a:spcBef>
              </a:pPr>
              <a:t>25</a:t>
            </a:fld>
            <a:endParaRPr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0466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Rot="1" noChangeAspect="1" noChangeArrowheads="1" noTextEdit="1"/>
          </p:cNvSpPr>
          <p:nvPr>
            <p:ph type="sldImg"/>
          </p:nvPr>
        </p:nvSpPr>
        <p:spPr>
          <a:xfrm>
            <a:off x="1260475" y="720725"/>
            <a:ext cx="4799013" cy="3598863"/>
          </a:xfrm>
          <a:ln/>
        </p:spPr>
      </p:sp>
      <p:sp>
        <p:nvSpPr>
          <p:cNvPr id="793603" name="Rectangle 3"/>
          <p:cNvSpPr>
            <a:spLocks noGrp="1" noChangeArrowheads="1"/>
          </p:cNvSpPr>
          <p:nvPr>
            <p:ph type="body" idx="1"/>
          </p:nvPr>
        </p:nvSpPr>
        <p:spPr>
          <a:xfrm>
            <a:off x="974725" y="4559300"/>
            <a:ext cx="5365750" cy="4321175"/>
          </a:xfrm>
        </p:spPr>
        <p:txBody>
          <a:bodyPr lIns="95034" tIns="47516" rIns="95034" bIns="47516"/>
          <a:lstStyle/>
          <a:p>
            <a:endParaRPr lang="en-US" altLang="en-US"/>
          </a:p>
        </p:txBody>
      </p:sp>
    </p:spTree>
    <p:extLst>
      <p:ext uri="{BB962C8B-B14F-4D97-AF65-F5344CB8AC3E}">
        <p14:creationId xmlns:p14="http://schemas.microsoft.com/office/powerpoint/2010/main" val="2176118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5028E-47DD-4B58-8D43-F65505D0BCB1}" type="slidenum">
              <a:rPr lang="en-US" smtClean="0"/>
              <a:t>53</a:t>
            </a:fld>
            <a:endParaRPr lang="en-US"/>
          </a:p>
        </p:txBody>
      </p:sp>
    </p:spTree>
    <p:extLst>
      <p:ext uri="{BB962C8B-B14F-4D97-AF65-F5344CB8AC3E}">
        <p14:creationId xmlns:p14="http://schemas.microsoft.com/office/powerpoint/2010/main" val="3158103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smtClean="0"/>
              <a:t>Binary (0 or 1)</a:t>
            </a:r>
          </a:p>
          <a:p>
            <a:pPr>
              <a:buFont typeface="Arial" panose="020B0604020202020204" pitchFamily="34" charset="0"/>
              <a:buChar char="•"/>
            </a:pPr>
            <a:r>
              <a:rPr lang="en-US" dirty="0" smtClean="0"/>
              <a:t>Discrete (specific value at a given time stamp)</a:t>
            </a:r>
          </a:p>
          <a:p>
            <a:pPr>
              <a:buFont typeface="Arial" panose="020B0604020202020204" pitchFamily="34" charset="0"/>
              <a:buChar char="•"/>
            </a:pPr>
            <a:r>
              <a:rPr lang="en-US" dirty="0" smtClean="0"/>
              <a:t>Continuous (e.g. electric voltage, current, any wave)</a:t>
            </a:r>
          </a:p>
          <a:p>
            <a:endParaRPr lang="en-US" dirty="0"/>
          </a:p>
        </p:txBody>
      </p:sp>
      <p:sp>
        <p:nvSpPr>
          <p:cNvPr id="4" name="Slide Number Placeholder 3"/>
          <p:cNvSpPr>
            <a:spLocks noGrp="1"/>
          </p:cNvSpPr>
          <p:nvPr>
            <p:ph type="sldNum" sz="quarter" idx="10"/>
          </p:nvPr>
        </p:nvSpPr>
        <p:spPr/>
        <p:txBody>
          <a:bodyPr/>
          <a:lstStyle/>
          <a:p>
            <a:fld id="{8035028E-47DD-4B58-8D43-F65505D0BCB1}" type="slidenum">
              <a:rPr lang="en-US" smtClean="0"/>
              <a:t>4</a:t>
            </a:fld>
            <a:endParaRPr lang="en-US"/>
          </a:p>
        </p:txBody>
      </p:sp>
    </p:spTree>
    <p:extLst>
      <p:ext uri="{BB962C8B-B14F-4D97-AF65-F5344CB8AC3E}">
        <p14:creationId xmlns:p14="http://schemas.microsoft.com/office/powerpoint/2010/main" val="4040580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Rot="1" noChangeAspect="1" noChangeArrowheads="1" noTextEdit="1"/>
          </p:cNvSpPr>
          <p:nvPr>
            <p:ph type="sldImg"/>
          </p:nvPr>
        </p:nvSpPr>
        <p:spPr>
          <a:xfrm>
            <a:off x="1260475" y="720725"/>
            <a:ext cx="4799013" cy="3598863"/>
          </a:xfrm>
          <a:ln/>
        </p:spPr>
      </p:sp>
      <p:sp>
        <p:nvSpPr>
          <p:cNvPr id="793603" name="Rectangle 3"/>
          <p:cNvSpPr>
            <a:spLocks noGrp="1" noChangeArrowheads="1"/>
          </p:cNvSpPr>
          <p:nvPr>
            <p:ph type="body" idx="1"/>
          </p:nvPr>
        </p:nvSpPr>
        <p:spPr>
          <a:xfrm>
            <a:off x="974725" y="4559300"/>
            <a:ext cx="5365750" cy="4321175"/>
          </a:xfrm>
        </p:spPr>
        <p:txBody>
          <a:bodyPr lIns="95034" tIns="47516" rIns="95034" bIns="47516"/>
          <a:lstStyle/>
          <a:p>
            <a:endParaRPr lang="en-US" altLang="en-US"/>
          </a:p>
        </p:txBody>
      </p:sp>
    </p:spTree>
    <p:extLst>
      <p:ext uri="{BB962C8B-B14F-4D97-AF65-F5344CB8AC3E}">
        <p14:creationId xmlns:p14="http://schemas.microsoft.com/office/powerpoint/2010/main" val="2135094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context of databases, </a:t>
            </a:r>
            <a:r>
              <a:rPr lang="en-US" sz="1200" b="1" i="0" kern="1200" dirty="0" smtClean="0">
                <a:solidFill>
                  <a:schemeClr val="tx1"/>
                </a:solidFill>
                <a:effectLst/>
                <a:latin typeface="+mn-lt"/>
                <a:ea typeface="+mn-ea"/>
                <a:cs typeface="+mn-cs"/>
              </a:rPr>
              <a:t>cardinality</a:t>
            </a:r>
            <a:r>
              <a:rPr lang="en-US" sz="1200" b="0" i="0" kern="1200" dirty="0" smtClean="0">
                <a:solidFill>
                  <a:schemeClr val="tx1"/>
                </a:solidFill>
                <a:effectLst/>
                <a:latin typeface="+mn-lt"/>
                <a:ea typeface="+mn-ea"/>
                <a:cs typeface="+mn-cs"/>
              </a:rPr>
              <a:t> refers to the uniqueness of data values contained in a </a:t>
            </a:r>
            <a:r>
              <a:rPr lang="en-US" sz="1200" b="1" i="0" kern="1200" dirty="0" smtClean="0">
                <a:solidFill>
                  <a:schemeClr val="tx1"/>
                </a:solidFill>
                <a:effectLst/>
                <a:latin typeface="+mn-lt"/>
                <a:ea typeface="+mn-ea"/>
                <a:cs typeface="+mn-cs"/>
              </a:rPr>
              <a:t>column</a:t>
            </a:r>
            <a:r>
              <a:rPr lang="en-US" sz="1200" b="0" i="0" kern="1200" dirty="0" smtClean="0">
                <a:solidFill>
                  <a:schemeClr val="tx1"/>
                </a:solidFill>
                <a:effectLst/>
                <a:latin typeface="+mn-lt"/>
                <a:ea typeface="+mn-ea"/>
                <a:cs typeface="+mn-cs"/>
              </a:rPr>
              <a:t>. High </a:t>
            </a:r>
            <a:r>
              <a:rPr lang="en-US" sz="1200" b="1" i="0" kern="1200" dirty="0" smtClean="0">
                <a:solidFill>
                  <a:schemeClr val="tx1"/>
                </a:solidFill>
                <a:effectLst/>
                <a:latin typeface="+mn-lt"/>
                <a:ea typeface="+mn-ea"/>
                <a:cs typeface="+mn-cs"/>
              </a:rPr>
              <a:t>cardinality</a:t>
            </a:r>
            <a:r>
              <a:rPr lang="en-US" sz="1200" b="0" i="0" kern="1200" dirty="0" smtClean="0">
                <a:solidFill>
                  <a:schemeClr val="tx1"/>
                </a:solidFill>
                <a:effectLst/>
                <a:latin typeface="+mn-lt"/>
                <a:ea typeface="+mn-ea"/>
                <a:cs typeface="+mn-cs"/>
              </a:rPr>
              <a:t> means that the </a:t>
            </a:r>
            <a:r>
              <a:rPr lang="en-US" sz="1200" b="1" i="0" kern="1200" dirty="0" smtClean="0">
                <a:solidFill>
                  <a:schemeClr val="tx1"/>
                </a:solidFill>
                <a:effectLst/>
                <a:latin typeface="+mn-lt"/>
                <a:ea typeface="+mn-ea"/>
                <a:cs typeface="+mn-cs"/>
              </a:rPr>
              <a:t>column</a:t>
            </a:r>
            <a:r>
              <a:rPr lang="en-US" sz="1200" b="0" i="0" kern="1200" dirty="0" smtClean="0">
                <a:solidFill>
                  <a:schemeClr val="tx1"/>
                </a:solidFill>
                <a:effectLst/>
                <a:latin typeface="+mn-lt"/>
                <a:ea typeface="+mn-ea"/>
                <a:cs typeface="+mn-cs"/>
              </a:rPr>
              <a:t> contains a large percentage of totally unique values. </a:t>
            </a:r>
            <a:r>
              <a:rPr lang="en-US" sz="1200" b="1" i="0" kern="1200" dirty="0" smtClean="0">
                <a:solidFill>
                  <a:schemeClr val="tx1"/>
                </a:solidFill>
                <a:effectLst/>
                <a:latin typeface="+mn-lt"/>
                <a:ea typeface="+mn-ea"/>
                <a:cs typeface="+mn-cs"/>
              </a:rPr>
              <a:t>Low cardinality</a:t>
            </a:r>
            <a:r>
              <a:rPr lang="en-US" sz="1200" b="0" i="0" kern="1200" dirty="0" smtClean="0">
                <a:solidFill>
                  <a:schemeClr val="tx1"/>
                </a:solidFill>
                <a:effectLst/>
                <a:latin typeface="+mn-lt"/>
                <a:ea typeface="+mn-ea"/>
                <a:cs typeface="+mn-cs"/>
              </a:rPr>
              <a:t> means that the </a:t>
            </a:r>
            <a:r>
              <a:rPr lang="en-US" sz="1200" b="1" i="0" kern="1200" dirty="0" err="1" smtClean="0">
                <a:solidFill>
                  <a:schemeClr val="tx1"/>
                </a:solidFill>
                <a:effectLst/>
                <a:latin typeface="+mn-lt"/>
                <a:ea typeface="+mn-ea"/>
                <a:cs typeface="+mn-cs"/>
              </a:rPr>
              <a:t>column</a:t>
            </a:r>
            <a:r>
              <a:rPr lang="en-US" sz="1200" b="0" i="0" kern="1200" dirty="0" err="1" smtClean="0">
                <a:solidFill>
                  <a:schemeClr val="tx1"/>
                </a:solidFill>
                <a:effectLst/>
                <a:latin typeface="+mn-lt"/>
                <a:ea typeface="+mn-ea"/>
                <a:cs typeface="+mn-cs"/>
              </a:rPr>
              <a:t>contains</a:t>
            </a:r>
            <a:r>
              <a:rPr lang="en-US" sz="1200" b="0" i="0" kern="1200" dirty="0" smtClean="0">
                <a:solidFill>
                  <a:schemeClr val="tx1"/>
                </a:solidFill>
                <a:effectLst/>
                <a:latin typeface="+mn-lt"/>
                <a:ea typeface="+mn-ea"/>
                <a:cs typeface="+mn-cs"/>
              </a:rPr>
              <a:t> a lot of “repeats” in its data range</a:t>
            </a:r>
            <a:endParaRPr lang="en-US" dirty="0"/>
          </a:p>
        </p:txBody>
      </p:sp>
      <p:sp>
        <p:nvSpPr>
          <p:cNvPr id="4" name="Slide Number Placeholder 3"/>
          <p:cNvSpPr>
            <a:spLocks noGrp="1"/>
          </p:cNvSpPr>
          <p:nvPr>
            <p:ph type="sldNum" sz="quarter" idx="10"/>
          </p:nvPr>
        </p:nvSpPr>
        <p:spPr/>
        <p:txBody>
          <a:bodyPr/>
          <a:lstStyle/>
          <a:p>
            <a:fld id="{8035028E-47DD-4B58-8D43-F65505D0BCB1}" type="slidenum">
              <a:rPr lang="en-US" smtClean="0"/>
              <a:t>65</a:t>
            </a:fld>
            <a:endParaRPr lang="en-US"/>
          </a:p>
        </p:txBody>
      </p:sp>
    </p:spTree>
    <p:extLst>
      <p:ext uri="{BB962C8B-B14F-4D97-AF65-F5344CB8AC3E}">
        <p14:creationId xmlns:p14="http://schemas.microsoft.com/office/powerpoint/2010/main" val="1182501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B450D09-52D8-47A2-92B4-B2D13809C684}" type="slidenum">
              <a:rPr lang="en-US" altLang="en-US"/>
              <a:pPr>
                <a:spcBef>
                  <a:spcPct val="0"/>
                </a:spcBef>
              </a:pPr>
              <a:t>10</a:t>
            </a:fld>
            <a:endParaRPr lang="en-US" altLang="en-US"/>
          </a:p>
        </p:txBody>
      </p:sp>
      <p:sp>
        <p:nvSpPr>
          <p:cNvPr id="78851" name="Rectangle 2"/>
          <p:cNvSpPr>
            <a:spLocks noGrp="1" noRot="1" noChangeAspect="1" noChangeArrowheads="1" noTextEdit="1"/>
          </p:cNvSpPr>
          <p:nvPr>
            <p:ph type="sldImg"/>
          </p:nvPr>
        </p:nvSpPr>
        <p:spPr>
          <a:xfrm>
            <a:off x="1119188" y="698500"/>
            <a:ext cx="4646612" cy="3484563"/>
          </a:xfrm>
          <a:ln/>
        </p:spPr>
      </p:sp>
      <p:sp>
        <p:nvSpPr>
          <p:cNvPr id="78852"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r>
              <a:rPr lang="en-US" altLang="en-US" smtClean="0"/>
              <a:t>May we categorize data along the following dimensions?</a:t>
            </a:r>
          </a:p>
          <a:p>
            <a:r>
              <a:rPr lang="en-US" altLang="en-US" smtClean="0"/>
              <a:t>    - structured, semi-structured, and unstructured</a:t>
            </a:r>
          </a:p>
          <a:p>
            <a:r>
              <a:rPr lang="en-US" altLang="en-US" smtClean="0"/>
              <a:t>    - numeric and categorical</a:t>
            </a:r>
          </a:p>
          <a:p>
            <a:r>
              <a:rPr lang="en-US" altLang="en-US" smtClean="0"/>
              <a:t>    - static and dynamic (temporal?)</a:t>
            </a:r>
          </a:p>
          <a:p>
            <a:r>
              <a:rPr lang="en-US" altLang="en-US" smtClean="0"/>
              <a:t>    - by application</a:t>
            </a:r>
          </a:p>
        </p:txBody>
      </p:sp>
    </p:spTree>
    <p:extLst>
      <p:ext uri="{BB962C8B-B14F-4D97-AF65-F5344CB8AC3E}">
        <p14:creationId xmlns:p14="http://schemas.microsoft.com/office/powerpoint/2010/main" val="2485232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A189437-E806-4CE8-A91E-C4554A4E753A}" type="slidenum">
              <a:rPr lang="en-US" altLang="en-US"/>
              <a:pPr>
                <a:spcBef>
                  <a:spcPct val="0"/>
                </a:spcBef>
              </a:pPr>
              <a:t>11</a:t>
            </a:fld>
            <a:endParaRPr lang="en-US" altLang="en-US"/>
          </a:p>
        </p:txBody>
      </p:sp>
      <p:sp>
        <p:nvSpPr>
          <p:cNvPr id="79875" name="Rectangle 2"/>
          <p:cNvSpPr>
            <a:spLocks noGrp="1" noRot="1" noChangeAspect="1" noChangeArrowheads="1" noTextEdit="1"/>
          </p:cNvSpPr>
          <p:nvPr>
            <p:ph type="sldImg"/>
          </p:nvPr>
        </p:nvSpPr>
        <p:spPr>
          <a:xfrm>
            <a:off x="1119188" y="698500"/>
            <a:ext cx="4646612" cy="3484563"/>
          </a:xfrm>
          <a:ln/>
        </p:spPr>
      </p:sp>
      <p:sp>
        <p:nvSpPr>
          <p:cNvPr id="79876"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dirty="0" smtClean="0"/>
          </a:p>
        </p:txBody>
      </p:sp>
    </p:spTree>
    <p:extLst>
      <p:ext uri="{BB962C8B-B14F-4D97-AF65-F5344CB8AC3E}">
        <p14:creationId xmlns:p14="http://schemas.microsoft.com/office/powerpoint/2010/main" val="2978766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F904BFC-7CDC-4544-B74B-91E2B63AB99C}" type="slidenum">
              <a:rPr lang="en-US" altLang="en-US"/>
              <a:pPr>
                <a:spcBef>
                  <a:spcPct val="0"/>
                </a:spcBef>
              </a:pPr>
              <a:t>13</a:t>
            </a:fld>
            <a:endParaRPr lang="en-US" altLang="en-US"/>
          </a:p>
        </p:txBody>
      </p:sp>
    </p:spTree>
    <p:extLst>
      <p:ext uri="{BB962C8B-B14F-4D97-AF65-F5344CB8AC3E}">
        <p14:creationId xmlns:p14="http://schemas.microsoft.com/office/powerpoint/2010/main" val="2360966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98F49E4-BE5A-489F-BB5A-13873A6A098A}" type="slidenum">
              <a:rPr lang="en-US" altLang="en-US"/>
              <a:pPr>
                <a:spcBef>
                  <a:spcPct val="0"/>
                </a:spcBef>
              </a:pPr>
              <a:t>14</a:t>
            </a:fld>
            <a:endParaRPr lang="en-US" altLang="en-US"/>
          </a:p>
        </p:txBody>
      </p:sp>
    </p:spTree>
    <p:extLst>
      <p:ext uri="{BB962C8B-B14F-4D97-AF65-F5344CB8AC3E}">
        <p14:creationId xmlns:p14="http://schemas.microsoft.com/office/powerpoint/2010/main" val="2844453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AA49EF5-7310-44A3-924A-E504247AF64A}" type="slidenum">
              <a:rPr lang="en-US" altLang="en-US"/>
              <a:pPr>
                <a:spcBef>
                  <a:spcPct val="0"/>
                </a:spcBef>
              </a:pPr>
              <a:t>15</a:t>
            </a:fld>
            <a:endParaRPr lang="en-US" altLang="en-US"/>
          </a:p>
        </p:txBody>
      </p:sp>
      <p:sp>
        <p:nvSpPr>
          <p:cNvPr id="82947" name="Rectangle 2"/>
          <p:cNvSpPr>
            <a:spLocks noGrp="1" noRot="1" noChangeAspect="1" noChangeArrowheads="1" noTextEdit="1"/>
          </p:cNvSpPr>
          <p:nvPr>
            <p:ph type="sldImg"/>
          </p:nvPr>
        </p:nvSpPr>
        <p:spPr>
          <a:xfrm>
            <a:off x="1119188" y="698500"/>
            <a:ext cx="4646612" cy="3484563"/>
          </a:xfrm>
          <a:ln/>
        </p:spPr>
      </p:sp>
      <p:sp>
        <p:nvSpPr>
          <p:cNvPr id="82948"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smtClean="0"/>
          </a:p>
        </p:txBody>
      </p:sp>
    </p:spTree>
    <p:extLst>
      <p:ext uri="{BB962C8B-B14F-4D97-AF65-F5344CB8AC3E}">
        <p14:creationId xmlns:p14="http://schemas.microsoft.com/office/powerpoint/2010/main" val="6850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4FBC922-CDA6-44F9-8464-DD286D4243C1}" type="slidenum">
              <a:rPr lang="en-US" altLang="en-US"/>
              <a:pPr>
                <a:spcBef>
                  <a:spcPct val="0"/>
                </a:spcBef>
              </a:pPr>
              <a:t>16</a:t>
            </a:fld>
            <a:endParaRPr lang="en-US" altLang="en-US"/>
          </a:p>
        </p:txBody>
      </p:sp>
      <p:sp>
        <p:nvSpPr>
          <p:cNvPr id="83971" name="Rectangle 2"/>
          <p:cNvSpPr>
            <a:spLocks noGrp="1" noRot="1" noChangeAspect="1" noChangeArrowheads="1" noTextEdit="1"/>
          </p:cNvSpPr>
          <p:nvPr>
            <p:ph type="sldImg"/>
          </p:nvPr>
        </p:nvSpPr>
        <p:spPr>
          <a:xfrm>
            <a:off x="1119188" y="698500"/>
            <a:ext cx="4646612" cy="3484563"/>
          </a:xfrm>
          <a:ln/>
        </p:spPr>
      </p:sp>
      <p:sp>
        <p:nvSpPr>
          <p:cNvPr id="83972"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smtClean="0"/>
          </a:p>
        </p:txBody>
      </p:sp>
    </p:spTree>
    <p:extLst>
      <p:ext uri="{BB962C8B-B14F-4D97-AF65-F5344CB8AC3E}">
        <p14:creationId xmlns:p14="http://schemas.microsoft.com/office/powerpoint/2010/main" val="795199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0588733-E1AA-43FF-845E-A4C95CC91E88}" type="slidenum">
              <a:rPr lang="en-US" altLang="en-US"/>
              <a:pPr>
                <a:spcBef>
                  <a:spcPct val="0"/>
                </a:spcBef>
              </a:pPr>
              <a:t>17</a:t>
            </a:fld>
            <a:endParaRPr lang="en-US" altLang="en-US"/>
          </a:p>
        </p:txBody>
      </p:sp>
      <p:sp>
        <p:nvSpPr>
          <p:cNvPr id="84995" name="Rectangle 2"/>
          <p:cNvSpPr>
            <a:spLocks noGrp="1" noRot="1" noChangeAspect="1" noChangeArrowheads="1" noTextEdit="1"/>
          </p:cNvSpPr>
          <p:nvPr>
            <p:ph type="sldImg"/>
          </p:nvPr>
        </p:nvSpPr>
        <p:spPr>
          <a:xfrm>
            <a:off x="1119188" y="698500"/>
            <a:ext cx="4646612" cy="3484563"/>
          </a:xfrm>
          <a:ln/>
        </p:spPr>
      </p:sp>
      <p:sp>
        <p:nvSpPr>
          <p:cNvPr id="84996"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smtClean="0"/>
          </a:p>
        </p:txBody>
      </p:sp>
    </p:spTree>
    <p:extLst>
      <p:ext uri="{BB962C8B-B14F-4D97-AF65-F5344CB8AC3E}">
        <p14:creationId xmlns:p14="http://schemas.microsoft.com/office/powerpoint/2010/main" val="361948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E6B7A1-1A60-4CB5-83B3-0CE236199703}"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E6B7A1-1A60-4CB5-83B3-0CE236199703}"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E6B7A1-1A60-4CB5-83B3-0CE236199703}"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extLst>
      <p:ext uri="{BB962C8B-B14F-4D97-AF65-F5344CB8AC3E}">
        <p14:creationId xmlns:p14="http://schemas.microsoft.com/office/powerpoint/2010/main" val="1093409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grpSp>
        <p:nvGrpSpPr>
          <p:cNvPr id="9" name="Group 11"/>
          <p:cNvGrpSpPr>
            <a:grpSpLocks/>
          </p:cNvGrpSpPr>
          <p:nvPr userDrawn="1"/>
        </p:nvGrpSpPr>
        <p:grpSpPr bwMode="auto">
          <a:xfrm>
            <a:off x="6858000" y="762001"/>
            <a:ext cx="2209800" cy="651821"/>
            <a:chOff x="76200" y="2209800"/>
            <a:chExt cx="2209800" cy="651821"/>
          </a:xfrm>
        </p:grpSpPr>
        <p:sp>
          <p:nvSpPr>
            <p:cNvPr id="10" name="TextBox 9"/>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1" name="TextBox 10"/>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74377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00CD-ED43-46FE-944D-35A18843FC79}"/>
              </a:ext>
            </a:extLst>
          </p:cNvPr>
          <p:cNvSpPr>
            <a:spLocks noGrp="1"/>
          </p:cNvSpPr>
          <p:nvPr>
            <p:ph type="ctrTitle"/>
          </p:nvPr>
        </p:nvSpPr>
        <p:spPr>
          <a:xfrm>
            <a:off x="1143000" y="1987062"/>
            <a:ext cx="6858000" cy="1522901"/>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AC8A1D-A335-4338-BF91-B13190DB9D4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8" name="Picture 7">
            <a:extLst>
              <a:ext uri="{FF2B5EF4-FFF2-40B4-BE49-F238E27FC236}">
                <a16:creationId xmlns:a16="http://schemas.microsoft.com/office/drawing/2014/main" id="{0CE9D669-5A12-4F50-8FAF-C89743F6FCD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7575" y="240690"/>
            <a:ext cx="1112907" cy="1449998"/>
          </a:xfrm>
          <a:prstGeom prst="rect">
            <a:avLst/>
          </a:prstGeom>
        </p:spPr>
      </p:pic>
      <p:pic>
        <p:nvPicPr>
          <p:cNvPr id="9" name="Picture 8">
            <a:extLst>
              <a:ext uri="{FF2B5EF4-FFF2-40B4-BE49-F238E27FC236}">
                <a16:creationId xmlns:a16="http://schemas.microsoft.com/office/drawing/2014/main" id="{A0F69D62-0BC0-4856-8B0E-EB56B8FBD2A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70482" y="655386"/>
            <a:ext cx="2260722" cy="683655"/>
          </a:xfrm>
          <a:prstGeom prst="rect">
            <a:avLst/>
          </a:prstGeom>
        </p:spPr>
      </p:pic>
      <p:sp>
        <p:nvSpPr>
          <p:cNvPr id="10" name="Date Placeholder 3">
            <a:extLst>
              <a:ext uri="{FF2B5EF4-FFF2-40B4-BE49-F238E27FC236}">
                <a16:creationId xmlns:a16="http://schemas.microsoft.com/office/drawing/2014/main" id="{57AB13E6-DB63-4C49-BA70-8AFFC9F3CC29}"/>
              </a:ext>
            </a:extLst>
          </p:cNvPr>
          <p:cNvSpPr>
            <a:spLocks noGrp="1"/>
          </p:cNvSpPr>
          <p:nvPr>
            <p:ph type="dt" sz="half" idx="10"/>
          </p:nvPr>
        </p:nvSpPr>
        <p:spPr>
          <a:xfrm>
            <a:off x="628650" y="6356351"/>
            <a:ext cx="1714500" cy="365125"/>
          </a:xfrm>
        </p:spPr>
        <p:txBody>
          <a:bodyPr/>
          <a:lstStyle/>
          <a:p>
            <a:fld id="{24DC790F-7421-49B5-A335-8A15BB65C9AD}" type="datetime1">
              <a:rPr lang="en-US" smtClean="0"/>
              <a:t>6/15/2020</a:t>
            </a:fld>
            <a:endParaRPr lang="en-US"/>
          </a:p>
        </p:txBody>
      </p:sp>
      <p:sp>
        <p:nvSpPr>
          <p:cNvPr id="11" name="Footer Placeholder 4">
            <a:extLst>
              <a:ext uri="{FF2B5EF4-FFF2-40B4-BE49-F238E27FC236}">
                <a16:creationId xmlns:a16="http://schemas.microsoft.com/office/drawing/2014/main" id="{DFF979C4-3847-43C0-BE86-76D699EDFC21}"/>
              </a:ext>
            </a:extLst>
          </p:cNvPr>
          <p:cNvSpPr>
            <a:spLocks noGrp="1"/>
          </p:cNvSpPr>
          <p:nvPr>
            <p:ph type="ftr" sz="quarter" idx="11"/>
          </p:nvPr>
        </p:nvSpPr>
        <p:spPr>
          <a:xfrm>
            <a:off x="2686050" y="6356351"/>
            <a:ext cx="3429000" cy="365125"/>
          </a:xfrm>
        </p:spPr>
        <p:txBody>
          <a:bodyPr/>
          <a:lstStyle/>
          <a:p>
            <a:r>
              <a:rPr lang="en-US" dirty="0"/>
              <a:t>CS ZG525 / CSI ZG525/ ES ZG526: ADVANCED COMPUTER NETWORKS</a:t>
            </a:r>
          </a:p>
        </p:txBody>
      </p:sp>
      <p:sp>
        <p:nvSpPr>
          <p:cNvPr id="12" name="Slide Number Placeholder 5">
            <a:extLst>
              <a:ext uri="{FF2B5EF4-FFF2-40B4-BE49-F238E27FC236}">
                <a16:creationId xmlns:a16="http://schemas.microsoft.com/office/drawing/2014/main" id="{87DC9952-3525-4589-B72C-ECF3FBFE26FC}"/>
              </a:ext>
            </a:extLst>
          </p:cNvPr>
          <p:cNvSpPr>
            <a:spLocks noGrp="1"/>
          </p:cNvSpPr>
          <p:nvPr>
            <p:ph type="sldNum" sz="quarter" idx="12"/>
          </p:nvPr>
        </p:nvSpPr>
        <p:spPr>
          <a:xfrm>
            <a:off x="6457950" y="6356351"/>
            <a:ext cx="2057400" cy="365125"/>
          </a:xfrm>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767427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3076-454E-4BA8-A102-132B5057F1C9}"/>
              </a:ext>
            </a:extLst>
          </p:cNvPr>
          <p:cNvSpPr>
            <a:spLocks noGrp="1"/>
          </p:cNvSpPr>
          <p:nvPr>
            <p:ph type="title"/>
          </p:nvPr>
        </p:nvSpPr>
        <p:spPr>
          <a:xfrm>
            <a:off x="628650" y="1145570"/>
            <a:ext cx="7886700" cy="997989"/>
          </a:xfrm>
        </p:spPr>
        <p:txBody>
          <a:bodyPr>
            <a:normAutofit/>
          </a:bodyPr>
          <a:lstStyle>
            <a:lvl1pPr>
              <a:defRPr sz="2700"/>
            </a:lvl1pPr>
          </a:lstStyle>
          <a:p>
            <a:r>
              <a:rPr lang="en-US" dirty="0"/>
              <a:t>Click to edit Master title style</a:t>
            </a:r>
          </a:p>
        </p:txBody>
      </p:sp>
      <p:sp>
        <p:nvSpPr>
          <p:cNvPr id="3" name="Content Placeholder 2">
            <a:extLst>
              <a:ext uri="{FF2B5EF4-FFF2-40B4-BE49-F238E27FC236}">
                <a16:creationId xmlns:a16="http://schemas.microsoft.com/office/drawing/2014/main" id="{E6AAAEF1-D903-445F-994F-004B0B23D507}"/>
              </a:ext>
            </a:extLst>
          </p:cNvPr>
          <p:cNvSpPr>
            <a:spLocks noGrp="1"/>
          </p:cNvSpPr>
          <p:nvPr>
            <p:ph idx="1"/>
          </p:nvPr>
        </p:nvSpPr>
        <p:spPr>
          <a:xfrm>
            <a:off x="628650" y="2262555"/>
            <a:ext cx="7886700" cy="391440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0421F57-C7B0-42A9-A8DA-E4088DA7010E}"/>
              </a:ext>
            </a:extLst>
          </p:cNvPr>
          <p:cNvSpPr>
            <a:spLocks noGrp="1"/>
          </p:cNvSpPr>
          <p:nvPr>
            <p:ph type="dt" sz="half" idx="10"/>
          </p:nvPr>
        </p:nvSpPr>
        <p:spPr>
          <a:xfrm>
            <a:off x="628650" y="6356351"/>
            <a:ext cx="1714500" cy="365125"/>
          </a:xfrm>
        </p:spPr>
        <p:txBody>
          <a:bodyPr/>
          <a:lstStyle/>
          <a:p>
            <a:fld id="{5D1E2D5E-AC7B-4B37-9246-DABB8770DABE}" type="datetime1">
              <a:rPr lang="en-US" smtClean="0"/>
              <a:t>6/15/2020</a:t>
            </a:fld>
            <a:endParaRPr lang="en-US"/>
          </a:p>
        </p:txBody>
      </p:sp>
      <p:sp>
        <p:nvSpPr>
          <p:cNvPr id="5" name="Footer Placeholder 4">
            <a:extLst>
              <a:ext uri="{FF2B5EF4-FFF2-40B4-BE49-F238E27FC236}">
                <a16:creationId xmlns:a16="http://schemas.microsoft.com/office/drawing/2014/main" id="{7204947D-0CF8-4D28-9D1E-C5D5B621F79B}"/>
              </a:ext>
            </a:extLst>
          </p:cNvPr>
          <p:cNvSpPr>
            <a:spLocks noGrp="1"/>
          </p:cNvSpPr>
          <p:nvPr>
            <p:ph type="ftr" sz="quarter" idx="11"/>
          </p:nvPr>
        </p:nvSpPr>
        <p:spPr>
          <a:xfrm>
            <a:off x="2686050" y="6356351"/>
            <a:ext cx="3429000" cy="365125"/>
          </a:xfrm>
        </p:spPr>
        <p:txBody>
          <a:bodyPr/>
          <a:lstStyle/>
          <a:p>
            <a:r>
              <a:rPr lang="en-US" dirty="0"/>
              <a:t>CS ZG525 / CSI ZG525/ ES ZG526: ADVANCED COMPUTER NETWORKS</a:t>
            </a:r>
          </a:p>
        </p:txBody>
      </p:sp>
      <p:sp>
        <p:nvSpPr>
          <p:cNvPr id="6" name="Slide Number Placeholder 5">
            <a:extLst>
              <a:ext uri="{FF2B5EF4-FFF2-40B4-BE49-F238E27FC236}">
                <a16:creationId xmlns:a16="http://schemas.microsoft.com/office/drawing/2014/main" id="{04DD744D-C12E-439A-A195-8742E4A94F53}"/>
              </a:ext>
            </a:extLst>
          </p:cNvPr>
          <p:cNvSpPr>
            <a:spLocks noGrp="1"/>
          </p:cNvSpPr>
          <p:nvPr>
            <p:ph type="sldNum" sz="quarter" idx="12"/>
          </p:nvPr>
        </p:nvSpPr>
        <p:spPr/>
        <p:txBody>
          <a:bodyPr/>
          <a:lstStyle/>
          <a:p>
            <a:fld id="{29C7079E-14CB-49E3-8BA8-C540CEA3A588}" type="slidenum">
              <a:rPr lang="en-US" smtClean="0"/>
              <a:t>‹#›</a:t>
            </a:fld>
            <a:endParaRPr lang="en-US"/>
          </a:p>
        </p:txBody>
      </p:sp>
      <p:pic>
        <p:nvPicPr>
          <p:cNvPr id="7" name="Picture 6">
            <a:extLst>
              <a:ext uri="{FF2B5EF4-FFF2-40B4-BE49-F238E27FC236}">
                <a16:creationId xmlns:a16="http://schemas.microsoft.com/office/drawing/2014/main" id="{BDFD0A83-FB8F-46A4-BD77-6D2EF6BBF42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75584" y="169910"/>
            <a:ext cx="2110841" cy="976022"/>
          </a:xfrm>
          <a:prstGeom prst="rect">
            <a:avLst/>
          </a:prstGeom>
        </p:spPr>
      </p:pic>
      <p:pic>
        <p:nvPicPr>
          <p:cNvPr id="8" name="Picture 7">
            <a:extLst>
              <a:ext uri="{FF2B5EF4-FFF2-40B4-BE49-F238E27FC236}">
                <a16:creationId xmlns:a16="http://schemas.microsoft.com/office/drawing/2014/main" id="{DD4A800B-A963-4222-970C-E54BDBF8408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57576" y="169911"/>
            <a:ext cx="765617" cy="997517"/>
          </a:xfrm>
          <a:prstGeom prst="rect">
            <a:avLst/>
          </a:prstGeom>
        </p:spPr>
      </p:pic>
      <p:pic>
        <p:nvPicPr>
          <p:cNvPr id="9" name="Picture 8">
            <a:extLst>
              <a:ext uri="{FF2B5EF4-FFF2-40B4-BE49-F238E27FC236}">
                <a16:creationId xmlns:a16="http://schemas.microsoft.com/office/drawing/2014/main" id="{65E7CA1B-08E2-483D-842C-FE4B1CDFD1EF}"/>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99018" y="442167"/>
            <a:ext cx="1497998" cy="453003"/>
          </a:xfrm>
          <a:prstGeom prst="rect">
            <a:avLst/>
          </a:prstGeom>
        </p:spPr>
      </p:pic>
      <p:pic>
        <p:nvPicPr>
          <p:cNvPr id="10" name="Picture 9">
            <a:extLst>
              <a:ext uri="{FF2B5EF4-FFF2-40B4-BE49-F238E27FC236}">
                <a16:creationId xmlns:a16="http://schemas.microsoft.com/office/drawing/2014/main" id="{1AB47AB9-98CA-4974-9401-0C960D9C3730}"/>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628650" y="1895908"/>
            <a:ext cx="7929563" cy="247650"/>
          </a:xfrm>
          <a:prstGeom prst="rect">
            <a:avLst/>
          </a:prstGeom>
        </p:spPr>
      </p:pic>
    </p:spTree>
    <p:extLst>
      <p:ext uri="{BB962C8B-B14F-4D97-AF65-F5344CB8AC3E}">
        <p14:creationId xmlns:p14="http://schemas.microsoft.com/office/powerpoint/2010/main" val="269046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1DB0-0445-41A0-ACEE-03823BDEB13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0A063E9-4D4B-4FC0-9FFA-430D55738DF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C3D7AC-B70C-4092-ABFD-66FCCE557B38}"/>
              </a:ext>
            </a:extLst>
          </p:cNvPr>
          <p:cNvSpPr>
            <a:spLocks noGrp="1"/>
          </p:cNvSpPr>
          <p:nvPr>
            <p:ph type="dt" sz="half" idx="10"/>
          </p:nvPr>
        </p:nvSpPr>
        <p:spPr/>
        <p:txBody>
          <a:bodyPr/>
          <a:lstStyle/>
          <a:p>
            <a:fld id="{2E7CC8AB-DA3C-4CB0-8904-60D39B1950B9}" type="datetime1">
              <a:rPr lang="en-US" smtClean="0"/>
              <a:t>6/15/2020</a:t>
            </a:fld>
            <a:endParaRPr lang="en-US"/>
          </a:p>
        </p:txBody>
      </p:sp>
      <p:sp>
        <p:nvSpPr>
          <p:cNvPr id="5" name="Footer Placeholder 4">
            <a:extLst>
              <a:ext uri="{FF2B5EF4-FFF2-40B4-BE49-F238E27FC236}">
                <a16:creationId xmlns:a16="http://schemas.microsoft.com/office/drawing/2014/main" id="{A520A7B2-5640-43B0-901F-372EDFE733D0}"/>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BF1A0A19-0DD3-49DB-9ABA-6A78DBE1562F}"/>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989192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7C04-8733-488B-BB67-9F223195B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10E04-046C-4034-B097-9E383244B45D}"/>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8EA0FE-93F3-4B79-B040-66F5A04B7438}"/>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7CD1DC-62A6-4B84-8F1D-71623F8B5934}"/>
              </a:ext>
            </a:extLst>
          </p:cNvPr>
          <p:cNvSpPr>
            <a:spLocks noGrp="1"/>
          </p:cNvSpPr>
          <p:nvPr>
            <p:ph type="dt" sz="half" idx="10"/>
          </p:nvPr>
        </p:nvSpPr>
        <p:spPr/>
        <p:txBody>
          <a:bodyPr/>
          <a:lstStyle/>
          <a:p>
            <a:fld id="{6D3843B5-5FC3-457A-8B78-AA42173FD6A0}" type="datetime1">
              <a:rPr lang="en-US" smtClean="0"/>
              <a:t>6/15/2020</a:t>
            </a:fld>
            <a:endParaRPr lang="en-US"/>
          </a:p>
        </p:txBody>
      </p:sp>
      <p:sp>
        <p:nvSpPr>
          <p:cNvPr id="6" name="Footer Placeholder 5">
            <a:extLst>
              <a:ext uri="{FF2B5EF4-FFF2-40B4-BE49-F238E27FC236}">
                <a16:creationId xmlns:a16="http://schemas.microsoft.com/office/drawing/2014/main" id="{E97C86D4-C410-4DBF-8762-FF52E3445DE0}"/>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CCDE0619-F381-4817-AF40-90C3A5B01FFA}"/>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4696074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BD0A-8D4B-4F70-B10E-6BDFF53622F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7AA0EF-567C-4DAD-BB24-8402D0D4A3A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FDCE08C3-D7C5-44BC-9C10-A5D47836CD68}"/>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270607-3E69-429C-9544-0183194654C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BF1FABAD-A260-435A-9053-23476ADB4DB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AD5625-88A7-4431-918C-1FCE62649388}"/>
              </a:ext>
            </a:extLst>
          </p:cNvPr>
          <p:cNvSpPr>
            <a:spLocks noGrp="1"/>
          </p:cNvSpPr>
          <p:nvPr>
            <p:ph type="dt" sz="half" idx="10"/>
          </p:nvPr>
        </p:nvSpPr>
        <p:spPr/>
        <p:txBody>
          <a:bodyPr/>
          <a:lstStyle/>
          <a:p>
            <a:fld id="{2D19A4DA-62CB-43A4-9353-73E74A75742A}" type="datetime1">
              <a:rPr lang="en-US" smtClean="0"/>
              <a:t>6/15/2020</a:t>
            </a:fld>
            <a:endParaRPr lang="en-US"/>
          </a:p>
        </p:txBody>
      </p:sp>
      <p:sp>
        <p:nvSpPr>
          <p:cNvPr id="8" name="Footer Placeholder 7">
            <a:extLst>
              <a:ext uri="{FF2B5EF4-FFF2-40B4-BE49-F238E27FC236}">
                <a16:creationId xmlns:a16="http://schemas.microsoft.com/office/drawing/2014/main" id="{B0A25D9B-4831-45AE-AB61-77038301D390}"/>
              </a:ext>
            </a:extLst>
          </p:cNvPr>
          <p:cNvSpPr>
            <a:spLocks noGrp="1"/>
          </p:cNvSpPr>
          <p:nvPr>
            <p:ph type="ftr" sz="quarter" idx="11"/>
          </p:nvPr>
        </p:nvSpPr>
        <p:spPr/>
        <p:txBody>
          <a:bodyPr/>
          <a:lstStyle/>
          <a:p>
            <a:r>
              <a:rPr lang="en-US"/>
              <a:t>CS ZG525 / CSI ZG525/ ES ZG526: ADVANCED COMPUTER NETWORKS</a:t>
            </a:r>
          </a:p>
        </p:txBody>
      </p:sp>
      <p:sp>
        <p:nvSpPr>
          <p:cNvPr id="9" name="Slide Number Placeholder 8">
            <a:extLst>
              <a:ext uri="{FF2B5EF4-FFF2-40B4-BE49-F238E27FC236}">
                <a16:creationId xmlns:a16="http://schemas.microsoft.com/office/drawing/2014/main" id="{825798B0-5E82-4E60-BD86-603FA39D1593}"/>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335259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C5-4E16-41EF-A1E4-8A5D21C8DD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C09611-7F4A-433D-912A-AAC34693D1D9}"/>
              </a:ext>
            </a:extLst>
          </p:cNvPr>
          <p:cNvSpPr>
            <a:spLocks noGrp="1"/>
          </p:cNvSpPr>
          <p:nvPr>
            <p:ph type="dt" sz="half" idx="10"/>
          </p:nvPr>
        </p:nvSpPr>
        <p:spPr/>
        <p:txBody>
          <a:bodyPr/>
          <a:lstStyle/>
          <a:p>
            <a:fld id="{FE2A3B25-CB58-45A2-92CE-132D94BDC731}" type="datetime1">
              <a:rPr lang="en-US" smtClean="0"/>
              <a:t>6/15/2020</a:t>
            </a:fld>
            <a:endParaRPr lang="en-US"/>
          </a:p>
        </p:txBody>
      </p:sp>
      <p:sp>
        <p:nvSpPr>
          <p:cNvPr id="4" name="Footer Placeholder 3">
            <a:extLst>
              <a:ext uri="{FF2B5EF4-FFF2-40B4-BE49-F238E27FC236}">
                <a16:creationId xmlns:a16="http://schemas.microsoft.com/office/drawing/2014/main" id="{270DC0C2-D439-4BEB-9001-78660C0582E8}"/>
              </a:ext>
            </a:extLst>
          </p:cNvPr>
          <p:cNvSpPr>
            <a:spLocks noGrp="1"/>
          </p:cNvSpPr>
          <p:nvPr>
            <p:ph type="ftr" sz="quarter" idx="11"/>
          </p:nvPr>
        </p:nvSpPr>
        <p:spPr/>
        <p:txBody>
          <a:bodyPr/>
          <a:lstStyle/>
          <a:p>
            <a:r>
              <a:rPr lang="en-US"/>
              <a:t>CS ZG525 / CSI ZG525/ ES ZG526: ADVANCED COMPUTER NETWORKS</a:t>
            </a:r>
          </a:p>
        </p:txBody>
      </p:sp>
      <p:sp>
        <p:nvSpPr>
          <p:cNvPr id="5" name="Slide Number Placeholder 4">
            <a:extLst>
              <a:ext uri="{FF2B5EF4-FFF2-40B4-BE49-F238E27FC236}">
                <a16:creationId xmlns:a16="http://schemas.microsoft.com/office/drawing/2014/main" id="{F46D918C-E13F-46B9-AD96-72E601F3E519}"/>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88563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E6B7A1-1A60-4CB5-83B3-0CE236199703}"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35398C-D002-4B92-9667-8960124212D6}"/>
              </a:ext>
            </a:extLst>
          </p:cNvPr>
          <p:cNvSpPr>
            <a:spLocks noGrp="1"/>
          </p:cNvSpPr>
          <p:nvPr>
            <p:ph type="dt" sz="half" idx="10"/>
          </p:nvPr>
        </p:nvSpPr>
        <p:spPr/>
        <p:txBody>
          <a:bodyPr/>
          <a:lstStyle/>
          <a:p>
            <a:fld id="{EAE2A60D-A378-4388-8F7C-2CE3DBDA5931}" type="datetime1">
              <a:rPr lang="en-US" smtClean="0"/>
              <a:t>6/15/2020</a:t>
            </a:fld>
            <a:endParaRPr lang="en-US"/>
          </a:p>
        </p:txBody>
      </p:sp>
      <p:sp>
        <p:nvSpPr>
          <p:cNvPr id="3" name="Footer Placeholder 2">
            <a:extLst>
              <a:ext uri="{FF2B5EF4-FFF2-40B4-BE49-F238E27FC236}">
                <a16:creationId xmlns:a16="http://schemas.microsoft.com/office/drawing/2014/main" id="{F5DDD067-8B3B-4536-958C-1089B5535B5C}"/>
              </a:ext>
            </a:extLst>
          </p:cNvPr>
          <p:cNvSpPr>
            <a:spLocks noGrp="1"/>
          </p:cNvSpPr>
          <p:nvPr>
            <p:ph type="ftr" sz="quarter" idx="11"/>
          </p:nvPr>
        </p:nvSpPr>
        <p:spPr/>
        <p:txBody>
          <a:bodyPr/>
          <a:lstStyle/>
          <a:p>
            <a:r>
              <a:rPr lang="en-US"/>
              <a:t>CS ZG525 / CSI ZG525/ ES ZG526: ADVANCED COMPUTER NETWORKS</a:t>
            </a:r>
          </a:p>
        </p:txBody>
      </p:sp>
      <p:sp>
        <p:nvSpPr>
          <p:cNvPr id="4" name="Slide Number Placeholder 3">
            <a:extLst>
              <a:ext uri="{FF2B5EF4-FFF2-40B4-BE49-F238E27FC236}">
                <a16:creationId xmlns:a16="http://schemas.microsoft.com/office/drawing/2014/main" id="{262B8BF4-C3D0-44EA-AC6D-C4B89ED6E616}"/>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8795847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5091-6BC5-4425-AAFB-78A9CC49E05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B630BAB-AAE7-427A-838D-1BF2C5402E7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0C8370-6CB6-43F8-B742-A97EF137C0B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D8AA3F0-5A46-42A7-9082-C14623012CDC}"/>
              </a:ext>
            </a:extLst>
          </p:cNvPr>
          <p:cNvSpPr>
            <a:spLocks noGrp="1"/>
          </p:cNvSpPr>
          <p:nvPr>
            <p:ph type="dt" sz="half" idx="10"/>
          </p:nvPr>
        </p:nvSpPr>
        <p:spPr/>
        <p:txBody>
          <a:bodyPr/>
          <a:lstStyle/>
          <a:p>
            <a:fld id="{24C364BE-BBB4-4250-A714-DA52E34663AC}" type="datetime1">
              <a:rPr lang="en-US" smtClean="0"/>
              <a:t>6/15/2020</a:t>
            </a:fld>
            <a:endParaRPr lang="en-US"/>
          </a:p>
        </p:txBody>
      </p:sp>
      <p:sp>
        <p:nvSpPr>
          <p:cNvPr id="6" name="Footer Placeholder 5">
            <a:extLst>
              <a:ext uri="{FF2B5EF4-FFF2-40B4-BE49-F238E27FC236}">
                <a16:creationId xmlns:a16="http://schemas.microsoft.com/office/drawing/2014/main" id="{CD81651D-0F79-46EE-A745-899AF5A68BE4}"/>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D7376205-252C-46F2-AAE4-25E972A5E09D}"/>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133621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1017-7E6D-4FD1-8014-707B9A18D75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0B3D9B4-3FFD-4AB0-96CA-2F3B41B8115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D3799D9-C754-4197-B84D-72F91469514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24145DF-CA2C-47DC-A190-FE3356EE089D}"/>
              </a:ext>
            </a:extLst>
          </p:cNvPr>
          <p:cNvSpPr>
            <a:spLocks noGrp="1"/>
          </p:cNvSpPr>
          <p:nvPr>
            <p:ph type="dt" sz="half" idx="10"/>
          </p:nvPr>
        </p:nvSpPr>
        <p:spPr/>
        <p:txBody>
          <a:bodyPr/>
          <a:lstStyle/>
          <a:p>
            <a:fld id="{B07ECB27-79A4-4C4B-A5AA-09D7B8C301AE}" type="datetime1">
              <a:rPr lang="en-US" smtClean="0"/>
              <a:t>6/15/2020</a:t>
            </a:fld>
            <a:endParaRPr lang="en-US"/>
          </a:p>
        </p:txBody>
      </p:sp>
      <p:sp>
        <p:nvSpPr>
          <p:cNvPr id="6" name="Footer Placeholder 5">
            <a:extLst>
              <a:ext uri="{FF2B5EF4-FFF2-40B4-BE49-F238E27FC236}">
                <a16:creationId xmlns:a16="http://schemas.microsoft.com/office/drawing/2014/main" id="{7D0FE476-0EF6-4F70-B776-5DA21E3543CF}"/>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661C66AE-08DE-4601-811F-8BBF0FDF2656}"/>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7711628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8B78-574F-4C66-B5BC-4E0F7A0A5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611C8-C8B7-4FF1-83BC-0D1C0BA7C3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E44EC-B28C-4D4D-AB92-0F4F890E1915}"/>
              </a:ext>
            </a:extLst>
          </p:cNvPr>
          <p:cNvSpPr>
            <a:spLocks noGrp="1"/>
          </p:cNvSpPr>
          <p:nvPr>
            <p:ph type="dt" sz="half" idx="10"/>
          </p:nvPr>
        </p:nvSpPr>
        <p:spPr/>
        <p:txBody>
          <a:bodyPr/>
          <a:lstStyle/>
          <a:p>
            <a:fld id="{0620B13D-7C50-4893-9B96-D671BAC7961C}" type="datetime1">
              <a:rPr lang="en-US" smtClean="0"/>
              <a:t>6/15/2020</a:t>
            </a:fld>
            <a:endParaRPr lang="en-US"/>
          </a:p>
        </p:txBody>
      </p:sp>
      <p:sp>
        <p:nvSpPr>
          <p:cNvPr id="5" name="Footer Placeholder 4">
            <a:extLst>
              <a:ext uri="{FF2B5EF4-FFF2-40B4-BE49-F238E27FC236}">
                <a16:creationId xmlns:a16="http://schemas.microsoft.com/office/drawing/2014/main" id="{FE752294-85BD-4290-AEB8-9B3ED03BB098}"/>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E9C182AF-80E0-43AB-B5A1-C1025F1381FF}"/>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8554551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60886-23A6-4613-9B79-CE5EACF6886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F7209D-044D-4E3F-8D24-FEA93E5FE0CD}"/>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3F9B3-8678-4510-8FA6-1D225C0F3C90}"/>
              </a:ext>
            </a:extLst>
          </p:cNvPr>
          <p:cNvSpPr>
            <a:spLocks noGrp="1"/>
          </p:cNvSpPr>
          <p:nvPr>
            <p:ph type="dt" sz="half" idx="10"/>
          </p:nvPr>
        </p:nvSpPr>
        <p:spPr/>
        <p:txBody>
          <a:bodyPr/>
          <a:lstStyle/>
          <a:p>
            <a:fld id="{FCBAAED9-73BB-43FB-BE57-5F116564B6DB}" type="datetime1">
              <a:rPr lang="en-US" smtClean="0"/>
              <a:t>6/15/2020</a:t>
            </a:fld>
            <a:endParaRPr lang="en-US"/>
          </a:p>
        </p:txBody>
      </p:sp>
      <p:sp>
        <p:nvSpPr>
          <p:cNvPr id="5" name="Footer Placeholder 4">
            <a:extLst>
              <a:ext uri="{FF2B5EF4-FFF2-40B4-BE49-F238E27FC236}">
                <a16:creationId xmlns:a16="http://schemas.microsoft.com/office/drawing/2014/main" id="{6DBC5B70-38F4-4560-B70A-79A1635E8139}"/>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82346E8D-6ABB-499F-96C9-E1B6B8679822}"/>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8026551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 - Text &amp; Bullets - White BG - Orange">
    <p:spTree>
      <p:nvGrpSpPr>
        <p:cNvPr id="1" name=""/>
        <p:cNvGrpSpPr/>
        <p:nvPr/>
      </p:nvGrpSpPr>
      <p:grpSpPr>
        <a:xfrm>
          <a:off x="0" y="0"/>
          <a:ext cx="0" cy="0"/>
          <a:chOff x="0" y="0"/>
          <a:chExt cx="0" cy="0"/>
        </a:xfrm>
      </p:grpSpPr>
      <p:sp>
        <p:nvSpPr>
          <p:cNvPr id="20" name="Text Placeholder 19"/>
          <p:cNvSpPr>
            <a:spLocks noGrp="1"/>
          </p:cNvSpPr>
          <p:nvPr>
            <p:ph type="body" sz="quarter" idx="20" hasCustomPrompt="1"/>
          </p:nvPr>
        </p:nvSpPr>
        <p:spPr>
          <a:xfrm>
            <a:off x="309669" y="199995"/>
            <a:ext cx="7176120" cy="399604"/>
          </a:xfrm>
          <a:prstGeom prst="rect">
            <a:avLst/>
          </a:prstGeom>
        </p:spPr>
        <p:txBody>
          <a:bodyPr vert="horz" lIns="91111" tIns="45555" rIns="91111" bIns="45555" anchor="b"/>
          <a:lstStyle>
            <a:lvl1pPr marL="0" indent="0">
              <a:buNone/>
              <a:defRPr sz="794" b="1" cap="all" baseline="0">
                <a:solidFill>
                  <a:srgbClr val="EB8024"/>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309669" y="645145"/>
            <a:ext cx="7176120" cy="545609"/>
          </a:xfrm>
          <a:prstGeom prst="rect">
            <a:avLst/>
          </a:prstGeom>
        </p:spPr>
        <p:txBody>
          <a:bodyPr lIns="91111" tIns="45555" rIns="91111" bIns="45555"/>
          <a:lstStyle>
            <a:lvl1pPr marL="0" indent="0">
              <a:buNone/>
              <a:defRPr sz="1588" baseline="0">
                <a:latin typeface="+mj-lt"/>
              </a:defRPr>
            </a:lvl1pPr>
            <a:lvl2pPr>
              <a:defRPr sz="1588"/>
            </a:lvl2pPr>
            <a:lvl3pPr>
              <a:defRPr sz="1588"/>
            </a:lvl3pPr>
            <a:lvl4pPr>
              <a:defRPr sz="1588"/>
            </a:lvl4pPr>
            <a:lvl5pPr>
              <a:defRPr sz="1588"/>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8580398" y="6536778"/>
            <a:ext cx="563603" cy="230704"/>
          </a:xfrm>
          <a:prstGeom prst="rect">
            <a:avLst/>
          </a:prstGeom>
          <a:ln>
            <a:noFill/>
          </a:ln>
        </p:spPr>
        <p:txBody>
          <a:bodyPr wrap="square" rtlCol="0" anchor="ctr">
            <a:spAutoFit/>
          </a:bodyPr>
          <a:lstStyle/>
          <a:p>
            <a:pPr marL="0" indent="0" algn="ctr"/>
            <a:fld id="{9C0653CD-709A-4C23-AF85-C211F9C3D3CB}" type="slidenum">
              <a:rPr lang="nl-NL" sz="899" smtClean="0">
                <a:solidFill>
                  <a:schemeClr val="tx1"/>
                </a:solidFill>
                <a:latin typeface="+mj-lt"/>
                <a:ea typeface="BentonSans"/>
                <a:cs typeface="BentonSans"/>
                <a:sym typeface="BentonSans"/>
              </a:rPr>
              <a:pPr marL="0" indent="0" algn="ctr"/>
              <a:t>‹#›</a:t>
            </a:fld>
            <a:endParaRPr lang="en-GB" sz="899"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309668" y="1883046"/>
            <a:ext cx="8493591" cy="4724272"/>
          </a:xfrm>
          <a:prstGeom prst="rect">
            <a:avLst/>
          </a:prstGeom>
        </p:spPr>
        <p:txBody>
          <a:bodyPr vert="horz"/>
          <a:lstStyle>
            <a:lvl1pPr marL="151198" indent="-151198">
              <a:buClr>
                <a:srgbClr val="EB8024"/>
              </a:buClr>
              <a:buFont typeface="Arial"/>
              <a:buChar char="•"/>
              <a:defRPr sz="899">
                <a:latin typeface="Georgia"/>
                <a:cs typeface="Georgia"/>
              </a:defRPr>
            </a:lvl1pPr>
            <a:lvl2pPr marL="494080" indent="-151198">
              <a:buClr>
                <a:srgbClr val="EB8024"/>
              </a:buClr>
              <a:buFont typeface="Arial"/>
              <a:buChar char="•"/>
              <a:defRPr sz="899">
                <a:latin typeface="Georgia"/>
                <a:cs typeface="Georgia"/>
              </a:defRPr>
            </a:lvl2pPr>
            <a:lvl3pPr marL="836963" indent="-151198">
              <a:buClr>
                <a:srgbClr val="EB8024"/>
              </a:buClr>
              <a:buFont typeface="Arial"/>
              <a:buChar char="•"/>
              <a:defRPr sz="899">
                <a:latin typeface="Georgia"/>
                <a:cs typeface="Georgia"/>
              </a:defRPr>
            </a:lvl3pPr>
            <a:lvl4pPr marL="1179845" indent="-151198">
              <a:buClr>
                <a:srgbClr val="EB8024"/>
              </a:buClr>
              <a:buFont typeface="Arial"/>
              <a:buChar char="•"/>
              <a:defRPr sz="899">
                <a:latin typeface="Georgia"/>
                <a:cs typeface="Georgia"/>
              </a:defRPr>
            </a:lvl4pPr>
            <a:lvl5pPr marL="1522728" indent="-151198">
              <a:buClr>
                <a:srgbClr val="EB8024"/>
              </a:buClr>
              <a:buFont typeface="Arial"/>
              <a:buChar char="•"/>
              <a:defRPr sz="899">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hape 93"/>
          <p:cNvSpPr/>
          <p:nvPr userDrawn="1"/>
        </p:nvSpPr>
        <p:spPr>
          <a:xfrm>
            <a:off x="389578" y="1210100"/>
            <a:ext cx="446486" cy="26790"/>
          </a:xfrm>
          <a:prstGeom prst="rect">
            <a:avLst/>
          </a:prstGeom>
          <a:solidFill>
            <a:srgbClr val="EB8024"/>
          </a:solidFill>
          <a:ln w="12700">
            <a:miter lim="400000"/>
          </a:ln>
        </p:spPr>
        <p:txBody>
          <a:bodyPr lIns="0" tIns="0" rIns="0" bIns="0" anchor="ctr"/>
          <a:lstStyle/>
          <a:p>
            <a:pPr lvl="0">
              <a:defRPr sz="2400">
                <a:solidFill>
                  <a:srgbClr val="F2AC00"/>
                </a:solidFill>
              </a:defRPr>
            </a:pPr>
            <a:endParaRPr sz="1270" dirty="0">
              <a:solidFill>
                <a:srgbClr val="EF6317"/>
              </a:solidFill>
            </a:endParaRPr>
          </a:p>
        </p:txBody>
      </p:sp>
      <p:sp>
        <p:nvSpPr>
          <p:cNvPr id="64" name="Text Placeholder 14"/>
          <p:cNvSpPr>
            <a:spLocks noGrp="1"/>
          </p:cNvSpPr>
          <p:nvPr>
            <p:ph type="body" sz="quarter" idx="40"/>
          </p:nvPr>
        </p:nvSpPr>
        <p:spPr>
          <a:xfrm>
            <a:off x="309670" y="1245441"/>
            <a:ext cx="4114688" cy="571786"/>
          </a:xfrm>
          <a:prstGeom prst="rect">
            <a:avLst/>
          </a:prstGeom>
        </p:spPr>
        <p:txBody>
          <a:bodyPr vert="horz" lIns="91111" tIns="45555" rIns="91111" bIns="45555" anchor="b">
            <a:normAutofit/>
          </a:bodyPr>
          <a:lstStyle>
            <a:lvl1pPr marL="0" indent="0">
              <a:buNone/>
              <a:defRPr sz="899"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2128320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extLst>
      <p:ext uri="{BB962C8B-B14F-4D97-AF65-F5344CB8AC3E}">
        <p14:creationId xmlns:p14="http://schemas.microsoft.com/office/powerpoint/2010/main" val="3341135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E6B7A1-1A60-4CB5-83B3-0CE236199703}"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E6B7A1-1A60-4CB5-83B3-0CE236199703}"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E6B7A1-1A60-4CB5-83B3-0CE236199703}" type="datetimeFigureOut">
              <a:rPr lang="en-US" smtClean="0"/>
              <a:t>6/15/2020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E6B7A1-1A60-4CB5-83B3-0CE236199703}" type="datetimeFigureOut">
              <a:rPr lang="en-US" smtClean="0"/>
              <a:t>6/15/2020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6B7A1-1A60-4CB5-83B3-0CE236199703}" type="datetimeFigureOut">
              <a:rPr lang="en-US" smtClean="0"/>
              <a:t>6/15/2020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E6B7A1-1A60-4CB5-83B3-0CE236199703}"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E6B7A1-1A60-4CB5-83B3-0CE236199703}"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6B7A1-1A60-4CB5-83B3-0CE236199703}" type="datetimeFigureOut">
              <a:rPr lang="en-US" smtClean="0"/>
              <a:t>6/15/2020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46DAAC-8ABD-4CAE-AF6B-733F259BCA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94"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44CCA8-A81D-4AC0-BEA1-68B3973A43D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598ACA-934B-4B26-A24A-EBFA23D1CB4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9863A9-125B-47CD-801B-5FD4AB5238E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B62156B-E58D-4B8D-8888-B311B490C688}" type="datetime1">
              <a:rPr lang="en-US" smtClean="0"/>
              <a:t>6/15/2020</a:t>
            </a:fld>
            <a:endParaRPr lang="en-US"/>
          </a:p>
        </p:txBody>
      </p:sp>
      <p:sp>
        <p:nvSpPr>
          <p:cNvPr id="5" name="Footer Placeholder 4">
            <a:extLst>
              <a:ext uri="{FF2B5EF4-FFF2-40B4-BE49-F238E27FC236}">
                <a16:creationId xmlns:a16="http://schemas.microsoft.com/office/drawing/2014/main" id="{08FE20F9-CD41-4ABF-B574-36F8B0265D3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FD65B247-5F75-4F52-B4C9-B8739A1EFAE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C7079E-14CB-49E3-8BA8-C540CEA3A588}" type="slidenum">
              <a:rPr lang="en-US" smtClean="0"/>
              <a:t>‹#›</a:t>
            </a:fld>
            <a:endParaRPr lang="en-US"/>
          </a:p>
        </p:txBody>
      </p:sp>
    </p:spTree>
    <p:extLst>
      <p:ext uri="{BB962C8B-B14F-4D97-AF65-F5344CB8AC3E}">
        <p14:creationId xmlns:p14="http://schemas.microsoft.com/office/powerpoint/2010/main" val="20007993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4.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9.wmf"/><Relationship Id="rId3" Type="http://schemas.openxmlformats.org/officeDocument/2006/relationships/notesSlide" Target="../notesSlides/notesSlide11.xml"/><Relationship Id="rId7" Type="http://schemas.openxmlformats.org/officeDocument/2006/relationships/image" Target="../media/image16.wmf"/><Relationship Id="rId12"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7.wmf"/><Relationship Id="rId1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3.wmf"/><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5.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24.w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27.emf"/><Relationship Id="rId4"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9.w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28.wmf"/><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hyperlink" Target="https://docs.python.org/3/library/stdtypes.html#sequence-types-list-tuple-range" TargetMode="Externa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www.pythoncentral.io/the-difference-between-a-list-and-an-array/" TargetMode="External"/><Relationship Id="rId2" Type="http://schemas.openxmlformats.org/officeDocument/2006/relationships/hyperlink" Target="https://medium.com/backticks-tildes/list-vs-array-python-data-type-40ac4f294551" TargetMode="Externa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s://www.w3resource.com/python-exercises/tuple/" TargetMode="External"/><Relationship Id="rId2" Type="http://schemas.openxmlformats.org/officeDocument/2006/relationships/hyperlink" Target="https://www.w3resource.com/python-exercises/list/" TargetMode="External"/><Relationship Id="rId1" Type="http://schemas.openxmlformats.org/officeDocument/2006/relationships/slideLayout" Target="../slideLayouts/slideLayout12.xml"/><Relationship Id="rId4" Type="http://schemas.openxmlformats.org/officeDocument/2006/relationships/hyperlink" Target="https://www.w3resource.com/python-exercises/array/"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s://www.tutorialspoint.com/python/python_2darray.htm" TargetMode="Externa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hyperlink" Target="https://www.tutorialspoint.com/python/python_matrix.htm" TargetMode="Externa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geeksforgeeks.org/python-pandas-dataframe/" TargetMode="Externa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hyperlink" Target="https://www.scribd.com/doc/104543388/Graph-Representation" TargetMode="External"/><Relationship Id="rId2" Type="http://schemas.openxmlformats.org/officeDocument/2006/relationships/hyperlink" Target="https://www.geeksforgeeks.org/graph-and-its-representations/" TargetMode="Externa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hyperlink" Target="https://www.python.org/doc/essays/graphs/" TargetMode="External"/><Relationship Id="rId2" Type="http://schemas.openxmlformats.org/officeDocument/2006/relationships/hyperlink" Target="https://www.python-course.eu/graphs_python.php" TargetMode="Externa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hyperlink" Target="https://www.youtube.com/watch?v=0IiHPKAvo7g"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towardsdatascience.com/what-is-ai-bias-6606a3bcb814" TargetMode="Externa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hyperlink" Target="https://www.statisticshowto.datasciencecentral.com/probability-and-statistics/find-sample-size/"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hyperlink" Target="https://bookdown.org/rdpeng/artofdatascience/epicycles-of-analysis.html"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www.folkstalk.com/2010/01/types-of-dimensions.html?m=1" TargetMode="External"/><Relationship Id="rId2" Type="http://schemas.openxmlformats.org/officeDocument/2006/relationships/hyperlink" Target="https://unstats.un.org/unsd/dnss/docs-nqaf/UK-Guidelines_Subject.pdf" TargetMode="External"/><Relationship Id="rId1" Type="http://schemas.openxmlformats.org/officeDocument/2006/relationships/slideLayout" Target="../slideLayouts/slideLayout12.xml"/><Relationship Id="rId5" Type="http://schemas.openxmlformats.org/officeDocument/2006/relationships/hyperlink" Target="https://www.metrology-journal.org/articles/ijmqe/full_html/2017/01/ijmqe160046/ijmqe160046.html" TargetMode="External"/><Relationship Id="rId4" Type="http://schemas.openxmlformats.org/officeDocument/2006/relationships/hyperlink" Target="https://www.folkstalk.com/2010/01/data-warehouse-dimensional-modelling.html"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26.xml"/><Relationship Id="rId5" Type="http://schemas.openxmlformats.org/officeDocument/2006/relationships/image" Target="../media/image49.png"/><Relationship Id="rId4" Type="http://schemas.openxmlformats.org/officeDocument/2006/relationships/image" Target="../media/image4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IN" b="1" dirty="0"/>
              <a:t>Data and Data Models   </a:t>
            </a:r>
            <a:endParaRPr lang="en-US" dirty="0"/>
          </a:p>
        </p:txBody>
      </p:sp>
      <p:sp>
        <p:nvSpPr>
          <p:cNvPr id="7" name="Subtitle 6"/>
          <p:cNvSpPr>
            <a:spLocks noGrp="1"/>
          </p:cNvSpPr>
          <p:nvPr>
            <p:ph type="subTitle" idx="1"/>
          </p:nvPr>
        </p:nvSpPr>
        <p:spPr/>
        <p:txBody>
          <a:bodyPr/>
          <a:lstStyle/>
          <a:p>
            <a:r>
              <a:rPr lang="en-US" dirty="0" smtClean="0"/>
              <a:t>Lecture </a:t>
            </a:r>
            <a:r>
              <a:rPr lang="en-US" smtClean="0"/>
              <a:t>– 7 </a:t>
            </a:r>
          </a:p>
          <a:p>
            <a:r>
              <a:rPr lang="en-US" smtClean="0"/>
              <a:t>Sumita </a:t>
            </a:r>
            <a:r>
              <a:rPr lang="en-US" dirty="0" smtClean="0"/>
              <a:t>Narang</a:t>
            </a:r>
            <a:endParaRPr lang="en-US" dirty="0"/>
          </a:p>
        </p:txBody>
      </p:sp>
    </p:spTree>
    <p:extLst>
      <p:ext uri="{BB962C8B-B14F-4D97-AF65-F5344CB8AC3E}">
        <p14:creationId xmlns:p14="http://schemas.microsoft.com/office/powerpoint/2010/main" val="1970334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21" name="Object 4"/>
          <p:cNvGraphicFramePr>
            <a:graphicFrameLocks noGrp="1" noChangeAspect="1"/>
          </p:cNvGraphicFramePr>
          <p:nvPr>
            <p:ph idx="1"/>
            <p:extLst>
              <p:ext uri="{D42A27DB-BD31-4B8C-83A1-F6EECF244321}">
                <p14:modId xmlns:p14="http://schemas.microsoft.com/office/powerpoint/2010/main" val="3815579633"/>
              </p:ext>
            </p:extLst>
          </p:nvPr>
        </p:nvGraphicFramePr>
        <p:xfrm>
          <a:off x="4267200" y="1539876"/>
          <a:ext cx="4706937" cy="2422524"/>
        </p:xfrm>
        <a:graphic>
          <a:graphicData uri="http://schemas.openxmlformats.org/presentationml/2006/ole">
            <mc:AlternateContent xmlns:mc="http://schemas.openxmlformats.org/markup-compatibility/2006">
              <mc:Choice xmlns:v="urn:schemas-microsoft-com:vml" Requires="v">
                <p:oleObj spid="_x0000_s1082" name="Visio" r:id="rId4" imgW="5925718" imgH="2693902" progId="Visio.Drawing.6">
                  <p:embed/>
                </p:oleObj>
              </mc:Choice>
              <mc:Fallback>
                <p:oleObj name="Visio" r:id="rId4" imgW="5925718" imgH="2693902" progId="Visio.Drawing.6">
                  <p:embed/>
                  <p:pic>
                    <p:nvPicPr>
                      <p:cNvPr id="922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1539876"/>
                        <a:ext cx="4706937" cy="2422524"/>
                      </a:xfrm>
                      <a:prstGeom prst="rect">
                        <a:avLst/>
                      </a:prstGeom>
                      <a:noFill/>
                      <a:ln>
                        <a:noFill/>
                      </a:ln>
                      <a:effectLst/>
                    </p:spPr>
                  </p:pic>
                </p:oleObj>
              </mc:Fallback>
            </mc:AlternateContent>
          </a:graphicData>
        </a:graphic>
      </p:graphicFrame>
      <p:graphicFrame>
        <p:nvGraphicFramePr>
          <p:cNvPr id="9222" name="Object 6"/>
          <p:cNvGraphicFramePr>
            <a:graphicFrameLocks noGrp="1" noChangeAspect="1"/>
          </p:cNvGraphicFramePr>
          <p:nvPr>
            <p:ph sz="quarter" idx="10"/>
            <p:extLst>
              <p:ext uri="{D42A27DB-BD31-4B8C-83A1-F6EECF244321}">
                <p14:modId xmlns:p14="http://schemas.microsoft.com/office/powerpoint/2010/main" val="1819412491"/>
              </p:ext>
            </p:extLst>
          </p:nvPr>
        </p:nvGraphicFramePr>
        <p:xfrm>
          <a:off x="4935537" y="4754562"/>
          <a:ext cx="4038600" cy="1784350"/>
        </p:xfrm>
        <a:graphic>
          <a:graphicData uri="http://schemas.openxmlformats.org/presentationml/2006/ole">
            <mc:AlternateContent xmlns:mc="http://schemas.openxmlformats.org/markup-compatibility/2006">
              <mc:Choice xmlns:v="urn:schemas-microsoft-com:vml" Requires="v">
                <p:oleObj spid="_x0000_s1083" name="Document" r:id="rId6" imgW="3823716" imgH="1999488" progId="Word.Document.8">
                  <p:embed/>
                </p:oleObj>
              </mc:Choice>
              <mc:Fallback>
                <p:oleObj name="Document" r:id="rId6" imgW="3823716" imgH="1999488" progId="Word.Document.8">
                  <p:embed/>
                  <p:pic>
                    <p:nvPicPr>
                      <p:cNvPr id="922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5537" y="4754562"/>
                        <a:ext cx="4038600" cy="1784350"/>
                      </a:xfrm>
                      <a:prstGeom prst="rect">
                        <a:avLst/>
                      </a:prstGeom>
                      <a:noFill/>
                      <a:ln>
                        <a:noFill/>
                      </a:ln>
                      <a:effectLst/>
                      <a:extLst/>
                    </p:spPr>
                  </p:pic>
                </p:oleObj>
              </mc:Fallback>
            </mc:AlternateContent>
          </a:graphicData>
        </a:graphic>
      </p:graphicFrame>
      <p:sp>
        <p:nvSpPr>
          <p:cNvPr id="9219" name="Rectangle 2"/>
          <p:cNvSpPr>
            <a:spLocks noGrp="1" noChangeArrowheads="1"/>
          </p:cNvSpPr>
          <p:nvPr>
            <p:ph type="title" idx="4294967295"/>
          </p:nvPr>
        </p:nvSpPr>
        <p:spPr>
          <a:xfrm>
            <a:off x="349045" y="213519"/>
            <a:ext cx="8229600" cy="1143000"/>
          </a:xfrm>
        </p:spPr>
        <p:txBody>
          <a:bodyPr vert="horz" lIns="91440" tIns="45720" rIns="91440" bIns="45720" rtlCol="0" anchor="ctr" anchorCtr="0">
            <a:normAutofit/>
          </a:bodyPr>
          <a:lstStyle/>
          <a:p>
            <a:pPr indent="-342900" algn="l">
              <a:lnSpc>
                <a:spcPts val="3600"/>
              </a:lnSpc>
              <a:spcBef>
                <a:spcPts val="0"/>
              </a:spcBef>
              <a:buFont typeface="Arial" pitchFamily="34" charset="0"/>
            </a:pPr>
            <a:r>
              <a:rPr lang="en-US" altLang="en-US" sz="3600" b="1" spc="-150" dirty="0">
                <a:latin typeface="Arial" pitchFamily="34" charset="0"/>
                <a:ea typeface="+mn-ea"/>
                <a:cs typeface="Arial" pitchFamily="34" charset="0"/>
              </a:rPr>
              <a:t>Types of Data Sets </a:t>
            </a:r>
          </a:p>
        </p:txBody>
      </p:sp>
      <p:sp>
        <p:nvSpPr>
          <p:cNvPr id="9218" name="Slide Number Placeholder 7"/>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D965EE8C-212F-4D28-A416-611404D35DA1}" type="slidenum">
              <a:rPr lang="en-US" altLang="en-US" sz="900"/>
              <a:pPr eaLnBrk="1" hangingPunct="1">
                <a:spcBef>
                  <a:spcPct val="0"/>
                </a:spcBef>
                <a:buClrTx/>
                <a:buSzTx/>
                <a:buFontTx/>
                <a:buNone/>
              </a:pPr>
              <a:t>10</a:t>
            </a:fld>
            <a:endParaRPr lang="en-US" altLang="en-US" sz="900"/>
          </a:p>
        </p:txBody>
      </p:sp>
      <p:sp>
        <p:nvSpPr>
          <p:cNvPr id="9220" name="Rectangle 3"/>
          <p:cNvSpPr>
            <a:spLocks noGrp="1" noChangeArrowheads="1"/>
          </p:cNvSpPr>
          <p:nvPr>
            <p:ph type="body" sz="half" idx="4294967295"/>
          </p:nvPr>
        </p:nvSpPr>
        <p:spPr>
          <a:xfrm>
            <a:off x="381000" y="1417637"/>
            <a:ext cx="5334000" cy="5303837"/>
          </a:xfrm>
          <a:noFill/>
        </p:spPr>
        <p:txBody>
          <a:bodyPr vert="horz" lIns="67866" tIns="33338" rIns="67866" bIns="33338" rtlCol="0">
            <a:noAutofit/>
          </a:bodyPr>
          <a:lstStyle/>
          <a:p>
            <a:pPr marL="214313" indent="-214313">
              <a:lnSpc>
                <a:spcPct val="105000"/>
              </a:lnSpc>
            </a:pPr>
            <a:r>
              <a:rPr lang="en-US" altLang="en-US" sz="1400" b="1" dirty="0">
                <a:cs typeface="Times New Roman" panose="02020603050405020304" pitchFamily="18" charset="0"/>
              </a:rPr>
              <a:t>Record</a:t>
            </a:r>
          </a:p>
          <a:p>
            <a:pPr marL="600075" lvl="1" indent="-257175">
              <a:lnSpc>
                <a:spcPct val="105000"/>
              </a:lnSpc>
            </a:pPr>
            <a:r>
              <a:rPr lang="en-US" altLang="en-US" sz="1400" dirty="0">
                <a:cs typeface="Times New Roman" panose="02020603050405020304" pitchFamily="18" charset="0"/>
              </a:rPr>
              <a:t>Relational records</a:t>
            </a:r>
          </a:p>
          <a:p>
            <a:pPr marL="600075" lvl="1" indent="-257175">
              <a:lnSpc>
                <a:spcPct val="105000"/>
              </a:lnSpc>
            </a:pPr>
            <a:r>
              <a:rPr lang="en-US" altLang="en-US" sz="1400" dirty="0">
                <a:cs typeface="Times New Roman" panose="02020603050405020304" pitchFamily="18" charset="0"/>
              </a:rPr>
              <a:t>Data matrix, e.g., numerical matrix, crosstabs</a:t>
            </a:r>
          </a:p>
          <a:p>
            <a:pPr marL="600075" lvl="1" indent="-257175">
              <a:lnSpc>
                <a:spcPct val="105000"/>
              </a:lnSpc>
            </a:pPr>
            <a:r>
              <a:rPr lang="en-US" altLang="en-US" sz="1400" dirty="0">
                <a:cs typeface="Times New Roman" panose="02020603050405020304" pitchFamily="18" charset="0"/>
              </a:rPr>
              <a:t>Document data: text documents: term-frequency vector</a:t>
            </a:r>
          </a:p>
          <a:p>
            <a:pPr marL="600075" lvl="1" indent="-257175">
              <a:lnSpc>
                <a:spcPct val="105000"/>
              </a:lnSpc>
            </a:pPr>
            <a:r>
              <a:rPr lang="en-US" altLang="en-US" sz="1400" dirty="0">
                <a:cs typeface="Times New Roman" panose="02020603050405020304" pitchFamily="18" charset="0"/>
              </a:rPr>
              <a:t>Transaction data</a:t>
            </a:r>
            <a:endParaRPr lang="en-US" altLang="en-US" sz="1400" dirty="0"/>
          </a:p>
          <a:p>
            <a:pPr marL="214313" indent="-214313">
              <a:lnSpc>
                <a:spcPct val="105000"/>
              </a:lnSpc>
            </a:pPr>
            <a:r>
              <a:rPr lang="en-US" altLang="en-US" sz="1400" b="1" dirty="0">
                <a:cs typeface="Times New Roman" panose="02020603050405020304" pitchFamily="18" charset="0"/>
              </a:rPr>
              <a:t>Graph and network</a:t>
            </a:r>
          </a:p>
          <a:p>
            <a:pPr marL="600075" lvl="1" indent="-257175">
              <a:lnSpc>
                <a:spcPct val="105000"/>
              </a:lnSpc>
            </a:pPr>
            <a:r>
              <a:rPr lang="en-US" altLang="en-US" sz="1400" dirty="0">
                <a:cs typeface="Times New Roman" panose="02020603050405020304" pitchFamily="18" charset="0"/>
              </a:rPr>
              <a:t>World Wide Web</a:t>
            </a:r>
          </a:p>
          <a:p>
            <a:pPr marL="600075" lvl="1" indent="-257175">
              <a:lnSpc>
                <a:spcPct val="105000"/>
              </a:lnSpc>
            </a:pPr>
            <a:r>
              <a:rPr lang="en-US" altLang="en-US" sz="1400" dirty="0">
                <a:cs typeface="Times New Roman" panose="02020603050405020304" pitchFamily="18" charset="0"/>
              </a:rPr>
              <a:t>Social or information networks</a:t>
            </a:r>
          </a:p>
          <a:p>
            <a:pPr marL="600075" lvl="1" indent="-257175">
              <a:lnSpc>
                <a:spcPct val="105000"/>
              </a:lnSpc>
            </a:pPr>
            <a:r>
              <a:rPr lang="en-US" altLang="en-US" sz="1400" dirty="0">
                <a:cs typeface="Times New Roman" panose="02020603050405020304" pitchFamily="18" charset="0"/>
              </a:rPr>
              <a:t>Molecular Structures</a:t>
            </a:r>
          </a:p>
          <a:p>
            <a:pPr marL="214313" indent="-214313">
              <a:lnSpc>
                <a:spcPct val="105000"/>
              </a:lnSpc>
            </a:pPr>
            <a:r>
              <a:rPr lang="en-US" altLang="en-US" sz="1400" b="1" dirty="0">
                <a:cs typeface="Times New Roman" panose="02020603050405020304" pitchFamily="18" charset="0"/>
              </a:rPr>
              <a:t>Ordered</a:t>
            </a:r>
          </a:p>
          <a:p>
            <a:pPr marL="600075" lvl="1" indent="-257175">
              <a:lnSpc>
                <a:spcPct val="105000"/>
              </a:lnSpc>
            </a:pPr>
            <a:r>
              <a:rPr lang="en-US" altLang="en-US" sz="1400" dirty="0">
                <a:cs typeface="Times New Roman" panose="02020603050405020304" pitchFamily="18" charset="0"/>
              </a:rPr>
              <a:t>For some types of data, the attributes have relationships that involve </a:t>
            </a:r>
            <a:r>
              <a:rPr lang="en-US" altLang="en-US" sz="1400" dirty="0" smtClean="0">
                <a:cs typeface="Times New Roman" panose="02020603050405020304" pitchFamily="18" charset="0"/>
              </a:rPr>
              <a:t>order in </a:t>
            </a:r>
            <a:r>
              <a:rPr lang="en-US" altLang="en-US" sz="1400" dirty="0">
                <a:cs typeface="Times New Roman" panose="02020603050405020304" pitchFamily="18" charset="0"/>
              </a:rPr>
              <a:t>time or </a:t>
            </a:r>
            <a:r>
              <a:rPr lang="en-US" altLang="en-US" sz="1400" dirty="0" smtClean="0">
                <a:cs typeface="Times New Roman" panose="02020603050405020304" pitchFamily="18" charset="0"/>
              </a:rPr>
              <a:t>space e.g. Video </a:t>
            </a:r>
            <a:r>
              <a:rPr lang="en-US" altLang="en-US" sz="1400" dirty="0">
                <a:cs typeface="Times New Roman" panose="02020603050405020304" pitchFamily="18" charset="0"/>
              </a:rPr>
              <a:t>data: sequence of images</a:t>
            </a:r>
          </a:p>
          <a:p>
            <a:pPr marL="600075" lvl="1" indent="-257175">
              <a:lnSpc>
                <a:spcPct val="105000"/>
              </a:lnSpc>
            </a:pPr>
            <a:r>
              <a:rPr lang="en-US" altLang="en-US" sz="1400" dirty="0" smtClean="0">
                <a:cs typeface="Times New Roman" panose="02020603050405020304" pitchFamily="18" charset="0"/>
              </a:rPr>
              <a:t>Temporal </a:t>
            </a:r>
            <a:r>
              <a:rPr lang="en-US" altLang="en-US" sz="1400" dirty="0">
                <a:cs typeface="Times New Roman" panose="02020603050405020304" pitchFamily="18" charset="0"/>
              </a:rPr>
              <a:t>data: time-series</a:t>
            </a:r>
          </a:p>
          <a:p>
            <a:pPr marL="600075" lvl="1" indent="-257175">
              <a:lnSpc>
                <a:spcPct val="105000"/>
              </a:lnSpc>
            </a:pPr>
            <a:r>
              <a:rPr lang="en-US" altLang="en-US" sz="1400" dirty="0">
                <a:cs typeface="Times New Roman" panose="02020603050405020304" pitchFamily="18" charset="0"/>
              </a:rPr>
              <a:t>Sequential Data: transaction sequences</a:t>
            </a:r>
          </a:p>
          <a:p>
            <a:pPr marL="600075" lvl="1" indent="-257175">
              <a:lnSpc>
                <a:spcPct val="105000"/>
              </a:lnSpc>
            </a:pPr>
            <a:r>
              <a:rPr lang="en-US" altLang="en-US" sz="1400" dirty="0">
                <a:cs typeface="Times New Roman" panose="02020603050405020304" pitchFamily="18" charset="0"/>
              </a:rPr>
              <a:t>Genetic sequence data</a:t>
            </a:r>
          </a:p>
          <a:p>
            <a:pPr marL="214313" indent="-214313">
              <a:lnSpc>
                <a:spcPct val="105000"/>
              </a:lnSpc>
            </a:pPr>
            <a:r>
              <a:rPr lang="en-US" altLang="en-US" sz="1400" b="1" dirty="0">
                <a:cs typeface="Times New Roman" panose="02020603050405020304" pitchFamily="18" charset="0"/>
              </a:rPr>
              <a:t>Spatial, image and multimedia</a:t>
            </a:r>
            <a:r>
              <a:rPr lang="en-US" altLang="en-US" sz="1400" b="1" dirty="0" smtClean="0">
                <a:cs typeface="Times New Roman" panose="02020603050405020304" pitchFamily="18" charset="0"/>
              </a:rPr>
              <a:t>: -Spatial auto-correlation</a:t>
            </a:r>
            <a:endParaRPr lang="en-US" altLang="en-US" sz="1400" b="1" dirty="0">
              <a:cs typeface="Times New Roman" panose="02020603050405020304" pitchFamily="18" charset="0"/>
            </a:endParaRPr>
          </a:p>
          <a:p>
            <a:pPr marL="600075" lvl="1" indent="-257175">
              <a:lnSpc>
                <a:spcPct val="105000"/>
              </a:lnSpc>
            </a:pPr>
            <a:r>
              <a:rPr lang="en-US" altLang="en-US" sz="1400" dirty="0">
                <a:cs typeface="Times New Roman" panose="02020603050405020304" pitchFamily="18" charset="0"/>
              </a:rPr>
              <a:t>Spatial data: maps</a:t>
            </a:r>
          </a:p>
          <a:p>
            <a:pPr marL="600075" lvl="1" indent="-257175">
              <a:lnSpc>
                <a:spcPct val="105000"/>
              </a:lnSpc>
            </a:pPr>
            <a:r>
              <a:rPr lang="en-US" altLang="en-US" sz="1400" dirty="0">
                <a:cs typeface="Times New Roman" panose="02020603050405020304" pitchFamily="18" charset="0"/>
              </a:rPr>
              <a:t>Image data: </a:t>
            </a:r>
          </a:p>
          <a:p>
            <a:pPr marL="600075" lvl="1" indent="-257175">
              <a:lnSpc>
                <a:spcPct val="105000"/>
              </a:lnSpc>
            </a:pPr>
            <a:r>
              <a:rPr lang="en-US" altLang="en-US" sz="1400" dirty="0">
                <a:cs typeface="Times New Roman" panose="02020603050405020304" pitchFamily="18" charset="0"/>
              </a:rPr>
              <a:t>Video data:</a:t>
            </a:r>
          </a:p>
        </p:txBody>
      </p:sp>
    </p:spTree>
    <p:extLst>
      <p:ext uri="{BB962C8B-B14F-4D97-AF65-F5344CB8AC3E}">
        <p14:creationId xmlns:p14="http://schemas.microsoft.com/office/powerpoint/2010/main" val="2220518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a:xfrm>
            <a:off x="304800" y="1493837"/>
            <a:ext cx="8382000" cy="4862513"/>
          </a:xfrm>
          <a:noFill/>
        </p:spPr>
        <p:txBody>
          <a:bodyPr vert="horz" lIns="67866" tIns="33338" rIns="67866" bIns="33338" rtlCol="0">
            <a:noAutofit/>
          </a:bodyPr>
          <a:lstStyle/>
          <a:p>
            <a:pPr marL="514350" indent="-514350">
              <a:lnSpc>
                <a:spcPct val="115000"/>
              </a:lnSpc>
              <a:buFont typeface="Arial" panose="020B0604020202020204" pitchFamily="34" charset="0"/>
              <a:buChar char="•"/>
            </a:pPr>
            <a:r>
              <a:rPr lang="en-US" altLang="en-US" sz="2800" b="1" dirty="0" smtClean="0"/>
              <a:t>Dimensionality</a:t>
            </a:r>
          </a:p>
          <a:p>
            <a:r>
              <a:rPr lang="en-US" sz="1600" dirty="0"/>
              <a:t>The dimensionality of a data set is the number of attributes, that the objects in the data set possess. Data with a small number of dimensions, tends to be qualitatively different than moderate or high-dimensional data. Indeed, the difficulties associated with analyzing high-dimensional data are sometimes referred to as the curse of dimensionality. Because of this, an important motivation in preprocessing the data is dimensionality reduction.</a:t>
            </a:r>
            <a:endParaRPr lang="en-US" altLang="en-US" sz="3200" dirty="0"/>
          </a:p>
          <a:p>
            <a:pPr marL="514350" indent="-514350">
              <a:lnSpc>
                <a:spcPct val="115000"/>
              </a:lnSpc>
              <a:buFont typeface="Arial" panose="020B0604020202020204" pitchFamily="34" charset="0"/>
              <a:buChar char="•"/>
            </a:pPr>
            <a:r>
              <a:rPr lang="en-US" altLang="en-US" sz="2800" b="1" dirty="0"/>
              <a:t>Sparsity</a:t>
            </a:r>
          </a:p>
          <a:p>
            <a:r>
              <a:rPr lang="en-US" sz="1600" dirty="0"/>
              <a:t>For some data sets, such as those with asymmetric features, most attributes of an object have values of 0; in many cases fewer than 1% of the entries are non-zero. In practical terms, sparsity is an advantage because usually only the non-zero values need to be stored and manipulated. This results in significant savings with respect to computation time and storage. Furthermore some data mining algorithms work well only for sparse data</a:t>
            </a:r>
            <a:r>
              <a:rPr lang="en-US" sz="1600" dirty="0" smtClean="0"/>
              <a:t>.</a:t>
            </a:r>
            <a:endParaRPr lang="en-US" altLang="en-US" sz="1600" dirty="0"/>
          </a:p>
        </p:txBody>
      </p:sp>
      <p:sp>
        <p:nvSpPr>
          <p:cNvPr id="2" name="Content Placeholder 1"/>
          <p:cNvSpPr>
            <a:spLocks noGrp="1"/>
          </p:cNvSpPr>
          <p:nvPr>
            <p:ph sz="quarter" idx="10"/>
          </p:nvPr>
        </p:nvSpPr>
        <p:spPr/>
        <p:txBody>
          <a:bodyPr/>
          <a:lstStyle/>
          <a:p>
            <a:r>
              <a:rPr lang="en-US" altLang="en-US" dirty="0"/>
              <a:t>Important Characteristics of Structured </a:t>
            </a:r>
            <a:r>
              <a:rPr lang="en-US" altLang="en-US" dirty="0" smtClean="0"/>
              <a:t>Data 1/</a:t>
            </a:r>
            <a:endParaRPr lang="en-US" dirty="0"/>
          </a:p>
        </p:txBody>
      </p:sp>
      <p:sp>
        <p:nvSpPr>
          <p:cNvPr id="10242" name="Slide Number Placeholder 5"/>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338DC05F-7E52-474E-8EA8-078B0EFA739C}" type="slidenum">
              <a:rPr lang="en-US" altLang="en-US" sz="900"/>
              <a:pPr eaLnBrk="1" hangingPunct="1">
                <a:spcBef>
                  <a:spcPct val="0"/>
                </a:spcBef>
                <a:buClrTx/>
                <a:buSzTx/>
                <a:buFontTx/>
                <a:buNone/>
              </a:pPr>
              <a:t>11</a:t>
            </a:fld>
            <a:endParaRPr lang="en-US" altLang="en-US" sz="900"/>
          </a:p>
        </p:txBody>
      </p:sp>
    </p:spTree>
    <p:extLst>
      <p:ext uri="{BB962C8B-B14F-4D97-AF65-F5344CB8AC3E}">
        <p14:creationId xmlns:p14="http://schemas.microsoft.com/office/powerpoint/2010/main" val="1205423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lnSpc>
                <a:spcPct val="115000"/>
              </a:lnSpc>
              <a:buFont typeface="Arial" panose="020B0604020202020204" pitchFamily="34" charset="0"/>
              <a:buChar char="•"/>
            </a:pPr>
            <a:r>
              <a:rPr lang="en-US" altLang="en-US" sz="2800" dirty="0"/>
              <a:t>Resolution</a:t>
            </a:r>
          </a:p>
          <a:p>
            <a:pPr marL="600075" lvl="1" indent="-257175">
              <a:lnSpc>
                <a:spcPct val="115000"/>
              </a:lnSpc>
            </a:pPr>
            <a:r>
              <a:rPr lang="en-US" altLang="en-US" dirty="0"/>
              <a:t>It is frequently possible to obtain data at different levels of resolution, and often the properties </a:t>
            </a:r>
            <a:r>
              <a:rPr lang="en-US" altLang="en-US" dirty="0" smtClean="0"/>
              <a:t>of the </a:t>
            </a:r>
            <a:r>
              <a:rPr lang="en-US" altLang="en-US" dirty="0"/>
              <a:t>data are different at different resolutions</a:t>
            </a:r>
            <a:r>
              <a:rPr lang="en-US" altLang="en-US" dirty="0" smtClean="0"/>
              <a:t>. For </a:t>
            </a:r>
            <a:r>
              <a:rPr lang="en-US" altLang="en-US" dirty="0"/>
              <a:t>instance, the surface of the Earth seems very uneven at a resolution of a few meters, but is relatively smooth at a resolution of tens of kilometers. The patterns in the data also depend on the level of resolution. If the resolution is too fine, a pattern may not be visible or may be buried in noise; if the resolution is too coarse, the pattern may disappear. For example, variations in atmospheric pressure on a scale of hours reflect the movement of storms and other weather systems. On a scale of months, such phenomena are </a:t>
            </a:r>
            <a:r>
              <a:rPr lang="en-US" altLang="en-US" dirty="0" smtClean="0"/>
              <a:t>not detectable.</a:t>
            </a:r>
            <a:endParaRPr lang="en-US" altLang="en-US" dirty="0"/>
          </a:p>
          <a:p>
            <a:pPr marL="457200" indent="-457200">
              <a:lnSpc>
                <a:spcPct val="115000"/>
              </a:lnSpc>
              <a:buFont typeface="Arial" panose="020B0604020202020204" pitchFamily="34" charset="0"/>
              <a:buChar char="•"/>
            </a:pPr>
            <a:r>
              <a:rPr lang="en-US" altLang="en-US" sz="2800" dirty="0"/>
              <a:t>Distribution</a:t>
            </a:r>
          </a:p>
          <a:p>
            <a:pPr marL="600075" lvl="1" indent="-257175">
              <a:lnSpc>
                <a:spcPct val="115000"/>
              </a:lnSpc>
            </a:pPr>
            <a:r>
              <a:rPr lang="en-US" altLang="en-US" dirty="0"/>
              <a:t>Centrality and dispersion</a:t>
            </a:r>
          </a:p>
          <a:p>
            <a:endParaRPr lang="en-US" dirty="0"/>
          </a:p>
        </p:txBody>
      </p:sp>
      <p:sp>
        <p:nvSpPr>
          <p:cNvPr id="3" name="Content Placeholder 2"/>
          <p:cNvSpPr>
            <a:spLocks noGrp="1"/>
          </p:cNvSpPr>
          <p:nvPr>
            <p:ph sz="quarter" idx="10"/>
          </p:nvPr>
        </p:nvSpPr>
        <p:spPr/>
        <p:txBody>
          <a:bodyPr/>
          <a:lstStyle/>
          <a:p>
            <a:r>
              <a:rPr lang="en-US" altLang="en-US" dirty="0"/>
              <a:t>Important Characteristics of Structured </a:t>
            </a:r>
            <a:r>
              <a:rPr lang="en-US" altLang="en-US" dirty="0" smtClean="0"/>
              <a:t>Data 2/</a:t>
            </a:r>
            <a:endParaRPr lang="en-US" dirty="0"/>
          </a:p>
        </p:txBody>
      </p:sp>
    </p:spTree>
    <p:extLst>
      <p:ext uri="{BB962C8B-B14F-4D97-AF65-F5344CB8AC3E}">
        <p14:creationId xmlns:p14="http://schemas.microsoft.com/office/powerpoint/2010/main" val="4158148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noAutofit/>
          </a:bodyPr>
          <a:lstStyle/>
          <a:p>
            <a:pPr eaLnBrk="1" hangingPunct="1">
              <a:lnSpc>
                <a:spcPct val="120000"/>
              </a:lnSpc>
            </a:pPr>
            <a:r>
              <a:rPr lang="en-US" altLang="en-US" sz="2400" dirty="0"/>
              <a:t>Data sets are made up of data objects.</a:t>
            </a:r>
          </a:p>
          <a:p>
            <a:pPr eaLnBrk="1" hangingPunct="1">
              <a:lnSpc>
                <a:spcPct val="120000"/>
              </a:lnSpc>
            </a:pPr>
            <a:r>
              <a:rPr lang="en-US" altLang="en-US" sz="2400" dirty="0"/>
              <a:t>A </a:t>
            </a:r>
            <a:r>
              <a:rPr lang="en-US" altLang="en-US" sz="2400" b="1" dirty="0"/>
              <a:t>data object</a:t>
            </a:r>
            <a:r>
              <a:rPr lang="en-US" altLang="en-US" sz="2400" dirty="0"/>
              <a:t> represents an entity.</a:t>
            </a:r>
          </a:p>
          <a:p>
            <a:pPr eaLnBrk="1" hangingPunct="1">
              <a:lnSpc>
                <a:spcPct val="120000"/>
              </a:lnSpc>
            </a:pPr>
            <a:r>
              <a:rPr lang="en-US" altLang="en-US" sz="2400" dirty="0"/>
              <a:t>Examples: </a:t>
            </a:r>
          </a:p>
          <a:p>
            <a:pPr lvl="1" eaLnBrk="1" hangingPunct="1">
              <a:lnSpc>
                <a:spcPct val="120000"/>
              </a:lnSpc>
            </a:pPr>
            <a:r>
              <a:rPr lang="en-US" altLang="en-US" sz="2400" dirty="0"/>
              <a:t>sales database:  customers, store items, sales</a:t>
            </a:r>
          </a:p>
          <a:p>
            <a:pPr lvl="1" eaLnBrk="1" hangingPunct="1">
              <a:lnSpc>
                <a:spcPct val="120000"/>
              </a:lnSpc>
            </a:pPr>
            <a:r>
              <a:rPr lang="en-US" altLang="en-US" sz="2400" dirty="0"/>
              <a:t>medical database: patients, treatments</a:t>
            </a:r>
          </a:p>
          <a:p>
            <a:pPr lvl="1" eaLnBrk="1" hangingPunct="1">
              <a:lnSpc>
                <a:spcPct val="120000"/>
              </a:lnSpc>
            </a:pPr>
            <a:r>
              <a:rPr lang="en-US" altLang="en-US" sz="2400" dirty="0"/>
              <a:t>university database: students, professors, courses</a:t>
            </a:r>
          </a:p>
          <a:p>
            <a:pPr eaLnBrk="1" hangingPunct="1">
              <a:lnSpc>
                <a:spcPct val="120000"/>
              </a:lnSpc>
            </a:pPr>
            <a:r>
              <a:rPr lang="en-US" altLang="en-US" sz="2400" dirty="0"/>
              <a:t>Also called </a:t>
            </a:r>
            <a:r>
              <a:rPr lang="en-US" altLang="en-US" sz="2400" i="1" dirty="0"/>
              <a:t>samples , examples, instances, data points, objects, tuples</a:t>
            </a:r>
            <a:r>
              <a:rPr lang="en-US" altLang="en-US" sz="2400" dirty="0"/>
              <a:t>.</a:t>
            </a:r>
          </a:p>
          <a:p>
            <a:pPr eaLnBrk="1" hangingPunct="1">
              <a:lnSpc>
                <a:spcPct val="120000"/>
              </a:lnSpc>
            </a:pPr>
            <a:r>
              <a:rPr lang="en-US" altLang="en-US" sz="2400" dirty="0"/>
              <a:t>Data objects are described by </a:t>
            </a:r>
            <a:r>
              <a:rPr lang="en-US" altLang="en-US" sz="2400" b="1" dirty="0"/>
              <a:t>attributes</a:t>
            </a:r>
            <a:r>
              <a:rPr lang="en-US" altLang="en-US" sz="2400" dirty="0"/>
              <a:t>.</a:t>
            </a:r>
          </a:p>
          <a:p>
            <a:pPr eaLnBrk="1" hangingPunct="1">
              <a:lnSpc>
                <a:spcPct val="120000"/>
              </a:lnSpc>
            </a:pPr>
            <a:r>
              <a:rPr lang="en-US" altLang="en-US" sz="2400" dirty="0"/>
              <a:t>Database rows -&gt; data objects; columns -&gt;attributes.</a:t>
            </a:r>
          </a:p>
        </p:txBody>
      </p:sp>
      <p:sp>
        <p:nvSpPr>
          <p:cNvPr id="2" name="Content Placeholder 1"/>
          <p:cNvSpPr>
            <a:spLocks noGrp="1"/>
          </p:cNvSpPr>
          <p:nvPr>
            <p:ph sz="quarter" idx="10"/>
          </p:nvPr>
        </p:nvSpPr>
        <p:spPr/>
        <p:txBody>
          <a:bodyPr/>
          <a:lstStyle/>
          <a:p>
            <a:r>
              <a:rPr lang="en-US" altLang="en-US" dirty="0"/>
              <a:t>Data Objects</a:t>
            </a:r>
            <a:endParaRPr lang="en-US" dirty="0"/>
          </a:p>
        </p:txBody>
      </p:sp>
      <p:sp>
        <p:nvSpPr>
          <p:cNvPr id="11266" name="Slide Number Placeholder 5"/>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DAC7C52C-01F6-45C8-A164-26B263EB6992}" type="slidenum">
              <a:rPr lang="en-US" altLang="en-US" sz="900"/>
              <a:pPr eaLnBrk="1" hangingPunct="1">
                <a:spcBef>
                  <a:spcPct val="0"/>
                </a:spcBef>
                <a:buClrTx/>
                <a:buSzTx/>
                <a:buFontTx/>
                <a:buNone/>
              </a:pPr>
              <a:t>13</a:t>
            </a:fld>
            <a:endParaRPr lang="en-US" altLang="en-US" sz="900"/>
          </a:p>
        </p:txBody>
      </p:sp>
    </p:spTree>
    <p:extLst>
      <p:ext uri="{BB962C8B-B14F-4D97-AF65-F5344CB8AC3E}">
        <p14:creationId xmlns:p14="http://schemas.microsoft.com/office/powerpoint/2010/main" val="3195021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normAutofit/>
          </a:bodyPr>
          <a:lstStyle/>
          <a:p>
            <a:pPr eaLnBrk="1" hangingPunct="1"/>
            <a:r>
              <a:rPr lang="en-US" altLang="en-US" b="1" smtClean="0"/>
              <a:t>Attribute (</a:t>
            </a:r>
            <a:r>
              <a:rPr lang="en-US" altLang="en-US" smtClean="0"/>
              <a:t>or</a:t>
            </a:r>
            <a:r>
              <a:rPr lang="en-US" altLang="en-US" b="1" smtClean="0"/>
              <a:t> dimensions, features, variables</a:t>
            </a:r>
            <a:r>
              <a:rPr lang="en-US" altLang="en-US" smtClean="0"/>
              <a:t>): a data field, representing a characteristic or feature of a data object.</a:t>
            </a:r>
          </a:p>
          <a:p>
            <a:pPr lvl="1" eaLnBrk="1" hangingPunct="1"/>
            <a:r>
              <a:rPr lang="en-US" altLang="en-US" i="1" smtClean="0"/>
              <a:t>E.g., customer _ID, name, address</a:t>
            </a:r>
          </a:p>
          <a:p>
            <a:pPr eaLnBrk="1" hangingPunct="1"/>
            <a:r>
              <a:rPr lang="en-US" altLang="en-US" smtClean="0"/>
              <a:t>Types:</a:t>
            </a:r>
          </a:p>
          <a:p>
            <a:pPr lvl="1" eaLnBrk="1" hangingPunct="1"/>
            <a:r>
              <a:rPr lang="en-US" altLang="en-US" smtClean="0"/>
              <a:t>Nominal</a:t>
            </a:r>
          </a:p>
          <a:p>
            <a:pPr lvl="1" eaLnBrk="1" hangingPunct="1"/>
            <a:r>
              <a:rPr lang="en-US" altLang="en-US" smtClean="0"/>
              <a:t>Binary</a:t>
            </a:r>
          </a:p>
          <a:p>
            <a:pPr lvl="1" eaLnBrk="1" hangingPunct="1"/>
            <a:r>
              <a:rPr lang="en-US" altLang="en-US" smtClean="0"/>
              <a:t>Numeric: quantitative</a:t>
            </a:r>
          </a:p>
          <a:p>
            <a:pPr lvl="2" eaLnBrk="1" hangingPunct="1"/>
            <a:r>
              <a:rPr lang="en-US" altLang="en-US" sz="2100"/>
              <a:t>Interval-scaled</a:t>
            </a:r>
          </a:p>
          <a:p>
            <a:pPr lvl="2" eaLnBrk="1" hangingPunct="1"/>
            <a:r>
              <a:rPr lang="en-US" altLang="en-US" sz="2100"/>
              <a:t>Ratio-scaled</a:t>
            </a:r>
            <a:endParaRPr lang="en-US" altLang="en-US" smtClean="0"/>
          </a:p>
        </p:txBody>
      </p:sp>
      <p:sp>
        <p:nvSpPr>
          <p:cNvPr id="2" name="Content Placeholder 1"/>
          <p:cNvSpPr>
            <a:spLocks noGrp="1"/>
          </p:cNvSpPr>
          <p:nvPr>
            <p:ph sz="quarter" idx="10"/>
          </p:nvPr>
        </p:nvSpPr>
        <p:spPr/>
        <p:txBody>
          <a:bodyPr/>
          <a:lstStyle/>
          <a:p>
            <a:r>
              <a:rPr lang="en-US" altLang="en-US" dirty="0"/>
              <a:t>Attributes</a:t>
            </a:r>
            <a:endParaRPr lang="en-US" dirty="0"/>
          </a:p>
        </p:txBody>
      </p:sp>
      <p:sp>
        <p:nvSpPr>
          <p:cNvPr id="12290" name="Slide Number Placeholder 5"/>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193E305F-36F4-4073-BAF2-4159794A9EE0}" type="slidenum">
              <a:rPr lang="en-US" altLang="en-US" sz="900"/>
              <a:pPr eaLnBrk="1" hangingPunct="1">
                <a:spcBef>
                  <a:spcPct val="0"/>
                </a:spcBef>
                <a:buClrTx/>
                <a:buSzTx/>
                <a:buFontTx/>
                <a:buNone/>
              </a:pPr>
              <a:t>14</a:t>
            </a:fld>
            <a:endParaRPr lang="en-US" altLang="en-US" sz="900"/>
          </a:p>
        </p:txBody>
      </p:sp>
    </p:spTree>
    <p:extLst>
      <p:ext uri="{BB962C8B-B14F-4D97-AF65-F5344CB8AC3E}">
        <p14:creationId xmlns:p14="http://schemas.microsoft.com/office/powerpoint/2010/main" val="4063767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idx="1"/>
          </p:nvPr>
        </p:nvSpPr>
        <p:spPr/>
        <p:txBody>
          <a:bodyPr>
            <a:noAutofit/>
          </a:bodyPr>
          <a:lstStyle/>
          <a:p>
            <a:pPr marL="219075" indent="-219075"/>
            <a:r>
              <a:rPr lang="en-US" altLang="en-US" sz="1800" b="1" dirty="0"/>
              <a:t>Nominal:</a:t>
            </a:r>
            <a:r>
              <a:rPr lang="en-US" altLang="en-US" sz="1800" dirty="0"/>
              <a:t> categories, states, or “names of things”</a:t>
            </a:r>
          </a:p>
          <a:p>
            <a:pPr marL="561975" lvl="1" indent="-257175"/>
            <a:r>
              <a:rPr lang="en-US" altLang="en-US" sz="1800" i="1" dirty="0" err="1"/>
              <a:t>Hair_color</a:t>
            </a:r>
            <a:r>
              <a:rPr lang="en-US" altLang="en-US" sz="1800" i="1" dirty="0"/>
              <a:t> = </a:t>
            </a:r>
            <a:r>
              <a:rPr lang="en-US" altLang="en-US" sz="1800" dirty="0"/>
              <a:t>{</a:t>
            </a:r>
            <a:r>
              <a:rPr lang="en-US" altLang="en-US" sz="1800" i="1" dirty="0"/>
              <a:t>auburn, black, blond, brown, grey, red, white</a:t>
            </a:r>
            <a:r>
              <a:rPr lang="en-US" altLang="en-US" sz="1800" dirty="0"/>
              <a:t>}</a:t>
            </a:r>
          </a:p>
          <a:p>
            <a:pPr marL="561975" lvl="1" indent="-257175"/>
            <a:r>
              <a:rPr lang="en-US" altLang="en-US" sz="1800" dirty="0"/>
              <a:t>marital status, occupation, ID numbers, zip codes</a:t>
            </a:r>
          </a:p>
          <a:p>
            <a:pPr marL="219075" indent="-219075"/>
            <a:r>
              <a:rPr lang="en-US" altLang="en-US" sz="1800" b="1" dirty="0"/>
              <a:t>Binary</a:t>
            </a:r>
          </a:p>
          <a:p>
            <a:pPr marL="561975" lvl="1" indent="-257175"/>
            <a:r>
              <a:rPr lang="en-US" altLang="en-US" sz="1800" dirty="0"/>
              <a:t>Nominal attribute with only 2 states (0 and 1)</a:t>
            </a:r>
          </a:p>
          <a:p>
            <a:pPr marL="561975" lvl="1" indent="-257175"/>
            <a:r>
              <a:rPr lang="en-US" altLang="en-US" sz="1800" u="sng" dirty="0"/>
              <a:t>Symmetric binary</a:t>
            </a:r>
            <a:r>
              <a:rPr lang="en-US" altLang="en-US" sz="1800" dirty="0"/>
              <a:t>: both outcomes equally important</a:t>
            </a:r>
          </a:p>
          <a:p>
            <a:pPr marL="942975" lvl="2" indent="-295275"/>
            <a:r>
              <a:rPr lang="en-US" altLang="en-US" sz="2000" dirty="0"/>
              <a:t>e.g., gender</a:t>
            </a:r>
          </a:p>
          <a:p>
            <a:pPr marL="561975" lvl="1" indent="-257175"/>
            <a:r>
              <a:rPr lang="en-US" altLang="en-US" sz="1800" u="sng" dirty="0"/>
              <a:t>Asymmetric binary</a:t>
            </a:r>
            <a:r>
              <a:rPr lang="en-US" altLang="en-US" sz="1800" dirty="0"/>
              <a:t>: outcomes not equally important.  </a:t>
            </a:r>
          </a:p>
          <a:p>
            <a:pPr marL="942975" lvl="2" indent="-295275"/>
            <a:r>
              <a:rPr lang="en-US" altLang="en-US" sz="2000" dirty="0"/>
              <a:t>e.g., medical test (positive vs. negative)</a:t>
            </a:r>
          </a:p>
          <a:p>
            <a:pPr marL="942975" lvl="2" indent="-295275"/>
            <a:r>
              <a:rPr lang="en-US" altLang="en-US" sz="2000" dirty="0"/>
              <a:t>Convention: assign 1 to most important outcome (e.g., HIV positive)</a:t>
            </a:r>
            <a:endParaRPr lang="en-US" altLang="en-US" sz="3200" dirty="0"/>
          </a:p>
          <a:p>
            <a:pPr marL="219075" indent="-219075"/>
            <a:r>
              <a:rPr lang="en-US" altLang="en-US" sz="1800" b="1" dirty="0"/>
              <a:t>Ordinal</a:t>
            </a:r>
          </a:p>
          <a:p>
            <a:pPr marL="561975" lvl="1" indent="-257175"/>
            <a:r>
              <a:rPr lang="en-US" altLang="en-US" sz="1800" dirty="0"/>
              <a:t>Values have a meaningful order (ranking) but magnitude between successive values is not known.</a:t>
            </a:r>
          </a:p>
          <a:p>
            <a:pPr marL="561975" lvl="1" indent="-257175"/>
            <a:r>
              <a:rPr lang="en-US" altLang="en-US" sz="1800" i="1" dirty="0"/>
              <a:t>Size = </a:t>
            </a:r>
            <a:r>
              <a:rPr lang="en-US" altLang="en-US" sz="1800" dirty="0"/>
              <a:t>{</a:t>
            </a:r>
            <a:r>
              <a:rPr lang="en-US" altLang="en-US" sz="1800" i="1" dirty="0"/>
              <a:t>small, medium, large</a:t>
            </a:r>
            <a:r>
              <a:rPr lang="en-US" altLang="en-US" sz="1800" dirty="0"/>
              <a:t>}</a:t>
            </a:r>
            <a:r>
              <a:rPr lang="en-US" altLang="en-US" sz="1800" i="1" dirty="0"/>
              <a:t>,</a:t>
            </a:r>
            <a:r>
              <a:rPr lang="en-US" altLang="en-US" sz="1800" dirty="0"/>
              <a:t> grades, army rankings</a:t>
            </a:r>
          </a:p>
        </p:txBody>
      </p:sp>
      <p:sp>
        <p:nvSpPr>
          <p:cNvPr id="2" name="Content Placeholder 1"/>
          <p:cNvSpPr>
            <a:spLocks noGrp="1"/>
          </p:cNvSpPr>
          <p:nvPr>
            <p:ph sz="quarter" idx="10"/>
          </p:nvPr>
        </p:nvSpPr>
        <p:spPr/>
        <p:txBody>
          <a:bodyPr/>
          <a:lstStyle/>
          <a:p>
            <a:r>
              <a:rPr lang="en-US" dirty="0"/>
              <a:t>Attribute Types </a:t>
            </a:r>
          </a:p>
        </p:txBody>
      </p:sp>
      <p:sp>
        <p:nvSpPr>
          <p:cNvPr id="13314" name="Slide Number Placeholder 5"/>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AC8E8DC5-E964-4897-89B3-CEA9021BBD26}" type="slidenum">
              <a:rPr lang="en-US" altLang="en-US" sz="900"/>
              <a:pPr eaLnBrk="1" hangingPunct="1">
                <a:spcBef>
                  <a:spcPct val="0"/>
                </a:spcBef>
                <a:buClrTx/>
                <a:buSzTx/>
                <a:buFontTx/>
                <a:buNone/>
              </a:pPr>
              <a:t>15</a:t>
            </a:fld>
            <a:endParaRPr lang="en-US" altLang="en-US" sz="900"/>
          </a:p>
        </p:txBody>
      </p:sp>
    </p:spTree>
    <p:extLst>
      <p:ext uri="{BB962C8B-B14F-4D97-AF65-F5344CB8AC3E}">
        <p14:creationId xmlns:p14="http://schemas.microsoft.com/office/powerpoint/2010/main" val="2005169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p:txBody>
          <a:bodyPr>
            <a:normAutofit lnSpcReduction="10000"/>
          </a:bodyPr>
          <a:lstStyle/>
          <a:p>
            <a:pPr marL="219075" indent="-219075"/>
            <a:r>
              <a:rPr lang="en-US" altLang="en-US" sz="1800"/>
              <a:t>Quantity (integer or real-valued)</a:t>
            </a:r>
          </a:p>
          <a:p>
            <a:pPr marL="219075" indent="-219075"/>
            <a:r>
              <a:rPr lang="en-US" altLang="en-US" sz="1800" b="1"/>
              <a:t>Interval</a:t>
            </a:r>
          </a:p>
          <a:p>
            <a:pPr marL="942975" lvl="2" indent="-295275"/>
            <a:r>
              <a:rPr lang="en-US" altLang="en-US" smtClean="0"/>
              <a:t>Measured on a scale of </a:t>
            </a:r>
            <a:r>
              <a:rPr lang="en-US" altLang="en-US" b="1" smtClean="0"/>
              <a:t>equal-sized units</a:t>
            </a:r>
          </a:p>
          <a:p>
            <a:pPr marL="942975" lvl="2" indent="-295275"/>
            <a:r>
              <a:rPr lang="en-US" altLang="en-US" smtClean="0"/>
              <a:t>Values have order</a:t>
            </a:r>
          </a:p>
          <a:p>
            <a:pPr marL="1285875" lvl="3" indent="-295275"/>
            <a:r>
              <a:rPr lang="en-US" altLang="en-US" sz="1800"/>
              <a:t>E.g., </a:t>
            </a:r>
            <a:r>
              <a:rPr lang="en-US" altLang="en-US" sz="1800" i="1"/>
              <a:t>temperature in C</a:t>
            </a:r>
            <a:r>
              <a:rPr lang="en-US" altLang="en-US" sz="1800" i="1">
                <a:cs typeface="Tahoma" panose="020B0604030504040204" pitchFamily="34" charset="0"/>
              </a:rPr>
              <a:t>˚</a:t>
            </a:r>
            <a:r>
              <a:rPr lang="en-US" altLang="en-US" sz="1800" i="1"/>
              <a:t>or F</a:t>
            </a:r>
            <a:r>
              <a:rPr lang="en-US" altLang="en-US" sz="1800" i="1">
                <a:cs typeface="Tahoma" panose="020B0604030504040204" pitchFamily="34" charset="0"/>
              </a:rPr>
              <a:t>˚</a:t>
            </a:r>
            <a:r>
              <a:rPr lang="en-US" altLang="en-US" sz="1800" i="1"/>
              <a:t>, calendar dates</a:t>
            </a:r>
          </a:p>
          <a:p>
            <a:pPr marL="942975" lvl="2" indent="-295275"/>
            <a:r>
              <a:rPr lang="en-US" altLang="en-US" smtClean="0"/>
              <a:t>No true zero-point</a:t>
            </a:r>
          </a:p>
          <a:p>
            <a:pPr marL="219075" indent="-219075"/>
            <a:r>
              <a:rPr lang="en-US" altLang="en-US" sz="1800" b="1"/>
              <a:t>Ratio</a:t>
            </a:r>
          </a:p>
          <a:p>
            <a:pPr marL="942975" lvl="2" indent="-295275"/>
            <a:r>
              <a:rPr lang="en-US" altLang="en-US" smtClean="0"/>
              <a:t>Inherent </a:t>
            </a:r>
            <a:r>
              <a:rPr lang="en-US" altLang="en-US" b="1" smtClean="0"/>
              <a:t>zero-point</a:t>
            </a:r>
          </a:p>
          <a:p>
            <a:pPr marL="942975" lvl="2" indent="-295275"/>
            <a:r>
              <a:rPr lang="en-US" altLang="en-US" smtClean="0"/>
              <a:t>We can speak of values as being an order of magnitude larger than the unit of measurement (10 K</a:t>
            </a:r>
            <a:r>
              <a:rPr lang="en-US" altLang="en-US" smtClean="0">
                <a:cs typeface="Tahoma" panose="020B0604030504040204" pitchFamily="34" charset="0"/>
              </a:rPr>
              <a:t>˚</a:t>
            </a:r>
            <a:r>
              <a:rPr lang="en-US" altLang="en-US" smtClean="0"/>
              <a:t> is twice as high as 5 K</a:t>
            </a:r>
            <a:r>
              <a:rPr lang="en-US" altLang="en-US" smtClean="0">
                <a:cs typeface="Tahoma" panose="020B0604030504040204" pitchFamily="34" charset="0"/>
              </a:rPr>
              <a:t>˚</a:t>
            </a:r>
            <a:r>
              <a:rPr lang="en-US" altLang="en-US" smtClean="0"/>
              <a:t>).</a:t>
            </a:r>
          </a:p>
          <a:p>
            <a:pPr marL="1285875" lvl="3" indent="-295275"/>
            <a:r>
              <a:rPr lang="en-US" altLang="en-US" sz="1800"/>
              <a:t>e.g., </a:t>
            </a:r>
            <a:r>
              <a:rPr lang="en-US" altLang="en-US" sz="1800" i="1"/>
              <a:t>temperature in Kelvin, length, counts, monetary quantities</a:t>
            </a:r>
            <a:endParaRPr lang="en-US" altLang="en-US" i="1"/>
          </a:p>
        </p:txBody>
      </p:sp>
      <p:sp>
        <p:nvSpPr>
          <p:cNvPr id="2" name="Content Placeholder 1"/>
          <p:cNvSpPr>
            <a:spLocks noGrp="1"/>
          </p:cNvSpPr>
          <p:nvPr>
            <p:ph sz="quarter" idx="10"/>
          </p:nvPr>
        </p:nvSpPr>
        <p:spPr/>
        <p:txBody>
          <a:bodyPr/>
          <a:lstStyle/>
          <a:p>
            <a:r>
              <a:rPr lang="en-US" dirty="0"/>
              <a:t>Numeric Attribute Types </a:t>
            </a:r>
          </a:p>
        </p:txBody>
      </p:sp>
      <p:sp>
        <p:nvSpPr>
          <p:cNvPr id="14338" name="Slide Number Placeholder 5"/>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69EB2868-1BCE-4EE1-B143-4DE610C2219B}" type="slidenum">
              <a:rPr lang="en-US" altLang="en-US" sz="900"/>
              <a:pPr eaLnBrk="1" hangingPunct="1">
                <a:spcBef>
                  <a:spcPct val="0"/>
                </a:spcBef>
                <a:buClrTx/>
                <a:buSzTx/>
                <a:buFontTx/>
                <a:buNone/>
              </a:pPr>
              <a:t>16</a:t>
            </a:fld>
            <a:endParaRPr lang="en-US" altLang="en-US" sz="900"/>
          </a:p>
        </p:txBody>
      </p:sp>
    </p:spTree>
    <p:extLst>
      <p:ext uri="{BB962C8B-B14F-4D97-AF65-F5344CB8AC3E}">
        <p14:creationId xmlns:p14="http://schemas.microsoft.com/office/powerpoint/2010/main" val="2292960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p:txBody>
          <a:bodyPr>
            <a:noAutofit/>
          </a:bodyPr>
          <a:lstStyle/>
          <a:p>
            <a:pPr eaLnBrk="1" hangingPunct="1">
              <a:lnSpc>
                <a:spcPct val="90000"/>
              </a:lnSpc>
            </a:pPr>
            <a:r>
              <a:rPr lang="en-US" altLang="en-US" sz="2000" b="1" dirty="0"/>
              <a:t>Discrete</a:t>
            </a:r>
            <a:r>
              <a:rPr lang="en-US" altLang="en-US" sz="2000" dirty="0"/>
              <a:t> </a:t>
            </a:r>
            <a:r>
              <a:rPr lang="en-US" altLang="en-US" sz="2000" b="1" dirty="0"/>
              <a:t>Attribute</a:t>
            </a:r>
          </a:p>
          <a:p>
            <a:pPr lvl="1" eaLnBrk="1" hangingPunct="1">
              <a:lnSpc>
                <a:spcPct val="90000"/>
              </a:lnSpc>
            </a:pPr>
            <a:r>
              <a:rPr lang="en-US" altLang="en-US" sz="2400" dirty="0"/>
              <a:t>Has only a finite or countably infinite set of values</a:t>
            </a:r>
          </a:p>
          <a:p>
            <a:pPr lvl="2" eaLnBrk="1" hangingPunct="1">
              <a:lnSpc>
                <a:spcPct val="90000"/>
              </a:lnSpc>
            </a:pPr>
            <a:r>
              <a:rPr lang="en-US" altLang="en-US" sz="1800" dirty="0" smtClean="0"/>
              <a:t>E.g., zip codes, profession, or the set of words in a collection of documents </a:t>
            </a:r>
          </a:p>
          <a:p>
            <a:pPr lvl="1" eaLnBrk="1" hangingPunct="1">
              <a:lnSpc>
                <a:spcPct val="90000"/>
              </a:lnSpc>
            </a:pPr>
            <a:r>
              <a:rPr lang="en-US" altLang="en-US" sz="2400" dirty="0"/>
              <a:t>Sometimes, represented as integer variables</a:t>
            </a:r>
          </a:p>
          <a:p>
            <a:pPr lvl="1" eaLnBrk="1" hangingPunct="1">
              <a:lnSpc>
                <a:spcPct val="90000"/>
              </a:lnSpc>
            </a:pPr>
            <a:r>
              <a:rPr lang="en-US" altLang="en-US" sz="2400" dirty="0"/>
              <a:t>Note: Binary attributes are a special case of discrete attributes </a:t>
            </a:r>
          </a:p>
          <a:p>
            <a:pPr eaLnBrk="1" hangingPunct="1">
              <a:lnSpc>
                <a:spcPct val="90000"/>
              </a:lnSpc>
            </a:pPr>
            <a:r>
              <a:rPr lang="en-US" altLang="en-US" sz="1800" b="1" dirty="0"/>
              <a:t>Continuous</a:t>
            </a:r>
            <a:r>
              <a:rPr lang="en-US" altLang="en-US" sz="1800" dirty="0"/>
              <a:t> </a:t>
            </a:r>
            <a:r>
              <a:rPr lang="en-US" altLang="en-US" sz="1800" b="1" dirty="0"/>
              <a:t>Attribute</a:t>
            </a:r>
          </a:p>
          <a:p>
            <a:pPr lvl="1" eaLnBrk="1" hangingPunct="1">
              <a:lnSpc>
                <a:spcPct val="90000"/>
              </a:lnSpc>
            </a:pPr>
            <a:r>
              <a:rPr lang="en-US" altLang="en-US" sz="2400" dirty="0"/>
              <a:t>Has real numbers as attribute values</a:t>
            </a:r>
          </a:p>
          <a:p>
            <a:pPr lvl="2" eaLnBrk="1" hangingPunct="1">
              <a:lnSpc>
                <a:spcPct val="90000"/>
              </a:lnSpc>
            </a:pPr>
            <a:r>
              <a:rPr lang="en-US" altLang="en-US" sz="1800" dirty="0" smtClean="0"/>
              <a:t>E.g., temperature, height, or weight</a:t>
            </a:r>
          </a:p>
          <a:p>
            <a:pPr lvl="1" eaLnBrk="1" hangingPunct="1">
              <a:lnSpc>
                <a:spcPct val="90000"/>
              </a:lnSpc>
            </a:pPr>
            <a:r>
              <a:rPr lang="en-US" altLang="en-US" sz="2400" dirty="0"/>
              <a:t>Practically, real values can only be measured and represented using a finite number of digits</a:t>
            </a:r>
          </a:p>
          <a:p>
            <a:pPr lvl="1" eaLnBrk="1" hangingPunct="1">
              <a:lnSpc>
                <a:spcPct val="90000"/>
              </a:lnSpc>
            </a:pPr>
            <a:r>
              <a:rPr lang="en-US" altLang="en-US" sz="2400" dirty="0"/>
              <a:t>Continuous attributes are typically represented as floating-point variables</a:t>
            </a:r>
          </a:p>
        </p:txBody>
      </p:sp>
      <p:sp>
        <p:nvSpPr>
          <p:cNvPr id="2" name="Content Placeholder 1"/>
          <p:cNvSpPr>
            <a:spLocks noGrp="1"/>
          </p:cNvSpPr>
          <p:nvPr>
            <p:ph sz="quarter" idx="10"/>
          </p:nvPr>
        </p:nvSpPr>
        <p:spPr/>
        <p:txBody>
          <a:bodyPr/>
          <a:lstStyle/>
          <a:p>
            <a:r>
              <a:rPr lang="en-US" altLang="en-US" dirty="0"/>
              <a:t>Discrete vs. Continuous Attributes </a:t>
            </a:r>
            <a:endParaRPr lang="en-US" dirty="0"/>
          </a:p>
        </p:txBody>
      </p:sp>
      <p:sp>
        <p:nvSpPr>
          <p:cNvPr id="15362" name="Slide Number Placeholder 5"/>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1BAF5107-DFAB-46C1-841D-A992CF05EDBB}" type="slidenum">
              <a:rPr lang="en-US" altLang="en-US" sz="900"/>
              <a:pPr eaLnBrk="1" hangingPunct="1">
                <a:spcBef>
                  <a:spcPct val="0"/>
                </a:spcBef>
                <a:buClrTx/>
                <a:buSzTx/>
                <a:buFontTx/>
                <a:buNone/>
              </a:pPr>
              <a:t>17</a:t>
            </a:fld>
            <a:endParaRPr lang="en-US" altLang="en-US" sz="900"/>
          </a:p>
        </p:txBody>
      </p:sp>
    </p:spTree>
    <p:extLst>
      <p:ext uri="{BB962C8B-B14F-4D97-AF65-F5344CB8AC3E}">
        <p14:creationId xmlns:p14="http://schemas.microsoft.com/office/powerpoint/2010/main" val="2127523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p:txBody>
          <a:bodyPr>
            <a:noAutofit/>
          </a:bodyPr>
          <a:lstStyle/>
          <a:p>
            <a:pPr eaLnBrk="1" hangingPunct="1">
              <a:buSzPct val="80000"/>
            </a:pPr>
            <a:r>
              <a:rPr lang="en-US" altLang="en-US" sz="1600" u="sng" dirty="0"/>
              <a:t>Motivation</a:t>
            </a:r>
          </a:p>
          <a:p>
            <a:pPr lvl="1" eaLnBrk="1" hangingPunct="1">
              <a:buSzPct val="80000"/>
            </a:pPr>
            <a:r>
              <a:rPr lang="en-US" altLang="en-US" sz="2400" dirty="0"/>
              <a:t>To better understand the data: central tendency, variation and spread</a:t>
            </a:r>
          </a:p>
          <a:p>
            <a:pPr eaLnBrk="1" hangingPunct="1">
              <a:buSzPct val="80000"/>
            </a:pPr>
            <a:r>
              <a:rPr lang="en-US" altLang="en-US" sz="1600" u="sng" dirty="0"/>
              <a:t>Data dispersion characteristics</a:t>
            </a:r>
            <a:r>
              <a:rPr lang="en-US" altLang="en-US" sz="1600" dirty="0"/>
              <a:t> </a:t>
            </a:r>
          </a:p>
          <a:p>
            <a:pPr lvl="1" eaLnBrk="1" hangingPunct="1">
              <a:buSzPct val="80000"/>
            </a:pPr>
            <a:r>
              <a:rPr lang="en-US" altLang="en-US" sz="2400" dirty="0"/>
              <a:t>median, max, min, quantiles, outliers, variance, etc.</a:t>
            </a:r>
          </a:p>
          <a:p>
            <a:pPr eaLnBrk="1" hangingPunct="1">
              <a:buSzPct val="80000"/>
            </a:pPr>
            <a:r>
              <a:rPr lang="en-US" altLang="en-US" sz="1600" u="sng" dirty="0"/>
              <a:t>Numerical dimensions</a:t>
            </a:r>
            <a:r>
              <a:rPr lang="en-US" altLang="en-US" sz="1600" dirty="0"/>
              <a:t> correspond to sorted intervals</a:t>
            </a:r>
          </a:p>
          <a:p>
            <a:pPr lvl="1" eaLnBrk="1" hangingPunct="1">
              <a:buSzPct val="80000"/>
            </a:pPr>
            <a:r>
              <a:rPr lang="en-US" altLang="en-US" sz="2400" dirty="0"/>
              <a:t>Data dispersion: analyzed with multiple granularities of precision</a:t>
            </a:r>
          </a:p>
          <a:p>
            <a:pPr lvl="1" eaLnBrk="1" hangingPunct="1">
              <a:buSzPct val="80000"/>
            </a:pPr>
            <a:r>
              <a:rPr lang="en-US" altLang="en-US" sz="2400" dirty="0"/>
              <a:t>Boxplot or quantile analysis on sorted intervals</a:t>
            </a:r>
          </a:p>
          <a:p>
            <a:pPr eaLnBrk="1" hangingPunct="1">
              <a:buSzPct val="80000"/>
            </a:pPr>
            <a:r>
              <a:rPr lang="en-US" altLang="en-US" sz="1600" u="sng" dirty="0"/>
              <a:t>Dispersion analysis on computed measures</a:t>
            </a:r>
            <a:endParaRPr lang="en-US" altLang="en-US" sz="1600" dirty="0"/>
          </a:p>
          <a:p>
            <a:pPr lvl="1" eaLnBrk="1" hangingPunct="1">
              <a:buSzPct val="80000"/>
            </a:pPr>
            <a:r>
              <a:rPr lang="en-US" altLang="en-US" sz="2400" dirty="0"/>
              <a:t>Folding measures into numerical dimensions</a:t>
            </a:r>
          </a:p>
          <a:p>
            <a:pPr lvl="1" eaLnBrk="1" hangingPunct="1">
              <a:buSzPct val="80000"/>
            </a:pPr>
            <a:r>
              <a:rPr lang="en-US" altLang="en-US" sz="2400" dirty="0"/>
              <a:t>Boxplot or quantile analysis on the transformed cube</a:t>
            </a:r>
            <a:endParaRPr lang="en-US" altLang="en-US" sz="1400" dirty="0"/>
          </a:p>
        </p:txBody>
      </p:sp>
      <p:sp>
        <p:nvSpPr>
          <p:cNvPr id="2" name="Content Placeholder 1"/>
          <p:cNvSpPr>
            <a:spLocks noGrp="1"/>
          </p:cNvSpPr>
          <p:nvPr>
            <p:ph sz="quarter" idx="10"/>
          </p:nvPr>
        </p:nvSpPr>
        <p:spPr/>
        <p:txBody>
          <a:bodyPr/>
          <a:lstStyle/>
          <a:p>
            <a:r>
              <a:rPr lang="en-US" altLang="en-US" dirty="0"/>
              <a:t>Basic Statistical Descriptions of Data</a:t>
            </a:r>
            <a:endParaRPr lang="en-US" dirty="0"/>
          </a:p>
        </p:txBody>
      </p:sp>
      <p:sp>
        <p:nvSpPr>
          <p:cNvPr id="17410" name="Slide Number Placeholder 5"/>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074FDB6A-1904-4C30-AF0C-DC3F7F627BC5}" type="slidenum">
              <a:rPr lang="en-US" altLang="en-US" sz="900"/>
              <a:pPr eaLnBrk="1" hangingPunct="1">
                <a:spcBef>
                  <a:spcPct val="0"/>
                </a:spcBef>
                <a:buClrTx/>
                <a:buSzTx/>
                <a:buFontTx/>
                <a:buNone/>
              </a:pPr>
              <a:t>18</a:t>
            </a:fld>
            <a:endParaRPr lang="en-US" altLang="en-US" sz="900"/>
          </a:p>
        </p:txBody>
      </p:sp>
    </p:spTree>
    <p:extLst>
      <p:ext uri="{BB962C8B-B14F-4D97-AF65-F5344CB8AC3E}">
        <p14:creationId xmlns:p14="http://schemas.microsoft.com/office/powerpoint/2010/main" val="2866089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4" name="TextBox 3"/>
          <p:cNvSpPr txBox="1">
            <a:spLocks noChangeArrowheads="1"/>
          </p:cNvSpPr>
          <p:nvPr/>
        </p:nvSpPr>
        <p:spPr bwMode="auto">
          <a:xfrm>
            <a:off x="5943600" y="5083884"/>
            <a:ext cx="14830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400" b="1" dirty="0"/>
              <a:t>Median interval</a:t>
            </a:r>
          </a:p>
        </p:txBody>
      </p:sp>
      <p:graphicFrame>
        <p:nvGraphicFramePr>
          <p:cNvPr id="18441" name="Object 8"/>
          <p:cNvGraphicFramePr>
            <a:graphicFrameLocks noGrp="1" noChangeAspect="1"/>
          </p:cNvGraphicFramePr>
          <p:nvPr>
            <p:ph idx="1"/>
            <p:extLst>
              <p:ext uri="{D42A27DB-BD31-4B8C-83A1-F6EECF244321}">
                <p14:modId xmlns:p14="http://schemas.microsoft.com/office/powerpoint/2010/main" val="2901222674"/>
              </p:ext>
            </p:extLst>
          </p:nvPr>
        </p:nvGraphicFramePr>
        <p:xfrm>
          <a:off x="6685116" y="2529600"/>
          <a:ext cx="945893" cy="684263"/>
        </p:xfrm>
        <a:graphic>
          <a:graphicData uri="http://schemas.openxmlformats.org/presentationml/2006/ole">
            <mc:AlternateContent xmlns:mc="http://schemas.openxmlformats.org/markup-compatibility/2006">
              <mc:Choice xmlns:v="urn:schemas-microsoft-com:vml" Requires="v">
                <p:oleObj spid="_x0000_s2190" name="Equation" r:id="rId4" imgW="596900" imgH="431800" progId="Equation.3">
                  <p:embed/>
                </p:oleObj>
              </mc:Choice>
              <mc:Fallback>
                <p:oleObj name="Equation" r:id="rId4" imgW="596900" imgH="431800" progId="Equation.3">
                  <p:embed/>
                  <p:pic>
                    <p:nvPicPr>
                      <p:cNvPr id="18441"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5116" y="2529600"/>
                        <a:ext cx="945893" cy="684263"/>
                      </a:xfrm>
                      <a:prstGeom prst="rect">
                        <a:avLst/>
                      </a:prstGeom>
                      <a:noFill/>
                      <a:ln>
                        <a:noFill/>
                      </a:ln>
                      <a:effectLst/>
                      <a:extLst/>
                    </p:spPr>
                  </p:pic>
                </p:oleObj>
              </mc:Fallback>
            </mc:AlternateContent>
          </a:graphicData>
        </a:graphic>
      </p:graphicFrame>
      <p:sp>
        <p:nvSpPr>
          <p:cNvPr id="18436" name="Rectangle 3"/>
          <p:cNvSpPr>
            <a:spLocks noGrp="1" noChangeArrowheads="1"/>
          </p:cNvSpPr>
          <p:nvPr>
            <p:ph sz="quarter" idx="10"/>
          </p:nvPr>
        </p:nvSpPr>
        <p:spPr>
          <a:xfrm>
            <a:off x="187972" y="1341371"/>
            <a:ext cx="5027002" cy="5568560"/>
          </a:xfrm>
        </p:spPr>
        <p:txBody>
          <a:bodyPr>
            <a:noAutofit/>
          </a:bodyPr>
          <a:lstStyle/>
          <a:p>
            <a:pPr eaLnBrk="1" hangingPunct="1">
              <a:lnSpc>
                <a:spcPct val="130000"/>
              </a:lnSpc>
              <a:buSzPct val="80000"/>
            </a:pPr>
            <a:r>
              <a:rPr lang="en-US" altLang="en-US" sz="1600" u="sng" dirty="0"/>
              <a:t>Mean (algebraic measure) (sample vs. population):</a:t>
            </a:r>
          </a:p>
          <a:p>
            <a:pPr lvl="1" eaLnBrk="1" hangingPunct="1">
              <a:lnSpc>
                <a:spcPct val="130000"/>
              </a:lnSpc>
              <a:buSzPct val="80000"/>
              <a:buFont typeface="Wingdings" panose="05000000000000000000" pitchFamily="2" charset="2"/>
              <a:buNone/>
            </a:pPr>
            <a:r>
              <a:rPr lang="en-US" altLang="en-US" sz="1600" dirty="0">
                <a:latin typeface="Arial" panose="020B0604020202020204" pitchFamily="34" charset="0"/>
                <a:cs typeface="Arial" panose="020B0604020202020204" pitchFamily="34" charset="0"/>
              </a:rPr>
              <a:t>Note: </a:t>
            </a:r>
            <a:r>
              <a:rPr lang="en-US" altLang="en-US" sz="1600" i="1" dirty="0">
                <a:latin typeface="Arial" panose="020B0604020202020204" pitchFamily="34" charset="0"/>
                <a:cs typeface="Arial" panose="020B0604020202020204" pitchFamily="34" charset="0"/>
              </a:rPr>
              <a:t>n</a:t>
            </a:r>
            <a:r>
              <a:rPr lang="en-US" altLang="en-US" sz="1600" dirty="0">
                <a:latin typeface="Arial" panose="020B0604020202020204" pitchFamily="34" charset="0"/>
                <a:cs typeface="Arial" panose="020B0604020202020204" pitchFamily="34" charset="0"/>
              </a:rPr>
              <a:t> is sample size and </a:t>
            </a:r>
            <a:r>
              <a:rPr lang="en-US" altLang="en-US" sz="1600" i="1" dirty="0">
                <a:latin typeface="Arial" panose="020B0604020202020204" pitchFamily="34" charset="0"/>
                <a:cs typeface="Arial" panose="020B0604020202020204" pitchFamily="34" charset="0"/>
              </a:rPr>
              <a:t>N</a:t>
            </a:r>
            <a:r>
              <a:rPr lang="en-US" altLang="en-US" sz="1600" dirty="0">
                <a:latin typeface="Arial" panose="020B0604020202020204" pitchFamily="34" charset="0"/>
                <a:cs typeface="Arial" panose="020B0604020202020204" pitchFamily="34" charset="0"/>
              </a:rPr>
              <a:t> is population size. </a:t>
            </a:r>
          </a:p>
          <a:p>
            <a:pPr lvl="1" eaLnBrk="1" hangingPunct="1">
              <a:lnSpc>
                <a:spcPct val="130000"/>
              </a:lnSpc>
              <a:buSzPct val="80000"/>
            </a:pPr>
            <a:r>
              <a:rPr lang="en-US" altLang="en-US" sz="1600" dirty="0">
                <a:latin typeface="Arial" panose="020B0604020202020204" pitchFamily="34" charset="0"/>
                <a:cs typeface="Arial" panose="020B0604020202020204" pitchFamily="34" charset="0"/>
              </a:rPr>
              <a:t>Weighted arithmetic mean:</a:t>
            </a:r>
          </a:p>
          <a:p>
            <a:pPr lvl="1" eaLnBrk="1" hangingPunct="1">
              <a:lnSpc>
                <a:spcPct val="130000"/>
              </a:lnSpc>
              <a:buSzPct val="80000"/>
            </a:pPr>
            <a:r>
              <a:rPr lang="en-US" altLang="en-US" sz="1600" dirty="0">
                <a:latin typeface="Arial" panose="020B0604020202020204" pitchFamily="34" charset="0"/>
                <a:cs typeface="Arial" panose="020B0604020202020204" pitchFamily="34" charset="0"/>
              </a:rPr>
              <a:t>Trimmed mean: chopping extreme values</a:t>
            </a:r>
          </a:p>
          <a:p>
            <a:pPr eaLnBrk="1" hangingPunct="1">
              <a:lnSpc>
                <a:spcPct val="130000"/>
              </a:lnSpc>
              <a:buSzPct val="80000"/>
            </a:pPr>
            <a:r>
              <a:rPr lang="en-US" altLang="en-US" sz="1600" u="sng" dirty="0"/>
              <a:t>Median</a:t>
            </a:r>
            <a:r>
              <a:rPr lang="en-US" altLang="en-US" sz="1600" dirty="0"/>
              <a:t>: </a:t>
            </a:r>
          </a:p>
          <a:p>
            <a:pPr lvl="1" eaLnBrk="1" hangingPunct="1">
              <a:lnSpc>
                <a:spcPct val="130000"/>
              </a:lnSpc>
              <a:buSzPct val="80000"/>
            </a:pPr>
            <a:r>
              <a:rPr lang="en-US" altLang="en-US" sz="1600" dirty="0">
                <a:latin typeface="Arial" panose="020B0604020202020204" pitchFamily="34" charset="0"/>
                <a:cs typeface="Arial" panose="020B0604020202020204" pitchFamily="34" charset="0"/>
              </a:rPr>
              <a:t>Middle value if odd number of values, or average of the middle two values otherwise</a:t>
            </a:r>
          </a:p>
          <a:p>
            <a:pPr lvl="1" eaLnBrk="1" hangingPunct="1">
              <a:lnSpc>
                <a:spcPct val="130000"/>
              </a:lnSpc>
              <a:buSzPct val="80000"/>
            </a:pPr>
            <a:r>
              <a:rPr lang="en-US" altLang="en-US" sz="1600" dirty="0">
                <a:latin typeface="Arial" panose="020B0604020202020204" pitchFamily="34" charset="0"/>
                <a:cs typeface="Arial" panose="020B0604020202020204" pitchFamily="34" charset="0"/>
              </a:rPr>
              <a:t>Estimated by interpolation (for </a:t>
            </a:r>
            <a:r>
              <a:rPr lang="en-US" altLang="en-US" sz="1600" i="1" dirty="0">
                <a:solidFill>
                  <a:schemeClr val="tx2"/>
                </a:solidFill>
                <a:latin typeface="Arial" panose="020B0604020202020204" pitchFamily="34" charset="0"/>
                <a:cs typeface="Arial" panose="020B0604020202020204" pitchFamily="34" charset="0"/>
              </a:rPr>
              <a:t>grouped data</a:t>
            </a:r>
            <a:r>
              <a:rPr lang="en-US" altLang="en-US" sz="1600" dirty="0">
                <a:latin typeface="Arial" panose="020B0604020202020204" pitchFamily="34" charset="0"/>
                <a:cs typeface="Arial" panose="020B0604020202020204" pitchFamily="34" charset="0"/>
              </a:rPr>
              <a:t>):</a:t>
            </a:r>
          </a:p>
          <a:p>
            <a:pPr eaLnBrk="1" hangingPunct="1">
              <a:lnSpc>
                <a:spcPct val="130000"/>
              </a:lnSpc>
              <a:buSzPct val="80000"/>
            </a:pPr>
            <a:r>
              <a:rPr lang="en-US" altLang="en-US" sz="1600" u="sng" dirty="0" smtClean="0"/>
              <a:t>Mode</a:t>
            </a:r>
            <a:endParaRPr lang="en-US" altLang="en-US" sz="1600" u="sng" dirty="0"/>
          </a:p>
          <a:p>
            <a:pPr lvl="1" eaLnBrk="1" hangingPunct="1">
              <a:lnSpc>
                <a:spcPct val="130000"/>
              </a:lnSpc>
              <a:buSzPct val="80000"/>
            </a:pPr>
            <a:r>
              <a:rPr lang="en-US" altLang="en-US" sz="1600" dirty="0">
                <a:latin typeface="Arial" panose="020B0604020202020204" pitchFamily="34" charset="0"/>
                <a:cs typeface="Arial" panose="020B0604020202020204" pitchFamily="34" charset="0"/>
              </a:rPr>
              <a:t>Value that occurs most frequently in the data</a:t>
            </a:r>
          </a:p>
          <a:p>
            <a:pPr lvl="1" eaLnBrk="1" hangingPunct="1">
              <a:lnSpc>
                <a:spcPct val="130000"/>
              </a:lnSpc>
              <a:buSzPct val="80000"/>
            </a:pPr>
            <a:r>
              <a:rPr lang="en-US" altLang="en-US" sz="1600" dirty="0">
                <a:latin typeface="Arial" panose="020B0604020202020204" pitchFamily="34" charset="0"/>
                <a:cs typeface="Arial" panose="020B0604020202020204" pitchFamily="34" charset="0"/>
              </a:rPr>
              <a:t>Unimodal, bimodal, </a:t>
            </a:r>
            <a:r>
              <a:rPr lang="en-US" altLang="en-US" sz="1600" dirty="0" err="1">
                <a:latin typeface="Arial" panose="020B0604020202020204" pitchFamily="34" charset="0"/>
                <a:cs typeface="Arial" panose="020B0604020202020204" pitchFamily="34" charset="0"/>
              </a:rPr>
              <a:t>trimodal</a:t>
            </a:r>
            <a:endParaRPr lang="en-US" altLang="en-US" sz="1600" dirty="0">
              <a:latin typeface="Arial" panose="020B0604020202020204" pitchFamily="34" charset="0"/>
              <a:cs typeface="Arial" panose="020B0604020202020204" pitchFamily="34" charset="0"/>
            </a:endParaRPr>
          </a:p>
          <a:p>
            <a:pPr lvl="1" eaLnBrk="1" hangingPunct="1">
              <a:lnSpc>
                <a:spcPct val="130000"/>
              </a:lnSpc>
              <a:buSzPct val="80000"/>
            </a:pPr>
            <a:r>
              <a:rPr lang="en-US" altLang="en-US" sz="1600" dirty="0">
                <a:latin typeface="Arial" panose="020B0604020202020204" pitchFamily="34" charset="0"/>
                <a:cs typeface="Arial" panose="020B0604020202020204" pitchFamily="34" charset="0"/>
              </a:rPr>
              <a:t>Empirical formula:</a:t>
            </a:r>
          </a:p>
          <a:p>
            <a:pPr eaLnBrk="1" hangingPunct="1">
              <a:lnSpc>
                <a:spcPct val="130000"/>
              </a:lnSpc>
              <a:buSzPct val="80000"/>
            </a:pPr>
            <a:endParaRPr lang="en-US" altLang="en-US" sz="1600" dirty="0"/>
          </a:p>
        </p:txBody>
      </p:sp>
      <p:sp>
        <p:nvSpPr>
          <p:cNvPr id="18435" name="Rectangle 2"/>
          <p:cNvSpPr>
            <a:spLocks noGrp="1" noChangeArrowheads="1"/>
          </p:cNvSpPr>
          <p:nvPr>
            <p:ph type="title" idx="4294967295"/>
          </p:nvPr>
        </p:nvSpPr>
        <p:spPr>
          <a:xfrm>
            <a:off x="205211" y="169037"/>
            <a:ext cx="7886700" cy="993775"/>
          </a:xfrm>
        </p:spPr>
        <p:txBody>
          <a:bodyPr>
            <a:normAutofit/>
          </a:bodyPr>
          <a:lstStyle/>
          <a:p>
            <a:pPr indent="-342900" algn="l">
              <a:lnSpc>
                <a:spcPts val="3600"/>
              </a:lnSpc>
              <a:spcBef>
                <a:spcPts val="0"/>
              </a:spcBef>
            </a:pPr>
            <a:r>
              <a:rPr lang="en-US" altLang="en-US" sz="3600" b="1" spc="-150" dirty="0">
                <a:latin typeface="Arial" pitchFamily="34" charset="0"/>
                <a:ea typeface="+mn-ea"/>
                <a:cs typeface="Arial" pitchFamily="34" charset="0"/>
              </a:rPr>
              <a:t>Measuring the Central Tendency</a:t>
            </a:r>
          </a:p>
        </p:txBody>
      </p:sp>
      <p:sp>
        <p:nvSpPr>
          <p:cNvPr id="18434" name="Slide Number Placeholder 6"/>
          <p:cNvSpPr>
            <a:spLocks noGrp="1"/>
          </p:cNvSpPr>
          <p:nvPr>
            <p:ph type="sldNum" sz="quarter" idx="4294967295"/>
          </p:nvPr>
        </p:nvSpPr>
        <p:spPr>
          <a:xfrm>
            <a:off x="7010400" y="5564188"/>
            <a:ext cx="213360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F36A91DE-A4BE-48A9-83E9-0AAB7996388C}" type="slidenum">
              <a:rPr lang="en-US" altLang="en-US" sz="900">
                <a:solidFill>
                  <a:schemeClr val="tx1">
                    <a:lumMod val="65000"/>
                    <a:lumOff val="35000"/>
                  </a:schemeClr>
                </a:solidFill>
              </a:rPr>
              <a:pPr eaLnBrk="1" hangingPunct="1">
                <a:spcBef>
                  <a:spcPct val="0"/>
                </a:spcBef>
                <a:buClrTx/>
                <a:buSzTx/>
                <a:buFontTx/>
                <a:buNone/>
              </a:pPr>
              <a:t>19</a:t>
            </a:fld>
            <a:endParaRPr lang="en-US" altLang="en-US" sz="900">
              <a:solidFill>
                <a:schemeClr val="tx1">
                  <a:lumMod val="65000"/>
                  <a:lumOff val="35000"/>
                </a:schemeClr>
              </a:solidFill>
            </a:endParaRPr>
          </a:p>
        </p:txBody>
      </p:sp>
      <p:graphicFrame>
        <p:nvGraphicFramePr>
          <p:cNvPr id="18437" name="Object 4"/>
          <p:cNvGraphicFramePr>
            <a:graphicFrameLocks noChangeAspect="1"/>
          </p:cNvGraphicFramePr>
          <p:nvPr>
            <p:extLst>
              <p:ext uri="{D42A27DB-BD31-4B8C-83A1-F6EECF244321}">
                <p14:modId xmlns:p14="http://schemas.microsoft.com/office/powerpoint/2010/main" val="208829561"/>
              </p:ext>
            </p:extLst>
          </p:nvPr>
        </p:nvGraphicFramePr>
        <p:xfrm>
          <a:off x="5940845" y="1605479"/>
          <a:ext cx="1225224" cy="743887"/>
        </p:xfrm>
        <a:graphic>
          <a:graphicData uri="http://schemas.openxmlformats.org/presentationml/2006/ole">
            <mc:AlternateContent xmlns:mc="http://schemas.openxmlformats.org/markup-compatibility/2006">
              <mc:Choice xmlns:v="urn:schemas-microsoft-com:vml" Requires="v">
                <p:oleObj spid="_x0000_s2191" name="Microsoft Equation 3.0" r:id="rId6" imgW="710891" imgH="431613" progId="Equation.3">
                  <p:embed/>
                </p:oleObj>
              </mc:Choice>
              <mc:Fallback>
                <p:oleObj name="Microsoft Equation 3.0" r:id="rId6" imgW="710891" imgH="431613" progId="Equation.3">
                  <p:embed/>
                  <p:pic>
                    <p:nvPicPr>
                      <p:cNvPr id="18437"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0845" y="1605479"/>
                        <a:ext cx="1225224" cy="743887"/>
                      </a:xfrm>
                      <a:prstGeom prst="rect">
                        <a:avLst/>
                      </a:prstGeom>
                      <a:noFill/>
                      <a:ln>
                        <a:noFill/>
                      </a:ln>
                      <a:effectLst/>
                      <a:extLst/>
                    </p:spPr>
                  </p:pic>
                </p:oleObj>
              </mc:Fallback>
            </mc:AlternateContent>
          </a:graphicData>
        </a:graphic>
      </p:graphicFrame>
      <p:graphicFrame>
        <p:nvGraphicFramePr>
          <p:cNvPr id="18438" name="Object 5"/>
          <p:cNvGraphicFramePr>
            <a:graphicFrameLocks noChangeAspect="1"/>
          </p:cNvGraphicFramePr>
          <p:nvPr>
            <p:extLst>
              <p:ext uri="{D42A27DB-BD31-4B8C-83A1-F6EECF244321}">
                <p14:modId xmlns:p14="http://schemas.microsoft.com/office/powerpoint/2010/main" val="307161713"/>
              </p:ext>
            </p:extLst>
          </p:nvPr>
        </p:nvGraphicFramePr>
        <p:xfrm>
          <a:off x="7426633" y="1341370"/>
          <a:ext cx="1330556" cy="1488420"/>
        </p:xfrm>
        <a:graphic>
          <a:graphicData uri="http://schemas.openxmlformats.org/presentationml/2006/ole">
            <mc:AlternateContent xmlns:mc="http://schemas.openxmlformats.org/markup-compatibility/2006">
              <mc:Choice xmlns:v="urn:schemas-microsoft-com:vml" Requires="v">
                <p:oleObj spid="_x0000_s2192" name="Equation" r:id="rId8" imgW="749300" imgH="838200" progId="Equation.3">
                  <p:embed/>
                </p:oleObj>
              </mc:Choice>
              <mc:Fallback>
                <p:oleObj name="Equation" r:id="rId8" imgW="749300" imgH="838200" progId="Equation.3">
                  <p:embed/>
                  <p:pic>
                    <p:nvPicPr>
                      <p:cNvPr id="18438"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26633" y="1341370"/>
                        <a:ext cx="1330556" cy="1488420"/>
                      </a:xfrm>
                      <a:prstGeom prst="rect">
                        <a:avLst/>
                      </a:prstGeom>
                      <a:noFill/>
                      <a:ln>
                        <a:noFill/>
                      </a:ln>
                      <a:effectLst/>
                      <a:extLst/>
                    </p:spPr>
                  </p:pic>
                </p:oleObj>
              </mc:Fallback>
            </mc:AlternateContent>
          </a:graphicData>
        </a:graphic>
      </p:graphicFrame>
      <p:graphicFrame>
        <p:nvGraphicFramePr>
          <p:cNvPr id="18439" name="Object 6"/>
          <p:cNvGraphicFramePr>
            <a:graphicFrameLocks noChangeAspect="1"/>
          </p:cNvGraphicFramePr>
          <p:nvPr>
            <p:extLst>
              <p:ext uri="{D42A27DB-BD31-4B8C-83A1-F6EECF244321}">
                <p14:modId xmlns:p14="http://schemas.microsoft.com/office/powerpoint/2010/main" val="3127127172"/>
              </p:ext>
            </p:extLst>
          </p:nvPr>
        </p:nvGraphicFramePr>
        <p:xfrm>
          <a:off x="5105400" y="3597447"/>
          <a:ext cx="4038600" cy="645580"/>
        </p:xfrm>
        <a:graphic>
          <a:graphicData uri="http://schemas.openxmlformats.org/presentationml/2006/ole">
            <mc:AlternateContent xmlns:mc="http://schemas.openxmlformats.org/markup-compatibility/2006">
              <mc:Choice xmlns:v="urn:schemas-microsoft-com:vml" Requires="v">
                <p:oleObj spid="_x0000_s2193" name="Equation" r:id="rId10" imgW="2387600" imgH="469900" progId="Equation.3">
                  <p:embed/>
                </p:oleObj>
              </mc:Choice>
              <mc:Fallback>
                <p:oleObj name="Equation" r:id="rId10" imgW="2387600" imgH="469900" progId="Equation.3">
                  <p:embed/>
                  <p:pic>
                    <p:nvPicPr>
                      <p:cNvPr id="18439"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5400" y="3597447"/>
                        <a:ext cx="4038600" cy="645580"/>
                      </a:xfrm>
                      <a:prstGeom prst="rect">
                        <a:avLst/>
                      </a:prstGeom>
                      <a:noFill/>
                      <a:ln>
                        <a:noFill/>
                      </a:ln>
                      <a:effectLst/>
                      <a:extLst/>
                    </p:spPr>
                  </p:pic>
                </p:oleObj>
              </mc:Fallback>
            </mc:AlternateContent>
          </a:graphicData>
        </a:graphic>
      </p:graphicFrame>
      <p:graphicFrame>
        <p:nvGraphicFramePr>
          <p:cNvPr id="18440" name="Object 7"/>
          <p:cNvGraphicFramePr>
            <a:graphicFrameLocks noChangeAspect="1"/>
          </p:cNvGraphicFramePr>
          <p:nvPr>
            <p:extLst>
              <p:ext uri="{D42A27DB-BD31-4B8C-83A1-F6EECF244321}">
                <p14:modId xmlns:p14="http://schemas.microsoft.com/office/powerpoint/2010/main" val="1367243971"/>
              </p:ext>
            </p:extLst>
          </p:nvPr>
        </p:nvGraphicFramePr>
        <p:xfrm>
          <a:off x="5181734" y="6149363"/>
          <a:ext cx="3538078" cy="339531"/>
        </p:xfrm>
        <a:graphic>
          <a:graphicData uri="http://schemas.openxmlformats.org/presentationml/2006/ole">
            <mc:AlternateContent xmlns:mc="http://schemas.openxmlformats.org/markup-compatibility/2006">
              <mc:Choice xmlns:v="urn:schemas-microsoft-com:vml" Requires="v">
                <p:oleObj spid="_x0000_s2194" name="Equation" r:id="rId12" imgW="2197100" imgH="203200" progId="Equation.3">
                  <p:embed/>
                </p:oleObj>
              </mc:Choice>
              <mc:Fallback>
                <p:oleObj name="Equation" r:id="rId12" imgW="2197100" imgH="203200" progId="Equation.3">
                  <p:embed/>
                  <p:pic>
                    <p:nvPicPr>
                      <p:cNvPr id="1844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1734" y="6149363"/>
                        <a:ext cx="3538078" cy="339531"/>
                      </a:xfrm>
                      <a:prstGeom prst="rect">
                        <a:avLst/>
                      </a:prstGeom>
                      <a:noFill/>
                      <a:ln>
                        <a:noFill/>
                      </a:ln>
                      <a:effectLst/>
                      <a:extLst/>
                    </p:spPr>
                  </p:pic>
                </p:oleObj>
              </mc:Fallback>
            </mc:AlternateContent>
          </a:graphicData>
        </a:graphic>
      </p:graphicFrame>
      <p:pic>
        <p:nvPicPr>
          <p:cNvPr id="18442" name="Picture 1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982690" y="4368943"/>
            <a:ext cx="1737122" cy="155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443" name="Straight Arrow Connector 2"/>
          <p:cNvCxnSpPr>
            <a:cxnSpLocks noChangeShapeType="1"/>
          </p:cNvCxnSpPr>
          <p:nvPr/>
        </p:nvCxnSpPr>
        <p:spPr bwMode="auto">
          <a:xfrm>
            <a:off x="6134357" y="5366330"/>
            <a:ext cx="838200" cy="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2221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2400" y="1493837"/>
            <a:ext cx="8610600" cy="1858963"/>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2" name="Content Placeholder 1"/>
          <p:cNvSpPr>
            <a:spLocks noGrp="1"/>
          </p:cNvSpPr>
          <p:nvPr>
            <p:ph idx="1"/>
          </p:nvPr>
        </p:nvSpPr>
        <p:spPr/>
        <p:txBody>
          <a:bodyPr>
            <a:noAutofit/>
          </a:bodyPr>
          <a:lstStyle/>
          <a:p>
            <a:pPr lvl="0">
              <a:buFont typeface="Arial" panose="020B0604020202020204" pitchFamily="34" charset="0"/>
              <a:buChar char="•"/>
            </a:pPr>
            <a:r>
              <a:rPr lang="en-IN" sz="1800" dirty="0">
                <a:solidFill>
                  <a:srgbClr val="0070C0"/>
                </a:solidFill>
              </a:rPr>
              <a:t>Types of Data, </a:t>
            </a:r>
            <a:r>
              <a:rPr lang="en-IN" sz="1800" dirty="0" smtClean="0">
                <a:solidFill>
                  <a:srgbClr val="0070C0"/>
                </a:solidFill>
              </a:rPr>
              <a:t>and Datasets</a:t>
            </a:r>
          </a:p>
          <a:p>
            <a:pPr lvl="1">
              <a:buFont typeface="Arial" panose="020B0604020202020204" pitchFamily="34" charset="0"/>
              <a:buChar char="•"/>
            </a:pPr>
            <a:r>
              <a:rPr lang="en-IN" sz="1400" dirty="0">
                <a:solidFill>
                  <a:srgbClr val="0070C0"/>
                </a:solidFill>
              </a:rPr>
              <a:t>Data </a:t>
            </a:r>
            <a:r>
              <a:rPr lang="en-IN" sz="1400" dirty="0" smtClean="0">
                <a:solidFill>
                  <a:srgbClr val="0070C0"/>
                </a:solidFill>
              </a:rPr>
              <a:t>Format</a:t>
            </a:r>
          </a:p>
          <a:p>
            <a:pPr lvl="1">
              <a:buFont typeface="Arial" panose="020B0604020202020204" pitchFamily="34" charset="0"/>
              <a:buChar char="•"/>
            </a:pPr>
            <a:r>
              <a:rPr lang="en-US" sz="1400" dirty="0">
                <a:solidFill>
                  <a:srgbClr val="0070C0"/>
                </a:solidFill>
              </a:rPr>
              <a:t>High dimensional data </a:t>
            </a:r>
            <a:endParaRPr lang="en-US" sz="1400" dirty="0" smtClean="0">
              <a:solidFill>
                <a:srgbClr val="0070C0"/>
              </a:solidFill>
            </a:endParaRPr>
          </a:p>
          <a:p>
            <a:pPr lvl="1">
              <a:buFont typeface="Arial" panose="020B0604020202020204" pitchFamily="34" charset="0"/>
              <a:buChar char="•"/>
            </a:pPr>
            <a:r>
              <a:rPr lang="en-US" sz="1400" dirty="0">
                <a:solidFill>
                  <a:srgbClr val="0070C0"/>
                </a:solidFill>
              </a:rPr>
              <a:t>Data representation </a:t>
            </a:r>
            <a:r>
              <a:rPr lang="en-US" sz="1400" dirty="0" smtClean="0">
                <a:solidFill>
                  <a:srgbClr val="0070C0"/>
                </a:solidFill>
              </a:rPr>
              <a:t>- </a:t>
            </a:r>
            <a:r>
              <a:rPr lang="en-US" sz="1200" dirty="0" smtClean="0">
                <a:solidFill>
                  <a:srgbClr val="0070C0"/>
                </a:solidFill>
              </a:rPr>
              <a:t>Graphs </a:t>
            </a:r>
            <a:r>
              <a:rPr lang="en-US" sz="1200" dirty="0">
                <a:solidFill>
                  <a:srgbClr val="0070C0"/>
                </a:solidFill>
              </a:rPr>
              <a:t>and networks, </a:t>
            </a:r>
            <a:r>
              <a:rPr lang="en-US" sz="1100" dirty="0" smtClean="0">
                <a:solidFill>
                  <a:srgbClr val="0070C0"/>
                </a:solidFill>
              </a:rPr>
              <a:t>Matrices</a:t>
            </a:r>
            <a:r>
              <a:rPr lang="en-US" sz="1100" dirty="0">
                <a:solidFill>
                  <a:srgbClr val="0070C0"/>
                </a:solidFill>
              </a:rPr>
              <a:t>, Vectors, </a:t>
            </a:r>
            <a:r>
              <a:rPr lang="en-US" sz="1100" dirty="0" smtClean="0">
                <a:solidFill>
                  <a:srgbClr val="0070C0"/>
                </a:solidFill>
              </a:rPr>
              <a:t>Data </a:t>
            </a:r>
            <a:r>
              <a:rPr lang="en-US" sz="1100" dirty="0">
                <a:solidFill>
                  <a:srgbClr val="0070C0"/>
                </a:solidFill>
              </a:rPr>
              <a:t>Frames, list </a:t>
            </a:r>
            <a:r>
              <a:rPr lang="en-US" sz="1100" dirty="0" smtClean="0">
                <a:solidFill>
                  <a:srgbClr val="0070C0"/>
                </a:solidFill>
              </a:rPr>
              <a:t> Libraries </a:t>
            </a:r>
            <a:r>
              <a:rPr lang="en-US" sz="1100" dirty="0">
                <a:solidFill>
                  <a:srgbClr val="0070C0"/>
                </a:solidFill>
              </a:rPr>
              <a:t>of Graph, Matrices and vectors </a:t>
            </a:r>
          </a:p>
          <a:p>
            <a:pPr>
              <a:buFont typeface="Arial" panose="020B0604020202020204" pitchFamily="34" charset="0"/>
              <a:buChar char="•"/>
            </a:pPr>
            <a:r>
              <a:rPr lang="en-US" sz="1600" dirty="0" smtClean="0">
                <a:solidFill>
                  <a:srgbClr val="0070C0"/>
                </a:solidFill>
              </a:rPr>
              <a:t>Data </a:t>
            </a:r>
            <a:r>
              <a:rPr lang="en-US" sz="1600" dirty="0">
                <a:solidFill>
                  <a:srgbClr val="0070C0"/>
                </a:solidFill>
              </a:rPr>
              <a:t>quality </a:t>
            </a:r>
          </a:p>
          <a:p>
            <a:pPr lvl="0">
              <a:buFont typeface="Arial" panose="020B0604020202020204" pitchFamily="34" charset="0"/>
              <a:buChar char="•"/>
            </a:pPr>
            <a:r>
              <a:rPr lang="en-IN" sz="1400" dirty="0" smtClean="0">
                <a:solidFill>
                  <a:srgbClr val="0070C0"/>
                </a:solidFill>
              </a:rPr>
              <a:t>Epicycles </a:t>
            </a:r>
            <a:r>
              <a:rPr lang="en-IN" sz="1400" dirty="0">
                <a:solidFill>
                  <a:srgbClr val="0070C0"/>
                </a:solidFill>
              </a:rPr>
              <a:t>of Data Analysis</a:t>
            </a:r>
            <a:endParaRPr lang="en-US" sz="1400" dirty="0">
              <a:solidFill>
                <a:srgbClr val="0070C0"/>
              </a:solidFill>
            </a:endParaRPr>
          </a:p>
          <a:p>
            <a:pPr lvl="0">
              <a:buFont typeface="Arial" panose="020B0604020202020204" pitchFamily="34" charset="0"/>
              <a:buChar char="•"/>
            </a:pPr>
            <a:r>
              <a:rPr lang="en-IN" sz="1400" dirty="0"/>
              <a:t>Data Models</a:t>
            </a:r>
            <a:endParaRPr lang="en-US" sz="1400" dirty="0"/>
          </a:p>
          <a:p>
            <a:pPr lvl="1"/>
            <a:r>
              <a:rPr lang="en-IN" sz="1000" dirty="0"/>
              <a:t>Model as expectation</a:t>
            </a:r>
            <a:endParaRPr lang="en-US" sz="1000" dirty="0"/>
          </a:p>
          <a:p>
            <a:pPr lvl="1"/>
            <a:r>
              <a:rPr lang="en-IN" sz="1000" dirty="0"/>
              <a:t>Comparing models to reality</a:t>
            </a:r>
            <a:endParaRPr lang="en-US" sz="1000" dirty="0"/>
          </a:p>
          <a:p>
            <a:pPr lvl="1"/>
            <a:r>
              <a:rPr lang="en-IN" sz="1000" dirty="0"/>
              <a:t>Reactions to Data</a:t>
            </a:r>
            <a:endParaRPr lang="en-US" sz="1000" dirty="0"/>
          </a:p>
          <a:p>
            <a:pPr lvl="1"/>
            <a:r>
              <a:rPr lang="en-IN" sz="1000" dirty="0"/>
              <a:t>Refining our expectations</a:t>
            </a:r>
            <a:endParaRPr lang="en-US" sz="1000" dirty="0"/>
          </a:p>
          <a:p>
            <a:pPr lvl="0">
              <a:buFont typeface="Arial" panose="020B0604020202020204" pitchFamily="34" charset="0"/>
              <a:buChar char="•"/>
            </a:pPr>
            <a:r>
              <a:rPr lang="en-IN" sz="1400" dirty="0"/>
              <a:t>Six Types of the Questions</a:t>
            </a:r>
            <a:endParaRPr lang="en-US" sz="1400" dirty="0"/>
          </a:p>
          <a:p>
            <a:pPr lvl="0">
              <a:buFont typeface="Arial" panose="020B0604020202020204" pitchFamily="34" charset="0"/>
              <a:buChar char="•"/>
            </a:pPr>
            <a:r>
              <a:rPr lang="en-IN" sz="1400" dirty="0"/>
              <a:t>Characteristics of Good Question</a:t>
            </a:r>
            <a:endParaRPr lang="en-US" sz="1400" dirty="0"/>
          </a:p>
          <a:p>
            <a:pPr lvl="0">
              <a:buFont typeface="Arial" panose="020B0604020202020204" pitchFamily="34" charset="0"/>
              <a:buChar char="•"/>
            </a:pPr>
            <a:r>
              <a:rPr lang="en-IN" sz="1400" dirty="0"/>
              <a:t>Formal modelling</a:t>
            </a:r>
            <a:endParaRPr lang="en-US" sz="1400" dirty="0"/>
          </a:p>
          <a:p>
            <a:pPr lvl="1"/>
            <a:r>
              <a:rPr lang="en-IN" sz="1000" dirty="0"/>
              <a:t>General Framework</a:t>
            </a:r>
            <a:endParaRPr lang="en-US" sz="1000" dirty="0"/>
          </a:p>
          <a:p>
            <a:pPr lvl="1"/>
            <a:r>
              <a:rPr lang="en-IN" sz="1000" dirty="0"/>
              <a:t>Associational Analyses</a:t>
            </a:r>
            <a:endParaRPr lang="en-US" sz="1000" dirty="0"/>
          </a:p>
          <a:p>
            <a:pPr>
              <a:buFont typeface="Arial" panose="020B0604020202020204" pitchFamily="34" charset="0"/>
              <a:buChar char="•"/>
            </a:pPr>
            <a:r>
              <a:rPr lang="en-US" sz="1400" dirty="0"/>
              <a:t>Prediction Analyses</a:t>
            </a:r>
          </a:p>
        </p:txBody>
      </p:sp>
      <p:sp>
        <p:nvSpPr>
          <p:cNvPr id="3" name="Content Placeholder 2"/>
          <p:cNvSpPr>
            <a:spLocks noGrp="1"/>
          </p:cNvSpPr>
          <p:nvPr>
            <p:ph sz="quarter" idx="10"/>
          </p:nvPr>
        </p:nvSpPr>
        <p:spPr/>
        <p:txBody>
          <a:bodyPr/>
          <a:lstStyle/>
          <a:p>
            <a:r>
              <a:rPr lang="en-US" dirty="0"/>
              <a:t>Objectives</a:t>
            </a:r>
          </a:p>
        </p:txBody>
      </p:sp>
    </p:spTree>
    <p:extLst>
      <p:ext uri="{BB962C8B-B14F-4D97-AF65-F5344CB8AC3E}">
        <p14:creationId xmlns:p14="http://schemas.microsoft.com/office/powerpoint/2010/main" val="2579278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3" name="Picture 6" descr="rightskewed"/>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5006611" y="3203013"/>
            <a:ext cx="3795483" cy="3296211"/>
          </a:xfrm>
          <a:noFill/>
        </p:spPr>
      </p:pic>
      <p:pic>
        <p:nvPicPr>
          <p:cNvPr id="19464" name="Picture 8" descr="leftskewed"/>
          <p:cNvPicPr>
            <a:picLocks noGrp="1" noChangeAspect="1" noChangeArrowheads="1"/>
          </p:cNvPicPr>
          <p:nvPr>
            <p:ph sz="quarter" idx="10"/>
          </p:nvPr>
        </p:nvPicPr>
        <p:blipFill>
          <a:blip r:embed="rId4" cstate="print">
            <a:extLst>
              <a:ext uri="{28A0092B-C50C-407E-A947-70E740481C1C}">
                <a14:useLocalDpi xmlns:a14="http://schemas.microsoft.com/office/drawing/2010/main" val="0"/>
              </a:ext>
            </a:extLst>
          </a:blip>
          <a:stretch>
            <a:fillRect/>
          </a:stretch>
        </p:blipFill>
        <p:spPr>
          <a:xfrm>
            <a:off x="0" y="3203014"/>
            <a:ext cx="4394944" cy="3296210"/>
          </a:xfrm>
          <a:noFill/>
        </p:spPr>
      </p:pic>
      <p:sp>
        <p:nvSpPr>
          <p:cNvPr id="19461" name="Rectangle 2"/>
          <p:cNvSpPr>
            <a:spLocks noGrp="1" noChangeArrowheads="1"/>
          </p:cNvSpPr>
          <p:nvPr>
            <p:ph type="title" idx="4294967295"/>
          </p:nvPr>
        </p:nvSpPr>
        <p:spPr>
          <a:xfrm>
            <a:off x="291782" y="404813"/>
            <a:ext cx="7886700" cy="890587"/>
          </a:xfrm>
        </p:spPr>
        <p:txBody>
          <a:bodyPr>
            <a:normAutofit/>
          </a:bodyPr>
          <a:lstStyle/>
          <a:p>
            <a:pPr indent="-342900" algn="l">
              <a:lnSpc>
                <a:spcPts val="3600"/>
              </a:lnSpc>
              <a:spcBef>
                <a:spcPts val="0"/>
              </a:spcBef>
            </a:pPr>
            <a:r>
              <a:rPr lang="en-US" altLang="en-US" sz="2100" b="1" dirty="0"/>
              <a:t> </a:t>
            </a:r>
            <a:r>
              <a:rPr lang="en-US" altLang="en-US" sz="3600" b="1" spc="-150" dirty="0">
                <a:latin typeface="Arial" pitchFamily="34" charset="0"/>
                <a:ea typeface="+mn-ea"/>
                <a:cs typeface="Arial" pitchFamily="34" charset="0"/>
              </a:rPr>
              <a:t>Symmetric vs. Skewed Data</a:t>
            </a:r>
          </a:p>
        </p:txBody>
      </p:sp>
      <p:sp>
        <p:nvSpPr>
          <p:cNvPr id="19460" name="Slide Number Placeholder 7"/>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7BE2AC7C-4951-4070-86C6-36DCC8E64DC7}" type="slidenum">
              <a:rPr lang="en-US" altLang="en-US" sz="900"/>
              <a:pPr eaLnBrk="1" hangingPunct="1">
                <a:spcBef>
                  <a:spcPct val="0"/>
                </a:spcBef>
                <a:buClrTx/>
                <a:buSzTx/>
                <a:buFontTx/>
                <a:buNone/>
              </a:pPr>
              <a:t>20</a:t>
            </a:fld>
            <a:endParaRPr lang="en-US" altLang="en-US" sz="900"/>
          </a:p>
        </p:txBody>
      </p:sp>
      <p:sp>
        <p:nvSpPr>
          <p:cNvPr id="19462" name="Rectangle 3"/>
          <p:cNvSpPr>
            <a:spLocks noGrp="1" noChangeArrowheads="1"/>
          </p:cNvSpPr>
          <p:nvPr>
            <p:ph type="body" sz="half" idx="4294967295"/>
          </p:nvPr>
        </p:nvSpPr>
        <p:spPr>
          <a:xfrm>
            <a:off x="0" y="1506538"/>
            <a:ext cx="8355013" cy="941387"/>
          </a:xfrm>
        </p:spPr>
        <p:txBody>
          <a:bodyPr>
            <a:noAutofit/>
          </a:bodyPr>
          <a:lstStyle/>
          <a:p>
            <a:pPr eaLnBrk="1" hangingPunct="1">
              <a:lnSpc>
                <a:spcPct val="120000"/>
              </a:lnSpc>
            </a:pPr>
            <a:r>
              <a:rPr lang="en-US" altLang="en-US" sz="1800" dirty="0">
                <a:solidFill>
                  <a:schemeClr val="tx2"/>
                </a:solidFill>
                <a:latin typeface="Calibri" panose="020F0502020204030204" pitchFamily="34" charset="0"/>
              </a:rPr>
              <a:t>Median, mean and mode of symmetric, positively and negatively skewed data</a:t>
            </a:r>
          </a:p>
        </p:txBody>
      </p:sp>
      <p:pic>
        <p:nvPicPr>
          <p:cNvPr id="19465" name="Picture 10" descr="ha02skew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7059" y="2163973"/>
            <a:ext cx="3796145" cy="235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6" name="Rectangle 11"/>
          <p:cNvSpPr>
            <a:spLocks noChangeArrowheads="1"/>
          </p:cNvSpPr>
          <p:nvPr/>
        </p:nvSpPr>
        <p:spPr bwMode="auto">
          <a:xfrm>
            <a:off x="851159" y="5715000"/>
            <a:ext cx="14859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120000"/>
              </a:lnSpc>
              <a:buFont typeface="Wingdings" panose="05000000000000000000" pitchFamily="2" charset="2"/>
              <a:buNone/>
            </a:pPr>
            <a:r>
              <a:rPr lang="en-US" altLang="en-US" sz="1200" dirty="0">
                <a:solidFill>
                  <a:schemeClr val="tx2"/>
                </a:solidFill>
              </a:rPr>
              <a:t>positively skewed</a:t>
            </a:r>
          </a:p>
        </p:txBody>
      </p:sp>
      <p:sp>
        <p:nvSpPr>
          <p:cNvPr id="19467" name="Rectangle 12"/>
          <p:cNvSpPr>
            <a:spLocks noChangeArrowheads="1"/>
          </p:cNvSpPr>
          <p:nvPr/>
        </p:nvSpPr>
        <p:spPr bwMode="auto">
          <a:xfrm>
            <a:off x="6899436" y="5722374"/>
            <a:ext cx="14859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120000"/>
              </a:lnSpc>
              <a:buFont typeface="Wingdings" panose="05000000000000000000" pitchFamily="2" charset="2"/>
              <a:buNone/>
            </a:pPr>
            <a:r>
              <a:rPr lang="en-US" altLang="en-US" sz="1200" dirty="0">
                <a:solidFill>
                  <a:schemeClr val="tx2"/>
                </a:solidFill>
              </a:rPr>
              <a:t>negatively skewed</a:t>
            </a:r>
          </a:p>
        </p:txBody>
      </p:sp>
      <p:sp>
        <p:nvSpPr>
          <p:cNvPr id="19468" name="Rectangle 13"/>
          <p:cNvSpPr>
            <a:spLocks noChangeArrowheads="1"/>
          </p:cNvSpPr>
          <p:nvPr/>
        </p:nvSpPr>
        <p:spPr bwMode="auto">
          <a:xfrm>
            <a:off x="3932959" y="3979020"/>
            <a:ext cx="14859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120000"/>
              </a:lnSpc>
              <a:buFont typeface="Wingdings" panose="05000000000000000000" pitchFamily="2" charset="2"/>
              <a:buNone/>
            </a:pPr>
            <a:r>
              <a:rPr lang="en-US" altLang="en-US" sz="1200" dirty="0">
                <a:solidFill>
                  <a:schemeClr val="tx2"/>
                </a:solidFill>
              </a:rPr>
              <a:t>symmetric</a:t>
            </a:r>
          </a:p>
        </p:txBody>
      </p:sp>
    </p:spTree>
    <p:extLst>
      <p:ext uri="{BB962C8B-B14F-4D97-AF65-F5344CB8AC3E}">
        <p14:creationId xmlns:p14="http://schemas.microsoft.com/office/powerpoint/2010/main" val="1634403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6"/>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7103E42A-517E-4332-AE26-BE02D1DA43A0}" type="slidenum">
              <a:rPr lang="en-US" altLang="en-US" sz="900"/>
              <a:pPr eaLnBrk="1" hangingPunct="1">
                <a:spcBef>
                  <a:spcPct val="0"/>
                </a:spcBef>
                <a:buClrTx/>
                <a:buSzTx/>
                <a:buFontTx/>
                <a:buNone/>
              </a:pPr>
              <a:t>21</a:t>
            </a:fld>
            <a:endParaRPr lang="en-US" altLang="en-US" sz="900"/>
          </a:p>
        </p:txBody>
      </p:sp>
      <p:sp>
        <p:nvSpPr>
          <p:cNvPr id="2" name="Content Placeholder 1"/>
          <p:cNvSpPr>
            <a:spLocks noGrp="1"/>
          </p:cNvSpPr>
          <p:nvPr>
            <p:ph sz="quarter" idx="10"/>
          </p:nvPr>
        </p:nvSpPr>
        <p:spPr/>
        <p:txBody>
          <a:bodyPr/>
          <a:lstStyle/>
          <a:p>
            <a:r>
              <a:rPr lang="en-US" dirty="0"/>
              <a:t>Measuring the Dispersion of Data</a:t>
            </a:r>
          </a:p>
        </p:txBody>
      </p:sp>
      <p:sp>
        <p:nvSpPr>
          <p:cNvPr id="8" name="Rectangle 3"/>
          <p:cNvSpPr txBox="1">
            <a:spLocks noChangeArrowheads="1"/>
          </p:cNvSpPr>
          <p:nvPr/>
        </p:nvSpPr>
        <p:spPr>
          <a:xfrm>
            <a:off x="304800" y="1320442"/>
            <a:ext cx="8763000" cy="5156557"/>
          </a:xfrm>
          <a:prstGeom prst="rect">
            <a:avLst/>
          </a:prstGeom>
        </p:spPr>
        <p:txBody>
          <a:bodyPr vert="horz" lIns="91440" tIns="45720" rIns="91440" bIns="45720" rtlCol="0" anchor="ctr" anchorCtr="0">
            <a:noAutofit/>
          </a:bodyPr>
          <a:lstStyle>
            <a:lvl1pPr marL="0" indent="-342900" algn="l" defTabSz="914400" rtl="0" eaLnBrk="1" latinLnBrk="0" hangingPunct="1">
              <a:lnSpc>
                <a:spcPts val="3600"/>
              </a:lnSpc>
              <a:spcBef>
                <a:spcPts val="0"/>
              </a:spcBef>
              <a:buFont typeface="Arial" pitchFamily="34" charset="0"/>
              <a:buNone/>
              <a:defRPr sz="3600" b="1" kern="1200" spc="-150" baseline="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buSzPct val="80000"/>
            </a:pPr>
            <a:r>
              <a:rPr lang="en-US" altLang="en-US" sz="2000" dirty="0" smtClean="0">
                <a:latin typeface="Calibri" panose="020F0502020204030204" pitchFamily="34" charset="0"/>
              </a:rPr>
              <a:t>Quartiles, outliers and boxplots</a:t>
            </a:r>
          </a:p>
          <a:p>
            <a:pPr lvl="1">
              <a:lnSpc>
                <a:spcPct val="130000"/>
              </a:lnSpc>
              <a:buSzPct val="80000"/>
            </a:pPr>
            <a:r>
              <a:rPr lang="en-US" altLang="en-US" sz="2000" b="1" dirty="0" smtClean="0">
                <a:latin typeface="Calibri" panose="020F0502020204030204" pitchFamily="34" charset="0"/>
              </a:rPr>
              <a:t>Quartiles</a:t>
            </a:r>
            <a:r>
              <a:rPr lang="en-US" altLang="en-US" sz="2000" dirty="0" smtClean="0">
                <a:latin typeface="Calibri" panose="020F0502020204030204" pitchFamily="34" charset="0"/>
              </a:rPr>
              <a:t>: Q</a:t>
            </a:r>
            <a:r>
              <a:rPr lang="en-US" altLang="en-US" sz="2000" baseline="-25000" dirty="0" smtClean="0">
                <a:latin typeface="Calibri" panose="020F0502020204030204" pitchFamily="34" charset="0"/>
              </a:rPr>
              <a:t>1</a:t>
            </a:r>
            <a:r>
              <a:rPr lang="en-US" altLang="en-US" sz="2000" dirty="0" smtClean="0">
                <a:latin typeface="Calibri" panose="020F0502020204030204" pitchFamily="34" charset="0"/>
              </a:rPr>
              <a:t> (25</a:t>
            </a:r>
            <a:r>
              <a:rPr lang="en-US" altLang="en-US" sz="2000" baseline="30000" dirty="0" smtClean="0">
                <a:latin typeface="Calibri" panose="020F0502020204030204" pitchFamily="34" charset="0"/>
              </a:rPr>
              <a:t>th</a:t>
            </a:r>
            <a:r>
              <a:rPr lang="en-US" altLang="en-US" sz="2000" dirty="0" smtClean="0">
                <a:latin typeface="Calibri" panose="020F0502020204030204" pitchFamily="34" charset="0"/>
              </a:rPr>
              <a:t> percentile), Q</a:t>
            </a:r>
            <a:r>
              <a:rPr lang="en-US" altLang="en-US" sz="2000" baseline="-25000" dirty="0" smtClean="0">
                <a:latin typeface="Calibri" panose="020F0502020204030204" pitchFamily="34" charset="0"/>
              </a:rPr>
              <a:t>3</a:t>
            </a:r>
            <a:r>
              <a:rPr lang="en-US" altLang="en-US" sz="2000" dirty="0" smtClean="0">
                <a:latin typeface="Calibri" panose="020F0502020204030204" pitchFamily="34" charset="0"/>
              </a:rPr>
              <a:t> (75</a:t>
            </a:r>
            <a:r>
              <a:rPr lang="en-US" altLang="en-US" sz="2000" baseline="30000" dirty="0" smtClean="0">
                <a:latin typeface="Calibri" panose="020F0502020204030204" pitchFamily="34" charset="0"/>
              </a:rPr>
              <a:t>th</a:t>
            </a:r>
            <a:r>
              <a:rPr lang="en-US" altLang="en-US" sz="2000" dirty="0" smtClean="0">
                <a:latin typeface="Calibri" panose="020F0502020204030204" pitchFamily="34" charset="0"/>
              </a:rPr>
              <a:t> percentile)</a:t>
            </a:r>
          </a:p>
          <a:p>
            <a:pPr lvl="1">
              <a:lnSpc>
                <a:spcPct val="130000"/>
              </a:lnSpc>
              <a:buSzPct val="80000"/>
            </a:pPr>
            <a:r>
              <a:rPr lang="en-US" altLang="en-US" sz="2000" b="1" dirty="0" smtClean="0">
                <a:latin typeface="Calibri" panose="020F0502020204030204" pitchFamily="34" charset="0"/>
              </a:rPr>
              <a:t>Inter-quartile range</a:t>
            </a:r>
            <a:r>
              <a:rPr lang="en-US" altLang="en-US" sz="2000" dirty="0" smtClean="0">
                <a:latin typeface="Calibri" panose="020F0502020204030204" pitchFamily="34" charset="0"/>
              </a:rPr>
              <a:t>: IQR = Q</a:t>
            </a:r>
            <a:r>
              <a:rPr lang="en-US" altLang="en-US" sz="2000" baseline="-25000" dirty="0" smtClean="0">
                <a:latin typeface="Calibri" panose="020F0502020204030204" pitchFamily="34" charset="0"/>
              </a:rPr>
              <a:t>3 </a:t>
            </a:r>
            <a:r>
              <a:rPr lang="en-US" altLang="en-US" sz="2000" dirty="0" smtClean="0">
                <a:latin typeface="Calibri" panose="020F0502020204030204" pitchFamily="34" charset="0"/>
              </a:rPr>
              <a:t>–</a:t>
            </a:r>
            <a:r>
              <a:rPr lang="en-US" altLang="en-US" sz="2000" baseline="-25000" dirty="0" smtClean="0">
                <a:latin typeface="Calibri" panose="020F0502020204030204" pitchFamily="34" charset="0"/>
              </a:rPr>
              <a:t> </a:t>
            </a:r>
            <a:r>
              <a:rPr lang="en-US" altLang="en-US" sz="2000" dirty="0" smtClean="0">
                <a:latin typeface="Calibri" panose="020F0502020204030204" pitchFamily="34" charset="0"/>
              </a:rPr>
              <a:t>Q</a:t>
            </a:r>
            <a:r>
              <a:rPr lang="en-US" altLang="en-US" sz="2000" baseline="-25000" dirty="0" smtClean="0">
                <a:latin typeface="Calibri" panose="020F0502020204030204" pitchFamily="34" charset="0"/>
              </a:rPr>
              <a:t>1 </a:t>
            </a:r>
          </a:p>
          <a:p>
            <a:pPr lvl="1">
              <a:lnSpc>
                <a:spcPct val="130000"/>
              </a:lnSpc>
              <a:buSzPct val="80000"/>
            </a:pPr>
            <a:r>
              <a:rPr lang="en-US" altLang="en-US" sz="2000" b="1" dirty="0" smtClean="0">
                <a:latin typeface="Calibri" panose="020F0502020204030204" pitchFamily="34" charset="0"/>
              </a:rPr>
              <a:t>Five number summary</a:t>
            </a:r>
            <a:r>
              <a:rPr lang="en-US" altLang="en-US" sz="2000" dirty="0" smtClean="0">
                <a:latin typeface="Calibri" panose="020F0502020204030204" pitchFamily="34" charset="0"/>
              </a:rPr>
              <a:t>: min, Q</a:t>
            </a:r>
            <a:r>
              <a:rPr lang="en-US" altLang="en-US" sz="2000" baseline="-25000" dirty="0" smtClean="0">
                <a:latin typeface="Calibri" panose="020F0502020204030204" pitchFamily="34" charset="0"/>
              </a:rPr>
              <a:t>1</a:t>
            </a:r>
            <a:r>
              <a:rPr lang="en-US" altLang="en-US" sz="2000" dirty="0" smtClean="0">
                <a:latin typeface="Calibri" panose="020F0502020204030204" pitchFamily="34" charset="0"/>
              </a:rPr>
              <a:t>, median,</a:t>
            </a:r>
            <a:r>
              <a:rPr lang="en-US" altLang="en-US" sz="2000" baseline="-25000" dirty="0" smtClean="0">
                <a:latin typeface="Calibri" panose="020F0502020204030204" pitchFamily="34" charset="0"/>
              </a:rPr>
              <a:t> </a:t>
            </a:r>
            <a:r>
              <a:rPr lang="en-US" altLang="en-US" sz="2000" dirty="0" smtClean="0">
                <a:latin typeface="Calibri" panose="020F0502020204030204" pitchFamily="34" charset="0"/>
              </a:rPr>
              <a:t>Q</a:t>
            </a:r>
            <a:r>
              <a:rPr lang="en-US" altLang="en-US" sz="2000" baseline="-25000" dirty="0" smtClean="0">
                <a:latin typeface="Calibri" panose="020F0502020204030204" pitchFamily="34" charset="0"/>
              </a:rPr>
              <a:t>3</a:t>
            </a:r>
            <a:r>
              <a:rPr lang="en-US" altLang="en-US" sz="2000" dirty="0" smtClean="0">
                <a:latin typeface="Calibri" panose="020F0502020204030204" pitchFamily="34" charset="0"/>
              </a:rPr>
              <a:t>, max</a:t>
            </a:r>
          </a:p>
          <a:p>
            <a:pPr lvl="1">
              <a:lnSpc>
                <a:spcPct val="130000"/>
              </a:lnSpc>
              <a:buSzPct val="80000"/>
            </a:pPr>
            <a:r>
              <a:rPr lang="en-US" altLang="en-US" sz="2000" b="1" dirty="0" smtClean="0">
                <a:latin typeface="Calibri" panose="020F0502020204030204" pitchFamily="34" charset="0"/>
              </a:rPr>
              <a:t>Boxplot</a:t>
            </a:r>
            <a:r>
              <a:rPr lang="en-US" altLang="en-US" sz="2000" dirty="0" smtClean="0">
                <a:latin typeface="Calibri" panose="020F0502020204030204" pitchFamily="34" charset="0"/>
              </a:rPr>
              <a:t>: ends of the box are the quartiles; median is marked; add whiskers, and plot outliers individually</a:t>
            </a:r>
          </a:p>
          <a:p>
            <a:pPr lvl="1">
              <a:lnSpc>
                <a:spcPct val="130000"/>
              </a:lnSpc>
              <a:buSzPct val="80000"/>
            </a:pPr>
            <a:r>
              <a:rPr lang="en-US" altLang="en-US" sz="2000" b="1" dirty="0" smtClean="0">
                <a:latin typeface="Calibri" panose="020F0502020204030204" pitchFamily="34" charset="0"/>
              </a:rPr>
              <a:t>Outlier</a:t>
            </a:r>
            <a:r>
              <a:rPr lang="en-US" altLang="en-US" sz="2000" dirty="0" smtClean="0">
                <a:latin typeface="Calibri" panose="020F0502020204030204" pitchFamily="34" charset="0"/>
              </a:rPr>
              <a:t>: usually, a value higher/lower than 1.5 x IQR</a:t>
            </a:r>
          </a:p>
          <a:p>
            <a:pPr>
              <a:lnSpc>
                <a:spcPct val="130000"/>
              </a:lnSpc>
              <a:buSzPct val="80000"/>
            </a:pPr>
            <a:r>
              <a:rPr lang="en-US" altLang="en-US" sz="2000" dirty="0" smtClean="0">
                <a:latin typeface="Calibri" panose="020F0502020204030204" pitchFamily="34" charset="0"/>
              </a:rPr>
              <a:t>Variance and standard deviation (</a:t>
            </a:r>
            <a:r>
              <a:rPr lang="en-US" altLang="en-US" sz="2000" i="1" dirty="0" smtClean="0">
                <a:latin typeface="Calibri" panose="020F0502020204030204" pitchFamily="34" charset="0"/>
              </a:rPr>
              <a:t>sample:</a:t>
            </a:r>
            <a:r>
              <a:rPr lang="en-US" altLang="en-US" sz="2000" dirty="0" smtClean="0">
                <a:latin typeface="Calibri" panose="020F0502020204030204" pitchFamily="34" charset="0"/>
              </a:rPr>
              <a:t> </a:t>
            </a:r>
            <a:r>
              <a:rPr lang="en-US" altLang="en-US" sz="2000" i="1" dirty="0" smtClean="0">
                <a:latin typeface="Calibri" panose="020F0502020204030204" pitchFamily="34" charset="0"/>
              </a:rPr>
              <a:t>s, population: </a:t>
            </a:r>
            <a:r>
              <a:rPr lang="el-GR" altLang="en-US" sz="2000" i="1" dirty="0" smtClean="0">
                <a:latin typeface="Calibri" panose="020F0502020204030204" pitchFamily="34" charset="0"/>
              </a:rPr>
              <a:t>σ</a:t>
            </a:r>
            <a:r>
              <a:rPr lang="en-US" altLang="en-US" sz="2000" i="1" dirty="0" smtClean="0">
                <a:latin typeface="Calibri" panose="020F0502020204030204" pitchFamily="34" charset="0"/>
              </a:rPr>
              <a:t>)</a:t>
            </a:r>
            <a:endParaRPr lang="en-US" altLang="en-US" sz="2000" dirty="0" smtClean="0">
              <a:latin typeface="Calibri" panose="020F0502020204030204" pitchFamily="34" charset="0"/>
            </a:endParaRPr>
          </a:p>
          <a:p>
            <a:pPr lvl="1">
              <a:lnSpc>
                <a:spcPct val="130000"/>
              </a:lnSpc>
              <a:buSzPct val="80000"/>
            </a:pPr>
            <a:r>
              <a:rPr lang="en-US" altLang="en-US" sz="2000" b="1" dirty="0" smtClean="0">
                <a:latin typeface="Calibri" panose="020F0502020204030204" pitchFamily="34" charset="0"/>
              </a:rPr>
              <a:t>Variance</a:t>
            </a:r>
            <a:r>
              <a:rPr lang="en-US" altLang="en-US" sz="2000" dirty="0" smtClean="0">
                <a:latin typeface="Calibri" panose="020F0502020204030204" pitchFamily="34" charset="0"/>
              </a:rPr>
              <a:t>: (algebraic, scalable computation)</a:t>
            </a:r>
          </a:p>
          <a:p>
            <a:pPr lvl="1">
              <a:lnSpc>
                <a:spcPct val="130000"/>
              </a:lnSpc>
              <a:buSzPct val="80000"/>
            </a:pPr>
            <a:endParaRPr lang="en-US" altLang="en-US" sz="2000" dirty="0" smtClean="0">
              <a:latin typeface="Calibri" panose="020F0502020204030204" pitchFamily="34" charset="0"/>
            </a:endParaRPr>
          </a:p>
          <a:p>
            <a:pPr lvl="1">
              <a:lnSpc>
                <a:spcPct val="130000"/>
              </a:lnSpc>
              <a:buSzPct val="80000"/>
            </a:pPr>
            <a:r>
              <a:rPr lang="en-US" altLang="en-US" sz="2000" b="1" dirty="0" smtClean="0">
                <a:latin typeface="Calibri" panose="020F0502020204030204" pitchFamily="34" charset="0"/>
              </a:rPr>
              <a:t>Standard deviation</a:t>
            </a:r>
            <a:r>
              <a:rPr lang="en-US" altLang="en-US" sz="2000" i="1" dirty="0" smtClean="0">
                <a:latin typeface="Calibri" panose="020F0502020204030204" pitchFamily="34" charset="0"/>
              </a:rPr>
              <a:t> s (or </a:t>
            </a:r>
            <a:r>
              <a:rPr lang="el-GR" altLang="en-US" sz="2000" i="1" dirty="0" smtClean="0">
                <a:latin typeface="Calibri" panose="020F0502020204030204" pitchFamily="34" charset="0"/>
              </a:rPr>
              <a:t>σ</a:t>
            </a:r>
            <a:r>
              <a:rPr lang="en-US" altLang="en-US" sz="2000" i="1" dirty="0" smtClean="0">
                <a:latin typeface="Calibri" panose="020F0502020204030204" pitchFamily="34" charset="0"/>
              </a:rPr>
              <a:t>) </a:t>
            </a:r>
            <a:r>
              <a:rPr lang="en-US" altLang="en-US" sz="2000" dirty="0" smtClean="0">
                <a:latin typeface="Calibri" panose="020F0502020204030204" pitchFamily="34" charset="0"/>
              </a:rPr>
              <a:t>is the square root of variance </a:t>
            </a:r>
            <a:r>
              <a:rPr lang="en-US" altLang="en-US" sz="2000" i="1" dirty="0" smtClean="0">
                <a:latin typeface="Calibri" panose="020F0502020204030204" pitchFamily="34" charset="0"/>
              </a:rPr>
              <a:t>s</a:t>
            </a:r>
            <a:r>
              <a:rPr lang="en-US" altLang="en-US" sz="2000" i="1" baseline="30000" dirty="0" smtClean="0">
                <a:latin typeface="Calibri" panose="020F0502020204030204" pitchFamily="34" charset="0"/>
              </a:rPr>
              <a:t>2 (</a:t>
            </a:r>
            <a:r>
              <a:rPr lang="en-US" altLang="en-US" sz="2000" i="1" dirty="0" smtClean="0">
                <a:latin typeface="Calibri" panose="020F0502020204030204" pitchFamily="34" charset="0"/>
              </a:rPr>
              <a:t>or</a:t>
            </a:r>
            <a:r>
              <a:rPr lang="en-US" altLang="en-US" sz="2000" i="1" baseline="30000" dirty="0" smtClean="0">
                <a:latin typeface="Calibri" panose="020F0502020204030204" pitchFamily="34" charset="0"/>
              </a:rPr>
              <a:t> </a:t>
            </a:r>
            <a:r>
              <a:rPr lang="el-GR" altLang="en-US" sz="2000" i="1" dirty="0" smtClean="0">
                <a:latin typeface="Calibri" panose="020F0502020204030204" pitchFamily="34" charset="0"/>
              </a:rPr>
              <a:t>σ</a:t>
            </a:r>
            <a:r>
              <a:rPr lang="en-US" altLang="en-US" sz="2000" i="1" baseline="30000" dirty="0" smtClean="0">
                <a:latin typeface="Calibri" panose="020F0502020204030204" pitchFamily="34" charset="0"/>
              </a:rPr>
              <a:t>2)</a:t>
            </a:r>
            <a:endParaRPr lang="en-US" altLang="en-US" sz="2000" i="1" baseline="30000" dirty="0">
              <a:latin typeface="Calibri" panose="020F0502020204030204" pitchFamily="34" charset="0"/>
            </a:endParaRPr>
          </a:p>
        </p:txBody>
      </p:sp>
      <p:graphicFrame>
        <p:nvGraphicFramePr>
          <p:cNvPr id="10" name="Object 11"/>
          <p:cNvGraphicFramePr>
            <a:graphicFrameLocks noChangeAspect="1"/>
          </p:cNvGraphicFramePr>
          <p:nvPr>
            <p:extLst>
              <p:ext uri="{D42A27DB-BD31-4B8C-83A1-F6EECF244321}">
                <p14:modId xmlns:p14="http://schemas.microsoft.com/office/powerpoint/2010/main" val="3511469164"/>
              </p:ext>
            </p:extLst>
          </p:nvPr>
        </p:nvGraphicFramePr>
        <p:xfrm>
          <a:off x="838200" y="5417769"/>
          <a:ext cx="2743200" cy="589324"/>
        </p:xfrm>
        <a:graphic>
          <a:graphicData uri="http://schemas.openxmlformats.org/presentationml/2006/ole">
            <mc:AlternateContent xmlns:mc="http://schemas.openxmlformats.org/markup-compatibility/2006">
              <mc:Choice xmlns:v="urn:schemas-microsoft-com:vml" Requires="v">
                <p:oleObj spid="_x0000_s3130" name="Equation" r:id="rId4" imgW="2235200" imgH="431800" progId="Equation.3">
                  <p:embed/>
                </p:oleObj>
              </mc:Choice>
              <mc:Fallback>
                <p:oleObj name="Equation" r:id="rId4" imgW="2235200" imgH="431800" progId="Equation.3">
                  <p:embed/>
                  <p:pic>
                    <p:nvPicPr>
                      <p:cNvPr id="20486"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5417769"/>
                        <a:ext cx="2743200" cy="589324"/>
                      </a:xfrm>
                      <a:prstGeom prst="rect">
                        <a:avLst/>
                      </a:prstGeom>
                      <a:noFill/>
                      <a:ln>
                        <a:noFill/>
                      </a:ln>
                      <a:effectLst/>
                      <a:extLst/>
                    </p:spPr>
                  </p:pic>
                </p:oleObj>
              </mc:Fallback>
            </mc:AlternateContent>
          </a:graphicData>
        </a:graphic>
      </p:graphicFrame>
      <p:graphicFrame>
        <p:nvGraphicFramePr>
          <p:cNvPr id="11" name="Content Placeholder 10"/>
          <p:cNvGraphicFramePr>
            <a:graphicFrameLocks noGrp="1" noChangeAspect="1"/>
          </p:cNvGraphicFramePr>
          <p:nvPr>
            <p:ph idx="1"/>
            <p:extLst>
              <p:ext uri="{D42A27DB-BD31-4B8C-83A1-F6EECF244321}">
                <p14:modId xmlns:p14="http://schemas.microsoft.com/office/powerpoint/2010/main" val="61572623"/>
              </p:ext>
            </p:extLst>
          </p:nvPr>
        </p:nvGraphicFramePr>
        <p:xfrm>
          <a:off x="4267200" y="5417769"/>
          <a:ext cx="4648200" cy="589324"/>
        </p:xfrm>
        <a:graphic>
          <a:graphicData uri="http://schemas.openxmlformats.org/presentationml/2006/ole">
            <mc:AlternateContent xmlns:mc="http://schemas.openxmlformats.org/markup-compatibility/2006">
              <mc:Choice xmlns:v="urn:schemas-microsoft-com:vml" Requires="v">
                <p:oleObj spid="_x0000_s3131" name="Equation" r:id="rId6" imgW="2959100" imgH="431800" progId="Equation.3">
                  <p:embed/>
                </p:oleObj>
              </mc:Choice>
              <mc:Fallback>
                <p:oleObj name="Equation" r:id="rId6" imgW="2959100" imgH="431800" progId="Equation.3">
                  <p:embed/>
                  <p:pic>
                    <p:nvPicPr>
                      <p:cNvPr id="20485"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5417769"/>
                        <a:ext cx="4648200" cy="58932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489636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noAutofit/>
          </a:bodyPr>
          <a:lstStyle/>
          <a:p>
            <a:pPr eaLnBrk="1" hangingPunct="1">
              <a:lnSpc>
                <a:spcPct val="120000"/>
              </a:lnSpc>
            </a:pPr>
            <a:r>
              <a:rPr lang="en-US" altLang="en-US" sz="2000" b="1" dirty="0">
                <a:latin typeface="Calibri" panose="020F0502020204030204" pitchFamily="34" charset="0"/>
              </a:rPr>
              <a:t>Five-number summary</a:t>
            </a:r>
            <a:r>
              <a:rPr lang="en-US" altLang="en-US" sz="2000" dirty="0">
                <a:latin typeface="Calibri" panose="020F0502020204030204" pitchFamily="34" charset="0"/>
              </a:rPr>
              <a:t> of a distribution</a:t>
            </a:r>
          </a:p>
          <a:p>
            <a:pPr lvl="1" eaLnBrk="1" hangingPunct="1">
              <a:lnSpc>
                <a:spcPct val="120000"/>
              </a:lnSpc>
            </a:pPr>
            <a:r>
              <a:rPr lang="en-US" altLang="en-US" sz="2000" dirty="0">
                <a:latin typeface="Calibri" panose="020F0502020204030204" pitchFamily="34" charset="0"/>
              </a:rPr>
              <a:t>Minimum, Q1, Median, Q3, Maximum</a:t>
            </a:r>
          </a:p>
          <a:p>
            <a:pPr eaLnBrk="1" hangingPunct="1">
              <a:lnSpc>
                <a:spcPct val="120000"/>
              </a:lnSpc>
            </a:pPr>
            <a:r>
              <a:rPr lang="en-US" altLang="en-US" sz="2000" b="1" dirty="0">
                <a:latin typeface="Calibri" panose="020F0502020204030204" pitchFamily="34" charset="0"/>
              </a:rPr>
              <a:t>Boxplot</a:t>
            </a:r>
          </a:p>
          <a:p>
            <a:pPr lvl="1" eaLnBrk="1" hangingPunct="1">
              <a:lnSpc>
                <a:spcPct val="120000"/>
              </a:lnSpc>
            </a:pPr>
            <a:r>
              <a:rPr lang="en-US" altLang="en-US" sz="2000" dirty="0">
                <a:latin typeface="Calibri" panose="020F0502020204030204" pitchFamily="34" charset="0"/>
              </a:rPr>
              <a:t>Data is represented with a box</a:t>
            </a:r>
          </a:p>
          <a:p>
            <a:pPr lvl="1" eaLnBrk="1" hangingPunct="1">
              <a:lnSpc>
                <a:spcPct val="120000"/>
              </a:lnSpc>
            </a:pPr>
            <a:r>
              <a:rPr lang="en-US" altLang="en-US" sz="2000" dirty="0">
                <a:latin typeface="Calibri" panose="020F0502020204030204" pitchFamily="34" charset="0"/>
              </a:rPr>
              <a:t>The ends of the box are at the first and third quartiles, i.e., the height of the box is IQR</a:t>
            </a:r>
          </a:p>
          <a:p>
            <a:pPr lvl="1" eaLnBrk="1" hangingPunct="1">
              <a:lnSpc>
                <a:spcPct val="120000"/>
              </a:lnSpc>
            </a:pPr>
            <a:r>
              <a:rPr lang="en-US" altLang="en-US" sz="2000" dirty="0">
                <a:latin typeface="Calibri" panose="020F0502020204030204" pitchFamily="34" charset="0"/>
              </a:rPr>
              <a:t>The median is marked by a line within the box</a:t>
            </a:r>
          </a:p>
          <a:p>
            <a:pPr lvl="1" eaLnBrk="1" hangingPunct="1">
              <a:lnSpc>
                <a:spcPct val="120000"/>
              </a:lnSpc>
            </a:pPr>
            <a:r>
              <a:rPr lang="en-US" altLang="en-US" sz="2000" dirty="0">
                <a:latin typeface="Calibri" panose="020F0502020204030204" pitchFamily="34" charset="0"/>
              </a:rPr>
              <a:t>Whiskers: two lines outside the box extended to Minimum and Maximum</a:t>
            </a:r>
          </a:p>
          <a:p>
            <a:pPr lvl="1" eaLnBrk="1" hangingPunct="1">
              <a:lnSpc>
                <a:spcPct val="120000"/>
              </a:lnSpc>
            </a:pPr>
            <a:r>
              <a:rPr lang="en-US" altLang="en-US" sz="2000" dirty="0">
                <a:latin typeface="Calibri" panose="020F0502020204030204" pitchFamily="34" charset="0"/>
              </a:rPr>
              <a:t>Outliers: points beyond a specified outlier threshold, plotted individually</a:t>
            </a:r>
          </a:p>
        </p:txBody>
      </p:sp>
      <p:sp>
        <p:nvSpPr>
          <p:cNvPr id="2" name="Content Placeholder 1"/>
          <p:cNvSpPr>
            <a:spLocks noGrp="1"/>
          </p:cNvSpPr>
          <p:nvPr>
            <p:ph sz="quarter" idx="10"/>
          </p:nvPr>
        </p:nvSpPr>
        <p:spPr/>
        <p:txBody>
          <a:bodyPr/>
          <a:lstStyle/>
          <a:p>
            <a:r>
              <a:rPr lang="en-US" dirty="0"/>
              <a:t> Boxplot Analysis</a:t>
            </a:r>
          </a:p>
        </p:txBody>
      </p:sp>
      <p:sp>
        <p:nvSpPr>
          <p:cNvPr id="21506" name="Slide Number Placeholder 6"/>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8E1A1AEF-8392-45F8-85DF-0412512F291D}" type="slidenum">
              <a:rPr lang="en-US" altLang="en-US" sz="900"/>
              <a:pPr eaLnBrk="1" hangingPunct="1">
                <a:spcBef>
                  <a:spcPct val="0"/>
                </a:spcBef>
                <a:buClrTx/>
                <a:buSzTx/>
                <a:buFontTx/>
                <a:buNone/>
              </a:pPr>
              <a:t>22</a:t>
            </a:fld>
            <a:endParaRPr lang="en-US" altLang="en-US" sz="900"/>
          </a:p>
        </p:txBody>
      </p:sp>
      <p:pic>
        <p:nvPicPr>
          <p:cNvPr id="21510" name="Picture 1038" descr="th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828800"/>
            <a:ext cx="3948547" cy="1508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269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noAutofit/>
          </a:bodyPr>
          <a:lstStyle/>
          <a:p>
            <a:pPr eaLnBrk="1" hangingPunct="1">
              <a:lnSpc>
                <a:spcPct val="140000"/>
              </a:lnSpc>
              <a:buSzPct val="80000"/>
            </a:pPr>
            <a:r>
              <a:rPr lang="en-US" altLang="en-US" sz="2400" b="1" dirty="0"/>
              <a:t>Boxplot</a:t>
            </a:r>
            <a:r>
              <a:rPr lang="en-US" altLang="en-US" sz="2400" dirty="0"/>
              <a:t>: graphic display of five-number summary</a:t>
            </a:r>
          </a:p>
          <a:p>
            <a:pPr eaLnBrk="1" hangingPunct="1">
              <a:lnSpc>
                <a:spcPct val="140000"/>
              </a:lnSpc>
              <a:buSzPct val="80000"/>
            </a:pPr>
            <a:r>
              <a:rPr lang="en-US" altLang="en-US" sz="2400" b="1" dirty="0"/>
              <a:t>Histogram</a:t>
            </a:r>
            <a:r>
              <a:rPr lang="en-US" altLang="en-US" sz="2400" dirty="0"/>
              <a:t>: x-axis are values, y-axis </a:t>
            </a:r>
            <a:r>
              <a:rPr lang="en-US" altLang="en-US" sz="2400" dirty="0" err="1"/>
              <a:t>repres</a:t>
            </a:r>
            <a:r>
              <a:rPr lang="en-US" altLang="en-US" sz="2400" dirty="0"/>
              <a:t>. frequencies </a:t>
            </a:r>
          </a:p>
          <a:p>
            <a:pPr eaLnBrk="1" hangingPunct="1">
              <a:lnSpc>
                <a:spcPct val="140000"/>
              </a:lnSpc>
              <a:buSzPct val="80000"/>
            </a:pPr>
            <a:r>
              <a:rPr lang="en-US" altLang="en-US" sz="2400" b="1" dirty="0"/>
              <a:t>Quantile plot</a:t>
            </a:r>
            <a:r>
              <a:rPr lang="en-US" altLang="en-US" sz="2400" dirty="0"/>
              <a:t>:  each value </a:t>
            </a:r>
            <a:r>
              <a:rPr lang="en-US" altLang="en-US" sz="2400" i="1" dirty="0"/>
              <a:t>x</a:t>
            </a:r>
            <a:r>
              <a:rPr lang="en-US" altLang="en-US" sz="2400" i="1" baseline="-25000" dirty="0"/>
              <a:t>i</a:t>
            </a:r>
            <a:r>
              <a:rPr lang="en-US" altLang="en-US" sz="2400" baseline="-25000" dirty="0"/>
              <a:t>  </a:t>
            </a:r>
            <a:r>
              <a:rPr lang="en-US" altLang="en-US" sz="2400" dirty="0"/>
              <a:t>is paired with </a:t>
            </a:r>
            <a:r>
              <a:rPr lang="en-US" altLang="en-US" sz="2400" i="1" dirty="0"/>
              <a:t>f</a:t>
            </a:r>
            <a:r>
              <a:rPr lang="en-US" altLang="en-US" sz="2400" i="1" baseline="-25000" dirty="0"/>
              <a:t>i </a:t>
            </a:r>
            <a:r>
              <a:rPr lang="en-US" altLang="en-US" sz="2400" dirty="0"/>
              <a:t> indicating that approximately 100 </a:t>
            </a:r>
            <a:r>
              <a:rPr lang="en-US" altLang="en-US" sz="2400" i="1" dirty="0"/>
              <a:t>f</a:t>
            </a:r>
            <a:r>
              <a:rPr lang="en-US" altLang="en-US" sz="2400" i="1" baseline="-25000" dirty="0"/>
              <a:t>i </a:t>
            </a:r>
            <a:r>
              <a:rPr lang="en-US" altLang="en-US" sz="2400" dirty="0"/>
              <a:t>% of data  are </a:t>
            </a:r>
            <a:r>
              <a:rPr lang="en-US" altLang="en-US" sz="2400" dirty="0">
                <a:sym typeface="Symbol" panose="05050102010706020507" pitchFamily="18" charset="2"/>
              </a:rPr>
              <a:t></a:t>
            </a:r>
            <a:r>
              <a:rPr lang="en-US" altLang="en-US" sz="2400" dirty="0"/>
              <a:t> </a:t>
            </a:r>
            <a:r>
              <a:rPr lang="en-US" altLang="en-US" sz="2400" i="1" dirty="0"/>
              <a:t>x</a:t>
            </a:r>
            <a:r>
              <a:rPr lang="en-US" altLang="en-US" sz="2400" i="1" baseline="-25000" dirty="0"/>
              <a:t>i</a:t>
            </a:r>
            <a:r>
              <a:rPr lang="en-US" altLang="en-US" sz="2400" baseline="-25000" dirty="0"/>
              <a:t> </a:t>
            </a:r>
            <a:endParaRPr lang="en-US" altLang="en-US" sz="2400" dirty="0"/>
          </a:p>
          <a:p>
            <a:pPr eaLnBrk="1" hangingPunct="1">
              <a:lnSpc>
                <a:spcPct val="140000"/>
              </a:lnSpc>
              <a:buSzPct val="80000"/>
            </a:pPr>
            <a:r>
              <a:rPr lang="en-US" altLang="en-US" sz="2400" b="1" dirty="0"/>
              <a:t>Quantile-quantile (q-q) plot</a:t>
            </a:r>
            <a:r>
              <a:rPr lang="en-US" altLang="en-US" sz="2400" dirty="0"/>
              <a:t>: graphs the quantiles of one </a:t>
            </a:r>
            <a:r>
              <a:rPr lang="en-US" altLang="en-US" sz="2400" dirty="0" err="1"/>
              <a:t>univariant</a:t>
            </a:r>
            <a:r>
              <a:rPr lang="en-US" altLang="en-US" sz="2400" dirty="0"/>
              <a:t> distribution against the corresponding quantiles of another</a:t>
            </a:r>
          </a:p>
          <a:p>
            <a:pPr eaLnBrk="1" hangingPunct="1">
              <a:lnSpc>
                <a:spcPct val="140000"/>
              </a:lnSpc>
              <a:buSzPct val="80000"/>
            </a:pPr>
            <a:r>
              <a:rPr lang="en-US" altLang="en-US" sz="2400" b="1" dirty="0"/>
              <a:t>Scatter plot</a:t>
            </a:r>
            <a:r>
              <a:rPr lang="en-US" altLang="en-US" sz="2400" dirty="0"/>
              <a:t>: each pair of values is a pair of coordinates and plotted as points in the plane</a:t>
            </a:r>
          </a:p>
        </p:txBody>
      </p:sp>
      <p:sp>
        <p:nvSpPr>
          <p:cNvPr id="2" name="Content Placeholder 1"/>
          <p:cNvSpPr>
            <a:spLocks noGrp="1"/>
          </p:cNvSpPr>
          <p:nvPr>
            <p:ph sz="quarter" idx="10"/>
          </p:nvPr>
        </p:nvSpPr>
        <p:spPr/>
        <p:txBody>
          <a:bodyPr/>
          <a:lstStyle/>
          <a:p>
            <a:r>
              <a:rPr lang="en-US" dirty="0"/>
              <a:t>Graphic Displays of Basic Statistical Descriptions</a:t>
            </a:r>
          </a:p>
        </p:txBody>
      </p:sp>
      <p:sp>
        <p:nvSpPr>
          <p:cNvPr id="24578" name="Slide Number Placeholder 5"/>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14553809-3B2F-426C-BB50-4A663C48716A}" type="slidenum">
              <a:rPr lang="en-US" altLang="en-US" sz="900"/>
              <a:pPr eaLnBrk="1" hangingPunct="1">
                <a:spcBef>
                  <a:spcPct val="0"/>
                </a:spcBef>
                <a:buClrTx/>
                <a:buSzTx/>
                <a:buFontTx/>
                <a:buNone/>
              </a:pPr>
              <a:t>23</a:t>
            </a:fld>
            <a:endParaRPr lang="en-US" altLang="en-US" sz="900"/>
          </a:p>
        </p:txBody>
      </p:sp>
    </p:spTree>
    <p:extLst>
      <p:ext uri="{BB962C8B-B14F-4D97-AF65-F5344CB8AC3E}">
        <p14:creationId xmlns:p14="http://schemas.microsoft.com/office/powerpoint/2010/main" val="367517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5" name="Object 1029"/>
          <p:cNvGraphicFramePr>
            <a:graphicFrameLocks noGrp="1"/>
          </p:cNvGraphicFramePr>
          <p:nvPr>
            <p:ph idx="1"/>
            <p:extLst>
              <p:ext uri="{D42A27DB-BD31-4B8C-83A1-F6EECF244321}">
                <p14:modId xmlns:p14="http://schemas.microsoft.com/office/powerpoint/2010/main" val="3458503189"/>
              </p:ext>
            </p:extLst>
          </p:nvPr>
        </p:nvGraphicFramePr>
        <p:xfrm>
          <a:off x="888436" y="1290228"/>
          <a:ext cx="7915275" cy="3513138"/>
        </p:xfrm>
        <a:graphic>
          <a:graphicData uri="http://schemas.openxmlformats.org/presentationml/2006/ole">
            <mc:AlternateContent xmlns:mc="http://schemas.openxmlformats.org/markup-compatibility/2006">
              <mc:Choice xmlns:v="urn:schemas-microsoft-com:vml" Requires="v">
                <p:oleObj spid="_x0000_s4126" name="Chart" r:id="rId4" imgW="7915327" imgH="3848047" progId="MSGraph.Chart.8">
                  <p:embed followColorScheme="full"/>
                </p:oleObj>
              </mc:Choice>
              <mc:Fallback>
                <p:oleObj name="Chart" r:id="rId4" imgW="7915327" imgH="3848047" progId="MSGraph.Chart.8">
                  <p:embed followColorScheme="full"/>
                  <p:pic>
                    <p:nvPicPr>
                      <p:cNvPr id="25605" name="Object 1029"/>
                      <p:cNvPicPr>
                        <a:picLocks noChangeArrowheads="1"/>
                      </p:cNvPicPr>
                      <p:nvPr/>
                    </p:nvPicPr>
                    <p:blipFill>
                      <a:blip r:embed="rId5"/>
                      <a:srcRect/>
                      <a:stretch>
                        <a:fillRect/>
                      </a:stretch>
                    </p:blipFill>
                    <p:spPr bwMode="auto">
                      <a:xfrm>
                        <a:off x="888436" y="1290228"/>
                        <a:ext cx="7915275" cy="3513138"/>
                      </a:xfrm>
                      <a:prstGeom prst="rect">
                        <a:avLst/>
                      </a:prstGeom>
                      <a:noFill/>
                      <a:ln>
                        <a:noFill/>
                      </a:ln>
                      <a:effectLst/>
                      <a:extLst/>
                    </p:spPr>
                  </p:pic>
                </p:oleObj>
              </mc:Fallback>
            </mc:AlternateContent>
          </a:graphicData>
        </a:graphic>
      </p:graphicFrame>
      <p:sp>
        <p:nvSpPr>
          <p:cNvPr id="25604" name="Rectangle 1027"/>
          <p:cNvSpPr>
            <a:spLocks noGrp="1" noChangeArrowheads="1"/>
          </p:cNvSpPr>
          <p:nvPr>
            <p:ph sz="quarter" idx="10"/>
          </p:nvPr>
        </p:nvSpPr>
        <p:spPr>
          <a:xfrm>
            <a:off x="457200" y="4803366"/>
            <a:ext cx="8346511" cy="1890712"/>
          </a:xfrm>
        </p:spPr>
        <p:txBody>
          <a:bodyPr>
            <a:noAutofit/>
          </a:bodyPr>
          <a:lstStyle/>
          <a:p>
            <a:pPr eaLnBrk="1" hangingPunct="1">
              <a:lnSpc>
                <a:spcPct val="110000"/>
              </a:lnSpc>
            </a:pPr>
            <a:r>
              <a:rPr lang="en-US" altLang="en-US" sz="1800" b="0" dirty="0">
                <a:latin typeface="Calibri" panose="020F0502020204030204" pitchFamily="34" charset="0"/>
              </a:rPr>
              <a:t>Histogram: Graph display of tabulated frequencies, shown as bars</a:t>
            </a:r>
          </a:p>
          <a:p>
            <a:pPr eaLnBrk="1" hangingPunct="1">
              <a:lnSpc>
                <a:spcPct val="110000"/>
              </a:lnSpc>
            </a:pPr>
            <a:r>
              <a:rPr lang="en-US" altLang="en-US" sz="1800" b="0" dirty="0">
                <a:latin typeface="Calibri" panose="020F0502020204030204" pitchFamily="34" charset="0"/>
              </a:rPr>
              <a:t>It shows what proportion of cases fall into each of several categories</a:t>
            </a:r>
          </a:p>
          <a:p>
            <a:pPr eaLnBrk="1" hangingPunct="1">
              <a:lnSpc>
                <a:spcPct val="110000"/>
              </a:lnSpc>
            </a:pPr>
            <a:r>
              <a:rPr lang="en-US" altLang="en-US" sz="1800" b="0" dirty="0">
                <a:latin typeface="Calibri" panose="020F0502020204030204" pitchFamily="34" charset="0"/>
              </a:rPr>
              <a:t>Differs from a bar chart in that it is the </a:t>
            </a:r>
            <a:r>
              <a:rPr lang="en-US" altLang="en-US" sz="1800" b="0" i="1" dirty="0">
                <a:latin typeface="Calibri" panose="020F0502020204030204" pitchFamily="34" charset="0"/>
              </a:rPr>
              <a:t>area</a:t>
            </a:r>
            <a:r>
              <a:rPr lang="en-US" altLang="en-US" sz="1800" b="0" dirty="0">
                <a:latin typeface="Calibri" panose="020F0502020204030204" pitchFamily="34" charset="0"/>
              </a:rPr>
              <a:t> of the bar that denotes the value, not the height as in bar charts, a crucial distinction when the categories are not of uniform width</a:t>
            </a:r>
          </a:p>
          <a:p>
            <a:pPr eaLnBrk="1" hangingPunct="1">
              <a:lnSpc>
                <a:spcPct val="110000"/>
              </a:lnSpc>
            </a:pPr>
            <a:r>
              <a:rPr lang="en-US" altLang="en-US" sz="1800" b="0" dirty="0">
                <a:latin typeface="Calibri" panose="020F0502020204030204" pitchFamily="34" charset="0"/>
              </a:rPr>
              <a:t>The categories are usually specified as non-overlapping intervals of some variable. The categories (bars) must be adjacent</a:t>
            </a:r>
          </a:p>
          <a:p>
            <a:pPr eaLnBrk="1" hangingPunct="1">
              <a:lnSpc>
                <a:spcPct val="110000"/>
              </a:lnSpc>
            </a:pPr>
            <a:endParaRPr lang="en-US" altLang="en-US" sz="1400" b="0" dirty="0"/>
          </a:p>
        </p:txBody>
      </p:sp>
      <p:sp>
        <p:nvSpPr>
          <p:cNvPr id="25603" name="Rectangle 1026"/>
          <p:cNvSpPr>
            <a:spLocks noGrp="1" noChangeArrowheads="1"/>
          </p:cNvSpPr>
          <p:nvPr>
            <p:ph type="title" idx="4294967295"/>
          </p:nvPr>
        </p:nvSpPr>
        <p:spPr>
          <a:xfrm>
            <a:off x="228600" y="147228"/>
            <a:ext cx="8229600" cy="1143000"/>
          </a:xfrm>
        </p:spPr>
        <p:txBody>
          <a:bodyPr>
            <a:normAutofit/>
          </a:bodyPr>
          <a:lstStyle/>
          <a:p>
            <a:pPr algn="l" eaLnBrk="1" hangingPunct="1"/>
            <a:r>
              <a:rPr lang="en-US" altLang="en-US" dirty="0" smtClean="0"/>
              <a:t>Histogram Analysis</a:t>
            </a:r>
          </a:p>
        </p:txBody>
      </p:sp>
      <p:sp>
        <p:nvSpPr>
          <p:cNvPr id="25602" name="Slide Number Placeholder 6"/>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C9AB698D-CCE0-41E4-AF50-4B7C69C413DB}" type="slidenum">
              <a:rPr lang="en-US" altLang="en-US" sz="900"/>
              <a:pPr eaLnBrk="1" hangingPunct="1">
                <a:spcBef>
                  <a:spcPct val="0"/>
                </a:spcBef>
                <a:buClrTx/>
                <a:buSzTx/>
                <a:buFontTx/>
                <a:buNone/>
              </a:pPr>
              <a:t>24</a:t>
            </a:fld>
            <a:endParaRPr lang="en-US" altLang="en-US" sz="900"/>
          </a:p>
        </p:txBody>
      </p:sp>
    </p:spTree>
    <p:extLst>
      <p:ext uri="{BB962C8B-B14F-4D97-AF65-F5344CB8AC3E}">
        <p14:creationId xmlns:p14="http://schemas.microsoft.com/office/powerpoint/2010/main" val="670616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9" name="Object 7"/>
          <p:cNvGraphicFramePr>
            <a:graphicFrameLocks noGrp="1" noChangeAspect="1"/>
          </p:cNvGraphicFramePr>
          <p:nvPr>
            <p:ph idx="1"/>
            <p:extLst>
              <p:ext uri="{D42A27DB-BD31-4B8C-83A1-F6EECF244321}">
                <p14:modId xmlns:p14="http://schemas.microsoft.com/office/powerpoint/2010/main" val="1769496296"/>
              </p:ext>
            </p:extLst>
          </p:nvPr>
        </p:nvGraphicFramePr>
        <p:xfrm>
          <a:off x="766020" y="3771306"/>
          <a:ext cx="3063875" cy="1692275"/>
        </p:xfrm>
        <a:graphic>
          <a:graphicData uri="http://schemas.openxmlformats.org/presentationml/2006/ole">
            <mc:AlternateContent xmlns:mc="http://schemas.openxmlformats.org/markup-compatibility/2006">
              <mc:Choice xmlns:v="urn:schemas-microsoft-com:vml" Requires="v">
                <p:oleObj spid="_x0000_s5178" name="SmartDraw" r:id="rId4" imgW="3063240" imgH="1691640" progId="SmartDraw.2">
                  <p:embed/>
                </p:oleObj>
              </mc:Choice>
              <mc:Fallback>
                <p:oleObj name="SmartDraw" r:id="rId4" imgW="3063240" imgH="1691640" progId="SmartDraw.2">
                  <p:embed/>
                  <p:pic>
                    <p:nvPicPr>
                      <p:cNvPr id="2662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020" y="3771306"/>
                        <a:ext cx="3063875"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8" name="Object 4"/>
          <p:cNvGraphicFramePr>
            <a:graphicFrameLocks noGrp="1" noChangeAspect="1"/>
          </p:cNvGraphicFramePr>
          <p:nvPr>
            <p:ph sz="quarter" idx="10"/>
            <p:extLst>
              <p:ext uri="{D42A27DB-BD31-4B8C-83A1-F6EECF244321}">
                <p14:modId xmlns:p14="http://schemas.microsoft.com/office/powerpoint/2010/main" val="1732149512"/>
              </p:ext>
            </p:extLst>
          </p:nvPr>
        </p:nvGraphicFramePr>
        <p:xfrm>
          <a:off x="753730" y="1766888"/>
          <a:ext cx="2070100" cy="1143000"/>
        </p:xfrm>
        <a:graphic>
          <a:graphicData uri="http://schemas.openxmlformats.org/presentationml/2006/ole">
            <mc:AlternateContent xmlns:mc="http://schemas.openxmlformats.org/markup-compatibility/2006">
              <mc:Choice xmlns:v="urn:schemas-microsoft-com:vml" Requires="v">
                <p:oleObj spid="_x0000_s5179" name="SmartDraw" r:id="rId6" imgW="3063240" imgH="1691640" progId="SmartDraw.2">
                  <p:embed/>
                </p:oleObj>
              </mc:Choice>
              <mc:Fallback>
                <p:oleObj name="SmartDraw" r:id="rId6" imgW="3063240" imgH="1691640" progId="SmartDraw.2">
                  <p:embed/>
                  <p:pic>
                    <p:nvPicPr>
                      <p:cNvPr id="26628"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3730" y="1766888"/>
                        <a:ext cx="2070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7" name="Rectangle 2"/>
          <p:cNvSpPr>
            <a:spLocks noGrp="1" noChangeArrowheads="1"/>
          </p:cNvSpPr>
          <p:nvPr>
            <p:ph type="title" idx="4294967295"/>
          </p:nvPr>
        </p:nvSpPr>
        <p:spPr>
          <a:xfrm>
            <a:off x="304800" y="289821"/>
            <a:ext cx="8229600" cy="1143000"/>
          </a:xfrm>
        </p:spPr>
        <p:txBody>
          <a:bodyPr>
            <a:normAutofit/>
          </a:bodyPr>
          <a:lstStyle/>
          <a:p>
            <a:pPr algn="l" eaLnBrk="1" hangingPunct="1"/>
            <a:r>
              <a:rPr lang="en-US" altLang="en-US" sz="3200" b="1" dirty="0"/>
              <a:t>Histograms Often Tell More than Boxplots</a:t>
            </a:r>
          </a:p>
        </p:txBody>
      </p:sp>
      <p:sp>
        <p:nvSpPr>
          <p:cNvPr id="26626" name="Slide Number Placeholder 6"/>
          <p:cNvSpPr>
            <a:spLocks noGrp="1"/>
          </p:cNvSpPr>
          <p:nvPr>
            <p:ph type="sldNum" sz="quarter" idx="4294967295"/>
          </p:nvPr>
        </p:nvSpPr>
        <p:spPr>
          <a:xfrm>
            <a:off x="70104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100">
                <a:solidFill>
                  <a:schemeClr val="tx1"/>
                </a:solidFill>
                <a:latin typeface="Tahoma" panose="020B0604030504040204" pitchFamily="34" charset="0"/>
              </a:defRPr>
            </a:lvl1pPr>
            <a:lvl2pPr marL="557213" indent="-214313" eaLnBrk="0" hangingPunct="0">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defRPr>
            </a:lvl2pPr>
            <a:lvl3pPr marL="857250" indent="-171450" eaLnBrk="0" hangingPunct="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defRPr>
            </a:lvl3pPr>
            <a:lvl4pPr marL="1200150" indent="-171450" eaLnBrk="0" hangingPunct="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defRPr>
            </a:lvl4pPr>
            <a:lvl5pPr marL="1543050" indent="-171450" eaLnBrk="0" hangingPunct="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defRPr>
            </a:lvl9pPr>
          </a:lstStyle>
          <a:p>
            <a:pPr eaLnBrk="1" hangingPunct="1">
              <a:spcBef>
                <a:spcPct val="0"/>
              </a:spcBef>
              <a:buClrTx/>
              <a:buSzTx/>
              <a:buFontTx/>
              <a:buNone/>
            </a:pPr>
            <a:fld id="{1A8F74B5-8F38-45E0-8B1F-C40826FCB9DF}" type="slidenum">
              <a:rPr lang="en-US" altLang="en-US" sz="900"/>
              <a:pPr eaLnBrk="1" hangingPunct="1">
                <a:spcBef>
                  <a:spcPct val="0"/>
                </a:spcBef>
                <a:buClrTx/>
                <a:buSzTx/>
                <a:buFontTx/>
                <a:buNone/>
              </a:pPr>
              <a:t>25</a:t>
            </a:fld>
            <a:endParaRPr lang="en-US" altLang="en-US" sz="900"/>
          </a:p>
        </p:txBody>
      </p:sp>
      <p:sp>
        <p:nvSpPr>
          <p:cNvPr id="26630" name="Rectangle 9"/>
          <p:cNvSpPr>
            <a:spLocks noChangeArrowheads="1"/>
          </p:cNvSpPr>
          <p:nvPr/>
        </p:nvSpPr>
        <p:spPr bwMode="auto">
          <a:xfrm>
            <a:off x="4800600" y="1999061"/>
            <a:ext cx="4038600" cy="3544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110000"/>
              </a:lnSpc>
            </a:pPr>
            <a:r>
              <a:rPr lang="en-US" altLang="en-US" sz="2400">
                <a:latin typeface="Calibri" panose="020F0502020204030204" pitchFamily="34" charset="0"/>
              </a:rPr>
              <a:t>The two histograms shown in the left may have the same boxplot representation</a:t>
            </a:r>
          </a:p>
          <a:p>
            <a:pPr lvl="1" eaLnBrk="1" hangingPunct="1">
              <a:lnSpc>
                <a:spcPct val="110000"/>
              </a:lnSpc>
            </a:pPr>
            <a:r>
              <a:rPr lang="en-US" altLang="en-US" sz="2400">
                <a:latin typeface="Calibri" panose="020F0502020204030204" pitchFamily="34" charset="0"/>
              </a:rPr>
              <a:t>The same values for: min, Q1, median, Q3, max</a:t>
            </a:r>
          </a:p>
          <a:p>
            <a:pPr eaLnBrk="1" hangingPunct="1">
              <a:lnSpc>
                <a:spcPct val="110000"/>
              </a:lnSpc>
            </a:pPr>
            <a:r>
              <a:rPr lang="en-US" altLang="en-US" sz="2400">
                <a:latin typeface="Calibri" panose="020F0502020204030204" pitchFamily="34" charset="0"/>
              </a:rPr>
              <a:t>But they have rather different data distributions</a:t>
            </a:r>
          </a:p>
        </p:txBody>
      </p:sp>
    </p:spTree>
    <p:extLst>
      <p:ext uri="{BB962C8B-B14F-4D97-AF65-F5344CB8AC3E}">
        <p14:creationId xmlns:p14="http://schemas.microsoft.com/office/powerpoint/2010/main" val="2128568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5059363"/>
          </a:xfrm>
        </p:spPr>
        <p:txBody>
          <a:bodyPr>
            <a:normAutofit lnSpcReduction="10000"/>
          </a:bodyPr>
          <a:lstStyle/>
          <a:p>
            <a:pPr>
              <a:buFont typeface="Arial" panose="020B0604020202020204" pitchFamily="34" charset="0"/>
              <a:buChar char="•"/>
            </a:pPr>
            <a:r>
              <a:rPr lang="en-US" dirty="0" smtClean="0"/>
              <a:t>Unstructured data, which is not available as records.</a:t>
            </a:r>
          </a:p>
          <a:p>
            <a:pPr>
              <a:buFont typeface="Arial" panose="020B0604020202020204" pitchFamily="34" charset="0"/>
              <a:buChar char="•"/>
            </a:pPr>
            <a:r>
              <a:rPr lang="en-US" dirty="0" smtClean="0"/>
              <a:t>Most </a:t>
            </a:r>
            <a:r>
              <a:rPr lang="en-US" dirty="0"/>
              <a:t>data mining algorithms are designed for record data or its </a:t>
            </a:r>
            <a:r>
              <a:rPr lang="en-US" dirty="0" smtClean="0"/>
              <a:t>variations, such </a:t>
            </a:r>
            <a:r>
              <a:rPr lang="en-US" dirty="0"/>
              <a:t>as transaction data and data matrices. </a:t>
            </a:r>
            <a:r>
              <a:rPr lang="en-US" b="1" dirty="0"/>
              <a:t>Record-oriented techniques </a:t>
            </a:r>
            <a:r>
              <a:rPr lang="en-US" b="1" dirty="0" smtClean="0"/>
              <a:t>can be </a:t>
            </a:r>
            <a:r>
              <a:rPr lang="en-US" b="1" dirty="0"/>
              <a:t>applied to non-record data by extracting features from data objects </a:t>
            </a:r>
            <a:r>
              <a:rPr lang="en-US" b="1" dirty="0" smtClean="0"/>
              <a:t>and using </a:t>
            </a:r>
            <a:r>
              <a:rPr lang="en-US" b="1" dirty="0"/>
              <a:t>these features to create a record corresponding to each object</a:t>
            </a:r>
            <a:r>
              <a:rPr lang="en-US" b="1" dirty="0" smtClean="0"/>
              <a:t>.</a:t>
            </a:r>
          </a:p>
          <a:p>
            <a:pPr lvl="1">
              <a:buFont typeface="Arial" panose="020B0604020202020204" pitchFamily="34" charset="0"/>
              <a:buChar char="•"/>
            </a:pPr>
            <a:r>
              <a:rPr lang="en-US" dirty="0"/>
              <a:t>Consider </a:t>
            </a:r>
            <a:r>
              <a:rPr lang="en-US" dirty="0" err="1"/>
              <a:t>spatio</a:t>
            </a:r>
            <a:r>
              <a:rPr lang="en-US" dirty="0"/>
              <a:t>-temporal data consisting of a time series from each point </a:t>
            </a:r>
            <a:r>
              <a:rPr lang="en-US" dirty="0" smtClean="0"/>
              <a:t>on a </a:t>
            </a:r>
            <a:r>
              <a:rPr lang="en-US" dirty="0"/>
              <a:t>spatial grid. This data is often stored in a data matrix, where each </a:t>
            </a:r>
            <a:r>
              <a:rPr lang="en-US" dirty="0" smtClean="0"/>
              <a:t>row represents </a:t>
            </a:r>
            <a:r>
              <a:rPr lang="en-US" dirty="0"/>
              <a:t>a location and each column represents a particular point in </a:t>
            </a:r>
            <a:r>
              <a:rPr lang="en-US" dirty="0" smtClean="0"/>
              <a:t>time. </a:t>
            </a:r>
          </a:p>
          <a:p>
            <a:pPr lvl="1">
              <a:buFont typeface="Arial" panose="020B0604020202020204" pitchFamily="34" charset="0"/>
              <a:buChar char="•"/>
            </a:pPr>
            <a:r>
              <a:rPr lang="en-US" dirty="0" smtClean="0"/>
              <a:t>However</a:t>
            </a:r>
            <a:r>
              <a:rPr lang="en-US" dirty="0"/>
              <a:t>, such a representation does not explicitly capture the time </a:t>
            </a:r>
            <a:r>
              <a:rPr lang="en-US" dirty="0" smtClean="0"/>
              <a:t>relationships that </a:t>
            </a:r>
            <a:r>
              <a:rPr lang="en-US" dirty="0"/>
              <a:t>are present among attributes and the spatial relationships </a:t>
            </a:r>
            <a:r>
              <a:rPr lang="en-US" dirty="0" smtClean="0"/>
              <a:t>that exist </a:t>
            </a:r>
            <a:r>
              <a:rPr lang="en-US" dirty="0"/>
              <a:t>among objects. This does not mean that such a representation is </a:t>
            </a:r>
            <a:r>
              <a:rPr lang="en-US" dirty="0" smtClean="0"/>
              <a:t>inappropriate, but </a:t>
            </a:r>
            <a:r>
              <a:rPr lang="en-US" dirty="0"/>
              <a:t>rather that these relationships must be taken into </a:t>
            </a:r>
            <a:r>
              <a:rPr lang="en-US" dirty="0" smtClean="0"/>
              <a:t>consideration during </a:t>
            </a:r>
            <a:r>
              <a:rPr lang="en-US" dirty="0"/>
              <a:t>the analysis. </a:t>
            </a:r>
            <a:endParaRPr lang="en-US" dirty="0" smtClean="0"/>
          </a:p>
          <a:p>
            <a:pPr lvl="1">
              <a:buFont typeface="Arial" panose="020B0604020202020204" pitchFamily="34" charset="0"/>
              <a:buChar char="•"/>
            </a:pPr>
            <a:r>
              <a:rPr lang="en-US" dirty="0" smtClean="0"/>
              <a:t>For </a:t>
            </a:r>
            <a:r>
              <a:rPr lang="en-US" dirty="0"/>
              <a:t>example, it would not be a good idea to use a </a:t>
            </a:r>
            <a:r>
              <a:rPr lang="en-US" dirty="0" smtClean="0"/>
              <a:t>data mining </a:t>
            </a:r>
            <a:r>
              <a:rPr lang="en-US" dirty="0"/>
              <a:t>technique that assumes the attributes are statistically independent </a:t>
            </a:r>
            <a:r>
              <a:rPr lang="en-US" dirty="0" smtClean="0"/>
              <a:t>of one </a:t>
            </a:r>
            <a:r>
              <a:rPr lang="en-US" dirty="0"/>
              <a:t>another.</a:t>
            </a:r>
            <a:endParaRPr lang="en-US" b="1" dirty="0"/>
          </a:p>
        </p:txBody>
      </p:sp>
      <p:sp>
        <p:nvSpPr>
          <p:cNvPr id="3" name="Content Placeholder 2"/>
          <p:cNvSpPr>
            <a:spLocks noGrp="1"/>
          </p:cNvSpPr>
          <p:nvPr>
            <p:ph sz="quarter" idx="10"/>
          </p:nvPr>
        </p:nvSpPr>
        <p:spPr/>
        <p:txBody>
          <a:bodyPr/>
          <a:lstStyle/>
          <a:p>
            <a:r>
              <a:rPr lang="en-US" dirty="0" smtClean="0"/>
              <a:t>Handling Non-Record Data</a:t>
            </a:r>
            <a:endParaRPr lang="en-US" dirty="0"/>
          </a:p>
        </p:txBody>
      </p:sp>
    </p:spTree>
    <p:extLst>
      <p:ext uri="{BB962C8B-B14F-4D97-AF65-F5344CB8AC3E}">
        <p14:creationId xmlns:p14="http://schemas.microsoft.com/office/powerpoint/2010/main" val="4281992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771574" y="2820256"/>
          <a:ext cx="5208100" cy="1041084"/>
        </p:xfrm>
        <a:graphic>
          <a:graphicData uri="http://schemas.openxmlformats.org/drawingml/2006/table">
            <a:tbl>
              <a:tblPr>
                <a:tableStyleId>{5C22544A-7EE6-4342-B048-85BDC9FD1C3A}</a:tableStyleId>
              </a:tblPr>
              <a:tblGrid>
                <a:gridCol w="320996">
                  <a:extLst>
                    <a:ext uri="{9D8B030D-6E8A-4147-A177-3AD203B41FA5}">
                      <a16:colId xmlns:a16="http://schemas.microsoft.com/office/drawing/2014/main" val="20000"/>
                    </a:ext>
                  </a:extLst>
                </a:gridCol>
                <a:gridCol w="4887104">
                  <a:extLst>
                    <a:ext uri="{9D8B030D-6E8A-4147-A177-3AD203B41FA5}">
                      <a16:colId xmlns:a16="http://schemas.microsoft.com/office/drawing/2014/main" val="20001"/>
                    </a:ext>
                  </a:extLst>
                </a:gridCol>
              </a:tblGrid>
              <a:tr h="258128">
                <a:tc>
                  <a:txBody>
                    <a:bodyPr/>
                    <a:lstStyle/>
                    <a:p>
                      <a:pPr marL="0" marR="0">
                        <a:spcBef>
                          <a:spcPts val="0"/>
                        </a:spcBef>
                        <a:spcAft>
                          <a:spcPts val="0"/>
                        </a:spcAft>
                      </a:pPr>
                      <a:endParaRPr lang="en-US" sz="1400" kern="50" dirty="0">
                        <a:effectLst/>
                        <a:latin typeface="Times New Roman" panose="02020603050405020304" pitchFamily="18" charset="0"/>
                        <a:ea typeface="WenQuanYi Micro Hei"/>
                        <a:cs typeface="Lohit Hindi"/>
                      </a:endParaRPr>
                    </a:p>
                  </a:txBody>
                  <a:tcPr marL="26194" marR="26194" marT="26194" marB="26194"/>
                </a:tc>
                <a:tc>
                  <a:txBody>
                    <a:bodyPr/>
                    <a:lstStyle/>
                    <a:p>
                      <a:pPr marL="0" marR="0" algn="ctr">
                        <a:spcBef>
                          <a:spcPts val="0"/>
                        </a:spcBef>
                        <a:spcAft>
                          <a:spcPts val="0"/>
                        </a:spcAft>
                      </a:pPr>
                      <a:r>
                        <a:rPr lang="en-IN" sz="1400" kern="50" dirty="0">
                          <a:effectLst/>
                        </a:rPr>
                        <a:t>Author(s), Title, Edition, Publishing House</a:t>
                      </a:r>
                      <a:endParaRPr lang="en-US" sz="1400" kern="50" dirty="0">
                        <a:effectLst/>
                        <a:latin typeface="Times New Roman" panose="02020603050405020304" pitchFamily="18" charset="0"/>
                        <a:ea typeface="WenQuanYi Micro Hei"/>
                        <a:cs typeface="Lohit Hindi"/>
                      </a:endParaRPr>
                    </a:p>
                  </a:txBody>
                  <a:tcPr marL="26194" marR="26194" marT="26194" marB="26194"/>
                </a:tc>
                <a:extLst>
                  <a:ext uri="{0D108BD9-81ED-4DB2-BD59-A6C34878D82A}">
                    <a16:rowId xmlns:a16="http://schemas.microsoft.com/office/drawing/2014/main" val="10000"/>
                  </a:ext>
                </a:extLst>
              </a:tr>
              <a:tr h="372428">
                <a:tc>
                  <a:txBody>
                    <a:bodyPr/>
                    <a:lstStyle/>
                    <a:p>
                      <a:pPr marL="0" marR="0">
                        <a:spcBef>
                          <a:spcPts val="0"/>
                        </a:spcBef>
                        <a:spcAft>
                          <a:spcPts val="0"/>
                        </a:spcAft>
                      </a:pPr>
                      <a:r>
                        <a:rPr lang="en-IN" sz="1400" kern="50">
                          <a:effectLst/>
                        </a:rPr>
                        <a:t>T1</a:t>
                      </a:r>
                      <a:endParaRPr lang="en-US" sz="1400" kern="50">
                        <a:effectLst/>
                        <a:latin typeface="Times New Roman" panose="02020603050405020304" pitchFamily="18" charset="0"/>
                        <a:ea typeface="WenQuanYi Micro Hei"/>
                        <a:cs typeface="Lohit Hindi"/>
                      </a:endParaRPr>
                    </a:p>
                  </a:txBody>
                  <a:tcPr marL="26194" marR="26194" marT="26194" marB="26194"/>
                </a:tc>
                <a:tc>
                  <a:txBody>
                    <a:bodyPr/>
                    <a:lstStyle/>
                    <a:p>
                      <a:pPr marL="457200" marR="0" algn="just">
                        <a:spcBef>
                          <a:spcPts val="0"/>
                        </a:spcBef>
                        <a:spcAft>
                          <a:spcPts val="0"/>
                        </a:spcAft>
                      </a:pPr>
                      <a:r>
                        <a:rPr lang="en-US" sz="1100" kern="50" dirty="0" smtClean="0">
                          <a:effectLst/>
                        </a:rPr>
                        <a:t>Tan P. N., Steinbach M &amp; Kumar V. “Introduction to Data Mining” Pearson Education</a:t>
                      </a:r>
                      <a:r>
                        <a:rPr lang="en-IN" sz="900" kern="50" dirty="0" smtClean="0">
                          <a:effectLst/>
                        </a:rPr>
                        <a:t> </a:t>
                      </a:r>
                      <a:endParaRPr lang="en-US" sz="1400" kern="50" dirty="0">
                        <a:effectLst/>
                        <a:latin typeface="Times New Roman" panose="02020603050405020304" pitchFamily="18" charset="0"/>
                        <a:ea typeface="WenQuanYi Micro Hei"/>
                        <a:cs typeface="Lohit Hindi"/>
                      </a:endParaRPr>
                    </a:p>
                  </a:txBody>
                  <a:tcPr marL="26194" marR="26194" marT="26194" marB="26194"/>
                </a:tc>
                <a:extLst>
                  <a:ext uri="{0D108BD9-81ED-4DB2-BD59-A6C34878D82A}">
                    <a16:rowId xmlns:a16="http://schemas.microsoft.com/office/drawing/2014/main" val="10001"/>
                  </a:ext>
                </a:extLst>
              </a:tr>
              <a:tr h="372428">
                <a:tc>
                  <a:txBody>
                    <a:bodyPr/>
                    <a:lstStyle/>
                    <a:p>
                      <a:pPr marL="0" marR="0">
                        <a:spcBef>
                          <a:spcPts val="0"/>
                        </a:spcBef>
                        <a:spcAft>
                          <a:spcPts val="0"/>
                        </a:spcAft>
                      </a:pPr>
                      <a:r>
                        <a:rPr lang="en-IN" sz="1400" kern="50">
                          <a:effectLst/>
                        </a:rPr>
                        <a:t>T2</a:t>
                      </a:r>
                      <a:endParaRPr lang="en-US" sz="1400" kern="50">
                        <a:effectLst/>
                        <a:latin typeface="Times New Roman" panose="02020603050405020304" pitchFamily="18" charset="0"/>
                        <a:ea typeface="WenQuanYi Micro Hei"/>
                        <a:cs typeface="Lohit Hindi"/>
                      </a:endParaRPr>
                    </a:p>
                  </a:txBody>
                  <a:tcPr marL="26194" marR="26194" marT="26194" marB="26194"/>
                </a:tc>
                <a:tc>
                  <a:txBody>
                    <a:bodyPr/>
                    <a:lstStyle/>
                    <a:p>
                      <a:pPr marL="457200" marR="0" algn="just">
                        <a:spcBef>
                          <a:spcPts val="0"/>
                        </a:spcBef>
                        <a:spcAft>
                          <a:spcPts val="0"/>
                        </a:spcAft>
                      </a:pPr>
                      <a:r>
                        <a:rPr lang="en-IN" sz="1100" kern="50" dirty="0" smtClean="0">
                          <a:effectLst/>
                        </a:rPr>
                        <a:t>Data Mining: Concepts and Techniques, Third Edition  by  </a:t>
                      </a:r>
                      <a:r>
                        <a:rPr lang="en-IN" sz="1100" kern="50" dirty="0" err="1" smtClean="0">
                          <a:effectLst/>
                        </a:rPr>
                        <a:t>Jiawei</a:t>
                      </a:r>
                      <a:r>
                        <a:rPr lang="en-IN" sz="1100" kern="50" dirty="0" smtClean="0">
                          <a:effectLst/>
                        </a:rPr>
                        <a:t> Han, </a:t>
                      </a:r>
                      <a:r>
                        <a:rPr lang="en-IN" sz="1100" kern="50" dirty="0" err="1" smtClean="0">
                          <a:effectLst/>
                        </a:rPr>
                        <a:t>Micheline</a:t>
                      </a:r>
                      <a:r>
                        <a:rPr lang="en-IN" sz="1100" kern="50" dirty="0" smtClean="0">
                          <a:effectLst/>
                        </a:rPr>
                        <a:t> </a:t>
                      </a:r>
                      <a:r>
                        <a:rPr lang="en-IN" sz="1100" kern="50" dirty="0" err="1" smtClean="0">
                          <a:effectLst/>
                        </a:rPr>
                        <a:t>Kamber</a:t>
                      </a:r>
                      <a:r>
                        <a:rPr lang="en-IN" sz="1100" kern="50" dirty="0" smtClean="0">
                          <a:effectLst/>
                        </a:rPr>
                        <a:t> and Jian Pei Morgan Kaufmann Publishers</a:t>
                      </a:r>
                      <a:endParaRPr lang="en-US" sz="1500" kern="50" dirty="0">
                        <a:effectLst/>
                        <a:latin typeface="Times New Roman" panose="02020603050405020304" pitchFamily="18" charset="0"/>
                        <a:ea typeface="WenQuanYi Micro Hei"/>
                        <a:cs typeface="Lohit Hindi"/>
                      </a:endParaRPr>
                    </a:p>
                  </a:txBody>
                  <a:tcPr marL="26194" marR="26194" marT="26194" marB="26194"/>
                </a:tc>
                <a:extLst>
                  <a:ext uri="{0D108BD9-81ED-4DB2-BD59-A6C34878D82A}">
                    <a16:rowId xmlns:a16="http://schemas.microsoft.com/office/drawing/2014/main" val="10002"/>
                  </a:ext>
                </a:extLst>
              </a:tr>
            </a:tbl>
          </a:graphicData>
        </a:graphic>
      </p:graphicFrame>
      <p:sp>
        <p:nvSpPr>
          <p:cNvPr id="5" name="Rectangle 1"/>
          <p:cNvSpPr txBox="1">
            <a:spLocks noChangeArrowheads="1"/>
          </p:cNvSpPr>
          <p:nvPr/>
        </p:nvSpPr>
        <p:spPr bwMode="auto">
          <a:xfrm>
            <a:off x="1485901" y="2256958"/>
            <a:ext cx="1608069"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altLang="zh-CN" sz="1200" b="1" dirty="0">
                <a:latin typeface="Times New Roman" panose="02020603050405020304" pitchFamily="18" charset="0"/>
                <a:ea typeface="WenQuanYi Micro Hei"/>
                <a:cs typeface="Times New Roman" panose="02020603050405020304" pitchFamily="18" charset="0"/>
              </a:rPr>
              <a:t>Prescribed Text Books</a:t>
            </a:r>
            <a:endParaRPr lang="en-US" altLang="zh-CN" sz="18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zh-CN" sz="1200" dirty="0">
              <a:latin typeface="Arial" panose="020B0604020202020204" pitchFamily="34" charset="0"/>
            </a:endParaRPr>
          </a:p>
        </p:txBody>
      </p:sp>
    </p:spTree>
    <p:extLst>
      <p:ext uri="{BB962C8B-B14F-4D97-AF65-F5344CB8AC3E}">
        <p14:creationId xmlns:p14="http://schemas.microsoft.com/office/powerpoint/2010/main" val="33093516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98207" y="4341556"/>
            <a:ext cx="6858000" cy="442337"/>
          </a:xfrm>
        </p:spPr>
        <p:txBody>
          <a:bodyPr>
            <a:normAutofit fontScale="90000"/>
          </a:bodyPr>
          <a:lstStyle/>
          <a:p>
            <a:r>
              <a:rPr lang="en-IN" sz="3600" b="1" dirty="0" smtClean="0">
                <a:latin typeface="+mn-lt"/>
              </a:rPr>
              <a:t>Data Representation</a:t>
            </a:r>
            <a:endParaRPr lang="en-US" sz="3600" b="1" dirty="0">
              <a:latin typeface="+mn-lt"/>
            </a:endParaRPr>
          </a:p>
        </p:txBody>
      </p:sp>
      <p:sp>
        <p:nvSpPr>
          <p:cNvPr id="4" name="TextBox 2"/>
          <p:cNvSpPr txBox="1">
            <a:spLocks noChangeArrowheads="1"/>
          </p:cNvSpPr>
          <p:nvPr/>
        </p:nvSpPr>
        <p:spPr bwMode="auto">
          <a:xfrm>
            <a:off x="45461" y="5673439"/>
            <a:ext cx="617508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50" b="1" dirty="0">
                <a:latin typeface="Arial Narrow" panose="020B0606020202030204" pitchFamily="34" charset="0"/>
              </a:rPr>
              <a:t>Source Courtesy</a:t>
            </a:r>
            <a:r>
              <a:rPr lang="en-US" altLang="en-US" sz="1050" dirty="0">
                <a:latin typeface="Arial Narrow" panose="020B0606020202030204" pitchFamily="34" charset="0"/>
              </a:rPr>
              <a:t>: Some of the contents of this PPT are sourced from materials provided by publishers of prescribed books</a:t>
            </a:r>
            <a:endParaRPr lang="en-IN" altLang="en-US" sz="1050" dirty="0">
              <a:latin typeface="Arial Narrow" panose="020B0606020202030204" pitchFamily="34" charset="0"/>
            </a:endParaRPr>
          </a:p>
        </p:txBody>
      </p:sp>
    </p:spTree>
    <p:extLst>
      <p:ext uri="{BB962C8B-B14F-4D97-AF65-F5344CB8AC3E}">
        <p14:creationId xmlns:p14="http://schemas.microsoft.com/office/powerpoint/2010/main" val="3892063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A vector is a tuple of one or more values called </a:t>
            </a:r>
            <a:r>
              <a:rPr lang="en-US" b="1" dirty="0"/>
              <a:t>scalars</a:t>
            </a:r>
            <a:r>
              <a:rPr lang="en-US" dirty="0" smtClean="0"/>
              <a:t>.</a:t>
            </a:r>
          </a:p>
          <a:p>
            <a:r>
              <a:rPr lang="en-US" dirty="0" smtClean="0"/>
              <a:t>Vectors can be represented in Python in different ways; known as Sequence Data Types</a:t>
            </a:r>
          </a:p>
          <a:p>
            <a:pPr>
              <a:buFont typeface="Arial" panose="020B0604020202020204" pitchFamily="34" charset="0"/>
              <a:buChar char="•"/>
            </a:pPr>
            <a:r>
              <a:rPr lang="en-US" dirty="0" smtClean="0"/>
              <a:t>Lists</a:t>
            </a:r>
          </a:p>
          <a:p>
            <a:pPr>
              <a:buFont typeface="Arial" panose="020B0604020202020204" pitchFamily="34" charset="0"/>
              <a:buChar char="•"/>
            </a:pPr>
            <a:r>
              <a:rPr lang="en-US" dirty="0" smtClean="0"/>
              <a:t>Tuples</a:t>
            </a:r>
          </a:p>
          <a:p>
            <a:pPr>
              <a:buFont typeface="Arial" panose="020B0604020202020204" pitchFamily="34" charset="0"/>
              <a:buChar char="•"/>
            </a:pPr>
            <a:r>
              <a:rPr lang="en-US" dirty="0" smtClean="0"/>
              <a:t>Ranges</a:t>
            </a:r>
          </a:p>
          <a:p>
            <a:pPr>
              <a:buFont typeface="Arial" panose="020B0604020202020204" pitchFamily="34" charset="0"/>
              <a:buChar char="•"/>
            </a:pPr>
            <a:r>
              <a:rPr lang="en-US" dirty="0" smtClean="0"/>
              <a:t>Arrays</a:t>
            </a:r>
          </a:p>
          <a:p>
            <a:pPr marL="0" indent="0"/>
            <a:r>
              <a:rPr lang="en-US" b="1" dirty="0" smtClean="0"/>
              <a:t>Vector Arithmetic</a:t>
            </a:r>
          </a:p>
          <a:p>
            <a:pPr marL="457200" indent="-457200">
              <a:buAutoNum type="arabicPeriod"/>
            </a:pPr>
            <a:r>
              <a:rPr lang="en-US" dirty="0" smtClean="0"/>
              <a:t>Vector Addition -&gt; c = a + b</a:t>
            </a:r>
          </a:p>
          <a:p>
            <a:pPr marL="857250" lvl="1" indent="-457200">
              <a:buAutoNum type="arabicPeriod"/>
            </a:pPr>
            <a:r>
              <a:rPr lang="pt-BR" dirty="0"/>
              <a:t>a + b = (a1 + b1, a2 + b2, a3 + b3</a:t>
            </a:r>
            <a:r>
              <a:rPr lang="pt-BR" dirty="0" smtClean="0"/>
              <a:t>)</a:t>
            </a:r>
          </a:p>
          <a:p>
            <a:pPr marL="457200" indent="-457200">
              <a:buAutoNum type="arabicPeriod"/>
            </a:pPr>
            <a:r>
              <a:rPr lang="en-US" dirty="0"/>
              <a:t>Vector </a:t>
            </a:r>
            <a:r>
              <a:rPr lang="en-US" dirty="0" smtClean="0"/>
              <a:t>Subtraction</a:t>
            </a:r>
          </a:p>
          <a:p>
            <a:pPr marL="457200" indent="-457200">
              <a:buAutoNum type="arabicPeriod"/>
            </a:pPr>
            <a:r>
              <a:rPr lang="en-US" dirty="0"/>
              <a:t>Vector </a:t>
            </a:r>
            <a:r>
              <a:rPr lang="en-US" dirty="0" smtClean="0"/>
              <a:t>Multiplication</a:t>
            </a:r>
          </a:p>
          <a:p>
            <a:pPr marL="457200" indent="-457200">
              <a:buAutoNum type="arabicPeriod"/>
            </a:pPr>
            <a:r>
              <a:rPr lang="en-US" dirty="0"/>
              <a:t>Vector </a:t>
            </a:r>
            <a:r>
              <a:rPr lang="en-US" dirty="0" smtClean="0"/>
              <a:t>Division</a:t>
            </a:r>
          </a:p>
          <a:p>
            <a:pPr marL="457200" indent="-457200">
              <a:buAutoNum type="arabicPeriod"/>
            </a:pPr>
            <a:r>
              <a:rPr lang="en-US" dirty="0"/>
              <a:t>Vector Dot </a:t>
            </a:r>
            <a:r>
              <a:rPr lang="en-US" dirty="0" smtClean="0"/>
              <a:t>Product</a:t>
            </a:r>
          </a:p>
          <a:p>
            <a:pPr marL="457200" indent="-457200">
              <a:buAutoNum type="arabicPeriod"/>
            </a:pPr>
            <a:endParaRPr lang="en-US" dirty="0"/>
          </a:p>
        </p:txBody>
      </p:sp>
      <p:sp>
        <p:nvSpPr>
          <p:cNvPr id="3" name="Content Placeholder 2"/>
          <p:cNvSpPr>
            <a:spLocks noGrp="1"/>
          </p:cNvSpPr>
          <p:nvPr>
            <p:ph sz="quarter" idx="10"/>
          </p:nvPr>
        </p:nvSpPr>
        <p:spPr/>
        <p:txBody>
          <a:bodyPr/>
          <a:lstStyle/>
          <a:p>
            <a:r>
              <a:rPr lang="en-US" dirty="0" smtClean="0"/>
              <a:t>Vector in Data Science</a:t>
            </a:r>
            <a:endParaRPr lang="en-US" dirty="0"/>
          </a:p>
        </p:txBody>
      </p:sp>
    </p:spTree>
    <p:extLst>
      <p:ext uri="{BB962C8B-B14F-4D97-AF65-F5344CB8AC3E}">
        <p14:creationId xmlns:p14="http://schemas.microsoft.com/office/powerpoint/2010/main" val="3546063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76" name="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108" name="object 108"/>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09" name="object 109"/>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77"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110" name="object 110"/>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11" name="object 111"/>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112" name="object 112"/>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8625205" y="6324143"/>
            <a:ext cx="249281" cy="202996"/>
          </a:xfrm>
          <a:prstGeom prst="rect">
            <a:avLst/>
          </a:prstGeom>
        </p:spPr>
        <p:txBody>
          <a:bodyPr vert="horz" wrap="none" lIns="0" tIns="0" rIns="0" bIns="0" rtlCol="0">
            <a:spAutoFit/>
          </a:bodyPr>
          <a:lstStyle/>
          <a:p>
            <a:pPr marL="0">
              <a:lnSpc>
                <a:spcPct val="100000"/>
              </a:lnSpc>
            </a:pPr>
            <a:r>
              <a:rPr sz="1600" b="1" spc="10" dirty="0">
                <a:latin typeface="Calibri"/>
                <a:cs typeface="Calibri"/>
              </a:rPr>
              <a:t>22</a:t>
            </a:r>
            <a:endParaRPr sz="1600">
              <a:latin typeface="Calibri"/>
              <a:cs typeface="Calibri"/>
            </a:endParaRPr>
          </a:p>
        </p:txBody>
      </p:sp>
      <p:sp>
        <p:nvSpPr>
          <p:cNvPr id="4" name="text 1"/>
          <p:cNvSpPr txBox="1"/>
          <p:nvPr/>
        </p:nvSpPr>
        <p:spPr>
          <a:xfrm>
            <a:off x="548640" y="429964"/>
            <a:ext cx="2853345" cy="461665"/>
          </a:xfrm>
          <a:prstGeom prst="rect">
            <a:avLst/>
          </a:prstGeom>
        </p:spPr>
        <p:txBody>
          <a:bodyPr vert="horz" wrap="none" lIns="0" tIns="0" rIns="0" bIns="0" rtlCol="0">
            <a:spAutoFit/>
          </a:bodyPr>
          <a:lstStyle/>
          <a:p>
            <a:pPr indent="-342900">
              <a:lnSpc>
                <a:spcPts val="3600"/>
              </a:lnSpc>
            </a:pPr>
            <a:r>
              <a:rPr sz="3600" b="1" spc="-150" dirty="0">
                <a:latin typeface="Arial" pitchFamily="34" charset="0"/>
                <a:cs typeface="Arial" pitchFamily="34" charset="0"/>
              </a:rPr>
              <a:t>Data Behavior</a:t>
            </a:r>
          </a:p>
        </p:txBody>
      </p:sp>
      <p:sp>
        <p:nvSpPr>
          <p:cNvPr id="5" name="text 1"/>
          <p:cNvSpPr txBox="1"/>
          <p:nvPr/>
        </p:nvSpPr>
        <p:spPr>
          <a:xfrm>
            <a:off x="418185" y="1765935"/>
            <a:ext cx="7817787" cy="278891"/>
          </a:xfrm>
          <a:prstGeom prst="rect">
            <a:avLst/>
          </a:prstGeom>
        </p:spPr>
        <p:txBody>
          <a:bodyPr vert="horz" wrap="none" lIns="0" tIns="0" rIns="0" bIns="0" rtlCol="0">
            <a:spAutoFit/>
          </a:bodyPr>
          <a:lstStyle/>
          <a:p>
            <a:pPr marL="0">
              <a:lnSpc>
                <a:spcPct val="100000"/>
              </a:lnSpc>
            </a:pPr>
            <a:r>
              <a:rPr sz="2200" b="1" spc="10" dirty="0">
                <a:solidFill>
                  <a:srgbClr val="2F2F2F"/>
                </a:solidFill>
                <a:latin typeface="Calibri"/>
                <a:cs typeface="Calibri"/>
              </a:rPr>
              <a:t>Static data </a:t>
            </a:r>
            <a:r>
              <a:rPr sz="2200" spc="10" dirty="0">
                <a:solidFill>
                  <a:srgbClr val="2F2F2F"/>
                </a:solidFill>
                <a:latin typeface="Calibri"/>
                <a:cs typeface="Calibri"/>
              </a:rPr>
              <a:t>is the data which has its size/value defined at the state of</a:t>
            </a:r>
            <a:endParaRPr sz="2200">
              <a:latin typeface="Calibri"/>
              <a:cs typeface="Calibri"/>
            </a:endParaRPr>
          </a:p>
        </p:txBody>
      </p:sp>
      <p:sp>
        <p:nvSpPr>
          <p:cNvPr id="6" name="text 1"/>
          <p:cNvSpPr txBox="1"/>
          <p:nvPr/>
        </p:nvSpPr>
        <p:spPr>
          <a:xfrm>
            <a:off x="418185" y="2100986"/>
            <a:ext cx="6079789" cy="279197"/>
          </a:xfrm>
          <a:prstGeom prst="rect">
            <a:avLst/>
          </a:prstGeom>
        </p:spPr>
        <p:txBody>
          <a:bodyPr vert="horz" wrap="none" lIns="0" tIns="0" rIns="0" bIns="0" rtlCol="0">
            <a:spAutoFit/>
          </a:bodyPr>
          <a:lstStyle/>
          <a:p>
            <a:pPr marL="0">
              <a:lnSpc>
                <a:spcPct val="100000"/>
              </a:lnSpc>
            </a:pPr>
            <a:r>
              <a:rPr sz="2200" spc="10" dirty="0">
                <a:solidFill>
                  <a:srgbClr val="2F2F2F"/>
                </a:solidFill>
                <a:latin typeface="Calibri"/>
                <a:cs typeface="Calibri"/>
              </a:rPr>
              <a:t>initialization. the value/size cannot be change further</a:t>
            </a:r>
            <a:endParaRPr sz="2200">
              <a:latin typeface="Calibri"/>
              <a:cs typeface="Calibri"/>
            </a:endParaRPr>
          </a:p>
        </p:txBody>
      </p:sp>
      <p:sp>
        <p:nvSpPr>
          <p:cNvPr id="7" name="text 1"/>
          <p:cNvSpPr txBox="1"/>
          <p:nvPr/>
        </p:nvSpPr>
        <p:spPr>
          <a:xfrm>
            <a:off x="418185" y="2772028"/>
            <a:ext cx="7781225" cy="278892"/>
          </a:xfrm>
          <a:prstGeom prst="rect">
            <a:avLst/>
          </a:prstGeom>
        </p:spPr>
        <p:txBody>
          <a:bodyPr vert="horz" wrap="none" lIns="0" tIns="0" rIns="0" bIns="0" rtlCol="0">
            <a:spAutoFit/>
          </a:bodyPr>
          <a:lstStyle/>
          <a:p>
            <a:pPr marL="0">
              <a:lnSpc>
                <a:spcPct val="100000"/>
              </a:lnSpc>
            </a:pPr>
            <a:r>
              <a:rPr sz="2200" b="1" spc="10" dirty="0">
                <a:solidFill>
                  <a:srgbClr val="2F2F2F"/>
                </a:solidFill>
                <a:latin typeface="Calibri"/>
                <a:cs typeface="Calibri"/>
              </a:rPr>
              <a:t>Dynamic data </a:t>
            </a:r>
            <a:r>
              <a:rPr sz="2200" spc="10" dirty="0">
                <a:solidFill>
                  <a:srgbClr val="2F2F2F"/>
                </a:solidFill>
                <a:latin typeface="Calibri"/>
                <a:cs typeface="Calibri"/>
              </a:rPr>
              <a:t>is the data which also has its size/value defined at the</a:t>
            </a:r>
            <a:endParaRPr sz="2200">
              <a:latin typeface="Calibri"/>
              <a:cs typeface="Calibri"/>
            </a:endParaRPr>
          </a:p>
        </p:txBody>
      </p:sp>
      <p:sp>
        <p:nvSpPr>
          <p:cNvPr id="8" name="text 1"/>
          <p:cNvSpPr txBox="1"/>
          <p:nvPr/>
        </p:nvSpPr>
        <p:spPr>
          <a:xfrm>
            <a:off x="418185" y="3107309"/>
            <a:ext cx="7447530" cy="278891"/>
          </a:xfrm>
          <a:prstGeom prst="rect">
            <a:avLst/>
          </a:prstGeom>
        </p:spPr>
        <p:txBody>
          <a:bodyPr vert="horz" wrap="none" lIns="0" tIns="0" rIns="0" bIns="0" rtlCol="0">
            <a:spAutoFit/>
          </a:bodyPr>
          <a:lstStyle/>
          <a:p>
            <a:pPr marL="0">
              <a:lnSpc>
                <a:spcPct val="100000"/>
              </a:lnSpc>
            </a:pPr>
            <a:r>
              <a:rPr sz="2200" spc="10" dirty="0">
                <a:solidFill>
                  <a:srgbClr val="2F2F2F"/>
                </a:solidFill>
                <a:latin typeface="Calibri"/>
                <a:cs typeface="Calibri"/>
              </a:rPr>
              <a:t>state of initialization. But unlike static data its value or size can be</a:t>
            </a:r>
            <a:endParaRPr sz="2200">
              <a:latin typeface="Calibri"/>
              <a:cs typeface="Calibri"/>
            </a:endParaRPr>
          </a:p>
        </p:txBody>
      </p:sp>
      <p:sp>
        <p:nvSpPr>
          <p:cNvPr id="9" name="text 1"/>
          <p:cNvSpPr txBox="1"/>
          <p:nvPr/>
        </p:nvSpPr>
        <p:spPr>
          <a:xfrm>
            <a:off x="418185" y="3442360"/>
            <a:ext cx="2883544" cy="279196"/>
          </a:xfrm>
          <a:prstGeom prst="rect">
            <a:avLst/>
          </a:prstGeom>
        </p:spPr>
        <p:txBody>
          <a:bodyPr vert="horz" wrap="none" lIns="0" tIns="0" rIns="0" bIns="0" rtlCol="0">
            <a:spAutoFit/>
          </a:bodyPr>
          <a:lstStyle/>
          <a:p>
            <a:pPr marL="0">
              <a:lnSpc>
                <a:spcPct val="100000"/>
              </a:lnSpc>
            </a:pPr>
            <a:r>
              <a:rPr sz="2200" spc="10" dirty="0">
                <a:solidFill>
                  <a:srgbClr val="2F2F2F"/>
                </a:solidFill>
                <a:latin typeface="Calibri"/>
                <a:cs typeface="Calibri"/>
              </a:rPr>
              <a:t>changes as per the need.</a:t>
            </a:r>
            <a:endParaRPr sz="2200">
              <a:latin typeface="Calibri"/>
              <a:cs typeface="Calibri"/>
            </a:endParaRPr>
          </a:p>
        </p:txBody>
      </p:sp>
    </p:spTree>
    <p:extLst>
      <p:ext uri="{BB962C8B-B14F-4D97-AF65-F5344CB8AC3E}">
        <p14:creationId xmlns:p14="http://schemas.microsoft.com/office/powerpoint/2010/main" val="10422540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983163"/>
          </a:xfrm>
        </p:spPr>
        <p:txBody>
          <a:bodyPr>
            <a:noAutofit/>
          </a:bodyPr>
          <a:lstStyle/>
          <a:p>
            <a:r>
              <a:rPr lang="en-US" sz="1800" dirty="0">
                <a:hlinkClick r:id="rId2"/>
              </a:rPr>
              <a:t>https://docs.python.org/3/library/stdtypes.html#sequence-types-list-tuple-range</a:t>
            </a:r>
            <a:endParaRPr lang="en-US" sz="1800" dirty="0"/>
          </a:p>
          <a:p>
            <a:pPr>
              <a:buFont typeface="Arial" panose="020B0604020202020204" pitchFamily="34" charset="0"/>
              <a:buChar char="•"/>
            </a:pPr>
            <a:r>
              <a:rPr lang="en-US" sz="1800" dirty="0" smtClean="0"/>
              <a:t>A </a:t>
            </a:r>
            <a:r>
              <a:rPr lang="en-US" sz="1800" dirty="0"/>
              <a:t>list is simply an </a:t>
            </a:r>
            <a:r>
              <a:rPr lang="en-US" sz="1800" b="1" dirty="0"/>
              <a:t>ordered</a:t>
            </a:r>
            <a:r>
              <a:rPr lang="en-US" sz="1800" dirty="0"/>
              <a:t> collection of items</a:t>
            </a:r>
            <a:r>
              <a:rPr lang="en-US" sz="1800" dirty="0" smtClean="0"/>
              <a:t>.</a:t>
            </a:r>
          </a:p>
          <a:p>
            <a:pPr lvl="1"/>
            <a:r>
              <a:rPr lang="en-US" sz="1200" dirty="0"/>
              <a:t>Lists, Tuples, and Strings are all data types that, in python, are called </a:t>
            </a:r>
            <a:r>
              <a:rPr lang="en-US" sz="1200" i="1" u="sng" dirty="0">
                <a:hlinkClick r:id="rId2"/>
              </a:rPr>
              <a:t>sequence data types</a:t>
            </a:r>
            <a:r>
              <a:rPr lang="en-US" sz="1200" i="1" dirty="0"/>
              <a:t>. </a:t>
            </a:r>
            <a:r>
              <a:rPr lang="en-US" sz="1200" dirty="0"/>
              <a:t>All of them are containers of items and all of them have items that are </a:t>
            </a:r>
            <a:r>
              <a:rPr lang="en-US" sz="1200" dirty="0" smtClean="0"/>
              <a:t>ordered.</a:t>
            </a:r>
          </a:p>
          <a:p>
            <a:pPr>
              <a:buFont typeface="Arial" panose="020B0604020202020204" pitchFamily="34" charset="0"/>
              <a:buChar char="•"/>
            </a:pPr>
            <a:r>
              <a:rPr lang="en-US" sz="1800" dirty="0" smtClean="0"/>
              <a:t>A Tuple is also an ordered collection of items.</a:t>
            </a:r>
          </a:p>
          <a:p>
            <a:r>
              <a:rPr lang="en-US" sz="1800" b="1" dirty="0" smtClean="0"/>
              <a:t>Similarity –</a:t>
            </a:r>
          </a:p>
          <a:p>
            <a:pPr marL="457200" indent="-457200">
              <a:buFont typeface="+mj-lt"/>
              <a:buAutoNum type="arabicPeriod"/>
            </a:pPr>
            <a:r>
              <a:rPr lang="en-US" sz="1800" dirty="0" smtClean="0"/>
              <a:t>Both </a:t>
            </a:r>
            <a:r>
              <a:rPr lang="en-US" sz="1800" dirty="0"/>
              <a:t>lists and tuples are sequence data types that can store a collection of items.</a:t>
            </a:r>
          </a:p>
          <a:p>
            <a:pPr marL="457200" indent="-457200">
              <a:buFont typeface="+mj-lt"/>
              <a:buAutoNum type="arabicPeriod"/>
            </a:pPr>
            <a:r>
              <a:rPr lang="en-US" sz="1800" dirty="0"/>
              <a:t>Each item stored in a list or a tuple can be of any data type.</a:t>
            </a:r>
          </a:p>
          <a:p>
            <a:pPr marL="457200" indent="-457200">
              <a:buFont typeface="+mj-lt"/>
              <a:buAutoNum type="arabicPeriod"/>
            </a:pPr>
            <a:r>
              <a:rPr lang="en-US" sz="1800" dirty="0"/>
              <a:t>And you can also access any item by its index</a:t>
            </a:r>
            <a:r>
              <a:rPr lang="en-US" sz="1800" dirty="0" smtClean="0"/>
              <a:t>.</a:t>
            </a:r>
          </a:p>
          <a:p>
            <a:pPr marL="0" indent="0"/>
            <a:r>
              <a:rPr lang="en-US" sz="1800" b="1" dirty="0" smtClean="0"/>
              <a:t>Differences –</a:t>
            </a:r>
          </a:p>
          <a:p>
            <a:pPr marL="457200" indent="-457200">
              <a:buAutoNum type="arabicPeriod"/>
            </a:pPr>
            <a:r>
              <a:rPr lang="en-US" sz="1800" dirty="0" smtClean="0"/>
              <a:t>The </a:t>
            </a:r>
            <a:r>
              <a:rPr lang="en-US" sz="1800" dirty="0"/>
              <a:t>main difference between lists and a tuples is the fact that lists are </a:t>
            </a:r>
            <a:r>
              <a:rPr lang="en-US" sz="1800" b="1" dirty="0"/>
              <a:t>mutable</a:t>
            </a:r>
            <a:r>
              <a:rPr lang="en-US" sz="1800" dirty="0"/>
              <a:t> whereas tuples are </a:t>
            </a:r>
            <a:r>
              <a:rPr lang="en-US" sz="1800" b="1" dirty="0" smtClean="0"/>
              <a:t>immutable</a:t>
            </a:r>
          </a:p>
          <a:p>
            <a:pPr marL="457200" indent="-457200">
              <a:buAutoNum type="arabicPeriod"/>
            </a:pPr>
            <a:r>
              <a:rPr lang="en-US" sz="1800" dirty="0" smtClean="0"/>
              <a:t>List defined via List () function; assigned values by [ l1, l2 ,l3] i.e. square brackets. Tuples are defined via round brackets (l1,l2,l3) is tuple</a:t>
            </a:r>
          </a:p>
          <a:p>
            <a:pPr marL="457200" indent="-457200">
              <a:buAutoNum type="arabicPeriod"/>
            </a:pPr>
            <a:r>
              <a:rPr lang="en-US" sz="1800" dirty="0" smtClean="0"/>
              <a:t>Lists can grow dynamically as they are mutable objects.</a:t>
            </a:r>
            <a:endParaRPr lang="en-US" sz="1800" dirty="0"/>
          </a:p>
          <a:p>
            <a:endParaRPr lang="en-US" sz="1800" dirty="0"/>
          </a:p>
        </p:txBody>
      </p:sp>
      <p:sp>
        <p:nvSpPr>
          <p:cNvPr id="3" name="Content Placeholder 2"/>
          <p:cNvSpPr>
            <a:spLocks noGrp="1"/>
          </p:cNvSpPr>
          <p:nvPr>
            <p:ph sz="quarter" idx="10"/>
          </p:nvPr>
        </p:nvSpPr>
        <p:spPr/>
        <p:txBody>
          <a:bodyPr/>
          <a:lstStyle/>
          <a:p>
            <a:r>
              <a:rPr lang="en-US" dirty="0" smtClean="0"/>
              <a:t>Sequence Types in Python - </a:t>
            </a:r>
            <a:r>
              <a:rPr lang="en-US" dirty="0" smtClean="0">
                <a:solidFill>
                  <a:schemeClr val="accent1"/>
                </a:solidFill>
              </a:rPr>
              <a:t>Lists, tuples , Range 1/</a:t>
            </a:r>
            <a:endParaRPr lang="en-US" dirty="0">
              <a:solidFill>
                <a:schemeClr val="accent1"/>
              </a:solidFill>
            </a:endParaRPr>
          </a:p>
        </p:txBody>
      </p:sp>
    </p:spTree>
    <p:extLst>
      <p:ext uri="{BB962C8B-B14F-4D97-AF65-F5344CB8AC3E}">
        <p14:creationId xmlns:p14="http://schemas.microsoft.com/office/powerpoint/2010/main" val="42909902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a:t>
            </a:r>
            <a:r>
              <a:rPr lang="en-US" b="1" dirty="0"/>
              <a:t>range type </a:t>
            </a:r>
            <a:r>
              <a:rPr lang="en-US" dirty="0"/>
              <a:t>represents an </a:t>
            </a:r>
            <a:r>
              <a:rPr lang="en-US" b="1" dirty="0"/>
              <a:t>immutable sequence </a:t>
            </a:r>
            <a:r>
              <a:rPr lang="en-US" dirty="0"/>
              <a:t>of </a:t>
            </a:r>
            <a:r>
              <a:rPr lang="en-US" b="1" dirty="0"/>
              <a:t>numbers</a:t>
            </a:r>
            <a:r>
              <a:rPr lang="en-US" dirty="0"/>
              <a:t> and is commonly used for looping a specific number of times in for loops</a:t>
            </a:r>
            <a:r>
              <a:rPr lang="en-US" dirty="0" smtClean="0"/>
              <a:t>.</a:t>
            </a:r>
          </a:p>
          <a:p>
            <a:pPr lvl="1">
              <a:buFont typeface="Arial" panose="020B0604020202020204" pitchFamily="34" charset="0"/>
              <a:buChar char="•"/>
            </a:pPr>
            <a:r>
              <a:rPr lang="en-US" sz="2400" dirty="0" smtClean="0"/>
              <a:t>list(range(10)) is same as [0</a:t>
            </a:r>
            <a:r>
              <a:rPr lang="en-US" sz="2400" dirty="0"/>
              <a:t>, 1, 2, 3, 4, 5, 6, 7, 8, 9</a:t>
            </a:r>
            <a:r>
              <a:rPr lang="en-US" sz="2400" dirty="0" smtClean="0"/>
              <a:t>]</a:t>
            </a:r>
          </a:p>
          <a:p>
            <a:pPr lvl="1">
              <a:buFont typeface="Arial" panose="020B0604020202020204" pitchFamily="34" charset="0"/>
              <a:buChar char="•"/>
            </a:pPr>
            <a:r>
              <a:rPr lang="en-US" sz="2400" dirty="0"/>
              <a:t>l</a:t>
            </a:r>
            <a:r>
              <a:rPr lang="en-US" sz="2400" dirty="0" smtClean="0"/>
              <a:t>ist(range(1,11) is same </a:t>
            </a:r>
            <a:r>
              <a:rPr lang="en-US" sz="2400" dirty="0"/>
              <a:t>as [1, 2, 3, 4, 5, 6, 7, 8, 9, 10</a:t>
            </a:r>
            <a:r>
              <a:rPr lang="en-US" sz="2400" dirty="0" smtClean="0"/>
              <a:t>]</a:t>
            </a:r>
          </a:p>
          <a:p>
            <a:pPr lvl="1">
              <a:buFont typeface="Arial" panose="020B0604020202020204" pitchFamily="34" charset="0"/>
              <a:buChar char="•"/>
            </a:pPr>
            <a:r>
              <a:rPr lang="en-US" sz="2400" dirty="0" smtClean="0"/>
              <a:t>list(range(0</a:t>
            </a:r>
            <a:r>
              <a:rPr lang="en-US" sz="2400" dirty="0"/>
              <a:t>, 30, 5</a:t>
            </a:r>
            <a:r>
              <a:rPr lang="en-US" sz="2400" dirty="0" smtClean="0"/>
              <a:t>)) is same as [0</a:t>
            </a:r>
            <a:r>
              <a:rPr lang="en-US" sz="2400" dirty="0"/>
              <a:t>, 5, 10, 15, 20, 25]</a:t>
            </a:r>
          </a:p>
          <a:p>
            <a:pPr lvl="1">
              <a:buFont typeface="Arial" panose="020B0604020202020204" pitchFamily="34" charset="0"/>
              <a:buChar char="•"/>
            </a:pPr>
            <a:r>
              <a:rPr lang="en-US" sz="2400" dirty="0" smtClean="0"/>
              <a:t>list(range(0</a:t>
            </a:r>
            <a:r>
              <a:rPr lang="en-US" sz="2400" dirty="0"/>
              <a:t>, 10, 3</a:t>
            </a:r>
            <a:r>
              <a:rPr lang="en-US" sz="2400" dirty="0" smtClean="0"/>
              <a:t>)) is same as [</a:t>
            </a:r>
            <a:r>
              <a:rPr lang="en-US" sz="2400" dirty="0"/>
              <a:t>0, 3, 6, 9]</a:t>
            </a:r>
          </a:p>
          <a:p>
            <a:pPr lvl="1">
              <a:buFont typeface="Arial" panose="020B0604020202020204" pitchFamily="34" charset="0"/>
              <a:buChar char="•"/>
            </a:pPr>
            <a:r>
              <a:rPr lang="en-US" sz="2400" dirty="0" smtClean="0"/>
              <a:t>list(range(0</a:t>
            </a:r>
            <a:r>
              <a:rPr lang="en-US" sz="2400" dirty="0"/>
              <a:t>, -10, -1</a:t>
            </a:r>
            <a:r>
              <a:rPr lang="en-US" sz="2400" dirty="0" smtClean="0"/>
              <a:t>)) is same as [</a:t>
            </a:r>
            <a:r>
              <a:rPr lang="en-US" sz="2400" dirty="0"/>
              <a:t>0, -1, -2, -3, -4, -5, -6, -7, -8, -9]</a:t>
            </a:r>
          </a:p>
          <a:p>
            <a:pPr lvl="1">
              <a:buFont typeface="Arial" panose="020B0604020202020204" pitchFamily="34" charset="0"/>
              <a:buChar char="•"/>
            </a:pPr>
            <a:r>
              <a:rPr lang="en-US" sz="2400" dirty="0" smtClean="0"/>
              <a:t>list(range(0)) is same as []</a:t>
            </a:r>
            <a:endParaRPr lang="en-US" sz="2400" dirty="0"/>
          </a:p>
          <a:p>
            <a:pPr lvl="1">
              <a:buFont typeface="Arial" panose="020B0604020202020204" pitchFamily="34" charset="0"/>
              <a:buChar char="•"/>
            </a:pPr>
            <a:r>
              <a:rPr lang="en-US" sz="2400" dirty="0" smtClean="0"/>
              <a:t>list(range(1</a:t>
            </a:r>
            <a:r>
              <a:rPr lang="en-US" sz="2400" dirty="0"/>
              <a:t>, 0</a:t>
            </a:r>
            <a:r>
              <a:rPr lang="en-US" sz="2400" dirty="0" smtClean="0"/>
              <a:t>)) is same as []</a:t>
            </a:r>
            <a:endParaRPr lang="en-US" sz="2400" dirty="0"/>
          </a:p>
        </p:txBody>
      </p:sp>
      <p:sp>
        <p:nvSpPr>
          <p:cNvPr id="3" name="Content Placeholder 2"/>
          <p:cNvSpPr>
            <a:spLocks noGrp="1"/>
          </p:cNvSpPr>
          <p:nvPr>
            <p:ph sz="quarter" idx="10"/>
          </p:nvPr>
        </p:nvSpPr>
        <p:spPr/>
        <p:txBody>
          <a:bodyPr/>
          <a:lstStyle/>
          <a:p>
            <a:r>
              <a:rPr lang="en-US" dirty="0"/>
              <a:t>Sequence Types in Python - </a:t>
            </a:r>
            <a:r>
              <a:rPr lang="en-US" dirty="0">
                <a:solidFill>
                  <a:schemeClr val="accent1"/>
                </a:solidFill>
              </a:rPr>
              <a:t>Lists, tuples , Range 2/</a:t>
            </a:r>
          </a:p>
        </p:txBody>
      </p:sp>
    </p:spTree>
    <p:extLst>
      <p:ext uri="{BB962C8B-B14F-4D97-AF65-F5344CB8AC3E}">
        <p14:creationId xmlns:p14="http://schemas.microsoft.com/office/powerpoint/2010/main" val="2880124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458200" cy="5059363"/>
          </a:xfrm>
        </p:spPr>
        <p:txBody>
          <a:bodyPr>
            <a:noAutofit/>
          </a:bodyPr>
          <a:lstStyle/>
          <a:p>
            <a:r>
              <a:rPr lang="en-US" sz="1400" dirty="0">
                <a:hlinkClick r:id="rId2"/>
              </a:rPr>
              <a:t>https://</a:t>
            </a:r>
            <a:r>
              <a:rPr lang="en-US" sz="1400" dirty="0" smtClean="0">
                <a:hlinkClick r:id="rId2"/>
              </a:rPr>
              <a:t>medium.com/backticks-tildes/list-vs-array-python-data-type-40ac4f294551</a:t>
            </a:r>
            <a:endParaRPr lang="en-US" sz="1400" dirty="0" smtClean="0"/>
          </a:p>
          <a:p>
            <a:r>
              <a:rPr lang="en-US" sz="1400" dirty="0" smtClean="0">
                <a:hlinkClick r:id="rId3"/>
              </a:rPr>
              <a:t>https</a:t>
            </a:r>
            <a:r>
              <a:rPr lang="en-US" sz="1400" dirty="0">
                <a:hlinkClick r:id="rId3"/>
              </a:rPr>
              <a:t>://www.pythoncentral.io/the-difference-between-a-list-and-an-array</a:t>
            </a:r>
            <a:r>
              <a:rPr lang="en-US" sz="1400" dirty="0" smtClean="0">
                <a:hlinkClick r:id="rId3"/>
              </a:rPr>
              <a:t>/</a:t>
            </a:r>
            <a:endParaRPr lang="en-US" sz="1400" dirty="0" smtClean="0"/>
          </a:p>
          <a:p>
            <a:r>
              <a:rPr lang="en-US" sz="1400" dirty="0"/>
              <a:t>Apparently, an Array is a data type in Python also, meaning we have the </a:t>
            </a:r>
            <a:r>
              <a:rPr lang="en-US" sz="1400" b="1" dirty="0"/>
              <a:t>array</a:t>
            </a:r>
            <a:r>
              <a:rPr lang="en-US" sz="1400" dirty="0"/>
              <a:t> type and </a:t>
            </a:r>
            <a:r>
              <a:rPr lang="en-US" sz="1400" b="1" dirty="0"/>
              <a:t>list</a:t>
            </a:r>
            <a:r>
              <a:rPr lang="en-US" sz="1400" dirty="0"/>
              <a:t> type (the list type being more popular). </a:t>
            </a:r>
            <a:endParaRPr lang="en-US" sz="1400" dirty="0" smtClean="0"/>
          </a:p>
          <a:p>
            <a:r>
              <a:rPr lang="en-US" sz="1400" dirty="0"/>
              <a:t>The most popular type of array used in Python is the </a:t>
            </a:r>
            <a:r>
              <a:rPr lang="en-US" sz="1400" b="1" dirty="0" err="1"/>
              <a:t>numpy</a:t>
            </a:r>
            <a:r>
              <a:rPr lang="en-US" sz="1400" b="1" dirty="0"/>
              <a:t> array</a:t>
            </a:r>
            <a:r>
              <a:rPr lang="en-US" sz="1400" dirty="0" smtClean="0"/>
              <a:t>.</a:t>
            </a:r>
          </a:p>
          <a:p>
            <a:r>
              <a:rPr lang="en-US" sz="1400" b="1" dirty="0" smtClean="0"/>
              <a:t>Similarities-</a:t>
            </a:r>
          </a:p>
          <a:p>
            <a:pPr>
              <a:buFont typeface="Arial" panose="020B0604020202020204" pitchFamily="34" charset="0"/>
              <a:buChar char="•"/>
            </a:pPr>
            <a:r>
              <a:rPr lang="en-US" sz="1400" dirty="0" smtClean="0"/>
              <a:t>Both </a:t>
            </a:r>
            <a:r>
              <a:rPr lang="en-US" sz="1400" dirty="0"/>
              <a:t>can be used to store any data type (real numbers, strings, </a:t>
            </a:r>
            <a:r>
              <a:rPr lang="en-US" sz="1400" dirty="0" err="1"/>
              <a:t>etc</a:t>
            </a:r>
            <a:r>
              <a:rPr lang="en-US" sz="1400" dirty="0" smtClean="0"/>
              <a:t>)</a:t>
            </a:r>
          </a:p>
          <a:p>
            <a:pPr>
              <a:buFont typeface="Arial" panose="020B0604020202020204" pitchFamily="34" charset="0"/>
              <a:buChar char="•"/>
            </a:pPr>
            <a:r>
              <a:rPr lang="en-US" sz="1400" dirty="0" smtClean="0"/>
              <a:t>Both </a:t>
            </a:r>
            <a:r>
              <a:rPr lang="en-US" sz="1400" dirty="0"/>
              <a:t>can be indexed and iterated  </a:t>
            </a:r>
            <a:endParaRPr lang="en-US" sz="1400" dirty="0" smtClean="0"/>
          </a:p>
          <a:p>
            <a:pPr>
              <a:buFont typeface="Arial" panose="020B0604020202020204" pitchFamily="34" charset="0"/>
              <a:buChar char="•"/>
            </a:pPr>
            <a:r>
              <a:rPr lang="en-US" sz="1400" dirty="0"/>
              <a:t>Both can be </a:t>
            </a:r>
            <a:r>
              <a:rPr lang="en-US" sz="1400" dirty="0" smtClean="0"/>
              <a:t>sliced</a:t>
            </a:r>
          </a:p>
          <a:p>
            <a:pPr>
              <a:buFont typeface="Arial" panose="020B0604020202020204" pitchFamily="34" charset="0"/>
              <a:buChar char="•"/>
            </a:pPr>
            <a:r>
              <a:rPr lang="en-US" sz="1400" dirty="0"/>
              <a:t>Both are mutable</a:t>
            </a:r>
          </a:p>
          <a:p>
            <a:r>
              <a:rPr lang="en-US" sz="1400" b="1" dirty="0" smtClean="0"/>
              <a:t>Differences-</a:t>
            </a:r>
          </a:p>
          <a:p>
            <a:pPr>
              <a:buFont typeface="Arial" panose="020B0604020202020204" pitchFamily="34" charset="0"/>
              <a:buChar char="•"/>
            </a:pPr>
            <a:r>
              <a:rPr lang="en-US" sz="1400" dirty="0"/>
              <a:t>The main difference between these two data types is the operation you can perform on them. Arrays are specially </a:t>
            </a:r>
            <a:r>
              <a:rPr lang="en-US" sz="1400" dirty="0" smtClean="0"/>
              <a:t>optimized </a:t>
            </a:r>
            <a:r>
              <a:rPr lang="en-US" sz="1400" dirty="0"/>
              <a:t>for arithmetic computations so if you’re going to perform similar operations you should consider using an array instead of a list</a:t>
            </a:r>
            <a:r>
              <a:rPr lang="en-US" sz="1400" dirty="0" smtClean="0"/>
              <a:t>. </a:t>
            </a:r>
            <a:r>
              <a:rPr lang="en-US" sz="1400" dirty="0"/>
              <a:t>E.g. </a:t>
            </a:r>
            <a:r>
              <a:rPr lang="en-US" sz="1400" dirty="0" smtClean="0"/>
              <a:t>	x </a:t>
            </a:r>
            <a:r>
              <a:rPr lang="en-US" sz="1400" dirty="0"/>
              <a:t>= array([3, 6, 9, 12])</a:t>
            </a:r>
          </a:p>
          <a:p>
            <a:pPr marL="0" indent="0"/>
            <a:r>
              <a:rPr lang="en-US" sz="1400" dirty="0" smtClean="0"/>
              <a:t>	x/3.0</a:t>
            </a:r>
            <a:endParaRPr lang="en-US" sz="1400" dirty="0"/>
          </a:p>
          <a:p>
            <a:pPr marL="0" indent="0"/>
            <a:r>
              <a:rPr lang="en-US" sz="1400" dirty="0" smtClean="0"/>
              <a:t>	print(x) </a:t>
            </a:r>
            <a:r>
              <a:rPr lang="en-US" sz="1400" dirty="0"/>
              <a:t>-&gt; array([1, 2, 3, 4])</a:t>
            </a:r>
            <a:endParaRPr lang="en-US" sz="1400" dirty="0" smtClean="0"/>
          </a:p>
          <a:p>
            <a:pPr>
              <a:buFont typeface="Arial" panose="020B0604020202020204" pitchFamily="34" charset="0"/>
              <a:buChar char="•"/>
            </a:pPr>
            <a:r>
              <a:rPr lang="en-US" sz="1400" dirty="0"/>
              <a:t>Also lists are containers for elements having differing data types but arrays are used as containers for elements of the same data type.</a:t>
            </a:r>
          </a:p>
          <a:p>
            <a:pPr>
              <a:buFont typeface="Arial" panose="020B0604020202020204" pitchFamily="34" charset="0"/>
              <a:buChar char="•"/>
            </a:pPr>
            <a:r>
              <a:rPr lang="en-US" sz="1400" dirty="0"/>
              <a:t>It does take an extra step to use arrays because they have to be declared while lists don't because they are part of Python's syntax,</a:t>
            </a:r>
          </a:p>
        </p:txBody>
      </p:sp>
      <p:sp>
        <p:nvSpPr>
          <p:cNvPr id="3" name="Content Placeholder 2"/>
          <p:cNvSpPr>
            <a:spLocks noGrp="1"/>
          </p:cNvSpPr>
          <p:nvPr>
            <p:ph sz="quarter" idx="10"/>
          </p:nvPr>
        </p:nvSpPr>
        <p:spPr/>
        <p:txBody>
          <a:bodyPr/>
          <a:lstStyle/>
          <a:p>
            <a:r>
              <a:rPr lang="en-US" dirty="0" smtClean="0"/>
              <a:t>Lists and Arrays</a:t>
            </a:r>
            <a:endParaRPr lang="en-US" dirty="0"/>
          </a:p>
        </p:txBody>
      </p:sp>
    </p:spTree>
    <p:extLst>
      <p:ext uri="{BB962C8B-B14F-4D97-AF65-F5344CB8AC3E}">
        <p14:creationId xmlns:p14="http://schemas.microsoft.com/office/powerpoint/2010/main" val="17939471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a:hlinkClick r:id="rId2"/>
              </a:rPr>
              <a:t>https://www.w3resource.com/python-exercises/list/</a:t>
            </a:r>
            <a:endParaRPr lang="en-US" dirty="0"/>
          </a:p>
          <a:p>
            <a:r>
              <a:rPr lang="en-US" u="sng" dirty="0">
                <a:hlinkClick r:id="rId3"/>
              </a:rPr>
              <a:t>https://www.w3resource.com/python-exercises/tuple/</a:t>
            </a:r>
            <a:endParaRPr lang="en-US" dirty="0"/>
          </a:p>
          <a:p>
            <a:r>
              <a:rPr lang="en-US" u="sng" dirty="0">
                <a:hlinkClick r:id="rId4"/>
              </a:rPr>
              <a:t>https://www.w3resource.com/python-exercises/array/</a:t>
            </a:r>
            <a:endParaRPr lang="en-US" dirty="0"/>
          </a:p>
        </p:txBody>
      </p:sp>
      <p:sp>
        <p:nvSpPr>
          <p:cNvPr id="3" name="Content Placeholder 2"/>
          <p:cNvSpPr>
            <a:spLocks noGrp="1"/>
          </p:cNvSpPr>
          <p:nvPr>
            <p:ph sz="quarter" idx="10"/>
          </p:nvPr>
        </p:nvSpPr>
        <p:spPr/>
        <p:txBody>
          <a:bodyPr/>
          <a:lstStyle/>
          <a:p>
            <a:r>
              <a:rPr lang="en-US" dirty="0" smtClean="0"/>
              <a:t>Exercise – Lists, Arrays, tuples</a:t>
            </a:r>
            <a:endParaRPr lang="en-US" dirty="0"/>
          </a:p>
        </p:txBody>
      </p:sp>
    </p:spTree>
    <p:extLst>
      <p:ext uri="{BB962C8B-B14F-4D97-AF65-F5344CB8AC3E}">
        <p14:creationId xmlns:p14="http://schemas.microsoft.com/office/powerpoint/2010/main" val="36397814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Data can be stored in python in 3 ways –</a:t>
            </a:r>
          </a:p>
          <a:p>
            <a:pPr marL="457200" indent="-457200">
              <a:buAutoNum type="arabicPeriod"/>
            </a:pPr>
            <a:r>
              <a:rPr lang="en-US" dirty="0" smtClean="0"/>
              <a:t>2D array or 2D List</a:t>
            </a:r>
          </a:p>
          <a:p>
            <a:pPr marL="457200" indent="-457200">
              <a:buAutoNum type="arabicPeriod"/>
            </a:pPr>
            <a:r>
              <a:rPr lang="en-US" dirty="0" smtClean="0"/>
              <a:t>Matrix</a:t>
            </a:r>
          </a:p>
          <a:p>
            <a:pPr marL="457200" indent="-457200">
              <a:buAutoNum type="arabicPeriod"/>
            </a:pPr>
            <a:r>
              <a:rPr lang="en-US" dirty="0" smtClean="0"/>
              <a:t>Pandas Data frame</a:t>
            </a:r>
          </a:p>
          <a:p>
            <a:pPr marL="457200" indent="-457200">
              <a:buAutoNum type="arabicPeriod"/>
            </a:pPr>
            <a:endParaRPr lang="en-US" dirty="0" smtClean="0"/>
          </a:p>
          <a:p>
            <a:pPr marL="0" indent="0"/>
            <a:r>
              <a:rPr lang="en-US" b="1" dirty="0" smtClean="0"/>
              <a:t>Details –</a:t>
            </a:r>
          </a:p>
          <a:p>
            <a:pPr marL="457200" indent="-457200">
              <a:buFont typeface="+mj-lt"/>
              <a:buAutoNum type="arabicPeriod"/>
            </a:pPr>
            <a:r>
              <a:rPr lang="en-US" dirty="0" smtClean="0"/>
              <a:t>2D Arrays - </a:t>
            </a:r>
            <a:r>
              <a:rPr lang="en-US" dirty="0">
                <a:hlinkClick r:id="rId2"/>
              </a:rPr>
              <a:t>https://</a:t>
            </a:r>
            <a:r>
              <a:rPr lang="en-US" dirty="0" smtClean="0">
                <a:hlinkClick r:id="rId2"/>
              </a:rPr>
              <a:t>www.tutorialspoint.com/python/python_2darray.htm</a:t>
            </a:r>
            <a:endParaRPr lang="en-US" dirty="0" smtClean="0"/>
          </a:p>
          <a:p>
            <a:pPr marL="0" indent="0"/>
            <a:r>
              <a:rPr lang="en-US" dirty="0"/>
              <a:t>Two dimensional array is an array within an array. It is an array of arrays. In this type of array the position of an data element is referred by two indices instead of one. So it represents a table with rows </a:t>
            </a:r>
            <a:r>
              <a:rPr lang="en-US" dirty="0" smtClean="0"/>
              <a:t>and columns </a:t>
            </a:r>
            <a:r>
              <a:rPr lang="en-US" dirty="0"/>
              <a:t>of data. In the below example of a two dimensional array, observer that each array element itself is also an array.</a:t>
            </a:r>
          </a:p>
        </p:txBody>
      </p:sp>
      <p:sp>
        <p:nvSpPr>
          <p:cNvPr id="3" name="Content Placeholder 2"/>
          <p:cNvSpPr>
            <a:spLocks noGrp="1"/>
          </p:cNvSpPr>
          <p:nvPr>
            <p:ph sz="quarter" idx="10"/>
          </p:nvPr>
        </p:nvSpPr>
        <p:spPr/>
        <p:txBody>
          <a:bodyPr/>
          <a:lstStyle/>
          <a:p>
            <a:r>
              <a:rPr lang="en-US" dirty="0" smtClean="0"/>
              <a:t>2-Dimensional Data </a:t>
            </a:r>
            <a:endParaRPr lang="en-US" dirty="0"/>
          </a:p>
        </p:txBody>
      </p:sp>
    </p:spTree>
    <p:extLst>
      <p:ext uri="{BB962C8B-B14F-4D97-AF65-F5344CB8AC3E}">
        <p14:creationId xmlns:p14="http://schemas.microsoft.com/office/powerpoint/2010/main" val="1749063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https://</a:t>
            </a:r>
            <a:r>
              <a:rPr lang="en-US" dirty="0" smtClean="0">
                <a:hlinkClick r:id="rId2"/>
              </a:rPr>
              <a:t>www.tutorialspoint.com/python/python_matrix.htm</a:t>
            </a:r>
            <a:endParaRPr lang="en-US" dirty="0" smtClean="0"/>
          </a:p>
          <a:p>
            <a:r>
              <a:rPr lang="en-US" dirty="0"/>
              <a:t>Matrix is a special case of two dimensional array where each data element is of strictly same size. So every matrix is also a two dimensional array but not vice versa</a:t>
            </a:r>
            <a:r>
              <a:rPr lang="en-US" dirty="0" smtClean="0"/>
              <a:t>.</a:t>
            </a:r>
          </a:p>
          <a:p>
            <a:r>
              <a:rPr lang="en-US" dirty="0" smtClean="0"/>
              <a:t>For example following 2 D array is allowed, but this data cannot go into a matrix –</a:t>
            </a:r>
          </a:p>
          <a:p>
            <a:r>
              <a:rPr lang="en-US" dirty="0" smtClean="0"/>
              <a:t>					</a:t>
            </a:r>
          </a:p>
          <a:p>
            <a:endParaRPr lang="en-US" dirty="0"/>
          </a:p>
        </p:txBody>
      </p:sp>
      <p:sp>
        <p:nvSpPr>
          <p:cNvPr id="3" name="Content Placeholder 2"/>
          <p:cNvSpPr>
            <a:spLocks noGrp="1"/>
          </p:cNvSpPr>
          <p:nvPr>
            <p:ph sz="quarter" idx="10"/>
          </p:nvPr>
        </p:nvSpPr>
        <p:spPr/>
        <p:txBody>
          <a:bodyPr/>
          <a:lstStyle/>
          <a:p>
            <a:r>
              <a:rPr lang="en-US" dirty="0" smtClean="0"/>
              <a:t>Matrix </a:t>
            </a:r>
            <a:endParaRPr lang="en-US" dirty="0"/>
          </a:p>
        </p:txBody>
      </p:sp>
      <p:graphicFrame>
        <p:nvGraphicFramePr>
          <p:cNvPr id="4" name="Table 3"/>
          <p:cNvGraphicFramePr>
            <a:graphicFrameLocks noGrp="1"/>
          </p:cNvGraphicFramePr>
          <p:nvPr>
            <p:extLst/>
          </p:nvPr>
        </p:nvGraphicFramePr>
        <p:xfrm>
          <a:off x="451055" y="3939540"/>
          <a:ext cx="2514600" cy="1112520"/>
        </p:xfrm>
        <a:graphic>
          <a:graphicData uri="http://schemas.openxmlformats.org/drawingml/2006/table">
            <a:tbl>
              <a:tblPr firstRow="1" bandRow="1">
                <a:tableStyleId>{5940675A-B579-460E-94D1-54222C63F5DA}</a:tableStyleId>
              </a:tblPr>
              <a:tblGrid>
                <a:gridCol w="763753">
                  <a:extLst>
                    <a:ext uri="{9D8B030D-6E8A-4147-A177-3AD203B41FA5}">
                      <a16:colId xmlns:a16="http://schemas.microsoft.com/office/drawing/2014/main" val="481437811"/>
                    </a:ext>
                  </a:extLst>
                </a:gridCol>
                <a:gridCol w="836447">
                  <a:extLst>
                    <a:ext uri="{9D8B030D-6E8A-4147-A177-3AD203B41FA5}">
                      <a16:colId xmlns:a16="http://schemas.microsoft.com/office/drawing/2014/main" val="3188932159"/>
                    </a:ext>
                  </a:extLst>
                </a:gridCol>
                <a:gridCol w="914400">
                  <a:extLst>
                    <a:ext uri="{9D8B030D-6E8A-4147-A177-3AD203B41FA5}">
                      <a16:colId xmlns:a16="http://schemas.microsoft.com/office/drawing/2014/main" val="2435845370"/>
                    </a:ext>
                  </a:extLst>
                </a:gridCol>
              </a:tblGrid>
              <a:tr h="370840">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val="3490680870"/>
                  </a:ext>
                </a:extLst>
              </a:tr>
              <a:tr h="370840">
                <a:tc>
                  <a:txBody>
                    <a:bodyPr/>
                    <a:lstStyle/>
                    <a:p>
                      <a:r>
                        <a:rPr lang="en-US" dirty="0" smtClean="0"/>
                        <a:t>1</a:t>
                      </a:r>
                      <a:endParaRPr lang="en-US" dirty="0"/>
                    </a:p>
                  </a:txBody>
                  <a:tcPr/>
                </a:tc>
                <a:tc>
                  <a:txBody>
                    <a:bodyPr/>
                    <a:lstStyle/>
                    <a:p>
                      <a:r>
                        <a:rPr lang="en-US" dirty="0" smtClean="0"/>
                        <a:t>12</a:t>
                      </a:r>
                      <a:endParaRPr lang="en-US" dirty="0"/>
                    </a:p>
                  </a:txBody>
                  <a:tcPr/>
                </a:tc>
                <a:tc>
                  <a:txBody>
                    <a:bodyPr/>
                    <a:lstStyle/>
                    <a:p>
                      <a:r>
                        <a:rPr lang="en-US" dirty="0" smtClean="0"/>
                        <a:t>14</a:t>
                      </a:r>
                      <a:endParaRPr lang="en-US" dirty="0"/>
                    </a:p>
                  </a:txBody>
                  <a:tcPr/>
                </a:tc>
                <a:extLst>
                  <a:ext uri="{0D108BD9-81ED-4DB2-BD59-A6C34878D82A}">
                    <a16:rowId xmlns:a16="http://schemas.microsoft.com/office/drawing/2014/main" val="316371344"/>
                  </a:ext>
                </a:extLst>
              </a:tr>
              <a:tr h="37084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2232625061"/>
                  </a:ext>
                </a:extLst>
              </a:tr>
            </a:tbl>
          </a:graphicData>
        </a:graphic>
      </p:graphicFrame>
      <p:sp>
        <p:nvSpPr>
          <p:cNvPr id="5" name="Rectangle 1"/>
          <p:cNvSpPr>
            <a:spLocks noChangeArrowheads="1"/>
          </p:cNvSpPr>
          <p:nvPr/>
        </p:nvSpPr>
        <p:spPr bwMode="auto">
          <a:xfrm>
            <a:off x="304800" y="5052060"/>
            <a:ext cx="3429000" cy="151701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88"/>
                </a:solidFill>
                <a:effectLst/>
                <a:latin typeface="Menlo"/>
              </a:rPr>
              <a:t>from</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err="1" smtClean="0">
                <a:ln>
                  <a:noFill/>
                </a:ln>
                <a:solidFill>
                  <a:srgbClr val="313131"/>
                </a:solidFill>
                <a:effectLst/>
                <a:latin typeface="Menlo"/>
              </a:rPr>
              <a:t>numpy</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0088"/>
                </a:solidFill>
                <a:effectLst/>
                <a:latin typeface="Menlo"/>
              </a:rPr>
              <a:t>import</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313131"/>
                </a:solidFill>
                <a:effectLst/>
                <a:latin typeface="Menlo"/>
              </a:rPr>
              <a:t> a </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313131"/>
                </a:solidFill>
                <a:effectLst/>
                <a:latin typeface="Menlo"/>
              </a:rPr>
              <a:t> array</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8800"/>
                </a:solidFill>
                <a:effectLst/>
                <a:latin typeface="Menlo"/>
              </a:rPr>
              <a:t>'Mon'</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18</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20</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22</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17</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8800"/>
                </a:solidFill>
                <a:effectLst/>
                <a:latin typeface="Menlo"/>
              </a:rPr>
              <a:t>'Tue'</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11</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18</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21</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18</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8800"/>
                </a:solidFill>
                <a:effectLst/>
                <a:latin typeface="Menlo"/>
              </a:rPr>
              <a:t>'Wed'</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15</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21</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20</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19</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8800"/>
                </a:solidFill>
                <a:effectLst/>
                <a:latin typeface="Menlo"/>
              </a:rPr>
              <a:t>'Thu'</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11</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20</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22</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21</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8800"/>
                </a:solidFill>
                <a:effectLst/>
                <a:latin typeface="Menlo"/>
              </a:rPr>
              <a:t>'Fri'</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18</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17</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23</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22</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8800"/>
                </a:solidFill>
                <a:effectLst/>
                <a:latin typeface="Menlo"/>
              </a:rPr>
              <a:t>'Sat'</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12</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22</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20</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18</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8800"/>
                </a:solidFill>
                <a:effectLst/>
                <a:latin typeface="Menlo"/>
              </a:rPr>
              <a:t>'Sun'</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13</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15</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19</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16</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313131"/>
                </a:solidFill>
                <a:effectLst/>
                <a:latin typeface="Menlo"/>
              </a:rPr>
              <a:t> m </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313131"/>
                </a:solidFill>
                <a:effectLst/>
                <a:latin typeface="Menlo"/>
              </a:rPr>
              <a:t> reshape</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313131"/>
                </a:solidFill>
                <a:effectLst/>
                <a:latin typeface="Menlo"/>
              </a:rPr>
              <a:t>a</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7</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6666"/>
                </a:solidFill>
                <a:effectLst/>
                <a:latin typeface="Menlo"/>
              </a:rPr>
              <a:t>5</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0088"/>
                </a:solidFill>
                <a:effectLst/>
                <a:latin typeface="Menlo"/>
              </a:rPr>
              <a:t>print</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313131"/>
                </a:solidFill>
                <a:effectLst/>
                <a:latin typeface="Menlo"/>
              </a:rPr>
              <a:t>m</a:t>
            </a:r>
            <a:r>
              <a:rPr kumimoji="0" lang="en-US" altLang="en-US" sz="1400" b="0" i="0" u="none" strike="noStrike" cap="none" normalizeH="0" baseline="0" dirty="0" smtClean="0">
                <a:ln>
                  <a:noFill/>
                </a:ln>
                <a:solidFill>
                  <a:srgbClr val="666600"/>
                </a:solidFill>
                <a:effectLst/>
                <a:latin typeface="Menlo"/>
              </a:rPr>
              <a:t>)</a:t>
            </a:r>
            <a:r>
              <a:rPr kumimoji="0" lang="en-US" altLang="en-US" sz="12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912011" y="3986455"/>
            <a:ext cx="4905683" cy="234800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The above data can be represented as a two dimensional array as below.</a:t>
            </a:r>
            <a:endParaRPr kumimoji="0" lang="en-US" altLang="en-US" sz="1400" b="0" i="0" u="none" strike="noStrike" cap="none" normalizeH="0" baseline="0" dirty="0" smtClean="0">
              <a:ln>
                <a:noFill/>
              </a:ln>
              <a:solidFill>
                <a:srgbClr val="666600"/>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8800"/>
                </a:solidFill>
                <a:effectLst/>
                <a:latin typeface="Menlo"/>
              </a:rPr>
              <a:t>'Mon'</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'18'</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'20'</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'22'</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'17'</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8800"/>
                </a:solidFill>
                <a:effectLst/>
                <a:latin typeface="Menlo"/>
              </a:rPr>
              <a:t>'Tue'</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'11'</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'18'</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'21'</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'18'</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8800"/>
                </a:solidFill>
                <a:effectLst/>
                <a:latin typeface="Menlo"/>
              </a:rPr>
              <a:t>'Wed'</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'15'</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'21'</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'20'</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'19'</a:t>
            </a:r>
            <a:r>
              <a:rPr kumimoji="0" lang="en-US" altLang="en-US" sz="1400" b="0" i="0" u="none" strike="noStrike" cap="none" normalizeH="0" baseline="0" dirty="0" smtClean="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8800"/>
                </a:solidFill>
                <a:effectLst/>
                <a:latin typeface="Menlo"/>
              </a:rPr>
              <a:t>'Thu'</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'11'</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'20'</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'22'</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'21'</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8800"/>
                </a:solidFill>
                <a:effectLst/>
                <a:latin typeface="Menlo"/>
              </a:rPr>
              <a:t>'Fri'</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'18'</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'17'</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'23'</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'22'</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8800"/>
                </a:solidFill>
                <a:effectLst/>
                <a:latin typeface="Menlo"/>
              </a:rPr>
              <a:t>'Sat'</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'12'</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'22'</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'20'</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'18'</a:t>
            </a: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6600"/>
                </a:solidFill>
                <a:effectLst/>
                <a:latin typeface="Menlo"/>
              </a:rPr>
              <a:t>[</a:t>
            </a:r>
            <a:r>
              <a:rPr kumimoji="0" lang="en-US" altLang="en-US" sz="1400" b="0" i="0" u="none" strike="noStrike" cap="none" normalizeH="0" baseline="0" dirty="0" smtClean="0">
                <a:ln>
                  <a:noFill/>
                </a:ln>
                <a:solidFill>
                  <a:srgbClr val="008800"/>
                </a:solidFill>
                <a:effectLst/>
                <a:latin typeface="Menlo"/>
              </a:rPr>
              <a:t>'Sun'</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'13'</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'15'</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'19'</a:t>
            </a:r>
            <a:r>
              <a:rPr kumimoji="0" lang="en-US" altLang="en-US" sz="1400" b="0" i="0" u="none" strike="noStrike" cap="none" normalizeH="0" baseline="0" dirty="0" smtClean="0">
                <a:ln>
                  <a:noFill/>
                </a:ln>
                <a:solidFill>
                  <a:srgbClr val="313131"/>
                </a:solidFill>
                <a:effectLst/>
                <a:latin typeface="Menlo"/>
              </a:rPr>
              <a:t> </a:t>
            </a:r>
            <a:r>
              <a:rPr kumimoji="0" lang="en-US" altLang="en-US" sz="1400" b="0" i="0" u="none" strike="noStrike" cap="none" normalizeH="0" baseline="0" dirty="0" smtClean="0">
                <a:ln>
                  <a:noFill/>
                </a:ln>
                <a:solidFill>
                  <a:srgbClr val="008800"/>
                </a:solidFill>
                <a:effectLst/>
                <a:latin typeface="Menlo"/>
              </a:rPr>
              <a:t>'16'</a:t>
            </a:r>
            <a:r>
              <a:rPr kumimoji="0" lang="en-US" altLang="en-US" sz="1400" b="0" i="0" u="none" strike="noStrike" cap="none" normalizeH="0" baseline="0" dirty="0" smtClean="0">
                <a:ln>
                  <a:noFill/>
                </a:ln>
                <a:solidFill>
                  <a:srgbClr val="666600"/>
                </a:solidFill>
                <a:effectLst/>
                <a:latin typeface="Menlo"/>
              </a:rPr>
              <a:t>]]</a:t>
            </a:r>
            <a:r>
              <a:rPr kumimoji="0" lang="en-US" altLang="en-US" sz="12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79448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hlinkClick r:id="rId2"/>
              </a:rPr>
              <a:t>https://www.geeksforgeeks.org/python-pandas-dataframe</a:t>
            </a:r>
            <a:r>
              <a:rPr lang="en-US" sz="1800" dirty="0" smtClean="0">
                <a:hlinkClick r:id="rId2"/>
              </a:rPr>
              <a:t>/</a:t>
            </a:r>
            <a:endParaRPr lang="en-US" sz="1800" dirty="0" smtClean="0"/>
          </a:p>
          <a:p>
            <a:r>
              <a:rPr lang="en-US" sz="1800" b="1" dirty="0"/>
              <a:t>Pandas </a:t>
            </a:r>
            <a:r>
              <a:rPr lang="en-US" sz="1800" b="1" dirty="0" err="1"/>
              <a:t>DataFrame</a:t>
            </a:r>
            <a:r>
              <a:rPr lang="en-US" sz="1800" dirty="0"/>
              <a:t> is two-dimensional size-mutable, potentially heterogeneous tabular data structure with labeled axes (rows and columns). A Data frame is a two-dimensional data structure, i.e., data is aligned in a tabular fashion in rows and columns. Pandas </a:t>
            </a:r>
            <a:r>
              <a:rPr lang="en-US" sz="1800" dirty="0" err="1"/>
              <a:t>DataFrame</a:t>
            </a:r>
            <a:r>
              <a:rPr lang="en-US" sz="1800" dirty="0"/>
              <a:t> consists of three principal components, the </a:t>
            </a:r>
            <a:r>
              <a:rPr lang="en-US" sz="1800" b="1" dirty="0"/>
              <a:t>data</a:t>
            </a:r>
            <a:r>
              <a:rPr lang="en-US" sz="1800" dirty="0"/>
              <a:t>, </a:t>
            </a:r>
            <a:r>
              <a:rPr lang="en-US" sz="1800" b="1" dirty="0"/>
              <a:t>rows</a:t>
            </a:r>
            <a:r>
              <a:rPr lang="en-US" sz="1800" dirty="0"/>
              <a:t>, and </a:t>
            </a:r>
            <a:r>
              <a:rPr lang="en-US" sz="1800" b="1" dirty="0"/>
              <a:t>columns</a:t>
            </a:r>
            <a:r>
              <a:rPr lang="en-US" sz="1800" dirty="0"/>
              <a:t>.</a:t>
            </a:r>
          </a:p>
        </p:txBody>
      </p:sp>
      <p:sp>
        <p:nvSpPr>
          <p:cNvPr id="3" name="Content Placeholder 2"/>
          <p:cNvSpPr>
            <a:spLocks noGrp="1"/>
          </p:cNvSpPr>
          <p:nvPr>
            <p:ph sz="quarter" idx="10"/>
          </p:nvPr>
        </p:nvSpPr>
        <p:spPr/>
        <p:txBody>
          <a:bodyPr/>
          <a:lstStyle/>
          <a:p>
            <a:r>
              <a:rPr lang="en-US" dirty="0" smtClean="0"/>
              <a:t>Data Frames</a:t>
            </a:r>
            <a:endParaRPr lang="en-US" dirty="0"/>
          </a:p>
        </p:txBody>
      </p:sp>
      <p:pic>
        <p:nvPicPr>
          <p:cNvPr id="2050" name="Picture 2" descr="https://media.geeksforgeeks.org/wp-content/uploads/finallpanda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352800"/>
            <a:ext cx="6324600" cy="320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7770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hlinkClick r:id="rId2"/>
              </a:rPr>
              <a:t>https://www.geeksforgeeks.org/graph-and-its-representations</a:t>
            </a:r>
            <a:r>
              <a:rPr lang="en-US" dirty="0" smtClean="0">
                <a:hlinkClick r:id="rId2"/>
              </a:rPr>
              <a:t>/</a:t>
            </a:r>
            <a:endParaRPr lang="en-US" dirty="0" smtClean="0"/>
          </a:p>
          <a:p>
            <a:r>
              <a:rPr lang="en-US" dirty="0">
                <a:hlinkClick r:id="rId3"/>
              </a:rPr>
              <a:t>https://</a:t>
            </a:r>
            <a:r>
              <a:rPr lang="en-US" dirty="0" smtClean="0">
                <a:hlinkClick r:id="rId3"/>
              </a:rPr>
              <a:t>www.scribd.com/doc/104543388/Graph-Representation</a:t>
            </a:r>
            <a:endParaRPr lang="en-US" dirty="0" smtClean="0"/>
          </a:p>
          <a:p>
            <a:r>
              <a:rPr lang="en-US" dirty="0"/>
              <a:t>G=(V,E)</a:t>
            </a:r>
          </a:p>
          <a:p>
            <a:r>
              <a:rPr lang="en-US" dirty="0" smtClean="0"/>
              <a:t>•A </a:t>
            </a:r>
            <a:r>
              <a:rPr lang="en-US" dirty="0"/>
              <a:t>graph is a set of vertices and edges. </a:t>
            </a:r>
            <a:r>
              <a:rPr lang="en-US" dirty="0" smtClean="0"/>
              <a:t>A vertex </a:t>
            </a:r>
            <a:r>
              <a:rPr lang="en-US" dirty="0"/>
              <a:t>may represent a state or a </a:t>
            </a:r>
            <a:r>
              <a:rPr lang="en-US" dirty="0" smtClean="0"/>
              <a:t>condition while </a:t>
            </a:r>
            <a:r>
              <a:rPr lang="en-US" dirty="0"/>
              <a:t>the edge may represent a </a:t>
            </a:r>
            <a:r>
              <a:rPr lang="en-US" dirty="0" smtClean="0"/>
              <a:t>relation between </a:t>
            </a:r>
            <a:r>
              <a:rPr lang="en-US" dirty="0"/>
              <a:t>two vertices.</a:t>
            </a:r>
          </a:p>
          <a:p>
            <a:endParaRPr lang="en-US" dirty="0" smtClean="0"/>
          </a:p>
          <a:p>
            <a:r>
              <a:rPr lang="en-US" dirty="0"/>
              <a:t>Following two are the most commonly used representations of a graph.</a:t>
            </a:r>
            <a:br>
              <a:rPr lang="en-US" dirty="0"/>
            </a:br>
            <a:r>
              <a:rPr lang="en-US" b="1" dirty="0"/>
              <a:t>1.</a:t>
            </a:r>
            <a:r>
              <a:rPr lang="en-US" dirty="0"/>
              <a:t> Adjacency Matrix</a:t>
            </a:r>
            <a:br>
              <a:rPr lang="en-US" dirty="0"/>
            </a:br>
            <a:r>
              <a:rPr lang="en-US" b="1" dirty="0"/>
              <a:t>2.</a:t>
            </a:r>
            <a:r>
              <a:rPr lang="en-US" dirty="0"/>
              <a:t> Adjacency List</a:t>
            </a:r>
          </a:p>
        </p:txBody>
      </p:sp>
      <p:sp>
        <p:nvSpPr>
          <p:cNvPr id="3" name="Content Placeholder 2"/>
          <p:cNvSpPr>
            <a:spLocks noGrp="1"/>
          </p:cNvSpPr>
          <p:nvPr>
            <p:ph sz="quarter" idx="10"/>
          </p:nvPr>
        </p:nvSpPr>
        <p:spPr/>
        <p:txBody>
          <a:bodyPr/>
          <a:lstStyle/>
          <a:p>
            <a:r>
              <a:rPr lang="en-US" dirty="0" smtClean="0"/>
              <a:t>Graphs Representation</a:t>
            </a:r>
            <a:endParaRPr lang="en-US" dirty="0"/>
          </a:p>
        </p:txBody>
      </p:sp>
    </p:spTree>
    <p:extLst>
      <p:ext uri="{BB962C8B-B14F-4D97-AF65-F5344CB8AC3E}">
        <p14:creationId xmlns:p14="http://schemas.microsoft.com/office/powerpoint/2010/main" val="13621087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https://html2-f.scribdassets.com/8paawc96yo1sanc1/images/11-e6353ed97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3200400"/>
            <a:ext cx="6934200" cy="3321845"/>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304800" y="1493837"/>
            <a:ext cx="8229600" cy="2544763"/>
          </a:xfrm>
        </p:spPr>
        <p:txBody>
          <a:bodyPr>
            <a:noAutofit/>
          </a:bodyPr>
          <a:lstStyle/>
          <a:p>
            <a:r>
              <a:rPr lang="en-US" sz="1600" b="1" dirty="0" smtClean="0"/>
              <a:t>Adjacency </a:t>
            </a:r>
            <a:r>
              <a:rPr lang="en-US" sz="1600" b="1" dirty="0"/>
              <a:t>Matrix is a 2D array of size V x V where V is the number of vertices in a graph. </a:t>
            </a:r>
            <a:r>
              <a:rPr lang="en-US" sz="1600" dirty="0"/>
              <a:t>Let the 2D array be </a:t>
            </a:r>
            <a:r>
              <a:rPr lang="en-US" sz="1600" dirty="0" err="1"/>
              <a:t>adj</a:t>
            </a:r>
            <a:r>
              <a:rPr lang="en-US" sz="1600" dirty="0"/>
              <a:t>[][], a slot </a:t>
            </a:r>
            <a:r>
              <a:rPr lang="en-US" sz="1600" dirty="0" err="1"/>
              <a:t>adj</a:t>
            </a:r>
            <a:r>
              <a:rPr lang="en-US" sz="1600" dirty="0"/>
              <a:t>[</a:t>
            </a:r>
            <a:r>
              <a:rPr lang="en-US" sz="1600" dirty="0" err="1"/>
              <a:t>i</a:t>
            </a:r>
            <a:r>
              <a:rPr lang="en-US" sz="1600" dirty="0"/>
              <a:t>][j] = 1 indicates that there is an edge from vertex </a:t>
            </a:r>
            <a:r>
              <a:rPr lang="en-US" sz="1600" dirty="0" err="1"/>
              <a:t>i</a:t>
            </a:r>
            <a:r>
              <a:rPr lang="en-US" sz="1600" dirty="0"/>
              <a:t> to vertex j. Adjacency matrix for undirected graph is always symmetric. Adjacency Matrix is also used to represent weighted graphs. If </a:t>
            </a:r>
            <a:r>
              <a:rPr lang="en-US" sz="1600" dirty="0" err="1"/>
              <a:t>adj</a:t>
            </a:r>
            <a:r>
              <a:rPr lang="en-US" sz="1600" dirty="0"/>
              <a:t>[</a:t>
            </a:r>
            <a:r>
              <a:rPr lang="en-US" sz="1600" dirty="0" err="1"/>
              <a:t>i</a:t>
            </a:r>
            <a:r>
              <a:rPr lang="en-US" sz="1600" dirty="0"/>
              <a:t>][j] = w, then there is an edge from vertex </a:t>
            </a:r>
            <a:r>
              <a:rPr lang="en-US" sz="1600" dirty="0" err="1"/>
              <a:t>i</a:t>
            </a:r>
            <a:r>
              <a:rPr lang="en-US" sz="1600" dirty="0"/>
              <a:t> to vertex j with weight w</a:t>
            </a:r>
            <a:r>
              <a:rPr lang="en-US" sz="1600" dirty="0" smtClean="0"/>
              <a:t>.</a:t>
            </a:r>
          </a:p>
          <a:p>
            <a:r>
              <a:rPr lang="en-US" sz="1600" dirty="0" smtClean="0"/>
              <a:t>Pros</a:t>
            </a:r>
            <a:r>
              <a:rPr lang="en-US" sz="1600" dirty="0"/>
              <a:t>: Representation is easier to implement and follow. Removing an edge takes O(1) time. Queries like whether there is an edge from vertex ‘u’ to vertex ‘v’ are efficient and can be done O(1).</a:t>
            </a:r>
          </a:p>
          <a:p>
            <a:r>
              <a:rPr lang="en-US" sz="1600" dirty="0" smtClean="0"/>
              <a:t>Cons</a:t>
            </a:r>
            <a:r>
              <a:rPr lang="en-US" sz="1600" dirty="0"/>
              <a:t>: Consumes more space O(V^2). Even if the graph is sparse(contains less number of edges), it consumes the same space. Adding a vertex is O(V^2) time</a:t>
            </a:r>
            <a:r>
              <a:rPr lang="en-US" sz="1600" dirty="0" smtClean="0"/>
              <a:t>.</a:t>
            </a:r>
            <a:endParaRPr lang="en-US" sz="1600" dirty="0"/>
          </a:p>
        </p:txBody>
      </p:sp>
      <p:sp>
        <p:nvSpPr>
          <p:cNvPr id="3" name="Content Placeholder 2"/>
          <p:cNvSpPr>
            <a:spLocks noGrp="1"/>
          </p:cNvSpPr>
          <p:nvPr>
            <p:ph sz="quarter" idx="10"/>
          </p:nvPr>
        </p:nvSpPr>
        <p:spPr/>
        <p:txBody>
          <a:bodyPr/>
          <a:lstStyle/>
          <a:p>
            <a:r>
              <a:rPr lang="en-US" dirty="0" smtClean="0"/>
              <a:t>Adjacency Matrix</a:t>
            </a:r>
            <a:endParaRPr lang="en-US" dirty="0"/>
          </a:p>
        </p:txBody>
      </p:sp>
    </p:spTree>
    <p:extLst>
      <p:ext uri="{BB962C8B-B14F-4D97-AF65-F5344CB8AC3E}">
        <p14:creationId xmlns:p14="http://schemas.microsoft.com/office/powerpoint/2010/main" val="35134293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Adjacency </a:t>
            </a:r>
            <a:r>
              <a:rPr lang="en-US" dirty="0" smtClean="0"/>
              <a:t>Matrix</a:t>
            </a:r>
            <a:endParaRPr lang="en-US" dirty="0"/>
          </a:p>
        </p:txBody>
      </p:sp>
      <p:pic>
        <p:nvPicPr>
          <p:cNvPr id="5" name="Content Placeholder 4"/>
          <p:cNvPicPr>
            <a:picLocks noGrp="1" noChangeAspect="1"/>
          </p:cNvPicPr>
          <p:nvPr>
            <p:ph idx="1"/>
          </p:nvPr>
        </p:nvPicPr>
        <p:blipFill>
          <a:blip r:embed="rId2"/>
          <a:stretch>
            <a:fillRect/>
          </a:stretch>
        </p:blipFill>
        <p:spPr>
          <a:xfrm>
            <a:off x="533400" y="1752600"/>
            <a:ext cx="8077200" cy="2191803"/>
          </a:xfrm>
          <a:prstGeom prst="rect">
            <a:avLst/>
          </a:prstGeom>
        </p:spPr>
      </p:pic>
      <p:pic>
        <p:nvPicPr>
          <p:cNvPr id="6" name="Picture 5"/>
          <p:cNvPicPr>
            <a:picLocks noChangeAspect="1"/>
          </p:cNvPicPr>
          <p:nvPr/>
        </p:nvPicPr>
        <p:blipFill>
          <a:blip r:embed="rId3"/>
          <a:stretch>
            <a:fillRect/>
          </a:stretch>
        </p:blipFill>
        <p:spPr>
          <a:xfrm>
            <a:off x="297426" y="4267200"/>
            <a:ext cx="8550442" cy="1828800"/>
          </a:xfrm>
          <a:prstGeom prst="rect">
            <a:avLst/>
          </a:prstGeom>
        </p:spPr>
      </p:pic>
    </p:spTree>
    <p:extLst>
      <p:ext uri="{BB962C8B-B14F-4D97-AF65-F5344CB8AC3E}">
        <p14:creationId xmlns:p14="http://schemas.microsoft.com/office/powerpoint/2010/main" val="145587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Data Types &amp; Scales  1/</a:t>
            </a:r>
            <a:endParaRPr lang="en-US" dirty="0"/>
          </a:p>
        </p:txBody>
      </p:sp>
      <p:graphicFrame>
        <p:nvGraphicFramePr>
          <p:cNvPr id="8" name="Content Placeholder 7"/>
          <p:cNvGraphicFramePr>
            <a:graphicFrameLocks noGrp="1"/>
          </p:cNvGraphicFramePr>
          <p:nvPr>
            <p:ph idx="1"/>
            <p:extLst/>
          </p:nvPr>
        </p:nvGraphicFramePr>
        <p:xfrm>
          <a:off x="533400" y="1752600"/>
          <a:ext cx="8305800"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9" name="Content Placeholder 7"/>
          <p:cNvGraphicFramePr>
            <a:graphicFrameLocks/>
          </p:cNvGraphicFramePr>
          <p:nvPr>
            <p:extLst/>
          </p:nvPr>
        </p:nvGraphicFramePr>
        <p:xfrm>
          <a:off x="518652" y="4343400"/>
          <a:ext cx="8305800" cy="1981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6261901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r>
              <a:rPr lang="en-US" sz="1800" dirty="0" smtClean="0"/>
              <a:t>An </a:t>
            </a:r>
            <a:r>
              <a:rPr lang="en-US" sz="1800" dirty="0"/>
              <a:t>array of lists is used. </a:t>
            </a:r>
            <a:r>
              <a:rPr lang="en-US" sz="1800" b="1" dirty="0"/>
              <a:t>Size of the array is equal to the number of vertices. </a:t>
            </a:r>
            <a:r>
              <a:rPr lang="en-US" sz="1800" dirty="0"/>
              <a:t>Let the array be array[]. </a:t>
            </a:r>
            <a:r>
              <a:rPr lang="en-US" sz="1800" b="1" dirty="0"/>
              <a:t>An entry array[</a:t>
            </a:r>
            <a:r>
              <a:rPr lang="en-US" sz="1800" b="1" dirty="0" err="1"/>
              <a:t>i</a:t>
            </a:r>
            <a:r>
              <a:rPr lang="en-US" sz="1800" b="1" dirty="0"/>
              <a:t>] represents the list of vertices adjacent to the </a:t>
            </a:r>
            <a:r>
              <a:rPr lang="en-US" sz="1800" b="1" i="1" dirty="0" err="1"/>
              <a:t>i</a:t>
            </a:r>
            <a:r>
              <a:rPr lang="en-US" sz="1800" b="1" dirty="0" err="1"/>
              <a:t>th</a:t>
            </a:r>
            <a:r>
              <a:rPr lang="en-US" sz="1800" b="1" dirty="0"/>
              <a:t> vertex.</a:t>
            </a:r>
            <a:r>
              <a:rPr lang="en-US" sz="1800" dirty="0"/>
              <a:t> This representation can also be used to represent a weighted graph. The weights of edges can be represented as lists of pairs. Following is adjacency list representation of the above graph.</a:t>
            </a:r>
          </a:p>
          <a:p>
            <a:r>
              <a:rPr lang="en-US" sz="1800" dirty="0"/>
              <a:t/>
            </a:r>
            <a:br>
              <a:rPr lang="en-US" sz="1800" dirty="0"/>
            </a:br>
            <a:endParaRPr lang="en-US" sz="1800" dirty="0"/>
          </a:p>
        </p:txBody>
      </p:sp>
      <p:sp>
        <p:nvSpPr>
          <p:cNvPr id="3" name="Content Placeholder 2"/>
          <p:cNvSpPr>
            <a:spLocks noGrp="1"/>
          </p:cNvSpPr>
          <p:nvPr>
            <p:ph sz="quarter" idx="10"/>
          </p:nvPr>
        </p:nvSpPr>
        <p:spPr/>
        <p:txBody>
          <a:bodyPr/>
          <a:lstStyle/>
          <a:p>
            <a:r>
              <a:rPr lang="en-US" dirty="0" smtClean="0"/>
              <a:t>Adjacency List</a:t>
            </a:r>
            <a:endParaRPr lang="en-US" dirty="0"/>
          </a:p>
        </p:txBody>
      </p:sp>
      <p:pic>
        <p:nvPicPr>
          <p:cNvPr id="4098" name="Picture 2" descr="Adjacency List Representation of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200400"/>
            <a:ext cx="6268065" cy="2449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7313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Adjacency matrix is good for dense graphs.</a:t>
            </a:r>
          </a:p>
          <a:p>
            <a:r>
              <a:rPr lang="en-US" dirty="0"/>
              <a:t>• Adjacency lists is good for sparse graphs and also for changing the no of nodes.</a:t>
            </a:r>
          </a:p>
          <a:p>
            <a:endParaRPr lang="en-US" dirty="0"/>
          </a:p>
        </p:txBody>
      </p:sp>
      <p:sp>
        <p:nvSpPr>
          <p:cNvPr id="3" name="Content Placeholder 2"/>
          <p:cNvSpPr>
            <a:spLocks noGrp="1"/>
          </p:cNvSpPr>
          <p:nvPr>
            <p:ph sz="quarter" idx="10"/>
          </p:nvPr>
        </p:nvSpPr>
        <p:spPr/>
        <p:txBody>
          <a:bodyPr/>
          <a:lstStyle/>
          <a:p>
            <a:r>
              <a:rPr lang="en-US" dirty="0" smtClean="0"/>
              <a:t>Where to use what</a:t>
            </a:r>
            <a:endParaRPr lang="en-US" dirty="0"/>
          </a:p>
        </p:txBody>
      </p:sp>
    </p:spTree>
    <p:extLst>
      <p:ext uri="{BB962C8B-B14F-4D97-AF65-F5344CB8AC3E}">
        <p14:creationId xmlns:p14="http://schemas.microsoft.com/office/powerpoint/2010/main" val="9117383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Incidence matrix of a graph G with </a:t>
            </a:r>
            <a:r>
              <a:rPr lang="en-US" dirty="0" smtClean="0"/>
              <a:t>N vertices</a:t>
            </a:r>
            <a:r>
              <a:rPr lang="en-US" dirty="0"/>
              <a:t> and E edges is N x </a:t>
            </a:r>
            <a:r>
              <a:rPr lang="en-US" dirty="0" smtClean="0"/>
              <a:t>E.</a:t>
            </a:r>
          </a:p>
          <a:p>
            <a:r>
              <a:rPr lang="en-US" dirty="0" err="1" smtClean="0"/>
              <a:t>Mij</a:t>
            </a:r>
            <a:r>
              <a:rPr lang="en-US" dirty="0" smtClean="0"/>
              <a:t> =</a:t>
            </a:r>
            <a:r>
              <a:rPr lang="en-US" dirty="0"/>
              <a:t> 1 if </a:t>
            </a:r>
            <a:r>
              <a:rPr lang="en-US" dirty="0" err="1" smtClean="0"/>
              <a:t>ej</a:t>
            </a:r>
            <a:r>
              <a:rPr lang="en-US" dirty="0" smtClean="0"/>
              <a:t> is </a:t>
            </a:r>
            <a:r>
              <a:rPr lang="en-US" dirty="0"/>
              <a:t>incident on </a:t>
            </a:r>
            <a:r>
              <a:rPr lang="en-US" dirty="0" smtClean="0"/>
              <a:t>vi</a:t>
            </a:r>
            <a:endParaRPr lang="en-US" dirty="0"/>
          </a:p>
          <a:p>
            <a:r>
              <a:rPr lang="en-US" dirty="0" err="1"/>
              <a:t>Mij</a:t>
            </a:r>
            <a:r>
              <a:rPr lang="en-US" dirty="0"/>
              <a:t> = </a:t>
            </a:r>
            <a:r>
              <a:rPr lang="en-US" dirty="0" smtClean="0"/>
              <a:t> </a:t>
            </a:r>
            <a:r>
              <a:rPr lang="en-US" dirty="0"/>
              <a:t>0 otherwise</a:t>
            </a:r>
          </a:p>
          <a:p>
            <a:endParaRPr lang="en-US" dirty="0"/>
          </a:p>
        </p:txBody>
      </p:sp>
      <p:sp>
        <p:nvSpPr>
          <p:cNvPr id="3" name="Content Placeholder 2"/>
          <p:cNvSpPr>
            <a:spLocks noGrp="1"/>
          </p:cNvSpPr>
          <p:nvPr>
            <p:ph sz="quarter" idx="10"/>
          </p:nvPr>
        </p:nvSpPr>
        <p:spPr/>
        <p:txBody>
          <a:bodyPr/>
          <a:lstStyle/>
          <a:p>
            <a:r>
              <a:rPr lang="en-US" b="0" dirty="0"/>
              <a:t>Incidence Matrix Representation</a:t>
            </a:r>
            <a:endParaRPr lang="en-US" dirty="0"/>
          </a:p>
        </p:txBody>
      </p:sp>
      <p:pic>
        <p:nvPicPr>
          <p:cNvPr id="5" name="Picture 4"/>
          <p:cNvPicPr>
            <a:picLocks noChangeAspect="1"/>
          </p:cNvPicPr>
          <p:nvPr/>
        </p:nvPicPr>
        <p:blipFill>
          <a:blip r:embed="rId2"/>
          <a:stretch>
            <a:fillRect/>
          </a:stretch>
        </p:blipFill>
        <p:spPr>
          <a:xfrm>
            <a:off x="457200" y="3429000"/>
            <a:ext cx="3724275" cy="2943225"/>
          </a:xfrm>
          <a:prstGeom prst="rect">
            <a:avLst/>
          </a:prstGeom>
        </p:spPr>
      </p:pic>
      <p:pic>
        <p:nvPicPr>
          <p:cNvPr id="6" name="Picture 5"/>
          <p:cNvPicPr>
            <a:picLocks noChangeAspect="1"/>
          </p:cNvPicPr>
          <p:nvPr/>
        </p:nvPicPr>
        <p:blipFill>
          <a:blip r:embed="rId3"/>
          <a:stretch>
            <a:fillRect/>
          </a:stretch>
        </p:blipFill>
        <p:spPr>
          <a:xfrm>
            <a:off x="4181475" y="3829081"/>
            <a:ext cx="2659473" cy="2366931"/>
          </a:xfrm>
          <a:prstGeom prst="rect">
            <a:avLst/>
          </a:prstGeom>
        </p:spPr>
      </p:pic>
    </p:spTree>
    <p:extLst>
      <p:ext uri="{BB962C8B-B14F-4D97-AF65-F5344CB8AC3E}">
        <p14:creationId xmlns:p14="http://schemas.microsoft.com/office/powerpoint/2010/main" val="27364324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bject 37"/>
          <p:cNvSpPr/>
          <p:nvPr/>
        </p:nvSpPr>
        <p:spPr>
          <a:xfrm>
            <a:off x="660812" y="495452"/>
            <a:ext cx="7820258" cy="5865194"/>
          </a:xfrm>
          <a:custGeom>
            <a:avLst/>
            <a:gdLst/>
            <a:ahLst/>
            <a:cxnLst/>
            <a:rect l="l" t="t" r="r" b="b"/>
            <a:pathLst>
              <a:path w="9144000" h="6858000">
                <a:moveTo>
                  <a:pt x="0" y="0"/>
                </a:moveTo>
                <a:lnTo>
                  <a:pt x="9144000" y="0"/>
                </a:lnTo>
                <a:lnTo>
                  <a:pt x="9144000" y="6858000"/>
                </a:lnTo>
                <a:lnTo>
                  <a:pt x="0" y="6858000"/>
                </a:lnTo>
                <a:close/>
              </a:path>
            </a:pathLst>
          </a:custGeom>
          <a:solidFill>
            <a:srgbClr val="FFFFFF"/>
          </a:solidFill>
        </p:spPr>
        <p:txBody>
          <a:bodyPr wrap="square" lIns="0" tIns="0" rIns="0" bIns="0" rtlCol="0">
            <a:noAutofit/>
          </a:bodyPr>
          <a:lstStyle/>
          <a:p>
            <a:endParaRPr sz="1539"/>
          </a:p>
        </p:txBody>
      </p:sp>
      <p:sp>
        <p:nvSpPr>
          <p:cNvPr id="38" name="object 38"/>
          <p:cNvSpPr/>
          <p:nvPr/>
        </p:nvSpPr>
        <p:spPr>
          <a:xfrm>
            <a:off x="725981" y="1310063"/>
            <a:ext cx="7233739" cy="65169"/>
          </a:xfrm>
          <a:custGeom>
            <a:avLst/>
            <a:gdLst/>
            <a:ahLst/>
            <a:cxnLst/>
            <a:rect l="l" t="t" r="r" b="b"/>
            <a:pathLst>
              <a:path w="8458200" h="76200">
                <a:moveTo>
                  <a:pt x="0" y="0"/>
                </a:moveTo>
                <a:lnTo>
                  <a:pt x="8458200" y="0"/>
                </a:lnTo>
                <a:lnTo>
                  <a:pt x="8458200" y="76200"/>
                </a:lnTo>
                <a:lnTo>
                  <a:pt x="0" y="76200"/>
                </a:lnTo>
                <a:close/>
              </a:path>
            </a:pathLst>
          </a:custGeom>
          <a:solidFill>
            <a:srgbClr val="FF0000"/>
          </a:solidFill>
        </p:spPr>
        <p:txBody>
          <a:bodyPr wrap="square" lIns="0" tIns="0" rIns="0" bIns="0" rtlCol="0">
            <a:noAutofit/>
          </a:bodyPr>
          <a:lstStyle/>
          <a:p>
            <a:endParaRPr sz="1539"/>
          </a:p>
        </p:txBody>
      </p:sp>
      <p:pic>
        <p:nvPicPr>
          <p:cNvPr id="2" name="Imag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3876" y="495452"/>
            <a:ext cx="797666" cy="796363"/>
          </a:xfrm>
          <a:prstGeom prst="rect">
            <a:avLst/>
          </a:prstGeom>
        </p:spPr>
      </p:pic>
      <p:sp>
        <p:nvSpPr>
          <p:cNvPr id="3" name="text 1"/>
          <p:cNvSpPr txBox="1"/>
          <p:nvPr/>
        </p:nvSpPr>
        <p:spPr>
          <a:xfrm>
            <a:off x="4323319" y="6221703"/>
            <a:ext cx="98489" cy="105285"/>
          </a:xfrm>
          <a:prstGeom prst="rect">
            <a:avLst/>
          </a:prstGeom>
        </p:spPr>
        <p:txBody>
          <a:bodyPr vert="horz" wrap="none" lIns="0" tIns="0" rIns="0" bIns="0" rtlCol="0">
            <a:spAutoFit/>
          </a:bodyPr>
          <a:lstStyle/>
          <a:p>
            <a:r>
              <a:rPr sz="684" spc="9" dirty="0">
                <a:latin typeface="Arial"/>
                <a:cs typeface="Arial"/>
              </a:rPr>
              <a:t>10</a:t>
            </a:r>
            <a:endParaRPr sz="684">
              <a:latin typeface="Arial"/>
              <a:cs typeface="Arial"/>
            </a:endParaRPr>
          </a:p>
        </p:txBody>
      </p:sp>
      <p:sp>
        <p:nvSpPr>
          <p:cNvPr id="4" name="text 1"/>
          <p:cNvSpPr txBox="1"/>
          <p:nvPr/>
        </p:nvSpPr>
        <p:spPr>
          <a:xfrm>
            <a:off x="6343547" y="6226899"/>
            <a:ext cx="1528688" cy="101438"/>
          </a:xfrm>
          <a:prstGeom prst="rect">
            <a:avLst/>
          </a:prstGeom>
        </p:spPr>
        <p:txBody>
          <a:bodyPr vert="horz" wrap="none" lIns="0" tIns="0" rIns="0" bIns="0" rtlCol="0">
            <a:spAutoFit/>
          </a:bodyPr>
          <a:lstStyle/>
          <a:p>
            <a:r>
              <a:rPr sz="659" spc="9" dirty="0">
                <a:latin typeface="Arial"/>
                <a:cs typeface="Arial"/>
              </a:rPr>
              <a:t>BAZG523(Introduction to Data Science)</a:t>
            </a:r>
            <a:endParaRPr sz="599">
              <a:latin typeface="Arial"/>
              <a:cs typeface="Arial"/>
            </a:endParaRPr>
          </a:p>
        </p:txBody>
      </p:sp>
      <p:sp>
        <p:nvSpPr>
          <p:cNvPr id="5" name="text 1"/>
          <p:cNvSpPr txBox="1"/>
          <p:nvPr/>
        </p:nvSpPr>
        <p:spPr>
          <a:xfrm>
            <a:off x="934477" y="1460312"/>
            <a:ext cx="6318076" cy="236860"/>
          </a:xfrm>
          <a:prstGeom prst="rect">
            <a:avLst/>
          </a:prstGeom>
        </p:spPr>
        <p:txBody>
          <a:bodyPr vert="horz" wrap="none" lIns="0" tIns="0" rIns="0" bIns="0" rtlCol="0">
            <a:spAutoFit/>
          </a:bodyPr>
          <a:lstStyle/>
          <a:p>
            <a:r>
              <a:rPr sz="1539" spc="9" dirty="0">
                <a:latin typeface="Arial"/>
                <a:cs typeface="Arial"/>
              </a:rPr>
              <a:t>• </a:t>
            </a:r>
            <a:r>
              <a:rPr sz="1539" b="1" spc="9" dirty="0">
                <a:latin typeface="Arial"/>
                <a:cs typeface="Arial"/>
              </a:rPr>
              <a:t>Sparse Matrix </a:t>
            </a:r>
            <a:r>
              <a:rPr sz="1539" spc="9" dirty="0">
                <a:latin typeface="Arial"/>
                <a:cs typeface="Arial"/>
              </a:rPr>
              <a:t>is a matrix which contains very few non-zero elements.</a:t>
            </a:r>
            <a:endParaRPr sz="1539">
              <a:latin typeface="Arial"/>
              <a:cs typeface="Arial"/>
            </a:endParaRPr>
          </a:p>
        </p:txBody>
      </p:sp>
      <p:sp>
        <p:nvSpPr>
          <p:cNvPr id="6" name="text 1"/>
          <p:cNvSpPr txBox="1"/>
          <p:nvPr/>
        </p:nvSpPr>
        <p:spPr>
          <a:xfrm>
            <a:off x="934477" y="2023347"/>
            <a:ext cx="6895477" cy="473719"/>
          </a:xfrm>
          <a:prstGeom prst="rect">
            <a:avLst/>
          </a:prstGeom>
        </p:spPr>
        <p:txBody>
          <a:bodyPr vert="horz" wrap="none" lIns="0" tIns="0" rIns="0" bIns="0" rtlCol="0">
            <a:spAutoFit/>
          </a:bodyPr>
          <a:lstStyle/>
          <a:p>
            <a:r>
              <a:rPr sz="1539" spc="9" dirty="0">
                <a:latin typeface="Arial"/>
                <a:cs typeface="Arial"/>
              </a:rPr>
              <a:t>• When a sparse matrix is represented with a 2-dimensional array, </a:t>
            </a:r>
            <a:r>
              <a:rPr sz="1539" b="1" spc="9" dirty="0">
                <a:latin typeface="Arial"/>
                <a:cs typeface="Arial"/>
              </a:rPr>
              <a:t>we waste a</a:t>
            </a:r>
            <a:endParaRPr sz="1539">
              <a:latin typeface="Arial"/>
              <a:cs typeface="Arial"/>
            </a:endParaRPr>
          </a:p>
          <a:p>
            <a:pPr marL="149964"/>
            <a:r>
              <a:rPr sz="1539" b="1" spc="9" dirty="0">
                <a:latin typeface="Arial"/>
                <a:cs typeface="Arial"/>
              </a:rPr>
              <a:t>lot of space to represent that matrix</a:t>
            </a:r>
            <a:r>
              <a:rPr sz="1539" spc="9" dirty="0">
                <a:latin typeface="Arial"/>
                <a:cs typeface="Arial"/>
              </a:rPr>
              <a:t>.</a:t>
            </a:r>
            <a:endParaRPr sz="1539">
              <a:latin typeface="Arial"/>
              <a:cs typeface="Arial"/>
            </a:endParaRPr>
          </a:p>
        </p:txBody>
      </p:sp>
      <p:sp>
        <p:nvSpPr>
          <p:cNvPr id="7" name="text 1"/>
          <p:cNvSpPr txBox="1"/>
          <p:nvPr/>
        </p:nvSpPr>
        <p:spPr>
          <a:xfrm>
            <a:off x="934477" y="2821027"/>
            <a:ext cx="6775637" cy="947439"/>
          </a:xfrm>
          <a:prstGeom prst="rect">
            <a:avLst/>
          </a:prstGeom>
        </p:spPr>
        <p:txBody>
          <a:bodyPr vert="horz" wrap="none" lIns="0" tIns="0" rIns="0" bIns="0" rtlCol="0">
            <a:spAutoFit/>
          </a:bodyPr>
          <a:lstStyle/>
          <a:p>
            <a:r>
              <a:rPr sz="1539" spc="9" dirty="0">
                <a:latin typeface="Arial"/>
                <a:cs typeface="Arial"/>
              </a:rPr>
              <a:t>• For example, consider a matrix of size 100 X 100 containing only 10 non-</a:t>
            </a:r>
            <a:endParaRPr sz="1539">
              <a:latin typeface="Arial"/>
              <a:cs typeface="Arial"/>
            </a:endParaRPr>
          </a:p>
          <a:p>
            <a:pPr marL="149964"/>
            <a:r>
              <a:rPr sz="1539" spc="9" dirty="0">
                <a:latin typeface="Arial"/>
                <a:cs typeface="Arial"/>
              </a:rPr>
              <a:t>zero elements. In this matrix, only 10 spaces are filled with non-zero values</a:t>
            </a:r>
            <a:endParaRPr sz="1539">
              <a:latin typeface="Arial"/>
              <a:cs typeface="Arial"/>
            </a:endParaRPr>
          </a:p>
          <a:p>
            <a:pPr marL="149964"/>
            <a:r>
              <a:rPr sz="1539" spc="9" dirty="0">
                <a:latin typeface="Arial"/>
                <a:cs typeface="Arial"/>
              </a:rPr>
              <a:t>and remaining spaces of the matrix are filled with zero. That means, we</a:t>
            </a:r>
            <a:endParaRPr sz="1539">
              <a:latin typeface="Arial"/>
              <a:cs typeface="Arial"/>
            </a:endParaRPr>
          </a:p>
          <a:p>
            <a:pPr marL="149964"/>
            <a:r>
              <a:rPr sz="1539" spc="9" dirty="0">
                <a:latin typeface="Arial"/>
                <a:cs typeface="Arial"/>
              </a:rPr>
              <a:t>allocate 100 X 100 X 2 = 20000 bytes of space to store this integer matrix.</a:t>
            </a:r>
            <a:endParaRPr sz="1539">
              <a:latin typeface="Arial"/>
              <a:cs typeface="Arial"/>
            </a:endParaRPr>
          </a:p>
        </p:txBody>
      </p:sp>
      <p:sp>
        <p:nvSpPr>
          <p:cNvPr id="8" name="text 1"/>
          <p:cNvSpPr txBox="1"/>
          <p:nvPr/>
        </p:nvSpPr>
        <p:spPr>
          <a:xfrm>
            <a:off x="934476" y="4087902"/>
            <a:ext cx="6810006" cy="473719"/>
          </a:xfrm>
          <a:prstGeom prst="rect">
            <a:avLst/>
          </a:prstGeom>
        </p:spPr>
        <p:txBody>
          <a:bodyPr vert="horz" wrap="none" lIns="0" tIns="0" rIns="0" bIns="0" rtlCol="0">
            <a:spAutoFit/>
          </a:bodyPr>
          <a:lstStyle/>
          <a:p>
            <a:r>
              <a:rPr sz="1539" spc="9" dirty="0">
                <a:latin typeface="Arial"/>
                <a:cs typeface="Arial"/>
              </a:rPr>
              <a:t>• Sparse Matrix Representations can be done in many ways following are two</a:t>
            </a:r>
            <a:endParaRPr sz="1539">
              <a:latin typeface="Arial"/>
              <a:cs typeface="Arial"/>
            </a:endParaRPr>
          </a:p>
          <a:p>
            <a:pPr marL="149964"/>
            <a:r>
              <a:rPr sz="1539" spc="9" dirty="0">
                <a:latin typeface="Arial"/>
                <a:cs typeface="Arial"/>
              </a:rPr>
              <a:t>common representations:</a:t>
            </a:r>
            <a:endParaRPr sz="1539">
              <a:latin typeface="Arial"/>
              <a:cs typeface="Arial"/>
            </a:endParaRPr>
          </a:p>
        </p:txBody>
      </p:sp>
      <p:sp>
        <p:nvSpPr>
          <p:cNvPr id="9" name="text 1"/>
          <p:cNvSpPr txBox="1"/>
          <p:nvPr/>
        </p:nvSpPr>
        <p:spPr>
          <a:xfrm>
            <a:off x="1277280" y="4603969"/>
            <a:ext cx="2726965" cy="473719"/>
          </a:xfrm>
          <a:prstGeom prst="rect">
            <a:avLst/>
          </a:prstGeom>
        </p:spPr>
        <p:txBody>
          <a:bodyPr vert="horz" wrap="none" lIns="0" tIns="0" rIns="0" bIns="0" rtlCol="0">
            <a:spAutoFit/>
          </a:bodyPr>
          <a:lstStyle/>
          <a:p>
            <a:r>
              <a:rPr sz="1539" spc="9" dirty="0">
                <a:latin typeface="Courier New"/>
                <a:cs typeface="Courier New"/>
              </a:rPr>
              <a:t>o </a:t>
            </a:r>
            <a:r>
              <a:rPr sz="1539" b="1" spc="9" dirty="0">
                <a:latin typeface="Arial"/>
                <a:cs typeface="Arial"/>
              </a:rPr>
              <a:t>Array Representation</a:t>
            </a:r>
            <a:endParaRPr sz="1539">
              <a:latin typeface="Arial"/>
              <a:cs typeface="Arial"/>
            </a:endParaRPr>
          </a:p>
          <a:p>
            <a:r>
              <a:rPr sz="1539" spc="9" dirty="0">
                <a:latin typeface="Courier New"/>
                <a:cs typeface="Courier New"/>
              </a:rPr>
              <a:t>o </a:t>
            </a:r>
            <a:r>
              <a:rPr sz="1539" b="1" spc="9" dirty="0">
                <a:latin typeface="Arial"/>
                <a:cs typeface="Arial"/>
              </a:rPr>
              <a:t>Linked List representation</a:t>
            </a:r>
            <a:endParaRPr sz="1539">
              <a:latin typeface="Arial"/>
              <a:cs typeface="Arial"/>
            </a:endParaRPr>
          </a:p>
        </p:txBody>
      </p:sp>
      <p:sp>
        <p:nvSpPr>
          <p:cNvPr id="10" name="text 1"/>
          <p:cNvSpPr txBox="1"/>
          <p:nvPr/>
        </p:nvSpPr>
        <p:spPr>
          <a:xfrm>
            <a:off x="832738" y="575230"/>
            <a:ext cx="3738203" cy="461665"/>
          </a:xfrm>
          <a:prstGeom prst="rect">
            <a:avLst/>
          </a:prstGeom>
        </p:spPr>
        <p:txBody>
          <a:bodyPr vert="horz" wrap="none" lIns="0" tIns="0" rIns="0" bIns="0" rtlCol="0">
            <a:spAutoFit/>
          </a:bodyPr>
          <a:lstStyle/>
          <a:p>
            <a:pPr indent="-342900">
              <a:lnSpc>
                <a:spcPts val="3600"/>
              </a:lnSpc>
            </a:pPr>
            <a:r>
              <a:rPr sz="3600" b="1" spc="-150" dirty="0">
                <a:latin typeface="Arial" pitchFamily="34" charset="0"/>
                <a:cs typeface="Arial" pitchFamily="34" charset="0"/>
              </a:rPr>
              <a:t>Sparse Matrix (1/3)</a:t>
            </a:r>
          </a:p>
        </p:txBody>
      </p:sp>
      <p:sp>
        <p:nvSpPr>
          <p:cNvPr id="11" name="text 1"/>
          <p:cNvSpPr txBox="1"/>
          <p:nvPr/>
        </p:nvSpPr>
        <p:spPr>
          <a:xfrm>
            <a:off x="739039" y="5885394"/>
            <a:ext cx="3629840" cy="134204"/>
          </a:xfrm>
          <a:prstGeom prst="rect">
            <a:avLst/>
          </a:prstGeom>
        </p:spPr>
        <p:txBody>
          <a:bodyPr vert="horz" wrap="none" lIns="0" tIns="0" rIns="0" bIns="0" rtlCol="0">
            <a:spAutoFit/>
          </a:bodyPr>
          <a:lstStyle/>
          <a:p>
            <a:r>
              <a:rPr sz="872" i="1" spc="9" dirty="0">
                <a:latin typeface="Arial"/>
                <a:cs typeface="Arial"/>
              </a:rPr>
              <a:t>Sources: </a:t>
            </a:r>
            <a:r>
              <a:rPr sz="872" i="1" spc="9" dirty="0">
                <a:solidFill>
                  <a:srgbClr val="0000FF"/>
                </a:solidFill>
                <a:latin typeface="Arial"/>
                <a:cs typeface="Arial"/>
              </a:rPr>
              <a:t>http://btechsmartclass.com/data_structures/sparse-matrix.html</a:t>
            </a:r>
            <a:endParaRPr sz="855">
              <a:latin typeface="Arial"/>
              <a:cs typeface="Arial"/>
            </a:endParaRPr>
          </a:p>
        </p:txBody>
      </p:sp>
      <p:sp>
        <p:nvSpPr>
          <p:cNvPr id="39" name="object 39"/>
          <p:cNvSpPr/>
          <p:nvPr/>
        </p:nvSpPr>
        <p:spPr>
          <a:xfrm>
            <a:off x="1221264" y="6000914"/>
            <a:ext cx="3141137" cy="7820"/>
          </a:xfrm>
          <a:custGeom>
            <a:avLst/>
            <a:gdLst/>
            <a:ahLst/>
            <a:cxnLst/>
            <a:rect l="l" t="t" r="r" b="b"/>
            <a:pathLst>
              <a:path w="3672840" h="9144">
                <a:moveTo>
                  <a:pt x="0" y="0"/>
                </a:moveTo>
                <a:lnTo>
                  <a:pt x="1836420" y="0"/>
                </a:lnTo>
                <a:lnTo>
                  <a:pt x="3672840" y="0"/>
                </a:lnTo>
                <a:lnTo>
                  <a:pt x="3672840" y="9144"/>
                </a:lnTo>
                <a:lnTo>
                  <a:pt x="1836420" y="9144"/>
                </a:lnTo>
                <a:lnTo>
                  <a:pt x="0" y="9144"/>
                </a:lnTo>
                <a:close/>
              </a:path>
            </a:pathLst>
          </a:custGeom>
          <a:solidFill>
            <a:srgbClr val="0000FF"/>
          </a:solidFill>
        </p:spPr>
        <p:txBody>
          <a:bodyPr wrap="square" lIns="0" tIns="0" rIns="0" bIns="0" rtlCol="0">
            <a:noAutofit/>
          </a:bodyPr>
          <a:lstStyle/>
          <a:p>
            <a:endParaRPr sz="1539"/>
          </a:p>
        </p:txBody>
      </p:sp>
      <p:sp>
        <p:nvSpPr>
          <p:cNvPr id="12" name="text 1"/>
          <p:cNvSpPr txBox="1"/>
          <p:nvPr/>
        </p:nvSpPr>
        <p:spPr>
          <a:xfrm>
            <a:off x="1130008" y="6022290"/>
            <a:ext cx="3083345" cy="134204"/>
          </a:xfrm>
          <a:prstGeom prst="rect">
            <a:avLst/>
          </a:prstGeom>
        </p:spPr>
        <p:txBody>
          <a:bodyPr vert="horz" wrap="none" lIns="0" tIns="0" rIns="0" bIns="0" rtlCol="0">
            <a:spAutoFit/>
          </a:bodyPr>
          <a:lstStyle/>
          <a:p>
            <a:r>
              <a:rPr sz="872" i="1" spc="9" dirty="0">
                <a:solidFill>
                  <a:srgbClr val="0000FF"/>
                </a:solidFill>
                <a:latin typeface="Arial"/>
                <a:cs typeface="Arial"/>
              </a:rPr>
              <a:t>https://www.geeksforgeeks.org/sparse-matrix-representation/</a:t>
            </a:r>
            <a:endParaRPr sz="855">
              <a:latin typeface="Arial"/>
              <a:cs typeface="Arial"/>
            </a:endParaRPr>
          </a:p>
        </p:txBody>
      </p:sp>
      <p:sp>
        <p:nvSpPr>
          <p:cNvPr id="40" name="object 40"/>
          <p:cNvSpPr/>
          <p:nvPr/>
        </p:nvSpPr>
        <p:spPr>
          <a:xfrm>
            <a:off x="1130027" y="6137769"/>
            <a:ext cx="3087699" cy="7820"/>
          </a:xfrm>
          <a:custGeom>
            <a:avLst/>
            <a:gdLst/>
            <a:ahLst/>
            <a:cxnLst/>
            <a:rect l="l" t="t" r="r" b="b"/>
            <a:pathLst>
              <a:path w="3610356" h="9144">
                <a:moveTo>
                  <a:pt x="0" y="0"/>
                </a:moveTo>
                <a:lnTo>
                  <a:pt x="1805940" y="0"/>
                </a:lnTo>
                <a:lnTo>
                  <a:pt x="3610356" y="0"/>
                </a:lnTo>
                <a:lnTo>
                  <a:pt x="3610356" y="9144"/>
                </a:lnTo>
                <a:lnTo>
                  <a:pt x="1805940" y="9144"/>
                </a:lnTo>
                <a:lnTo>
                  <a:pt x="0" y="9144"/>
                </a:lnTo>
                <a:close/>
              </a:path>
            </a:pathLst>
          </a:custGeom>
          <a:solidFill>
            <a:srgbClr val="0000FF"/>
          </a:solidFill>
        </p:spPr>
        <p:txBody>
          <a:bodyPr wrap="square" lIns="0" tIns="0" rIns="0" bIns="0" rtlCol="0">
            <a:noAutofit/>
          </a:bodyPr>
          <a:lstStyle/>
          <a:p>
            <a:endParaRPr sz="1539"/>
          </a:p>
        </p:txBody>
      </p:sp>
    </p:spTree>
    <p:extLst>
      <p:ext uri="{BB962C8B-B14F-4D97-AF65-F5344CB8AC3E}">
        <p14:creationId xmlns:p14="http://schemas.microsoft.com/office/powerpoint/2010/main" val="37216121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bject 41"/>
          <p:cNvSpPr/>
          <p:nvPr/>
        </p:nvSpPr>
        <p:spPr>
          <a:xfrm>
            <a:off x="660812" y="495452"/>
            <a:ext cx="7820258" cy="5865194"/>
          </a:xfrm>
          <a:custGeom>
            <a:avLst/>
            <a:gdLst/>
            <a:ahLst/>
            <a:cxnLst/>
            <a:rect l="l" t="t" r="r" b="b"/>
            <a:pathLst>
              <a:path w="9144000" h="6858000">
                <a:moveTo>
                  <a:pt x="0" y="0"/>
                </a:moveTo>
                <a:lnTo>
                  <a:pt x="9144000" y="0"/>
                </a:lnTo>
                <a:lnTo>
                  <a:pt x="9144000" y="6858000"/>
                </a:lnTo>
                <a:lnTo>
                  <a:pt x="0" y="6858000"/>
                </a:lnTo>
                <a:close/>
              </a:path>
            </a:pathLst>
          </a:custGeom>
          <a:solidFill>
            <a:srgbClr val="FFFFFF"/>
          </a:solidFill>
        </p:spPr>
        <p:txBody>
          <a:bodyPr wrap="square" lIns="0" tIns="0" rIns="0" bIns="0" rtlCol="0">
            <a:noAutofit/>
          </a:bodyPr>
          <a:lstStyle/>
          <a:p>
            <a:endParaRPr sz="1539"/>
          </a:p>
        </p:txBody>
      </p:sp>
      <p:sp>
        <p:nvSpPr>
          <p:cNvPr id="42" name="object 42"/>
          <p:cNvSpPr/>
          <p:nvPr/>
        </p:nvSpPr>
        <p:spPr>
          <a:xfrm>
            <a:off x="725981" y="1310063"/>
            <a:ext cx="7233739" cy="65169"/>
          </a:xfrm>
          <a:custGeom>
            <a:avLst/>
            <a:gdLst/>
            <a:ahLst/>
            <a:cxnLst/>
            <a:rect l="l" t="t" r="r" b="b"/>
            <a:pathLst>
              <a:path w="8458200" h="76200">
                <a:moveTo>
                  <a:pt x="0" y="0"/>
                </a:moveTo>
                <a:lnTo>
                  <a:pt x="8458200" y="0"/>
                </a:lnTo>
                <a:lnTo>
                  <a:pt x="8458200" y="76200"/>
                </a:lnTo>
                <a:lnTo>
                  <a:pt x="0" y="76200"/>
                </a:lnTo>
                <a:close/>
              </a:path>
            </a:pathLst>
          </a:custGeom>
          <a:solidFill>
            <a:srgbClr val="FF0000"/>
          </a:solidFill>
        </p:spPr>
        <p:txBody>
          <a:bodyPr wrap="square" lIns="0" tIns="0" rIns="0" bIns="0" rtlCol="0">
            <a:noAutofit/>
          </a:bodyPr>
          <a:lstStyle/>
          <a:p>
            <a:endParaRPr sz="1539"/>
          </a:p>
        </p:txBody>
      </p:sp>
      <p:pic>
        <p:nvPicPr>
          <p:cNvPr id="38" name="Imag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3876" y="495452"/>
            <a:ext cx="797666" cy="796363"/>
          </a:xfrm>
          <a:prstGeom prst="rect">
            <a:avLst/>
          </a:prstGeom>
        </p:spPr>
      </p:pic>
      <p:sp>
        <p:nvSpPr>
          <p:cNvPr id="2" name="text 1"/>
          <p:cNvSpPr txBox="1"/>
          <p:nvPr/>
        </p:nvSpPr>
        <p:spPr>
          <a:xfrm>
            <a:off x="4324625" y="6221703"/>
            <a:ext cx="98489" cy="105285"/>
          </a:xfrm>
          <a:prstGeom prst="rect">
            <a:avLst/>
          </a:prstGeom>
        </p:spPr>
        <p:txBody>
          <a:bodyPr vert="horz" wrap="none" lIns="0" tIns="0" rIns="0" bIns="0" rtlCol="0">
            <a:spAutoFit/>
          </a:bodyPr>
          <a:lstStyle/>
          <a:p>
            <a:r>
              <a:rPr sz="684" spc="9" dirty="0">
                <a:latin typeface="Arial"/>
                <a:cs typeface="Arial"/>
              </a:rPr>
              <a:t>11</a:t>
            </a:r>
            <a:endParaRPr sz="684">
              <a:latin typeface="Arial"/>
              <a:cs typeface="Arial"/>
            </a:endParaRPr>
          </a:p>
        </p:txBody>
      </p:sp>
      <p:sp>
        <p:nvSpPr>
          <p:cNvPr id="3" name="text 1"/>
          <p:cNvSpPr txBox="1"/>
          <p:nvPr/>
        </p:nvSpPr>
        <p:spPr>
          <a:xfrm>
            <a:off x="6344879" y="6226899"/>
            <a:ext cx="1528688" cy="101438"/>
          </a:xfrm>
          <a:prstGeom prst="rect">
            <a:avLst/>
          </a:prstGeom>
        </p:spPr>
        <p:txBody>
          <a:bodyPr vert="horz" wrap="none" lIns="0" tIns="0" rIns="0" bIns="0" rtlCol="0">
            <a:spAutoFit/>
          </a:bodyPr>
          <a:lstStyle/>
          <a:p>
            <a:r>
              <a:rPr sz="659" spc="9" dirty="0">
                <a:latin typeface="Arial"/>
                <a:cs typeface="Arial"/>
              </a:rPr>
              <a:t>BAZG523(Introduction to Data Science)</a:t>
            </a:r>
            <a:endParaRPr sz="599">
              <a:latin typeface="Arial"/>
              <a:cs typeface="Arial"/>
            </a:endParaRPr>
          </a:p>
        </p:txBody>
      </p:sp>
      <p:sp>
        <p:nvSpPr>
          <p:cNvPr id="4" name="text 1"/>
          <p:cNvSpPr txBox="1"/>
          <p:nvPr/>
        </p:nvSpPr>
        <p:spPr>
          <a:xfrm>
            <a:off x="935813" y="1460312"/>
            <a:ext cx="2023631" cy="236860"/>
          </a:xfrm>
          <a:prstGeom prst="rect">
            <a:avLst/>
          </a:prstGeom>
        </p:spPr>
        <p:txBody>
          <a:bodyPr vert="horz" wrap="none" lIns="0" tIns="0" rIns="0" bIns="0" rtlCol="0">
            <a:spAutoFit/>
          </a:bodyPr>
          <a:lstStyle/>
          <a:p>
            <a:r>
              <a:rPr sz="1539" b="1" spc="9" dirty="0">
                <a:latin typeface="Arial"/>
                <a:cs typeface="Arial"/>
              </a:rPr>
              <a:t>Array Representation</a:t>
            </a:r>
            <a:endParaRPr sz="1539">
              <a:latin typeface="Arial"/>
              <a:cs typeface="Arial"/>
            </a:endParaRPr>
          </a:p>
        </p:txBody>
      </p:sp>
      <p:sp>
        <p:nvSpPr>
          <p:cNvPr id="5" name="text 1"/>
          <p:cNvSpPr txBox="1"/>
          <p:nvPr/>
        </p:nvSpPr>
        <p:spPr>
          <a:xfrm>
            <a:off x="935812" y="1741830"/>
            <a:ext cx="6601166" cy="473719"/>
          </a:xfrm>
          <a:prstGeom prst="rect">
            <a:avLst/>
          </a:prstGeom>
        </p:spPr>
        <p:txBody>
          <a:bodyPr vert="horz" wrap="none" lIns="0" tIns="0" rIns="0" bIns="0" rtlCol="0">
            <a:spAutoFit/>
          </a:bodyPr>
          <a:lstStyle/>
          <a:p>
            <a:r>
              <a:rPr sz="1539" spc="9" dirty="0">
                <a:latin typeface="Arial"/>
                <a:cs typeface="Arial"/>
              </a:rPr>
              <a:t>2D array is used to represent a sparse matrix in which there are three rows</a:t>
            </a:r>
            <a:endParaRPr sz="1539">
              <a:latin typeface="Arial"/>
              <a:cs typeface="Arial"/>
            </a:endParaRPr>
          </a:p>
          <a:p>
            <a:r>
              <a:rPr sz="1539" spc="9" dirty="0">
                <a:latin typeface="Arial"/>
                <a:cs typeface="Arial"/>
              </a:rPr>
              <a:t>named as follows:</a:t>
            </a:r>
            <a:endParaRPr sz="1539">
              <a:latin typeface="Arial"/>
              <a:cs typeface="Arial"/>
            </a:endParaRPr>
          </a:p>
        </p:txBody>
      </p:sp>
      <p:sp>
        <p:nvSpPr>
          <p:cNvPr id="6" name="text 1"/>
          <p:cNvSpPr txBox="1"/>
          <p:nvPr/>
        </p:nvSpPr>
        <p:spPr>
          <a:xfrm>
            <a:off x="935813" y="2257896"/>
            <a:ext cx="4895699" cy="236860"/>
          </a:xfrm>
          <a:prstGeom prst="rect">
            <a:avLst/>
          </a:prstGeom>
        </p:spPr>
        <p:txBody>
          <a:bodyPr vert="horz" wrap="none" lIns="0" tIns="0" rIns="0" bIns="0" rtlCol="0">
            <a:spAutoFit/>
          </a:bodyPr>
          <a:lstStyle/>
          <a:p>
            <a:r>
              <a:rPr sz="1539" spc="9" dirty="0">
                <a:latin typeface="Arial"/>
                <a:cs typeface="Arial"/>
              </a:rPr>
              <a:t>• </a:t>
            </a:r>
            <a:r>
              <a:rPr sz="1539" b="1" spc="9" dirty="0">
                <a:latin typeface="Arial"/>
                <a:cs typeface="Arial"/>
              </a:rPr>
              <a:t>Row: </a:t>
            </a:r>
            <a:r>
              <a:rPr sz="1539" spc="9" dirty="0">
                <a:latin typeface="Arial"/>
                <a:cs typeface="Arial"/>
              </a:rPr>
              <a:t>Index of row, where non-zero element is located</a:t>
            </a:r>
            <a:endParaRPr sz="1539">
              <a:latin typeface="Arial"/>
              <a:cs typeface="Arial"/>
            </a:endParaRPr>
          </a:p>
        </p:txBody>
      </p:sp>
      <p:sp>
        <p:nvSpPr>
          <p:cNvPr id="7" name="text 1"/>
          <p:cNvSpPr txBox="1"/>
          <p:nvPr/>
        </p:nvSpPr>
        <p:spPr>
          <a:xfrm>
            <a:off x="935813" y="2539510"/>
            <a:ext cx="5546711" cy="236860"/>
          </a:xfrm>
          <a:prstGeom prst="rect">
            <a:avLst/>
          </a:prstGeom>
        </p:spPr>
        <p:txBody>
          <a:bodyPr vert="horz" wrap="none" lIns="0" tIns="0" rIns="0" bIns="0" rtlCol="0">
            <a:spAutoFit/>
          </a:bodyPr>
          <a:lstStyle/>
          <a:p>
            <a:r>
              <a:rPr sz="1539" spc="9" dirty="0">
                <a:latin typeface="Arial"/>
                <a:cs typeface="Arial"/>
              </a:rPr>
              <a:t>• </a:t>
            </a:r>
            <a:r>
              <a:rPr sz="1539" b="1" spc="9" dirty="0">
                <a:latin typeface="Arial"/>
                <a:cs typeface="Arial"/>
              </a:rPr>
              <a:t>Column: </a:t>
            </a:r>
            <a:r>
              <a:rPr sz="1539" spc="9" dirty="0">
                <a:latin typeface="Arial"/>
                <a:cs typeface="Arial"/>
              </a:rPr>
              <a:t>Index of column, where non-zero element is located</a:t>
            </a:r>
            <a:endParaRPr sz="1539">
              <a:latin typeface="Arial"/>
              <a:cs typeface="Arial"/>
            </a:endParaRPr>
          </a:p>
        </p:txBody>
      </p:sp>
      <p:sp>
        <p:nvSpPr>
          <p:cNvPr id="8" name="text 1"/>
          <p:cNvSpPr txBox="1"/>
          <p:nvPr/>
        </p:nvSpPr>
        <p:spPr>
          <a:xfrm>
            <a:off x="935813" y="2821027"/>
            <a:ext cx="6393417" cy="236860"/>
          </a:xfrm>
          <a:prstGeom prst="rect">
            <a:avLst/>
          </a:prstGeom>
        </p:spPr>
        <p:txBody>
          <a:bodyPr vert="horz" wrap="none" lIns="0" tIns="0" rIns="0" bIns="0" rtlCol="0">
            <a:spAutoFit/>
          </a:bodyPr>
          <a:lstStyle/>
          <a:p>
            <a:r>
              <a:rPr sz="1539" spc="9" dirty="0">
                <a:latin typeface="Arial"/>
                <a:cs typeface="Arial"/>
              </a:rPr>
              <a:t>• </a:t>
            </a:r>
            <a:r>
              <a:rPr sz="1539" b="1" spc="9" dirty="0">
                <a:latin typeface="Arial"/>
                <a:cs typeface="Arial"/>
              </a:rPr>
              <a:t>Value: </a:t>
            </a:r>
            <a:r>
              <a:rPr sz="1539" spc="9" dirty="0">
                <a:latin typeface="Arial"/>
                <a:cs typeface="Arial"/>
              </a:rPr>
              <a:t>Value of the non zero element located at index – (Row, Column)</a:t>
            </a:r>
            <a:endParaRPr sz="1539">
              <a:latin typeface="Arial"/>
              <a:cs typeface="Arial"/>
            </a:endParaRPr>
          </a:p>
        </p:txBody>
      </p:sp>
      <p:sp>
        <p:nvSpPr>
          <p:cNvPr id="9" name="text 1"/>
          <p:cNvSpPr txBox="1"/>
          <p:nvPr/>
        </p:nvSpPr>
        <p:spPr>
          <a:xfrm>
            <a:off x="935812" y="561779"/>
            <a:ext cx="3738203" cy="461665"/>
          </a:xfrm>
          <a:prstGeom prst="rect">
            <a:avLst/>
          </a:prstGeom>
        </p:spPr>
        <p:txBody>
          <a:bodyPr vert="horz" wrap="none" lIns="0" tIns="0" rIns="0" bIns="0" rtlCol="0">
            <a:spAutoFit/>
          </a:bodyPr>
          <a:lstStyle/>
          <a:p>
            <a:pPr indent="-342900">
              <a:lnSpc>
                <a:spcPts val="3600"/>
              </a:lnSpc>
            </a:pPr>
            <a:r>
              <a:rPr sz="3600" b="1" spc="-150" dirty="0">
                <a:latin typeface="Arial" pitchFamily="34" charset="0"/>
                <a:cs typeface="Arial" pitchFamily="34" charset="0"/>
              </a:rPr>
              <a:t>Sparse Matrix (2/3)</a:t>
            </a:r>
          </a:p>
        </p:txBody>
      </p:sp>
      <p:sp>
        <p:nvSpPr>
          <p:cNvPr id="10" name="text 1"/>
          <p:cNvSpPr txBox="1"/>
          <p:nvPr/>
        </p:nvSpPr>
        <p:spPr>
          <a:xfrm>
            <a:off x="740327" y="5885394"/>
            <a:ext cx="3629840" cy="134204"/>
          </a:xfrm>
          <a:prstGeom prst="rect">
            <a:avLst/>
          </a:prstGeom>
        </p:spPr>
        <p:txBody>
          <a:bodyPr vert="horz" wrap="none" lIns="0" tIns="0" rIns="0" bIns="0" rtlCol="0">
            <a:spAutoFit/>
          </a:bodyPr>
          <a:lstStyle/>
          <a:p>
            <a:r>
              <a:rPr sz="872" i="1" spc="9" dirty="0">
                <a:latin typeface="Arial"/>
                <a:cs typeface="Arial"/>
              </a:rPr>
              <a:t>Sources: </a:t>
            </a:r>
            <a:r>
              <a:rPr sz="872" i="1" spc="9" dirty="0">
                <a:solidFill>
                  <a:srgbClr val="0000FF"/>
                </a:solidFill>
                <a:latin typeface="Arial"/>
                <a:cs typeface="Arial"/>
              </a:rPr>
              <a:t>http://btechsmartclass.com/data_structures/sparse-matrix.html</a:t>
            </a:r>
            <a:endParaRPr sz="855">
              <a:latin typeface="Arial"/>
              <a:cs typeface="Arial"/>
            </a:endParaRPr>
          </a:p>
        </p:txBody>
      </p:sp>
      <p:pic>
        <p:nvPicPr>
          <p:cNvPr id="3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264" y="6000914"/>
            <a:ext cx="3141137" cy="7820"/>
          </a:xfrm>
          <a:prstGeom prst="rect">
            <a:avLst/>
          </a:prstGeom>
        </p:spPr>
      </p:pic>
      <p:sp>
        <p:nvSpPr>
          <p:cNvPr id="11" name="text 1"/>
          <p:cNvSpPr txBox="1"/>
          <p:nvPr/>
        </p:nvSpPr>
        <p:spPr>
          <a:xfrm>
            <a:off x="1131353" y="6022290"/>
            <a:ext cx="3083345" cy="134204"/>
          </a:xfrm>
          <a:prstGeom prst="rect">
            <a:avLst/>
          </a:prstGeom>
        </p:spPr>
        <p:txBody>
          <a:bodyPr vert="horz" wrap="none" lIns="0" tIns="0" rIns="0" bIns="0" rtlCol="0">
            <a:spAutoFit/>
          </a:bodyPr>
          <a:lstStyle/>
          <a:p>
            <a:r>
              <a:rPr sz="872" i="1" spc="9" dirty="0">
                <a:solidFill>
                  <a:srgbClr val="0000FF"/>
                </a:solidFill>
                <a:latin typeface="Arial"/>
                <a:cs typeface="Arial"/>
              </a:rPr>
              <a:t>https://www.geeksforgeeks.org/sparse-matrix-representation/</a:t>
            </a:r>
            <a:endParaRPr sz="855">
              <a:latin typeface="Arial"/>
              <a:cs typeface="Arial"/>
            </a:endParaRPr>
          </a:p>
        </p:txBody>
      </p:sp>
      <p:pic>
        <p:nvPicPr>
          <p:cNvPr id="4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027" y="6137769"/>
            <a:ext cx="3087699" cy="7820"/>
          </a:xfrm>
          <a:prstGeom prst="rect">
            <a:avLst/>
          </a:prstGeom>
        </p:spPr>
      </p:pic>
      <p:pic>
        <p:nvPicPr>
          <p:cNvPr id="12" name="Image"/>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4049" y="3164767"/>
            <a:ext cx="7163357" cy="2215740"/>
          </a:xfrm>
          <a:prstGeom prst="rect">
            <a:avLst/>
          </a:prstGeom>
        </p:spPr>
      </p:pic>
    </p:spTree>
    <p:extLst>
      <p:ext uri="{BB962C8B-B14F-4D97-AF65-F5344CB8AC3E}">
        <p14:creationId xmlns:p14="http://schemas.microsoft.com/office/powerpoint/2010/main" val="6614379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p:nvPr/>
        </p:nvSpPr>
        <p:spPr>
          <a:xfrm>
            <a:off x="660812" y="495452"/>
            <a:ext cx="7820258" cy="5865194"/>
          </a:xfrm>
          <a:custGeom>
            <a:avLst/>
            <a:gdLst/>
            <a:ahLst/>
            <a:cxnLst/>
            <a:rect l="l" t="t" r="r" b="b"/>
            <a:pathLst>
              <a:path w="9144000" h="6858000">
                <a:moveTo>
                  <a:pt x="0" y="0"/>
                </a:moveTo>
                <a:lnTo>
                  <a:pt x="9144000" y="0"/>
                </a:lnTo>
                <a:lnTo>
                  <a:pt x="9144000" y="6858000"/>
                </a:lnTo>
                <a:lnTo>
                  <a:pt x="0" y="6858000"/>
                </a:lnTo>
                <a:close/>
              </a:path>
            </a:pathLst>
          </a:custGeom>
          <a:solidFill>
            <a:srgbClr val="FFFFFF"/>
          </a:solidFill>
        </p:spPr>
        <p:txBody>
          <a:bodyPr wrap="square" lIns="0" tIns="0" rIns="0" bIns="0" rtlCol="0">
            <a:noAutofit/>
          </a:bodyPr>
          <a:lstStyle/>
          <a:p>
            <a:endParaRPr sz="1539"/>
          </a:p>
        </p:txBody>
      </p:sp>
      <p:sp>
        <p:nvSpPr>
          <p:cNvPr id="44" name="object 44"/>
          <p:cNvSpPr/>
          <p:nvPr/>
        </p:nvSpPr>
        <p:spPr>
          <a:xfrm>
            <a:off x="725981" y="1310063"/>
            <a:ext cx="7233739" cy="65169"/>
          </a:xfrm>
          <a:custGeom>
            <a:avLst/>
            <a:gdLst/>
            <a:ahLst/>
            <a:cxnLst/>
            <a:rect l="l" t="t" r="r" b="b"/>
            <a:pathLst>
              <a:path w="8458200" h="76200">
                <a:moveTo>
                  <a:pt x="0" y="0"/>
                </a:moveTo>
                <a:lnTo>
                  <a:pt x="8458200" y="0"/>
                </a:lnTo>
                <a:lnTo>
                  <a:pt x="8458200" y="76200"/>
                </a:lnTo>
                <a:lnTo>
                  <a:pt x="0" y="76200"/>
                </a:lnTo>
                <a:close/>
              </a:path>
            </a:pathLst>
          </a:custGeom>
          <a:solidFill>
            <a:srgbClr val="FF0000"/>
          </a:solidFill>
        </p:spPr>
        <p:txBody>
          <a:bodyPr wrap="square" lIns="0" tIns="0" rIns="0" bIns="0" rtlCol="0">
            <a:noAutofit/>
          </a:bodyPr>
          <a:lstStyle/>
          <a:p>
            <a:endParaRPr sz="1539"/>
          </a:p>
        </p:txBody>
      </p:sp>
      <p:pic>
        <p:nvPicPr>
          <p:cNvPr id="42" name="Imag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3876" y="495452"/>
            <a:ext cx="797666" cy="796363"/>
          </a:xfrm>
          <a:prstGeom prst="rect">
            <a:avLst/>
          </a:prstGeom>
        </p:spPr>
      </p:pic>
      <p:sp>
        <p:nvSpPr>
          <p:cNvPr id="2" name="text 1"/>
          <p:cNvSpPr txBox="1"/>
          <p:nvPr/>
        </p:nvSpPr>
        <p:spPr>
          <a:xfrm>
            <a:off x="4324625" y="6221703"/>
            <a:ext cx="98489" cy="105285"/>
          </a:xfrm>
          <a:prstGeom prst="rect">
            <a:avLst/>
          </a:prstGeom>
        </p:spPr>
        <p:txBody>
          <a:bodyPr vert="horz" wrap="none" lIns="0" tIns="0" rIns="0" bIns="0" rtlCol="0">
            <a:spAutoFit/>
          </a:bodyPr>
          <a:lstStyle/>
          <a:p>
            <a:r>
              <a:rPr sz="684" spc="9" dirty="0">
                <a:latin typeface="Arial"/>
                <a:cs typeface="Arial"/>
              </a:rPr>
              <a:t>12</a:t>
            </a:r>
            <a:endParaRPr sz="684">
              <a:latin typeface="Arial"/>
              <a:cs typeface="Arial"/>
            </a:endParaRPr>
          </a:p>
        </p:txBody>
      </p:sp>
      <p:sp>
        <p:nvSpPr>
          <p:cNvPr id="3" name="text 1"/>
          <p:cNvSpPr txBox="1"/>
          <p:nvPr/>
        </p:nvSpPr>
        <p:spPr>
          <a:xfrm>
            <a:off x="6344879" y="6226899"/>
            <a:ext cx="1528688" cy="101438"/>
          </a:xfrm>
          <a:prstGeom prst="rect">
            <a:avLst/>
          </a:prstGeom>
        </p:spPr>
        <p:txBody>
          <a:bodyPr vert="horz" wrap="none" lIns="0" tIns="0" rIns="0" bIns="0" rtlCol="0">
            <a:spAutoFit/>
          </a:bodyPr>
          <a:lstStyle/>
          <a:p>
            <a:r>
              <a:rPr sz="659" spc="9" dirty="0">
                <a:latin typeface="Arial"/>
                <a:cs typeface="Arial"/>
              </a:rPr>
              <a:t>BAZG523(Introduction to Data Science)</a:t>
            </a:r>
            <a:endParaRPr sz="599">
              <a:latin typeface="Arial"/>
              <a:cs typeface="Arial"/>
            </a:endParaRPr>
          </a:p>
        </p:txBody>
      </p:sp>
      <p:sp>
        <p:nvSpPr>
          <p:cNvPr id="4" name="text 1"/>
          <p:cNvSpPr txBox="1"/>
          <p:nvPr/>
        </p:nvSpPr>
        <p:spPr>
          <a:xfrm>
            <a:off x="935813" y="1460312"/>
            <a:ext cx="2553135" cy="236860"/>
          </a:xfrm>
          <a:prstGeom prst="rect">
            <a:avLst/>
          </a:prstGeom>
        </p:spPr>
        <p:txBody>
          <a:bodyPr vert="horz" wrap="none" lIns="0" tIns="0" rIns="0" bIns="0" rtlCol="0">
            <a:spAutoFit/>
          </a:bodyPr>
          <a:lstStyle/>
          <a:p>
            <a:r>
              <a:rPr sz="1539" b="1" spc="9" dirty="0">
                <a:latin typeface="Arial"/>
                <a:cs typeface="Arial"/>
              </a:rPr>
              <a:t>Linked List Representation</a:t>
            </a:r>
            <a:endParaRPr sz="1539">
              <a:latin typeface="Arial"/>
              <a:cs typeface="Arial"/>
            </a:endParaRPr>
          </a:p>
        </p:txBody>
      </p:sp>
      <p:sp>
        <p:nvSpPr>
          <p:cNvPr id="5" name="text 1"/>
          <p:cNvSpPr txBox="1"/>
          <p:nvPr/>
        </p:nvSpPr>
        <p:spPr>
          <a:xfrm>
            <a:off x="935813" y="1741830"/>
            <a:ext cx="6033447" cy="236860"/>
          </a:xfrm>
          <a:prstGeom prst="rect">
            <a:avLst/>
          </a:prstGeom>
        </p:spPr>
        <p:txBody>
          <a:bodyPr vert="horz" wrap="none" lIns="0" tIns="0" rIns="0" bIns="0" rtlCol="0">
            <a:spAutoFit/>
          </a:bodyPr>
          <a:lstStyle/>
          <a:p>
            <a:r>
              <a:rPr sz="1539" spc="9" dirty="0">
                <a:latin typeface="Arial"/>
                <a:cs typeface="Arial"/>
              </a:rPr>
              <a:t>In linked list, each node has four fields, which are defined as follows:</a:t>
            </a:r>
            <a:endParaRPr sz="1539">
              <a:latin typeface="Arial"/>
              <a:cs typeface="Arial"/>
            </a:endParaRPr>
          </a:p>
        </p:txBody>
      </p:sp>
      <p:sp>
        <p:nvSpPr>
          <p:cNvPr id="6" name="text 1"/>
          <p:cNvSpPr txBox="1"/>
          <p:nvPr/>
        </p:nvSpPr>
        <p:spPr>
          <a:xfrm>
            <a:off x="935813" y="2023347"/>
            <a:ext cx="4895699" cy="236860"/>
          </a:xfrm>
          <a:prstGeom prst="rect">
            <a:avLst/>
          </a:prstGeom>
        </p:spPr>
        <p:txBody>
          <a:bodyPr vert="horz" wrap="none" lIns="0" tIns="0" rIns="0" bIns="0" rtlCol="0">
            <a:spAutoFit/>
          </a:bodyPr>
          <a:lstStyle/>
          <a:p>
            <a:r>
              <a:rPr sz="1539" spc="9" dirty="0">
                <a:latin typeface="Arial"/>
                <a:cs typeface="Arial"/>
              </a:rPr>
              <a:t>• </a:t>
            </a:r>
            <a:r>
              <a:rPr sz="1539" b="1" spc="9" dirty="0">
                <a:latin typeface="Arial"/>
                <a:cs typeface="Arial"/>
              </a:rPr>
              <a:t>Row: </a:t>
            </a:r>
            <a:r>
              <a:rPr sz="1539" spc="9" dirty="0">
                <a:latin typeface="Arial"/>
                <a:cs typeface="Arial"/>
              </a:rPr>
              <a:t>Index of row, where non-zero element is located</a:t>
            </a:r>
            <a:endParaRPr sz="1539">
              <a:latin typeface="Arial"/>
              <a:cs typeface="Arial"/>
            </a:endParaRPr>
          </a:p>
        </p:txBody>
      </p:sp>
      <p:sp>
        <p:nvSpPr>
          <p:cNvPr id="7" name="text 1"/>
          <p:cNvSpPr txBox="1"/>
          <p:nvPr/>
        </p:nvSpPr>
        <p:spPr>
          <a:xfrm>
            <a:off x="935813" y="2304864"/>
            <a:ext cx="5546711" cy="236860"/>
          </a:xfrm>
          <a:prstGeom prst="rect">
            <a:avLst/>
          </a:prstGeom>
        </p:spPr>
        <p:txBody>
          <a:bodyPr vert="horz" wrap="none" lIns="0" tIns="0" rIns="0" bIns="0" rtlCol="0">
            <a:spAutoFit/>
          </a:bodyPr>
          <a:lstStyle/>
          <a:p>
            <a:r>
              <a:rPr sz="1539" spc="9" dirty="0">
                <a:latin typeface="Arial"/>
                <a:cs typeface="Arial"/>
              </a:rPr>
              <a:t>• </a:t>
            </a:r>
            <a:r>
              <a:rPr sz="1539" b="1" spc="9" dirty="0">
                <a:latin typeface="Arial"/>
                <a:cs typeface="Arial"/>
              </a:rPr>
              <a:t>Column: </a:t>
            </a:r>
            <a:r>
              <a:rPr sz="1539" spc="9" dirty="0">
                <a:latin typeface="Arial"/>
                <a:cs typeface="Arial"/>
              </a:rPr>
              <a:t>Index of column, where non-zero element is located</a:t>
            </a:r>
            <a:endParaRPr sz="1539">
              <a:latin typeface="Arial"/>
              <a:cs typeface="Arial"/>
            </a:endParaRPr>
          </a:p>
        </p:txBody>
      </p:sp>
      <p:sp>
        <p:nvSpPr>
          <p:cNvPr id="8" name="text 1"/>
          <p:cNvSpPr txBox="1"/>
          <p:nvPr/>
        </p:nvSpPr>
        <p:spPr>
          <a:xfrm>
            <a:off x="935813" y="2586382"/>
            <a:ext cx="6273192" cy="236860"/>
          </a:xfrm>
          <a:prstGeom prst="rect">
            <a:avLst/>
          </a:prstGeom>
        </p:spPr>
        <p:txBody>
          <a:bodyPr vert="horz" wrap="none" lIns="0" tIns="0" rIns="0" bIns="0" rtlCol="0">
            <a:spAutoFit/>
          </a:bodyPr>
          <a:lstStyle/>
          <a:p>
            <a:r>
              <a:rPr sz="1539" spc="9" dirty="0">
                <a:latin typeface="Arial"/>
                <a:cs typeface="Arial"/>
              </a:rPr>
              <a:t>• </a:t>
            </a:r>
            <a:r>
              <a:rPr sz="1539" b="1" spc="9" dirty="0">
                <a:latin typeface="Arial"/>
                <a:cs typeface="Arial"/>
              </a:rPr>
              <a:t>Value: </a:t>
            </a:r>
            <a:r>
              <a:rPr sz="1539" spc="9" dirty="0">
                <a:latin typeface="Arial"/>
                <a:cs typeface="Arial"/>
              </a:rPr>
              <a:t>Value of the non zero element located at index – (row, column)</a:t>
            </a:r>
            <a:endParaRPr sz="1539">
              <a:latin typeface="Arial"/>
              <a:cs typeface="Arial"/>
            </a:endParaRPr>
          </a:p>
        </p:txBody>
      </p:sp>
      <p:sp>
        <p:nvSpPr>
          <p:cNvPr id="9" name="text 1"/>
          <p:cNvSpPr txBox="1"/>
          <p:nvPr/>
        </p:nvSpPr>
        <p:spPr>
          <a:xfrm>
            <a:off x="935813" y="2867899"/>
            <a:ext cx="3477490" cy="236860"/>
          </a:xfrm>
          <a:prstGeom prst="rect">
            <a:avLst/>
          </a:prstGeom>
        </p:spPr>
        <p:txBody>
          <a:bodyPr vert="horz" wrap="none" lIns="0" tIns="0" rIns="0" bIns="0" rtlCol="0">
            <a:spAutoFit/>
          </a:bodyPr>
          <a:lstStyle/>
          <a:p>
            <a:r>
              <a:rPr sz="1539" spc="9" dirty="0">
                <a:latin typeface="Arial"/>
                <a:cs typeface="Arial"/>
              </a:rPr>
              <a:t>• </a:t>
            </a:r>
            <a:r>
              <a:rPr sz="1539" b="1" spc="9" dirty="0">
                <a:latin typeface="Arial"/>
                <a:cs typeface="Arial"/>
              </a:rPr>
              <a:t>Next node: </a:t>
            </a:r>
            <a:r>
              <a:rPr sz="1539" spc="9" dirty="0">
                <a:latin typeface="Arial"/>
                <a:cs typeface="Arial"/>
              </a:rPr>
              <a:t>Address of the next node.</a:t>
            </a:r>
            <a:endParaRPr sz="1539">
              <a:latin typeface="Arial"/>
              <a:cs typeface="Arial"/>
            </a:endParaRPr>
          </a:p>
        </p:txBody>
      </p:sp>
      <p:sp>
        <p:nvSpPr>
          <p:cNvPr id="10" name="text 1"/>
          <p:cNvSpPr txBox="1"/>
          <p:nvPr/>
        </p:nvSpPr>
        <p:spPr>
          <a:xfrm>
            <a:off x="922730" y="683714"/>
            <a:ext cx="3738203" cy="461665"/>
          </a:xfrm>
          <a:prstGeom prst="rect">
            <a:avLst/>
          </a:prstGeom>
        </p:spPr>
        <p:txBody>
          <a:bodyPr vert="horz" wrap="none" lIns="0" tIns="0" rIns="0" bIns="0" rtlCol="0">
            <a:spAutoFit/>
          </a:bodyPr>
          <a:lstStyle/>
          <a:p>
            <a:pPr indent="-342900">
              <a:lnSpc>
                <a:spcPts val="3600"/>
              </a:lnSpc>
            </a:pPr>
            <a:r>
              <a:rPr sz="3600" b="1" spc="-150" dirty="0">
                <a:latin typeface="Arial" pitchFamily="34" charset="0"/>
                <a:cs typeface="Arial" pitchFamily="34" charset="0"/>
              </a:rPr>
              <a:t>Sparse Matrix (3/3)</a:t>
            </a:r>
          </a:p>
        </p:txBody>
      </p:sp>
      <p:sp>
        <p:nvSpPr>
          <p:cNvPr id="11" name="text 1"/>
          <p:cNvSpPr txBox="1"/>
          <p:nvPr/>
        </p:nvSpPr>
        <p:spPr>
          <a:xfrm>
            <a:off x="740327" y="5885394"/>
            <a:ext cx="3629840" cy="134204"/>
          </a:xfrm>
          <a:prstGeom prst="rect">
            <a:avLst/>
          </a:prstGeom>
        </p:spPr>
        <p:txBody>
          <a:bodyPr vert="horz" wrap="none" lIns="0" tIns="0" rIns="0" bIns="0" rtlCol="0">
            <a:spAutoFit/>
          </a:bodyPr>
          <a:lstStyle/>
          <a:p>
            <a:r>
              <a:rPr sz="872" i="1" spc="9" dirty="0">
                <a:latin typeface="Arial"/>
                <a:cs typeface="Arial"/>
              </a:rPr>
              <a:t>Sources: </a:t>
            </a:r>
            <a:r>
              <a:rPr sz="872" i="1" spc="9" dirty="0">
                <a:solidFill>
                  <a:srgbClr val="0000FF"/>
                </a:solidFill>
                <a:latin typeface="Arial"/>
                <a:cs typeface="Arial"/>
              </a:rPr>
              <a:t>http://btechsmartclass.com/data_structures/sparse-matrix.html</a:t>
            </a:r>
            <a:endParaRPr sz="855">
              <a:latin typeface="Arial"/>
              <a:cs typeface="Arial"/>
            </a:endParaRPr>
          </a:p>
        </p:txBody>
      </p:sp>
      <p:pic>
        <p:nvPicPr>
          <p:cNvPr id="12"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264" y="6000914"/>
            <a:ext cx="3141137" cy="7820"/>
          </a:xfrm>
          <a:prstGeom prst="rect">
            <a:avLst/>
          </a:prstGeom>
        </p:spPr>
      </p:pic>
      <p:sp>
        <p:nvSpPr>
          <p:cNvPr id="13" name="text 1"/>
          <p:cNvSpPr txBox="1"/>
          <p:nvPr/>
        </p:nvSpPr>
        <p:spPr>
          <a:xfrm>
            <a:off x="1131353" y="6022290"/>
            <a:ext cx="3083345" cy="134204"/>
          </a:xfrm>
          <a:prstGeom prst="rect">
            <a:avLst/>
          </a:prstGeom>
        </p:spPr>
        <p:txBody>
          <a:bodyPr vert="horz" wrap="none" lIns="0" tIns="0" rIns="0" bIns="0" rtlCol="0">
            <a:spAutoFit/>
          </a:bodyPr>
          <a:lstStyle/>
          <a:p>
            <a:r>
              <a:rPr sz="872" i="1" spc="9" dirty="0">
                <a:solidFill>
                  <a:srgbClr val="0000FF"/>
                </a:solidFill>
                <a:latin typeface="Arial"/>
                <a:cs typeface="Arial"/>
              </a:rPr>
              <a:t>https://www.geeksforgeeks.org/sparse-matrix-representation/</a:t>
            </a:r>
            <a:endParaRPr sz="855">
              <a:latin typeface="Arial"/>
              <a:cs typeface="Arial"/>
            </a:endParaRPr>
          </a:p>
        </p:txBody>
      </p:sp>
      <p:pic>
        <p:nvPicPr>
          <p:cNvPr id="14"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027" y="6137769"/>
            <a:ext cx="3087699" cy="7820"/>
          </a:xfrm>
          <a:prstGeom prst="rect">
            <a:avLst/>
          </a:prstGeom>
        </p:spPr>
      </p:pic>
      <p:pic>
        <p:nvPicPr>
          <p:cNvPr id="45" name="Image"/>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0611" y="3125666"/>
            <a:ext cx="7490504" cy="2520730"/>
          </a:xfrm>
          <a:prstGeom prst="rect">
            <a:avLst/>
          </a:prstGeom>
        </p:spPr>
      </p:pic>
    </p:spTree>
    <p:extLst>
      <p:ext uri="{BB962C8B-B14F-4D97-AF65-F5344CB8AC3E}">
        <p14:creationId xmlns:p14="http://schemas.microsoft.com/office/powerpoint/2010/main" val="34525717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https://</a:t>
            </a:r>
            <a:r>
              <a:rPr lang="en-US" dirty="0" smtClean="0">
                <a:hlinkClick r:id="rId2"/>
              </a:rPr>
              <a:t>www.python-course.eu/graphs_python.php</a:t>
            </a:r>
            <a:endParaRPr lang="en-US" dirty="0" smtClean="0"/>
          </a:p>
          <a:p>
            <a:r>
              <a:rPr lang="en-US" dirty="0">
                <a:hlinkClick r:id="rId3"/>
              </a:rPr>
              <a:t>https://www.python.org/doc/essays/graphs</a:t>
            </a:r>
            <a:r>
              <a:rPr lang="en-US" dirty="0" smtClean="0">
                <a:hlinkClick r:id="rId3"/>
              </a:rPr>
              <a:t>/</a:t>
            </a:r>
            <a:endParaRPr lang="en-US" dirty="0" smtClean="0"/>
          </a:p>
          <a:p>
            <a:endParaRPr lang="en-US" dirty="0"/>
          </a:p>
          <a:p>
            <a:endParaRPr lang="en-US" dirty="0"/>
          </a:p>
        </p:txBody>
      </p:sp>
      <p:sp>
        <p:nvSpPr>
          <p:cNvPr id="3" name="Content Placeholder 2"/>
          <p:cNvSpPr>
            <a:spLocks noGrp="1"/>
          </p:cNvSpPr>
          <p:nvPr>
            <p:ph sz="quarter" idx="10"/>
          </p:nvPr>
        </p:nvSpPr>
        <p:spPr/>
        <p:txBody>
          <a:bodyPr/>
          <a:lstStyle/>
          <a:p>
            <a:r>
              <a:rPr lang="en-US" dirty="0" smtClean="0"/>
              <a:t>Libraries – Graphs and Networks in Python</a:t>
            </a:r>
            <a:endParaRPr lang="en-US" dirty="0"/>
          </a:p>
        </p:txBody>
      </p:sp>
      <p:sp>
        <p:nvSpPr>
          <p:cNvPr id="4" name="Rectangle 1"/>
          <p:cNvSpPr>
            <a:spLocks noChangeArrowheads="1"/>
          </p:cNvSpPr>
          <p:nvPr/>
        </p:nvSpPr>
        <p:spPr bwMode="auto">
          <a:xfrm>
            <a:off x="304800" y="2514600"/>
            <a:ext cx="5562600" cy="1656807"/>
          </a:xfrm>
          <a:prstGeom prst="rect">
            <a:avLst/>
          </a:prstGeom>
          <a:solidFill>
            <a:srgbClr val="DDFF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6654" tIns="88872" rIns="66654"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graph = { "a" :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"b" : ["c", "e"],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"c" : ["a", "b", "d", "e"],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"d" :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"e" : ["c",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"f" : [] }</a:t>
            </a:r>
            <a:r>
              <a:rPr kumimoji="0" lang="en-US" altLang="en-US" sz="1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2909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221163"/>
          </a:xfrm>
        </p:spPr>
        <p:txBody>
          <a:bodyPr>
            <a:normAutofit fontScale="85000" lnSpcReduction="10000"/>
          </a:bodyPr>
          <a:lstStyle/>
          <a:p>
            <a:r>
              <a:rPr lang="en-US" dirty="0" smtClean="0"/>
              <a:t>Data Format defines the format in which data is coded. </a:t>
            </a:r>
          </a:p>
          <a:p>
            <a:endParaRPr lang="en-US" dirty="0" smtClean="0"/>
          </a:p>
          <a:p>
            <a:pPr>
              <a:buFont typeface="Arial" panose="020B0604020202020204" pitchFamily="34" charset="0"/>
              <a:buChar char="•"/>
            </a:pPr>
            <a:r>
              <a:rPr lang="en-US" dirty="0" smtClean="0"/>
              <a:t>The </a:t>
            </a:r>
            <a:r>
              <a:rPr lang="en-US" dirty="0"/>
              <a:t>information is coded in such a way that a program or application can recognize, read and use the data</a:t>
            </a:r>
            <a:r>
              <a:rPr lang="en-US" dirty="0" smtClean="0"/>
              <a:t>.</a:t>
            </a:r>
          </a:p>
          <a:p>
            <a:pPr>
              <a:buFont typeface="Arial" panose="020B0604020202020204" pitchFamily="34" charset="0"/>
              <a:buChar char="•"/>
            </a:pPr>
            <a:r>
              <a:rPr lang="en-US" dirty="0"/>
              <a:t>If software/hardware is no longer used, data can become unreadable. In order to prevent this, it is vital to choose an </a:t>
            </a:r>
            <a:r>
              <a:rPr lang="en-US" b="1" dirty="0"/>
              <a:t>open format</a:t>
            </a:r>
            <a:r>
              <a:rPr lang="en-US" dirty="0"/>
              <a:t>: that is a software format that is not attached to a certain software supplier (proprietary software</a:t>
            </a:r>
            <a:r>
              <a:rPr lang="en-US" dirty="0" smtClean="0"/>
              <a:t>).</a:t>
            </a:r>
          </a:p>
          <a:p>
            <a:pPr>
              <a:buFont typeface="Arial" panose="020B0604020202020204" pitchFamily="34" charset="0"/>
              <a:buChar char="•"/>
            </a:pPr>
            <a:r>
              <a:rPr lang="en-US" dirty="0"/>
              <a:t>Data formats are often indicated by their </a:t>
            </a:r>
            <a:r>
              <a:rPr lang="en-US" b="1" dirty="0"/>
              <a:t>MIME type</a:t>
            </a:r>
            <a:r>
              <a:rPr lang="en-US" dirty="0"/>
              <a:t>. MIME stands for </a:t>
            </a:r>
            <a:r>
              <a:rPr lang="en-US" b="1" dirty="0"/>
              <a:t>Multipart (Multipurpose) Internet Mail Extension.</a:t>
            </a:r>
            <a:r>
              <a:rPr lang="en-US" dirty="0"/>
              <a:t> MIME provides web browser information on how to deal with a file</a:t>
            </a:r>
            <a:r>
              <a:rPr lang="en-US" dirty="0" smtClean="0"/>
              <a:t>.</a:t>
            </a:r>
          </a:p>
          <a:p>
            <a:pPr>
              <a:buFont typeface="Arial" panose="020B0604020202020204" pitchFamily="34" charset="0"/>
              <a:buChar char="•"/>
            </a:pPr>
            <a:r>
              <a:rPr lang="en-US" dirty="0"/>
              <a:t>A MIME type is noted as two indications separated by a slash (MIME </a:t>
            </a:r>
            <a:r>
              <a:rPr lang="en-US" b="1" dirty="0"/>
              <a:t>type/subtype</a:t>
            </a:r>
            <a:r>
              <a:rPr lang="en-US" dirty="0"/>
              <a:t>). Example: text/plain is the MIME type for plain text</a:t>
            </a:r>
            <a:r>
              <a:rPr lang="en-US" dirty="0" smtClean="0"/>
              <a:t>.</a:t>
            </a:r>
            <a:endParaRPr lang="en-US" dirty="0"/>
          </a:p>
        </p:txBody>
      </p:sp>
      <p:sp>
        <p:nvSpPr>
          <p:cNvPr id="3" name="Content Placeholder 2"/>
          <p:cNvSpPr>
            <a:spLocks noGrp="1"/>
          </p:cNvSpPr>
          <p:nvPr>
            <p:ph sz="quarter" idx="10"/>
          </p:nvPr>
        </p:nvSpPr>
        <p:spPr/>
        <p:txBody>
          <a:bodyPr/>
          <a:lstStyle/>
          <a:p>
            <a:r>
              <a:rPr lang="en-US" dirty="0"/>
              <a:t>Data </a:t>
            </a:r>
            <a:r>
              <a:rPr lang="en-US" dirty="0" smtClean="0"/>
              <a:t>Coding Formats</a:t>
            </a:r>
            <a:endParaRPr lang="en-US" dirty="0"/>
          </a:p>
        </p:txBody>
      </p:sp>
    </p:spTree>
    <p:extLst>
      <p:ext uri="{BB962C8B-B14F-4D97-AF65-F5344CB8AC3E}">
        <p14:creationId xmlns:p14="http://schemas.microsoft.com/office/powerpoint/2010/main" val="33851068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Data </a:t>
            </a:r>
            <a:r>
              <a:rPr lang="en-US" dirty="0" smtClean="0"/>
              <a:t>Coding Formats</a:t>
            </a:r>
            <a:endParaRPr lang="en-US" dirty="0"/>
          </a:p>
        </p:txBody>
      </p:sp>
      <p:graphicFrame>
        <p:nvGraphicFramePr>
          <p:cNvPr id="4" name="Content Placeholder 3"/>
          <p:cNvGraphicFramePr>
            <a:graphicFrameLocks noGrp="1"/>
          </p:cNvGraphicFramePr>
          <p:nvPr>
            <p:ph idx="1"/>
            <p:extLst/>
          </p:nvPr>
        </p:nvGraphicFramePr>
        <p:xfrm>
          <a:off x="152400" y="1371600"/>
          <a:ext cx="8839201" cy="518668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3393730088"/>
                    </a:ext>
                  </a:extLst>
                </a:gridCol>
                <a:gridCol w="3276600">
                  <a:extLst>
                    <a:ext uri="{9D8B030D-6E8A-4147-A177-3AD203B41FA5}">
                      <a16:colId xmlns:a16="http://schemas.microsoft.com/office/drawing/2014/main" val="1209917797"/>
                    </a:ext>
                  </a:extLst>
                </a:gridCol>
                <a:gridCol w="1981201">
                  <a:extLst>
                    <a:ext uri="{9D8B030D-6E8A-4147-A177-3AD203B41FA5}">
                      <a16:colId xmlns:a16="http://schemas.microsoft.com/office/drawing/2014/main" val="1163173311"/>
                    </a:ext>
                  </a:extLst>
                </a:gridCol>
              </a:tblGrid>
              <a:tr h="370840">
                <a:tc>
                  <a:txBody>
                    <a:bodyPr/>
                    <a:lstStyle/>
                    <a:p>
                      <a:r>
                        <a:rPr lang="en-US" sz="1100" dirty="0" smtClean="0"/>
                        <a:t>Application/subtypes</a:t>
                      </a:r>
                      <a:endParaRPr lang="en-US" sz="1100" dirty="0"/>
                    </a:p>
                  </a:txBody>
                  <a:tcPr/>
                </a:tc>
                <a:tc>
                  <a:txBody>
                    <a:bodyPr/>
                    <a:lstStyle/>
                    <a:p>
                      <a:r>
                        <a:rPr lang="en-US" sz="1100" dirty="0" smtClean="0"/>
                        <a:t>Text</a:t>
                      </a:r>
                      <a:r>
                        <a:rPr lang="en-US" sz="1100" baseline="0" dirty="0" smtClean="0"/>
                        <a:t>/subtypes</a:t>
                      </a:r>
                      <a:endParaRPr lang="en-US" sz="1100" dirty="0"/>
                    </a:p>
                  </a:txBody>
                  <a:tcPr/>
                </a:tc>
                <a:tc>
                  <a:txBody>
                    <a:bodyPr/>
                    <a:lstStyle/>
                    <a:p>
                      <a:r>
                        <a:rPr lang="en-US" sz="1100" dirty="0" smtClean="0"/>
                        <a:t>Numerical data formats</a:t>
                      </a:r>
                      <a:endParaRPr lang="en-US" sz="1100" dirty="0"/>
                    </a:p>
                  </a:txBody>
                  <a:tcPr/>
                </a:tc>
                <a:extLst>
                  <a:ext uri="{0D108BD9-81ED-4DB2-BD59-A6C34878D82A}">
                    <a16:rowId xmlns:a16="http://schemas.microsoft.com/office/drawing/2014/main" val="1313330053"/>
                  </a:ext>
                </a:extLst>
              </a:tr>
              <a:tr h="370840">
                <a:tc>
                  <a:txBody>
                    <a:bodyPr/>
                    <a:lstStyle/>
                    <a:p>
                      <a:r>
                        <a:rPr lang="en-US" sz="1100" b="1" dirty="0" smtClean="0"/>
                        <a:t>Application/pdf: </a:t>
                      </a:r>
                    </a:p>
                    <a:p>
                      <a:r>
                        <a:rPr lang="en-US" sz="1100" b="0" i="0" kern="1200" dirty="0" smtClean="0">
                          <a:solidFill>
                            <a:schemeClr val="dk1"/>
                          </a:solidFill>
                          <a:effectLst/>
                          <a:latin typeface="+mn-lt"/>
                          <a:ea typeface="+mn-ea"/>
                          <a:cs typeface="+mn-cs"/>
                        </a:rPr>
                        <a:t>In transferring a file from one program to another, text layout has a tendency to shift or disappear. To prevent this, applications exist that ensure a universally identical rendering of the document. One example is the PDF (Portable Document Format) type, a universal file format for the electronic exchange of documents while maintaining their layout.</a:t>
                      </a:r>
                      <a:endParaRPr lang="en-US" sz="1100" dirty="0"/>
                    </a:p>
                  </a:txBody>
                  <a:tcPr/>
                </a:tc>
                <a:tc>
                  <a:txBody>
                    <a:bodyPr/>
                    <a:lstStyle/>
                    <a:p>
                      <a:r>
                        <a:rPr lang="en-US" sz="1100" b="1" dirty="0" smtClean="0"/>
                        <a:t>Text/plain:</a:t>
                      </a:r>
                    </a:p>
                    <a:p>
                      <a:r>
                        <a:rPr lang="en-US" sz="1100" dirty="0" smtClean="0"/>
                        <a:t>means that the text has not been given any layout.</a:t>
                      </a:r>
                      <a:endParaRPr lang="en-US" sz="1100" dirty="0"/>
                    </a:p>
                  </a:txBody>
                  <a:tcPr/>
                </a:tc>
                <a:tc>
                  <a:txBody>
                    <a:bodyPr/>
                    <a:lstStyle/>
                    <a:p>
                      <a:r>
                        <a:rPr lang="en-US" sz="1100" b="1" dirty="0" smtClean="0"/>
                        <a:t>application/x-</a:t>
                      </a:r>
                      <a:r>
                        <a:rPr lang="en-US" sz="1100" b="1" dirty="0" err="1" smtClean="0"/>
                        <a:t>matlab</a:t>
                      </a:r>
                      <a:r>
                        <a:rPr lang="en-US" sz="1100" b="1" dirty="0" smtClean="0"/>
                        <a:t>-data</a:t>
                      </a:r>
                      <a:r>
                        <a:rPr lang="en-US" sz="1100" dirty="0" smtClean="0"/>
                        <a:t> </a:t>
                      </a:r>
                    </a:p>
                    <a:p>
                      <a:r>
                        <a:rPr lang="en-US" sz="1100" dirty="0" smtClean="0"/>
                        <a:t>numerical data type: MATLAB is an advanced scientific computation program.</a:t>
                      </a:r>
                      <a:endParaRPr lang="en-US" sz="1100" dirty="0"/>
                    </a:p>
                  </a:txBody>
                  <a:tcPr/>
                </a:tc>
                <a:extLst>
                  <a:ext uri="{0D108BD9-81ED-4DB2-BD59-A6C34878D82A}">
                    <a16:rowId xmlns:a16="http://schemas.microsoft.com/office/drawing/2014/main" val="3471223576"/>
                  </a:ext>
                </a:extLst>
              </a:tr>
              <a:tr h="370840">
                <a:tc>
                  <a:txBody>
                    <a:bodyPr/>
                    <a:lstStyle/>
                    <a:p>
                      <a:r>
                        <a:rPr lang="en-US" sz="1100" b="1" dirty="0" smtClean="0"/>
                        <a:t>Application/</a:t>
                      </a:r>
                      <a:r>
                        <a:rPr lang="en-US" sz="1100" b="1" dirty="0" err="1" smtClean="0"/>
                        <a:t>gml+xml</a:t>
                      </a:r>
                      <a:r>
                        <a:rPr lang="en-US" sz="1100" b="1" dirty="0" smtClean="0"/>
                        <a:t>:</a:t>
                      </a:r>
                    </a:p>
                    <a:p>
                      <a:r>
                        <a:rPr lang="en-US" sz="1100" dirty="0" smtClean="0"/>
                        <a:t>GML stands for Geographic Markup Language: a standard way of describing geographic information. Geographic data describe the world in spatial terms, in regular plain text. As such, this is a language independent of any sort of data visualization</a:t>
                      </a: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t>Text/HTML</a:t>
                      </a:r>
                    </a:p>
                    <a:p>
                      <a:r>
                        <a:rPr lang="en-US" sz="1100" dirty="0" smtClean="0"/>
                        <a:t>(</a:t>
                      </a:r>
                      <a:r>
                        <a:rPr lang="en-US" sz="1100" dirty="0" err="1" smtClean="0"/>
                        <a:t>HyperText</a:t>
                      </a:r>
                      <a:r>
                        <a:rPr lang="en-US" sz="1100" dirty="0" smtClean="0"/>
                        <a:t> Markup Language) is a format that indicates how the information should be visualized on a website. Its code allows you to indicate what text should look like, for example bold or in italics. This kind of layout is not present in plain text format.</a:t>
                      </a:r>
                      <a:endParaRPr lang="en-US" sz="1100" dirty="0"/>
                    </a:p>
                  </a:txBody>
                  <a:tcPr/>
                </a:tc>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t>HDF5 (application/x-hdf5) &amp; </a:t>
                      </a:r>
                      <a:r>
                        <a:rPr lang="en-US" sz="1100" b="1" dirty="0" err="1" smtClean="0"/>
                        <a:t>NetCDF</a:t>
                      </a:r>
                      <a:r>
                        <a:rPr lang="en-US" sz="1100" b="1" dirty="0" smtClean="0"/>
                        <a:t> (application/x-</a:t>
                      </a:r>
                      <a:r>
                        <a:rPr lang="en-US" sz="1100" b="1" dirty="0" err="1" smtClean="0"/>
                        <a:t>netcdf</a:t>
                      </a:r>
                      <a:r>
                        <a:rPr lang="en-US" sz="1100" b="1" dirty="0" smtClean="0"/>
                        <a:t>): : </a:t>
                      </a:r>
                      <a:r>
                        <a:rPr lang="en-US" sz="1100" dirty="0" smtClean="0"/>
                        <a:t> store large amounts of numerical data (information in the form of numbers). A file containing numerical data is also called a </a:t>
                      </a:r>
                      <a:r>
                        <a:rPr lang="en-US" sz="1100" b="1" dirty="0" smtClean="0"/>
                        <a:t>binary file</a:t>
                      </a:r>
                      <a:r>
                        <a:rPr lang="en-US" sz="1100" dirty="0" smtClean="0"/>
                        <a:t>. Represent dataset with multidimensional arrays. HDF5 and </a:t>
                      </a:r>
                      <a:r>
                        <a:rPr lang="en-US" sz="1100" dirty="0" err="1" smtClean="0"/>
                        <a:t>NetCDF</a:t>
                      </a:r>
                      <a:r>
                        <a:rPr lang="en-US" sz="1100" dirty="0" smtClean="0"/>
                        <a:t> allow you to add metadata to the dataset as a whole, but also to the variables and dimensions within the set. Both HDF5 and </a:t>
                      </a:r>
                      <a:r>
                        <a:rPr lang="en-US" sz="1100" dirty="0" err="1" smtClean="0"/>
                        <a:t>NetCDF</a:t>
                      </a:r>
                      <a:r>
                        <a:rPr lang="en-US" sz="1100" dirty="0" smtClean="0"/>
                        <a:t> have standard definitions for the values plotted on specific axes.</a:t>
                      </a:r>
                      <a:endParaRPr lang="en-US" sz="1100" dirty="0"/>
                    </a:p>
                  </a:txBody>
                  <a:tcPr/>
                </a:tc>
                <a:extLst>
                  <a:ext uri="{0D108BD9-81ED-4DB2-BD59-A6C34878D82A}">
                    <a16:rowId xmlns:a16="http://schemas.microsoft.com/office/drawing/2014/main" val="2843232910"/>
                  </a:ext>
                </a:extLst>
              </a:tr>
              <a:tr h="370840">
                <a:tc>
                  <a:txBody>
                    <a:bodyPr/>
                    <a:lstStyle/>
                    <a:p>
                      <a:r>
                        <a:rPr lang="en-US" sz="1100" b="1" dirty="0" smtClean="0"/>
                        <a:t>Application/</a:t>
                      </a:r>
                      <a:r>
                        <a:rPr lang="en-US" sz="1100" b="1" dirty="0" err="1" smtClean="0"/>
                        <a:t>vnd.google-earth.kml+xml</a:t>
                      </a:r>
                      <a:r>
                        <a:rPr lang="en-US" sz="1100" b="1" dirty="0" smtClean="0"/>
                        <a:t>:</a:t>
                      </a:r>
                    </a:p>
                    <a:p>
                      <a:r>
                        <a:rPr lang="en-US" sz="1100" dirty="0" smtClean="0"/>
                        <a:t>geographic data is encoded in such a way that it can be read by so-called earth browsers, such as Google Earth, Google Maps, and Google Maps for mobile. Unlike the standard GML format, earth browsers do visualize data.</a:t>
                      </a:r>
                      <a:endParaRPr 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t>Text/XML</a:t>
                      </a:r>
                    </a:p>
                    <a:p>
                      <a:r>
                        <a:rPr lang="en-US" sz="1100" dirty="0" smtClean="0"/>
                        <a:t>(</a:t>
                      </a:r>
                      <a:r>
                        <a:rPr lang="en-US" sz="1100" dirty="0" err="1" smtClean="0"/>
                        <a:t>eXtensible</a:t>
                      </a:r>
                      <a:r>
                        <a:rPr lang="en-US" sz="1100" dirty="0" smtClean="0"/>
                        <a:t> Markup Language) format does not include layout either, but allows you to provide additional information about the contents of the file. Metadata can be added, such as &lt;title&gt; for a title and &lt;creator&gt; for the person who created the document</a:t>
                      </a:r>
                      <a:endParaRPr lang="en-US" sz="1100" dirty="0"/>
                    </a:p>
                  </a:txBody>
                  <a:tcPr/>
                </a:tc>
                <a:tc vMerge="1">
                  <a:txBody>
                    <a:bodyPr/>
                    <a:lstStyle/>
                    <a:p>
                      <a:endParaRPr lang="en-US" sz="1100" dirty="0"/>
                    </a:p>
                  </a:txBody>
                  <a:tcPr/>
                </a:tc>
                <a:extLst>
                  <a:ext uri="{0D108BD9-81ED-4DB2-BD59-A6C34878D82A}">
                    <a16:rowId xmlns:a16="http://schemas.microsoft.com/office/drawing/2014/main" val="103003316"/>
                  </a:ext>
                </a:extLst>
              </a:tr>
              <a:tr h="370840">
                <a:tc>
                  <a:txBody>
                    <a:bodyPr/>
                    <a:lstStyle/>
                    <a:p>
                      <a:r>
                        <a:rPr lang="en-US" sz="1100" b="1" dirty="0" smtClean="0"/>
                        <a:t>Application/x-java-archive:</a:t>
                      </a:r>
                    </a:p>
                    <a:p>
                      <a:r>
                        <a:rPr lang="en-US" sz="1100" dirty="0" smtClean="0"/>
                        <a:t>dataset is related to the Java programming language.</a:t>
                      </a:r>
                      <a:endParaRPr lang="en-US" sz="1100" dirty="0"/>
                    </a:p>
                  </a:txBody>
                  <a:tcPr/>
                </a:tc>
                <a:tc>
                  <a:txBody>
                    <a:bodyPr/>
                    <a:lstStyle/>
                    <a:p>
                      <a:endParaRPr lang="en-US" sz="1100"/>
                    </a:p>
                  </a:txBody>
                  <a:tcPr/>
                </a:tc>
                <a:tc vMerge="1">
                  <a:txBody>
                    <a:bodyPr/>
                    <a:lstStyle/>
                    <a:p>
                      <a:endParaRPr lang="en-US" sz="1100" dirty="0"/>
                    </a:p>
                  </a:txBody>
                  <a:tcPr/>
                </a:tc>
                <a:extLst>
                  <a:ext uri="{0D108BD9-81ED-4DB2-BD59-A6C34878D82A}">
                    <a16:rowId xmlns:a16="http://schemas.microsoft.com/office/drawing/2014/main" val="3082270006"/>
                  </a:ext>
                </a:extLst>
              </a:tr>
              <a:tr h="370840">
                <a:tc>
                  <a:txBody>
                    <a:bodyPr/>
                    <a:lstStyle/>
                    <a:p>
                      <a:r>
                        <a:rPr lang="en-US" sz="1100" b="1" dirty="0" smtClean="0"/>
                        <a:t>Application/octet-stream:</a:t>
                      </a:r>
                    </a:p>
                    <a:p>
                      <a:r>
                        <a:rPr lang="en-US" sz="1100" dirty="0" smtClean="0"/>
                        <a:t>This MIME type covers a general kind of binary data not otherwise defined. It is a residual category used for datasets of an unclear or uncertain nature</a:t>
                      </a:r>
                      <a:endParaRPr lang="en-US" sz="1100" dirty="0"/>
                    </a:p>
                  </a:txBody>
                  <a:tcPr/>
                </a:tc>
                <a:tc>
                  <a:txBody>
                    <a:bodyPr/>
                    <a:lstStyle/>
                    <a:p>
                      <a:endParaRPr lang="en-US" sz="1100" dirty="0"/>
                    </a:p>
                  </a:txBody>
                  <a:tcPr/>
                </a:tc>
                <a:tc vMerge="1">
                  <a:txBody>
                    <a:bodyPr/>
                    <a:lstStyle/>
                    <a:p>
                      <a:endParaRPr lang="en-US" sz="1100" dirty="0"/>
                    </a:p>
                  </a:txBody>
                  <a:tcPr/>
                </a:tc>
                <a:extLst>
                  <a:ext uri="{0D108BD9-81ED-4DB2-BD59-A6C34878D82A}">
                    <a16:rowId xmlns:a16="http://schemas.microsoft.com/office/drawing/2014/main" val="4242561402"/>
                  </a:ext>
                </a:extLst>
              </a:tr>
            </a:tbl>
          </a:graphicData>
        </a:graphic>
      </p:graphicFrame>
    </p:spTree>
    <p:extLst>
      <p:ext uri="{BB962C8B-B14F-4D97-AF65-F5344CB8AC3E}">
        <p14:creationId xmlns:p14="http://schemas.microsoft.com/office/powerpoint/2010/main" val="25797938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dirty="0"/>
          </a:p>
        </p:txBody>
      </p:sp>
      <p:sp>
        <p:nvSpPr>
          <p:cNvPr id="3" name="Content Placeholder 2"/>
          <p:cNvSpPr>
            <a:spLocks noGrp="1"/>
          </p:cNvSpPr>
          <p:nvPr>
            <p:ph sz="quarter" idx="10"/>
          </p:nvPr>
        </p:nvSpPr>
        <p:spPr/>
        <p:txBody>
          <a:bodyPr/>
          <a:lstStyle/>
          <a:p>
            <a:r>
              <a:rPr lang="en-US" dirty="0"/>
              <a:t>Data </a:t>
            </a:r>
            <a:r>
              <a:rPr lang="en-US" dirty="0" smtClean="0"/>
              <a:t>Formats</a:t>
            </a:r>
            <a:endParaRPr lang="en-US" dirty="0"/>
          </a:p>
        </p:txBody>
      </p:sp>
      <p:graphicFrame>
        <p:nvGraphicFramePr>
          <p:cNvPr id="4" name="Content Placeholder 3"/>
          <p:cNvGraphicFramePr>
            <a:graphicFrameLocks/>
          </p:cNvGraphicFramePr>
          <p:nvPr>
            <p:extLst/>
          </p:nvPr>
        </p:nvGraphicFramePr>
        <p:xfrm>
          <a:off x="152400" y="1493837"/>
          <a:ext cx="8686800" cy="4699000"/>
        </p:xfrm>
        <a:graphic>
          <a:graphicData uri="http://schemas.openxmlformats.org/drawingml/2006/table">
            <a:tbl>
              <a:tblPr firstRow="1" bandRow="1">
                <a:tableStyleId>{5C22544A-7EE6-4342-B048-85BDC9FD1C3A}</a:tableStyleId>
              </a:tblPr>
              <a:tblGrid>
                <a:gridCol w="1388097">
                  <a:extLst>
                    <a:ext uri="{9D8B030D-6E8A-4147-A177-3AD203B41FA5}">
                      <a16:colId xmlns:a16="http://schemas.microsoft.com/office/drawing/2014/main" val="3393730088"/>
                    </a:ext>
                  </a:extLst>
                </a:gridCol>
                <a:gridCol w="1507503">
                  <a:extLst>
                    <a:ext uri="{9D8B030D-6E8A-4147-A177-3AD203B41FA5}">
                      <a16:colId xmlns:a16="http://schemas.microsoft.com/office/drawing/2014/main" val="1209917797"/>
                    </a:ext>
                  </a:extLst>
                </a:gridCol>
                <a:gridCol w="1608667">
                  <a:extLst>
                    <a:ext uri="{9D8B030D-6E8A-4147-A177-3AD203B41FA5}">
                      <a16:colId xmlns:a16="http://schemas.microsoft.com/office/drawing/2014/main" val="1163173311"/>
                    </a:ext>
                  </a:extLst>
                </a:gridCol>
                <a:gridCol w="1608667">
                  <a:extLst>
                    <a:ext uri="{9D8B030D-6E8A-4147-A177-3AD203B41FA5}">
                      <a16:colId xmlns:a16="http://schemas.microsoft.com/office/drawing/2014/main" val="3584592691"/>
                    </a:ext>
                  </a:extLst>
                </a:gridCol>
                <a:gridCol w="1409656">
                  <a:extLst>
                    <a:ext uri="{9D8B030D-6E8A-4147-A177-3AD203B41FA5}">
                      <a16:colId xmlns:a16="http://schemas.microsoft.com/office/drawing/2014/main" val="4143645651"/>
                    </a:ext>
                  </a:extLst>
                </a:gridCol>
                <a:gridCol w="1164210">
                  <a:extLst>
                    <a:ext uri="{9D8B030D-6E8A-4147-A177-3AD203B41FA5}">
                      <a16:colId xmlns:a16="http://schemas.microsoft.com/office/drawing/2014/main" val="3766358404"/>
                    </a:ext>
                  </a:extLst>
                </a:gridCol>
              </a:tblGrid>
              <a:tr h="370840">
                <a:tc>
                  <a:txBody>
                    <a:bodyPr/>
                    <a:lstStyle/>
                    <a:p>
                      <a:r>
                        <a:rPr lang="en-US" sz="1400" dirty="0" smtClean="0"/>
                        <a:t>Still Image</a:t>
                      </a:r>
                      <a:endParaRPr lang="en-US" sz="1400" dirty="0"/>
                    </a:p>
                  </a:txBody>
                  <a:tcPr/>
                </a:tc>
                <a:tc>
                  <a:txBody>
                    <a:bodyPr/>
                    <a:lstStyle/>
                    <a:p>
                      <a:r>
                        <a:rPr lang="en-US" sz="1400" dirty="0" smtClean="0"/>
                        <a:t>Geospatial</a:t>
                      </a:r>
                      <a:endParaRPr lang="en-US" sz="1400" dirty="0"/>
                    </a:p>
                  </a:txBody>
                  <a:tcPr/>
                </a:tc>
                <a:tc>
                  <a:txBody>
                    <a:bodyPr/>
                    <a:lstStyle/>
                    <a:p>
                      <a:r>
                        <a:rPr lang="en-US" sz="1400" dirty="0" smtClean="0"/>
                        <a:t>Graphic Image</a:t>
                      </a:r>
                      <a:endParaRPr lang="en-US" sz="1400" dirty="0"/>
                    </a:p>
                  </a:txBody>
                  <a:tcPr/>
                </a:tc>
                <a:tc>
                  <a:txBody>
                    <a:bodyPr/>
                    <a:lstStyle/>
                    <a:p>
                      <a:r>
                        <a:rPr lang="en-US" sz="1400" dirty="0" smtClean="0"/>
                        <a:t>Audio</a:t>
                      </a:r>
                      <a:endParaRPr lang="en-US" sz="1400" dirty="0"/>
                    </a:p>
                  </a:txBody>
                  <a:tcPr/>
                </a:tc>
                <a:tc>
                  <a:txBody>
                    <a:bodyPr/>
                    <a:lstStyle/>
                    <a:p>
                      <a:r>
                        <a:rPr lang="en-US" sz="1400" dirty="0" smtClean="0"/>
                        <a:t>Video</a:t>
                      </a:r>
                      <a:endParaRPr lang="en-US" sz="1400" dirty="0"/>
                    </a:p>
                  </a:txBody>
                  <a:tcPr/>
                </a:tc>
                <a:tc>
                  <a:txBody>
                    <a:bodyPr/>
                    <a:lstStyle/>
                    <a:p>
                      <a:r>
                        <a:rPr lang="en-US" sz="1400" dirty="0" smtClean="0"/>
                        <a:t>Database</a:t>
                      </a:r>
                      <a:endParaRPr lang="en-US" sz="1400" dirty="0"/>
                    </a:p>
                  </a:txBody>
                  <a:tcPr/>
                </a:tc>
                <a:extLst>
                  <a:ext uri="{0D108BD9-81ED-4DB2-BD59-A6C34878D82A}">
                    <a16:rowId xmlns:a16="http://schemas.microsoft.com/office/drawing/2014/main" val="1313330053"/>
                  </a:ext>
                </a:extLst>
              </a:tr>
              <a:tr h="370840">
                <a:tc>
                  <a:txBody>
                    <a:bodyPr/>
                    <a:lstStyle/>
                    <a:p>
                      <a:r>
                        <a:rPr lang="en-US" sz="1400" dirty="0" smtClean="0"/>
                        <a:t>TIFF, JPEG 2000, PNG, JPEG/JFIF, DNG (digital negative), BMP, GIF.</a:t>
                      </a:r>
                      <a:endParaRPr lang="en-US" sz="1400" dirty="0"/>
                    </a:p>
                  </a:txBody>
                  <a:tcPr/>
                </a:tc>
                <a:tc>
                  <a:txBody>
                    <a:bodyPr/>
                    <a:lstStyle/>
                    <a:p>
                      <a:r>
                        <a:rPr lang="en-US" sz="1400" dirty="0" err="1" smtClean="0"/>
                        <a:t>Shapefile</a:t>
                      </a:r>
                      <a:r>
                        <a:rPr lang="en-US" sz="1400" dirty="0" smtClean="0"/>
                        <a:t> (SHP, DBF, SHX), </a:t>
                      </a:r>
                      <a:r>
                        <a:rPr lang="en-US" sz="1400" dirty="0" err="1" smtClean="0"/>
                        <a:t>GeoTIFF</a:t>
                      </a:r>
                      <a:r>
                        <a:rPr lang="en-US" sz="1400" dirty="0" smtClean="0"/>
                        <a:t>, </a:t>
                      </a:r>
                      <a:r>
                        <a:rPr lang="en-US" sz="1400" dirty="0" err="1" smtClean="0"/>
                        <a:t>NetCDF</a:t>
                      </a:r>
                      <a:r>
                        <a:rPr lang="en-US" sz="1400" dirty="0" smtClean="0"/>
                        <a:t>.</a:t>
                      </a:r>
                      <a:endParaRPr lang="en-US" sz="1400" dirty="0"/>
                    </a:p>
                  </a:txBody>
                  <a:tcPr/>
                </a:tc>
                <a:tc>
                  <a:txBody>
                    <a:bodyPr/>
                    <a:lstStyle/>
                    <a:p>
                      <a:r>
                        <a:rPr lang="en-US" sz="1400" dirty="0" smtClean="0"/>
                        <a:t>raster formats: TIFF, JPEG2000, PNG, JPEG/JFIF, DNG, BMP, GIF.</a:t>
                      </a:r>
                      <a:endParaRPr lang="en-US" sz="1400" dirty="0"/>
                    </a:p>
                  </a:txBody>
                  <a:tcPr/>
                </a:tc>
                <a:tc>
                  <a:txBody>
                    <a:bodyPr/>
                    <a:lstStyle/>
                    <a:p>
                      <a:r>
                        <a:rPr lang="en-US" sz="1400" dirty="0" smtClean="0"/>
                        <a:t>WAVE, AIFF, MP3, MXF, FLAC.</a:t>
                      </a:r>
                      <a:endParaRPr lang="en-US" sz="1400" dirty="0"/>
                    </a:p>
                  </a:txBody>
                  <a:tcPr/>
                </a:tc>
                <a:tc>
                  <a:txBody>
                    <a:bodyPr/>
                    <a:lstStyle/>
                    <a:p>
                      <a:r>
                        <a:rPr lang="en-US" sz="1400" dirty="0" smtClean="0"/>
                        <a:t>MOV, MPEG-4, AVI, MXF.</a:t>
                      </a:r>
                      <a:endParaRPr lang="en-US" sz="1400" dirty="0"/>
                    </a:p>
                  </a:txBody>
                  <a:tcPr/>
                </a:tc>
                <a:tc>
                  <a:txBody>
                    <a:bodyPr/>
                    <a:lstStyle/>
                    <a:p>
                      <a:r>
                        <a:rPr lang="en-US" sz="1400" dirty="0" smtClean="0"/>
                        <a:t> XML, CSV, TAB</a:t>
                      </a:r>
                      <a:endParaRPr lang="en-US" sz="1400" dirty="0"/>
                    </a:p>
                  </a:txBody>
                  <a:tcPr/>
                </a:tc>
                <a:extLst>
                  <a:ext uri="{0D108BD9-81ED-4DB2-BD59-A6C34878D82A}">
                    <a16:rowId xmlns:a16="http://schemas.microsoft.com/office/drawing/2014/main" val="3471223576"/>
                  </a:ext>
                </a:extLst>
              </a:tr>
              <a:tr h="370840">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vector formats: Scalable vector graphics, AutoCAD Drawing Interchange Format, Encapsulated Postscripts, Shape files.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RDBMS</a:t>
                      </a:r>
                      <a:endParaRPr lang="en-US" sz="1400" dirty="0"/>
                    </a:p>
                  </a:txBody>
                  <a:tcPr/>
                </a:tc>
                <a:extLst>
                  <a:ext uri="{0D108BD9-81ED-4DB2-BD59-A6C34878D82A}">
                    <a16:rowId xmlns:a16="http://schemas.microsoft.com/office/drawing/2014/main" val="2843232910"/>
                  </a:ext>
                </a:extLst>
              </a:tr>
              <a:tr h="370840">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cartographic: Most complete data, </a:t>
                      </a:r>
                      <a:r>
                        <a:rPr lang="en-US" sz="1400" dirty="0" err="1" smtClean="0"/>
                        <a:t>GeoTIFF</a:t>
                      </a:r>
                      <a:r>
                        <a:rPr lang="en-US" sz="1400" dirty="0" smtClean="0"/>
                        <a:t>, </a:t>
                      </a:r>
                      <a:r>
                        <a:rPr lang="en-US" sz="1400" dirty="0" err="1" smtClean="0"/>
                        <a:t>GeoPDF</a:t>
                      </a:r>
                      <a:r>
                        <a:rPr lang="en-US" sz="1400" dirty="0" smtClean="0"/>
                        <a:t>, GeoJPEG2000, </a:t>
                      </a:r>
                      <a:r>
                        <a:rPr lang="en-US" sz="1400" dirty="0" err="1" smtClean="0"/>
                        <a:t>Shapefile</a:t>
                      </a:r>
                      <a:r>
                        <a:rPr lang="en-US" sz="1400" dirty="0" smtClean="0"/>
                        <a:t>.</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NOSQL</a:t>
                      </a:r>
                      <a:endParaRPr lang="en-US" sz="1400" dirty="0"/>
                    </a:p>
                  </a:txBody>
                  <a:tcPr/>
                </a:tc>
                <a:extLst>
                  <a:ext uri="{0D108BD9-81ED-4DB2-BD59-A6C34878D82A}">
                    <a16:rowId xmlns:a16="http://schemas.microsoft.com/office/drawing/2014/main" val="103003316"/>
                  </a:ext>
                </a:extLst>
              </a:tr>
            </a:tbl>
          </a:graphicData>
        </a:graphic>
      </p:graphicFrame>
    </p:spTree>
    <p:extLst>
      <p:ext uri="{BB962C8B-B14F-4D97-AF65-F5344CB8AC3E}">
        <p14:creationId xmlns:p14="http://schemas.microsoft.com/office/powerpoint/2010/main" val="3137179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smtClean="0"/>
              <a:t>Qualitative Data </a:t>
            </a:r>
            <a:r>
              <a:rPr lang="en-US" dirty="0" smtClean="0"/>
              <a:t>- </a:t>
            </a:r>
            <a:r>
              <a:rPr lang="en-US" dirty="0"/>
              <a:t>D</a:t>
            </a:r>
            <a:r>
              <a:rPr lang="en-US" dirty="0" smtClean="0"/>
              <a:t>ata </a:t>
            </a:r>
            <a:r>
              <a:rPr lang="en-US" dirty="0"/>
              <a:t>that approximates and </a:t>
            </a:r>
            <a:r>
              <a:rPr lang="en-US" dirty="0" smtClean="0"/>
              <a:t>characterizes. </a:t>
            </a:r>
          </a:p>
          <a:p>
            <a:pPr>
              <a:buFont typeface="Arial" panose="020B0604020202020204" pitchFamily="34" charset="0"/>
              <a:buChar char="•"/>
            </a:pPr>
            <a:r>
              <a:rPr lang="en-US" dirty="0"/>
              <a:t>D</a:t>
            </a:r>
            <a:r>
              <a:rPr lang="en-US" dirty="0" smtClean="0"/>
              <a:t>ata </a:t>
            </a:r>
            <a:r>
              <a:rPr lang="en-US" dirty="0"/>
              <a:t>type is </a:t>
            </a:r>
            <a:r>
              <a:rPr lang="en-US" b="1" dirty="0"/>
              <a:t>non-numerical</a:t>
            </a:r>
            <a:r>
              <a:rPr lang="en-US" dirty="0"/>
              <a:t> in nature</a:t>
            </a:r>
            <a:r>
              <a:rPr lang="en-US" dirty="0" smtClean="0"/>
              <a:t>. </a:t>
            </a:r>
          </a:p>
          <a:p>
            <a:pPr>
              <a:buFont typeface="Arial" panose="020B0604020202020204" pitchFamily="34" charset="0"/>
              <a:buChar char="•"/>
            </a:pPr>
            <a:r>
              <a:rPr lang="en-US" dirty="0" smtClean="0"/>
              <a:t>Statistically also </a:t>
            </a:r>
            <a:r>
              <a:rPr lang="en-US" dirty="0"/>
              <a:t>known as </a:t>
            </a:r>
            <a:r>
              <a:rPr lang="en-US" b="1" dirty="0"/>
              <a:t>categorical </a:t>
            </a:r>
            <a:r>
              <a:rPr lang="en-US" b="1" dirty="0" smtClean="0"/>
              <a:t>data </a:t>
            </a:r>
            <a:r>
              <a:rPr lang="en-US" dirty="0" smtClean="0"/>
              <a:t>as can </a:t>
            </a:r>
            <a:r>
              <a:rPr lang="en-US" dirty="0"/>
              <a:t>be arranged </a:t>
            </a:r>
            <a:r>
              <a:rPr lang="en-US" dirty="0" smtClean="0"/>
              <a:t>categorically/grouped </a:t>
            </a:r>
            <a:r>
              <a:rPr lang="en-US" dirty="0"/>
              <a:t>based on the attributes and properties of a thing or a phenomenon.</a:t>
            </a:r>
          </a:p>
          <a:p>
            <a:r>
              <a:rPr lang="en-US" dirty="0" smtClean="0"/>
              <a:t>e.g. Females </a:t>
            </a:r>
            <a:r>
              <a:rPr lang="en-US" dirty="0"/>
              <a:t>have brown, black, blonde, and red hair (qualitative</a:t>
            </a:r>
            <a:r>
              <a:rPr lang="en-US" dirty="0" smtClean="0"/>
              <a:t>).</a:t>
            </a:r>
          </a:p>
          <a:p>
            <a:r>
              <a:rPr lang="en-US" dirty="0" smtClean="0"/>
              <a:t>e.g. Feedback to training is good, bad, average (qualitative)</a:t>
            </a:r>
          </a:p>
          <a:p>
            <a:endParaRPr lang="en-US" dirty="0" smtClean="0"/>
          </a:p>
          <a:p>
            <a:r>
              <a:rPr lang="en-US" b="1" u="sng" dirty="0" smtClean="0"/>
              <a:t>Scales</a:t>
            </a:r>
            <a:endParaRPr lang="en-US" b="1" u="sng" dirty="0"/>
          </a:p>
          <a:p>
            <a:r>
              <a:rPr lang="en-US" b="1" dirty="0" smtClean="0"/>
              <a:t>Nominal</a:t>
            </a:r>
            <a:r>
              <a:rPr lang="en-US" dirty="0" smtClean="0"/>
              <a:t> sub-type- </a:t>
            </a:r>
            <a:r>
              <a:rPr lang="en-US" dirty="0"/>
              <a:t>if there is no natural order between the categories (</a:t>
            </a:r>
            <a:r>
              <a:rPr lang="en-US" dirty="0" smtClean="0"/>
              <a:t>e.g. </a:t>
            </a:r>
            <a:r>
              <a:rPr lang="en-US" dirty="0"/>
              <a:t>eye </a:t>
            </a:r>
            <a:r>
              <a:rPr lang="en-US" dirty="0" err="1" smtClean="0"/>
              <a:t>colour</a:t>
            </a:r>
            <a:r>
              <a:rPr lang="en-US" dirty="0" smtClean="0"/>
              <a:t>, gender, direction); used for labelling the data</a:t>
            </a:r>
          </a:p>
          <a:p>
            <a:r>
              <a:rPr lang="en-US" b="1" dirty="0" smtClean="0"/>
              <a:t>Ordinal</a:t>
            </a:r>
            <a:r>
              <a:rPr lang="en-US" dirty="0" smtClean="0"/>
              <a:t> sub-type - </a:t>
            </a:r>
            <a:r>
              <a:rPr lang="en-US" dirty="0"/>
              <a:t>if an ordering exists </a:t>
            </a:r>
            <a:r>
              <a:rPr lang="en-US" dirty="0" smtClean="0"/>
              <a:t>(e.g. </a:t>
            </a:r>
            <a:r>
              <a:rPr lang="en-US" dirty="0"/>
              <a:t>exam results, socio-economic </a:t>
            </a:r>
            <a:r>
              <a:rPr lang="en-US" dirty="0" smtClean="0"/>
              <a:t>status, Satisfaction score, happiness index). </a:t>
            </a:r>
            <a:r>
              <a:rPr lang="en-US" i="1" dirty="0"/>
              <a:t>order</a:t>
            </a:r>
            <a:r>
              <a:rPr lang="en-US" dirty="0"/>
              <a:t> of the values is what’s important and significant, but the differences between each one is not really known. </a:t>
            </a:r>
          </a:p>
          <a:p>
            <a:endParaRPr lang="en-US" dirty="0"/>
          </a:p>
        </p:txBody>
      </p:sp>
      <p:sp>
        <p:nvSpPr>
          <p:cNvPr id="3" name="Content Placeholder 2"/>
          <p:cNvSpPr>
            <a:spLocks noGrp="1"/>
          </p:cNvSpPr>
          <p:nvPr>
            <p:ph sz="quarter" idx="10"/>
          </p:nvPr>
        </p:nvSpPr>
        <p:spPr/>
        <p:txBody>
          <a:bodyPr/>
          <a:lstStyle/>
          <a:p>
            <a:r>
              <a:rPr lang="en-US" dirty="0"/>
              <a:t>Types of Data </a:t>
            </a:r>
            <a:r>
              <a:rPr lang="en-US" dirty="0" smtClean="0"/>
              <a:t>2/</a:t>
            </a:r>
            <a:endParaRPr lang="en-US" dirty="0"/>
          </a:p>
        </p:txBody>
      </p:sp>
    </p:spTree>
    <p:extLst>
      <p:ext uri="{BB962C8B-B14F-4D97-AF65-F5344CB8AC3E}">
        <p14:creationId xmlns:p14="http://schemas.microsoft.com/office/powerpoint/2010/main" val="2369190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98207" y="4341556"/>
            <a:ext cx="6858000" cy="442337"/>
          </a:xfrm>
        </p:spPr>
        <p:txBody>
          <a:bodyPr>
            <a:normAutofit fontScale="90000"/>
          </a:bodyPr>
          <a:lstStyle/>
          <a:p>
            <a:r>
              <a:rPr lang="en-IN" sz="3600" b="1" dirty="0" smtClean="0">
                <a:latin typeface="+mn-lt"/>
              </a:rPr>
              <a:t>Data Quality</a:t>
            </a:r>
            <a:endParaRPr lang="en-US" sz="3600" b="1" dirty="0">
              <a:latin typeface="+mn-lt"/>
            </a:endParaRPr>
          </a:p>
        </p:txBody>
      </p:sp>
      <p:sp>
        <p:nvSpPr>
          <p:cNvPr id="4" name="TextBox 2"/>
          <p:cNvSpPr txBox="1">
            <a:spLocks noChangeArrowheads="1"/>
          </p:cNvSpPr>
          <p:nvPr/>
        </p:nvSpPr>
        <p:spPr bwMode="auto">
          <a:xfrm>
            <a:off x="152400" y="5715000"/>
            <a:ext cx="617508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50" b="1" dirty="0">
                <a:latin typeface="Arial Narrow" panose="020B0606020202030204" pitchFamily="34" charset="0"/>
              </a:rPr>
              <a:t>Source Courtesy</a:t>
            </a:r>
            <a:r>
              <a:rPr lang="en-US" altLang="en-US" sz="1050" dirty="0">
                <a:latin typeface="Arial Narrow" panose="020B0606020202030204" pitchFamily="34" charset="0"/>
              </a:rPr>
              <a:t>: Some of the contents of this PPT are sourced from materials provided by publishers of prescribed books</a:t>
            </a:r>
            <a:endParaRPr lang="en-IN" altLang="en-US" sz="1050" dirty="0">
              <a:latin typeface="Arial Narrow" panose="020B0606020202030204" pitchFamily="34" charset="0"/>
            </a:endParaRPr>
          </a:p>
        </p:txBody>
      </p:sp>
    </p:spTree>
    <p:extLst>
      <p:ext uri="{BB962C8B-B14F-4D97-AF65-F5344CB8AC3E}">
        <p14:creationId xmlns:p14="http://schemas.microsoft.com/office/powerpoint/2010/main" val="36387855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Data quality is a perception or an assessment of data's fitness to serve its purpose in a given context</a:t>
            </a:r>
            <a:r>
              <a:rPr lang="en-US" sz="2000" dirty="0" smtClean="0"/>
              <a:t>.</a:t>
            </a:r>
          </a:p>
        </p:txBody>
      </p:sp>
      <p:sp>
        <p:nvSpPr>
          <p:cNvPr id="3" name="Content Placeholder 2"/>
          <p:cNvSpPr>
            <a:spLocks noGrp="1"/>
          </p:cNvSpPr>
          <p:nvPr>
            <p:ph sz="quarter" idx="10"/>
          </p:nvPr>
        </p:nvSpPr>
        <p:spPr/>
        <p:txBody>
          <a:bodyPr/>
          <a:lstStyle/>
          <a:p>
            <a:r>
              <a:rPr lang="en-US" dirty="0" smtClean="0"/>
              <a:t>Data Quality 1/</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2822389405"/>
              </p:ext>
            </p:extLst>
          </p:nvPr>
        </p:nvGraphicFramePr>
        <p:xfrm>
          <a:off x="304800" y="2209800"/>
          <a:ext cx="84582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82888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82" name="Rectangle 6"/>
          <p:cNvSpPr>
            <a:spLocks noGrp="1" noChangeArrowheads="1"/>
          </p:cNvSpPr>
          <p:nvPr>
            <p:ph idx="1"/>
          </p:nvPr>
        </p:nvSpPr>
        <p:spPr/>
        <p:txBody>
          <a:bodyPr>
            <a:normAutofit lnSpcReduction="10000"/>
          </a:bodyPr>
          <a:lstStyle/>
          <a:p>
            <a:r>
              <a:rPr lang="en-US" altLang="en-US" sz="3200" dirty="0"/>
              <a:t>What kinds of data quality problems?</a:t>
            </a:r>
          </a:p>
          <a:p>
            <a:r>
              <a:rPr lang="en-US" altLang="en-US" sz="3200" dirty="0"/>
              <a:t>How can we detect problems with the data? </a:t>
            </a:r>
          </a:p>
          <a:p>
            <a:r>
              <a:rPr lang="en-US" altLang="en-US" sz="3200" dirty="0"/>
              <a:t>What can we do about these problems? </a:t>
            </a:r>
          </a:p>
          <a:p>
            <a:pPr lvl="4"/>
            <a:endParaRPr lang="en-US" altLang="en-US" sz="2800" dirty="0"/>
          </a:p>
          <a:p>
            <a:r>
              <a:rPr lang="en-US" altLang="en-US" sz="3200" dirty="0" smtClean="0"/>
              <a:t>Examples </a:t>
            </a:r>
            <a:r>
              <a:rPr lang="en-US" altLang="en-US" sz="3200" dirty="0"/>
              <a:t>of data quality problems: </a:t>
            </a:r>
          </a:p>
          <a:p>
            <a:pPr lvl="1"/>
            <a:r>
              <a:rPr lang="en-US" altLang="en-US" sz="2000" dirty="0" smtClean="0"/>
              <a:t>Measurement and Collection Errors</a:t>
            </a:r>
          </a:p>
          <a:p>
            <a:pPr lvl="1"/>
            <a:r>
              <a:rPr lang="en-US" altLang="en-US" sz="2000" dirty="0" smtClean="0"/>
              <a:t>Accuracy, Precision and Bias in data</a:t>
            </a:r>
          </a:p>
          <a:p>
            <a:pPr lvl="1"/>
            <a:r>
              <a:rPr lang="en-US" altLang="en-US" sz="2000" dirty="0" smtClean="0"/>
              <a:t>Noise </a:t>
            </a:r>
            <a:r>
              <a:rPr lang="en-US" altLang="en-US" sz="2000" dirty="0"/>
              <a:t>and </a:t>
            </a:r>
            <a:r>
              <a:rPr lang="en-US" altLang="en-US" sz="2000" dirty="0" smtClean="0"/>
              <a:t>Outliers </a:t>
            </a:r>
            <a:endParaRPr lang="en-US" altLang="en-US" sz="2000" dirty="0"/>
          </a:p>
          <a:p>
            <a:pPr lvl="1"/>
            <a:r>
              <a:rPr lang="en-US" altLang="en-US" sz="2000" dirty="0" smtClean="0"/>
              <a:t>Missing </a:t>
            </a:r>
            <a:r>
              <a:rPr lang="en-US" altLang="en-US" sz="2000" dirty="0"/>
              <a:t>values </a:t>
            </a:r>
          </a:p>
          <a:p>
            <a:pPr lvl="1"/>
            <a:r>
              <a:rPr lang="en-US" altLang="en-US" sz="2000" dirty="0"/>
              <a:t>D</a:t>
            </a:r>
            <a:r>
              <a:rPr lang="en-US" altLang="en-US" sz="2000" dirty="0" smtClean="0"/>
              <a:t>uplicate </a:t>
            </a:r>
            <a:r>
              <a:rPr lang="en-US" altLang="en-US" sz="2000" dirty="0"/>
              <a:t>data </a:t>
            </a:r>
          </a:p>
        </p:txBody>
      </p:sp>
      <p:sp>
        <p:nvSpPr>
          <p:cNvPr id="2" name="Content Placeholder 1"/>
          <p:cNvSpPr>
            <a:spLocks noGrp="1"/>
          </p:cNvSpPr>
          <p:nvPr>
            <p:ph sz="quarter" idx="10"/>
          </p:nvPr>
        </p:nvSpPr>
        <p:spPr/>
        <p:txBody>
          <a:bodyPr/>
          <a:lstStyle/>
          <a:p>
            <a:r>
              <a:rPr lang="en-US" altLang="en-US" dirty="0"/>
              <a:t>Data Quality </a:t>
            </a:r>
            <a:endParaRPr lang="en-US" dirty="0"/>
          </a:p>
        </p:txBody>
      </p:sp>
    </p:spTree>
    <p:extLst>
      <p:ext uri="{BB962C8B-B14F-4D97-AF65-F5344CB8AC3E}">
        <p14:creationId xmlns:p14="http://schemas.microsoft.com/office/powerpoint/2010/main" val="37814033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525963"/>
          </a:xfrm>
        </p:spPr>
        <p:txBody>
          <a:bodyPr>
            <a:normAutofit/>
          </a:bodyPr>
          <a:lstStyle/>
          <a:p>
            <a:pPr>
              <a:buFont typeface="Arial" panose="020B0604020202020204" pitchFamily="34" charset="0"/>
              <a:buChar char="•"/>
            </a:pPr>
            <a:r>
              <a:rPr lang="en-US" sz="1400" b="1" dirty="0" smtClean="0"/>
              <a:t>Accuracy</a:t>
            </a:r>
            <a:r>
              <a:rPr lang="en-US" sz="1400" dirty="0" smtClean="0"/>
              <a:t> – Measure of how close the current value is to the “</a:t>
            </a:r>
            <a:r>
              <a:rPr lang="en-US" sz="1400" b="1" dirty="0" smtClean="0"/>
              <a:t>True/Reference value</a:t>
            </a:r>
            <a:r>
              <a:rPr lang="en-US" sz="1400" dirty="0" smtClean="0"/>
              <a:t>”. </a:t>
            </a:r>
          </a:p>
          <a:p>
            <a:pPr lvl="1">
              <a:buFont typeface="Arial" panose="020B0604020202020204" pitchFamily="34" charset="0"/>
              <a:buChar char="•"/>
            </a:pPr>
            <a:r>
              <a:rPr lang="en-US" sz="1000" dirty="0"/>
              <a:t>The term </a:t>
            </a:r>
            <a:r>
              <a:rPr lang="en-US" sz="1000" b="1" dirty="0"/>
              <a:t>measurement error</a:t>
            </a:r>
            <a:r>
              <a:rPr lang="en-US" sz="1000" dirty="0"/>
              <a:t> refers to any problem resulting from the </a:t>
            </a:r>
            <a:r>
              <a:rPr lang="en-US" sz="1000" b="1" dirty="0" smtClean="0"/>
              <a:t>measurement process</a:t>
            </a:r>
            <a:r>
              <a:rPr lang="en-US" sz="1000" dirty="0"/>
              <a:t>. A common problem is that the value recorded differs </a:t>
            </a:r>
            <a:r>
              <a:rPr lang="en-US" sz="1000" dirty="0" smtClean="0"/>
              <a:t>from the </a:t>
            </a:r>
            <a:r>
              <a:rPr lang="en-US" sz="1000" dirty="0"/>
              <a:t>true value to some extent. For continuous attributes, the numerical </a:t>
            </a:r>
            <a:r>
              <a:rPr lang="en-US" sz="1000" dirty="0" smtClean="0"/>
              <a:t>difference of </a:t>
            </a:r>
            <a:r>
              <a:rPr lang="en-US" sz="1000" dirty="0"/>
              <a:t>the measured and true value is called the </a:t>
            </a:r>
            <a:r>
              <a:rPr lang="en-US" sz="1000" b="1" dirty="0"/>
              <a:t>error</a:t>
            </a:r>
            <a:r>
              <a:rPr lang="en-US" sz="1000" dirty="0" smtClean="0"/>
              <a:t>.</a:t>
            </a:r>
          </a:p>
          <a:p>
            <a:pPr lvl="1">
              <a:buFont typeface="Arial" panose="020B0604020202020204" pitchFamily="34" charset="0"/>
              <a:buChar char="•"/>
            </a:pPr>
            <a:r>
              <a:rPr lang="en-US" sz="1000" dirty="0"/>
              <a:t>The term </a:t>
            </a:r>
            <a:r>
              <a:rPr lang="en-US" sz="1000" b="1" dirty="0" smtClean="0"/>
              <a:t>data collection </a:t>
            </a:r>
            <a:r>
              <a:rPr lang="en-US" sz="1000" b="1" dirty="0"/>
              <a:t>error </a:t>
            </a:r>
            <a:r>
              <a:rPr lang="en-US" sz="1000" dirty="0"/>
              <a:t>refers to errors such as omitting data objects or </a:t>
            </a:r>
            <a:r>
              <a:rPr lang="en-US" sz="1000" dirty="0" smtClean="0"/>
              <a:t>attribute values</a:t>
            </a:r>
            <a:r>
              <a:rPr lang="en-US" sz="1000" dirty="0"/>
              <a:t>, or inappropriately including a data object. For example, a study </a:t>
            </a:r>
            <a:r>
              <a:rPr lang="en-US" sz="1000" dirty="0" smtClean="0"/>
              <a:t>of animals </a:t>
            </a:r>
            <a:r>
              <a:rPr lang="en-US" sz="1000" dirty="0"/>
              <a:t>of a certain species might include animals of a related species that </a:t>
            </a:r>
            <a:r>
              <a:rPr lang="en-US" sz="1000" dirty="0" smtClean="0"/>
              <a:t>are similar </a:t>
            </a:r>
            <a:r>
              <a:rPr lang="en-US" sz="1000" dirty="0"/>
              <a:t>in appearance to the species of interest. </a:t>
            </a:r>
            <a:endParaRPr lang="en-US" sz="1000" dirty="0" smtClean="0"/>
          </a:p>
          <a:p>
            <a:pPr lvl="1">
              <a:buFont typeface="Arial" panose="020B0604020202020204" pitchFamily="34" charset="0"/>
              <a:buChar char="•"/>
            </a:pPr>
            <a:r>
              <a:rPr lang="en-US" sz="1000" dirty="0" smtClean="0"/>
              <a:t>Both </a:t>
            </a:r>
            <a:r>
              <a:rPr lang="en-US" sz="1000" dirty="0"/>
              <a:t>measurement errors </a:t>
            </a:r>
            <a:r>
              <a:rPr lang="en-US" sz="1000" dirty="0" smtClean="0"/>
              <a:t>and data </a:t>
            </a:r>
            <a:r>
              <a:rPr lang="en-US" sz="1000" dirty="0"/>
              <a:t>collection errors can be either systematic or random.</a:t>
            </a:r>
            <a:endParaRPr lang="en-US" sz="1000" dirty="0" smtClean="0"/>
          </a:p>
          <a:p>
            <a:pPr>
              <a:buFont typeface="Arial" panose="020B0604020202020204" pitchFamily="34" charset="0"/>
              <a:buChar char="•"/>
            </a:pPr>
            <a:r>
              <a:rPr lang="en-US" sz="1400" b="1" dirty="0" smtClean="0"/>
              <a:t>Precision </a:t>
            </a:r>
            <a:r>
              <a:rPr lang="en-US" sz="1400" dirty="0"/>
              <a:t>refers to unreproducible random measurement error that leads to variation among multiple measurements of the same quantity; how close the data is with each other. Definition 2.3 (Precision). The closeness of repeated measurements( of the same quantity) to one another.</a:t>
            </a:r>
          </a:p>
          <a:p>
            <a:pPr>
              <a:buFont typeface="Arial" panose="020B0604020202020204" pitchFamily="34" charset="0"/>
              <a:buChar char="•"/>
            </a:pPr>
            <a:r>
              <a:rPr lang="en-US" sz="1400" b="1" dirty="0"/>
              <a:t>Definition 2.4 (Bias)</a:t>
            </a:r>
            <a:r>
              <a:rPr lang="en-US" sz="1400" dirty="0"/>
              <a:t>. A systematic variation of measurement from the qu</a:t>
            </a:r>
            <a:r>
              <a:rPr lang="en-US" sz="1600" dirty="0" smtClean="0"/>
              <a:t>antity </a:t>
            </a:r>
            <a:r>
              <a:rPr lang="en-US" sz="1600" dirty="0"/>
              <a:t>being measured</a:t>
            </a:r>
          </a:p>
        </p:txBody>
      </p:sp>
      <p:sp>
        <p:nvSpPr>
          <p:cNvPr id="3" name="Content Placeholder 2"/>
          <p:cNvSpPr>
            <a:spLocks noGrp="1"/>
          </p:cNvSpPr>
          <p:nvPr>
            <p:ph sz="quarter" idx="10"/>
          </p:nvPr>
        </p:nvSpPr>
        <p:spPr/>
        <p:txBody>
          <a:bodyPr/>
          <a:lstStyle/>
          <a:p>
            <a:r>
              <a:rPr lang="en-US" dirty="0" smtClean="0"/>
              <a:t>Data Quality – Accuracy Measure Statistically</a:t>
            </a:r>
            <a:endParaRPr lang="en-US" dirty="0"/>
          </a:p>
        </p:txBody>
      </p:sp>
      <p:pic>
        <p:nvPicPr>
          <p:cNvPr id="1026" name="Picture 2" descr="https://upload.wikimedia.org/wikipedia/commons/thumb/3/38/Accuracy_and_precision.svg/1024px-Accuracy_and_precision.sv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79" t="1965" r="2422"/>
          <a:stretch/>
        </p:blipFill>
        <p:spPr bwMode="auto">
          <a:xfrm>
            <a:off x="304800" y="4165296"/>
            <a:ext cx="3733800" cy="21343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4331368" y="4165296"/>
            <a:ext cx="4812632" cy="2308324"/>
          </a:xfrm>
          <a:prstGeom prst="rect">
            <a:avLst/>
          </a:prstGeom>
        </p:spPr>
        <p:txBody>
          <a:bodyPr wrap="square">
            <a:spAutoFit/>
          </a:bodyPr>
          <a:lstStyle/>
          <a:p>
            <a:r>
              <a:rPr lang="en-US" sz="1200" b="1" dirty="0">
                <a:solidFill>
                  <a:schemeClr val="accent1"/>
                </a:solidFill>
                <a:latin typeface="Verdana" panose="020B0604030504040204" pitchFamily="34" charset="0"/>
              </a:rPr>
              <a:t>Variance (S</a:t>
            </a:r>
            <a:r>
              <a:rPr lang="en-US" sz="1200" b="1" baseline="30000" dirty="0">
                <a:solidFill>
                  <a:schemeClr val="accent1"/>
                </a:solidFill>
                <a:latin typeface="Verdana" panose="020B0604030504040204" pitchFamily="34" charset="0"/>
              </a:rPr>
              <a:t>2</a:t>
            </a:r>
            <a:r>
              <a:rPr lang="en-US" sz="1200" b="1" dirty="0">
                <a:solidFill>
                  <a:schemeClr val="accent1"/>
                </a:solidFill>
                <a:latin typeface="Verdana" panose="020B0604030504040204" pitchFamily="34" charset="0"/>
              </a:rPr>
              <a:t>) = average squared deviation of values from </a:t>
            </a:r>
            <a:r>
              <a:rPr lang="en-US" sz="1200" b="1" dirty="0" smtClean="0">
                <a:solidFill>
                  <a:schemeClr val="accent1"/>
                </a:solidFill>
                <a:latin typeface="Verdana" panose="020B0604030504040204" pitchFamily="34" charset="0"/>
              </a:rPr>
              <a:t>mean</a:t>
            </a:r>
          </a:p>
          <a:p>
            <a:r>
              <a:rPr lang="en-US" sz="1200" dirty="0">
                <a:solidFill>
                  <a:schemeClr val="accent1"/>
                </a:solidFill>
              </a:rPr>
              <a:t>[squaring deviation from the mean] ÷ number of observations = </a:t>
            </a:r>
            <a:r>
              <a:rPr lang="en-US" sz="1200" dirty="0" smtClean="0">
                <a:solidFill>
                  <a:schemeClr val="accent1"/>
                </a:solidFill>
              </a:rPr>
              <a:t>variance</a:t>
            </a:r>
          </a:p>
          <a:p>
            <a:endParaRPr lang="en-US" sz="1200" b="1" dirty="0" smtClean="0">
              <a:solidFill>
                <a:schemeClr val="accent1"/>
              </a:solidFill>
              <a:latin typeface="Verdana" panose="020B0604030504040204" pitchFamily="34" charset="0"/>
            </a:endParaRPr>
          </a:p>
          <a:p>
            <a:r>
              <a:rPr lang="en-US" sz="1200" b="1" dirty="0" smtClean="0">
                <a:solidFill>
                  <a:schemeClr val="accent1"/>
                </a:solidFill>
                <a:latin typeface="Verdana" panose="020B0604030504040204" pitchFamily="34" charset="0"/>
              </a:rPr>
              <a:t>Standard </a:t>
            </a:r>
            <a:r>
              <a:rPr lang="en-US" sz="1200" b="1" dirty="0">
                <a:solidFill>
                  <a:schemeClr val="accent1"/>
                </a:solidFill>
                <a:latin typeface="Verdana" panose="020B0604030504040204" pitchFamily="34" charset="0"/>
              </a:rPr>
              <a:t>deviation (S) = square root of the variance</a:t>
            </a:r>
          </a:p>
          <a:p>
            <a:r>
              <a:rPr lang="en-US" sz="1200" b="1" dirty="0">
                <a:solidFill>
                  <a:schemeClr val="accent1"/>
                </a:solidFill>
              </a:rPr>
              <a:t>Standard deviation </a:t>
            </a:r>
            <a:r>
              <a:rPr lang="en-US" sz="1200" dirty="0">
                <a:solidFill>
                  <a:schemeClr val="accent1"/>
                </a:solidFill>
              </a:rPr>
              <a:t>of this random noise characterizes the precision of the measurement instrument (where a larger standard deviation corresponds to poorer precision</a:t>
            </a:r>
            <a:r>
              <a:rPr lang="en-US" sz="1200" dirty="0" smtClean="0">
                <a:solidFill>
                  <a:schemeClr val="accent1"/>
                </a:solidFill>
              </a:rPr>
              <a:t>).</a:t>
            </a:r>
          </a:p>
          <a:p>
            <a:endParaRPr lang="en-US" sz="1200" dirty="0">
              <a:solidFill>
                <a:schemeClr val="accent1"/>
              </a:solidFill>
            </a:endParaRPr>
          </a:p>
          <a:p>
            <a:r>
              <a:rPr lang="en-US" sz="1200" dirty="0">
                <a:solidFill>
                  <a:schemeClr val="accent1"/>
                </a:solidFill>
                <a:latin typeface="q_serif"/>
              </a:rPr>
              <a:t>Variance is a measure of heterogeneity in a given data. Higher the variance, more heterogeneous is it and smaller the variance, more homogeneous is it</a:t>
            </a:r>
            <a:r>
              <a:rPr lang="en-US" sz="1200" dirty="0" smtClean="0">
                <a:solidFill>
                  <a:schemeClr val="accent1"/>
                </a:solidFill>
                <a:latin typeface="q_serif"/>
              </a:rPr>
              <a:t>.</a:t>
            </a:r>
            <a:endParaRPr lang="en-US" sz="1200" dirty="0">
              <a:solidFill>
                <a:schemeClr val="accent1"/>
              </a:solidFill>
            </a:endParaRPr>
          </a:p>
        </p:txBody>
      </p:sp>
      <p:sp>
        <p:nvSpPr>
          <p:cNvPr id="7" name="Rectangle 6"/>
          <p:cNvSpPr/>
          <p:nvPr/>
        </p:nvSpPr>
        <p:spPr>
          <a:xfrm>
            <a:off x="152400" y="6299679"/>
            <a:ext cx="4575175" cy="307777"/>
          </a:xfrm>
          <a:prstGeom prst="rect">
            <a:avLst/>
          </a:prstGeom>
        </p:spPr>
        <p:txBody>
          <a:bodyPr wrap="square">
            <a:spAutoFit/>
          </a:bodyPr>
          <a:lstStyle/>
          <a:p>
            <a:r>
              <a:rPr lang="en-US" sz="1400" dirty="0">
                <a:hlinkClick r:id="rId4"/>
              </a:rPr>
              <a:t>https://www.youtube.com/watch?v=0IiHPKAvo7g</a:t>
            </a:r>
            <a:endParaRPr lang="en-US" sz="1400" dirty="0"/>
          </a:p>
        </p:txBody>
      </p:sp>
    </p:spTree>
    <p:extLst>
      <p:ext uri="{BB962C8B-B14F-4D97-AF65-F5344CB8AC3E}">
        <p14:creationId xmlns:p14="http://schemas.microsoft.com/office/powerpoint/2010/main" val="28507925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a:hlinkClick r:id="rId2"/>
              </a:rPr>
              <a:t>https://towardsdatascience.com/what-is-ai-bias-6606a3bcb814</a:t>
            </a:r>
            <a:endParaRPr lang="en-US" dirty="0"/>
          </a:p>
          <a:p>
            <a:endParaRPr lang="en-US" dirty="0"/>
          </a:p>
        </p:txBody>
      </p:sp>
      <p:sp>
        <p:nvSpPr>
          <p:cNvPr id="3" name="Content Placeholder 2"/>
          <p:cNvSpPr>
            <a:spLocks noGrp="1"/>
          </p:cNvSpPr>
          <p:nvPr>
            <p:ph sz="quarter" idx="10"/>
          </p:nvPr>
        </p:nvSpPr>
        <p:spPr/>
        <p:txBody>
          <a:bodyPr/>
          <a:lstStyle/>
          <a:p>
            <a:r>
              <a:rPr lang="en-US" dirty="0" smtClean="0"/>
              <a:t>What is Bias &amp; Variance in data</a:t>
            </a:r>
            <a:endParaRPr lang="en-US" dirty="0"/>
          </a:p>
        </p:txBody>
      </p:sp>
      <p:pic>
        <p:nvPicPr>
          <p:cNvPr id="4" name="Picture 3" descr="https://miro.medium.com/max/674/1*TkJHRQw9x9-SsIIV3ge8eA.png"/>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35542"/>
            <a:ext cx="5943600" cy="3782695"/>
          </a:xfrm>
          <a:prstGeom prst="rect">
            <a:avLst/>
          </a:prstGeom>
          <a:noFill/>
          <a:ln>
            <a:noFill/>
          </a:ln>
        </p:spPr>
      </p:pic>
    </p:spTree>
    <p:extLst>
      <p:ext uri="{BB962C8B-B14F-4D97-AF65-F5344CB8AC3E}">
        <p14:creationId xmlns:p14="http://schemas.microsoft.com/office/powerpoint/2010/main" val="9954574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Noise is the </a:t>
            </a:r>
            <a:r>
              <a:rPr lang="en-US" sz="1800" b="1" dirty="0" smtClean="0"/>
              <a:t>random component </a:t>
            </a:r>
            <a:r>
              <a:rPr lang="en-US" sz="1800" dirty="0" smtClean="0"/>
              <a:t>of a </a:t>
            </a:r>
            <a:r>
              <a:rPr lang="en-US" sz="1800" b="1" dirty="0" smtClean="0"/>
              <a:t>measurement error</a:t>
            </a:r>
            <a:r>
              <a:rPr lang="en-US" sz="1800" dirty="0" smtClean="0"/>
              <a:t>. It may involve the distortion of a value or the addition of spurious objects.</a:t>
            </a:r>
          </a:p>
          <a:p>
            <a:r>
              <a:rPr lang="en-US" sz="1800" dirty="0"/>
              <a:t>The term noise is often used in connection with data that has a spatial </a:t>
            </a:r>
            <a:r>
              <a:rPr lang="en-US" sz="1800" dirty="0" smtClean="0"/>
              <a:t>or temporal </a:t>
            </a:r>
            <a:r>
              <a:rPr lang="en-US" sz="1800" dirty="0"/>
              <a:t>component. </a:t>
            </a:r>
            <a:endParaRPr lang="en-US" sz="1800" dirty="0" smtClean="0"/>
          </a:p>
          <a:p>
            <a:r>
              <a:rPr lang="en-US" sz="1800" dirty="0" smtClean="0"/>
              <a:t>In </a:t>
            </a:r>
            <a:r>
              <a:rPr lang="en-US" sz="1800" dirty="0"/>
              <a:t>such cases, techniques from signal or image </a:t>
            </a:r>
            <a:r>
              <a:rPr lang="en-US" sz="1800" dirty="0" smtClean="0"/>
              <a:t>processing can </a:t>
            </a:r>
            <a:r>
              <a:rPr lang="en-US" sz="1800" dirty="0"/>
              <a:t>frequently be used to reduce noise and thus, help to discover </a:t>
            </a:r>
            <a:r>
              <a:rPr lang="en-US" sz="1800" dirty="0" smtClean="0"/>
              <a:t>patterns(signals</a:t>
            </a:r>
            <a:r>
              <a:rPr lang="en-US" sz="1800" dirty="0"/>
              <a:t>) that might be "lost in the noise." Nonetheless, the elimination </a:t>
            </a:r>
            <a:r>
              <a:rPr lang="en-US" sz="1800" dirty="0" smtClean="0"/>
              <a:t>of noise </a:t>
            </a:r>
            <a:r>
              <a:rPr lang="en-US" sz="1800" dirty="0"/>
              <a:t>is frequently difficult, and much work in data mining focuses on </a:t>
            </a:r>
            <a:r>
              <a:rPr lang="en-US" sz="1800" dirty="0" smtClean="0"/>
              <a:t>devising </a:t>
            </a:r>
            <a:r>
              <a:rPr lang="en-US" sz="1800" b="1" dirty="0" smtClean="0"/>
              <a:t>robust </a:t>
            </a:r>
            <a:r>
              <a:rPr lang="en-US" sz="1800" b="1" dirty="0"/>
              <a:t>algorithms </a:t>
            </a:r>
            <a:r>
              <a:rPr lang="en-US" sz="1800" dirty="0"/>
              <a:t>that produce acceptable results even when noise </a:t>
            </a:r>
            <a:r>
              <a:rPr lang="en-US" sz="1800" dirty="0" smtClean="0"/>
              <a:t>is present</a:t>
            </a:r>
            <a:r>
              <a:rPr lang="en-US" sz="1800" dirty="0"/>
              <a:t>.</a:t>
            </a:r>
          </a:p>
        </p:txBody>
      </p:sp>
      <p:sp>
        <p:nvSpPr>
          <p:cNvPr id="3" name="Content Placeholder 2"/>
          <p:cNvSpPr>
            <a:spLocks noGrp="1"/>
          </p:cNvSpPr>
          <p:nvPr>
            <p:ph sz="quarter" idx="10"/>
          </p:nvPr>
        </p:nvSpPr>
        <p:spPr/>
        <p:txBody>
          <a:bodyPr/>
          <a:lstStyle/>
          <a:p>
            <a:r>
              <a:rPr lang="en-US" dirty="0" smtClean="0"/>
              <a:t>Noise</a:t>
            </a:r>
            <a:endParaRPr lang="en-US" dirty="0"/>
          </a:p>
        </p:txBody>
      </p:sp>
      <p:grpSp>
        <p:nvGrpSpPr>
          <p:cNvPr id="7" name="Group 6"/>
          <p:cNvGrpSpPr/>
          <p:nvPr/>
        </p:nvGrpSpPr>
        <p:grpSpPr>
          <a:xfrm>
            <a:off x="1158324" y="4419600"/>
            <a:ext cx="6522551" cy="2106386"/>
            <a:chOff x="1219200" y="2703625"/>
            <a:chExt cx="6522551" cy="2106386"/>
          </a:xfrm>
        </p:grpSpPr>
        <p:pic>
          <p:nvPicPr>
            <p:cNvPr id="4" name="Picture 3"/>
            <p:cNvPicPr>
              <a:picLocks noChangeAspect="1"/>
            </p:cNvPicPr>
            <p:nvPr/>
          </p:nvPicPr>
          <p:blipFill>
            <a:blip r:embed="rId2"/>
            <a:stretch>
              <a:fillRect/>
            </a:stretch>
          </p:blipFill>
          <p:spPr>
            <a:xfrm>
              <a:off x="1219200" y="2703625"/>
              <a:ext cx="6400800" cy="2106386"/>
            </a:xfrm>
            <a:prstGeom prst="rect">
              <a:avLst/>
            </a:prstGeom>
          </p:spPr>
        </p:pic>
        <p:sp>
          <p:nvSpPr>
            <p:cNvPr id="5" name="Rectangle 4"/>
            <p:cNvSpPr/>
            <p:nvPr/>
          </p:nvSpPr>
          <p:spPr>
            <a:xfrm>
              <a:off x="1768391" y="4440679"/>
              <a:ext cx="1774909" cy="369332"/>
            </a:xfrm>
            <a:prstGeom prst="rect">
              <a:avLst/>
            </a:prstGeom>
          </p:spPr>
          <p:txBody>
            <a:bodyPr wrap="none">
              <a:spAutoFit/>
            </a:bodyPr>
            <a:lstStyle/>
            <a:p>
              <a:r>
                <a:rPr lang="en-US" dirty="0">
                  <a:latin typeface="Arial" panose="020B0604020202020204" pitchFamily="34" charset="0"/>
                </a:rPr>
                <a:t>(a) Time series.</a:t>
              </a:r>
              <a:endParaRPr lang="en-US" dirty="0"/>
            </a:p>
          </p:txBody>
        </p:sp>
        <p:sp>
          <p:nvSpPr>
            <p:cNvPr id="6" name="Rectangle 5"/>
            <p:cNvSpPr/>
            <p:nvPr/>
          </p:nvSpPr>
          <p:spPr>
            <a:xfrm>
              <a:off x="4876800" y="4440679"/>
              <a:ext cx="2864951" cy="369332"/>
            </a:xfrm>
            <a:prstGeom prst="rect">
              <a:avLst/>
            </a:prstGeom>
          </p:spPr>
          <p:txBody>
            <a:bodyPr wrap="none">
              <a:spAutoFit/>
            </a:bodyPr>
            <a:lstStyle/>
            <a:p>
              <a:r>
                <a:rPr lang="en-US" dirty="0">
                  <a:latin typeface="Arial" panose="020B0604020202020204" pitchFamily="34" charset="0"/>
                </a:rPr>
                <a:t>(b) Time series with noise.</a:t>
              </a:r>
              <a:endParaRPr lang="en-US" dirty="0"/>
            </a:p>
          </p:txBody>
        </p:sp>
      </p:grpSp>
    </p:spTree>
    <p:extLst>
      <p:ext uri="{BB962C8B-B14F-4D97-AF65-F5344CB8AC3E}">
        <p14:creationId xmlns:p14="http://schemas.microsoft.com/office/powerpoint/2010/main" val="22664453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US" dirty="0"/>
              <a:t>Outliers are either </a:t>
            </a:r>
            <a:endParaRPr lang="en-US" dirty="0" smtClean="0"/>
          </a:p>
          <a:p>
            <a:pPr lvl="1">
              <a:buFont typeface="Arial" panose="020B0604020202020204" pitchFamily="34" charset="0"/>
              <a:buChar char="•"/>
            </a:pPr>
            <a:r>
              <a:rPr lang="en-US" dirty="0" smtClean="0"/>
              <a:t>(</a:t>
            </a:r>
            <a:r>
              <a:rPr lang="en-US" dirty="0"/>
              <a:t>1) data objects that, in some sense, have </a:t>
            </a:r>
            <a:r>
              <a:rPr lang="en-US" dirty="0" smtClean="0"/>
              <a:t>characteristics that </a:t>
            </a:r>
            <a:r>
              <a:rPr lang="en-US" dirty="0"/>
              <a:t>are different from most of the other data objects in the data set, </a:t>
            </a:r>
            <a:r>
              <a:rPr lang="en-US" dirty="0" smtClean="0"/>
              <a:t>or </a:t>
            </a:r>
          </a:p>
          <a:p>
            <a:pPr lvl="1">
              <a:buFont typeface="Arial" panose="020B0604020202020204" pitchFamily="34" charset="0"/>
              <a:buChar char="•"/>
            </a:pPr>
            <a:r>
              <a:rPr lang="en-US" dirty="0" smtClean="0"/>
              <a:t>(2</a:t>
            </a:r>
            <a:r>
              <a:rPr lang="en-US" dirty="0"/>
              <a:t>) values of an attribute that are unusual with respect to the typical </a:t>
            </a:r>
            <a:r>
              <a:rPr lang="en-US" dirty="0" smtClean="0"/>
              <a:t>values for </a:t>
            </a:r>
            <a:r>
              <a:rPr lang="en-US" dirty="0"/>
              <a:t>that attribute. Alternatively, we can speak of anomalous objects </a:t>
            </a:r>
            <a:r>
              <a:rPr lang="en-US" dirty="0" smtClean="0"/>
              <a:t>or values</a:t>
            </a:r>
            <a:r>
              <a:rPr lang="en-US" dirty="0"/>
              <a:t>. </a:t>
            </a:r>
          </a:p>
          <a:p>
            <a:pPr>
              <a:buFont typeface="Arial" panose="020B0604020202020204" pitchFamily="34" charset="0"/>
              <a:buChar char="•"/>
            </a:pPr>
            <a:r>
              <a:rPr lang="en-US" dirty="0" smtClean="0"/>
              <a:t>Furthermore</a:t>
            </a:r>
            <a:r>
              <a:rPr lang="en-US" dirty="0"/>
              <a:t>, it is important to distinguish between the </a:t>
            </a:r>
            <a:r>
              <a:rPr lang="en-US" dirty="0" smtClean="0"/>
              <a:t>notions of </a:t>
            </a:r>
            <a:r>
              <a:rPr lang="en-US" dirty="0"/>
              <a:t>noise and outliers</a:t>
            </a:r>
            <a:r>
              <a:rPr lang="en-US" dirty="0" smtClean="0"/>
              <a:t>. </a:t>
            </a:r>
            <a:r>
              <a:rPr lang="en-US" dirty="0"/>
              <a:t>Outliers can be legitimate data objects or values. </a:t>
            </a:r>
            <a:r>
              <a:rPr lang="en-US" dirty="0" smtClean="0"/>
              <a:t>Thus, unlike </a:t>
            </a:r>
            <a:r>
              <a:rPr lang="en-US" dirty="0"/>
              <a:t>noise, outliers may sometimes be of interest. </a:t>
            </a:r>
            <a:endParaRPr lang="en-US" dirty="0" smtClean="0"/>
          </a:p>
          <a:p>
            <a:pPr>
              <a:buFont typeface="Arial" panose="020B0604020202020204" pitchFamily="34" charset="0"/>
              <a:buChar char="•"/>
            </a:pPr>
            <a:r>
              <a:rPr lang="en-US" dirty="0" smtClean="0"/>
              <a:t>In </a:t>
            </a:r>
            <a:r>
              <a:rPr lang="en-US" dirty="0"/>
              <a:t>fraud and </a:t>
            </a:r>
            <a:r>
              <a:rPr lang="en-US" dirty="0" smtClean="0"/>
              <a:t>network intrusion </a:t>
            </a:r>
            <a:r>
              <a:rPr lang="en-US" dirty="0"/>
              <a:t>detection, for example, the goal is to find unusual objects or </a:t>
            </a:r>
            <a:r>
              <a:rPr lang="en-US" dirty="0" smtClean="0"/>
              <a:t>events from </a:t>
            </a:r>
            <a:r>
              <a:rPr lang="en-US" dirty="0"/>
              <a:t>among a large number of normal ones.</a:t>
            </a:r>
          </a:p>
        </p:txBody>
      </p:sp>
      <p:sp>
        <p:nvSpPr>
          <p:cNvPr id="3" name="Content Placeholder 2"/>
          <p:cNvSpPr>
            <a:spLocks noGrp="1"/>
          </p:cNvSpPr>
          <p:nvPr>
            <p:ph sz="quarter" idx="10"/>
          </p:nvPr>
        </p:nvSpPr>
        <p:spPr/>
        <p:txBody>
          <a:bodyPr/>
          <a:lstStyle/>
          <a:p>
            <a:r>
              <a:rPr lang="en-US" b="0" dirty="0"/>
              <a:t>Outliers</a:t>
            </a:r>
            <a:endParaRPr lang="en-US" dirty="0"/>
          </a:p>
        </p:txBody>
      </p:sp>
    </p:spTree>
    <p:extLst>
      <p:ext uri="{BB962C8B-B14F-4D97-AF65-F5344CB8AC3E}">
        <p14:creationId xmlns:p14="http://schemas.microsoft.com/office/powerpoint/2010/main" val="12352069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1401763"/>
          </a:xfrm>
        </p:spPr>
        <p:txBody>
          <a:bodyPr>
            <a:noAutofit/>
          </a:bodyPr>
          <a:lstStyle/>
          <a:p>
            <a:r>
              <a:rPr lang="en-US" sz="1800" dirty="0"/>
              <a:t>A Data Dimension is a set of data attributes pertaining to something of interest to a business</a:t>
            </a:r>
            <a:r>
              <a:rPr lang="en-US" sz="1800" dirty="0" smtClean="0"/>
              <a:t>.</a:t>
            </a:r>
          </a:p>
          <a:p>
            <a:r>
              <a:rPr lang="en-US" sz="1800" dirty="0" smtClean="0"/>
              <a:t>Dimensions </a:t>
            </a:r>
            <a:r>
              <a:rPr lang="en-US" sz="1800" dirty="0"/>
              <a:t>store the textual descriptions of the business. With out the dimensions, we cannot measure the facts. The different types of dimension tables are explained in detail below.</a:t>
            </a:r>
          </a:p>
          <a:p>
            <a:r>
              <a:rPr lang="en-US" sz="1800" dirty="0" smtClean="0"/>
              <a:t>For </a:t>
            </a:r>
            <a:r>
              <a:rPr lang="en-US" sz="1800" dirty="0"/>
              <a:t>example, a business might want to know how may blue widgets were sold at a specific store in </a:t>
            </a:r>
            <a:r>
              <a:rPr lang="en-US" sz="1800" dirty="0" smtClean="0"/>
              <a:t>India last </a:t>
            </a:r>
            <a:r>
              <a:rPr lang="en-US" sz="1800" dirty="0"/>
              <a:t>month.</a:t>
            </a:r>
          </a:p>
          <a:p>
            <a:r>
              <a:rPr lang="en-US" sz="1800" dirty="0"/>
              <a:t/>
            </a:r>
            <a:br>
              <a:rPr lang="en-US" sz="1800" dirty="0"/>
            </a:br>
            <a:endParaRPr lang="en-US" sz="1800" dirty="0"/>
          </a:p>
        </p:txBody>
      </p:sp>
      <p:sp>
        <p:nvSpPr>
          <p:cNvPr id="3" name="Content Placeholder 2"/>
          <p:cNvSpPr>
            <a:spLocks noGrp="1"/>
          </p:cNvSpPr>
          <p:nvPr>
            <p:ph sz="quarter" idx="10"/>
          </p:nvPr>
        </p:nvSpPr>
        <p:spPr/>
        <p:txBody>
          <a:bodyPr/>
          <a:lstStyle/>
          <a:p>
            <a:r>
              <a:rPr lang="en-US" dirty="0" smtClean="0"/>
              <a:t>Data Dimensions</a:t>
            </a:r>
            <a:endParaRPr lang="en-US" dirty="0"/>
          </a:p>
        </p:txBody>
      </p:sp>
      <p:pic>
        <p:nvPicPr>
          <p:cNvPr id="4" name="Picture 3"/>
          <p:cNvPicPr>
            <a:picLocks noChangeAspect="1"/>
          </p:cNvPicPr>
          <p:nvPr/>
        </p:nvPicPr>
        <p:blipFill>
          <a:blip r:embed="rId2"/>
          <a:stretch>
            <a:fillRect/>
          </a:stretch>
        </p:blipFill>
        <p:spPr>
          <a:xfrm>
            <a:off x="1828800" y="3627521"/>
            <a:ext cx="5334000" cy="2854152"/>
          </a:xfrm>
          <a:prstGeom prst="rect">
            <a:avLst/>
          </a:prstGeom>
        </p:spPr>
      </p:pic>
    </p:spTree>
    <p:extLst>
      <p:ext uri="{BB962C8B-B14F-4D97-AF65-F5344CB8AC3E}">
        <p14:creationId xmlns:p14="http://schemas.microsoft.com/office/powerpoint/2010/main" val="37784761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a:t>High Dimensional</a:t>
            </a:r>
            <a:r>
              <a:rPr lang="en-US" dirty="0"/>
              <a:t> means that the number of dimensions are staggeringly high — so high that calculations become extremely difficult. </a:t>
            </a:r>
            <a:r>
              <a:rPr lang="en-US" dirty="0" smtClean="0"/>
              <a:t>With </a:t>
            </a:r>
            <a:r>
              <a:rPr lang="en-US" dirty="0"/>
              <a:t>high dimensional data, the number of features can exceed the number of observations. </a:t>
            </a:r>
            <a:endParaRPr lang="en-US" dirty="0" smtClean="0"/>
          </a:p>
          <a:p>
            <a:r>
              <a:rPr lang="en-US" dirty="0" smtClean="0"/>
              <a:t>For </a:t>
            </a:r>
            <a:r>
              <a:rPr lang="en-US" dirty="0"/>
              <a:t>example, microarrays, which measure gene expression, can contain tens of hundreds of samples. Each sample can </a:t>
            </a:r>
            <a:r>
              <a:rPr lang="en-US" dirty="0" smtClean="0"/>
              <a:t>contain </a:t>
            </a:r>
            <a:r>
              <a:rPr lang="en-US" dirty="0"/>
              <a:t>tens of thousands of genes</a:t>
            </a:r>
            <a:r>
              <a:rPr lang="en-US" dirty="0" smtClean="0"/>
              <a:t>.</a:t>
            </a:r>
          </a:p>
          <a:p>
            <a:endParaRPr lang="en-US" dirty="0"/>
          </a:p>
          <a:p>
            <a:r>
              <a:rPr lang="en-US" dirty="0" smtClean="0"/>
              <a:t>So if “p” is the number of dimensions and “n” is the number of observations, then if “p &gt; n” it is a high dimension dataset i.e. the number of features available in dataset is more that the number of observations available.</a:t>
            </a:r>
            <a:endParaRPr lang="en-US" dirty="0"/>
          </a:p>
        </p:txBody>
      </p:sp>
      <p:sp>
        <p:nvSpPr>
          <p:cNvPr id="3" name="Content Placeholder 2"/>
          <p:cNvSpPr>
            <a:spLocks noGrp="1"/>
          </p:cNvSpPr>
          <p:nvPr>
            <p:ph sz="quarter" idx="10"/>
          </p:nvPr>
        </p:nvSpPr>
        <p:spPr/>
        <p:txBody>
          <a:bodyPr/>
          <a:lstStyle/>
          <a:p>
            <a:r>
              <a:rPr lang="en-US" dirty="0" smtClean="0"/>
              <a:t>High Dimensionality of Data</a:t>
            </a:r>
            <a:endParaRPr lang="en-US" dirty="0"/>
          </a:p>
        </p:txBody>
      </p:sp>
    </p:spTree>
    <p:extLst>
      <p:ext uri="{BB962C8B-B14F-4D97-AF65-F5344CB8AC3E}">
        <p14:creationId xmlns:p14="http://schemas.microsoft.com/office/powerpoint/2010/main" val="2540947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t>curse of dimensionality </a:t>
            </a:r>
            <a:r>
              <a:rPr lang="en-US" dirty="0"/>
              <a:t>usually refers to what happens when you add more and more variables to a multivariate model.  Each added variable results in an exponential </a:t>
            </a:r>
            <a:r>
              <a:rPr lang="en-US" i="1" dirty="0"/>
              <a:t>decrease </a:t>
            </a:r>
            <a:r>
              <a:rPr lang="en-US" dirty="0"/>
              <a:t>in predictive power</a:t>
            </a:r>
            <a:r>
              <a:rPr lang="en-US" dirty="0" smtClean="0"/>
              <a:t>.</a:t>
            </a:r>
          </a:p>
          <a:p>
            <a:r>
              <a:rPr lang="en-US" dirty="0"/>
              <a:t>The </a:t>
            </a:r>
            <a:r>
              <a:rPr lang="en-US" b="1" dirty="0"/>
              <a:t>statistical curse of dimensionality</a:t>
            </a:r>
            <a:r>
              <a:rPr lang="en-US" dirty="0"/>
              <a:t> refers to a related fact: a required </a:t>
            </a:r>
            <a:r>
              <a:rPr lang="en-US" dirty="0">
                <a:hlinkClick r:id="rId2"/>
              </a:rPr>
              <a:t>sample size</a:t>
            </a:r>
            <a:r>
              <a:rPr lang="en-US" dirty="0"/>
              <a:t> </a:t>
            </a:r>
            <a:r>
              <a:rPr lang="en-US" i="1" dirty="0"/>
              <a:t>n </a:t>
            </a:r>
            <a:r>
              <a:rPr lang="en-US" dirty="0"/>
              <a:t>will grow exponentially with data that has </a:t>
            </a:r>
            <a:r>
              <a:rPr lang="en-US" i="1" dirty="0"/>
              <a:t>d </a:t>
            </a:r>
            <a:r>
              <a:rPr lang="en-US" dirty="0"/>
              <a:t>dimensions. In simple terms, adding more dimensions could mean that the sample size you need quickly become unmanageable.</a:t>
            </a:r>
          </a:p>
        </p:txBody>
      </p:sp>
      <p:sp>
        <p:nvSpPr>
          <p:cNvPr id="3" name="Content Placeholder 2"/>
          <p:cNvSpPr>
            <a:spLocks noGrp="1"/>
          </p:cNvSpPr>
          <p:nvPr>
            <p:ph sz="quarter" idx="10"/>
          </p:nvPr>
        </p:nvSpPr>
        <p:spPr/>
        <p:txBody>
          <a:bodyPr/>
          <a:lstStyle/>
          <a:p>
            <a:r>
              <a:rPr lang="en-US" dirty="0" smtClean="0"/>
              <a:t>Curse of Dimensionality</a:t>
            </a:r>
            <a:endParaRPr lang="en-US" dirty="0"/>
          </a:p>
        </p:txBody>
      </p:sp>
    </p:spTree>
    <p:extLst>
      <p:ext uri="{BB962C8B-B14F-4D97-AF65-F5344CB8AC3E}">
        <p14:creationId xmlns:p14="http://schemas.microsoft.com/office/powerpoint/2010/main" val="2568275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smtClean="0"/>
              <a:t>Quantitative data </a:t>
            </a:r>
            <a:r>
              <a:rPr lang="en-US" dirty="0" smtClean="0"/>
              <a:t>– Data which is </a:t>
            </a:r>
            <a:r>
              <a:rPr lang="en-US" b="1" dirty="0" smtClean="0"/>
              <a:t>numeric</a:t>
            </a:r>
            <a:r>
              <a:rPr lang="en-US" dirty="0" smtClean="0"/>
              <a:t> in nature</a:t>
            </a:r>
          </a:p>
          <a:p>
            <a:pPr>
              <a:buFont typeface="Arial" panose="020B0604020202020204" pitchFamily="34" charset="0"/>
              <a:buChar char="•"/>
            </a:pPr>
            <a:r>
              <a:rPr lang="en-US" b="1" dirty="0"/>
              <a:t>D</a:t>
            </a:r>
            <a:r>
              <a:rPr lang="en-US" b="1" dirty="0" smtClean="0"/>
              <a:t>iscrete</a:t>
            </a:r>
            <a:r>
              <a:rPr lang="en-US" dirty="0"/>
              <a:t> if the measurements are integers (</a:t>
            </a:r>
            <a:r>
              <a:rPr lang="en-US" dirty="0" smtClean="0"/>
              <a:t>e.g. </a:t>
            </a:r>
            <a:r>
              <a:rPr lang="en-US" dirty="0"/>
              <a:t>number of people in a household, number of cigarettes smoked per day) and </a:t>
            </a:r>
            <a:endParaRPr lang="en-US" dirty="0" smtClean="0"/>
          </a:p>
          <a:p>
            <a:pPr>
              <a:buFont typeface="Arial" panose="020B0604020202020204" pitchFamily="34" charset="0"/>
              <a:buChar char="•"/>
            </a:pPr>
            <a:r>
              <a:rPr lang="en-US" b="1" dirty="0"/>
              <a:t>C</a:t>
            </a:r>
            <a:r>
              <a:rPr lang="en-US" b="1" dirty="0" smtClean="0"/>
              <a:t>ontinuous</a:t>
            </a:r>
            <a:r>
              <a:rPr lang="en-US" dirty="0"/>
              <a:t> if the measurements can take on any value, usually within some range (</a:t>
            </a:r>
            <a:r>
              <a:rPr lang="en-US" dirty="0" smtClean="0"/>
              <a:t>e.g. </a:t>
            </a:r>
            <a:r>
              <a:rPr lang="en-US" dirty="0"/>
              <a:t>weight</a:t>
            </a:r>
            <a:r>
              <a:rPr lang="en-US" dirty="0" smtClean="0"/>
              <a:t>).</a:t>
            </a:r>
          </a:p>
          <a:p>
            <a:pPr>
              <a:buFont typeface="Arial" panose="020B0604020202020204" pitchFamily="34" charset="0"/>
              <a:buChar char="•"/>
            </a:pPr>
            <a:r>
              <a:rPr lang="en-US" b="1" dirty="0" smtClean="0"/>
              <a:t>Binary</a:t>
            </a:r>
            <a:r>
              <a:rPr lang="en-US" dirty="0" smtClean="0"/>
              <a:t>, if measurement can take just two values 0 or 1</a:t>
            </a:r>
          </a:p>
          <a:p>
            <a:pPr>
              <a:buFont typeface="Arial" panose="020B0604020202020204" pitchFamily="34" charset="0"/>
              <a:buChar char="•"/>
            </a:pPr>
            <a:endParaRPr lang="en-US" dirty="0"/>
          </a:p>
          <a:p>
            <a:pPr marL="0" indent="0"/>
            <a:r>
              <a:rPr lang="en-US" b="1" u="sng" dirty="0" smtClean="0"/>
              <a:t>Scales</a:t>
            </a:r>
          </a:p>
          <a:p>
            <a:pPr>
              <a:buFont typeface="Arial" panose="020B0604020202020204" pitchFamily="34" charset="0"/>
              <a:buChar char="•"/>
            </a:pPr>
            <a:r>
              <a:rPr lang="en-US" b="1" dirty="0" smtClean="0"/>
              <a:t>Interval</a:t>
            </a:r>
            <a:r>
              <a:rPr lang="en-US" dirty="0" smtClean="0"/>
              <a:t> – </a:t>
            </a:r>
            <a:r>
              <a:rPr lang="en-US" dirty="0"/>
              <a:t>Interval scales are numeric scales in which we know both the order and the exact differences between the values</a:t>
            </a:r>
            <a:r>
              <a:rPr lang="en-US" dirty="0" smtClean="0"/>
              <a:t>. E.g. Temperature in Degree Celsius etc.</a:t>
            </a:r>
          </a:p>
          <a:p>
            <a:pPr lvl="1">
              <a:buFont typeface="Arial" panose="020B0604020202020204" pitchFamily="34" charset="0"/>
              <a:buChar char="•"/>
            </a:pPr>
            <a:r>
              <a:rPr lang="en-US" dirty="0" smtClean="0"/>
              <a:t>Note- </a:t>
            </a:r>
            <a:r>
              <a:rPr lang="en-US" dirty="0"/>
              <a:t>In the case of interval scales, zero doesn’t mean the absence of value, but is actually another </a:t>
            </a:r>
            <a:r>
              <a:rPr lang="en-US" dirty="0" smtClean="0"/>
              <a:t>number </a:t>
            </a:r>
            <a:r>
              <a:rPr lang="en-US" dirty="0"/>
              <a:t>used on the scale, like 0 degrees </a:t>
            </a:r>
            <a:r>
              <a:rPr lang="en-US" dirty="0" err="1"/>
              <a:t>celsius</a:t>
            </a:r>
            <a:r>
              <a:rPr lang="en-US" dirty="0" smtClean="0"/>
              <a:t>. So there is no true zero in value</a:t>
            </a:r>
          </a:p>
          <a:p>
            <a:pPr>
              <a:buFont typeface="Arial" panose="020B0604020202020204" pitchFamily="34" charset="0"/>
              <a:buChar char="•"/>
            </a:pPr>
            <a:r>
              <a:rPr lang="en-US" b="1" dirty="0" smtClean="0"/>
              <a:t>Ratio</a:t>
            </a:r>
            <a:r>
              <a:rPr lang="en-US" dirty="0" smtClean="0"/>
              <a:t> – Ratio scale tell </a:t>
            </a:r>
            <a:r>
              <a:rPr lang="en-US" dirty="0"/>
              <a:t>us about the order, they tell us the exact value between units, AND they also have an absolute zero–which allows for a wide range of both </a:t>
            </a:r>
            <a:r>
              <a:rPr lang="en-US" u="sng" dirty="0"/>
              <a:t>descriptive and inferential statistics</a:t>
            </a:r>
            <a:r>
              <a:rPr lang="en-US" dirty="0"/>
              <a:t> to be applied</a:t>
            </a:r>
            <a:r>
              <a:rPr lang="en-US" dirty="0" smtClean="0"/>
              <a:t>.</a:t>
            </a:r>
          </a:p>
          <a:p>
            <a:pPr lvl="1">
              <a:buFont typeface="Arial" panose="020B0604020202020204" pitchFamily="34" charset="0"/>
              <a:buChar char="•"/>
            </a:pPr>
            <a:r>
              <a:rPr lang="en-US" dirty="0" smtClean="0"/>
              <a:t>Examples of ratio </a:t>
            </a:r>
            <a:r>
              <a:rPr lang="en-US" dirty="0"/>
              <a:t>variables include height, weight, and duration</a:t>
            </a:r>
            <a:endParaRPr lang="en-US" dirty="0" smtClean="0"/>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normAutofit/>
          </a:bodyPr>
          <a:lstStyle/>
          <a:p>
            <a:r>
              <a:rPr lang="en-US" dirty="0"/>
              <a:t>Types of Data 3/</a:t>
            </a:r>
          </a:p>
        </p:txBody>
      </p:sp>
    </p:spTree>
    <p:extLst>
      <p:ext uri="{BB962C8B-B14F-4D97-AF65-F5344CB8AC3E}">
        <p14:creationId xmlns:p14="http://schemas.microsoft.com/office/powerpoint/2010/main" val="21110796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98207" y="4341556"/>
            <a:ext cx="6858000" cy="442337"/>
          </a:xfrm>
        </p:spPr>
        <p:txBody>
          <a:bodyPr>
            <a:normAutofit fontScale="90000"/>
          </a:bodyPr>
          <a:lstStyle/>
          <a:p>
            <a:r>
              <a:rPr lang="en-IN" sz="3600" b="1" dirty="0" smtClean="0">
                <a:latin typeface="+mn-lt"/>
              </a:rPr>
              <a:t>Epicycle of Data Analysis</a:t>
            </a:r>
            <a:endParaRPr lang="en-US" sz="3600" b="1" dirty="0">
              <a:latin typeface="+mn-lt"/>
            </a:endParaRPr>
          </a:p>
        </p:txBody>
      </p:sp>
      <p:sp>
        <p:nvSpPr>
          <p:cNvPr id="4" name="TextBox 2"/>
          <p:cNvSpPr txBox="1">
            <a:spLocks noChangeArrowheads="1"/>
          </p:cNvSpPr>
          <p:nvPr/>
        </p:nvSpPr>
        <p:spPr bwMode="auto">
          <a:xfrm>
            <a:off x="45461" y="5673439"/>
            <a:ext cx="617508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50" b="1" dirty="0">
                <a:latin typeface="Arial Narrow" panose="020B0606020202030204" pitchFamily="34" charset="0"/>
              </a:rPr>
              <a:t>Source Courtesy</a:t>
            </a:r>
            <a:r>
              <a:rPr lang="en-US" altLang="en-US" sz="1050" dirty="0">
                <a:latin typeface="Arial Narrow" panose="020B0606020202030204" pitchFamily="34" charset="0"/>
              </a:rPr>
              <a:t>: Some of the contents of this PPT are sourced from materials provided by publishers of prescribed books</a:t>
            </a:r>
            <a:endParaRPr lang="en-IN" altLang="en-US" sz="1050" dirty="0">
              <a:latin typeface="Arial Narrow" panose="020B0606020202030204" pitchFamily="34" charset="0"/>
            </a:endParaRPr>
          </a:p>
        </p:txBody>
      </p:sp>
    </p:spTree>
    <p:extLst>
      <p:ext uri="{BB962C8B-B14F-4D97-AF65-F5344CB8AC3E}">
        <p14:creationId xmlns:p14="http://schemas.microsoft.com/office/powerpoint/2010/main" val="21881073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altLang="en-US" dirty="0" smtClean="0"/>
              <a:t>Epicycle of Data Analysis</a:t>
            </a:r>
            <a:endParaRPr lang="en-US" dirty="0"/>
          </a:p>
        </p:txBody>
      </p:sp>
      <p:pic>
        <p:nvPicPr>
          <p:cNvPr id="11266" name="Picture 2" descr="Epicycles of Analysis"/>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8065" t="-457" r="4839" b="457"/>
          <a:stretch/>
        </p:blipFill>
        <p:spPr bwMode="auto">
          <a:xfrm>
            <a:off x="152400" y="1347019"/>
            <a:ext cx="4114799" cy="538070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81400" y="1347019"/>
            <a:ext cx="5562600" cy="523220"/>
          </a:xfrm>
          <a:prstGeom prst="rect">
            <a:avLst/>
          </a:prstGeom>
        </p:spPr>
        <p:txBody>
          <a:bodyPr wrap="square">
            <a:spAutoFit/>
          </a:bodyPr>
          <a:lstStyle/>
          <a:p>
            <a:r>
              <a:rPr lang="en-US" sz="1400" dirty="0">
                <a:hlinkClick r:id="rId4"/>
              </a:rPr>
              <a:t>https://bookdown.org/rdpeng/artofdatascience/epicycles-of-analysis.html</a:t>
            </a:r>
            <a:endParaRPr lang="en-US" sz="1400" dirty="0"/>
          </a:p>
        </p:txBody>
      </p:sp>
      <p:sp>
        <p:nvSpPr>
          <p:cNvPr id="4" name="Rectangle 3"/>
          <p:cNvSpPr/>
          <p:nvPr/>
        </p:nvSpPr>
        <p:spPr>
          <a:xfrm>
            <a:off x="4523508" y="1870239"/>
            <a:ext cx="4620492" cy="4616648"/>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There are 5 core activities of data analysis:</a:t>
            </a:r>
          </a:p>
          <a:p>
            <a:pPr marL="342900" indent="-342900">
              <a:buFont typeface="+mj-lt"/>
              <a:buAutoNum type="arabicPeriod"/>
            </a:pPr>
            <a:r>
              <a:rPr lang="en-US" sz="1400" dirty="0" smtClean="0">
                <a:latin typeface="Arial" panose="020B0604020202020204" pitchFamily="34" charset="0"/>
                <a:cs typeface="Arial" panose="020B0604020202020204" pitchFamily="34" charset="0"/>
              </a:rPr>
              <a:t>Stating </a:t>
            </a:r>
            <a:r>
              <a:rPr lang="en-US" sz="1400" dirty="0">
                <a:latin typeface="Arial" panose="020B0604020202020204" pitchFamily="34" charset="0"/>
                <a:cs typeface="Arial" panose="020B0604020202020204" pitchFamily="34" charset="0"/>
              </a:rPr>
              <a:t>and refining the question</a:t>
            </a:r>
          </a:p>
          <a:p>
            <a:pPr marL="342900" indent="-342900">
              <a:buFont typeface="+mj-lt"/>
              <a:buAutoNum type="arabicPeriod"/>
            </a:pPr>
            <a:r>
              <a:rPr lang="en-US" sz="1400" dirty="0" smtClean="0">
                <a:latin typeface="Arial" panose="020B0604020202020204" pitchFamily="34" charset="0"/>
                <a:cs typeface="Arial" panose="020B0604020202020204" pitchFamily="34" charset="0"/>
              </a:rPr>
              <a:t>Exploring </a:t>
            </a:r>
            <a:r>
              <a:rPr lang="en-US" sz="1400" dirty="0">
                <a:latin typeface="Arial" panose="020B0604020202020204" pitchFamily="34" charset="0"/>
                <a:cs typeface="Arial" panose="020B0604020202020204" pitchFamily="34" charset="0"/>
              </a:rPr>
              <a:t>the data</a:t>
            </a:r>
          </a:p>
          <a:p>
            <a:pPr marL="342900" indent="-342900">
              <a:buFont typeface="+mj-lt"/>
              <a:buAutoNum type="arabicPeriod"/>
            </a:pPr>
            <a:r>
              <a:rPr lang="en-US" sz="1400" dirty="0" smtClean="0">
                <a:latin typeface="Arial" panose="020B0604020202020204" pitchFamily="34" charset="0"/>
                <a:cs typeface="Arial" panose="020B0604020202020204" pitchFamily="34" charset="0"/>
              </a:rPr>
              <a:t>Building </a:t>
            </a:r>
            <a:r>
              <a:rPr lang="en-US" sz="1400" dirty="0">
                <a:latin typeface="Arial" panose="020B0604020202020204" pitchFamily="34" charset="0"/>
                <a:cs typeface="Arial" panose="020B0604020202020204" pitchFamily="34" charset="0"/>
              </a:rPr>
              <a:t>formal statistical models</a:t>
            </a:r>
          </a:p>
          <a:p>
            <a:pPr marL="342900" indent="-342900">
              <a:buFont typeface="+mj-lt"/>
              <a:buAutoNum type="arabicPeriod"/>
            </a:pPr>
            <a:r>
              <a:rPr lang="en-US" sz="1400" dirty="0" smtClean="0">
                <a:latin typeface="Arial" panose="020B0604020202020204" pitchFamily="34" charset="0"/>
                <a:cs typeface="Arial" panose="020B0604020202020204" pitchFamily="34" charset="0"/>
              </a:rPr>
              <a:t>Interpreting </a:t>
            </a:r>
            <a:r>
              <a:rPr lang="en-US" sz="1400" dirty="0">
                <a:latin typeface="Arial" panose="020B0604020202020204" pitchFamily="34" charset="0"/>
                <a:cs typeface="Arial" panose="020B0604020202020204" pitchFamily="34" charset="0"/>
              </a:rPr>
              <a:t>the results</a:t>
            </a:r>
          </a:p>
          <a:p>
            <a:pPr marL="342900" indent="-342900">
              <a:buFont typeface="+mj-lt"/>
              <a:buAutoNum type="arabicPeriod"/>
            </a:pPr>
            <a:r>
              <a:rPr lang="en-US" sz="1400" dirty="0" smtClean="0">
                <a:latin typeface="Arial" panose="020B0604020202020204" pitchFamily="34" charset="0"/>
                <a:cs typeface="Arial" panose="020B0604020202020204" pitchFamily="34" charset="0"/>
              </a:rPr>
              <a:t>Communicating </a:t>
            </a:r>
            <a:r>
              <a:rPr lang="en-US" sz="1400" dirty="0">
                <a:latin typeface="Arial" panose="020B0604020202020204" pitchFamily="34" charset="0"/>
                <a:cs typeface="Arial" panose="020B0604020202020204" pitchFamily="34" charset="0"/>
              </a:rPr>
              <a:t>the </a:t>
            </a:r>
            <a:r>
              <a:rPr lang="en-US" sz="1400" dirty="0" smtClean="0">
                <a:latin typeface="Arial" panose="020B0604020202020204" pitchFamily="34" charset="0"/>
                <a:cs typeface="Arial" panose="020B0604020202020204" pitchFamily="34" charset="0"/>
              </a:rPr>
              <a:t>results  	</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More specifically</a:t>
            </a:r>
            <a:r>
              <a:rPr lang="en-US" sz="1400" dirty="0">
                <a:latin typeface="Arial" panose="020B0604020202020204" pitchFamily="34" charset="0"/>
                <a:cs typeface="Arial" panose="020B0604020202020204" pitchFamily="34" charset="0"/>
              </a:rPr>
              <a:t>, for each of the five core activities, it is </a:t>
            </a:r>
            <a:r>
              <a:rPr lang="en-US" sz="1400" dirty="0" smtClean="0">
                <a:latin typeface="Arial" panose="020B0604020202020204" pitchFamily="34" charset="0"/>
                <a:cs typeface="Arial" panose="020B0604020202020204" pitchFamily="34" charset="0"/>
              </a:rPr>
              <a:t>critical that </a:t>
            </a:r>
            <a:r>
              <a:rPr lang="en-US" sz="1400" dirty="0">
                <a:latin typeface="Arial" panose="020B0604020202020204" pitchFamily="34" charset="0"/>
                <a:cs typeface="Arial" panose="020B0604020202020204" pitchFamily="34" charset="0"/>
              </a:rPr>
              <a:t>you engage in the following steps:</a:t>
            </a:r>
          </a:p>
          <a:p>
            <a:pPr marL="342900" indent="-342900">
              <a:buFont typeface="+mj-lt"/>
              <a:buAutoNum type="arabicPeriod"/>
            </a:pPr>
            <a:r>
              <a:rPr lang="en-US" sz="1400" dirty="0" smtClean="0">
                <a:latin typeface="Arial" panose="020B0604020202020204" pitchFamily="34" charset="0"/>
                <a:cs typeface="Arial" panose="020B0604020202020204" pitchFamily="34" charset="0"/>
              </a:rPr>
              <a:t>Setting </a:t>
            </a:r>
            <a:r>
              <a:rPr lang="en-US" sz="1400" dirty="0">
                <a:latin typeface="Arial" panose="020B0604020202020204" pitchFamily="34" charset="0"/>
                <a:cs typeface="Arial" panose="020B0604020202020204" pitchFamily="34" charset="0"/>
              </a:rPr>
              <a:t>Expectations,</a:t>
            </a:r>
          </a:p>
          <a:p>
            <a:pPr marL="342900" indent="-342900">
              <a:buFont typeface="+mj-lt"/>
              <a:buAutoNum type="arabicPeriod"/>
            </a:pPr>
            <a:r>
              <a:rPr lang="en-US" sz="1400" dirty="0" smtClean="0">
                <a:latin typeface="Arial" panose="020B0604020202020204" pitchFamily="34" charset="0"/>
                <a:cs typeface="Arial" panose="020B0604020202020204" pitchFamily="34" charset="0"/>
              </a:rPr>
              <a:t>Collecting </a:t>
            </a:r>
            <a:r>
              <a:rPr lang="en-US" sz="1400" dirty="0">
                <a:latin typeface="Arial" panose="020B0604020202020204" pitchFamily="34" charset="0"/>
                <a:cs typeface="Arial" panose="020B0604020202020204" pitchFamily="34" charset="0"/>
              </a:rPr>
              <a:t>information (data), comparing the data </a:t>
            </a:r>
            <a:r>
              <a:rPr lang="en-US" sz="1400" dirty="0" smtClean="0">
                <a:latin typeface="Arial" panose="020B0604020202020204" pitchFamily="34" charset="0"/>
                <a:cs typeface="Arial" panose="020B0604020202020204" pitchFamily="34" charset="0"/>
              </a:rPr>
              <a:t>to your </a:t>
            </a:r>
            <a:r>
              <a:rPr lang="en-US" sz="1400" dirty="0">
                <a:latin typeface="Arial" panose="020B0604020202020204" pitchFamily="34" charset="0"/>
                <a:cs typeface="Arial" panose="020B0604020202020204" pitchFamily="34" charset="0"/>
              </a:rPr>
              <a:t>expectations, and if the </a:t>
            </a:r>
            <a:r>
              <a:rPr lang="en-US" sz="1400" dirty="0" smtClean="0">
                <a:latin typeface="Arial" panose="020B0604020202020204" pitchFamily="34" charset="0"/>
                <a:cs typeface="Arial" panose="020B0604020202020204" pitchFamily="34" charset="0"/>
              </a:rPr>
              <a:t>expectations </a:t>
            </a:r>
            <a:r>
              <a:rPr lang="en-US" sz="1400" dirty="0">
                <a:latin typeface="Arial" panose="020B0604020202020204" pitchFamily="34" charset="0"/>
                <a:cs typeface="Arial" panose="020B0604020202020204" pitchFamily="34" charset="0"/>
              </a:rPr>
              <a:t>don’t match,</a:t>
            </a:r>
          </a:p>
          <a:p>
            <a:pPr marL="342900" indent="-342900">
              <a:buFont typeface="+mj-lt"/>
              <a:buAutoNum type="arabicPeriod"/>
            </a:pPr>
            <a:r>
              <a:rPr lang="en-US" sz="1400" dirty="0" smtClean="0">
                <a:latin typeface="Arial" panose="020B0604020202020204" pitchFamily="34" charset="0"/>
                <a:cs typeface="Arial" panose="020B0604020202020204" pitchFamily="34" charset="0"/>
              </a:rPr>
              <a:t>Revising </a:t>
            </a:r>
            <a:r>
              <a:rPr lang="en-US" sz="1400" dirty="0">
                <a:latin typeface="Arial" panose="020B0604020202020204" pitchFamily="34" charset="0"/>
                <a:cs typeface="Arial" panose="020B0604020202020204" pitchFamily="34" charset="0"/>
              </a:rPr>
              <a:t>your expectations or fixing the data so </a:t>
            </a:r>
            <a:r>
              <a:rPr lang="en-US" sz="1400" dirty="0" smtClean="0">
                <a:latin typeface="Arial" panose="020B0604020202020204" pitchFamily="34" charset="0"/>
                <a:cs typeface="Arial" panose="020B0604020202020204" pitchFamily="34" charset="0"/>
              </a:rPr>
              <a:t>your data </a:t>
            </a:r>
            <a:r>
              <a:rPr lang="en-US" sz="1400" dirty="0">
                <a:latin typeface="Arial" panose="020B0604020202020204" pitchFamily="34" charset="0"/>
                <a:cs typeface="Arial" panose="020B0604020202020204" pitchFamily="34" charset="0"/>
              </a:rPr>
              <a:t>and your expectations match.</a:t>
            </a:r>
          </a:p>
          <a:p>
            <a:r>
              <a:rPr lang="en-US" sz="1400" dirty="0">
                <a:latin typeface="Arial" panose="020B0604020202020204" pitchFamily="34" charset="0"/>
                <a:cs typeface="Arial" panose="020B0604020202020204" pitchFamily="34" charset="0"/>
              </a:rPr>
              <a:t>Iterating through this 3-step process is what we call the</a:t>
            </a:r>
          </a:p>
          <a:p>
            <a:r>
              <a:rPr lang="en-US" sz="1400" dirty="0">
                <a:latin typeface="Arial" panose="020B0604020202020204" pitchFamily="34" charset="0"/>
                <a:cs typeface="Arial" panose="020B0604020202020204" pitchFamily="34" charset="0"/>
              </a:rPr>
              <a:t>“epicycle of data analysis.” As you go through every </a:t>
            </a:r>
            <a:r>
              <a:rPr lang="en-US" sz="1400" dirty="0" smtClean="0">
                <a:latin typeface="Arial" panose="020B0604020202020204" pitchFamily="34" charset="0"/>
                <a:cs typeface="Arial" panose="020B0604020202020204" pitchFamily="34" charset="0"/>
              </a:rPr>
              <a:t>stage of </a:t>
            </a:r>
            <a:r>
              <a:rPr lang="en-US" sz="1400" dirty="0">
                <a:latin typeface="Arial" panose="020B0604020202020204" pitchFamily="34" charset="0"/>
                <a:cs typeface="Arial" panose="020B0604020202020204" pitchFamily="34" charset="0"/>
              </a:rPr>
              <a:t>an analysis, you will need to go through the epicycle </a:t>
            </a:r>
            <a:r>
              <a:rPr lang="en-US" sz="1400" dirty="0" smtClean="0">
                <a:latin typeface="Arial" panose="020B0604020202020204" pitchFamily="34" charset="0"/>
                <a:cs typeface="Arial" panose="020B0604020202020204" pitchFamily="34" charset="0"/>
              </a:rPr>
              <a:t>to continuously </a:t>
            </a:r>
            <a:r>
              <a:rPr lang="en-US" sz="1400" dirty="0">
                <a:latin typeface="Arial" panose="020B0604020202020204" pitchFamily="34" charset="0"/>
                <a:cs typeface="Arial" panose="020B0604020202020204" pitchFamily="34" charset="0"/>
              </a:rPr>
              <a:t>refine your question, your exploratory </a:t>
            </a:r>
            <a:r>
              <a:rPr lang="en-US" sz="1400" dirty="0" smtClean="0">
                <a:latin typeface="Arial" panose="020B0604020202020204" pitchFamily="34" charset="0"/>
                <a:cs typeface="Arial" panose="020B0604020202020204" pitchFamily="34" charset="0"/>
              </a:rPr>
              <a:t>data analysis</a:t>
            </a:r>
            <a:r>
              <a:rPr lang="en-US" sz="1400" dirty="0">
                <a:latin typeface="Arial" panose="020B0604020202020204" pitchFamily="34" charset="0"/>
                <a:cs typeface="Arial" panose="020B0604020202020204" pitchFamily="34" charset="0"/>
              </a:rPr>
              <a:t>, your formal models, your interpretation, and </a:t>
            </a:r>
            <a:r>
              <a:rPr lang="en-US" sz="1400" dirty="0" smtClean="0">
                <a:latin typeface="Arial" panose="020B0604020202020204" pitchFamily="34" charset="0"/>
                <a:cs typeface="Arial" panose="020B0604020202020204" pitchFamily="34" charset="0"/>
              </a:rPr>
              <a:t>your communication</a:t>
            </a:r>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910261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US" dirty="0">
                <a:hlinkClick r:id="rId2"/>
              </a:rPr>
              <a:t>https://</a:t>
            </a:r>
            <a:r>
              <a:rPr lang="en-US" dirty="0" smtClean="0">
                <a:hlinkClick r:id="rId2"/>
              </a:rPr>
              <a:t>unstats.un.org/unsd/dnss/docs-nqaf/UK-Guidelines_Subject.pdf</a:t>
            </a:r>
            <a:endParaRPr lang="en-US" dirty="0"/>
          </a:p>
          <a:p>
            <a:pPr>
              <a:buFont typeface="Arial" panose="020B0604020202020204" pitchFamily="34" charset="0"/>
              <a:buChar char="•"/>
            </a:pPr>
            <a:r>
              <a:rPr lang="en-US" dirty="0" smtClean="0">
                <a:hlinkClick r:id="rId3"/>
              </a:rPr>
              <a:t>https</a:t>
            </a:r>
            <a:r>
              <a:rPr lang="en-US" dirty="0">
                <a:hlinkClick r:id="rId3"/>
              </a:rPr>
              <a:t>://</a:t>
            </a:r>
            <a:r>
              <a:rPr lang="en-US" dirty="0" smtClean="0">
                <a:hlinkClick r:id="rId3"/>
              </a:rPr>
              <a:t>www.folkstalk.com/2010/01/types-of-dimensions.html?m=1</a:t>
            </a:r>
            <a:endParaRPr lang="en-US" dirty="0" smtClean="0"/>
          </a:p>
          <a:p>
            <a:pPr>
              <a:buFont typeface="Arial" panose="020B0604020202020204" pitchFamily="34" charset="0"/>
              <a:buChar char="•"/>
            </a:pPr>
            <a:r>
              <a:rPr lang="en-US" dirty="0">
                <a:hlinkClick r:id="rId4"/>
              </a:rPr>
              <a:t>https://</a:t>
            </a:r>
            <a:r>
              <a:rPr lang="en-US" dirty="0" smtClean="0">
                <a:hlinkClick r:id="rId4"/>
              </a:rPr>
              <a:t>www.folkstalk.com/2010/01/data-warehouse-dimensional-modelling.html</a:t>
            </a:r>
            <a:endParaRPr lang="en-US" dirty="0" smtClean="0"/>
          </a:p>
          <a:p>
            <a:pPr>
              <a:buFont typeface="Arial" panose="020B0604020202020204" pitchFamily="34" charset="0"/>
              <a:buChar char="•"/>
            </a:pPr>
            <a:r>
              <a:rPr lang="en-US" dirty="0">
                <a:hlinkClick r:id="rId5"/>
              </a:rPr>
              <a:t>https://www.metrology-journal.org/articles/ijmqe/full_html/2017/01/ijmqe160046/ijmqe160046.html</a:t>
            </a:r>
            <a:endParaRPr lang="en-US" dirty="0"/>
          </a:p>
        </p:txBody>
      </p:sp>
      <p:sp>
        <p:nvSpPr>
          <p:cNvPr id="3" name="Content Placeholder 2"/>
          <p:cNvSpPr>
            <a:spLocks noGrp="1"/>
          </p:cNvSpPr>
          <p:nvPr>
            <p:ph sz="quarter" idx="10"/>
          </p:nvPr>
        </p:nvSpPr>
        <p:spPr/>
        <p:txBody>
          <a:bodyPr/>
          <a:lstStyle/>
          <a:p>
            <a:r>
              <a:rPr lang="en-US" dirty="0" smtClean="0"/>
              <a:t>References</a:t>
            </a:r>
            <a:endParaRPr lang="en-US" dirty="0"/>
          </a:p>
        </p:txBody>
      </p:sp>
    </p:spTree>
    <p:extLst>
      <p:ext uri="{BB962C8B-B14F-4D97-AF65-F5344CB8AC3E}">
        <p14:creationId xmlns:p14="http://schemas.microsoft.com/office/powerpoint/2010/main" val="40402766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Appendix</a:t>
            </a:r>
            <a:endParaRPr lang="en-US" dirty="0"/>
          </a:p>
        </p:txBody>
      </p:sp>
      <p:sp>
        <p:nvSpPr>
          <p:cNvPr id="7" name="Subtitle 6"/>
          <p:cNvSpPr>
            <a:spLocks noGrp="1"/>
          </p:cNvSpPr>
          <p:nvPr>
            <p:ph type="subTitle" idx="1"/>
          </p:nvPr>
        </p:nvSpPr>
        <p:spPr/>
        <p:txBody>
          <a:bodyPr/>
          <a:lstStyle/>
          <a:p>
            <a:r>
              <a:rPr lang="en-US" dirty="0" smtClean="0"/>
              <a:t>Extra Read</a:t>
            </a:r>
            <a:endParaRPr lang="en-US" dirty="0"/>
          </a:p>
        </p:txBody>
      </p:sp>
    </p:spTree>
    <p:extLst>
      <p:ext uri="{BB962C8B-B14F-4D97-AF65-F5344CB8AC3E}">
        <p14:creationId xmlns:p14="http://schemas.microsoft.com/office/powerpoint/2010/main" val="18860531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0" y="1447800"/>
          <a:ext cx="9144000" cy="205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0"/>
          </p:nvPr>
        </p:nvSpPr>
        <p:spPr/>
        <p:txBody>
          <a:bodyPr/>
          <a:lstStyle/>
          <a:p>
            <a:r>
              <a:rPr lang="en-US" dirty="0" smtClean="0"/>
              <a:t>Type of Data Dimensions</a:t>
            </a:r>
            <a:endParaRPr lang="en-US" dirty="0"/>
          </a:p>
        </p:txBody>
      </p:sp>
      <p:sp>
        <p:nvSpPr>
          <p:cNvPr id="5" name="Rounded Rectangle 4"/>
          <p:cNvSpPr/>
          <p:nvPr/>
        </p:nvSpPr>
        <p:spPr>
          <a:xfrm>
            <a:off x="392062" y="3657600"/>
            <a:ext cx="2057400" cy="2743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Conformed dimensions </a:t>
            </a:r>
            <a:r>
              <a:rPr lang="en-US" sz="1400" dirty="0"/>
              <a:t>mean the exact same thing with every possible fact table to which they are </a:t>
            </a:r>
            <a:r>
              <a:rPr lang="en-US" sz="1400" dirty="0" smtClean="0"/>
              <a:t>joined; e.g</a:t>
            </a:r>
            <a:r>
              <a:rPr lang="en-US" sz="1400" dirty="0"/>
              <a:t>. The date dimension </a:t>
            </a:r>
            <a:r>
              <a:rPr lang="en-US" sz="1400" dirty="0" smtClean="0"/>
              <a:t>connected </a:t>
            </a:r>
            <a:r>
              <a:rPr lang="en-US" sz="1400" dirty="0"/>
              <a:t>to the sales facts is identical to the date dimension connected to the inventory facts</a:t>
            </a:r>
          </a:p>
        </p:txBody>
      </p:sp>
      <p:sp>
        <p:nvSpPr>
          <p:cNvPr id="6" name="Rounded Rectangle 5"/>
          <p:cNvSpPr/>
          <p:nvPr/>
        </p:nvSpPr>
        <p:spPr>
          <a:xfrm>
            <a:off x="2584655" y="3657600"/>
            <a:ext cx="1981200" cy="2743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u="sng" dirty="0" smtClean="0"/>
              <a:t>Junk </a:t>
            </a:r>
            <a:r>
              <a:rPr lang="en-US" sz="1300" b="1" u="sng" dirty="0"/>
              <a:t>dimension </a:t>
            </a:r>
            <a:r>
              <a:rPr lang="en-US" sz="1300" dirty="0"/>
              <a:t>is a collection of random transactional codes </a:t>
            </a:r>
            <a:r>
              <a:rPr lang="en-US" sz="1300" dirty="0" smtClean="0"/>
              <a:t>or </a:t>
            </a:r>
            <a:r>
              <a:rPr lang="en-US" sz="1300" dirty="0"/>
              <a:t>text </a:t>
            </a:r>
            <a:r>
              <a:rPr lang="en-US" sz="1300" dirty="0" smtClean="0"/>
              <a:t>attributes; to correlate some unrelated attributes. E.g. </a:t>
            </a:r>
            <a:r>
              <a:rPr lang="en-US" sz="1300" dirty="0"/>
              <a:t>gender </a:t>
            </a:r>
            <a:r>
              <a:rPr lang="en-US" sz="1300" dirty="0" smtClean="0"/>
              <a:t>&amp; </a:t>
            </a:r>
            <a:r>
              <a:rPr lang="en-US" sz="1300" dirty="0"/>
              <a:t>marital status </a:t>
            </a:r>
            <a:r>
              <a:rPr lang="en-US" sz="1300" dirty="0" smtClean="0"/>
              <a:t>dimension can be combined as one junk attribute which stores all possible combinations of these 2 attribute values</a:t>
            </a:r>
            <a:endParaRPr lang="en-US" sz="1300" dirty="0"/>
          </a:p>
        </p:txBody>
      </p:sp>
      <p:sp>
        <p:nvSpPr>
          <p:cNvPr id="7" name="Rounded Rectangle 6"/>
          <p:cNvSpPr/>
          <p:nvPr/>
        </p:nvSpPr>
        <p:spPr>
          <a:xfrm>
            <a:off x="4724400" y="3657600"/>
            <a:ext cx="1905000" cy="2743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smtClean="0"/>
              <a:t>Degenerated Dimension </a:t>
            </a:r>
            <a:r>
              <a:rPr lang="en-US" sz="1400" dirty="0" smtClean="0"/>
              <a:t>is a </a:t>
            </a:r>
            <a:r>
              <a:rPr lang="en-US" sz="1400" dirty="0"/>
              <a:t>dimension which is derived from the fact table and doesn't have its own dimension table</a:t>
            </a:r>
            <a:r>
              <a:rPr lang="en-US" sz="1400" dirty="0" smtClean="0"/>
              <a:t>. E.g.  Transactional Ids in fact table.</a:t>
            </a:r>
            <a:endParaRPr lang="en-US" sz="1400" dirty="0"/>
          </a:p>
        </p:txBody>
      </p:sp>
      <p:sp>
        <p:nvSpPr>
          <p:cNvPr id="8" name="Rounded Rectangle 7"/>
          <p:cNvSpPr/>
          <p:nvPr/>
        </p:nvSpPr>
        <p:spPr>
          <a:xfrm>
            <a:off x="6787945" y="3662516"/>
            <a:ext cx="1905000" cy="2743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smtClean="0"/>
              <a:t>Role-playing </a:t>
            </a:r>
            <a:r>
              <a:rPr lang="en-US" sz="1400" b="1" u="sng" dirty="0"/>
              <a:t>dimensions </a:t>
            </a:r>
            <a:r>
              <a:rPr lang="en-US" sz="1400" dirty="0" smtClean="0"/>
              <a:t>are dimensions </a:t>
            </a:r>
            <a:r>
              <a:rPr lang="en-US" sz="1400" dirty="0"/>
              <a:t>which are often used for multiple purposes within the same </a:t>
            </a:r>
            <a:r>
              <a:rPr lang="en-US" sz="1400" dirty="0" smtClean="0"/>
              <a:t>database. </a:t>
            </a:r>
            <a:r>
              <a:rPr lang="en-US" sz="1400" dirty="0"/>
              <a:t>For example, a date dimension can be used for “date of sale", as well as "date of delivery", or "date of hire"</a:t>
            </a:r>
          </a:p>
        </p:txBody>
      </p:sp>
    </p:spTree>
    <p:extLst>
      <p:ext uri="{BB962C8B-B14F-4D97-AF65-F5344CB8AC3E}">
        <p14:creationId xmlns:p14="http://schemas.microsoft.com/office/powerpoint/2010/main" val="24752208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676400"/>
            <a:ext cx="5257800" cy="4525963"/>
          </a:xfrm>
        </p:spPr>
        <p:txBody>
          <a:bodyPr>
            <a:noAutofit/>
          </a:bodyPr>
          <a:lstStyle/>
          <a:p>
            <a:pPr marL="457200" indent="-457200">
              <a:buFont typeface="+mj-lt"/>
              <a:buAutoNum type="arabicPeriod"/>
            </a:pPr>
            <a:r>
              <a:rPr lang="en-US" sz="1800" b="1" dirty="0" smtClean="0"/>
              <a:t>Star Schema</a:t>
            </a:r>
            <a:r>
              <a:rPr lang="en-US" sz="1800" dirty="0" smtClean="0"/>
              <a:t>: A schema </a:t>
            </a:r>
            <a:r>
              <a:rPr lang="en-US" sz="1800" dirty="0"/>
              <a:t>is the one in which a central fact table is </a:t>
            </a:r>
            <a:r>
              <a:rPr lang="en-US" sz="1800" dirty="0" smtClean="0"/>
              <a:t>surrounded </a:t>
            </a:r>
            <a:r>
              <a:rPr lang="en-US" sz="1800" dirty="0"/>
              <a:t>by </a:t>
            </a:r>
            <a:r>
              <a:rPr lang="en-US" sz="1800" dirty="0" smtClean="0"/>
              <a:t>de-normalized </a:t>
            </a:r>
            <a:r>
              <a:rPr lang="en-US" sz="1800" dirty="0"/>
              <a:t>dimensional tables. A star schema can be simple or complex. A simple star schema consists of one fact table where as a complex star schema have more than one fact table</a:t>
            </a:r>
            <a:r>
              <a:rPr lang="en-US" sz="1800" dirty="0" smtClean="0"/>
              <a:t>.</a:t>
            </a:r>
          </a:p>
          <a:p>
            <a:pPr marL="457200" indent="-457200">
              <a:buFont typeface="+mj-lt"/>
              <a:buAutoNum type="arabicPeriod"/>
            </a:pPr>
            <a:r>
              <a:rPr lang="en-US" sz="1800" b="1" dirty="0" smtClean="0"/>
              <a:t>Snow flake Schema</a:t>
            </a:r>
            <a:r>
              <a:rPr lang="en-US" sz="1800" dirty="0" smtClean="0"/>
              <a:t>: </a:t>
            </a:r>
            <a:r>
              <a:rPr lang="en-US" sz="1800" dirty="0"/>
              <a:t>A snow flake schema is an enhancement of star schema by adding additional dimensions. Snow flake schema are useful when there are low cardinality attributes in the </a:t>
            </a:r>
            <a:r>
              <a:rPr lang="en-US" sz="1800" dirty="0" smtClean="0"/>
              <a:t>dimensions</a:t>
            </a:r>
          </a:p>
          <a:p>
            <a:pPr marL="457200" indent="-457200">
              <a:buFont typeface="+mj-lt"/>
              <a:buAutoNum type="arabicPeriod"/>
            </a:pPr>
            <a:r>
              <a:rPr lang="en-US" sz="1800" b="1" dirty="0" smtClean="0"/>
              <a:t>Galaxy Schema</a:t>
            </a:r>
            <a:r>
              <a:rPr lang="en-US" sz="1800" dirty="0" smtClean="0"/>
              <a:t>: </a:t>
            </a:r>
            <a:r>
              <a:rPr lang="en-US" sz="1800" dirty="0"/>
              <a:t>Galaxy schema contains many fact tables with some common dimensions (conformed dimensions). This schema is a combination of many data </a:t>
            </a:r>
            <a:r>
              <a:rPr lang="en-US" sz="1800" dirty="0" smtClean="0"/>
              <a:t>marts</a:t>
            </a:r>
          </a:p>
        </p:txBody>
      </p:sp>
      <p:sp>
        <p:nvSpPr>
          <p:cNvPr id="3" name="Content Placeholder 2"/>
          <p:cNvSpPr>
            <a:spLocks noGrp="1"/>
          </p:cNvSpPr>
          <p:nvPr>
            <p:ph sz="quarter" idx="10"/>
          </p:nvPr>
        </p:nvSpPr>
        <p:spPr/>
        <p:txBody>
          <a:bodyPr/>
          <a:lstStyle/>
          <a:p>
            <a:r>
              <a:rPr lang="en-US" dirty="0" smtClean="0"/>
              <a:t>Data Dimensions- Storage Schemas</a:t>
            </a:r>
            <a:endParaRPr lang="en-US" dirty="0"/>
          </a:p>
        </p:txBody>
      </p:sp>
      <p:pic>
        <p:nvPicPr>
          <p:cNvPr id="4" name="Picture 3"/>
          <p:cNvPicPr>
            <a:picLocks noChangeAspect="1"/>
          </p:cNvPicPr>
          <p:nvPr/>
        </p:nvPicPr>
        <p:blipFill>
          <a:blip r:embed="rId3"/>
          <a:stretch>
            <a:fillRect/>
          </a:stretch>
        </p:blipFill>
        <p:spPr>
          <a:xfrm>
            <a:off x="5181600" y="1511043"/>
            <a:ext cx="3733800" cy="1615688"/>
          </a:xfrm>
          <a:prstGeom prst="rect">
            <a:avLst/>
          </a:prstGeom>
        </p:spPr>
      </p:pic>
      <p:pic>
        <p:nvPicPr>
          <p:cNvPr id="5" name="Picture 4"/>
          <p:cNvPicPr>
            <a:picLocks noChangeAspect="1"/>
          </p:cNvPicPr>
          <p:nvPr/>
        </p:nvPicPr>
        <p:blipFill>
          <a:blip r:embed="rId4"/>
          <a:stretch>
            <a:fillRect/>
          </a:stretch>
        </p:blipFill>
        <p:spPr>
          <a:xfrm>
            <a:off x="5334000" y="3307961"/>
            <a:ext cx="3622767" cy="1764506"/>
          </a:xfrm>
          <a:prstGeom prst="rect">
            <a:avLst/>
          </a:prstGeom>
        </p:spPr>
      </p:pic>
      <p:pic>
        <p:nvPicPr>
          <p:cNvPr id="6" name="Picture 5"/>
          <p:cNvPicPr>
            <a:picLocks noChangeAspect="1"/>
          </p:cNvPicPr>
          <p:nvPr/>
        </p:nvPicPr>
        <p:blipFill>
          <a:blip r:embed="rId5"/>
          <a:stretch>
            <a:fillRect/>
          </a:stretch>
        </p:blipFill>
        <p:spPr>
          <a:xfrm>
            <a:off x="5410200" y="4891237"/>
            <a:ext cx="3546567" cy="1615688"/>
          </a:xfrm>
          <a:prstGeom prst="rect">
            <a:avLst/>
          </a:prstGeom>
        </p:spPr>
      </p:pic>
    </p:spTree>
    <p:extLst>
      <p:ext uri="{BB962C8B-B14F-4D97-AF65-F5344CB8AC3E}">
        <p14:creationId xmlns:p14="http://schemas.microsoft.com/office/powerpoint/2010/main" val="2076890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83" name="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118" name="object 118"/>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19" name="object 119"/>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84"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120" name="object 120"/>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21" name="object 121"/>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122" name="object 122"/>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8625205" y="6324143"/>
            <a:ext cx="249281" cy="202996"/>
          </a:xfrm>
          <a:prstGeom prst="rect">
            <a:avLst/>
          </a:prstGeom>
        </p:spPr>
        <p:txBody>
          <a:bodyPr vert="horz" wrap="none" lIns="0" tIns="0" rIns="0" bIns="0" rtlCol="0">
            <a:spAutoFit/>
          </a:bodyPr>
          <a:lstStyle/>
          <a:p>
            <a:pPr marL="0">
              <a:lnSpc>
                <a:spcPct val="100000"/>
              </a:lnSpc>
            </a:pPr>
            <a:r>
              <a:rPr sz="1600" b="1" spc="10" dirty="0">
                <a:latin typeface="Calibri"/>
                <a:cs typeface="Calibri"/>
              </a:rPr>
              <a:t>24</a:t>
            </a:r>
            <a:endParaRPr sz="1600">
              <a:latin typeface="Calibri"/>
              <a:cs typeface="Calibri"/>
            </a:endParaRPr>
          </a:p>
        </p:txBody>
      </p:sp>
      <p:sp>
        <p:nvSpPr>
          <p:cNvPr id="4" name="text 1"/>
          <p:cNvSpPr txBox="1"/>
          <p:nvPr/>
        </p:nvSpPr>
        <p:spPr>
          <a:xfrm>
            <a:off x="548640" y="429411"/>
            <a:ext cx="2742097" cy="461665"/>
          </a:xfrm>
          <a:prstGeom prst="rect">
            <a:avLst/>
          </a:prstGeom>
        </p:spPr>
        <p:txBody>
          <a:bodyPr vert="horz" wrap="none" lIns="0" tIns="0" rIns="0" bIns="0" rtlCol="0">
            <a:spAutoFit/>
          </a:bodyPr>
          <a:lstStyle/>
          <a:p>
            <a:pPr indent="-342900">
              <a:lnSpc>
                <a:spcPts val="3600"/>
              </a:lnSpc>
            </a:pPr>
            <a:r>
              <a:rPr sz="3600" b="1" spc="-150" dirty="0">
                <a:latin typeface="Arial" pitchFamily="34" charset="0"/>
                <a:cs typeface="Arial" pitchFamily="34" charset="0"/>
              </a:rPr>
              <a:t>Data Formats</a:t>
            </a:r>
          </a:p>
        </p:txBody>
      </p:sp>
      <p:pic>
        <p:nvPicPr>
          <p:cNvPr id="85"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1658112"/>
            <a:ext cx="8351520" cy="4404360"/>
          </a:xfrm>
          <a:prstGeom prst="rect">
            <a:avLst/>
          </a:prstGeom>
        </p:spPr>
      </p:pic>
    </p:spTree>
    <p:extLst>
      <p:ext uri="{BB962C8B-B14F-4D97-AF65-F5344CB8AC3E}">
        <p14:creationId xmlns:p14="http://schemas.microsoft.com/office/powerpoint/2010/main" val="2695422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Exercise</a:t>
            </a:r>
            <a:endParaRPr lang="en-US" dirty="0"/>
          </a:p>
        </p:txBody>
      </p:sp>
      <p:graphicFrame>
        <p:nvGraphicFramePr>
          <p:cNvPr id="9" name="Table 8"/>
          <p:cNvGraphicFramePr>
            <a:graphicFrameLocks noGrp="1"/>
          </p:cNvGraphicFramePr>
          <p:nvPr>
            <p:extLst/>
          </p:nvPr>
        </p:nvGraphicFramePr>
        <p:xfrm>
          <a:off x="152400" y="1447800"/>
          <a:ext cx="8839200" cy="5125737"/>
        </p:xfrm>
        <a:graphic>
          <a:graphicData uri="http://schemas.openxmlformats.org/drawingml/2006/table">
            <a:tbl>
              <a:tblPr firstRow="1" bandRow="1">
                <a:tableStyleId>{5C22544A-7EE6-4342-B048-85BDC9FD1C3A}</a:tableStyleId>
              </a:tblPr>
              <a:tblGrid>
                <a:gridCol w="3719663">
                  <a:extLst>
                    <a:ext uri="{9D8B030D-6E8A-4147-A177-3AD203B41FA5}">
                      <a16:colId xmlns:a16="http://schemas.microsoft.com/office/drawing/2014/main" val="1811890238"/>
                    </a:ext>
                  </a:extLst>
                </a:gridCol>
                <a:gridCol w="1782339">
                  <a:extLst>
                    <a:ext uri="{9D8B030D-6E8A-4147-A177-3AD203B41FA5}">
                      <a16:colId xmlns:a16="http://schemas.microsoft.com/office/drawing/2014/main" val="193227621"/>
                    </a:ext>
                  </a:extLst>
                </a:gridCol>
                <a:gridCol w="1859832">
                  <a:extLst>
                    <a:ext uri="{9D8B030D-6E8A-4147-A177-3AD203B41FA5}">
                      <a16:colId xmlns:a16="http://schemas.microsoft.com/office/drawing/2014/main" val="855091406"/>
                    </a:ext>
                  </a:extLst>
                </a:gridCol>
                <a:gridCol w="1477366">
                  <a:extLst>
                    <a:ext uri="{9D8B030D-6E8A-4147-A177-3AD203B41FA5}">
                      <a16:colId xmlns:a16="http://schemas.microsoft.com/office/drawing/2014/main" val="1698868790"/>
                    </a:ext>
                  </a:extLst>
                </a:gridCol>
              </a:tblGrid>
              <a:tr h="310489">
                <a:tc>
                  <a:txBody>
                    <a:bodyPr/>
                    <a:lstStyle/>
                    <a:p>
                      <a:pPr algn="ctr"/>
                      <a:r>
                        <a:rPr lang="en-US" sz="1800" dirty="0" smtClean="0"/>
                        <a:t>Data</a:t>
                      </a:r>
                      <a:endParaRPr lang="en-US" sz="1800" dirty="0"/>
                    </a:p>
                  </a:txBody>
                  <a:tcPr anchor="ctr"/>
                </a:tc>
                <a:tc>
                  <a:txBody>
                    <a:bodyPr/>
                    <a:lstStyle/>
                    <a:p>
                      <a:pPr algn="ctr"/>
                      <a:r>
                        <a:rPr lang="en-US" sz="1800" dirty="0" smtClean="0"/>
                        <a:t>Type</a:t>
                      </a:r>
                      <a:endParaRPr lang="en-US" sz="1800" dirty="0"/>
                    </a:p>
                  </a:txBody>
                  <a:tcPr anchor="ctr"/>
                </a:tc>
                <a:tc>
                  <a:txBody>
                    <a:bodyPr/>
                    <a:lstStyle/>
                    <a:p>
                      <a:pPr algn="ctr"/>
                      <a:r>
                        <a:rPr lang="en-US" sz="1800" dirty="0" smtClean="0"/>
                        <a:t>Subtype</a:t>
                      </a:r>
                      <a:endParaRPr lang="en-US" sz="1800" dirty="0"/>
                    </a:p>
                  </a:txBody>
                  <a:tcPr anchor="ctr"/>
                </a:tc>
                <a:tc>
                  <a:txBody>
                    <a:bodyPr/>
                    <a:lstStyle/>
                    <a:p>
                      <a:pPr algn="ctr"/>
                      <a:r>
                        <a:rPr lang="en-US" sz="1800" dirty="0" smtClean="0"/>
                        <a:t>Scale</a:t>
                      </a:r>
                      <a:endParaRPr lang="en-US" sz="1800" dirty="0"/>
                    </a:p>
                  </a:txBody>
                  <a:tcPr anchor="ctr"/>
                </a:tc>
                <a:extLst>
                  <a:ext uri="{0D108BD9-81ED-4DB2-BD59-A6C34878D82A}">
                    <a16:rowId xmlns:a16="http://schemas.microsoft.com/office/drawing/2014/main" val="3296468861"/>
                  </a:ext>
                </a:extLst>
              </a:tr>
              <a:tr h="271442">
                <a:tc>
                  <a:txBody>
                    <a:bodyPr/>
                    <a:lstStyle/>
                    <a:p>
                      <a:pPr algn="ctr" fontAlgn="b"/>
                      <a:r>
                        <a:rPr lang="en-US" sz="1600" b="0" i="0" u="none" strike="noStrike" dirty="0">
                          <a:solidFill>
                            <a:srgbClr val="000000"/>
                          </a:solidFill>
                          <a:effectLst/>
                          <a:latin typeface="Calibri" panose="020F0502020204030204" pitchFamily="34" charset="0"/>
                        </a:rPr>
                        <a:t>Age in Years</a:t>
                      </a:r>
                    </a:p>
                  </a:txBody>
                  <a:tcPr marL="9525" marR="9525" marT="9525" marB="0" anchor="ctr"/>
                </a:tc>
                <a:tc>
                  <a:txBody>
                    <a:bodyPr/>
                    <a:lstStyle/>
                    <a:p>
                      <a:pPr algn="ctr" fontAlgn="ctr"/>
                      <a:r>
                        <a:rPr lang="en-US" sz="1600" b="0" i="0" u="none" strike="noStrike" dirty="0">
                          <a:solidFill>
                            <a:srgbClr val="000000"/>
                          </a:solidFill>
                          <a:effectLst/>
                          <a:latin typeface="Calibri" panose="020F0502020204030204" pitchFamily="34" charset="0"/>
                        </a:rPr>
                        <a:t>Quantitative</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Discrete</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3583040686"/>
                  </a:ext>
                </a:extLst>
              </a:tr>
              <a:tr h="271442">
                <a:tc>
                  <a:txBody>
                    <a:bodyPr/>
                    <a:lstStyle/>
                    <a:p>
                      <a:pPr algn="ctr" fontAlgn="b"/>
                      <a:r>
                        <a:rPr lang="en-US" sz="1600" b="0" i="0" u="none" strike="noStrike" dirty="0">
                          <a:solidFill>
                            <a:srgbClr val="000000"/>
                          </a:solidFill>
                          <a:effectLst/>
                          <a:latin typeface="Calibri" panose="020F0502020204030204" pitchFamily="34" charset="0"/>
                        </a:rPr>
                        <a:t>Time in AM/PM</a:t>
                      </a:r>
                    </a:p>
                  </a:txBody>
                  <a:tcPr marL="9525" marR="9525" marT="9525" marB="0" anchor="ctr"/>
                </a:tc>
                <a:tc>
                  <a:txBody>
                    <a:bodyPr/>
                    <a:lstStyle/>
                    <a:p>
                      <a:pPr algn="ctr" fontAlgn="ctr"/>
                      <a:r>
                        <a:rPr lang="en-US" sz="1600" b="0" i="0" u="none" strike="noStrike" dirty="0">
                          <a:solidFill>
                            <a:srgbClr val="000000"/>
                          </a:solidFill>
                          <a:effectLst/>
                          <a:latin typeface="Calibri" panose="020F0502020204030204" pitchFamily="34" charset="0"/>
                        </a:rPr>
                        <a:t>Qualitative</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Binary</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Ordinal</a:t>
                      </a:r>
                    </a:p>
                  </a:txBody>
                  <a:tcPr marL="9525" marR="9525" marT="9525" marB="0" anchor="ctr"/>
                </a:tc>
                <a:extLst>
                  <a:ext uri="{0D108BD9-81ED-4DB2-BD59-A6C34878D82A}">
                    <a16:rowId xmlns:a16="http://schemas.microsoft.com/office/drawing/2014/main" val="987438254"/>
                  </a:ext>
                </a:extLst>
              </a:tr>
              <a:tr h="361570">
                <a:tc>
                  <a:txBody>
                    <a:bodyPr/>
                    <a:lstStyle/>
                    <a:p>
                      <a:pPr algn="ctr" fontAlgn="b"/>
                      <a:r>
                        <a:rPr lang="en-US" sz="1600" b="0" i="0" u="none" strike="noStrike">
                          <a:solidFill>
                            <a:srgbClr val="000000"/>
                          </a:solidFill>
                          <a:effectLst/>
                          <a:latin typeface="Calibri" panose="020F0502020204030204" pitchFamily="34" charset="0"/>
                        </a:rPr>
                        <a:t>Brightness as measured by light meter</a:t>
                      </a:r>
                    </a:p>
                  </a:txBody>
                  <a:tcPr marL="9525" marR="9525" marT="9525" marB="0" anchor="ctr"/>
                </a:tc>
                <a:tc>
                  <a:txBody>
                    <a:bodyPr/>
                    <a:lstStyle/>
                    <a:p>
                      <a:pPr algn="ctr" fontAlgn="ctr"/>
                      <a:r>
                        <a:rPr lang="en-US" sz="1600" b="0" i="0" u="none" strike="noStrike" dirty="0">
                          <a:solidFill>
                            <a:srgbClr val="000000"/>
                          </a:solidFill>
                          <a:effectLst/>
                          <a:latin typeface="Calibri" panose="020F0502020204030204" pitchFamily="34" charset="0"/>
                        </a:rPr>
                        <a:t>Quantitative</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Continuous</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2855539644"/>
                  </a:ext>
                </a:extLst>
              </a:tr>
              <a:tr h="403988">
                <a:tc>
                  <a:txBody>
                    <a:bodyPr/>
                    <a:lstStyle/>
                    <a:p>
                      <a:pPr algn="ctr" fontAlgn="b"/>
                      <a:r>
                        <a:rPr lang="en-US" sz="1600" b="0" i="0" u="none" strike="noStrike">
                          <a:solidFill>
                            <a:srgbClr val="000000"/>
                          </a:solidFill>
                          <a:effectLst/>
                          <a:latin typeface="Calibri" panose="020F0502020204030204" pitchFamily="34" charset="0"/>
                        </a:rPr>
                        <a:t>Brightness as measured by people’s judgement</a:t>
                      </a:r>
                    </a:p>
                  </a:txBody>
                  <a:tcPr marL="9525" marR="9525" marT="9525" marB="0" anchor="ctr"/>
                </a:tc>
                <a:tc>
                  <a:txBody>
                    <a:bodyPr/>
                    <a:lstStyle/>
                    <a:p>
                      <a:pPr algn="ctr" fontAlgn="ctr"/>
                      <a:r>
                        <a:rPr lang="en-US" sz="1600" b="0" i="0" u="none" strike="noStrike" dirty="0">
                          <a:solidFill>
                            <a:srgbClr val="000000"/>
                          </a:solidFill>
                          <a:effectLst/>
                          <a:latin typeface="Calibri" panose="020F0502020204030204" pitchFamily="34" charset="0"/>
                        </a:rPr>
                        <a:t>Qualitative</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Discrete</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Ordinal</a:t>
                      </a:r>
                    </a:p>
                  </a:txBody>
                  <a:tcPr marL="9525" marR="9525" marT="9525" marB="0" anchor="ctr"/>
                </a:tc>
                <a:extLst>
                  <a:ext uri="{0D108BD9-81ED-4DB2-BD59-A6C34878D82A}">
                    <a16:rowId xmlns:a16="http://schemas.microsoft.com/office/drawing/2014/main" val="483224456"/>
                  </a:ext>
                </a:extLst>
              </a:tr>
              <a:tr h="361570">
                <a:tc>
                  <a:txBody>
                    <a:bodyPr/>
                    <a:lstStyle/>
                    <a:p>
                      <a:pPr algn="ctr" fontAlgn="b"/>
                      <a:r>
                        <a:rPr lang="en-US" sz="1600" b="0" i="0" u="none" strike="noStrike">
                          <a:solidFill>
                            <a:srgbClr val="000000"/>
                          </a:solidFill>
                          <a:effectLst/>
                          <a:latin typeface="Calibri" panose="020F0502020204030204" pitchFamily="34" charset="0"/>
                        </a:rPr>
                        <a:t>Angles measured in degrees 0 to 360</a:t>
                      </a:r>
                    </a:p>
                  </a:txBody>
                  <a:tcPr marL="9525" marR="9525" marT="9525" marB="0" anchor="ctr"/>
                </a:tc>
                <a:tc>
                  <a:txBody>
                    <a:bodyPr/>
                    <a:lstStyle/>
                    <a:p>
                      <a:pPr algn="ctr" fontAlgn="ctr"/>
                      <a:r>
                        <a:rPr lang="en-US" sz="1600" b="0" i="0" u="none" strike="noStrike" dirty="0">
                          <a:solidFill>
                            <a:srgbClr val="000000"/>
                          </a:solidFill>
                          <a:effectLst/>
                          <a:latin typeface="Calibri" panose="020F0502020204030204" pitchFamily="34" charset="0"/>
                        </a:rPr>
                        <a:t>Quantitative</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Continuous</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2088338107"/>
                  </a:ext>
                </a:extLst>
              </a:tr>
              <a:tr h="361570">
                <a:tc>
                  <a:txBody>
                    <a:bodyPr/>
                    <a:lstStyle/>
                    <a:p>
                      <a:pPr algn="ctr" fontAlgn="b"/>
                      <a:r>
                        <a:rPr lang="en-US" sz="1600" b="0" i="0" u="none" strike="noStrike">
                          <a:solidFill>
                            <a:srgbClr val="000000"/>
                          </a:solidFill>
                          <a:effectLst/>
                          <a:latin typeface="Calibri" panose="020F0502020204030204" pitchFamily="34" charset="0"/>
                        </a:rPr>
                        <a:t>Bronze, Silver, Gold medals as awarded</a:t>
                      </a:r>
                    </a:p>
                  </a:txBody>
                  <a:tcPr marL="9525" marR="9525" marT="9525" marB="0" anchor="ctr"/>
                </a:tc>
                <a:tc>
                  <a:txBody>
                    <a:bodyPr/>
                    <a:lstStyle/>
                    <a:p>
                      <a:pPr algn="ctr" fontAlgn="ctr"/>
                      <a:r>
                        <a:rPr lang="en-US" sz="1600" b="0" i="0" u="none" strike="noStrike">
                          <a:solidFill>
                            <a:srgbClr val="000000"/>
                          </a:solidFill>
                          <a:effectLst/>
                          <a:latin typeface="Calibri" panose="020F0502020204030204" pitchFamily="34" charset="0"/>
                        </a:rPr>
                        <a:t>Qualitative</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Discrete</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Ordinal</a:t>
                      </a:r>
                    </a:p>
                  </a:txBody>
                  <a:tcPr marL="9525" marR="9525" marT="9525" marB="0" anchor="ctr"/>
                </a:tc>
                <a:extLst>
                  <a:ext uri="{0D108BD9-81ED-4DB2-BD59-A6C34878D82A}">
                    <a16:rowId xmlns:a16="http://schemas.microsoft.com/office/drawing/2014/main" val="1893232059"/>
                  </a:ext>
                </a:extLst>
              </a:tr>
              <a:tr h="271442">
                <a:tc>
                  <a:txBody>
                    <a:bodyPr/>
                    <a:lstStyle/>
                    <a:p>
                      <a:pPr algn="ctr" fontAlgn="b"/>
                      <a:r>
                        <a:rPr lang="en-US" sz="1600" b="0" i="0" u="none" strike="noStrike">
                          <a:solidFill>
                            <a:srgbClr val="000000"/>
                          </a:solidFill>
                          <a:effectLst/>
                          <a:latin typeface="Calibri" panose="020F0502020204030204" pitchFamily="34" charset="0"/>
                        </a:rPr>
                        <a:t>Height above sea level</a:t>
                      </a:r>
                    </a:p>
                  </a:txBody>
                  <a:tcPr marL="9525" marR="9525" marT="9525" marB="0" anchor="ctr"/>
                </a:tc>
                <a:tc>
                  <a:txBody>
                    <a:bodyPr/>
                    <a:lstStyle/>
                    <a:p>
                      <a:pPr algn="ctr" fontAlgn="ctr"/>
                      <a:r>
                        <a:rPr lang="en-US" sz="1600" b="0" i="0" u="none" strike="noStrike" dirty="0">
                          <a:solidFill>
                            <a:srgbClr val="000000"/>
                          </a:solidFill>
                          <a:effectLst/>
                          <a:latin typeface="Calibri" panose="020F0502020204030204" pitchFamily="34" charset="0"/>
                        </a:rPr>
                        <a:t>Quantitative</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Continuous</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Ratio/Interval</a:t>
                      </a:r>
                    </a:p>
                  </a:txBody>
                  <a:tcPr marL="9525" marR="9525" marT="9525" marB="0" anchor="ctr"/>
                </a:tc>
                <a:extLst>
                  <a:ext uri="{0D108BD9-81ED-4DB2-BD59-A6C34878D82A}">
                    <a16:rowId xmlns:a16="http://schemas.microsoft.com/office/drawing/2014/main" val="454394864"/>
                  </a:ext>
                </a:extLst>
              </a:tr>
              <a:tr h="361570">
                <a:tc>
                  <a:txBody>
                    <a:bodyPr/>
                    <a:lstStyle/>
                    <a:p>
                      <a:pPr algn="ctr" fontAlgn="b"/>
                      <a:r>
                        <a:rPr lang="en-US" sz="1600" b="0" i="0" u="none" strike="noStrike">
                          <a:solidFill>
                            <a:srgbClr val="000000"/>
                          </a:solidFill>
                          <a:effectLst/>
                          <a:latin typeface="Calibri" panose="020F0502020204030204" pitchFamily="34" charset="0"/>
                        </a:rPr>
                        <a:t>Number of patients in a hospital</a:t>
                      </a:r>
                    </a:p>
                  </a:txBody>
                  <a:tcPr marL="9525" marR="9525" marT="9525" marB="0" anchor="ctr"/>
                </a:tc>
                <a:tc>
                  <a:txBody>
                    <a:bodyPr/>
                    <a:lstStyle/>
                    <a:p>
                      <a:pPr algn="ctr" fontAlgn="ctr"/>
                      <a:r>
                        <a:rPr lang="en-US" sz="1600" b="0" i="0" u="none" strike="noStrike" dirty="0">
                          <a:solidFill>
                            <a:srgbClr val="000000"/>
                          </a:solidFill>
                          <a:effectLst/>
                          <a:latin typeface="Calibri" panose="020F0502020204030204" pitchFamily="34" charset="0"/>
                        </a:rPr>
                        <a:t>Quantitative</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Discrete</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Ratio</a:t>
                      </a:r>
                    </a:p>
                  </a:txBody>
                  <a:tcPr marL="9525" marR="9525" marT="9525" marB="0" anchor="ctr"/>
                </a:tc>
                <a:extLst>
                  <a:ext uri="{0D108BD9-81ED-4DB2-BD59-A6C34878D82A}">
                    <a16:rowId xmlns:a16="http://schemas.microsoft.com/office/drawing/2014/main" val="644134704"/>
                  </a:ext>
                </a:extLst>
              </a:tr>
              <a:tr h="271442">
                <a:tc>
                  <a:txBody>
                    <a:bodyPr/>
                    <a:lstStyle/>
                    <a:p>
                      <a:pPr algn="ctr" fontAlgn="b"/>
                      <a:r>
                        <a:rPr lang="en-US" sz="1600" b="0" i="0" u="none" strike="noStrike">
                          <a:solidFill>
                            <a:srgbClr val="000000"/>
                          </a:solidFill>
                          <a:effectLst/>
                          <a:latin typeface="Calibri" panose="020F0502020204030204" pitchFamily="34" charset="0"/>
                        </a:rPr>
                        <a:t>ISBN numbers for books</a:t>
                      </a:r>
                    </a:p>
                  </a:txBody>
                  <a:tcPr marL="9525" marR="9525" marT="9525" marB="0" anchor="ctr"/>
                </a:tc>
                <a:tc>
                  <a:txBody>
                    <a:bodyPr/>
                    <a:lstStyle/>
                    <a:p>
                      <a:pPr algn="ctr" fontAlgn="ctr"/>
                      <a:r>
                        <a:rPr lang="en-US" sz="1600" b="0" i="0" u="none" strike="noStrike" dirty="0">
                          <a:solidFill>
                            <a:srgbClr val="000000"/>
                          </a:solidFill>
                          <a:effectLst/>
                          <a:latin typeface="Calibri" panose="020F0502020204030204" pitchFamily="34" charset="0"/>
                        </a:rPr>
                        <a:t>Qualitative</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Discrete</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Ordinal</a:t>
                      </a:r>
                    </a:p>
                  </a:txBody>
                  <a:tcPr marL="9525" marR="9525" marT="9525" marB="0" anchor="ctr"/>
                </a:tc>
                <a:extLst>
                  <a:ext uri="{0D108BD9-81ED-4DB2-BD59-A6C34878D82A}">
                    <a16:rowId xmlns:a16="http://schemas.microsoft.com/office/drawing/2014/main" val="4066930708"/>
                  </a:ext>
                </a:extLst>
              </a:tr>
              <a:tr h="538684">
                <a:tc>
                  <a:txBody>
                    <a:bodyPr/>
                    <a:lstStyle/>
                    <a:p>
                      <a:pPr algn="ctr" fontAlgn="b"/>
                      <a:r>
                        <a:rPr lang="en-US" sz="1600" b="0" i="0" u="none" strike="noStrike" dirty="0">
                          <a:solidFill>
                            <a:srgbClr val="000000"/>
                          </a:solidFill>
                          <a:effectLst/>
                          <a:latin typeface="Calibri" panose="020F0502020204030204" pitchFamily="34" charset="0"/>
                        </a:rPr>
                        <a:t>Ability to pass light in terms of the following values: opaque, translucent, transparent.</a:t>
                      </a:r>
                    </a:p>
                  </a:txBody>
                  <a:tcPr marL="9525" marR="9525" marT="9525" marB="0" anchor="ctr"/>
                </a:tc>
                <a:tc>
                  <a:txBody>
                    <a:bodyPr/>
                    <a:lstStyle/>
                    <a:p>
                      <a:pPr algn="ctr" fontAlgn="ctr"/>
                      <a:r>
                        <a:rPr lang="en-US" sz="1600" b="0" i="0" u="none" strike="noStrike" dirty="0">
                          <a:solidFill>
                            <a:srgbClr val="000000"/>
                          </a:solidFill>
                          <a:effectLst/>
                          <a:latin typeface="Calibri" panose="020F0502020204030204" pitchFamily="34" charset="0"/>
                        </a:rPr>
                        <a:t>Qualitative</a:t>
                      </a:r>
                    </a:p>
                  </a:txBody>
                  <a:tcPr marL="9525" marR="9525" marT="9525" marB="0" anchor="ctr"/>
                </a:tc>
                <a:tc>
                  <a:txBody>
                    <a:bodyPr/>
                    <a:lstStyle/>
                    <a:p>
                      <a:pPr algn="ctr" fontAlgn="b"/>
                      <a:r>
                        <a:rPr lang="en-US" sz="1600" b="0" i="0" u="none" strike="noStrike">
                          <a:solidFill>
                            <a:srgbClr val="000000"/>
                          </a:solidFill>
                          <a:effectLst/>
                          <a:latin typeface="Calibri" panose="020F0502020204030204" pitchFamily="34" charset="0"/>
                        </a:rPr>
                        <a:t>Discrete</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Ordinal</a:t>
                      </a:r>
                    </a:p>
                  </a:txBody>
                  <a:tcPr marL="9525" marR="9525" marT="9525" marB="0" anchor="ctr"/>
                </a:tc>
                <a:extLst>
                  <a:ext uri="{0D108BD9-81ED-4DB2-BD59-A6C34878D82A}">
                    <a16:rowId xmlns:a16="http://schemas.microsoft.com/office/drawing/2014/main" val="3704684123"/>
                  </a:ext>
                </a:extLst>
              </a:tr>
              <a:tr h="271442">
                <a:tc>
                  <a:txBody>
                    <a:bodyPr/>
                    <a:lstStyle/>
                    <a:p>
                      <a:pPr algn="ctr" fontAlgn="b"/>
                      <a:r>
                        <a:rPr lang="en-US" sz="1600" b="0" i="0" u="none" strike="noStrike" dirty="0">
                          <a:solidFill>
                            <a:srgbClr val="000000"/>
                          </a:solidFill>
                          <a:effectLst/>
                          <a:latin typeface="Calibri" panose="020F0502020204030204" pitchFamily="34" charset="0"/>
                        </a:rPr>
                        <a:t>Military </a:t>
                      </a:r>
                      <a:r>
                        <a:rPr lang="en-US" sz="1600" b="0" i="0" u="none" strike="noStrike" dirty="0" smtClean="0">
                          <a:solidFill>
                            <a:srgbClr val="000000"/>
                          </a:solidFill>
                          <a:effectLst/>
                          <a:latin typeface="Calibri" panose="020F0502020204030204" pitchFamily="34" charset="0"/>
                        </a:rPr>
                        <a:t>rank</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0" i="0" u="none" strike="noStrike" dirty="0">
                          <a:solidFill>
                            <a:srgbClr val="000000"/>
                          </a:solidFill>
                          <a:effectLst/>
                          <a:latin typeface="Calibri" panose="020F0502020204030204" pitchFamily="34" charset="0"/>
                        </a:rPr>
                        <a:t>Qualitative</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Discrete</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Ordinal</a:t>
                      </a:r>
                    </a:p>
                  </a:txBody>
                  <a:tcPr marL="9525" marR="9525" marT="9525" marB="0" anchor="ctr"/>
                </a:tc>
                <a:extLst>
                  <a:ext uri="{0D108BD9-81ED-4DB2-BD59-A6C34878D82A}">
                    <a16:rowId xmlns:a16="http://schemas.microsoft.com/office/drawing/2014/main" val="2880041120"/>
                  </a:ext>
                </a:extLst>
              </a:tr>
              <a:tr h="423393">
                <a:tc>
                  <a:txBody>
                    <a:bodyPr/>
                    <a:lstStyle/>
                    <a:p>
                      <a:pPr algn="ctr" fontAlgn="b"/>
                      <a:r>
                        <a:rPr lang="en-US" sz="1600" b="0" i="0" u="none" strike="noStrike">
                          <a:solidFill>
                            <a:srgbClr val="000000"/>
                          </a:solidFill>
                          <a:effectLst/>
                          <a:latin typeface="Calibri" panose="020F0502020204030204" pitchFamily="34" charset="0"/>
                        </a:rPr>
                        <a:t>Distance from the center of campus</a:t>
                      </a:r>
                    </a:p>
                  </a:txBody>
                  <a:tcPr marL="9525" marR="9525" marT="9525" marB="0" anchor="ctr"/>
                </a:tc>
                <a:tc>
                  <a:txBody>
                    <a:bodyPr/>
                    <a:lstStyle/>
                    <a:p>
                      <a:pPr algn="ctr" fontAlgn="ctr"/>
                      <a:r>
                        <a:rPr lang="en-US" sz="1600" b="0" i="0" u="none" strike="noStrike" dirty="0">
                          <a:solidFill>
                            <a:srgbClr val="000000"/>
                          </a:solidFill>
                          <a:effectLst/>
                          <a:latin typeface="Calibri" panose="020F0502020204030204" pitchFamily="34" charset="0"/>
                        </a:rPr>
                        <a:t>Quantitative</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Continuous</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Ratio/Interval</a:t>
                      </a:r>
                    </a:p>
                  </a:txBody>
                  <a:tcPr marL="9525" marR="9525" marT="9525" marB="0" anchor="ctr"/>
                </a:tc>
                <a:extLst>
                  <a:ext uri="{0D108BD9-81ED-4DB2-BD59-A6C34878D82A}">
                    <a16:rowId xmlns:a16="http://schemas.microsoft.com/office/drawing/2014/main" val="234574706"/>
                  </a:ext>
                </a:extLst>
              </a:tr>
              <a:tr h="423393">
                <a:tc>
                  <a:txBody>
                    <a:bodyPr/>
                    <a:lstStyle/>
                    <a:p>
                      <a:pPr algn="ctr" fontAlgn="b"/>
                      <a:r>
                        <a:rPr lang="en-US" sz="1600" b="0" i="0" u="none" strike="noStrike" dirty="0">
                          <a:solidFill>
                            <a:srgbClr val="000000"/>
                          </a:solidFill>
                          <a:effectLst/>
                          <a:latin typeface="Calibri" panose="020F0502020204030204" pitchFamily="34" charset="0"/>
                        </a:rPr>
                        <a:t>Density of a substance in grams per cubic centimeter</a:t>
                      </a:r>
                    </a:p>
                  </a:txBody>
                  <a:tcPr marL="9525" marR="9525" marT="9525" marB="0" anchor="ctr"/>
                </a:tc>
                <a:tc>
                  <a:txBody>
                    <a:bodyPr/>
                    <a:lstStyle/>
                    <a:p>
                      <a:pPr algn="ctr" fontAlgn="ctr"/>
                      <a:r>
                        <a:rPr lang="en-US" sz="1600" b="0" i="0" u="none" strike="noStrike" dirty="0">
                          <a:solidFill>
                            <a:srgbClr val="000000"/>
                          </a:solidFill>
                          <a:effectLst/>
                          <a:latin typeface="Calibri" panose="020F0502020204030204" pitchFamily="34" charset="0"/>
                        </a:rPr>
                        <a:t>Quantitative</a:t>
                      </a:r>
                    </a:p>
                  </a:txBody>
                  <a:tcPr marL="9525" marR="9525" marT="9525" marB="0" anchor="ctr"/>
                </a:tc>
                <a:tc>
                  <a:txBody>
                    <a:bodyPr/>
                    <a:lstStyle/>
                    <a:p>
                      <a:pPr algn="ctr" fontAlgn="b"/>
                      <a:r>
                        <a:rPr lang="en-US" sz="1600" b="0" i="0" u="none" strike="noStrike" dirty="0" smtClean="0">
                          <a:solidFill>
                            <a:srgbClr val="000000"/>
                          </a:solidFill>
                          <a:effectLst/>
                          <a:latin typeface="Calibri" panose="020F0502020204030204" pitchFamily="34" charset="0"/>
                        </a:rPr>
                        <a:t>Discrete</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Ratio/Interval</a:t>
                      </a:r>
                    </a:p>
                  </a:txBody>
                  <a:tcPr marL="9525" marR="9525" marT="9525" marB="0" anchor="ctr"/>
                </a:tc>
                <a:extLst>
                  <a:ext uri="{0D108BD9-81ED-4DB2-BD59-A6C34878D82A}">
                    <a16:rowId xmlns:a16="http://schemas.microsoft.com/office/drawing/2014/main" val="352992422"/>
                  </a:ext>
                </a:extLst>
              </a:tr>
            </a:tbl>
          </a:graphicData>
        </a:graphic>
      </p:graphicFrame>
    </p:spTree>
    <p:extLst>
      <p:ext uri="{BB962C8B-B14F-4D97-AF65-F5344CB8AC3E}">
        <p14:creationId xmlns:p14="http://schemas.microsoft.com/office/powerpoint/2010/main" val="1805053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98207" y="4341556"/>
            <a:ext cx="6858000" cy="442337"/>
          </a:xfrm>
        </p:spPr>
        <p:txBody>
          <a:bodyPr>
            <a:normAutofit fontScale="90000"/>
          </a:bodyPr>
          <a:lstStyle/>
          <a:p>
            <a:r>
              <a:rPr lang="en-IN" sz="3600" b="1" dirty="0" smtClean="0">
                <a:latin typeface="+mn-lt"/>
              </a:rPr>
              <a:t>Data-set </a:t>
            </a:r>
            <a:r>
              <a:rPr lang="en-IN" sz="3600" b="1" dirty="0">
                <a:latin typeface="+mn-lt"/>
              </a:rPr>
              <a:t>Descriptions</a:t>
            </a:r>
            <a:endParaRPr lang="en-US" sz="3600" b="1" dirty="0">
              <a:latin typeface="+mn-lt"/>
            </a:endParaRPr>
          </a:p>
        </p:txBody>
      </p:sp>
      <p:sp>
        <p:nvSpPr>
          <p:cNvPr id="4" name="TextBox 2"/>
          <p:cNvSpPr txBox="1">
            <a:spLocks noChangeArrowheads="1"/>
          </p:cNvSpPr>
          <p:nvPr/>
        </p:nvSpPr>
        <p:spPr bwMode="auto">
          <a:xfrm>
            <a:off x="45461" y="5673439"/>
            <a:ext cx="617508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50" b="1" dirty="0">
                <a:latin typeface="Arial Narrow" panose="020B0606020202030204" pitchFamily="34" charset="0"/>
              </a:rPr>
              <a:t>Source Courtesy</a:t>
            </a:r>
            <a:r>
              <a:rPr lang="en-US" altLang="en-US" sz="1050" dirty="0">
                <a:latin typeface="Arial Narrow" panose="020B0606020202030204" pitchFamily="34" charset="0"/>
              </a:rPr>
              <a:t>: Some of the contents of this PPT are sourced from materials provided by publishers of prescribed books</a:t>
            </a:r>
            <a:endParaRPr lang="en-IN" altLang="en-US" sz="1050" dirty="0">
              <a:latin typeface="Arial Narrow" panose="020B0606020202030204" pitchFamily="34" charset="0"/>
            </a:endParaRPr>
          </a:p>
        </p:txBody>
      </p:sp>
    </p:spTree>
    <p:extLst>
      <p:ext uri="{BB962C8B-B14F-4D97-AF65-F5344CB8AC3E}">
        <p14:creationId xmlns:p14="http://schemas.microsoft.com/office/powerpoint/2010/main" val="314015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18051</TotalTime>
  <Words>6643</Words>
  <Application>Microsoft Office PowerPoint</Application>
  <PresentationFormat>On-screen Show (4:3)</PresentationFormat>
  <Paragraphs>662</Paragraphs>
  <Slides>65</Slides>
  <Notes>21</Notes>
  <HiddenSlides>0</HiddenSlides>
  <MMClips>0</MMClips>
  <ScaleCrop>false</ScaleCrop>
  <HeadingPairs>
    <vt:vector size="8" baseType="variant">
      <vt:variant>
        <vt:lpstr>Fonts Used</vt:lpstr>
      </vt:variant>
      <vt:variant>
        <vt:i4>18</vt:i4>
      </vt:variant>
      <vt:variant>
        <vt:lpstr>Theme</vt:lpstr>
      </vt:variant>
      <vt:variant>
        <vt:i4>2</vt:i4>
      </vt:variant>
      <vt:variant>
        <vt:lpstr>Embedded OLE Servers</vt:lpstr>
      </vt:variant>
      <vt:variant>
        <vt:i4>6</vt:i4>
      </vt:variant>
      <vt:variant>
        <vt:lpstr>Slide Titles</vt:lpstr>
      </vt:variant>
      <vt:variant>
        <vt:i4>65</vt:i4>
      </vt:variant>
    </vt:vector>
  </HeadingPairs>
  <TitlesOfParts>
    <vt:vector size="91" baseType="lpstr">
      <vt:lpstr>宋体</vt:lpstr>
      <vt:lpstr>Arial</vt:lpstr>
      <vt:lpstr>Arial Narrow</vt:lpstr>
      <vt:lpstr>BentonSans</vt:lpstr>
      <vt:lpstr>BentonSans Book</vt:lpstr>
      <vt:lpstr>Calibri</vt:lpstr>
      <vt:lpstr>Calibri Light</vt:lpstr>
      <vt:lpstr>Courier New</vt:lpstr>
      <vt:lpstr>Georgia</vt:lpstr>
      <vt:lpstr>Lohit Hindi</vt:lpstr>
      <vt:lpstr>Menlo</vt:lpstr>
      <vt:lpstr>q_serif</vt:lpstr>
      <vt:lpstr>Symbol</vt:lpstr>
      <vt:lpstr>Tahoma</vt:lpstr>
      <vt:lpstr>Times New Roman</vt:lpstr>
      <vt:lpstr>Verdana</vt:lpstr>
      <vt:lpstr>WenQuanYi Micro Hei</vt:lpstr>
      <vt:lpstr>Wingdings</vt:lpstr>
      <vt:lpstr>Office Theme</vt:lpstr>
      <vt:lpstr>1_Office Theme</vt:lpstr>
      <vt:lpstr>Visio</vt:lpstr>
      <vt:lpstr>Document</vt:lpstr>
      <vt:lpstr>Equation</vt:lpstr>
      <vt:lpstr>Microsoft Equation 3.0</vt:lpstr>
      <vt:lpstr>Chart</vt:lpstr>
      <vt:lpstr>SmartDraw</vt:lpstr>
      <vt:lpstr>Data and Data Models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Data-set Descriptions</vt:lpstr>
      <vt:lpstr>Types of Data Sets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Measuring the Central Tendency</vt:lpstr>
      <vt:lpstr> Symmetric vs. Skewed Data</vt:lpstr>
      <vt:lpstr>PowerPoint Presentation</vt:lpstr>
      <vt:lpstr>PowerPoint Presentation</vt:lpstr>
      <vt:lpstr>PowerPoint Presentation</vt:lpstr>
      <vt:lpstr>Histogram Analysis</vt:lpstr>
      <vt:lpstr>Histograms Often Tell More than Boxplots</vt:lpstr>
      <vt:lpstr>PowerPoint Presentation</vt:lpstr>
      <vt:lpstr>PowerPoint Presentation</vt:lpstr>
      <vt:lpstr>Data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Quality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Epicycle of Data Analysis</vt:lpstr>
      <vt:lpstr>PowerPoint Presentation</vt:lpstr>
      <vt:lpstr>PowerPoint Presentation</vt:lpstr>
      <vt:lpstr>Appendix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Sumita Narang</cp:lastModifiedBy>
  <cp:revision>213</cp:revision>
  <dcterms:created xsi:type="dcterms:W3CDTF">2019-01-11T06:17:47Z</dcterms:created>
  <dcterms:modified xsi:type="dcterms:W3CDTF">2020-06-15T10:12:26Z</dcterms:modified>
</cp:coreProperties>
</file>